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81" r:id="rId3"/>
    <p:sldId id="257" r:id="rId4"/>
    <p:sldId id="283" r:id="rId5"/>
    <p:sldId id="284" r:id="rId6"/>
    <p:sldId id="285" r:id="rId7"/>
    <p:sldId id="286" r:id="rId8"/>
    <p:sldId id="287" r:id="rId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B92D14"/>
    <a:srgbClr val="35759D"/>
    <a:srgbClr val="35B19D"/>
    <a:srgbClr val="000000"/>
    <a:srgbClr val="E8E8E8"/>
    <a:srgbClr val="7BA5F9"/>
    <a:srgbClr val="87ADF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536" autoAdjust="0"/>
    <p:restoredTop sz="93605" autoAdjust="0"/>
  </p:normalViewPr>
  <p:slideViewPr>
    <p:cSldViewPr>
      <p:cViewPr>
        <p:scale>
          <a:sx n="80" d="100"/>
          <a:sy n="80" d="100"/>
        </p:scale>
        <p:origin x="40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C339ED-589A-43CC-A35C-E52CB61E11A0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79A816-DD81-493E-A01E-FCF7F762F457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3AD6A-AEEE-414F-9CB4-EC6CB0A65476}" type="slidenum">
              <a:rPr lang="en-US"/>
              <a:pPr/>
              <a:t>3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3AD6A-AEEE-414F-9CB4-EC6CB0A65476}" type="slidenum">
              <a:rPr lang="en-US"/>
              <a:pPr/>
              <a:t>4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3AD6A-AEEE-414F-9CB4-EC6CB0A65476}" type="slidenum">
              <a:rPr lang="en-US"/>
              <a:pPr/>
              <a:t>5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3AD6A-AEEE-414F-9CB4-EC6CB0A65476}" type="slidenum">
              <a:rPr lang="en-US"/>
              <a:pPr/>
              <a:t>6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3AD6A-AEEE-414F-9CB4-EC6CB0A65476}" type="slidenum">
              <a:rPr lang="en-US"/>
              <a:pPr/>
              <a:t>7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3AD6A-AEEE-414F-9CB4-EC6CB0A65476}" type="slidenum">
              <a:rPr lang="en-US"/>
              <a:pPr/>
              <a:t>8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5334000"/>
            <a:ext cx="7772400" cy="704850"/>
          </a:xfrm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867400"/>
            <a:ext cx="7772400" cy="533400"/>
          </a:xfrm>
        </p:spPr>
        <p:txBody>
          <a:bodyPr/>
          <a:lstStyle>
            <a:lvl1pPr marL="0" indent="0" algn="r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00800" y="1417638"/>
            <a:ext cx="1828800" cy="5211762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1417638"/>
            <a:ext cx="5334000" cy="5211762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9144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417638"/>
            <a:ext cx="73152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438400"/>
            <a:ext cx="7315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95536" y="260648"/>
            <a:ext cx="3810000" cy="1524000"/>
          </a:xfrm>
          <a:effectLst>
            <a:outerShdw dist="17961" dir="2700000" algn="ctr" rotWithShape="0">
              <a:srgbClr val="333333"/>
            </a:outerShdw>
          </a:effectLst>
        </p:spPr>
        <p:txBody>
          <a:bodyPr/>
          <a:lstStyle/>
          <a:p>
            <a:pPr algn="ctr"/>
            <a:r>
              <a:rPr lang="en-US" sz="5000" dirty="0" smtClean="0"/>
              <a:t>Testing TD 2</a:t>
            </a:r>
            <a:endParaRPr lang="ru-RU" sz="5000" dirty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0" y="4797152"/>
            <a:ext cx="2895600" cy="533400"/>
          </a:xfrm>
          <a:effectLst>
            <a:outerShdw dist="17961" dir="2700000" algn="ctr" rotWithShape="0">
              <a:srgbClr val="333333"/>
            </a:outerShdw>
          </a:effectLst>
        </p:spPr>
        <p:txBody>
          <a:bodyPr/>
          <a:lstStyle/>
          <a:p>
            <a:pPr algn="ctr"/>
            <a:r>
              <a:rPr lang="en-US" sz="2000" dirty="0" smtClean="0"/>
              <a:t>- Alexis BURUCHIAN </a:t>
            </a:r>
          </a:p>
          <a:p>
            <a:pPr algn="ctr"/>
            <a:r>
              <a:rPr lang="en-US" sz="2000" dirty="0" smtClean="0"/>
              <a:t>– Li SHAOWEI </a:t>
            </a:r>
          </a:p>
          <a:p>
            <a:pPr algn="ctr"/>
            <a:r>
              <a:rPr lang="en-US" sz="2000" dirty="0" smtClean="0"/>
              <a:t>– </a:t>
            </a:r>
            <a:r>
              <a:rPr lang="en-US" sz="2000" dirty="0" err="1" smtClean="0"/>
              <a:t>Anchalee</a:t>
            </a:r>
            <a:r>
              <a:rPr lang="en-US" sz="2000" dirty="0" smtClean="0"/>
              <a:t> LALITURAI </a:t>
            </a:r>
          </a:p>
          <a:p>
            <a:pPr algn="ctr"/>
            <a:r>
              <a:rPr lang="en-US" sz="2000" dirty="0" smtClean="0"/>
              <a:t>– </a:t>
            </a:r>
            <a:r>
              <a:rPr lang="en-US" sz="2000" dirty="0" err="1" smtClean="0"/>
              <a:t>Myeongio</a:t>
            </a:r>
            <a:r>
              <a:rPr lang="en-US" sz="2000" dirty="0" smtClean="0"/>
              <a:t> JUNG </a:t>
            </a:r>
          </a:p>
          <a:p>
            <a:pPr algn="ctr"/>
            <a:r>
              <a:rPr lang="en-US" sz="2000" dirty="0" smtClean="0"/>
              <a:t>– Florian LERIDEAU </a:t>
            </a:r>
            <a:endParaRPr lang="ru-RU" sz="2000" dirty="0"/>
          </a:p>
        </p:txBody>
      </p:sp>
      <p:pic>
        <p:nvPicPr>
          <p:cNvPr id="15364" name="Picture 4" descr="http://www.thejunglemap.com/wp-content/uploads/2012/05/testing-darth-vader-300x24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628800"/>
            <a:ext cx="3150349" cy="2520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7315200" cy="715962"/>
          </a:xfrm>
        </p:spPr>
        <p:txBody>
          <a:bodyPr/>
          <a:lstStyle/>
          <a:p>
            <a:pPr algn="ctr"/>
            <a:r>
              <a:rPr lang="fr-FR" dirty="0" err="1" smtClean="0"/>
              <a:t>Testing</a:t>
            </a:r>
            <a:r>
              <a:rPr lang="fr-FR" dirty="0" smtClean="0"/>
              <a:t> : les outils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99592" y="1628800"/>
            <a:ext cx="7315200" cy="4191000"/>
          </a:xfrm>
        </p:spPr>
        <p:txBody>
          <a:bodyPr/>
          <a:lstStyle/>
          <a:p>
            <a:r>
              <a:rPr lang="fr-FR" sz="2400" dirty="0" smtClean="0"/>
              <a:t>Nous allons étudier les outils nécessaires dans le monde du </a:t>
            </a:r>
            <a:r>
              <a:rPr lang="fr-FR" sz="2400" dirty="0" err="1" smtClean="0"/>
              <a:t>testing</a:t>
            </a:r>
            <a:endParaRPr lang="fr-FR" sz="2400" dirty="0" smtClean="0"/>
          </a:p>
          <a:p>
            <a:r>
              <a:rPr lang="fr-FR" sz="2400" dirty="0" smtClean="0"/>
              <a:t>Gamme open source</a:t>
            </a:r>
          </a:p>
          <a:p>
            <a:r>
              <a:rPr lang="fr-FR" sz="2400" dirty="0" smtClean="0"/>
              <a:t>Nous avons choisi d’avoir une gamme d’outils assez complète </a:t>
            </a:r>
          </a:p>
          <a:p>
            <a:r>
              <a:rPr lang="fr-FR" sz="2400" dirty="0" smtClean="0"/>
              <a:t>Pas de spécifications particulières communes à tous</a:t>
            </a:r>
          </a:p>
          <a:p>
            <a:endParaRPr lang="fr-FR" dirty="0" smtClean="0"/>
          </a:p>
        </p:txBody>
      </p:sp>
      <p:pic>
        <p:nvPicPr>
          <p:cNvPr id="13314" name="Picture 2" descr="http://javaclimber2.appspot.com/presentations/html5testing/images/manual_test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43754"/>
            <a:ext cx="2952328" cy="2214246"/>
          </a:xfrm>
          <a:prstGeom prst="rect">
            <a:avLst/>
          </a:prstGeom>
          <a:noFill/>
        </p:spPr>
      </p:pic>
      <p:pic>
        <p:nvPicPr>
          <p:cNvPr id="13316" name="Picture 4" descr="http://www.ctrl-alt-geek.fr/wp-content/uploads/2012/07/test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0"/>
            <a:ext cx="2483768" cy="17548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1115616" y="332656"/>
            <a:ext cx="7315200" cy="715963"/>
          </a:xfrm>
        </p:spPr>
        <p:txBody>
          <a:bodyPr/>
          <a:lstStyle/>
          <a:p>
            <a:r>
              <a:rPr lang="en-US" sz="4500" dirty="0" smtClean="0">
                <a:solidFill>
                  <a:schemeClr val="bg1"/>
                </a:solidFill>
              </a:rPr>
              <a:t>Testing : </a:t>
            </a:r>
            <a:r>
              <a:rPr lang="en-US" sz="4500" dirty="0" err="1" smtClean="0">
                <a:solidFill>
                  <a:schemeClr val="bg1"/>
                </a:solidFill>
              </a:rPr>
              <a:t>Outils</a:t>
            </a:r>
            <a:r>
              <a:rPr lang="en-US" sz="4500" dirty="0" smtClean="0">
                <a:solidFill>
                  <a:schemeClr val="bg1"/>
                </a:solidFill>
              </a:rPr>
              <a:t> de test </a:t>
            </a:r>
            <a:r>
              <a:rPr lang="en-US" sz="4500" dirty="0" err="1" smtClean="0">
                <a:solidFill>
                  <a:schemeClr val="bg1"/>
                </a:solidFill>
              </a:rPr>
              <a:t>unitaire</a:t>
            </a:r>
            <a:endParaRPr lang="ru-RU" sz="4500" dirty="0">
              <a:solidFill>
                <a:schemeClr val="bg1"/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611560" y="1772816"/>
          <a:ext cx="7416824" cy="345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206"/>
                <a:gridCol w="1854206"/>
                <a:gridCol w="1854206"/>
                <a:gridCol w="1854206"/>
              </a:tblGrid>
              <a:tr h="864096">
                <a:tc>
                  <a:txBody>
                    <a:bodyPr/>
                    <a:lstStyle/>
                    <a:p>
                      <a:r>
                        <a:rPr lang="fr-FR" dirty="0" smtClean="0"/>
                        <a:t>Nom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Logiciel 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Logiciel</a:t>
                      </a:r>
                      <a:r>
                        <a:rPr lang="fr-FR" baseline="0" dirty="0" smtClean="0"/>
                        <a:t> 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Logiciel</a:t>
                      </a:r>
                      <a:r>
                        <a:rPr lang="fr-FR" baseline="0" dirty="0" smtClean="0"/>
                        <a:t> 3</a:t>
                      </a:r>
                      <a:endParaRPr lang="fr-FR" dirty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Avantages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Inconvénients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Caractéristiques particulières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290" name="Picture 2" descr="http://ecx.images-amazon.com/images/I/41B5HBRDPZL._SL500_AA300_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45832"/>
            <a:ext cx="1512168" cy="1512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1115616" y="332656"/>
            <a:ext cx="7315200" cy="715963"/>
          </a:xfrm>
        </p:spPr>
        <p:txBody>
          <a:bodyPr/>
          <a:lstStyle/>
          <a:p>
            <a:r>
              <a:rPr lang="en-US" sz="4500" dirty="0" smtClean="0">
                <a:solidFill>
                  <a:schemeClr val="bg1"/>
                </a:solidFill>
              </a:rPr>
              <a:t>Testing : </a:t>
            </a:r>
            <a:r>
              <a:rPr lang="en-US" sz="4500" dirty="0" err="1" smtClean="0">
                <a:solidFill>
                  <a:schemeClr val="bg1"/>
                </a:solidFill>
              </a:rPr>
              <a:t>Outils</a:t>
            </a:r>
            <a:r>
              <a:rPr lang="en-US" sz="4500" dirty="0" smtClean="0">
                <a:solidFill>
                  <a:schemeClr val="bg1"/>
                </a:solidFill>
              </a:rPr>
              <a:t> de test </a:t>
            </a:r>
            <a:r>
              <a:rPr lang="en-US" sz="4500" dirty="0" err="1" smtClean="0">
                <a:solidFill>
                  <a:schemeClr val="bg1"/>
                </a:solidFill>
              </a:rPr>
              <a:t>fonctionnel</a:t>
            </a:r>
            <a:endParaRPr lang="ru-RU" sz="4500" dirty="0">
              <a:solidFill>
                <a:schemeClr val="bg1"/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611560" y="1772816"/>
          <a:ext cx="7416824" cy="345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206"/>
                <a:gridCol w="1854206"/>
                <a:gridCol w="1854206"/>
                <a:gridCol w="1854206"/>
              </a:tblGrid>
              <a:tr h="864096">
                <a:tc>
                  <a:txBody>
                    <a:bodyPr/>
                    <a:lstStyle/>
                    <a:p>
                      <a:r>
                        <a:rPr lang="fr-FR" dirty="0" smtClean="0"/>
                        <a:t>Nom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Logiciel 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Logiciel</a:t>
                      </a:r>
                      <a:r>
                        <a:rPr lang="fr-FR" baseline="0" dirty="0" smtClean="0"/>
                        <a:t> 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Logiciel</a:t>
                      </a:r>
                      <a:r>
                        <a:rPr lang="fr-FR" baseline="0" dirty="0" smtClean="0"/>
                        <a:t> 3</a:t>
                      </a:r>
                      <a:endParaRPr lang="fr-FR" dirty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Avantages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Inconvénients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Caractéristiques particulières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42" name="Picture 2" descr="http://i.msdn.microsoft.com/ff625780.HomeSmall(fr-fr,MSDN.10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02627"/>
            <a:ext cx="1728192" cy="15553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1115616" y="332656"/>
            <a:ext cx="7315200" cy="715963"/>
          </a:xfrm>
        </p:spPr>
        <p:txBody>
          <a:bodyPr/>
          <a:lstStyle/>
          <a:p>
            <a:r>
              <a:rPr lang="en-US" sz="4500" dirty="0" smtClean="0">
                <a:solidFill>
                  <a:schemeClr val="bg1"/>
                </a:solidFill>
              </a:rPr>
              <a:t>Testing : </a:t>
            </a:r>
            <a:r>
              <a:rPr lang="en-US" sz="4500" dirty="0" err="1" smtClean="0">
                <a:solidFill>
                  <a:schemeClr val="bg1"/>
                </a:solidFill>
              </a:rPr>
              <a:t>Outils</a:t>
            </a:r>
            <a:r>
              <a:rPr lang="en-US" sz="4500" dirty="0" smtClean="0">
                <a:solidFill>
                  <a:schemeClr val="bg1"/>
                </a:solidFill>
              </a:rPr>
              <a:t> de test type charge/performance</a:t>
            </a:r>
            <a:endParaRPr lang="ru-RU" sz="4500" dirty="0">
              <a:solidFill>
                <a:schemeClr val="bg1"/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611560" y="1772816"/>
          <a:ext cx="7416824" cy="345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206"/>
                <a:gridCol w="1854206"/>
                <a:gridCol w="1854206"/>
                <a:gridCol w="1854206"/>
              </a:tblGrid>
              <a:tr h="864096">
                <a:tc>
                  <a:txBody>
                    <a:bodyPr/>
                    <a:lstStyle/>
                    <a:p>
                      <a:r>
                        <a:rPr lang="fr-FR" dirty="0" smtClean="0"/>
                        <a:t>Nom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Logiciel 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Logiciel</a:t>
                      </a:r>
                      <a:r>
                        <a:rPr lang="fr-FR" baseline="0" dirty="0" smtClean="0"/>
                        <a:t> 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Logiciel</a:t>
                      </a:r>
                      <a:r>
                        <a:rPr lang="fr-FR" baseline="0" dirty="0" smtClean="0"/>
                        <a:t> 3</a:t>
                      </a:r>
                      <a:endParaRPr lang="fr-FR" dirty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Avantages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Inconvénients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Caractéristiques particulières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194" name="Picture 2" descr="http://www.webperformancetools.com/images/LoadTesterPro_featur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67636"/>
            <a:ext cx="1490364" cy="14903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1115616" y="332656"/>
            <a:ext cx="7315200" cy="715963"/>
          </a:xfrm>
        </p:spPr>
        <p:txBody>
          <a:bodyPr/>
          <a:lstStyle/>
          <a:p>
            <a:r>
              <a:rPr lang="en-US" sz="4500" dirty="0" smtClean="0">
                <a:solidFill>
                  <a:schemeClr val="bg1"/>
                </a:solidFill>
              </a:rPr>
              <a:t>Testing : </a:t>
            </a:r>
            <a:r>
              <a:rPr lang="en-US" sz="4500" dirty="0" err="1" smtClean="0">
                <a:solidFill>
                  <a:schemeClr val="bg1"/>
                </a:solidFill>
              </a:rPr>
              <a:t>Outils</a:t>
            </a:r>
            <a:r>
              <a:rPr lang="en-US" sz="4500" dirty="0" smtClean="0">
                <a:solidFill>
                  <a:schemeClr val="bg1"/>
                </a:solidFill>
              </a:rPr>
              <a:t> de test “bug tracking”</a:t>
            </a:r>
            <a:endParaRPr lang="ru-RU" sz="4500" dirty="0">
              <a:solidFill>
                <a:schemeClr val="bg1"/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23530" y="1412776"/>
          <a:ext cx="8208910" cy="51316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782"/>
                <a:gridCol w="1641782"/>
                <a:gridCol w="1641782"/>
                <a:gridCol w="1641782"/>
                <a:gridCol w="1641782"/>
              </a:tblGrid>
              <a:tr h="905143">
                <a:tc>
                  <a:txBody>
                    <a:bodyPr/>
                    <a:lstStyle/>
                    <a:p>
                      <a:r>
                        <a:rPr lang="fr-FR" dirty="0" smtClean="0"/>
                        <a:t>Nom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Bugzilla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Mantis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Trac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Redmine</a:t>
                      </a:r>
                      <a:endParaRPr lang="fr-FR" dirty="0"/>
                    </a:p>
                  </a:txBody>
                  <a:tcPr/>
                </a:tc>
              </a:tr>
              <a:tr h="1995493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Avantages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Très complet</a:t>
                      </a:r>
                      <a:b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 améliore les échanges entre développeurs, la qualité du produit; s'adapte à de très nombreuses situations; dispositif de sécurité pour protéger les données confidentielles</a:t>
                      </a:r>
                      <a:b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 fonctionnalité de recherche</a:t>
                      </a:r>
                      <a:b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 basé sur une base de données optimisées visant à améliorer les performances</a:t>
                      </a:r>
                      <a:b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 notification par email</a:t>
                      </a:r>
                      <a:endParaRPr lang="fr-FR" sz="900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 Gratuit, facile à installer</a:t>
                      </a:r>
                      <a:b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 utilisé lors des phases d'intégrations de code sources(GIT, SVN intégré), - "time </a:t>
                      </a:r>
                      <a:r>
                        <a:rPr lang="fr-FR" sz="900" b="0" i="0" kern="1200" dirty="0" err="1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tracking</a:t>
                      </a: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 »</a:t>
                      </a:r>
                      <a:b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 accès anonyme,</a:t>
                      </a:r>
                      <a:b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 souvent mis à jour</a:t>
                      </a:r>
                      <a:b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 notification par email </a:t>
                      </a:r>
                      <a:endParaRPr lang="fr-FR" sz="900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 Création</a:t>
                      </a:r>
                      <a:r>
                        <a:rPr lang="fr-FR" sz="18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d'hyperliens entre la base de données de bugs, la gestion des versions et le wiki</a:t>
                      </a:r>
                      <a:b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 historisation des activités</a:t>
                      </a:r>
                      <a:b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900" b="0" i="0" kern="1200" dirty="0" err="1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reporting</a:t>
                      </a: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 personnalisé</a:t>
                      </a:r>
                      <a:b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  flux RSS</a:t>
                      </a:r>
                      <a:b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  basé sur un système de "Ticket" pour tout ce qui concerne le "bug </a:t>
                      </a:r>
                      <a:r>
                        <a:rPr lang="fr-FR" sz="900" b="0" i="0" kern="1200" dirty="0" err="1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tracking</a:t>
                      </a: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endParaRPr lang="fr-FR" sz="900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 Différent support de projet et de sous projet</a:t>
                      </a:r>
                      <a:b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fr-FR" sz="900" b="0" i="0" kern="1200" baseline="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gestion des accès flexible;</a:t>
                      </a:r>
                      <a:b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fr-FR" sz="900" b="0" i="0" kern="1200" baseline="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gestion des bugs flexible, elle peut être définie en fonction du rôle de l'utilisateur</a:t>
                      </a:r>
                      <a:b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 Time </a:t>
                      </a:r>
                      <a:r>
                        <a:rPr lang="fr-FR" sz="900" b="0" i="0" kern="1200" dirty="0" err="1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tracking</a:t>
                      </a: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 les répertoires locaux peuvent être rattachés à tous les projets en cours</a:t>
                      </a:r>
                      <a:b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fr-FR" sz="900" b="0" i="0" kern="1200" baseline="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 a</a:t>
                      </a: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uthentification basée sur protocole LDAP</a:t>
                      </a:r>
                      <a:endParaRPr lang="fr-FR" sz="900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</a:tr>
              <a:tr h="905143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Inconvénients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Fonctionnalité de mail moins performante sous Windows (à la base </a:t>
                      </a:r>
                      <a:r>
                        <a:rPr lang="fr-FR" sz="900" b="0" i="0" kern="1200" dirty="0" err="1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Bugzilla</a:t>
                      </a: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 marche mieux sous linux)</a:t>
                      </a:r>
                      <a:endParaRPr lang="fr-FR" sz="900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Recherche de bugs spécifiques peu précise - Recherche sur un seul mot clé</a:t>
                      </a:r>
                      <a:endParaRPr lang="fr-FR" sz="900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Difficile à installer (nombreuses dépendances de package)</a:t>
                      </a:r>
                      <a:endParaRPr lang="fr-FR" sz="900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 Utilisé par </a:t>
                      </a:r>
                      <a:r>
                        <a:rPr lang="fr-FR" sz="900" b="0" i="0" kern="1200" dirty="0" err="1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Trimane</a:t>
                      </a: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b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 mise à jour par emails</a:t>
                      </a:r>
                      <a:endParaRPr lang="fr-FR" sz="900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</a:tr>
              <a:tr h="957837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Caractéristiques particulières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 Ecrit en Perl</a:t>
                      </a:r>
                      <a:b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 utilisé par les équipes de développement de Linux </a:t>
                      </a:r>
                      <a:r>
                        <a:rPr lang="fr-FR" sz="900" b="0" i="0" kern="1200" dirty="0" err="1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kernel</a:t>
                      </a: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, Apache et GNOME</a:t>
                      </a:r>
                      <a:b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 - Fonctionne sur les bases de données Oracle et </a:t>
                      </a:r>
                      <a:r>
                        <a:rPr lang="fr-FR" sz="900" b="0" i="0" kern="1200" dirty="0" err="1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Mysql</a:t>
                      </a: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 une version pour les utilisateur et une pour les </a:t>
                      </a:r>
                      <a:r>
                        <a:rPr lang="fr-FR" sz="900" b="0" i="0" kern="1200" dirty="0" err="1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admin</a:t>
                      </a:r>
                      <a:endParaRPr lang="fr-FR" sz="900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 Ecrit en </a:t>
                      </a:r>
                      <a:r>
                        <a:rPr lang="fr-FR" sz="900" b="0" i="0" kern="1200" dirty="0" err="1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Php</a:t>
                      </a: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 Fonctionne sur les bases de données MySQL, MSSQL, </a:t>
                      </a:r>
                      <a:r>
                        <a:rPr lang="fr-FR" sz="900" b="0" i="0" kern="1200" dirty="0" err="1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PostgreSQL</a:t>
                      </a: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 version disponible pour </a:t>
                      </a:r>
                      <a:r>
                        <a:rPr lang="fr-FR" sz="900" b="0" i="0" kern="1200" dirty="0" err="1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Iphone</a:t>
                      </a: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900" b="0" i="0" kern="1200" dirty="0" err="1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Android</a:t>
                      </a:r>
                      <a:endParaRPr lang="fr-FR" sz="900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 Ecrit en Python</a:t>
                      </a:r>
                      <a:b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 dispose d'un wiki et d'une gestion d'intégration de code source</a:t>
                      </a:r>
                      <a:b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 inclus des fonctionnalités de gestion de projet</a:t>
                      </a:r>
                      <a:b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 une version pour les utilisateurs et une pour les </a:t>
                      </a:r>
                      <a:r>
                        <a:rPr lang="fr-FR" sz="900" b="0" i="0" kern="1200" dirty="0" err="1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admin</a:t>
                      </a:r>
                      <a:endParaRPr lang="fr-FR" sz="900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 Ecrit en Ruby</a:t>
                      </a:r>
                      <a:b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fr-FR" sz="900" b="0" i="0" kern="1200" baseline="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inclus fonctionnalité de gestion de projet (GANTT); projet de </a:t>
                      </a:r>
                      <a:r>
                        <a:rPr lang="fr-FR" sz="900" b="0" i="0" kern="120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type Wiki</a:t>
                      </a:r>
                      <a:br>
                        <a:rPr lang="fr-FR" sz="900" b="0" i="0" kern="120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900" b="0" i="0" kern="120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fr-FR" sz="900" b="0" i="0" kern="1200" baseline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900" b="0" i="0" kern="120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Multi </a:t>
                      </a:r>
                      <a:r>
                        <a:rPr lang="fr-FR" sz="900" b="0" i="0" kern="1200" dirty="0" smtClean="0">
                          <a:solidFill>
                            <a:srgbClr val="4D4D4D"/>
                          </a:solidFill>
                          <a:latin typeface="+mn-lt"/>
                          <a:ea typeface="+mn-ea"/>
                          <a:cs typeface="+mn-cs"/>
                        </a:rPr>
                        <a:t>langues</a:t>
                      </a:r>
                      <a:endParaRPr lang="fr-FR" sz="900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6" name="Picture 2" descr="http://static.thegeekstuff.com/wp-content/uploads/2008/10/bugzilla-logo-260x30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204663"/>
            <a:ext cx="1432892" cy="16533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899592" y="260648"/>
            <a:ext cx="7344816" cy="720080"/>
          </a:xfrm>
        </p:spPr>
        <p:txBody>
          <a:bodyPr/>
          <a:lstStyle/>
          <a:p>
            <a:r>
              <a:rPr lang="en-US" sz="3000" dirty="0" smtClean="0">
                <a:solidFill>
                  <a:schemeClr val="bg1"/>
                </a:solidFill>
              </a:rPr>
              <a:t>Testing : </a:t>
            </a:r>
            <a:r>
              <a:rPr lang="en-US" sz="3000" dirty="0" err="1" smtClean="0">
                <a:solidFill>
                  <a:schemeClr val="bg1"/>
                </a:solidFill>
              </a:rPr>
              <a:t>Outils</a:t>
            </a:r>
            <a:r>
              <a:rPr lang="en-US" sz="3000" dirty="0" smtClean="0">
                <a:solidFill>
                  <a:schemeClr val="bg1"/>
                </a:solidFill>
              </a:rPr>
              <a:t> de </a:t>
            </a:r>
            <a:r>
              <a:rPr lang="en-US" sz="3000" dirty="0" err="1" smtClean="0">
                <a:solidFill>
                  <a:schemeClr val="bg1"/>
                </a:solidFill>
              </a:rPr>
              <a:t>gestion</a:t>
            </a:r>
            <a:r>
              <a:rPr lang="en-US" sz="3000" dirty="0" smtClean="0">
                <a:solidFill>
                  <a:schemeClr val="bg1"/>
                </a:solidFill>
              </a:rPr>
              <a:t> de cycle de vie de </a:t>
            </a:r>
            <a:r>
              <a:rPr lang="en-US" sz="3000" dirty="0" err="1" smtClean="0">
                <a:solidFill>
                  <a:schemeClr val="bg1"/>
                </a:solidFill>
              </a:rPr>
              <a:t>projet</a:t>
            </a:r>
            <a:r>
              <a:rPr lang="en-US" sz="3000" dirty="0" smtClean="0">
                <a:solidFill>
                  <a:schemeClr val="bg1"/>
                </a:solidFill>
              </a:rPr>
              <a:t> (1)</a:t>
            </a:r>
            <a:endParaRPr lang="ru-RU" sz="3000" dirty="0">
              <a:solidFill>
                <a:schemeClr val="bg1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683568" y="1196752"/>
          <a:ext cx="6624735" cy="5472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4947"/>
                <a:gridCol w="1324947"/>
                <a:gridCol w="1324947"/>
                <a:gridCol w="1324947"/>
                <a:gridCol w="1324947"/>
              </a:tblGrid>
              <a:tr h="709412">
                <a:tc>
                  <a:txBody>
                    <a:bodyPr/>
                    <a:lstStyle/>
                    <a:p>
                      <a:r>
                        <a:rPr lang="fr-FR" dirty="0" smtClean="0"/>
                        <a:t>Nom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Tuleap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RTMR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Tarantula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Kforge</a:t>
                      </a:r>
                      <a:r>
                        <a:rPr lang="fr-FR" dirty="0" smtClean="0"/>
                        <a:t> + Trac</a:t>
                      </a:r>
                      <a:endParaRPr lang="fr-FR" dirty="0"/>
                    </a:p>
                  </a:txBody>
                  <a:tcPr/>
                </a:tc>
              </a:tr>
              <a:tr h="1013446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IHM</a:t>
                      </a:r>
                      <a:r>
                        <a:rPr lang="fr-FR" baseline="0" dirty="0" smtClean="0">
                          <a:solidFill>
                            <a:srgbClr val="4D4D4D"/>
                          </a:solidFill>
                        </a:rPr>
                        <a:t> / Appli Web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Appli</a:t>
                      </a:r>
                      <a:r>
                        <a:rPr lang="fr-FR" baseline="0" dirty="0" smtClean="0">
                          <a:solidFill>
                            <a:srgbClr val="4D4D4D"/>
                          </a:solidFill>
                        </a:rPr>
                        <a:t> Web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IHM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Appli Web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Appli</a:t>
                      </a:r>
                      <a:r>
                        <a:rPr lang="fr-FR" baseline="0" dirty="0" smtClean="0">
                          <a:solidFill>
                            <a:srgbClr val="4D4D4D"/>
                          </a:solidFill>
                        </a:rPr>
                        <a:t> Web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</a:tr>
              <a:tr h="1013446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Ticket</a:t>
                      </a:r>
                      <a:r>
                        <a:rPr lang="fr-FR" baseline="0" dirty="0" smtClean="0">
                          <a:solidFill>
                            <a:srgbClr val="4D4D4D"/>
                          </a:solidFill>
                        </a:rPr>
                        <a:t> system / Issues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Ticket system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Exigence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?.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Ticket system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</a:tr>
              <a:tr h="709412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Gestion Agile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Oui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Non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Oui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Non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</a:tr>
              <a:tr h="131748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Communication intra-équipe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Messagerie </a:t>
                      </a:r>
                      <a:r>
                        <a:rPr lang="fr-FR" dirty="0" err="1" smtClean="0">
                          <a:solidFill>
                            <a:srgbClr val="4D4D4D"/>
                          </a:solidFill>
                        </a:rPr>
                        <a:t>instantanéee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Non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?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Mailing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</a:tr>
              <a:tr h="709412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Dashboard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Oui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Oui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Oui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Oui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899592" y="260648"/>
            <a:ext cx="7344816" cy="720080"/>
          </a:xfrm>
        </p:spPr>
        <p:txBody>
          <a:bodyPr/>
          <a:lstStyle/>
          <a:p>
            <a:r>
              <a:rPr lang="en-US" sz="3000" dirty="0" smtClean="0">
                <a:solidFill>
                  <a:schemeClr val="bg1"/>
                </a:solidFill>
              </a:rPr>
              <a:t>Testing : </a:t>
            </a:r>
            <a:r>
              <a:rPr lang="en-US" sz="3000" dirty="0" err="1" smtClean="0">
                <a:solidFill>
                  <a:schemeClr val="bg1"/>
                </a:solidFill>
              </a:rPr>
              <a:t>Outils</a:t>
            </a:r>
            <a:r>
              <a:rPr lang="en-US" sz="3000" dirty="0" smtClean="0">
                <a:solidFill>
                  <a:schemeClr val="bg1"/>
                </a:solidFill>
              </a:rPr>
              <a:t> de </a:t>
            </a:r>
            <a:r>
              <a:rPr lang="en-US" sz="3000" dirty="0" err="1" smtClean="0">
                <a:solidFill>
                  <a:schemeClr val="bg1"/>
                </a:solidFill>
              </a:rPr>
              <a:t>gestion</a:t>
            </a:r>
            <a:r>
              <a:rPr lang="en-US" sz="3000" dirty="0" smtClean="0">
                <a:solidFill>
                  <a:schemeClr val="bg1"/>
                </a:solidFill>
              </a:rPr>
              <a:t> de cycle de vie de </a:t>
            </a:r>
            <a:r>
              <a:rPr lang="en-US" sz="3000" dirty="0" err="1" smtClean="0">
                <a:solidFill>
                  <a:schemeClr val="bg1"/>
                </a:solidFill>
              </a:rPr>
              <a:t>projet</a:t>
            </a:r>
            <a:r>
              <a:rPr lang="en-US" sz="3000" dirty="0" smtClean="0">
                <a:solidFill>
                  <a:schemeClr val="bg1"/>
                </a:solidFill>
              </a:rPr>
              <a:t> (2)</a:t>
            </a:r>
            <a:endParaRPr lang="ru-RU" sz="3000" dirty="0">
              <a:solidFill>
                <a:schemeClr val="bg1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79512" y="1268760"/>
          <a:ext cx="7128791" cy="5328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483365"/>
                <a:gridCol w="1425758"/>
                <a:gridCol w="1425758"/>
                <a:gridCol w="1425758"/>
              </a:tblGrid>
              <a:tr h="723122">
                <a:tc>
                  <a:txBody>
                    <a:bodyPr/>
                    <a:lstStyle/>
                    <a:p>
                      <a:r>
                        <a:rPr lang="fr-FR" dirty="0" smtClean="0"/>
                        <a:t>Nom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Tuleap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RTMR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Tarantula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Kforge</a:t>
                      </a:r>
                      <a:r>
                        <a:rPr lang="fr-FR" dirty="0" smtClean="0"/>
                        <a:t> + Trac</a:t>
                      </a:r>
                      <a:endParaRPr lang="fr-FR" dirty="0"/>
                    </a:p>
                  </a:txBody>
                  <a:tcPr/>
                </a:tc>
              </a:tr>
              <a:tr h="2658828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Avantages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solidFill>
                            <a:srgbClr val="4D4D4D"/>
                          </a:solidFill>
                        </a:rPr>
                        <a:t>- Couverture globale du projet (pas uniquement management du </a:t>
                      </a:r>
                      <a:r>
                        <a:rPr lang="fr-FR" sz="900" dirty="0" err="1" smtClean="0">
                          <a:solidFill>
                            <a:srgbClr val="4D4D4D"/>
                          </a:solidFill>
                        </a:rPr>
                        <a:t>testing</a:t>
                      </a:r>
                      <a:r>
                        <a:rPr lang="fr-FR" sz="900" dirty="0" smtClean="0">
                          <a:solidFill>
                            <a:srgbClr val="4D4D4D"/>
                          </a:solidFill>
                        </a:rPr>
                        <a:t>) </a:t>
                      </a:r>
                    </a:p>
                    <a:p>
                      <a:r>
                        <a:rPr lang="fr-FR" sz="900" dirty="0" smtClean="0">
                          <a:solidFill>
                            <a:srgbClr val="4D4D4D"/>
                          </a:solidFill>
                        </a:rPr>
                        <a:t>- Intégration continue, </a:t>
                      </a:r>
                      <a:r>
                        <a:rPr lang="fr-FR" sz="900" dirty="0" err="1" smtClean="0">
                          <a:solidFill>
                            <a:srgbClr val="4D4D4D"/>
                          </a:solidFill>
                        </a:rPr>
                        <a:t>build</a:t>
                      </a:r>
                      <a:r>
                        <a:rPr lang="fr-FR" sz="900" dirty="0" smtClean="0">
                          <a:solidFill>
                            <a:srgbClr val="4D4D4D"/>
                          </a:solidFill>
                        </a:rPr>
                        <a:t> finale, support documentaire et communauté d'utilisateurs</a:t>
                      </a:r>
                    </a:p>
                    <a:p>
                      <a:r>
                        <a:rPr lang="fr-FR" sz="900" dirty="0" smtClean="0">
                          <a:solidFill>
                            <a:srgbClr val="4D4D4D"/>
                          </a:solidFill>
                        </a:rPr>
                        <a:t>- Gestion </a:t>
                      </a:r>
                      <a:r>
                        <a:rPr lang="fr-FR" sz="900" dirty="0" err="1" smtClean="0">
                          <a:solidFill>
                            <a:srgbClr val="4D4D4D"/>
                          </a:solidFill>
                        </a:rPr>
                        <a:t>mockups</a:t>
                      </a:r>
                      <a:r>
                        <a:rPr lang="fr-FR" sz="900" dirty="0" smtClean="0">
                          <a:solidFill>
                            <a:srgbClr val="4D4D4D"/>
                          </a:solidFill>
                        </a:rPr>
                        <a:t>, cas de tests, etc.</a:t>
                      </a:r>
                    </a:p>
                    <a:p>
                      <a:r>
                        <a:rPr lang="fr-FR" sz="900" dirty="0" smtClean="0">
                          <a:solidFill>
                            <a:srgbClr val="4D4D4D"/>
                          </a:solidFill>
                        </a:rPr>
                        <a:t>- Adaptable à différentes normes (CMMI, ITIL, ...)</a:t>
                      </a:r>
                    </a:p>
                    <a:p>
                      <a:r>
                        <a:rPr lang="fr-FR" sz="900" dirty="0" smtClean="0">
                          <a:solidFill>
                            <a:srgbClr val="4D4D4D"/>
                          </a:solidFill>
                        </a:rPr>
                        <a:t>- Utilisation des uses cases -&gt; Gestion métier</a:t>
                      </a:r>
                    </a:p>
                    <a:p>
                      <a:r>
                        <a:rPr lang="fr-FR" sz="900" dirty="0" smtClean="0">
                          <a:solidFill>
                            <a:srgbClr val="4D4D4D"/>
                          </a:solidFill>
                        </a:rPr>
                        <a:t>- Robustesse pour gestion ""grands projets"" (nombre d'acteurs, de cas, etc.)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solidFill>
                            <a:srgbClr val="4D4D4D"/>
                          </a:solidFill>
                        </a:rPr>
                        <a:t>- Exploitation de ressources open source</a:t>
                      </a:r>
                    </a:p>
                    <a:p>
                      <a:r>
                        <a:rPr lang="fr-FR" sz="1100" dirty="0" smtClean="0">
                          <a:solidFill>
                            <a:srgbClr val="4D4D4D"/>
                          </a:solidFill>
                        </a:rPr>
                        <a:t>- Cas de tests -&gt; Scénar -&gt; Campagne</a:t>
                      </a:r>
                    </a:p>
                    <a:p>
                      <a:r>
                        <a:rPr lang="fr-FR" sz="1100" dirty="0" smtClean="0">
                          <a:solidFill>
                            <a:srgbClr val="4D4D4D"/>
                          </a:solidFill>
                        </a:rPr>
                        <a:t>- Gestion par "logiciel"</a:t>
                      </a:r>
                    </a:p>
                    <a:p>
                      <a:r>
                        <a:rPr lang="fr-FR" sz="1100" dirty="0" smtClean="0">
                          <a:solidFill>
                            <a:srgbClr val="4D4D4D"/>
                          </a:solidFill>
                        </a:rPr>
                        <a:t>- Précision des exigences techniques avant les tests</a:t>
                      </a:r>
                      <a:endParaRPr lang="fr-FR" sz="1100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solidFill>
                            <a:srgbClr val="4D4D4D"/>
                          </a:solidFill>
                        </a:rPr>
                        <a:t>- Gestion </a:t>
                      </a:r>
                      <a:r>
                        <a:rPr lang="fr-FR" sz="1100" dirty="0" err="1" smtClean="0">
                          <a:solidFill>
                            <a:srgbClr val="4D4D4D"/>
                          </a:solidFill>
                        </a:rPr>
                        <a:t>reporting</a:t>
                      </a:r>
                      <a:endParaRPr lang="fr-FR" sz="1100" dirty="0" smtClean="0">
                        <a:solidFill>
                          <a:srgbClr val="4D4D4D"/>
                        </a:solidFill>
                      </a:endParaRPr>
                    </a:p>
                    <a:p>
                      <a:r>
                        <a:rPr lang="fr-FR" sz="1100" dirty="0" smtClean="0">
                          <a:solidFill>
                            <a:srgbClr val="4D4D4D"/>
                          </a:solidFill>
                        </a:rPr>
                        <a:t>- Gestion tags - smart tags (jamais testé, toujours échec, échec, etc.) + customs tags</a:t>
                      </a:r>
                    </a:p>
                    <a:p>
                      <a:r>
                        <a:rPr lang="fr-FR" sz="1100" dirty="0" smtClean="0">
                          <a:solidFill>
                            <a:srgbClr val="4D4D4D"/>
                          </a:solidFill>
                        </a:rPr>
                        <a:t>- </a:t>
                      </a:r>
                      <a:r>
                        <a:rPr lang="fr-FR" sz="1100" dirty="0" err="1" smtClean="0">
                          <a:solidFill>
                            <a:srgbClr val="4D4D4D"/>
                          </a:solidFill>
                        </a:rPr>
                        <a:t>Demo</a:t>
                      </a:r>
                      <a:r>
                        <a:rPr lang="fr-FR" sz="1100" dirty="0" smtClean="0">
                          <a:solidFill>
                            <a:srgbClr val="4D4D4D"/>
                          </a:solidFill>
                        </a:rPr>
                        <a:t> online</a:t>
                      </a:r>
                    </a:p>
                    <a:p>
                      <a:r>
                        <a:rPr lang="fr-FR" sz="1100" dirty="0" smtClean="0">
                          <a:solidFill>
                            <a:srgbClr val="4D4D4D"/>
                          </a:solidFill>
                        </a:rPr>
                        <a:t>- Gestion ""d'objets"" de tests""</a:t>
                      </a:r>
                    </a:p>
                    <a:p>
                      <a:r>
                        <a:rPr lang="fr-FR" sz="1100" dirty="0" smtClean="0">
                          <a:solidFill>
                            <a:srgbClr val="4D4D4D"/>
                          </a:solidFill>
                        </a:rPr>
                        <a:t>- Dashboard de suivi pour managers</a:t>
                      </a:r>
                      <a:endParaRPr lang="fr-FR" sz="1100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solidFill>
                            <a:srgbClr val="4D4D4D"/>
                          </a:solidFill>
                        </a:rPr>
                        <a:t>- Outils complémentaires -&gt; Suivi global</a:t>
                      </a:r>
                    </a:p>
                    <a:p>
                      <a:r>
                        <a:rPr lang="fr-FR" sz="1100" dirty="0" smtClean="0">
                          <a:solidFill>
                            <a:srgbClr val="4D4D4D"/>
                          </a:solidFill>
                        </a:rPr>
                        <a:t>- Multi </a:t>
                      </a:r>
                      <a:r>
                        <a:rPr lang="fr-FR" sz="1100" dirty="0" err="1" smtClean="0">
                          <a:solidFill>
                            <a:srgbClr val="4D4D4D"/>
                          </a:solidFill>
                        </a:rPr>
                        <a:t>repositories</a:t>
                      </a:r>
                      <a:endParaRPr lang="fr-FR" sz="1100" dirty="0" smtClean="0">
                        <a:solidFill>
                          <a:srgbClr val="4D4D4D"/>
                        </a:solidFill>
                      </a:endParaRPr>
                    </a:p>
                    <a:p>
                      <a:r>
                        <a:rPr lang="fr-FR" sz="1100" dirty="0" smtClean="0">
                          <a:solidFill>
                            <a:srgbClr val="4D4D4D"/>
                          </a:solidFill>
                        </a:rPr>
                        <a:t>- Intégration possible de version control system (style Git)</a:t>
                      </a:r>
                    </a:p>
                    <a:p>
                      <a:r>
                        <a:rPr lang="fr-FR" sz="1100" dirty="0" smtClean="0">
                          <a:solidFill>
                            <a:srgbClr val="4D4D4D"/>
                          </a:solidFill>
                        </a:rPr>
                        <a:t>- RSS </a:t>
                      </a:r>
                      <a:r>
                        <a:rPr lang="fr-FR" sz="1100" dirty="0" err="1" smtClean="0">
                          <a:solidFill>
                            <a:srgbClr val="4D4D4D"/>
                          </a:solidFill>
                        </a:rPr>
                        <a:t>Feed</a:t>
                      </a:r>
                      <a:endParaRPr lang="fr-FR" sz="1100" dirty="0" smtClean="0">
                        <a:solidFill>
                          <a:srgbClr val="4D4D4D"/>
                        </a:solidFill>
                      </a:endParaRPr>
                    </a:p>
                    <a:p>
                      <a:r>
                        <a:rPr lang="fr-FR" sz="1100" dirty="0" smtClean="0">
                          <a:solidFill>
                            <a:srgbClr val="4D4D4D"/>
                          </a:solidFill>
                        </a:rPr>
                        <a:t>- Gestion mails</a:t>
                      </a:r>
                    </a:p>
                    <a:p>
                      <a:r>
                        <a:rPr lang="fr-FR" sz="1100" dirty="0" smtClean="0">
                          <a:solidFill>
                            <a:srgbClr val="4D4D4D"/>
                          </a:solidFill>
                        </a:rPr>
                        <a:t>- Gestion </a:t>
                      </a:r>
                      <a:r>
                        <a:rPr lang="fr-FR" sz="1100" dirty="0" err="1" smtClean="0">
                          <a:solidFill>
                            <a:srgbClr val="4D4D4D"/>
                          </a:solidFill>
                        </a:rPr>
                        <a:t>timeline</a:t>
                      </a:r>
                      <a:endParaRPr lang="fr-FR" sz="1100" dirty="0" smtClean="0">
                        <a:solidFill>
                          <a:srgbClr val="4D4D4D"/>
                        </a:solidFill>
                      </a:endParaRPr>
                    </a:p>
                    <a:p>
                      <a:r>
                        <a:rPr lang="fr-FR" sz="1100" dirty="0" smtClean="0">
                          <a:solidFill>
                            <a:srgbClr val="4D4D4D"/>
                          </a:solidFill>
                        </a:rPr>
                        <a:t>- Gestion de wiki</a:t>
                      </a:r>
                      <a:endParaRPr lang="fr-FR" sz="1100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</a:tr>
              <a:tr h="1946642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4D4D4D"/>
                          </a:solidFill>
                        </a:rPr>
                        <a:t>Points</a:t>
                      </a:r>
                      <a:r>
                        <a:rPr lang="fr-FR" baseline="0" dirty="0" smtClean="0">
                          <a:solidFill>
                            <a:srgbClr val="4D4D4D"/>
                          </a:solidFill>
                        </a:rPr>
                        <a:t> notables</a:t>
                      </a:r>
                      <a:endParaRPr lang="fr-FR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solidFill>
                            <a:srgbClr val="4D4D4D"/>
                          </a:solidFill>
                        </a:rPr>
                        <a:t>- Multi industries (médicale, automobile, ...)</a:t>
                      </a:r>
                    </a:p>
                    <a:p>
                      <a:r>
                        <a:rPr lang="fr-FR" sz="900" dirty="0" smtClean="0">
                          <a:solidFill>
                            <a:srgbClr val="4D4D4D"/>
                          </a:solidFill>
                        </a:rPr>
                        <a:t>- Porté sur le temps réel (messageries </a:t>
                      </a:r>
                      <a:r>
                        <a:rPr lang="fr-FR" sz="900" dirty="0" err="1" smtClean="0">
                          <a:solidFill>
                            <a:srgbClr val="4D4D4D"/>
                          </a:solidFill>
                        </a:rPr>
                        <a:t>instantanéees</a:t>
                      </a:r>
                      <a:r>
                        <a:rPr lang="fr-FR" sz="900" dirty="0" smtClean="0">
                          <a:solidFill>
                            <a:srgbClr val="4D4D4D"/>
                          </a:solidFill>
                        </a:rPr>
                        <a:t>, travail en commun, etc.)</a:t>
                      </a:r>
                    </a:p>
                    <a:p>
                      <a:r>
                        <a:rPr lang="fr-FR" sz="900" dirty="0" smtClean="0">
                          <a:solidFill>
                            <a:srgbClr val="4D4D4D"/>
                          </a:solidFill>
                        </a:rPr>
                        <a:t>- Paradigme : http://www.tuleap.com/sites/default/files/traceability-alm.png</a:t>
                      </a:r>
                    </a:p>
                    <a:p>
                      <a:r>
                        <a:rPr lang="fr-FR" sz="900" dirty="0" smtClean="0">
                          <a:solidFill>
                            <a:srgbClr val="4D4D4D"/>
                          </a:solidFill>
                        </a:rPr>
                        <a:t>- Volonté d'intégration au SI entreprise</a:t>
                      </a:r>
                      <a:endParaRPr lang="fr-FR" sz="900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solidFill>
                            <a:srgbClr val="4D4D4D"/>
                          </a:solidFill>
                        </a:rPr>
                        <a:t>- Créé par différents ingénieurs </a:t>
                      </a:r>
                    </a:p>
                    <a:p>
                      <a:r>
                        <a:rPr lang="fr-FR" sz="900" dirty="0" smtClean="0">
                          <a:solidFill>
                            <a:srgbClr val="4D4D4D"/>
                          </a:solidFill>
                        </a:rPr>
                        <a:t>- Possibilité de s'intéresser au développement</a:t>
                      </a:r>
                    </a:p>
                    <a:p>
                      <a:r>
                        <a:rPr lang="fr-FR" sz="900" dirty="0" smtClean="0">
                          <a:solidFill>
                            <a:srgbClr val="4D4D4D"/>
                          </a:solidFill>
                        </a:rPr>
                        <a:t>- Full open-source</a:t>
                      </a:r>
                    </a:p>
                    <a:p>
                      <a:r>
                        <a:rPr lang="fr-FR" sz="900" dirty="0" smtClean="0">
                          <a:solidFill>
                            <a:srgbClr val="4D4D4D"/>
                          </a:solidFill>
                        </a:rPr>
                        <a:t>- Esprit de création communautaire</a:t>
                      </a:r>
                    </a:p>
                    <a:p>
                      <a:r>
                        <a:rPr lang="fr-FR" sz="900" dirty="0" smtClean="0">
                          <a:solidFill>
                            <a:srgbClr val="4D4D4D"/>
                          </a:solidFill>
                        </a:rPr>
                        <a:t>- Vise la simplicité (IHM plus que appli web, etc.)</a:t>
                      </a:r>
                      <a:endParaRPr lang="fr-FR" sz="900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solidFill>
                            <a:srgbClr val="4D4D4D"/>
                          </a:solidFill>
                        </a:rPr>
                        <a:t>- Ressources Cloud (payant)</a:t>
                      </a:r>
                    </a:p>
                    <a:p>
                      <a:r>
                        <a:rPr lang="fr-FR" sz="1100" dirty="0" smtClean="0">
                          <a:solidFill>
                            <a:srgbClr val="4D4D4D"/>
                          </a:solidFill>
                        </a:rPr>
                        <a:t>- Idée d'objets qu'on manipule pour les tester plus que de cas rigides de tests</a:t>
                      </a:r>
                    </a:p>
                    <a:p>
                      <a:r>
                        <a:rPr lang="fr-FR" sz="1100" dirty="0" smtClean="0">
                          <a:solidFill>
                            <a:srgbClr val="4D4D4D"/>
                          </a:solidFill>
                        </a:rPr>
                        <a:t>- Gestion projets agiles</a:t>
                      </a:r>
                      <a:endParaRPr lang="fr-FR" sz="1100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solidFill>
                            <a:srgbClr val="4D4D4D"/>
                          </a:solidFill>
                        </a:rPr>
                        <a:t>- Système de tickets</a:t>
                      </a:r>
                    </a:p>
                    <a:p>
                      <a:r>
                        <a:rPr lang="fr-FR" sz="1100" dirty="0" smtClean="0">
                          <a:solidFill>
                            <a:srgbClr val="4D4D4D"/>
                          </a:solidFill>
                        </a:rPr>
                        <a:t>- Solutions en complément et qui insiste sur l'intégration d'outils (grâce à Python)</a:t>
                      </a:r>
                    </a:p>
                    <a:p>
                      <a:r>
                        <a:rPr lang="fr-FR" sz="1100" dirty="0" smtClean="0">
                          <a:solidFill>
                            <a:srgbClr val="4D4D4D"/>
                          </a:solidFill>
                        </a:rPr>
                        <a:t>- Proximité avec Apache Subversion</a:t>
                      </a:r>
                      <a:endParaRPr lang="fr-FR" sz="1100" dirty="0">
                        <a:solidFill>
                          <a:srgbClr val="4D4D4D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template">
  <a:themeElements>
    <a:clrScheme name="">
      <a:dk1>
        <a:srgbClr val="FFFFFF"/>
      </a:dk1>
      <a:lt1>
        <a:srgbClr val="FFFFFF"/>
      </a:lt1>
      <a:dk2>
        <a:srgbClr val="FFFFFF"/>
      </a:dk2>
      <a:lt2>
        <a:srgbClr val="0375DD"/>
      </a:lt2>
      <a:accent1>
        <a:srgbClr val="0291D3"/>
      </a:accent1>
      <a:accent2>
        <a:srgbClr val="10ACFC"/>
      </a:accent2>
      <a:accent3>
        <a:srgbClr val="FFFFFF"/>
      </a:accent3>
      <a:accent4>
        <a:srgbClr val="DADADA"/>
      </a:accent4>
      <a:accent5>
        <a:srgbClr val="AAC7E6"/>
      </a:accent5>
      <a:accent6>
        <a:srgbClr val="0D9BE4"/>
      </a:accent6>
      <a:hlink>
        <a:srgbClr val="253AFF"/>
      </a:hlink>
      <a:folHlink>
        <a:srgbClr val="FFFFFF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FBB240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FE564C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BB2A32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84A25"/>
        </a:lt2>
        <a:accent1>
          <a:srgbClr val="ED6A24"/>
        </a:accent1>
        <a:accent2>
          <a:srgbClr val="F99E1C"/>
        </a:accent2>
        <a:accent3>
          <a:srgbClr val="FFFFFF"/>
        </a:accent3>
        <a:accent4>
          <a:srgbClr val="404040"/>
        </a:accent4>
        <a:accent5>
          <a:srgbClr val="F4B9AC"/>
        </a:accent5>
        <a:accent6>
          <a:srgbClr val="E28F18"/>
        </a:accent6>
        <a:hlink>
          <a:srgbClr val="F1B54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AF5612"/>
        </a:lt2>
        <a:accent1>
          <a:srgbClr val="CB882F"/>
        </a:accent1>
        <a:accent2>
          <a:srgbClr val="E7C432"/>
        </a:accent2>
        <a:accent3>
          <a:srgbClr val="FFFFFF"/>
        </a:accent3>
        <a:accent4>
          <a:srgbClr val="404040"/>
        </a:accent4>
        <a:accent5>
          <a:srgbClr val="E2C3AD"/>
        </a:accent5>
        <a:accent6>
          <a:srgbClr val="D1B12C"/>
        </a:accent6>
        <a:hlink>
          <a:srgbClr val="EECA3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9A5E40"/>
        </a:lt2>
        <a:accent1>
          <a:srgbClr val="AE7750"/>
        </a:accent1>
        <a:accent2>
          <a:srgbClr val="C08D60"/>
        </a:accent2>
        <a:accent3>
          <a:srgbClr val="FFFFFF"/>
        </a:accent3>
        <a:accent4>
          <a:srgbClr val="404040"/>
        </a:accent4>
        <a:accent5>
          <a:srgbClr val="D3BDB3"/>
        </a:accent5>
        <a:accent6>
          <a:srgbClr val="AE7F56"/>
        </a:accent6>
        <a:hlink>
          <a:srgbClr val="CCA47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D1BB77"/>
        </a:lt2>
        <a:accent1>
          <a:srgbClr val="DBBA87"/>
        </a:accent1>
        <a:accent2>
          <a:srgbClr val="E0B265"/>
        </a:accent2>
        <a:accent3>
          <a:srgbClr val="FFFFFF"/>
        </a:accent3>
        <a:accent4>
          <a:srgbClr val="404040"/>
        </a:accent4>
        <a:accent5>
          <a:srgbClr val="EAD9C3"/>
        </a:accent5>
        <a:accent6>
          <a:srgbClr val="CBA15B"/>
        </a:accent6>
        <a:hlink>
          <a:srgbClr val="E9C27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3D3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FFFFFF"/>
        </a:dk1>
        <a:lt1>
          <a:srgbClr val="FFFFFF"/>
        </a:lt1>
        <a:dk2>
          <a:srgbClr val="FFFFFF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DADADA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5">
        <a:dk1>
          <a:srgbClr val="FFFFFF"/>
        </a:dk1>
        <a:lt1>
          <a:srgbClr val="FFFFFF"/>
        </a:lt1>
        <a:dk2>
          <a:srgbClr val="FFFFFF"/>
        </a:dk2>
        <a:lt2>
          <a:srgbClr val="55A6FE"/>
        </a:lt2>
        <a:accent1>
          <a:srgbClr val="71BBFF"/>
        </a:accent1>
        <a:accent2>
          <a:srgbClr val="74CCFF"/>
        </a:accent2>
        <a:accent3>
          <a:srgbClr val="FFFFFF"/>
        </a:accent3>
        <a:accent4>
          <a:srgbClr val="DADADA"/>
        </a:accent4>
        <a:accent5>
          <a:srgbClr val="BBDAFF"/>
        </a:accent5>
        <a:accent6>
          <a:srgbClr val="68B9E7"/>
        </a:accent6>
        <a:hlink>
          <a:srgbClr val="94D8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6">
        <a:dk1>
          <a:srgbClr val="FFFFFF"/>
        </a:dk1>
        <a:lt1>
          <a:srgbClr val="FFFFFF"/>
        </a:lt1>
        <a:dk2>
          <a:srgbClr val="FFFFFF"/>
        </a:dk2>
        <a:lt2>
          <a:srgbClr val="4BA1FF"/>
        </a:lt2>
        <a:accent1>
          <a:srgbClr val="5DB2FF"/>
        </a:accent1>
        <a:accent2>
          <a:srgbClr val="65C8FF"/>
        </a:accent2>
        <a:accent3>
          <a:srgbClr val="FFFFFF"/>
        </a:accent3>
        <a:accent4>
          <a:srgbClr val="DADADA"/>
        </a:accent4>
        <a:accent5>
          <a:srgbClr val="B6D5FF"/>
        </a:accent5>
        <a:accent6>
          <a:srgbClr val="5BB5E7"/>
        </a:accent6>
        <a:hlink>
          <a:srgbClr val="87E1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60</TotalTime>
  <Words>597</Words>
  <Application>Microsoft Office PowerPoint</Application>
  <PresentationFormat>Affichage à l'écran (4:3)</PresentationFormat>
  <Paragraphs>139</Paragraphs>
  <Slides>8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powerpoint-template</vt:lpstr>
      <vt:lpstr>Testing TD 2</vt:lpstr>
      <vt:lpstr>Testing : les outils</vt:lpstr>
      <vt:lpstr>Testing : Outils de test unitaire</vt:lpstr>
      <vt:lpstr>Testing : Outils de test fonctionnel</vt:lpstr>
      <vt:lpstr>Testing : Outils de test type charge/performance</vt:lpstr>
      <vt:lpstr>Testing : Outils de test “bug tracking”</vt:lpstr>
      <vt:lpstr>Testing : Outils de gestion de cycle de vie de projet (1)</vt:lpstr>
      <vt:lpstr>Testing : Outils de gestion de cycle de vie de projet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TD 2</dc:title>
  <dc:creator>Admin</dc:creator>
  <cp:lastModifiedBy>Admin</cp:lastModifiedBy>
  <cp:revision>10</cp:revision>
  <dcterms:created xsi:type="dcterms:W3CDTF">2012-10-09T08:06:26Z</dcterms:created>
  <dcterms:modified xsi:type="dcterms:W3CDTF">2012-10-09T11:15:12Z</dcterms:modified>
</cp:coreProperties>
</file>