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11"/>
  </p:notesMasterIdLst>
  <p:sldIdLst>
    <p:sldId id="257" r:id="rId3"/>
    <p:sldId id="261" r:id="rId4"/>
    <p:sldId id="259" r:id="rId5"/>
    <p:sldId id="267" r:id="rId6"/>
    <p:sldId id="268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87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59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-9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7DB3-7BAD-490A-9B97-312A1BC0BEC1}" type="datetimeFigureOut">
              <a:rPr lang="fr-FR" smtClean="0"/>
              <a:pPr/>
              <a:t>08/10/2013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EB212-C4A6-4A65-8BC1-2837F0586D9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202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628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487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34016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indiquant un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38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0643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 à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5564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5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4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8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758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028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130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948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092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56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560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AE43C8-8685-4DBA-B863-2AA795B240CA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0703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283740" y="1629103"/>
            <a:ext cx="688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Georgia" pitchFamily="18" charset="0"/>
              </a:rPr>
              <a:t>Réponse à l’appel d’offre pour l’évaluation de qualité de l’</a:t>
            </a:r>
            <a:r>
              <a:rPr lang="fr-FR" sz="4800" dirty="0" err="1" smtClean="0">
                <a:latin typeface="Georgia" pitchFamily="18" charset="0"/>
              </a:rPr>
              <a:t>AR.Drone</a:t>
            </a:r>
            <a:r>
              <a:rPr lang="fr-FR" sz="4800" dirty="0" smtClean="0">
                <a:latin typeface="Georgia" pitchFamily="18" charset="0"/>
              </a:rPr>
              <a:t> PARROT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02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2455" y="1145628"/>
            <a:ext cx="86815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Sommaire  </a:t>
            </a:r>
          </a:p>
          <a:p>
            <a:pPr algn="ctr"/>
            <a:endParaRPr lang="fr-FR" sz="40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Cambria" pitchFamily="18" charset="0"/>
              </a:rPr>
              <a:t>    	Contexte et enjeux</a:t>
            </a: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Cambria" pitchFamily="18" charset="0"/>
              </a:rPr>
              <a:t>     	Analyse des risques</a:t>
            </a: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Cambria" pitchFamily="18" charset="0"/>
              </a:rPr>
              <a:t>     	Notre offre d’étude : stratégie et   	organisation</a:t>
            </a:r>
          </a:p>
          <a:p>
            <a:pPr>
              <a:buFont typeface="Arial" pitchFamily="34" charset="0"/>
              <a:buChar char="•"/>
            </a:pPr>
            <a:endParaRPr lang="fr-FR" sz="3200" dirty="0" smtClean="0"/>
          </a:p>
          <a:p>
            <a:pPr>
              <a:buFont typeface="Arial" pitchFamily="34" charset="0"/>
              <a:buChar char="•"/>
            </a:pP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03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Contexte et enjeux</a:t>
            </a:r>
            <a:endParaRPr lang="fr-FR" sz="3200" dirty="0" smtClean="0">
              <a:latin typeface="Cambria" pitchFamily="18" charset="0"/>
            </a:endParaRPr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04</a:t>
            </a:r>
            <a:endParaRPr lang="fr-FR" dirty="0"/>
          </a:p>
        </p:txBody>
      </p:sp>
      <p:pic>
        <p:nvPicPr>
          <p:cNvPr id="11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6" name="ZoneTexte 15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Analyse des risques</a:t>
            </a:r>
          </a:p>
          <a:p>
            <a:endParaRPr lang="fr-F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latin typeface="Cambria" pitchFamily="18" charset="0"/>
              </a:rPr>
              <a:t>Identification des risques</a:t>
            </a:r>
          </a:p>
          <a:p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1114102" y="1933904"/>
            <a:ext cx="36236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Cambria" pitchFamily="18" charset="0"/>
              </a:rPr>
              <a:t>   Risque Majeur</a:t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Immédiate</a:t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Grave</a:t>
            </a:r>
            <a:endParaRPr lang="fr-FR" sz="2400" dirty="0">
              <a:latin typeface="Cambr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19360" y="3242424"/>
            <a:ext cx="80633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Cambria" pitchFamily="18" charset="0"/>
              </a:rPr>
              <a:t>   Risque Modéré</a:t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Individuellement : N’affectent pas le système</a:t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Accumulé : Peuvent arrêter le système</a:t>
            </a:r>
            <a:endParaRPr lang="fr-FR" sz="2400" dirty="0">
              <a:latin typeface="Cambr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135128" y="4540436"/>
            <a:ext cx="58442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Cambria" pitchFamily="18" charset="0"/>
              </a:rPr>
              <a:t>   Risque Mineur</a:t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</a:t>
            </a:r>
            <a:r>
              <a:rPr lang="fr-FR" sz="2400" dirty="0" smtClean="0">
                <a:latin typeface="Cambria" pitchFamily="18" charset="0"/>
              </a:rPr>
              <a:t>N’affectent pas le système</a:t>
            </a:r>
            <a:r>
              <a:rPr lang="fr-FR" sz="2400" dirty="0" smtClean="0">
                <a:latin typeface="Cambria" pitchFamily="18" charset="0"/>
              </a:rPr>
              <a:t/>
            </a:r>
            <a:br>
              <a:rPr lang="fr-FR" sz="2400" dirty="0" smtClean="0">
                <a:latin typeface="Cambria" pitchFamily="18" charset="0"/>
              </a:rPr>
            </a:br>
            <a:r>
              <a:rPr lang="fr-FR" sz="2400" dirty="0" smtClean="0">
                <a:latin typeface="Cambria" pitchFamily="18" charset="0"/>
              </a:rPr>
              <a:t>		- </a:t>
            </a:r>
            <a:r>
              <a:rPr lang="fr-FR" sz="2400" dirty="0" smtClean="0">
                <a:latin typeface="Cambria" pitchFamily="18" charset="0"/>
              </a:rPr>
              <a:t>Peuvent ralentir le </a:t>
            </a:r>
            <a:r>
              <a:rPr lang="fr-FR" sz="2400" dirty="0" smtClean="0">
                <a:latin typeface="Cambria" pitchFamily="18" charset="0"/>
              </a:rPr>
              <a:t>système</a:t>
            </a:r>
            <a:endParaRPr lang="fr-FR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05</a:t>
            </a:r>
            <a:endParaRPr lang="fr-FR" dirty="0"/>
          </a:p>
        </p:txBody>
      </p:sp>
      <p:pic>
        <p:nvPicPr>
          <p:cNvPr id="11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Analyse des risques</a:t>
            </a:r>
          </a:p>
          <a:p>
            <a:endParaRPr lang="fr-FR" sz="2800" dirty="0" smtClean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fr-FR" sz="2800" dirty="0" smtClean="0">
                <a:latin typeface="Cambria" pitchFamily="18" charset="0"/>
              </a:rPr>
              <a:t>Hiérarchisation des risques</a:t>
            </a:r>
          </a:p>
          <a:p>
            <a:endParaRPr lang="fr-FR" sz="32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29103" y="1778294"/>
          <a:ext cx="5623035" cy="3529428"/>
        </p:xfrm>
        <a:graphic>
          <a:graphicData uri="http://schemas.openxmlformats.org/drawingml/2006/table">
            <a:tbl>
              <a:tblPr/>
              <a:tblGrid>
                <a:gridCol w="1933612"/>
                <a:gridCol w="3689423"/>
              </a:tblGrid>
              <a:tr h="29411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Risques Majeurs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Caractéristiques techniques</a:t>
                      </a:r>
                      <a:endParaRPr lang="fr-FR" sz="1400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Malveillance/Piratage</a:t>
                      </a: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Sécurité</a:t>
                      </a:r>
                      <a:endParaRPr lang="fr-FR" sz="1400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2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Performances &amp; Fonctionnalités majeurs</a:t>
                      </a:r>
                      <a:endParaRPr lang="fr-FR" sz="1400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Risques Modérés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Fonctionnalités</a:t>
                      </a: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Connectivité</a:t>
                      </a: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Météorologie</a:t>
                      </a: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Risques Mineurs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7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Non respect des consignes d'utilisation</a:t>
                      </a:r>
                      <a:endParaRPr lang="fr-FR" sz="140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Documentation</a:t>
                      </a:r>
                      <a:endParaRPr lang="fr-FR" sz="1400" dirty="0">
                        <a:solidFill>
                          <a:schemeClr val="tx1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06</a:t>
            </a:r>
            <a:endParaRPr lang="fr-FR" dirty="0"/>
          </a:p>
        </p:txBody>
      </p:sp>
      <p:pic>
        <p:nvPicPr>
          <p:cNvPr id="11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07</a:t>
            </a:r>
            <a:endParaRPr lang="fr-FR" dirty="0"/>
          </a:p>
        </p:txBody>
      </p:sp>
      <p:pic>
        <p:nvPicPr>
          <p:cNvPr id="11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- 10/10/2013 -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08</a:t>
            </a:r>
            <a:endParaRPr lang="fr-FR" dirty="0"/>
          </a:p>
        </p:txBody>
      </p:sp>
      <p:pic>
        <p:nvPicPr>
          <p:cNvPr id="11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489439" cy="964266"/>
          </a:xfrm>
          <a:prstGeom prst="rect">
            <a:avLst/>
          </a:prstGeom>
          <a:noFill/>
        </p:spPr>
      </p:pic>
      <p:sp>
        <p:nvSpPr>
          <p:cNvPr id="16" name="ZoneTexte 15"/>
          <p:cNvSpPr txBox="1"/>
          <p:nvPr/>
        </p:nvSpPr>
        <p:spPr>
          <a:xfrm>
            <a:off x="5345834" y="6400798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EISTI </a:t>
            </a:r>
            <a:r>
              <a:rPr lang="fr-FR" smtClean="0"/>
              <a:t>- 10/10/2013 </a:t>
            </a:r>
            <a:r>
              <a:rPr lang="fr-FR" dirty="0" smtClean="0"/>
              <a:t>-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4001519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ocess17_16x9_TP104001518" id="{A5F1FCA5-ADA7-4174-821C-30EC1E297D8A}" vid="{5FD7B24D-1030-48E8-B1FE-A844B825EC1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A03AA6-B919-4753-B93C-50D60475C6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TS104001519</Template>
  <TotalTime>0</TotalTime>
  <Words>132</Words>
  <Application>Microsoft Office PowerPoint</Application>
  <PresentationFormat>Affichage à l'écran (4:3)</PresentationFormat>
  <Paragraphs>60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TS104001519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2013-08-30T17:01:04Z</dcterms:created>
  <dcterms:modified xsi:type="dcterms:W3CDTF">2013-10-08T19:18:33Z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TC040015199991</vt:lpwstr>
  </property>
</Properties>
</file>