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0" r:id="rId2"/>
  </p:sldMasterIdLst>
  <p:notesMasterIdLst>
    <p:notesMasterId r:id="rId17"/>
  </p:notesMasterIdLst>
  <p:sldIdLst>
    <p:sldId id="257" r:id="rId3"/>
    <p:sldId id="261" r:id="rId4"/>
    <p:sldId id="259" r:id="rId5"/>
    <p:sldId id="260" r:id="rId6"/>
    <p:sldId id="262" r:id="rId7"/>
    <p:sldId id="264" r:id="rId8"/>
    <p:sldId id="266" r:id="rId9"/>
    <p:sldId id="263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9B268"/>
    <a:srgbClr val="000000"/>
    <a:srgbClr val="003870"/>
    <a:srgbClr val="00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59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120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B7DB3-7BAD-490A-9B97-312A1BC0BEC1}" type="datetimeFigureOut">
              <a:rPr lang="fr-FR" smtClean="0"/>
              <a:pPr/>
              <a:t>09/10/2013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EB212-C4A6-4A65-8BC1-2837F0586D9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EB212-C4A6-4A65-8BC1-2837F0586D94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E43C8-8685-4DBA-B863-2AA795B240CA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E43C8-8685-4DBA-B863-2AA795B240CA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E43C8-8685-4DBA-B863-2AA795B240CA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E43C8-8685-4DBA-B863-2AA795B240CA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E43C8-8685-4DBA-B863-2AA795B240CA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E43C8-8685-4DBA-B863-2AA795B240CA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E43C8-8685-4DBA-B863-2AA795B240CA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E43C8-8685-4DBA-B863-2AA795B240CA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E43C8-8685-4DBA-B863-2AA795B240CA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E43C8-8685-4DBA-B863-2AA795B240CA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E43C8-8685-4DBA-B863-2AA795B240CA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CAE43C8-8685-4DBA-B863-2AA795B240CA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DA40660-A674-403D-97F3-2858E215A790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3734" y="157655"/>
            <a:ext cx="661672" cy="964266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8723587" y="64218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01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175584" y="2779477"/>
            <a:ext cx="68827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latin typeface="Georgia" pitchFamily="18" charset="0"/>
              </a:rPr>
              <a:t>Réponse à l’appel d’offre pour l’évaluation de qualité de l’</a:t>
            </a:r>
            <a:r>
              <a:rPr lang="fr-FR" sz="4800" dirty="0" err="1" smtClean="0">
                <a:latin typeface="Georgia" pitchFamily="18" charset="0"/>
              </a:rPr>
              <a:t>AR.Drone</a:t>
            </a:r>
            <a:r>
              <a:rPr lang="fr-FR" sz="4800" dirty="0" smtClean="0">
                <a:latin typeface="Georgia" pitchFamily="18" charset="0"/>
              </a:rPr>
              <a:t> PARROT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345834" y="6400798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355835" y="6390339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pic>
        <p:nvPicPr>
          <p:cNvPr id="16386" name="Picture 2" descr="http://referentiel.nouvelobs.com/file/3237251-parrot-ar-drone-2-0-le-quadricoptere-haute-definition.jpg"/>
          <p:cNvPicPr>
            <a:picLocks noChangeAspect="1" noChangeArrowheads="1"/>
          </p:cNvPicPr>
          <p:nvPr/>
        </p:nvPicPr>
        <p:blipFill>
          <a:blip r:embed="rId4" cstate="print"/>
          <a:srcRect t="7646" b="7515"/>
          <a:stretch>
            <a:fillRect/>
          </a:stretch>
        </p:blipFill>
        <p:spPr bwMode="auto">
          <a:xfrm>
            <a:off x="1551755" y="0"/>
            <a:ext cx="6143625" cy="25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Users\Administrator\Desktop\eist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5136" y="550945"/>
            <a:ext cx="614348" cy="96426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316506" y="6105203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45834" y="610583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324464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Cambria" pitchFamily="18" charset="0"/>
              </a:rPr>
              <a:t>Notre offre</a:t>
            </a:r>
            <a:endParaRPr lang="fr-FR" sz="2800" dirty="0" smtClean="0">
              <a:latin typeface="Cambria" pitchFamily="18" charset="0"/>
            </a:endParaRPr>
          </a:p>
          <a:p>
            <a:pPr marL="971550" lvl="1" indent="-514350">
              <a:buFont typeface="+mj-lt"/>
              <a:buAutoNum type="arabicPeriod" startAt="2"/>
            </a:pPr>
            <a:r>
              <a:rPr lang="fr-FR" sz="2800" dirty="0" smtClean="0">
                <a:latin typeface="Cambria" pitchFamily="18" charset="0"/>
              </a:rPr>
              <a:t>Stratégie de test</a:t>
            </a:r>
          </a:p>
          <a:p>
            <a:endParaRPr lang="fr-FR" sz="3200" dirty="0"/>
          </a:p>
        </p:txBody>
      </p:sp>
      <p:sp>
        <p:nvSpPr>
          <p:cNvPr id="8" name="ZoneTexte 7"/>
          <p:cNvSpPr txBox="1"/>
          <p:nvPr/>
        </p:nvSpPr>
        <p:spPr>
          <a:xfrm>
            <a:off x="422784" y="1586711"/>
            <a:ext cx="433602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Des impacts aux tests</a:t>
            </a:r>
            <a:endParaRPr lang="fr-FR" dirty="0">
              <a:latin typeface="Georgia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 l="454" t="1065" r="643" b="1096"/>
          <a:stretch>
            <a:fillRect/>
          </a:stretch>
        </p:blipFill>
        <p:spPr bwMode="auto">
          <a:xfrm>
            <a:off x="1740311" y="2532263"/>
            <a:ext cx="5565058" cy="3230448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ZoneTexte 9"/>
          <p:cNvSpPr txBox="1"/>
          <p:nvPr/>
        </p:nvSpPr>
        <p:spPr>
          <a:xfrm>
            <a:off x="875072" y="2035278"/>
            <a:ext cx="5083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fr-FR" dirty="0" smtClean="0">
                <a:latin typeface="Georgia" pitchFamily="18" charset="0"/>
              </a:rPr>
              <a:t>La répartition :      soit 33 tests </a:t>
            </a:r>
            <a:endParaRPr lang="fr-FR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Users\Administrator\Desktop\eist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5136" y="550945"/>
            <a:ext cx="614348" cy="96426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316506" y="6105203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45834" y="610583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324464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Cambria" pitchFamily="18" charset="0"/>
              </a:rPr>
              <a:t>Notre offre</a:t>
            </a:r>
            <a:endParaRPr lang="fr-FR" sz="2800" dirty="0" smtClean="0">
              <a:latin typeface="Cambria" pitchFamily="18" charset="0"/>
            </a:endParaRPr>
          </a:p>
          <a:p>
            <a:pPr marL="971550" lvl="1" indent="-514350">
              <a:buFont typeface="+mj-lt"/>
              <a:buAutoNum type="arabicPeriod" startAt="2"/>
            </a:pPr>
            <a:r>
              <a:rPr lang="fr-FR" sz="2800" dirty="0" smtClean="0">
                <a:latin typeface="Cambria" pitchFamily="18" charset="0"/>
              </a:rPr>
              <a:t>Stratégie de test</a:t>
            </a:r>
          </a:p>
          <a:p>
            <a:endParaRPr lang="fr-FR" sz="3200" dirty="0"/>
          </a:p>
        </p:txBody>
      </p:sp>
      <p:sp>
        <p:nvSpPr>
          <p:cNvPr id="8" name="ZoneTexte 7"/>
          <p:cNvSpPr txBox="1"/>
          <p:nvPr/>
        </p:nvSpPr>
        <p:spPr>
          <a:xfrm>
            <a:off x="422784" y="1586711"/>
            <a:ext cx="433602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Les paquets de tests</a:t>
            </a:r>
            <a:endParaRPr lang="fr-FR" dirty="0">
              <a:latin typeface="Georgia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3936" y="2522156"/>
            <a:ext cx="4965292" cy="3238908"/>
          </a:xfrm>
          <a:prstGeom prst="rect">
            <a:avLst/>
          </a:prstGeom>
          <a:ln w="63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ZoneTexte 9"/>
          <p:cNvSpPr txBox="1"/>
          <p:nvPr/>
        </p:nvSpPr>
        <p:spPr>
          <a:xfrm>
            <a:off x="875072" y="2035278"/>
            <a:ext cx="5083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fr-FR" dirty="0" smtClean="0">
                <a:latin typeface="Georgia" pitchFamily="18" charset="0"/>
              </a:rPr>
              <a:t>Une couverture totale des risques</a:t>
            </a:r>
            <a:endParaRPr lang="fr-FR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Users\Administrator\Desktop\eist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5136" y="550945"/>
            <a:ext cx="614348" cy="96426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316506" y="6105203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45834" y="610583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324464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Cambria" pitchFamily="18" charset="0"/>
              </a:rPr>
              <a:t>Notre offre</a:t>
            </a:r>
            <a:endParaRPr lang="fr-FR" sz="2800" dirty="0" smtClean="0">
              <a:latin typeface="Cambria" pitchFamily="18" charset="0"/>
            </a:endParaRPr>
          </a:p>
          <a:p>
            <a:pPr marL="971550" lvl="1" indent="-514350">
              <a:buFont typeface="+mj-lt"/>
              <a:buAutoNum type="arabicPeriod" startAt="3"/>
            </a:pPr>
            <a:r>
              <a:rPr lang="fr-FR" sz="2800" dirty="0" smtClean="0">
                <a:latin typeface="Cambria" pitchFamily="18" charset="0"/>
              </a:rPr>
              <a:t>Organisation </a:t>
            </a:r>
          </a:p>
          <a:p>
            <a:endParaRPr lang="fr-FR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b="12495"/>
          <a:stretch>
            <a:fillRect/>
          </a:stretch>
        </p:blipFill>
        <p:spPr bwMode="auto">
          <a:xfrm>
            <a:off x="4798031" y="3235237"/>
            <a:ext cx="3741613" cy="22306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425" y="1465084"/>
            <a:ext cx="4423719" cy="23466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ZoneTexte 7"/>
          <p:cNvSpPr txBox="1"/>
          <p:nvPr/>
        </p:nvSpPr>
        <p:spPr>
          <a:xfrm>
            <a:off x="485775" y="4300732"/>
            <a:ext cx="42195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Soit un total de </a:t>
            </a:r>
            <a:r>
              <a:rPr lang="fr-FR" b="1" dirty="0" smtClean="0">
                <a:latin typeface="Georgia" pitchFamily="18" charset="0"/>
              </a:rPr>
              <a:t>38 820€ </a:t>
            </a:r>
            <a:br>
              <a:rPr lang="fr-FR" b="1" dirty="0" smtClean="0">
                <a:latin typeface="Georgia" pitchFamily="18" charset="0"/>
              </a:rPr>
            </a:br>
            <a:endParaRPr lang="fr-FR" b="1" dirty="0" smtClean="0">
              <a:latin typeface="Georgia" pitchFamily="18" charset="0"/>
            </a:endParaRPr>
          </a:p>
          <a:p>
            <a:r>
              <a:rPr lang="fr-FR" b="1" dirty="0" smtClean="0">
                <a:latin typeface="Georgia" pitchFamily="18" charset="0"/>
              </a:rPr>
              <a:t>             </a:t>
            </a:r>
            <a:r>
              <a:rPr lang="fr-FR" dirty="0" smtClean="0">
                <a:latin typeface="Georgia" pitchFamily="18" charset="0"/>
              </a:rPr>
              <a:t>pour une prestation de </a:t>
            </a:r>
            <a:r>
              <a:rPr lang="fr-FR" b="1" dirty="0" smtClean="0">
                <a:latin typeface="Georgia" pitchFamily="18" charset="0"/>
              </a:rPr>
              <a:t>50</a:t>
            </a:r>
            <a:r>
              <a:rPr lang="fr-FR" dirty="0" smtClean="0">
                <a:latin typeface="Georgia" pitchFamily="18" charset="0"/>
              </a:rPr>
              <a:t> jours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153025" y="1619250"/>
            <a:ext cx="342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Soit 7 experts différents </a:t>
            </a:r>
            <a:br>
              <a:rPr lang="fr-FR" dirty="0" smtClean="0">
                <a:latin typeface="Georgia" pitchFamily="18" charset="0"/>
              </a:rPr>
            </a:br>
            <a:r>
              <a:rPr lang="fr-FR" dirty="0" smtClean="0">
                <a:latin typeface="Georgia" pitchFamily="18" charset="0"/>
              </a:rPr>
              <a:t/>
            </a:r>
            <a:br>
              <a:rPr lang="fr-FR" dirty="0" smtClean="0">
                <a:latin typeface="Georgia" pitchFamily="18" charset="0"/>
              </a:rPr>
            </a:br>
            <a:r>
              <a:rPr lang="fr-FR" dirty="0" smtClean="0">
                <a:latin typeface="Georgia" pitchFamily="18" charset="0"/>
              </a:rPr>
              <a:t>                 &amp; 3 consultant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 smtClean="0">
              <a:latin typeface="Georgia" pitchFamily="18" charset="0"/>
            </a:endParaRPr>
          </a:p>
          <a:p>
            <a:endParaRPr lang="fr-FR" dirty="0" smtClean="0">
              <a:latin typeface="Georgia" pitchFamily="18" charset="0"/>
            </a:endParaRPr>
          </a:p>
          <a:p>
            <a:r>
              <a:rPr lang="fr-FR" dirty="0" smtClean="0">
                <a:latin typeface="Georgia" pitchFamily="18" charset="0"/>
              </a:rPr>
              <a:t>&amp; 1 Chef de projet</a:t>
            </a:r>
            <a:endParaRPr lang="fr-FR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Users\Administrator\Desktop\eist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5136" y="550945"/>
            <a:ext cx="614348" cy="96426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316506" y="6105203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45834" y="610583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22784" y="5347053"/>
            <a:ext cx="503279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Notre expertise, notre force, votre succès..</a:t>
            </a:r>
            <a:endParaRPr lang="fr-FR" dirty="0">
              <a:latin typeface="Georgia" pitchFamily="18" charset="0"/>
            </a:endParaRPr>
          </a:p>
        </p:txBody>
      </p:sp>
      <p:pic>
        <p:nvPicPr>
          <p:cNvPr id="1028" name="Picture 4" descr="merci"/>
          <p:cNvPicPr>
            <a:picLocks noChangeAspect="1" noChangeArrowheads="1"/>
          </p:cNvPicPr>
          <p:nvPr/>
        </p:nvPicPr>
        <p:blipFill>
          <a:blip r:embed="rId3" cstate="print"/>
          <a:srcRect l="4097" t="11946" r="7271" b="7289"/>
          <a:stretch>
            <a:fillRect/>
          </a:stretch>
        </p:blipFill>
        <p:spPr bwMode="auto">
          <a:xfrm>
            <a:off x="2301412" y="1541122"/>
            <a:ext cx="4542809" cy="30616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Users\Administrator\Desktop\eist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5136" y="550945"/>
            <a:ext cx="614348" cy="96426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316506" y="6105203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45834" y="610583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632689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Cambria" pitchFamily="18" charset="0"/>
              </a:rPr>
              <a:t>Des questions ??</a:t>
            </a:r>
            <a:endParaRPr lang="fr-FR" sz="2800" dirty="0" smtClean="0">
              <a:latin typeface="Cambria" pitchFamily="18" charset="0"/>
            </a:endParaRPr>
          </a:p>
          <a:p>
            <a:pPr marL="971550" lvl="1" indent="-514350"/>
            <a:r>
              <a:rPr lang="fr-FR" sz="2800" dirty="0" smtClean="0">
                <a:latin typeface="Cambria" pitchFamily="18" charset="0"/>
              </a:rPr>
              <a:t> </a:t>
            </a:r>
          </a:p>
          <a:p>
            <a:endParaRPr lang="fr-FR" sz="3200" dirty="0"/>
          </a:p>
        </p:txBody>
      </p:sp>
      <p:pic>
        <p:nvPicPr>
          <p:cNvPr id="2050" name="Picture 2" descr="https://encrypted-tbn3.gstatic.com/images?q=tbn:ANd9GcSF5epb5XQ_Ya-pVcWbbqfaM2OtCnIq2dOuR1h2_I9lgk2iddX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3434" y="1623317"/>
            <a:ext cx="5167380" cy="3704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5136" y="550945"/>
            <a:ext cx="614348" cy="964266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8723587" y="642182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02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62455" y="1145628"/>
            <a:ext cx="868154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Georgia" pitchFamily="18" charset="0"/>
              </a:rPr>
              <a:t>Sommaire  </a:t>
            </a:r>
          </a:p>
          <a:p>
            <a:pPr algn="ctr"/>
            <a:endParaRPr lang="fr-FR" sz="4000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3200" dirty="0" smtClean="0">
                <a:latin typeface="Georgia" pitchFamily="18" charset="0"/>
              </a:rPr>
              <a:t>    	Contexte et enjeux</a:t>
            </a:r>
          </a:p>
          <a:p>
            <a:pPr>
              <a:buFont typeface="Wingdings" pitchFamily="2" charset="2"/>
              <a:buChar char="Ø"/>
            </a:pPr>
            <a:r>
              <a:rPr lang="fr-FR" sz="3200" dirty="0" smtClean="0">
                <a:latin typeface="Georgia" pitchFamily="18" charset="0"/>
              </a:rPr>
              <a:t>     	Analyse des risques</a:t>
            </a:r>
          </a:p>
          <a:p>
            <a:pPr>
              <a:buFont typeface="Wingdings" pitchFamily="2" charset="2"/>
              <a:buChar char="Ø"/>
            </a:pPr>
            <a:r>
              <a:rPr lang="fr-FR" sz="3200" dirty="0" smtClean="0">
                <a:latin typeface="Georgia" pitchFamily="18" charset="0"/>
              </a:rPr>
              <a:t>     	Notre offre :</a:t>
            </a:r>
            <a:br>
              <a:rPr lang="fr-FR" sz="3200" dirty="0" smtClean="0">
                <a:latin typeface="Georgia" pitchFamily="18" charset="0"/>
              </a:rPr>
            </a:br>
            <a:r>
              <a:rPr lang="fr-FR" sz="3200" dirty="0" smtClean="0">
                <a:latin typeface="Georgia" pitchFamily="18" charset="0"/>
              </a:rPr>
              <a:t>		 stratégie et organisation</a:t>
            </a:r>
          </a:p>
          <a:p>
            <a:pPr>
              <a:buFont typeface="Arial" pitchFamily="34" charset="0"/>
              <a:buChar char="•"/>
            </a:pPr>
            <a:endParaRPr lang="fr-FR" sz="3200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endParaRPr lang="fr-FR" sz="3200" dirty="0">
              <a:latin typeface="Georgi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316506" y="6105203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345834" y="610583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8723587" y="6421821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03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420869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Georgia" pitchFamily="18" charset="0"/>
              </a:rPr>
              <a:t>Contexte et enjeux</a:t>
            </a:r>
            <a:endParaRPr lang="fr-FR" sz="3200" dirty="0" smtClean="0">
              <a:latin typeface="Georgia" pitchFamily="18" charset="0"/>
            </a:endParaRPr>
          </a:p>
          <a:p>
            <a:endParaRPr lang="fr-FR" sz="3200" dirty="0">
              <a:latin typeface="Georgia" pitchFamily="18" charset="0"/>
            </a:endParaRPr>
          </a:p>
        </p:txBody>
      </p:sp>
      <p:pic>
        <p:nvPicPr>
          <p:cNvPr id="7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5136" y="550945"/>
            <a:ext cx="614348" cy="964266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1316506" y="6105203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45834" y="610583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5259" y="904126"/>
            <a:ext cx="71702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1" indent="-514350">
              <a:buFont typeface="Arial" pitchFamily="34" charset="0"/>
              <a:buChar char="•"/>
            </a:pPr>
            <a:endParaRPr lang="fr-FR" sz="2800" dirty="0" smtClean="0">
              <a:latin typeface="Georgia" pitchFamily="18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fr-FR" sz="2800" dirty="0" smtClean="0">
              <a:latin typeface="Georgia" pitchFamily="18" charset="0"/>
            </a:endParaRPr>
          </a:p>
          <a:p>
            <a:pPr marL="971550" lvl="1" indent="-514350">
              <a:buFont typeface="Wingdings" pitchFamily="2" charset="2"/>
              <a:buChar char="v"/>
            </a:pPr>
            <a:r>
              <a:rPr lang="fr-FR" sz="2800" dirty="0" smtClean="0">
                <a:latin typeface="Georgia" pitchFamily="18" charset="0"/>
              </a:rPr>
              <a:t>  Qu’est ce qu’un drone de qualité 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2251" y="3358607"/>
            <a:ext cx="783930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1" indent="-514350">
              <a:buFont typeface="Arial" pitchFamily="34" charset="0"/>
              <a:buChar char="•"/>
            </a:pPr>
            <a:endParaRPr lang="fr-FR" sz="2800" dirty="0" smtClean="0">
              <a:latin typeface="Georgia" pitchFamily="18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fr-FR" sz="2800" dirty="0" smtClean="0">
              <a:latin typeface="Georgia" pitchFamily="18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fr-FR" sz="2800" dirty="0" smtClean="0">
              <a:latin typeface="Georgia" pitchFamily="18" charset="0"/>
            </a:endParaRPr>
          </a:p>
          <a:p>
            <a:pPr marL="971550" lvl="1" indent="-514350"/>
            <a:endParaRPr lang="fr-FR" sz="2800" dirty="0" smtClean="0">
              <a:latin typeface="Georgia" pitchFamily="18" charset="0"/>
            </a:endParaRPr>
          </a:p>
          <a:p>
            <a:pPr marL="971550" lvl="1" indent="-514350"/>
            <a:endParaRPr lang="fr-FR" sz="2800" dirty="0" smtClean="0">
              <a:latin typeface="Georgi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1213" y="2020042"/>
            <a:ext cx="71702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1" indent="-514350">
              <a:buFont typeface="Arial" pitchFamily="34" charset="0"/>
              <a:buChar char="•"/>
            </a:pPr>
            <a:endParaRPr lang="fr-FR" sz="2800" dirty="0" smtClean="0">
              <a:latin typeface="Georgia" pitchFamily="18" charset="0"/>
            </a:endParaRPr>
          </a:p>
          <a:p>
            <a:pPr marL="971550" lvl="1" indent="-514350">
              <a:buFont typeface="Arial" pitchFamily="34" charset="0"/>
              <a:buChar char="•"/>
            </a:pPr>
            <a:endParaRPr lang="fr-FR" sz="2800" dirty="0" smtClean="0">
              <a:latin typeface="Georgia" pitchFamily="18" charset="0"/>
            </a:endParaRPr>
          </a:p>
          <a:p>
            <a:pPr marL="971550" lvl="1" indent="-514350">
              <a:buFont typeface="Wingdings" pitchFamily="2" charset="2"/>
              <a:buChar char="v"/>
            </a:pPr>
            <a:r>
              <a:rPr lang="fr-FR" sz="2800" dirty="0" smtClean="0">
                <a:latin typeface="Georgia" pitchFamily="18" charset="0"/>
              </a:rPr>
              <a:t>Quels sont les enjeux de cette étude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8723587" y="6421821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04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373626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Georgia" pitchFamily="18" charset="0"/>
              </a:rPr>
              <a:t>Analyse des risques</a:t>
            </a:r>
            <a:endParaRPr lang="fr-FR" sz="2800" dirty="0" smtClean="0">
              <a:latin typeface="Georgia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2800" dirty="0" smtClean="0">
                <a:latin typeface="Georgia" pitchFamily="18" charset="0"/>
              </a:rPr>
              <a:t>Identification des risques</a:t>
            </a:r>
          </a:p>
          <a:p>
            <a:endParaRPr lang="fr-FR" sz="3200" dirty="0">
              <a:latin typeface="Georgia" pitchFamily="18" charset="0"/>
            </a:endParaRPr>
          </a:p>
        </p:txBody>
      </p:sp>
      <p:pic>
        <p:nvPicPr>
          <p:cNvPr id="8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5136" y="550945"/>
            <a:ext cx="614348" cy="964266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844207" y="1629104"/>
            <a:ext cx="32928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dirty="0" smtClean="0">
                <a:latin typeface="Georgia" pitchFamily="18" charset="0"/>
              </a:rPr>
              <a:t>   Risque Majeur</a:t>
            </a:r>
            <a:br>
              <a:rPr lang="fr-FR" dirty="0" smtClean="0">
                <a:latin typeface="Georgia" pitchFamily="18" charset="0"/>
              </a:rPr>
            </a:br>
            <a:r>
              <a:rPr lang="fr-FR" dirty="0" smtClean="0">
                <a:latin typeface="Georgia" pitchFamily="18" charset="0"/>
              </a:rPr>
              <a:t>		- Immédiate</a:t>
            </a:r>
            <a:br>
              <a:rPr lang="fr-FR" dirty="0" smtClean="0">
                <a:latin typeface="Georgia" pitchFamily="18" charset="0"/>
              </a:rPr>
            </a:br>
            <a:r>
              <a:rPr lang="fr-FR" dirty="0" smtClean="0">
                <a:latin typeface="Georgia" pitchFamily="18" charset="0"/>
              </a:rPr>
              <a:t>		- Grave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38649" y="2830944"/>
            <a:ext cx="67585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dirty="0" smtClean="0">
                <a:latin typeface="Georgia" pitchFamily="18" charset="0"/>
              </a:rPr>
              <a:t>   Risque Modéré</a:t>
            </a:r>
            <a:br>
              <a:rPr lang="fr-FR" dirty="0" smtClean="0">
                <a:latin typeface="Georgia" pitchFamily="18" charset="0"/>
              </a:rPr>
            </a:br>
            <a:r>
              <a:rPr lang="fr-FR" dirty="0" smtClean="0">
                <a:latin typeface="Georgia" pitchFamily="18" charset="0"/>
              </a:rPr>
              <a:t>		- Individuellement : N’affectent pas le système</a:t>
            </a:r>
            <a:br>
              <a:rPr lang="fr-FR" dirty="0" smtClean="0">
                <a:latin typeface="Georgia" pitchFamily="18" charset="0"/>
              </a:rPr>
            </a:br>
            <a:r>
              <a:rPr lang="fr-FR" dirty="0" smtClean="0">
                <a:latin typeface="Georgia" pitchFamily="18" charset="0"/>
              </a:rPr>
              <a:t>		- Accumulé : Peuvent arrêter le système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69657" y="4265133"/>
            <a:ext cx="49391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dirty="0" smtClean="0">
                <a:latin typeface="Georgia" pitchFamily="18" charset="0"/>
              </a:rPr>
              <a:t>   Risque Mineur</a:t>
            </a:r>
            <a:br>
              <a:rPr lang="fr-FR" dirty="0" smtClean="0">
                <a:latin typeface="Georgia" pitchFamily="18" charset="0"/>
              </a:rPr>
            </a:br>
            <a:r>
              <a:rPr lang="fr-FR" dirty="0" smtClean="0">
                <a:latin typeface="Georgia" pitchFamily="18" charset="0"/>
              </a:rPr>
              <a:t>		- N’affectent pas le système</a:t>
            </a:r>
            <a:br>
              <a:rPr lang="fr-FR" dirty="0" smtClean="0">
                <a:latin typeface="Georgia" pitchFamily="18" charset="0"/>
              </a:rPr>
            </a:br>
            <a:r>
              <a:rPr lang="fr-FR" dirty="0" smtClean="0">
                <a:latin typeface="Georgia" pitchFamily="18" charset="0"/>
              </a:rPr>
              <a:t>		- Peuvent ralentir le système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316506" y="6105203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345834" y="610583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8723587" y="6421821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05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334297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Georgia" pitchFamily="18" charset="0"/>
              </a:rPr>
              <a:t>Analyse des risques</a:t>
            </a:r>
            <a:endParaRPr lang="fr-FR" sz="2800" dirty="0" smtClean="0">
              <a:latin typeface="Georgia" pitchFamily="18" charset="0"/>
            </a:endParaRPr>
          </a:p>
          <a:p>
            <a:pPr marL="971550" lvl="1" indent="-514350">
              <a:buFont typeface="+mj-lt"/>
              <a:buAutoNum type="arabicPeriod" startAt="2"/>
            </a:pPr>
            <a:r>
              <a:rPr lang="fr-FR" sz="2800" dirty="0" smtClean="0">
                <a:latin typeface="Georgia" pitchFamily="18" charset="0"/>
              </a:rPr>
              <a:t>Hiérarchisation des risques</a:t>
            </a:r>
          </a:p>
          <a:p>
            <a:endParaRPr lang="fr-FR" sz="3200" dirty="0">
              <a:latin typeface="Georgia" pitchFamily="18" charset="0"/>
            </a:endParaRPr>
          </a:p>
        </p:txBody>
      </p:sp>
      <p:pic>
        <p:nvPicPr>
          <p:cNvPr id="8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5136" y="550945"/>
            <a:ext cx="614348" cy="964266"/>
          </a:xfrm>
          <a:prstGeom prst="rect">
            <a:avLst/>
          </a:prstGeom>
          <a:noFill/>
        </p:spPr>
      </p:pic>
      <p:sp>
        <p:nvSpPr>
          <p:cNvPr id="14" name="ZoneTexte 13"/>
          <p:cNvSpPr txBox="1"/>
          <p:nvPr/>
        </p:nvSpPr>
        <p:spPr>
          <a:xfrm>
            <a:off x="1316506" y="6105203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345834" y="610583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1766755" y="1915946"/>
          <a:ext cx="5623035" cy="2941190"/>
        </p:xfrm>
        <a:graphic>
          <a:graphicData uri="http://schemas.openxmlformats.org/drawingml/2006/table">
            <a:tbl>
              <a:tblPr/>
              <a:tblGrid>
                <a:gridCol w="1933612"/>
                <a:gridCol w="3689423"/>
              </a:tblGrid>
              <a:tr h="294119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FFFFFF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Risques Majeurs</a:t>
                      </a:r>
                      <a:endParaRPr lang="fr-FR" sz="11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Caractéristiques techniques</a:t>
                      </a:r>
                      <a:endParaRPr lang="fr-FR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Malveillance/Piratage</a:t>
                      </a:r>
                      <a:endParaRPr lang="fr-FR" sz="140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Sécurité</a:t>
                      </a:r>
                      <a:endParaRPr lang="fr-FR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23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Performances &amp; Fonctionnalités majeurs</a:t>
                      </a:r>
                      <a:endParaRPr lang="fr-FR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FFFFFF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Risques Modérés</a:t>
                      </a:r>
                      <a:endParaRPr lang="fr-FR" sz="11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Fonctionnalités</a:t>
                      </a:r>
                      <a:endParaRPr lang="fr-FR" sz="140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Connectivité</a:t>
                      </a:r>
                      <a:endParaRPr lang="fr-FR" sz="140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Météorologie</a:t>
                      </a:r>
                      <a:endParaRPr lang="fr-FR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FFFFFF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Risques Mineurs</a:t>
                      </a:r>
                      <a:endParaRPr lang="fr-FR" sz="1100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797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Non respect des consignes d'utilisation</a:t>
                      </a:r>
                      <a:endParaRPr lang="fr-FR" sz="140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latin typeface="Georgia" pitchFamily="18" charset="0"/>
                          <a:ea typeface="Times New Roman"/>
                          <a:cs typeface="Times New Roman"/>
                        </a:rPr>
                        <a:t>Documentation</a:t>
                      </a:r>
                      <a:endParaRPr lang="fr-FR" sz="1400" dirty="0">
                        <a:solidFill>
                          <a:schemeClr val="tx1"/>
                        </a:solidFill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8723587" y="6421821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06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324464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Georgia" pitchFamily="18" charset="0"/>
              </a:rPr>
              <a:t>Notre offre</a:t>
            </a:r>
            <a:endParaRPr lang="fr-FR" sz="2800" dirty="0" smtClean="0">
              <a:latin typeface="Georgia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2800" dirty="0" smtClean="0">
                <a:latin typeface="Georgia" pitchFamily="18" charset="0"/>
              </a:rPr>
              <a:t>Caractéristiques</a:t>
            </a:r>
          </a:p>
          <a:p>
            <a:endParaRPr lang="fr-FR" sz="3200" dirty="0">
              <a:latin typeface="Georgia" pitchFamily="18" charset="0"/>
            </a:endParaRPr>
          </a:p>
        </p:txBody>
      </p:sp>
      <p:pic>
        <p:nvPicPr>
          <p:cNvPr id="8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5136" y="550945"/>
            <a:ext cx="614348" cy="964266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1316506" y="6105203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345834" y="610583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 l="583" b="1164"/>
          <a:stretch>
            <a:fillRect/>
          </a:stretch>
        </p:blipFill>
        <p:spPr bwMode="auto">
          <a:xfrm>
            <a:off x="2399071" y="2864888"/>
            <a:ext cx="4328037" cy="2906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ZoneTexte 15"/>
          <p:cNvSpPr txBox="1"/>
          <p:nvPr/>
        </p:nvSpPr>
        <p:spPr>
          <a:xfrm>
            <a:off x="875072" y="1504335"/>
            <a:ext cx="183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dirty="0" smtClean="0"/>
              <a:t> </a:t>
            </a:r>
            <a:r>
              <a:rPr lang="fr-FR" dirty="0" smtClean="0">
                <a:latin typeface="Georgia" pitchFamily="18" charset="0"/>
              </a:rPr>
              <a:t>Des risques :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2733368" y="1484671"/>
            <a:ext cx="3303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>
                <a:latin typeface="Georgia" pitchFamily="18" charset="0"/>
              </a:rPr>
              <a:t>  Caractéristiques techniques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Georgia" pitchFamily="18" charset="0"/>
              </a:rPr>
              <a:t>  Malveillance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>
                <a:latin typeface="Georgia" pitchFamily="18" charset="0"/>
              </a:rPr>
              <a:t>  Météorologie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18" name="Flèche droite 17"/>
          <p:cNvSpPr/>
          <p:nvPr/>
        </p:nvSpPr>
        <p:spPr>
          <a:xfrm>
            <a:off x="5525729" y="1681317"/>
            <a:ext cx="1573161" cy="71775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5594555" y="1848464"/>
            <a:ext cx="1238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Georgia" pitchFamily="18" charset="0"/>
              </a:rPr>
              <a:t>impacte</a:t>
            </a:r>
            <a:endParaRPr lang="fr-FR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256206" y="1632155"/>
            <a:ext cx="1317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Qualité du produit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845574" y="2418735"/>
            <a:ext cx="5260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dirty="0" smtClean="0">
                <a:latin typeface="Georgia" pitchFamily="18" charset="0"/>
              </a:rPr>
              <a:t> Aux caractéristiques de qualité évaluées</a:t>
            </a:r>
            <a:endParaRPr lang="fr-FR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875071" y="2074606"/>
            <a:ext cx="71775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dirty="0" smtClean="0">
                <a:latin typeface="Georgia" pitchFamily="18" charset="0"/>
              </a:rPr>
              <a:t> Quantifier les différents impacts</a:t>
            </a:r>
          </a:p>
          <a:p>
            <a:pPr>
              <a:buFont typeface="Wingdings" pitchFamily="2" charset="2"/>
              <a:buChar char="v"/>
            </a:pPr>
            <a:endParaRPr lang="fr-FR" dirty="0" smtClean="0">
              <a:latin typeface="Georgia" pitchFamily="18" charset="0"/>
            </a:endParaRPr>
          </a:p>
          <a:p>
            <a:endParaRPr lang="fr-FR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endParaRPr lang="fr-FR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fr-FR" dirty="0" smtClean="0">
                <a:latin typeface="Georgia" pitchFamily="18" charset="0"/>
              </a:rPr>
              <a:t>Afin de faire une étude d’impact</a:t>
            </a:r>
          </a:p>
          <a:p>
            <a:pPr>
              <a:buFont typeface="Wingdings" pitchFamily="2" charset="2"/>
              <a:buChar char="v"/>
            </a:pPr>
            <a:endParaRPr lang="fr-FR" dirty="0" smtClean="0">
              <a:latin typeface="Georgia" pitchFamily="18" charset="0"/>
            </a:endParaRPr>
          </a:p>
          <a:p>
            <a:r>
              <a:rPr lang="fr-FR" dirty="0" smtClean="0">
                <a:latin typeface="Georgia" pitchFamily="18" charset="0"/>
              </a:rPr>
              <a:t>			 </a:t>
            </a:r>
            <a:endParaRPr lang="fr-FR" dirty="0">
              <a:latin typeface="Georgia" pitchFamily="18" charset="0"/>
            </a:endParaRPr>
          </a:p>
        </p:txBody>
      </p:sp>
      <p:pic>
        <p:nvPicPr>
          <p:cNvPr id="4" name="Picture 2" descr="H:\Users\Administrator\Desktop\eist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5136" y="550945"/>
            <a:ext cx="614348" cy="96426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316506" y="6105203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45834" y="610583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324464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Georgia" pitchFamily="18" charset="0"/>
              </a:rPr>
              <a:t>Notre offre</a:t>
            </a:r>
            <a:endParaRPr lang="fr-FR" sz="2800" dirty="0" smtClean="0">
              <a:latin typeface="Georgia" pitchFamily="18" charset="0"/>
            </a:endParaRPr>
          </a:p>
          <a:p>
            <a:pPr marL="971550" lvl="1" indent="-514350">
              <a:buFont typeface="+mj-lt"/>
              <a:buAutoNum type="arabicPeriod" startAt="2"/>
            </a:pPr>
            <a:r>
              <a:rPr lang="fr-FR" sz="2800" dirty="0" smtClean="0">
                <a:latin typeface="Georgia" pitchFamily="18" charset="0"/>
              </a:rPr>
              <a:t>Stratégie de test</a:t>
            </a:r>
          </a:p>
          <a:p>
            <a:endParaRPr lang="fr-FR" sz="3200" dirty="0">
              <a:latin typeface="Georgia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22784" y="1586711"/>
            <a:ext cx="433602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Les impacts </a:t>
            </a:r>
            <a:endParaRPr lang="fr-FR" dirty="0"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9379" y="2505688"/>
            <a:ext cx="18383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492" y="3774051"/>
            <a:ext cx="54673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8723587" y="642182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07</a:t>
            </a:r>
            <a:endParaRPr lang="fr-FR" dirty="0">
              <a:latin typeface="Georgia" pitchFamily="18" charset="0"/>
            </a:endParaRPr>
          </a:p>
        </p:txBody>
      </p:sp>
      <p:pic>
        <p:nvPicPr>
          <p:cNvPr id="7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5136" y="550945"/>
            <a:ext cx="614348" cy="964266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1316506" y="6105203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45834" y="610583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324464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Georgia" pitchFamily="18" charset="0"/>
              </a:rPr>
              <a:t>Notre offre</a:t>
            </a:r>
            <a:endParaRPr lang="fr-FR" sz="2800" dirty="0" smtClean="0">
              <a:latin typeface="Georgia" pitchFamily="18" charset="0"/>
            </a:endParaRPr>
          </a:p>
          <a:p>
            <a:pPr marL="971550" lvl="1" indent="-514350">
              <a:buFont typeface="+mj-lt"/>
              <a:buAutoNum type="arabicPeriod" startAt="2"/>
            </a:pPr>
            <a:r>
              <a:rPr lang="fr-FR" sz="2800" dirty="0" smtClean="0">
                <a:latin typeface="Georgia" pitchFamily="18" charset="0"/>
              </a:rPr>
              <a:t>Stratégie de test</a:t>
            </a:r>
          </a:p>
          <a:p>
            <a:endParaRPr lang="fr-FR" sz="3200" dirty="0">
              <a:latin typeface="Georgia" pitchFamily="18" charset="0"/>
            </a:endParaRPr>
          </a:p>
        </p:txBody>
      </p:sp>
      <p:sp>
        <p:nvSpPr>
          <p:cNvPr id="15" name="Organigramme : Disque magnétique 14"/>
          <p:cNvSpPr/>
          <p:nvPr/>
        </p:nvSpPr>
        <p:spPr>
          <a:xfrm>
            <a:off x="949169" y="4027150"/>
            <a:ext cx="1861634" cy="1503615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latin typeface="Georgia" pitchFamily="18" charset="0"/>
              </a:rPr>
              <a:t>Logiciel</a:t>
            </a:r>
          </a:p>
          <a:p>
            <a:pPr algn="ctr"/>
            <a:r>
              <a:rPr lang="fr-FR" sz="1600" dirty="0" smtClean="0">
                <a:latin typeface="Georgia" pitchFamily="18" charset="0"/>
              </a:rPr>
              <a:t>5 tests</a:t>
            </a:r>
            <a:endParaRPr lang="fr-FR" sz="1600" dirty="0">
              <a:latin typeface="Georgia" pitchFamily="18" charset="0"/>
            </a:endParaRPr>
          </a:p>
        </p:txBody>
      </p:sp>
      <p:sp>
        <p:nvSpPr>
          <p:cNvPr id="16" name="Organigramme : Disque magnétique 15"/>
          <p:cNvSpPr/>
          <p:nvPr/>
        </p:nvSpPr>
        <p:spPr>
          <a:xfrm>
            <a:off x="935623" y="2721737"/>
            <a:ext cx="1861634" cy="1503615"/>
          </a:xfrm>
          <a:prstGeom prst="flowChartMagneticDis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latin typeface="Georgia" pitchFamily="18" charset="0"/>
              </a:rPr>
              <a:t>Matériel</a:t>
            </a:r>
          </a:p>
          <a:p>
            <a:pPr algn="ctr"/>
            <a:r>
              <a:rPr lang="fr-FR" sz="1600" dirty="0" smtClean="0">
                <a:latin typeface="Georgia" pitchFamily="18" charset="0"/>
              </a:rPr>
              <a:t>23 tests</a:t>
            </a:r>
            <a:endParaRPr lang="fr-FR" sz="1600" dirty="0">
              <a:latin typeface="Georgia" pitchFamily="18" charset="0"/>
            </a:endParaRPr>
          </a:p>
        </p:txBody>
      </p:sp>
      <p:sp>
        <p:nvSpPr>
          <p:cNvPr id="17" name="Organigramme : Disque magnétique 16"/>
          <p:cNvSpPr/>
          <p:nvPr/>
        </p:nvSpPr>
        <p:spPr>
          <a:xfrm>
            <a:off x="6342645" y="4051610"/>
            <a:ext cx="1896788" cy="1503615"/>
          </a:xfrm>
          <a:prstGeom prst="flowChartMagneticDisk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latin typeface="Georgia" pitchFamily="18" charset="0"/>
              </a:rPr>
              <a:t>Documentation</a:t>
            </a:r>
          </a:p>
          <a:p>
            <a:pPr algn="ctr"/>
            <a:r>
              <a:rPr lang="fr-FR" sz="1600" dirty="0" smtClean="0">
                <a:latin typeface="Georgia" pitchFamily="18" charset="0"/>
              </a:rPr>
              <a:t>2 tests</a:t>
            </a:r>
            <a:endParaRPr lang="fr-FR" sz="1600" dirty="0">
              <a:latin typeface="Georgia" pitchFamily="18" charset="0"/>
            </a:endParaRPr>
          </a:p>
        </p:txBody>
      </p:sp>
      <p:sp>
        <p:nvSpPr>
          <p:cNvPr id="18" name="Organigramme : Disque magnétique 17"/>
          <p:cNvSpPr/>
          <p:nvPr/>
        </p:nvSpPr>
        <p:spPr>
          <a:xfrm>
            <a:off x="6350082" y="2700992"/>
            <a:ext cx="1889533" cy="1503615"/>
          </a:xfrm>
          <a:prstGeom prst="flowChartMagneticDisk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latin typeface="Georgia" pitchFamily="18" charset="0"/>
              </a:rPr>
              <a:t>Connectivité</a:t>
            </a:r>
          </a:p>
          <a:p>
            <a:pPr algn="ctr"/>
            <a:r>
              <a:rPr lang="fr-FR" sz="1600" dirty="0" smtClean="0">
                <a:latin typeface="Georgia" pitchFamily="18" charset="0"/>
              </a:rPr>
              <a:t>3 tests</a:t>
            </a:r>
            <a:endParaRPr lang="fr-FR" sz="1600" dirty="0">
              <a:latin typeface="Georgia" pitchFamily="18" charset="0"/>
            </a:endParaRPr>
          </a:p>
        </p:txBody>
      </p:sp>
      <p:cxnSp>
        <p:nvCxnSpPr>
          <p:cNvPr id="19" name="Connecteur droit 18"/>
          <p:cNvCxnSpPr>
            <a:stCxn id="16" idx="4"/>
            <a:endCxn id="17" idx="2"/>
          </p:cNvCxnSpPr>
          <p:nvPr/>
        </p:nvCxnSpPr>
        <p:spPr>
          <a:xfrm>
            <a:off x="2797257" y="3473545"/>
            <a:ext cx="3545388" cy="1329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5" idx="4"/>
            <a:endCxn id="18" idx="2"/>
          </p:cNvCxnSpPr>
          <p:nvPr/>
        </p:nvCxnSpPr>
        <p:spPr>
          <a:xfrm flipV="1">
            <a:off x="2810803" y="3452800"/>
            <a:ext cx="3539279" cy="1326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4235664" y="3946690"/>
            <a:ext cx="650967" cy="369332"/>
          </a:xfrm>
          <a:prstGeom prst="flowChartProcess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33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2595954" y="1874004"/>
            <a:ext cx="412823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Qu’allons nous tester et pourquoi ?</a:t>
            </a:r>
            <a:endParaRPr lang="fr-FR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2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8723587" y="6421821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08</a:t>
            </a:r>
            <a:endParaRPr lang="fr-FR" dirty="0">
              <a:latin typeface="Georgia" pitchFamily="18" charset="0"/>
            </a:endParaRPr>
          </a:p>
        </p:txBody>
      </p:sp>
      <p:pic>
        <p:nvPicPr>
          <p:cNvPr id="7" name="Picture 2" descr="H:\Users\Administrator\Desktop\ei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5136" y="550945"/>
            <a:ext cx="614348" cy="964266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1316506" y="6105203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45834" y="610583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324464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Cambria" pitchFamily="18" charset="0"/>
              </a:rPr>
              <a:t>Notre offre</a:t>
            </a:r>
            <a:endParaRPr lang="fr-FR" sz="2800" dirty="0" smtClean="0">
              <a:latin typeface="Cambria" pitchFamily="18" charset="0"/>
            </a:endParaRPr>
          </a:p>
          <a:p>
            <a:pPr marL="971550" lvl="1" indent="-514350">
              <a:buFont typeface="+mj-lt"/>
              <a:buAutoNum type="arabicPeriod" startAt="2"/>
            </a:pPr>
            <a:r>
              <a:rPr lang="fr-FR" sz="2800" dirty="0" smtClean="0">
                <a:latin typeface="Cambria" pitchFamily="18" charset="0"/>
              </a:rPr>
              <a:t>Stratégie de test</a:t>
            </a:r>
          </a:p>
          <a:p>
            <a:endParaRPr lang="fr-FR" sz="3200" dirty="0"/>
          </a:p>
        </p:txBody>
      </p:sp>
      <p:sp>
        <p:nvSpPr>
          <p:cNvPr id="14" name="ZoneTexte 13"/>
          <p:cNvSpPr txBox="1"/>
          <p:nvPr/>
        </p:nvSpPr>
        <p:spPr>
          <a:xfrm>
            <a:off x="2430003" y="1631316"/>
            <a:ext cx="433602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Quelques exemples</a:t>
            </a:r>
            <a:endParaRPr lang="fr-FR" dirty="0">
              <a:latin typeface="Georgia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5366" y="2455299"/>
            <a:ext cx="7534275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9A03AA6-B919-4753-B93C-50D60475C6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319</Words>
  <Application>Microsoft Office PowerPoint</Application>
  <PresentationFormat>Affichage à l'écran (4:3)</PresentationFormat>
  <Paragraphs>131</Paragraphs>
  <Slides>14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Aspect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2013-08-30T17:01:04Z</dcterms:created>
  <dcterms:modified xsi:type="dcterms:W3CDTF">2013-10-09T20:44:08Z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TC040015199991</vt:lpwstr>
  </property>
</Properties>
</file>