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5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d:Desktop:MOOC%20Devoir%20N&#176;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d:Desktop:MOOC%20Devoir%20N&#176;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d:Desktop:MOOC%20Devoir%20N&#176;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>
        <c:manualLayout>
          <c:xMode val="edge"/>
          <c:yMode val="edge"/>
          <c:x val="0.46411856474259"/>
          <c:y val="0.0231481481481481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Voile légére</c:v>
          </c:tx>
          <c:invertIfNegative val="0"/>
          <c:val>
            <c:numRef>
              <c:f>'Voile légére'!$J$31:$J$34</c:f>
              <c:numCache>
                <c:formatCode>#,##0</c:formatCode>
                <c:ptCount val="4"/>
                <c:pt idx="0">
                  <c:v>-11418.0</c:v>
                </c:pt>
                <c:pt idx="1">
                  <c:v>36929.7520661157</c:v>
                </c:pt>
                <c:pt idx="2">
                  <c:v>33572.501878287</c:v>
                </c:pt>
                <c:pt idx="3">
                  <c:v>30520.45625298818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045642376"/>
        <c:axId val="2088044568"/>
      </c:barChart>
      <c:catAx>
        <c:axId val="-2045642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FR"/>
                  <a:t>Années</a:t>
                </a:r>
              </a:p>
            </c:rich>
          </c:tx>
          <c:layout>
            <c:manualLayout>
              <c:xMode val="edge"/>
              <c:yMode val="edge"/>
              <c:x val="0.893650043744532"/>
              <c:y val="0.652777777777778"/>
            </c:manualLayout>
          </c:layout>
          <c:overlay val="0"/>
        </c:title>
        <c:majorTickMark val="out"/>
        <c:minorTickMark val="none"/>
        <c:tickLblPos val="nextTo"/>
        <c:crossAx val="2088044568"/>
        <c:crosses val="autoZero"/>
        <c:auto val="1"/>
        <c:lblAlgn val="ctr"/>
        <c:lblOffset val="100"/>
        <c:noMultiLvlLbl val="0"/>
      </c:catAx>
      <c:valAx>
        <c:axId val="208804456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fr-FR"/>
                  <a:t>Flux </a:t>
                </a:r>
              </a:p>
              <a:p>
                <a:pPr>
                  <a:defRPr/>
                </a:pPr>
                <a:r>
                  <a:rPr lang="fr-FR"/>
                  <a:t>actualisé</a:t>
                </a:r>
              </a:p>
            </c:rich>
          </c:tx>
          <c:layout>
            <c:manualLayout>
              <c:xMode val="edge"/>
              <c:yMode val="edge"/>
              <c:x val="0.144444444444444"/>
              <c:y val="0.047685185185185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-2045642376"/>
        <c:crossesAt val="-1.0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8394750656168"/>
          <c:y val="0.0363636363636364"/>
          <c:w val="0.66605249343832"/>
          <c:h val="0.81363636363636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'Canoë-Kayak'!$K$16:$K$19</c:f>
              <c:numCache>
                <c:formatCode>#,##0</c:formatCode>
                <c:ptCount val="4"/>
                <c:pt idx="0">
                  <c:v>-14436.36363636364</c:v>
                </c:pt>
                <c:pt idx="1">
                  <c:v>25008.26446280992</c:v>
                </c:pt>
                <c:pt idx="2">
                  <c:v>22734.78587528174</c:v>
                </c:pt>
                <c:pt idx="3">
                  <c:v>20667.98715934703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88483416"/>
        <c:axId val="2088615144"/>
      </c:barChart>
      <c:catAx>
        <c:axId val="2088483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FR"/>
                  <a:t>Années</a:t>
                </a:r>
              </a:p>
            </c:rich>
          </c:tx>
          <c:layout>
            <c:manualLayout>
              <c:xMode val="edge"/>
              <c:yMode val="edge"/>
              <c:x val="0.895203193350831"/>
              <c:y val="0.62037037037037"/>
            </c:manualLayout>
          </c:layout>
          <c:overlay val="0"/>
        </c:title>
        <c:majorTickMark val="out"/>
        <c:minorTickMark val="none"/>
        <c:tickLblPos val="nextTo"/>
        <c:crossAx val="2088615144"/>
        <c:crosses val="autoZero"/>
        <c:auto val="1"/>
        <c:lblAlgn val="ctr"/>
        <c:lblOffset val="100"/>
        <c:noMultiLvlLbl val="0"/>
      </c:catAx>
      <c:valAx>
        <c:axId val="208861514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fr-FR"/>
                  <a:t>FLUX ACTUALISE</a:t>
                </a:r>
              </a:p>
            </c:rich>
          </c:tx>
          <c:layout>
            <c:manualLayout>
              <c:xMode val="edge"/>
              <c:yMode val="edge"/>
              <c:x val="0.025"/>
              <c:y val="0.00231481481481481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20884834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89306976490876"/>
          <c:y val="0.0320055778749892"/>
          <c:w val="0.654863707843188"/>
          <c:h val="0.7812952178542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'Char à voile'!$K$22:$K$25</c:f>
              <c:numCache>
                <c:formatCode>#,##0</c:formatCode>
                <c:ptCount val="4"/>
                <c:pt idx="0">
                  <c:v>-23454.54545454546</c:v>
                </c:pt>
                <c:pt idx="1">
                  <c:v>41349.173553719</c:v>
                </c:pt>
                <c:pt idx="2">
                  <c:v>37590.15777610818</c:v>
                </c:pt>
                <c:pt idx="3">
                  <c:v>42710.53889761627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88075032"/>
        <c:axId val="2088359080"/>
      </c:barChart>
      <c:catAx>
        <c:axId val="2088075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FR"/>
                  <a:t>Années</a:t>
                </a:r>
              </a:p>
            </c:rich>
          </c:tx>
          <c:layout>
            <c:manualLayout>
              <c:xMode val="edge"/>
              <c:yMode val="edge"/>
              <c:x val="0.879886415060186"/>
              <c:y val="0.569444444444444"/>
            </c:manualLayout>
          </c:layout>
          <c:overlay val="0"/>
        </c:title>
        <c:majorTickMark val="out"/>
        <c:minorTickMark val="none"/>
        <c:tickLblPos val="nextTo"/>
        <c:crossAx val="2088359080"/>
        <c:crosses val="autoZero"/>
        <c:auto val="1"/>
        <c:lblAlgn val="ctr"/>
        <c:lblOffset val="100"/>
        <c:noMultiLvlLbl val="0"/>
      </c:catAx>
      <c:valAx>
        <c:axId val="208835908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fr-FR"/>
                  <a:t>Flux </a:t>
                </a:r>
              </a:p>
              <a:p>
                <a:pPr>
                  <a:defRPr/>
                </a:pPr>
                <a:r>
                  <a:rPr lang="fr-FR"/>
                  <a:t>actualisé</a:t>
                </a:r>
              </a:p>
            </c:rich>
          </c:tx>
          <c:layout>
            <c:manualLayout>
              <c:xMode val="edge"/>
              <c:yMode val="edge"/>
              <c:x val="0.0459770114942529"/>
              <c:y val="0.0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2088075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C46E-C998-B448-A825-DAB3B6196188}" type="datetimeFigureOut">
              <a:rPr lang="fr-FR" smtClean="0"/>
              <a:t>29/09/13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3B6D-EC48-5443-9C12-8605507A8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45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C46E-C998-B448-A825-DAB3B6196188}" type="datetimeFigureOut">
              <a:rPr lang="fr-FR" smtClean="0"/>
              <a:t>29/09/13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3B6D-EC48-5443-9C12-8605507A8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6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C46E-C998-B448-A825-DAB3B6196188}" type="datetimeFigureOut">
              <a:rPr lang="fr-FR" smtClean="0"/>
              <a:t>29/09/13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3B6D-EC48-5443-9C12-8605507A8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653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C46E-C998-B448-A825-DAB3B6196188}" type="datetimeFigureOut">
              <a:rPr lang="fr-FR" smtClean="0"/>
              <a:t>29/09/13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3B6D-EC48-5443-9C12-8605507A8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43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C46E-C998-B448-A825-DAB3B6196188}" type="datetimeFigureOut">
              <a:rPr lang="fr-FR" smtClean="0"/>
              <a:t>29/09/13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3B6D-EC48-5443-9C12-8605507A8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59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C46E-C998-B448-A825-DAB3B6196188}" type="datetimeFigureOut">
              <a:rPr lang="fr-FR" smtClean="0"/>
              <a:t>29/09/13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3B6D-EC48-5443-9C12-8605507A8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65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C46E-C998-B448-A825-DAB3B6196188}" type="datetimeFigureOut">
              <a:rPr lang="fr-FR" smtClean="0"/>
              <a:t>29/09/13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3B6D-EC48-5443-9C12-8605507A8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42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C46E-C998-B448-A825-DAB3B6196188}" type="datetimeFigureOut">
              <a:rPr lang="fr-FR" smtClean="0"/>
              <a:t>29/09/13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3B6D-EC48-5443-9C12-8605507A8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50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C46E-C998-B448-A825-DAB3B6196188}" type="datetimeFigureOut">
              <a:rPr lang="fr-FR" smtClean="0"/>
              <a:t>29/09/13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3B6D-EC48-5443-9C12-8605507A8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049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C46E-C998-B448-A825-DAB3B6196188}" type="datetimeFigureOut">
              <a:rPr lang="fr-FR" smtClean="0"/>
              <a:t>29/09/13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3B6D-EC48-5443-9C12-8605507A8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01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C46E-C998-B448-A825-DAB3B6196188}" type="datetimeFigureOut">
              <a:rPr lang="fr-FR" smtClean="0"/>
              <a:t>29/09/13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3B6D-EC48-5443-9C12-8605507A8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00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DC46E-C998-B448-A825-DAB3B6196188}" type="datetimeFigureOut">
              <a:rPr lang="fr-FR" smtClean="0"/>
              <a:t>29/09/13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B3B6D-EC48-5443-9C12-8605507A8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408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apture d’écran 2013-09-26 à 17.23.3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432" y="237756"/>
            <a:ext cx="7220077" cy="553027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222136" y="5826761"/>
            <a:ext cx="89423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/>
              <a:t>Objectif de l’exercice : il s’agit de comparer la rentabilité de 3 projets :</a:t>
            </a:r>
          </a:p>
          <a:p>
            <a:pPr algn="ctr"/>
            <a:r>
              <a:rPr lang="fr-FR" sz="2400" dirty="0" smtClean="0"/>
              <a:t>« Voile légère », « Canoë-Kayac » et « Char à voile ».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265695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apture d’écran 2013-09-26 à 17.25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448652" cy="1094834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734793" y="45072"/>
            <a:ext cx="2752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« VOILE LEGERE »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726586" y="2607673"/>
            <a:ext cx="2366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DIAGRAMME DES FLUX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620534" y="2561915"/>
            <a:ext cx="1765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COMMENTAIRES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734793" y="2038695"/>
            <a:ext cx="24613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VAN = 95.069 € </a:t>
            </a:r>
            <a:endParaRPr lang="fr-FR" sz="28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4075493" y="2942296"/>
            <a:ext cx="511870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fr-FR" dirty="0" smtClean="0"/>
              <a:t>Comme l’énoncé le demandait, il a été</a:t>
            </a:r>
          </a:p>
          <a:p>
            <a:pPr algn="just"/>
            <a:r>
              <a:rPr lang="fr-FR" dirty="0"/>
              <a:t>p</a:t>
            </a:r>
            <a:r>
              <a:rPr lang="fr-FR" dirty="0" smtClean="0"/>
              <a:t>lacé en année zéro à la fois les investissements, </a:t>
            </a:r>
          </a:p>
          <a:p>
            <a:pPr algn="just"/>
            <a:r>
              <a:rPr lang="fr-FR" dirty="0" smtClean="0"/>
              <a:t>les recettes et les dépenses de la première année. </a:t>
            </a:r>
          </a:p>
          <a:p>
            <a:pPr algn="just"/>
            <a:r>
              <a:rPr lang="fr-FR" dirty="0" smtClean="0"/>
              <a:t>Il a été fait le choix logique de ne pas actualiser les </a:t>
            </a:r>
          </a:p>
          <a:p>
            <a:pPr algn="just"/>
            <a:r>
              <a:rPr lang="fr-FR" dirty="0" smtClean="0"/>
              <a:t>investissements qui sont faits en début d’année zéro</a:t>
            </a:r>
          </a:p>
          <a:p>
            <a:pPr algn="just"/>
            <a:r>
              <a:rPr lang="fr-FR" dirty="0" smtClean="0"/>
              <a:t> (coefficient d’actualisation = 1).</a:t>
            </a:r>
          </a:p>
          <a:p>
            <a:pPr algn="just"/>
            <a:r>
              <a:rPr lang="fr-FR" dirty="0" smtClean="0"/>
              <a:t>En revanche, bien que les recettes et les dépenses </a:t>
            </a:r>
          </a:p>
          <a:p>
            <a:pPr algn="just"/>
            <a:r>
              <a:rPr lang="fr-FR" dirty="0" smtClean="0"/>
              <a:t>soient réalisées</a:t>
            </a:r>
            <a:r>
              <a:rPr lang="fr-FR" dirty="0"/>
              <a:t> </a:t>
            </a:r>
            <a:r>
              <a:rPr lang="fr-FR" dirty="0" smtClean="0"/>
              <a:t>tout au long de l’année, il a été fait </a:t>
            </a:r>
          </a:p>
          <a:p>
            <a:pPr algn="just"/>
            <a:r>
              <a:rPr lang="fr-FR" dirty="0"/>
              <a:t>l</a:t>
            </a:r>
            <a:r>
              <a:rPr lang="fr-FR" dirty="0" smtClean="0"/>
              <a:t>e choix d’actualiser leur flux dès l’année zéro au </a:t>
            </a:r>
          </a:p>
          <a:p>
            <a:pPr algn="just"/>
            <a:r>
              <a:rPr lang="fr-FR" dirty="0" smtClean="0"/>
              <a:t>coefficient de 0,91. Le matériel est revendu en fin de </a:t>
            </a:r>
          </a:p>
          <a:p>
            <a:pPr algn="just"/>
            <a:r>
              <a:rPr lang="fr-FR" dirty="0" smtClean="0"/>
              <a:t>4eme année pour 8.000 €.</a:t>
            </a:r>
            <a:endParaRPr lang="fr-FR" b="1" dirty="0" smtClean="0"/>
          </a:p>
        </p:txBody>
      </p:sp>
      <p:graphicFrame>
        <p:nvGraphicFramePr>
          <p:cNvPr id="16" name="Graphique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5277023"/>
              </p:ext>
            </p:extLst>
          </p:nvPr>
        </p:nvGraphicFramePr>
        <p:xfrm>
          <a:off x="0" y="3189185"/>
          <a:ext cx="40703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04009" y="6081617"/>
            <a:ext cx="8990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/>
              <a:t>La </a:t>
            </a:r>
            <a:r>
              <a:rPr lang="fr-FR" b="1" dirty="0"/>
              <a:t>VAN de 95.069 € ainsi obtenue </a:t>
            </a:r>
            <a:r>
              <a:rPr lang="fr-FR" b="1" dirty="0" smtClean="0"/>
              <a:t>présente </a:t>
            </a:r>
            <a:r>
              <a:rPr lang="fr-FR" b="1" dirty="0"/>
              <a:t>donc une valeur pessimiste car si l’on </a:t>
            </a:r>
          </a:p>
          <a:p>
            <a:pPr algn="just"/>
            <a:r>
              <a:rPr lang="fr-FR" b="1" dirty="0"/>
              <a:t>n’actualisait pas les flux (recettes – dépenses) dès </a:t>
            </a:r>
            <a:r>
              <a:rPr lang="fr-FR" b="1" dirty="0" smtClean="0"/>
              <a:t>l’année zéro, </a:t>
            </a:r>
            <a:r>
              <a:rPr lang="fr-FR" b="1" dirty="0"/>
              <a:t>la VAN eût été de 109.335 €</a:t>
            </a:r>
            <a:r>
              <a:rPr lang="fr-FR" b="1" dirty="0" smtClean="0"/>
              <a:t>.</a:t>
            </a:r>
            <a:endParaRPr lang="fr-FR" b="1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531179"/>
              </p:ext>
            </p:extLst>
          </p:nvPr>
        </p:nvGraphicFramePr>
        <p:xfrm>
          <a:off x="1756709" y="619624"/>
          <a:ext cx="7073900" cy="1168400"/>
        </p:xfrm>
        <a:graphic>
          <a:graphicData uri="http://schemas.openxmlformats.org/drawingml/2006/table">
            <a:tbl>
              <a:tblPr/>
              <a:tblGrid>
                <a:gridCol w="698500"/>
                <a:gridCol w="1231900"/>
                <a:gridCol w="1193800"/>
                <a:gridCol w="850900"/>
                <a:gridCol w="1117600"/>
                <a:gridCol w="1104900"/>
                <a:gridCol w="876300"/>
              </a:tblGrid>
              <a:tr h="393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ANNEE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INVESTISSEMENTS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RECETTES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DEPENSES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FLUX BRUT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coefficient d'actualisation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FLUX ACTUALISE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48 000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89 700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49 500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-7 800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ou 0,91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-11 418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94 185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49 500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44 685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36 930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94 185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49 500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44 685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33 573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102 185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49 500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52 685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35 985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12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apture d’écran 2013-09-26 à 17.25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448652" cy="109483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646611" y="0"/>
            <a:ext cx="28037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« CANOE KAYAK »</a:t>
            </a:r>
            <a:endParaRPr lang="fr-FR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960324" y="2926044"/>
            <a:ext cx="2366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DIAGRAMME DES FLUX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646611" y="2294389"/>
            <a:ext cx="24613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VAN = 53.975 €</a:t>
            </a:r>
            <a:endParaRPr lang="fr-FR" sz="28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5898376" y="2909262"/>
            <a:ext cx="1765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COMMENTAIRES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696348" y="3454591"/>
            <a:ext cx="420980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SI pas d’actualisation (recettes – dépenses) </a:t>
            </a:r>
          </a:p>
          <a:p>
            <a:r>
              <a:rPr lang="fr-FR" dirty="0" smtClean="0"/>
              <a:t>en année zéro : </a:t>
            </a:r>
            <a:r>
              <a:rPr lang="fr-FR" sz="2800" b="1" dirty="0" smtClean="0"/>
              <a:t>VAN = 63.112 €</a:t>
            </a:r>
            <a:endParaRPr lang="fr-FR" sz="2800" b="1" dirty="0"/>
          </a:p>
        </p:txBody>
      </p:sp>
      <p:grpSp>
        <p:nvGrpSpPr>
          <p:cNvPr id="11" name="Grouper 10"/>
          <p:cNvGrpSpPr/>
          <p:nvPr/>
        </p:nvGrpSpPr>
        <p:grpSpPr>
          <a:xfrm>
            <a:off x="158767" y="3297404"/>
            <a:ext cx="4048565" cy="3161304"/>
            <a:chOff x="158767" y="3297404"/>
            <a:chExt cx="4048565" cy="3161304"/>
          </a:xfrm>
        </p:grpSpPr>
        <p:graphicFrame>
          <p:nvGraphicFramePr>
            <p:cNvPr id="9" name="Graphique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62590189"/>
                </p:ext>
              </p:extLst>
            </p:nvPr>
          </p:nvGraphicFramePr>
          <p:xfrm>
            <a:off x="158767" y="3664708"/>
            <a:ext cx="4048565" cy="279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0" name="ZoneTexte 9"/>
            <p:cNvSpPr txBox="1"/>
            <p:nvPr/>
          </p:nvSpPr>
          <p:spPr>
            <a:xfrm>
              <a:off x="1919946" y="3297404"/>
              <a:ext cx="1406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Canoë-Kayac</a:t>
              </a:r>
              <a:endParaRPr lang="fr-FR" b="1" dirty="0"/>
            </a:p>
          </p:txBody>
        </p:sp>
      </p:grp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546559"/>
              </p:ext>
            </p:extLst>
          </p:nvPr>
        </p:nvGraphicFramePr>
        <p:xfrm>
          <a:off x="1919946" y="731545"/>
          <a:ext cx="6400800" cy="1183640"/>
        </p:xfrm>
        <a:graphic>
          <a:graphicData uri="http://schemas.openxmlformats.org/drawingml/2006/table">
            <a:tbl>
              <a:tblPr/>
              <a:tblGrid>
                <a:gridCol w="825500"/>
                <a:gridCol w="1270000"/>
                <a:gridCol w="825500"/>
                <a:gridCol w="825500"/>
                <a:gridCol w="825500"/>
                <a:gridCol w="1003300"/>
                <a:gridCol w="825500"/>
              </a:tblGrid>
              <a:tr h="393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ANNEE</a:t>
                      </a:r>
                    </a:p>
                  </a:txBody>
                  <a:tcPr marL="12700" marR="12700" marT="1270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INVESTISSEMENTS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RECETTES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DEPENSES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FLUX BRUT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coefficient d'actualisation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FLUX ACTUALISE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37 400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65 000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39 740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-12 140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ou 0,91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-14 436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70 000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39 740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30 260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25 008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70 000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39 740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30 260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22 735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70 000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39 740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30 260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20 668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812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apture d’écran 2013-09-26 à 17.25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448652" cy="1094834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419136" y="1"/>
            <a:ext cx="2761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« CHAR A VOILE »</a:t>
            </a:r>
            <a:endParaRPr lang="fr-FR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4425637" y="3633612"/>
            <a:ext cx="457239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SI pas d’actualisation (recettes – dépenses) </a:t>
            </a:r>
          </a:p>
          <a:p>
            <a:r>
              <a:rPr lang="fr-FR" dirty="0"/>
              <a:t>en année zéro : </a:t>
            </a:r>
            <a:r>
              <a:rPr lang="fr-FR" sz="2800" b="1" dirty="0"/>
              <a:t>VAN = </a:t>
            </a:r>
            <a:r>
              <a:rPr lang="fr-FR" sz="2800" b="1" dirty="0" smtClean="0"/>
              <a:t>114.315 €.</a:t>
            </a:r>
          </a:p>
          <a:p>
            <a:endParaRPr lang="fr-FR" sz="2800" b="1" dirty="0" smtClean="0"/>
          </a:p>
          <a:p>
            <a:r>
              <a:rPr lang="fr-FR" b="1" dirty="0" smtClean="0"/>
              <a:t>Le matériel est revendu en fin de 4eme année</a:t>
            </a:r>
          </a:p>
          <a:p>
            <a:r>
              <a:rPr lang="fr-FR" b="1" dirty="0" smtClean="0"/>
              <a:t>à un prix moyen de 12.500 € (entre 10.000 et </a:t>
            </a:r>
          </a:p>
          <a:p>
            <a:r>
              <a:rPr lang="fr-FR" b="1" dirty="0" smtClean="0"/>
              <a:t>15.000 € ).</a:t>
            </a:r>
            <a:endParaRPr lang="fr-FR" b="1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890598"/>
              </p:ext>
            </p:extLst>
          </p:nvPr>
        </p:nvGraphicFramePr>
        <p:xfrm>
          <a:off x="1740749" y="770445"/>
          <a:ext cx="6654800" cy="1183640"/>
        </p:xfrm>
        <a:graphic>
          <a:graphicData uri="http://schemas.openxmlformats.org/drawingml/2006/table">
            <a:tbl>
              <a:tblPr/>
              <a:tblGrid>
                <a:gridCol w="558800"/>
                <a:gridCol w="1282700"/>
                <a:gridCol w="825500"/>
                <a:gridCol w="1282700"/>
                <a:gridCol w="711200"/>
                <a:gridCol w="1041400"/>
                <a:gridCol w="952500"/>
              </a:tblGrid>
              <a:tr h="393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ANNEE</a:t>
                      </a:r>
                    </a:p>
                  </a:txBody>
                  <a:tcPr marL="12700" marR="12700" marT="1270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INVESTISSEMENTS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RECETTES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DEPENSES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FLUX BRUT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coefficient d'actualisation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FLUX ACTUALISE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63 000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87 100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43 600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-19 500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ou 0,91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-23 455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93 633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43 600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50 033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41 349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93 633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43 600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50 033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37 590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106 133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43 600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62 533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42 711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3718948" y="2056281"/>
            <a:ext cx="24613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VAN = 98.195 €</a:t>
            </a:r>
            <a:endParaRPr lang="fr-FR" sz="28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5898376" y="3093928"/>
            <a:ext cx="1765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COMMENTAIRES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352420" y="3118110"/>
            <a:ext cx="2366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DIAGRAMME DES FLUX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886136" y="3633612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Char à voile</a:t>
            </a:r>
            <a:endParaRPr lang="fr-FR" b="1" dirty="0"/>
          </a:p>
        </p:txBody>
      </p:sp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2094632"/>
              </p:ext>
            </p:extLst>
          </p:nvPr>
        </p:nvGraphicFramePr>
        <p:xfrm>
          <a:off x="275602" y="4002944"/>
          <a:ext cx="4094623" cy="2604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24035" y="2471779"/>
            <a:ext cx="8327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 taux d’augmentation des recettes en année 1 par rapport à l’année zéro est de 7,5%. </a:t>
            </a:r>
          </a:p>
          <a:p>
            <a:r>
              <a:rPr lang="fr-FR" dirty="0" smtClean="0"/>
              <a:t>Il a été pris la moyenne entre 5% et 10%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9995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apture d’écran 2013-09-26 à 17.25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448652" cy="1094834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925053" y="1"/>
            <a:ext cx="58056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/>
              <a:t>TABLEAU COMPARATIF DES 3 PROJETS</a:t>
            </a:r>
          </a:p>
          <a:p>
            <a:pPr algn="ctr"/>
            <a:r>
              <a:rPr lang="fr-FR" sz="2800" dirty="0" smtClean="0"/>
              <a:t> ET CONCLUSION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496030" y="5271699"/>
            <a:ext cx="85338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Compte tenu du peu de différence sur la VAN de la « Voile légère » et du « Char à voile »,</a:t>
            </a:r>
          </a:p>
          <a:p>
            <a:r>
              <a:rPr lang="fr-FR" dirty="0" smtClean="0"/>
              <a:t>109.335 € pour 114.915 €, l’un des critères de choix complémentaires pourrait être le </a:t>
            </a:r>
          </a:p>
          <a:p>
            <a:r>
              <a:rPr lang="fr-FR" dirty="0" smtClean="0"/>
              <a:t>montant des investissements de départ qui plaide en faveur cette fois-ci du projet </a:t>
            </a:r>
          </a:p>
          <a:p>
            <a:r>
              <a:rPr lang="fr-FR" dirty="0" smtClean="0"/>
              <a:t>« Voile légère », 48.000 € contre 63.000 €. La discussion reste ouverte entre ces deux </a:t>
            </a:r>
          </a:p>
          <a:p>
            <a:r>
              <a:rPr lang="fr-FR" dirty="0" smtClean="0"/>
              <a:t>projets notamment en fonction des capitaux dont dispose </a:t>
            </a:r>
            <a:r>
              <a:rPr lang="fr-FR" dirty="0" err="1" smtClean="0"/>
              <a:t>GdP</a:t>
            </a:r>
            <a:r>
              <a:rPr lang="fr-FR" dirty="0"/>
              <a:t> </a:t>
            </a:r>
            <a:r>
              <a:rPr lang="fr-FR" dirty="0" smtClean="0"/>
              <a:t>et du ROI.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540732"/>
              </p:ext>
            </p:extLst>
          </p:nvPr>
        </p:nvGraphicFramePr>
        <p:xfrm>
          <a:off x="535840" y="1170666"/>
          <a:ext cx="8315433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055"/>
                <a:gridCol w="1627364"/>
                <a:gridCol w="1409060"/>
                <a:gridCol w="1409059"/>
                <a:gridCol w="1048915"/>
                <a:gridCol w="1153980"/>
              </a:tblGrid>
              <a:tr h="407866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Investissement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 VAN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pessimiste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VAN optimiste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TRI*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ROI** en mois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Voile légère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48.000 €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95.069 €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109.335 €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573%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14,09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Canoë-Kayak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37.400 €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53.975 €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63.112 €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243%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16,81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Char à voile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63.000 €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98.195 €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114.315 €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254%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00"/>
                          </a:solidFill>
                        </a:rPr>
                        <a:t>16,67</a:t>
                      </a:r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496030" y="2963375"/>
            <a:ext cx="821522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*TRI : taux de rentabilité interne. Taux pour lequel la VAN s’annule sur 4 ans.</a:t>
            </a:r>
          </a:p>
          <a:p>
            <a:r>
              <a:rPr lang="fr-FR" dirty="0" smtClean="0"/>
              <a:t>Les TRI sont très élevés car avec peu de capitaux les projets génèrent des flux </a:t>
            </a:r>
          </a:p>
          <a:p>
            <a:r>
              <a:rPr lang="fr-FR" dirty="0" smtClean="0"/>
              <a:t>de cash flow importants.</a:t>
            </a:r>
          </a:p>
          <a:p>
            <a:r>
              <a:rPr lang="fr-FR" dirty="0" smtClean="0"/>
              <a:t>**ROI : Return on </a:t>
            </a:r>
            <a:r>
              <a:rPr lang="fr-FR" dirty="0" err="1" smtClean="0"/>
              <a:t>Investment</a:t>
            </a:r>
            <a:r>
              <a:rPr lang="fr-FR" dirty="0" smtClean="0"/>
              <a:t> (délai de récupération de l’investissement de départ)</a:t>
            </a:r>
          </a:p>
          <a:p>
            <a:r>
              <a:rPr lang="fr-FR" dirty="0" smtClean="0"/>
              <a:t>Le nombre de mois indiqué pour le délai de récupération (</a:t>
            </a:r>
            <a:r>
              <a:rPr lang="fr-FR" dirty="0" err="1" smtClean="0"/>
              <a:t>pay-back</a:t>
            </a:r>
            <a:r>
              <a:rPr lang="fr-FR" dirty="0" smtClean="0"/>
              <a:t> </a:t>
            </a:r>
            <a:r>
              <a:rPr lang="fr-FR" dirty="0" err="1" smtClean="0"/>
              <a:t>périod</a:t>
            </a:r>
            <a:r>
              <a:rPr lang="fr-FR" dirty="0" smtClean="0"/>
              <a:t>) est </a:t>
            </a:r>
          </a:p>
          <a:p>
            <a:r>
              <a:rPr lang="fr-FR" dirty="0" smtClean="0"/>
              <a:t>décompté à partir du début de l’année N°0 et calculé à partir des flux bruts. Il a été</a:t>
            </a:r>
          </a:p>
          <a:p>
            <a:r>
              <a:rPr lang="fr-FR" dirty="0"/>
              <a:t>c</a:t>
            </a:r>
            <a:r>
              <a:rPr lang="fr-FR" dirty="0" smtClean="0"/>
              <a:t>onservé pour ce calcul de ROI l’hypothèse selon laquelle les premiers flux bruts</a:t>
            </a:r>
          </a:p>
          <a:p>
            <a:r>
              <a:rPr lang="fr-FR" dirty="0" smtClean="0"/>
              <a:t>(recettes – dépenses) étaient comptabilisés pendant l’année zéro de l’investissement.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1689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598</Words>
  <Application>Microsoft Macintosh PowerPoint</Application>
  <PresentationFormat>Présentation à l'écran (4:3)</PresentationFormat>
  <Paragraphs>192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Guy DORIOT</dc:creator>
  <cp:lastModifiedBy>Guy DORIOT</cp:lastModifiedBy>
  <cp:revision>39</cp:revision>
  <dcterms:created xsi:type="dcterms:W3CDTF">2013-09-26T15:22:33Z</dcterms:created>
  <dcterms:modified xsi:type="dcterms:W3CDTF">2013-09-29T09:22:23Z</dcterms:modified>
</cp:coreProperties>
</file>