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Users\Administrator\Desktop\Va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Users\Administrator\Desktop\Va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Users\Administrator\Desktop\Va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40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v>Flux financier</c:v>
          </c:tx>
          <c:val>
            <c:numRef>
              <c:f>Feuil1!$H$7:$K$7</c:f>
              <c:numCache>
                <c:formatCode>General</c:formatCode>
                <c:ptCount val="4"/>
                <c:pt idx="0">
                  <c:v>30000</c:v>
                </c:pt>
                <c:pt idx="1">
                  <c:v>36300</c:v>
                </c:pt>
                <c:pt idx="2">
                  <c:v>36300</c:v>
                </c:pt>
                <c:pt idx="3">
                  <c:v>36300</c:v>
                </c:pt>
              </c:numCache>
            </c:numRef>
          </c:val>
        </c:ser>
        <c:axId val="87625728"/>
        <c:axId val="87655168"/>
      </c:barChart>
      <c:catAx>
        <c:axId val="87625728"/>
        <c:scaling>
          <c:orientation val="minMax"/>
        </c:scaling>
        <c:axPos val="b"/>
        <c:tickLblPos val="nextTo"/>
        <c:crossAx val="87655168"/>
        <c:crosses val="autoZero"/>
        <c:auto val="1"/>
        <c:lblAlgn val="ctr"/>
        <c:lblOffset val="100"/>
      </c:catAx>
      <c:valAx>
        <c:axId val="87655168"/>
        <c:scaling>
          <c:orientation val="minMax"/>
        </c:scaling>
        <c:axPos val="l"/>
        <c:majorGridlines/>
        <c:numFmt formatCode="General" sourceLinked="1"/>
        <c:tickLblPos val="nextTo"/>
        <c:crossAx val="87625728"/>
        <c:crosses val="autoZero"/>
        <c:crossBetween val="between"/>
      </c:valAx>
      <c:spPr>
        <a:ln w="9525"/>
      </c:spPr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40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v>Flux financier</c:v>
          </c:tx>
          <c:val>
            <c:numRef>
              <c:f>Feuil2!$H$10:$K$10</c:f>
              <c:numCache>
                <c:formatCode>General</c:formatCode>
                <c:ptCount val="4"/>
                <c:pt idx="0">
                  <c:v>27600</c:v>
                </c:pt>
                <c:pt idx="1">
                  <c:v>30260</c:v>
                </c:pt>
                <c:pt idx="2">
                  <c:v>30260</c:v>
                </c:pt>
                <c:pt idx="3">
                  <c:v>30260</c:v>
                </c:pt>
              </c:numCache>
            </c:numRef>
          </c:val>
        </c:ser>
        <c:axId val="82416768"/>
        <c:axId val="82419072"/>
      </c:barChart>
      <c:catAx>
        <c:axId val="82416768"/>
        <c:scaling>
          <c:orientation val="minMax"/>
        </c:scaling>
        <c:axPos val="b"/>
        <c:tickLblPos val="nextTo"/>
        <c:crossAx val="82419072"/>
        <c:crosses val="autoZero"/>
        <c:auto val="1"/>
        <c:lblAlgn val="ctr"/>
        <c:lblOffset val="100"/>
      </c:catAx>
      <c:valAx>
        <c:axId val="82419072"/>
        <c:scaling>
          <c:orientation val="minMax"/>
        </c:scaling>
        <c:axPos val="l"/>
        <c:majorGridlines/>
        <c:numFmt formatCode="General" sourceLinked="1"/>
        <c:tickLblPos val="nextTo"/>
        <c:crossAx val="824167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40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v>Flux financier</c:v>
          </c:tx>
          <c:val>
            <c:numRef>
              <c:f>Feuil3!$H$11:$K$11</c:f>
              <c:numCache>
                <c:formatCode>General</c:formatCode>
                <c:ptCount val="4"/>
                <c:pt idx="0">
                  <c:v>24100</c:v>
                </c:pt>
                <c:pt idx="1">
                  <c:v>47855</c:v>
                </c:pt>
                <c:pt idx="2">
                  <c:v>47855</c:v>
                </c:pt>
                <c:pt idx="3">
                  <c:v>47855</c:v>
                </c:pt>
              </c:numCache>
            </c:numRef>
          </c:val>
        </c:ser>
        <c:axId val="49527040"/>
        <c:axId val="49831936"/>
      </c:barChart>
      <c:catAx>
        <c:axId val="49527040"/>
        <c:scaling>
          <c:orientation val="minMax"/>
        </c:scaling>
        <c:axPos val="b"/>
        <c:tickLblPos val="nextTo"/>
        <c:crossAx val="49831936"/>
        <c:crosses val="autoZero"/>
        <c:auto val="1"/>
        <c:lblAlgn val="ctr"/>
        <c:lblOffset val="100"/>
      </c:catAx>
      <c:valAx>
        <c:axId val="49831936"/>
        <c:scaling>
          <c:orientation val="minMax"/>
        </c:scaling>
        <c:axPos val="l"/>
        <c:majorGridlines/>
        <c:numFmt formatCode="General" sourceLinked="1"/>
        <c:tickLblPos val="nextTo"/>
        <c:crossAx val="495270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7D828-B1C6-4431-8F14-58B39EF9AB08}" type="datetimeFigureOut">
              <a:rPr lang="fr-FR" smtClean="0"/>
              <a:t>24/09/2013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3CFB6-F328-4A9C-964B-989EECB113A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353C32-1114-4F96-85B4-2B3D2EA7B673}" type="datetimeFigureOut">
              <a:rPr lang="fr-FR" smtClean="0"/>
              <a:t>24/09/2013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66FD5-F84A-43C7-8F4D-A57910C9BE9C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353C32-1114-4F96-85B4-2B3D2EA7B673}" type="datetimeFigureOut">
              <a:rPr lang="fr-FR" smtClean="0"/>
              <a:t>24/09/2013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66FD5-F84A-43C7-8F4D-A57910C9BE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353C32-1114-4F96-85B4-2B3D2EA7B673}" type="datetimeFigureOut">
              <a:rPr lang="fr-FR" smtClean="0"/>
              <a:t>24/09/2013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66FD5-F84A-43C7-8F4D-A57910C9BE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353C32-1114-4F96-85B4-2B3D2EA7B673}" type="datetimeFigureOut">
              <a:rPr lang="fr-FR" smtClean="0"/>
              <a:t>24/09/2013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66FD5-F84A-43C7-8F4D-A57910C9BE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353C32-1114-4F96-85B4-2B3D2EA7B673}" type="datetimeFigureOut">
              <a:rPr lang="fr-FR" smtClean="0"/>
              <a:t>24/09/2013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66FD5-F84A-43C7-8F4D-A57910C9BE9C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353C32-1114-4F96-85B4-2B3D2EA7B673}" type="datetimeFigureOut">
              <a:rPr lang="fr-FR" smtClean="0"/>
              <a:t>24/09/2013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66FD5-F84A-43C7-8F4D-A57910C9BE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353C32-1114-4F96-85B4-2B3D2EA7B673}" type="datetimeFigureOut">
              <a:rPr lang="fr-FR" smtClean="0"/>
              <a:t>24/09/2013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66FD5-F84A-43C7-8F4D-A57910C9BE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353C32-1114-4F96-85B4-2B3D2EA7B673}" type="datetimeFigureOut">
              <a:rPr lang="fr-FR" smtClean="0"/>
              <a:t>24/09/2013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66FD5-F84A-43C7-8F4D-A57910C9BE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353C32-1114-4F96-85B4-2B3D2EA7B673}" type="datetimeFigureOut">
              <a:rPr lang="fr-FR" smtClean="0"/>
              <a:t>24/09/2013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66FD5-F84A-43C7-8F4D-A57910C9BE9C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353C32-1114-4F96-85B4-2B3D2EA7B673}" type="datetimeFigureOut">
              <a:rPr lang="fr-FR" smtClean="0"/>
              <a:t>24/09/2013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66FD5-F84A-43C7-8F4D-A57910C9BE9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353C32-1114-4F96-85B4-2B3D2EA7B673}" type="datetimeFigureOut">
              <a:rPr lang="fr-FR" smtClean="0"/>
              <a:t>24/09/2013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566FD5-F84A-43C7-8F4D-A57910C9BE9C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8353C32-1114-4F96-85B4-2B3D2EA7B673}" type="datetimeFigureOut">
              <a:rPr lang="fr-FR" smtClean="0"/>
              <a:t>24/09/2013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A566FD5-F84A-43C7-8F4D-A57910C9BE9C}" type="slidenum">
              <a:rPr lang="fr-FR" smtClean="0"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508104" y="188640"/>
            <a:ext cx="3488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Projet 1 : L’activité voile légère</a:t>
            </a:r>
            <a:endParaRPr lang="fr-FR" b="1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1115616" y="1052736"/>
          <a:ext cx="4032448" cy="2304254"/>
        </p:xfrm>
        <a:graphic>
          <a:graphicData uri="http://schemas.openxmlformats.org/drawingml/2006/table">
            <a:tbl>
              <a:tblPr/>
              <a:tblGrid>
                <a:gridCol w="915794"/>
                <a:gridCol w="915794"/>
                <a:gridCol w="1285066"/>
                <a:gridCol w="915794"/>
              </a:tblGrid>
              <a:tr h="25948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Calculs de la VAN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taux d'actualisation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38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Flux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Coefficient d'actualisation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Valeur présente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30129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27225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90621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Graphique 12"/>
          <p:cNvGraphicFramePr/>
          <p:nvPr/>
        </p:nvGraphicFramePr>
        <p:xfrm>
          <a:off x="5436096" y="1412776"/>
          <a:ext cx="3434318" cy="1380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4572000" y="5445224"/>
          <a:ext cx="4445000" cy="1120140"/>
        </p:xfrm>
        <a:graphic>
          <a:graphicData uri="http://schemas.openxmlformats.org/drawingml/2006/table">
            <a:tbl>
              <a:tblPr/>
              <a:tblGrid>
                <a:gridCol w="1295400"/>
                <a:gridCol w="787400"/>
                <a:gridCol w="787400"/>
                <a:gridCol w="787400"/>
                <a:gridCol w="7874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Aide au calculs du flux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 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Frais année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Frais investissemnt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Recette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64088" y="18864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Projet 2 : L’activité canoë-kayak</a:t>
            </a:r>
          </a:p>
          <a:p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1331640" y="836712"/>
          <a:ext cx="4248472" cy="2304255"/>
        </p:xfrm>
        <a:graphic>
          <a:graphicData uri="http://schemas.openxmlformats.org/drawingml/2006/table">
            <a:tbl>
              <a:tblPr/>
              <a:tblGrid>
                <a:gridCol w="961333"/>
                <a:gridCol w="961333"/>
                <a:gridCol w="1364473"/>
                <a:gridCol w="961333"/>
              </a:tblGrid>
              <a:tr h="23512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Calculs de la VAN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taux d'actualisation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235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Flux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Coefficient d'actualisation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Valeur présente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8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27600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27600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8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2723,4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8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25115,8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8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22695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8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78134,2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aphique 9"/>
          <p:cNvGraphicFramePr/>
          <p:nvPr/>
        </p:nvGraphicFramePr>
        <p:xfrm>
          <a:off x="5724128" y="1340768"/>
          <a:ext cx="3185532" cy="1227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4572000" y="5013176"/>
          <a:ext cx="4445000" cy="1676400"/>
        </p:xfrm>
        <a:graphic>
          <a:graphicData uri="http://schemas.openxmlformats.org/drawingml/2006/table">
            <a:tbl>
              <a:tblPr/>
              <a:tblGrid>
                <a:gridCol w="1295400"/>
                <a:gridCol w="787400"/>
                <a:gridCol w="787400"/>
                <a:gridCol w="787400"/>
                <a:gridCol w="787400"/>
              </a:tblGrid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Aide au calculs du flux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 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Frais matériel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Maintenance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Frais du personnel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Assurance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Recette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508104" y="188640"/>
            <a:ext cx="3483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Projet 3 : L’activité char à voile</a:t>
            </a:r>
          </a:p>
          <a:p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1187624" y="980728"/>
          <a:ext cx="4032449" cy="2376265"/>
        </p:xfrm>
        <a:graphic>
          <a:graphicData uri="http://schemas.openxmlformats.org/drawingml/2006/table">
            <a:tbl>
              <a:tblPr/>
              <a:tblGrid>
                <a:gridCol w="912452"/>
                <a:gridCol w="912452"/>
                <a:gridCol w="1295093"/>
                <a:gridCol w="912452"/>
              </a:tblGrid>
              <a:tr h="24247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Calculs de la VAN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taux d'actualisation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24247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Flux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Coefficient d'actualisation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Valeur présente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76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76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47855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4306,95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76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47855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39719,65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76"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47855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35891,25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476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104018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aphique 9"/>
          <p:cNvGraphicFramePr/>
          <p:nvPr/>
        </p:nvGraphicFramePr>
        <p:xfrm>
          <a:off x="5508104" y="1268760"/>
          <a:ext cx="3438128" cy="1659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4499992" y="4725144"/>
          <a:ext cx="4445000" cy="1866900"/>
        </p:xfrm>
        <a:graphic>
          <a:graphicData uri="http://schemas.openxmlformats.org/drawingml/2006/table">
            <a:tbl>
              <a:tblPr/>
              <a:tblGrid>
                <a:gridCol w="1295400"/>
                <a:gridCol w="787400"/>
                <a:gridCol w="787400"/>
                <a:gridCol w="787400"/>
                <a:gridCol w="787400"/>
              </a:tblGrid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Aide au calculs du flux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 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Année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Frais matériel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Maintenance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Communication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assurance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Personnel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Recette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91455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91455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91455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47855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47855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47855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236296" y="188640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Gill Sans MT (Corps)"/>
              </a:rPr>
              <a:t>CONCLUSION</a:t>
            </a:r>
            <a:endParaRPr lang="fr-FR" b="1" dirty="0">
              <a:latin typeface="Gill Sans MT (Corps)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03649" y="1628800"/>
            <a:ext cx="698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justification du choix du taux d’actualisation (en vous référant au cours) ;</a:t>
            </a:r>
          </a:p>
          <a:p>
            <a:r>
              <a:rPr lang="fr-FR" dirty="0" smtClean="0"/>
              <a:t>Justification du taux d'actualisation et de ses éléments de calcul (i%, r%), opinion sur chaque option et sur le choix final.</a:t>
            </a:r>
          </a:p>
          <a:p>
            <a:r>
              <a:rPr lang="fr-FR" dirty="0" smtClean="0"/>
              <a:t>24 points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</TotalTime>
  <Words>289</Words>
  <Application>Microsoft Office PowerPoint</Application>
  <PresentationFormat>Affichage à l'écran (4:3)</PresentationFormat>
  <Paragraphs>203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Solstice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Administrator</cp:lastModifiedBy>
  <cp:revision>8</cp:revision>
  <dcterms:created xsi:type="dcterms:W3CDTF">2013-09-24T12:40:51Z</dcterms:created>
  <dcterms:modified xsi:type="dcterms:W3CDTF">2013-09-24T13:27:36Z</dcterms:modified>
</cp:coreProperties>
</file>