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62" r:id="rId4"/>
    <p:sldId id="258" r:id="rId5"/>
    <p:sldId id="274" r:id="rId6"/>
    <p:sldId id="275" r:id="rId7"/>
    <p:sldId id="259" r:id="rId8"/>
    <p:sldId id="266" r:id="rId9"/>
    <p:sldId id="267" r:id="rId10"/>
    <p:sldId id="269" r:id="rId11"/>
    <p:sldId id="270" r:id="rId12"/>
    <p:sldId id="276" r:id="rId13"/>
    <p:sldId id="277" r:id="rId14"/>
    <p:sldId id="271" r:id="rId15"/>
    <p:sldId id="272"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88" autoAdjust="0"/>
  </p:normalViewPr>
  <p:slideViewPr>
    <p:cSldViewPr>
      <p:cViewPr>
        <p:scale>
          <a:sx n="85" d="100"/>
          <a:sy n="85" d="100"/>
        </p:scale>
        <p:origin x="-408"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d:Desktop:Corrig&#233;%20SSII%20un%20seul%20salari&#233;%20commerci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marker>
            <c:symbol val="none"/>
          </c:marker>
          <c:cat>
            <c:numRef>
              <c:f>'CA et CV'!$C$2:$N$2</c:f>
              <c:numCache>
                <c:formatCode>[$-40C]mmm\-yy;@</c:formatCode>
                <c:ptCount val="12"/>
                <c:pt idx="0">
                  <c:v>41275.0</c:v>
                </c:pt>
                <c:pt idx="1">
                  <c:v>41306.0</c:v>
                </c:pt>
                <c:pt idx="2">
                  <c:v>41334.0</c:v>
                </c:pt>
                <c:pt idx="3">
                  <c:v>41365.0</c:v>
                </c:pt>
                <c:pt idx="4">
                  <c:v>41395.0</c:v>
                </c:pt>
                <c:pt idx="5">
                  <c:v>41426.0</c:v>
                </c:pt>
                <c:pt idx="6">
                  <c:v>41456.0</c:v>
                </c:pt>
                <c:pt idx="7">
                  <c:v>41487.0</c:v>
                </c:pt>
                <c:pt idx="8">
                  <c:v>41518.0</c:v>
                </c:pt>
                <c:pt idx="9">
                  <c:v>41548.0</c:v>
                </c:pt>
                <c:pt idx="10">
                  <c:v>41579.0</c:v>
                </c:pt>
                <c:pt idx="11">
                  <c:v>41609.0</c:v>
                </c:pt>
              </c:numCache>
            </c:numRef>
          </c:cat>
          <c:val>
            <c:numRef>
              <c:f>'CA et CV'!$C$20:$N$20</c:f>
              <c:numCache>
                <c:formatCode>#,##0.00</c:formatCode>
                <c:ptCount val="12"/>
                <c:pt idx="0">
                  <c:v>0.0</c:v>
                </c:pt>
                <c:pt idx="1">
                  <c:v>0.0</c:v>
                </c:pt>
                <c:pt idx="2">
                  <c:v>8400.0</c:v>
                </c:pt>
                <c:pt idx="3">
                  <c:v>25200.0</c:v>
                </c:pt>
                <c:pt idx="4">
                  <c:v>42000.0</c:v>
                </c:pt>
                <c:pt idx="5">
                  <c:v>67200.0</c:v>
                </c:pt>
                <c:pt idx="6">
                  <c:v>92400.0</c:v>
                </c:pt>
                <c:pt idx="7">
                  <c:v>126000.0</c:v>
                </c:pt>
                <c:pt idx="8">
                  <c:v>159600.0</c:v>
                </c:pt>
                <c:pt idx="9">
                  <c:v>193200.0</c:v>
                </c:pt>
                <c:pt idx="10">
                  <c:v>235200.0</c:v>
                </c:pt>
                <c:pt idx="11">
                  <c:v>277200.0</c:v>
                </c:pt>
              </c:numCache>
            </c:numRef>
          </c:val>
          <c:smooth val="0"/>
        </c:ser>
        <c:ser>
          <c:idx val="1"/>
          <c:order val="1"/>
          <c:marker>
            <c:symbol val="none"/>
          </c:marker>
          <c:cat>
            <c:numRef>
              <c:f>'CA et CV'!$C$2:$N$2</c:f>
              <c:numCache>
                <c:formatCode>[$-40C]mmm\-yy;@</c:formatCode>
                <c:ptCount val="12"/>
                <c:pt idx="0">
                  <c:v>41275.0</c:v>
                </c:pt>
                <c:pt idx="1">
                  <c:v>41306.0</c:v>
                </c:pt>
                <c:pt idx="2">
                  <c:v>41334.0</c:v>
                </c:pt>
                <c:pt idx="3">
                  <c:v>41365.0</c:v>
                </c:pt>
                <c:pt idx="4">
                  <c:v>41395.0</c:v>
                </c:pt>
                <c:pt idx="5">
                  <c:v>41426.0</c:v>
                </c:pt>
                <c:pt idx="6">
                  <c:v>41456.0</c:v>
                </c:pt>
                <c:pt idx="7">
                  <c:v>41487.0</c:v>
                </c:pt>
                <c:pt idx="8">
                  <c:v>41518.0</c:v>
                </c:pt>
                <c:pt idx="9">
                  <c:v>41548.0</c:v>
                </c:pt>
                <c:pt idx="10">
                  <c:v>41579.0</c:v>
                </c:pt>
                <c:pt idx="11">
                  <c:v>41609.0</c:v>
                </c:pt>
              </c:numCache>
            </c:numRef>
          </c:cat>
          <c:val>
            <c:numRef>
              <c:f>'CA et CV'!$C$24:$N$24</c:f>
              <c:numCache>
                <c:formatCode>#,##0.00</c:formatCode>
                <c:ptCount val="12"/>
                <c:pt idx="0">
                  <c:v>65984.28681097981</c:v>
                </c:pt>
                <c:pt idx="1">
                  <c:v>65984.28681097981</c:v>
                </c:pt>
                <c:pt idx="2">
                  <c:v>70975.28681097981</c:v>
                </c:pt>
                <c:pt idx="3">
                  <c:v>80957.28681097981</c:v>
                </c:pt>
                <c:pt idx="4">
                  <c:v>90939.28681097981</c:v>
                </c:pt>
                <c:pt idx="5">
                  <c:v>105912.2868109799</c:v>
                </c:pt>
                <c:pt idx="6">
                  <c:v>120885.2868109799</c:v>
                </c:pt>
                <c:pt idx="7">
                  <c:v>140849.2868109799</c:v>
                </c:pt>
                <c:pt idx="8">
                  <c:v>160813.2868109799</c:v>
                </c:pt>
                <c:pt idx="9">
                  <c:v>180777.2868109799</c:v>
                </c:pt>
                <c:pt idx="10">
                  <c:v>205732.2868109799</c:v>
                </c:pt>
                <c:pt idx="11">
                  <c:v>230687.2868109799</c:v>
                </c:pt>
              </c:numCache>
            </c:numRef>
          </c:val>
          <c:smooth val="0"/>
        </c:ser>
        <c:dLbls>
          <c:showLegendKey val="0"/>
          <c:showVal val="0"/>
          <c:showCatName val="0"/>
          <c:showSerName val="0"/>
          <c:showPercent val="0"/>
          <c:showBubbleSize val="0"/>
        </c:dLbls>
        <c:marker val="1"/>
        <c:smooth val="0"/>
        <c:axId val="1810503240"/>
        <c:axId val="1810507528"/>
      </c:lineChart>
      <c:dateAx>
        <c:axId val="1810503240"/>
        <c:scaling>
          <c:orientation val="minMax"/>
        </c:scaling>
        <c:delete val="0"/>
        <c:axPos val="b"/>
        <c:majorGridlines/>
        <c:numFmt formatCode="[$-40C]mmm\-yy;@" sourceLinked="1"/>
        <c:majorTickMark val="out"/>
        <c:minorTickMark val="none"/>
        <c:tickLblPos val="nextTo"/>
        <c:crossAx val="1810507528"/>
        <c:crosses val="autoZero"/>
        <c:auto val="1"/>
        <c:lblOffset val="100"/>
        <c:baseTimeUnit val="months"/>
      </c:dateAx>
      <c:valAx>
        <c:axId val="1810507528"/>
        <c:scaling>
          <c:orientation val="minMax"/>
        </c:scaling>
        <c:delete val="0"/>
        <c:axPos val="l"/>
        <c:majorGridlines/>
        <c:numFmt formatCode="#,##0.00" sourceLinked="1"/>
        <c:majorTickMark val="out"/>
        <c:minorTickMark val="none"/>
        <c:tickLblPos val="nextTo"/>
        <c:crossAx val="181050324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6A864B-2FD8-384C-B7D7-25AD1C56E7DD}" type="datetimeFigureOut">
              <a:rPr lang="fr-FR" smtClean="0"/>
              <a:t>31/01/13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2C13C6-2506-5741-8FEF-27BD0B2DE940}" type="slidenum">
              <a:rPr lang="fr-FR" smtClean="0"/>
              <a:t>‹#›</a:t>
            </a:fld>
            <a:endParaRPr lang="fr-FR"/>
          </a:p>
        </p:txBody>
      </p:sp>
    </p:spTree>
    <p:extLst>
      <p:ext uri="{BB962C8B-B14F-4D97-AF65-F5344CB8AC3E}">
        <p14:creationId xmlns:p14="http://schemas.microsoft.com/office/powerpoint/2010/main" val="25929594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CD3F0-DE46-A148-AAC5-223A9673007C}" type="datetimeFigureOut">
              <a:rPr lang="fr-FR" smtClean="0"/>
              <a:t>31/01/13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9456D6-D38A-7D40-9FB5-22AFCB7C06DB}" type="slidenum">
              <a:rPr lang="fr-FR" smtClean="0"/>
              <a:t>‹#›</a:t>
            </a:fld>
            <a:endParaRPr lang="fr-FR"/>
          </a:p>
        </p:txBody>
      </p:sp>
    </p:spTree>
    <p:extLst>
      <p:ext uri="{BB962C8B-B14F-4D97-AF65-F5344CB8AC3E}">
        <p14:creationId xmlns:p14="http://schemas.microsoft.com/office/powerpoint/2010/main" val="5350917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49456D6-D38A-7D40-9FB5-22AFCB7C06DB}" type="slidenum">
              <a:rPr lang="fr-FR" smtClean="0"/>
              <a:t>8</a:t>
            </a:fld>
            <a:endParaRPr lang="fr-FR"/>
          </a:p>
        </p:txBody>
      </p:sp>
    </p:spTree>
    <p:extLst>
      <p:ext uri="{BB962C8B-B14F-4D97-AF65-F5344CB8AC3E}">
        <p14:creationId xmlns:p14="http://schemas.microsoft.com/office/powerpoint/2010/main" val="3455992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ACE7A2A-5082-124C-AF46-241B63007707}" type="datetime1">
              <a:rPr lang="fr-FR" smtClean="0"/>
              <a:t>31/01/13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A8823D-3972-4D81-91E9-CD1E923F2E06}"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616BB19-A101-D042-86D5-EEB3A845D0FF}" type="datetime1">
              <a:rPr lang="fr-FR" smtClean="0"/>
              <a:t>31/01/13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A8823D-3972-4D81-91E9-CD1E923F2E06}"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306290-4EF8-2D42-B616-1E06A283798C}" type="datetime1">
              <a:rPr lang="fr-FR" smtClean="0"/>
              <a:t>31/01/13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A8823D-3972-4D81-91E9-CD1E923F2E06}"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CB260B-AD5D-1346-AEB4-9757B0B27503}" type="datetime1">
              <a:rPr lang="fr-FR" smtClean="0"/>
              <a:t>31/01/13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A8823D-3972-4D81-91E9-CD1E923F2E06}"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41E8206-D060-E04B-BCCA-B4959DA06138}" type="datetime1">
              <a:rPr lang="fr-FR" smtClean="0"/>
              <a:t>31/01/13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A8823D-3972-4D81-91E9-CD1E923F2E06}"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AAE282E-7836-E447-A222-B4EB573C095A}" type="datetime1">
              <a:rPr lang="fr-FR" smtClean="0"/>
              <a:t>31/01/13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A8823D-3972-4D81-91E9-CD1E923F2E06}"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1CE1AEE-B262-CD44-87C3-993DD67CCACC}" type="datetime1">
              <a:rPr lang="fr-FR" smtClean="0"/>
              <a:t>31/01/13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9A8823D-3972-4D81-91E9-CD1E923F2E06}"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2BB1039-ADDB-604E-9BE1-F0D07472586C}" type="datetime1">
              <a:rPr lang="fr-FR" smtClean="0"/>
              <a:t>31/01/13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9A8823D-3972-4D81-91E9-CD1E923F2E06}"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EA54194-7440-4441-9A1A-D61B0A8DE654}" type="datetime1">
              <a:rPr lang="fr-FR" smtClean="0"/>
              <a:t>31/01/13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9A8823D-3972-4D81-91E9-CD1E923F2E06}"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C79A06E-DB6C-A149-A032-1D587AA0EAB4}" type="datetime1">
              <a:rPr lang="fr-FR" smtClean="0"/>
              <a:t>31/01/13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A8823D-3972-4D81-91E9-CD1E923F2E06}"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D871B33-0130-1D47-AF5F-87F456038CA0}" type="datetime1">
              <a:rPr lang="fr-FR" smtClean="0"/>
              <a:t>31/01/13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A8823D-3972-4D81-91E9-CD1E923F2E06}"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F5056-3AF2-CC4F-9E3F-106856D13F47}" type="datetime1">
              <a:rPr lang="fr-FR" smtClean="0"/>
              <a:t>31/01/13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8823D-3972-4D81-91E9-CD1E923F2E06}"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Etude de cas</a:t>
            </a:r>
            <a:br>
              <a:rPr lang="fr-FR" dirty="0" smtClean="0"/>
            </a:br>
            <a:r>
              <a:rPr lang="fr-FR" dirty="0" smtClean="0"/>
              <a:t> </a:t>
            </a:r>
            <a:br>
              <a:rPr lang="fr-FR" dirty="0" smtClean="0"/>
            </a:br>
            <a:r>
              <a:rPr lang="fr-FR" dirty="0" smtClean="0"/>
              <a:t>Business Plan financier </a:t>
            </a:r>
            <a:br>
              <a:rPr lang="fr-FR" dirty="0" smtClean="0"/>
            </a:br>
            <a:r>
              <a:rPr lang="fr-FR" dirty="0" smtClean="0"/>
              <a:t>d’une société de services</a:t>
            </a:r>
            <a:endParaRPr lang="fr-FR" dirty="0"/>
          </a:p>
        </p:txBody>
      </p:sp>
      <p:sp>
        <p:nvSpPr>
          <p:cNvPr id="3" name="Espace réservé du numéro de diapositive 2"/>
          <p:cNvSpPr>
            <a:spLocks noGrp="1"/>
          </p:cNvSpPr>
          <p:nvPr>
            <p:ph type="sldNum" sz="quarter" idx="12"/>
          </p:nvPr>
        </p:nvSpPr>
        <p:spPr/>
        <p:txBody>
          <a:bodyPr/>
          <a:lstStyle/>
          <a:p>
            <a:fld id="{D9A8823D-3972-4D81-91E9-CD1E923F2E06}" type="slidenum">
              <a:rPr lang="fr-FR" smtClean="0"/>
              <a:pPr/>
              <a:t>1</a:t>
            </a:fld>
            <a:endParaRPr lang="fr-F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9A8823D-3972-4D81-91E9-CD1E923F2E06}" type="slidenum">
              <a:rPr lang="fr-FR" smtClean="0"/>
              <a:pPr/>
              <a:t>10</a:t>
            </a:fld>
            <a:endParaRPr lang="fr-FR"/>
          </a:p>
        </p:txBody>
      </p:sp>
      <p:pic>
        <p:nvPicPr>
          <p:cNvPr id="4" name="Image 3" descr="Capture d’écran 2013-01-29 à 16.42.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7368"/>
            <a:ext cx="9144000" cy="3173735"/>
          </a:xfrm>
          <a:prstGeom prst="rect">
            <a:avLst/>
          </a:prstGeom>
        </p:spPr>
      </p:pic>
    </p:spTree>
    <p:extLst>
      <p:ext uri="{BB962C8B-B14F-4D97-AF65-F5344CB8AC3E}">
        <p14:creationId xmlns:p14="http://schemas.microsoft.com/office/powerpoint/2010/main" val="1856475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9A8823D-3972-4D81-91E9-CD1E923F2E06}" type="slidenum">
              <a:rPr lang="fr-FR" smtClean="0"/>
              <a:pPr/>
              <a:t>11</a:t>
            </a:fld>
            <a:endParaRPr lang="fr-FR"/>
          </a:p>
        </p:txBody>
      </p:sp>
      <p:pic>
        <p:nvPicPr>
          <p:cNvPr id="4" name="Image 3" descr="Capture d’écran 2013-01-29 à 16.45.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041"/>
            <a:ext cx="9144000" cy="3820861"/>
          </a:xfrm>
          <a:prstGeom prst="rect">
            <a:avLst/>
          </a:prstGeom>
        </p:spPr>
      </p:pic>
    </p:spTree>
    <p:extLst>
      <p:ext uri="{BB962C8B-B14F-4D97-AF65-F5344CB8AC3E}">
        <p14:creationId xmlns:p14="http://schemas.microsoft.com/office/powerpoint/2010/main" val="1869664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9A8823D-3972-4D81-91E9-CD1E923F2E06}" type="slidenum">
              <a:rPr lang="fr-FR" smtClean="0"/>
              <a:pPr/>
              <a:t>12</a:t>
            </a:fld>
            <a:endParaRPr lang="fr-FR"/>
          </a:p>
        </p:txBody>
      </p:sp>
      <p:pic>
        <p:nvPicPr>
          <p:cNvPr id="3" name="Image 2" descr="Capture d’écran 2013-01-29 à 16.37.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1268760"/>
            <a:ext cx="4851400" cy="4330700"/>
          </a:xfrm>
          <a:prstGeom prst="rect">
            <a:avLst/>
          </a:prstGeom>
        </p:spPr>
      </p:pic>
    </p:spTree>
    <p:extLst>
      <p:ext uri="{BB962C8B-B14F-4D97-AF65-F5344CB8AC3E}">
        <p14:creationId xmlns:p14="http://schemas.microsoft.com/office/powerpoint/2010/main" val="2576335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9A8823D-3972-4D81-91E9-CD1E923F2E06}" type="slidenum">
              <a:rPr lang="fr-FR" smtClean="0"/>
              <a:pPr/>
              <a:t>13</a:t>
            </a:fld>
            <a:endParaRPr lang="fr-FR"/>
          </a:p>
        </p:txBody>
      </p:sp>
      <p:pic>
        <p:nvPicPr>
          <p:cNvPr id="3" name="Image 2" descr="Capture d’écran 2013-01-29 à 16.39.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76672"/>
            <a:ext cx="7073900" cy="4927600"/>
          </a:xfrm>
          <a:prstGeom prst="rect">
            <a:avLst/>
          </a:prstGeom>
        </p:spPr>
      </p:pic>
    </p:spTree>
    <p:extLst>
      <p:ext uri="{BB962C8B-B14F-4D97-AF65-F5344CB8AC3E}">
        <p14:creationId xmlns:p14="http://schemas.microsoft.com/office/powerpoint/2010/main" val="1203499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9A8823D-3972-4D81-91E9-CD1E923F2E06}" type="slidenum">
              <a:rPr lang="fr-FR" smtClean="0"/>
              <a:pPr/>
              <a:t>14</a:t>
            </a:fld>
            <a:endParaRPr lang="fr-FR"/>
          </a:p>
        </p:txBody>
      </p:sp>
      <p:pic>
        <p:nvPicPr>
          <p:cNvPr id="4" name="Image 3" descr="Capture d’écran 2013-01-29 à 16.48.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303" y="217768"/>
            <a:ext cx="7658100" cy="5600700"/>
          </a:xfrm>
          <a:prstGeom prst="rect">
            <a:avLst/>
          </a:prstGeom>
        </p:spPr>
      </p:pic>
    </p:spTree>
    <p:extLst>
      <p:ext uri="{BB962C8B-B14F-4D97-AF65-F5344CB8AC3E}">
        <p14:creationId xmlns:p14="http://schemas.microsoft.com/office/powerpoint/2010/main" val="3906212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28"/>
          <p:cNvSpPr>
            <a:spLocks noGrp="1"/>
          </p:cNvSpPr>
          <p:nvPr>
            <p:ph type="sldNum" sz="quarter" idx="12"/>
          </p:nvPr>
        </p:nvSpPr>
        <p:spPr/>
        <p:txBody>
          <a:bodyPr/>
          <a:lstStyle/>
          <a:p>
            <a:fld id="{D9A8823D-3972-4D81-91E9-CD1E923F2E06}" type="slidenum">
              <a:rPr lang="fr-FR" smtClean="0"/>
              <a:pPr/>
              <a:t>15</a:t>
            </a:fld>
            <a:endParaRPr lang="fr-FR"/>
          </a:p>
        </p:txBody>
      </p:sp>
      <p:graphicFrame>
        <p:nvGraphicFramePr>
          <p:cNvPr id="31" name="Tableau 30"/>
          <p:cNvGraphicFramePr>
            <a:graphicFrameLocks noGrp="1"/>
          </p:cNvGraphicFramePr>
          <p:nvPr>
            <p:extLst>
              <p:ext uri="{D42A27DB-BD31-4B8C-83A1-F6EECF244321}">
                <p14:modId xmlns:p14="http://schemas.microsoft.com/office/powerpoint/2010/main" val="29069467"/>
              </p:ext>
            </p:extLst>
          </p:nvPr>
        </p:nvGraphicFramePr>
        <p:xfrm>
          <a:off x="539552" y="548680"/>
          <a:ext cx="2265660" cy="1820938"/>
        </p:xfrm>
        <a:graphic>
          <a:graphicData uri="http://schemas.openxmlformats.org/drawingml/2006/table">
            <a:tbl>
              <a:tblPr/>
              <a:tblGrid>
                <a:gridCol w="1132830"/>
                <a:gridCol w="1132830"/>
              </a:tblGrid>
              <a:tr h="373526">
                <a:tc gridSpan="2">
                  <a:txBody>
                    <a:bodyPr/>
                    <a:lstStyle/>
                    <a:p>
                      <a:pPr algn="ctr" fontAlgn="b"/>
                      <a:r>
                        <a:rPr lang="fr-FR" sz="1800" b="1" i="0" u="none" strike="noStrike">
                          <a:solidFill>
                            <a:srgbClr val="000000"/>
                          </a:solidFill>
                          <a:effectLst/>
                          <a:latin typeface="Calibri"/>
                        </a:rPr>
                        <a:t>RATIOS</a:t>
                      </a:r>
                    </a:p>
                  </a:txBody>
                  <a:tcPr marL="12700" marR="12700" marT="1270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57962">
                <a:tc>
                  <a:txBody>
                    <a:bodyPr/>
                    <a:lstStyle/>
                    <a:p>
                      <a:pPr algn="ctr" fontAlgn="b"/>
                      <a:r>
                        <a:rPr lang="fr-FR" sz="1800" b="1" i="0" u="none" strike="noStrike">
                          <a:solidFill>
                            <a:srgbClr val="000000"/>
                          </a:solidFill>
                          <a:effectLst/>
                          <a:latin typeface="Calibri"/>
                        </a:rPr>
                        <a:t>A/CP</a:t>
                      </a:r>
                    </a:p>
                  </a:txBody>
                  <a:tcPr marL="12700" marR="12700" marT="1270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800" b="1" i="0" u="none" strike="noStrike">
                          <a:solidFill>
                            <a:srgbClr val="000000"/>
                          </a:solidFill>
                          <a:effectLst/>
                          <a:latin typeface="Calibri"/>
                        </a:rPr>
                        <a:t>1,75</a:t>
                      </a:r>
                    </a:p>
                  </a:txBody>
                  <a:tcPr marL="12700" marR="12700" marT="1270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962">
                <a:tc>
                  <a:txBody>
                    <a:bodyPr/>
                    <a:lstStyle/>
                    <a:p>
                      <a:pPr algn="ctr" fontAlgn="b"/>
                      <a:r>
                        <a:rPr lang="fr-FR" sz="1800" b="1" i="0" u="none" strike="noStrike">
                          <a:solidFill>
                            <a:srgbClr val="000000"/>
                          </a:solidFill>
                          <a:effectLst/>
                          <a:latin typeface="Calibri"/>
                        </a:rPr>
                        <a:t>BN1/A</a:t>
                      </a:r>
                    </a:p>
                  </a:txBody>
                  <a:tcPr marL="12700" marR="12700" marT="1270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800" b="1" i="0" u="none" strike="noStrike">
                          <a:solidFill>
                            <a:srgbClr val="000000"/>
                          </a:solidFill>
                          <a:effectLst/>
                          <a:latin typeface="Calibri"/>
                        </a:rPr>
                        <a:t>28,97%</a:t>
                      </a:r>
                    </a:p>
                  </a:txBody>
                  <a:tcPr marL="12700" marR="12700" marT="1270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962">
                <a:tc>
                  <a:txBody>
                    <a:bodyPr/>
                    <a:lstStyle/>
                    <a:p>
                      <a:pPr algn="ctr" fontAlgn="b"/>
                      <a:r>
                        <a:rPr lang="fr-FR" sz="1800" b="1" i="0" u="none" strike="noStrike">
                          <a:solidFill>
                            <a:srgbClr val="000000"/>
                          </a:solidFill>
                          <a:effectLst/>
                          <a:latin typeface="Calibri"/>
                        </a:rPr>
                        <a:t>BN1/CA</a:t>
                      </a:r>
                    </a:p>
                  </a:txBody>
                  <a:tcPr marL="12700" marR="12700" marT="1270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800" b="1" i="0" u="none" strike="noStrike">
                          <a:solidFill>
                            <a:srgbClr val="000000"/>
                          </a:solidFill>
                          <a:effectLst/>
                          <a:latin typeface="Calibri"/>
                        </a:rPr>
                        <a:t>9,52%</a:t>
                      </a:r>
                    </a:p>
                  </a:txBody>
                  <a:tcPr marL="12700" marR="12700" marT="1270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526">
                <a:tc>
                  <a:txBody>
                    <a:bodyPr/>
                    <a:lstStyle/>
                    <a:p>
                      <a:pPr algn="ctr" fontAlgn="b"/>
                      <a:r>
                        <a:rPr lang="fr-FR" sz="1800" b="1" i="0" u="none" strike="noStrike">
                          <a:solidFill>
                            <a:srgbClr val="000000"/>
                          </a:solidFill>
                          <a:effectLst/>
                          <a:latin typeface="Calibri"/>
                        </a:rPr>
                        <a:t>CA/A</a:t>
                      </a:r>
                    </a:p>
                  </a:txBody>
                  <a:tcPr marL="12700" marR="12700" marT="1270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fr-FR" sz="1800" b="1" i="0" u="none" strike="noStrike" dirty="0">
                          <a:solidFill>
                            <a:srgbClr val="000000"/>
                          </a:solidFill>
                          <a:effectLst/>
                          <a:latin typeface="Calibri"/>
                        </a:rPr>
                        <a:t>3,04</a:t>
                      </a:r>
                    </a:p>
                  </a:txBody>
                  <a:tcPr marL="12700" marR="12700" marT="1270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pSp>
        <p:nvGrpSpPr>
          <p:cNvPr id="32" name="Grouper 31"/>
          <p:cNvGrpSpPr/>
          <p:nvPr/>
        </p:nvGrpSpPr>
        <p:grpSpPr>
          <a:xfrm>
            <a:off x="2627784" y="2708920"/>
            <a:ext cx="4906991" cy="2844800"/>
            <a:chOff x="0" y="0"/>
            <a:chExt cx="4906991" cy="2844800"/>
          </a:xfrm>
        </p:grpSpPr>
        <p:cxnSp>
          <p:nvCxnSpPr>
            <p:cNvPr id="33" name="Connecteur droit 32"/>
            <p:cNvCxnSpPr/>
            <p:nvPr/>
          </p:nvCxnSpPr>
          <p:spPr>
            <a:xfrm>
              <a:off x="2774894" y="306175"/>
              <a:ext cx="37351" cy="1605957"/>
            </a:xfrm>
            <a:prstGeom prst="line">
              <a:avLst/>
            </a:prstGeom>
            <a:ln w="3175" cmpd="sng">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4" name="Connecteur droit 33"/>
            <p:cNvCxnSpPr/>
            <p:nvPr/>
          </p:nvCxnSpPr>
          <p:spPr>
            <a:xfrm flipH="1">
              <a:off x="2774895" y="1915139"/>
              <a:ext cx="1901837" cy="0"/>
            </a:xfrm>
            <a:prstGeom prst="line">
              <a:avLst/>
            </a:prstGeom>
            <a:ln w="3175" cmpd="sng">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35" name="Forme libre 34"/>
            <p:cNvSpPr/>
            <p:nvPr/>
          </p:nvSpPr>
          <p:spPr>
            <a:xfrm>
              <a:off x="2868272" y="530262"/>
              <a:ext cx="1550068" cy="1288501"/>
            </a:xfrm>
            <a:custGeom>
              <a:avLst/>
              <a:gdLst>
                <a:gd name="connsiteX0" fmla="*/ 0 w 1550068"/>
                <a:gd name="connsiteY0" fmla="*/ 0 h 1288501"/>
                <a:gd name="connsiteX1" fmla="*/ 0 w 1550068"/>
                <a:gd name="connsiteY1" fmla="*/ 0 h 1288501"/>
                <a:gd name="connsiteX2" fmla="*/ 37351 w 1550068"/>
                <a:gd name="connsiteY2" fmla="*/ 224087 h 1288501"/>
                <a:gd name="connsiteX3" fmla="*/ 37351 w 1550068"/>
                <a:gd name="connsiteY3" fmla="*/ 224087 h 1288501"/>
                <a:gd name="connsiteX4" fmla="*/ 186755 w 1550068"/>
                <a:gd name="connsiteY4" fmla="*/ 672261 h 1288501"/>
                <a:gd name="connsiteX5" fmla="*/ 429537 w 1550068"/>
                <a:gd name="connsiteY5" fmla="*/ 971044 h 1288501"/>
                <a:gd name="connsiteX6" fmla="*/ 765696 w 1550068"/>
                <a:gd name="connsiteY6" fmla="*/ 1139109 h 1288501"/>
                <a:gd name="connsiteX7" fmla="*/ 1157882 w 1550068"/>
                <a:gd name="connsiteY7" fmla="*/ 1213805 h 1288501"/>
                <a:gd name="connsiteX8" fmla="*/ 1550068 w 1550068"/>
                <a:gd name="connsiteY8" fmla="*/ 1288501 h 128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068" h="1288501">
                  <a:moveTo>
                    <a:pt x="0" y="0"/>
                  </a:moveTo>
                  <a:lnTo>
                    <a:pt x="0" y="0"/>
                  </a:lnTo>
                  <a:lnTo>
                    <a:pt x="37351" y="224087"/>
                  </a:lnTo>
                  <a:lnTo>
                    <a:pt x="37351" y="224087"/>
                  </a:lnTo>
                  <a:lnTo>
                    <a:pt x="186755" y="672261"/>
                  </a:lnTo>
                  <a:lnTo>
                    <a:pt x="429537" y="971044"/>
                  </a:lnTo>
                  <a:lnTo>
                    <a:pt x="765696" y="1139109"/>
                  </a:lnTo>
                  <a:lnTo>
                    <a:pt x="1157882" y="1213805"/>
                  </a:lnTo>
                  <a:lnTo>
                    <a:pt x="1550068" y="1288501"/>
                  </a:lnTo>
                </a:path>
              </a:pathLst>
            </a:custGeom>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fr-FR"/>
            </a:p>
          </p:txBody>
        </p:sp>
        <p:sp>
          <p:nvSpPr>
            <p:cNvPr id="36" name="Ellipse 35"/>
            <p:cNvSpPr/>
            <p:nvPr/>
          </p:nvSpPr>
          <p:spPr>
            <a:xfrm>
              <a:off x="2996559" y="1063276"/>
              <a:ext cx="78006" cy="87812"/>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a:p>
          </p:txBody>
        </p:sp>
        <p:cxnSp>
          <p:nvCxnSpPr>
            <p:cNvPr id="37" name="Connecteur droit 36"/>
            <p:cNvCxnSpPr>
              <a:endCxn id="36" idx="2"/>
            </p:cNvCxnSpPr>
            <p:nvPr/>
          </p:nvCxnSpPr>
          <p:spPr>
            <a:xfrm flipV="1">
              <a:off x="2774894" y="1107182"/>
              <a:ext cx="221665" cy="4068"/>
            </a:xfrm>
            <a:prstGeom prst="line">
              <a:avLst/>
            </a:prstGeom>
            <a:ln w="952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38" name="Connecteur droit 37"/>
            <p:cNvCxnSpPr>
              <a:stCxn id="36" idx="4"/>
            </p:cNvCxnSpPr>
            <p:nvPr/>
          </p:nvCxnSpPr>
          <p:spPr>
            <a:xfrm>
              <a:off x="3035562" y="1151088"/>
              <a:ext cx="16778" cy="769787"/>
            </a:xfrm>
            <a:prstGeom prst="line">
              <a:avLst/>
            </a:prstGeom>
            <a:ln w="952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39" name="ZoneTexte 38"/>
            <p:cNvSpPr txBox="1"/>
            <p:nvPr/>
          </p:nvSpPr>
          <p:spPr>
            <a:xfrm>
              <a:off x="2044701" y="920750"/>
              <a:ext cx="77800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a:t>9,52%</a:t>
              </a:r>
            </a:p>
          </p:txBody>
        </p:sp>
        <p:sp>
          <p:nvSpPr>
            <p:cNvPr id="40" name="ZoneTexte 39"/>
            <p:cNvSpPr txBox="1"/>
            <p:nvPr/>
          </p:nvSpPr>
          <p:spPr>
            <a:xfrm>
              <a:off x="2817390" y="1870075"/>
              <a:ext cx="505267"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a:t>3,04</a:t>
              </a:r>
            </a:p>
          </p:txBody>
        </p:sp>
        <p:sp>
          <p:nvSpPr>
            <p:cNvPr id="41" name="ZoneTexte 40"/>
            <p:cNvSpPr txBox="1"/>
            <p:nvPr/>
          </p:nvSpPr>
          <p:spPr>
            <a:xfrm rot="2100000">
              <a:off x="3076459" y="1206500"/>
              <a:ext cx="844903"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600"/>
                <a:t>28,97 %</a:t>
              </a:r>
            </a:p>
          </p:txBody>
        </p:sp>
        <p:sp>
          <p:nvSpPr>
            <p:cNvPr id="42" name="ZoneTexte 41"/>
            <p:cNvSpPr txBox="1"/>
            <p:nvPr/>
          </p:nvSpPr>
          <p:spPr>
            <a:xfrm>
              <a:off x="4242965" y="1905000"/>
              <a:ext cx="664026"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a:t>CA/A</a:t>
              </a:r>
            </a:p>
          </p:txBody>
        </p:sp>
        <p:sp>
          <p:nvSpPr>
            <p:cNvPr id="43" name="ZoneTexte 42"/>
            <p:cNvSpPr txBox="1"/>
            <p:nvPr/>
          </p:nvSpPr>
          <p:spPr>
            <a:xfrm>
              <a:off x="2274465" y="0"/>
              <a:ext cx="92202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a:t>BN1/CA</a:t>
              </a:r>
            </a:p>
          </p:txBody>
        </p:sp>
        <p:sp>
          <p:nvSpPr>
            <p:cNvPr id="44" name="ZoneTexte 43"/>
            <p:cNvSpPr txBox="1"/>
            <p:nvPr/>
          </p:nvSpPr>
          <p:spPr>
            <a:xfrm>
              <a:off x="3392065" y="876300"/>
              <a:ext cx="1258465"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a:t>Re = BN1/A</a:t>
              </a:r>
            </a:p>
          </p:txBody>
        </p:sp>
        <p:cxnSp>
          <p:nvCxnSpPr>
            <p:cNvPr id="45" name="Connecteur droit 44"/>
            <p:cNvCxnSpPr/>
            <p:nvPr/>
          </p:nvCxnSpPr>
          <p:spPr>
            <a:xfrm>
              <a:off x="768294" y="876643"/>
              <a:ext cx="37351" cy="1605957"/>
            </a:xfrm>
            <a:prstGeom prst="line">
              <a:avLst/>
            </a:prstGeom>
            <a:ln w="3175" cmpd="sng">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6" name="Connecteur droit 45"/>
            <p:cNvCxnSpPr/>
            <p:nvPr/>
          </p:nvCxnSpPr>
          <p:spPr>
            <a:xfrm flipH="1">
              <a:off x="768295" y="2485607"/>
              <a:ext cx="1901837" cy="0"/>
            </a:xfrm>
            <a:prstGeom prst="line">
              <a:avLst/>
            </a:prstGeom>
            <a:ln w="3175" cmpd="sng">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47" name="Forme libre 46"/>
            <p:cNvSpPr/>
            <p:nvPr/>
          </p:nvSpPr>
          <p:spPr>
            <a:xfrm>
              <a:off x="861672" y="1100730"/>
              <a:ext cx="1550068" cy="1288501"/>
            </a:xfrm>
            <a:custGeom>
              <a:avLst/>
              <a:gdLst>
                <a:gd name="connsiteX0" fmla="*/ 0 w 1550068"/>
                <a:gd name="connsiteY0" fmla="*/ 0 h 1288501"/>
                <a:gd name="connsiteX1" fmla="*/ 0 w 1550068"/>
                <a:gd name="connsiteY1" fmla="*/ 0 h 1288501"/>
                <a:gd name="connsiteX2" fmla="*/ 37351 w 1550068"/>
                <a:gd name="connsiteY2" fmla="*/ 224087 h 1288501"/>
                <a:gd name="connsiteX3" fmla="*/ 37351 w 1550068"/>
                <a:gd name="connsiteY3" fmla="*/ 224087 h 1288501"/>
                <a:gd name="connsiteX4" fmla="*/ 186755 w 1550068"/>
                <a:gd name="connsiteY4" fmla="*/ 672261 h 1288501"/>
                <a:gd name="connsiteX5" fmla="*/ 429537 w 1550068"/>
                <a:gd name="connsiteY5" fmla="*/ 971044 h 1288501"/>
                <a:gd name="connsiteX6" fmla="*/ 765696 w 1550068"/>
                <a:gd name="connsiteY6" fmla="*/ 1139109 h 1288501"/>
                <a:gd name="connsiteX7" fmla="*/ 1157882 w 1550068"/>
                <a:gd name="connsiteY7" fmla="*/ 1213805 h 1288501"/>
                <a:gd name="connsiteX8" fmla="*/ 1550068 w 1550068"/>
                <a:gd name="connsiteY8" fmla="*/ 1288501 h 128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068" h="1288501">
                  <a:moveTo>
                    <a:pt x="0" y="0"/>
                  </a:moveTo>
                  <a:lnTo>
                    <a:pt x="0" y="0"/>
                  </a:lnTo>
                  <a:lnTo>
                    <a:pt x="37351" y="224087"/>
                  </a:lnTo>
                  <a:lnTo>
                    <a:pt x="37351" y="224087"/>
                  </a:lnTo>
                  <a:lnTo>
                    <a:pt x="186755" y="672261"/>
                  </a:lnTo>
                  <a:lnTo>
                    <a:pt x="429537" y="971044"/>
                  </a:lnTo>
                  <a:lnTo>
                    <a:pt x="765696" y="1139109"/>
                  </a:lnTo>
                  <a:lnTo>
                    <a:pt x="1157882" y="1213805"/>
                  </a:lnTo>
                  <a:lnTo>
                    <a:pt x="1550068" y="1288501"/>
                  </a:lnTo>
                </a:path>
              </a:pathLst>
            </a:custGeom>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fr-FR"/>
            </a:p>
          </p:txBody>
        </p:sp>
        <p:sp>
          <p:nvSpPr>
            <p:cNvPr id="48" name="Ellipse 47"/>
            <p:cNvSpPr/>
            <p:nvPr/>
          </p:nvSpPr>
          <p:spPr>
            <a:xfrm>
              <a:off x="989959" y="1633744"/>
              <a:ext cx="78006" cy="87812"/>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a:p>
          </p:txBody>
        </p:sp>
        <p:cxnSp>
          <p:nvCxnSpPr>
            <p:cNvPr id="49" name="Connecteur droit 48"/>
            <p:cNvCxnSpPr>
              <a:endCxn id="48" idx="2"/>
            </p:cNvCxnSpPr>
            <p:nvPr/>
          </p:nvCxnSpPr>
          <p:spPr>
            <a:xfrm flipV="1">
              <a:off x="768294" y="1677650"/>
              <a:ext cx="221665" cy="4068"/>
            </a:xfrm>
            <a:prstGeom prst="line">
              <a:avLst/>
            </a:prstGeom>
            <a:ln w="952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50" name="Connecteur droit 49"/>
            <p:cNvCxnSpPr>
              <a:stCxn id="48" idx="4"/>
            </p:cNvCxnSpPr>
            <p:nvPr/>
          </p:nvCxnSpPr>
          <p:spPr>
            <a:xfrm>
              <a:off x="1028962" y="1721556"/>
              <a:ext cx="16778" cy="769787"/>
            </a:xfrm>
            <a:prstGeom prst="line">
              <a:avLst/>
            </a:prstGeom>
            <a:ln w="952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51" name="ZoneTexte 50"/>
            <p:cNvSpPr txBox="1"/>
            <p:nvPr/>
          </p:nvSpPr>
          <p:spPr>
            <a:xfrm>
              <a:off x="121815" y="1503918"/>
              <a:ext cx="72178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a:t>28,97%</a:t>
              </a:r>
            </a:p>
          </p:txBody>
        </p:sp>
        <p:sp>
          <p:nvSpPr>
            <p:cNvPr id="52" name="ZoneTexte 51"/>
            <p:cNvSpPr txBox="1"/>
            <p:nvPr/>
          </p:nvSpPr>
          <p:spPr>
            <a:xfrm>
              <a:off x="810790" y="2440543"/>
              <a:ext cx="505267"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a:t>1,75</a:t>
              </a:r>
            </a:p>
          </p:txBody>
        </p:sp>
        <p:sp>
          <p:nvSpPr>
            <p:cNvPr id="53" name="ZoneTexte 52"/>
            <p:cNvSpPr txBox="1"/>
            <p:nvPr/>
          </p:nvSpPr>
          <p:spPr>
            <a:xfrm rot="2040000">
              <a:off x="1045165" y="1908544"/>
              <a:ext cx="1133811"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600" b="1"/>
                <a:t>50,83 %</a:t>
              </a:r>
            </a:p>
          </p:txBody>
        </p:sp>
        <p:sp>
          <p:nvSpPr>
            <p:cNvPr id="54" name="ZoneTexte 53"/>
            <p:cNvSpPr txBox="1"/>
            <p:nvPr/>
          </p:nvSpPr>
          <p:spPr>
            <a:xfrm>
              <a:off x="2236365" y="2475468"/>
              <a:ext cx="64971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a:t>A/CP</a:t>
              </a:r>
            </a:p>
          </p:txBody>
        </p:sp>
        <p:sp>
          <p:nvSpPr>
            <p:cNvPr id="55" name="ZoneTexte 54"/>
            <p:cNvSpPr txBox="1"/>
            <p:nvPr/>
          </p:nvSpPr>
          <p:spPr>
            <a:xfrm>
              <a:off x="0" y="519668"/>
              <a:ext cx="1258465"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a:t>Re = BN1/A</a:t>
              </a:r>
            </a:p>
          </p:txBody>
        </p:sp>
        <p:cxnSp>
          <p:nvCxnSpPr>
            <p:cNvPr id="56" name="Connecteur droit avec flèche 55"/>
            <p:cNvCxnSpPr>
              <a:stCxn id="36" idx="2"/>
            </p:cNvCxnSpPr>
            <p:nvPr/>
          </p:nvCxnSpPr>
          <p:spPr>
            <a:xfrm flipH="1">
              <a:off x="763165" y="1107182"/>
              <a:ext cx="2233394" cy="569218"/>
            </a:xfrm>
            <a:prstGeom prst="straightConnector1">
              <a:avLst/>
            </a:prstGeom>
            <a:ln w="31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7" name="ZoneTexte 56"/>
            <p:cNvSpPr txBox="1"/>
            <p:nvPr/>
          </p:nvSpPr>
          <p:spPr>
            <a:xfrm rot="2120894">
              <a:off x="1080665" y="1701800"/>
              <a:ext cx="1522835"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b="1"/>
                <a:t>Rf = BN1/CP</a:t>
              </a:r>
            </a:p>
          </p:txBody>
        </p:sp>
      </p:grpSp>
    </p:spTree>
    <p:extLst>
      <p:ext uri="{BB962C8B-B14F-4D97-AF65-F5344CB8AC3E}">
        <p14:creationId xmlns:p14="http://schemas.microsoft.com/office/powerpoint/2010/main" val="97327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88640"/>
            <a:ext cx="8640960" cy="5355313"/>
          </a:xfrm>
          <a:prstGeom prst="rect">
            <a:avLst/>
          </a:prstGeom>
          <a:noFill/>
        </p:spPr>
        <p:txBody>
          <a:bodyPr wrap="square" rtlCol="0">
            <a:spAutoFit/>
          </a:bodyPr>
          <a:lstStyle/>
          <a:p>
            <a:r>
              <a:rPr lang="fr-FR" dirty="0" smtClean="0"/>
              <a:t>Quatre associés souhaitent créer une entreprise « MANPRO » de conseil et de formation dans le domaine du Management de Projet avec un capital social qui reste à déterminer.</a:t>
            </a:r>
          </a:p>
          <a:p>
            <a:r>
              <a:rPr lang="fr-FR" dirty="0" smtClean="0"/>
              <a:t>L’un d’entre eux a une compétence de commercial et de consultant en Management de Projet. Les trois autres ont une compétence de consultant dans ce domaine et dans celui des systèmes de traitement de l’information.</a:t>
            </a:r>
          </a:p>
          <a:p>
            <a:r>
              <a:rPr lang="fr-FR" dirty="0" smtClean="0"/>
              <a:t>Ils ont décidé d’apporter chacun le quart du capital social et d’en faire débuter l’exploitation au 1</a:t>
            </a:r>
            <a:r>
              <a:rPr lang="fr-FR" baseline="30000" dirty="0" smtClean="0"/>
              <a:t>er</a:t>
            </a:r>
            <a:r>
              <a:rPr lang="fr-FR" dirty="0" smtClean="0"/>
              <a:t> janvier. L’entreprise doit acquérir 3.000 € de matériel et de logiciel pour chacun des 4 associés dès la création, soit 12.000 € amortissable linéairement sur 3 ans et financé en partie par un prêt bancaire dont il faut déterminer le montant </a:t>
            </a:r>
            <a:r>
              <a:rPr lang="fr-FR" dirty="0"/>
              <a:t>e</a:t>
            </a:r>
            <a:r>
              <a:rPr lang="fr-FR" dirty="0" smtClean="0"/>
              <a:t>t remboursable en 3 ans au taux de 6%/an.</a:t>
            </a:r>
          </a:p>
          <a:p>
            <a:r>
              <a:rPr lang="fr-FR" dirty="0" smtClean="0"/>
              <a:t>L’ingénieur associé qui a une double compétence (commercial + consultant) sera salarié au salaire brut fixe de 2000 €/mois et une partie variable de 5% du chiffre d’affaires HT facturé par MANPRO. Chacun des trois autres associés pourrait également être rémunéré par un salaire brut fixe mais il pourrait aussi ne pas être salarié de l’entreprise et intervenir en tant que vacataire rémunéré à la journée à travers une société de régime auto-entrepreneur</a:t>
            </a:r>
            <a:r>
              <a:rPr lang="fr-FR" smtClean="0"/>
              <a:t>, tout en </a:t>
            </a:r>
            <a:r>
              <a:rPr lang="fr-FR" dirty="0" smtClean="0"/>
              <a:t>travaillant pour </a:t>
            </a:r>
            <a:r>
              <a:rPr lang="fr-FR" smtClean="0"/>
              <a:t>d’autres sociétés.</a:t>
            </a:r>
            <a:endParaRPr lang="fr-FR" dirty="0" smtClean="0"/>
          </a:p>
          <a:p>
            <a:r>
              <a:rPr lang="fr-FR" b="1" dirty="0" smtClean="0"/>
              <a:t>C’est cette dernière stratégie qui a été retenue</a:t>
            </a:r>
            <a:r>
              <a:rPr lang="fr-FR" dirty="0" smtClean="0"/>
              <a:t>. </a:t>
            </a:r>
          </a:p>
          <a:p>
            <a:r>
              <a:rPr lang="fr-FR" dirty="0" smtClean="0"/>
              <a:t>Les charges sociales de MANPRO sont évaluées à 50% du montant des salaires bruts et sont payées aux organismes sociaux le mois qui suit le versement des salaires.</a:t>
            </a:r>
          </a:p>
        </p:txBody>
      </p:sp>
      <p:sp>
        <p:nvSpPr>
          <p:cNvPr id="3" name="Espace réservé du numéro de diapositive 2"/>
          <p:cNvSpPr>
            <a:spLocks noGrp="1"/>
          </p:cNvSpPr>
          <p:nvPr>
            <p:ph type="sldNum" sz="quarter" idx="12"/>
          </p:nvPr>
        </p:nvSpPr>
        <p:spPr/>
        <p:txBody>
          <a:bodyPr/>
          <a:lstStyle/>
          <a:p>
            <a:fld id="{D9A8823D-3972-4D81-91E9-CD1E923F2E06}" type="slidenum">
              <a:rPr lang="fr-FR" smtClean="0"/>
              <a:pPr/>
              <a:t>2</a:t>
            </a:fld>
            <a:endParaRPr lang="fr-F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188640"/>
            <a:ext cx="8729974" cy="1754327"/>
          </a:xfrm>
          <a:prstGeom prst="rect">
            <a:avLst/>
          </a:prstGeom>
          <a:noFill/>
        </p:spPr>
        <p:txBody>
          <a:bodyPr wrap="none" rtlCol="0">
            <a:spAutoFit/>
          </a:bodyPr>
          <a:lstStyle/>
          <a:p>
            <a:r>
              <a:rPr lang="fr-FR" dirty="0"/>
              <a:t>La prévision de chiffre d’affaires pour la 1ere année est fonction du nombre de contrats</a:t>
            </a:r>
          </a:p>
          <a:p>
            <a:r>
              <a:rPr lang="fr-FR" dirty="0"/>
              <a:t>d’intervention </a:t>
            </a:r>
            <a:r>
              <a:rPr lang="fr-FR" dirty="0" smtClean="0"/>
              <a:t>des </a:t>
            </a:r>
            <a:r>
              <a:rPr lang="fr-FR" dirty="0"/>
              <a:t>associés chez les clients, lui-même fonction du nombre moyen de </a:t>
            </a:r>
            <a:endParaRPr lang="fr-FR" dirty="0" smtClean="0"/>
          </a:p>
          <a:p>
            <a:r>
              <a:rPr lang="fr-FR" dirty="0" smtClean="0"/>
              <a:t>journées </a:t>
            </a:r>
            <a:r>
              <a:rPr lang="fr-FR" dirty="0"/>
              <a:t>facturées par </a:t>
            </a:r>
            <a:r>
              <a:rPr lang="fr-FR" dirty="0" smtClean="0"/>
              <a:t>contrat. Pour l’instant, le tableau ci-dessous donne ces informations</a:t>
            </a:r>
          </a:p>
          <a:p>
            <a:r>
              <a:rPr lang="fr-FR" dirty="0"/>
              <a:t>e</a:t>
            </a:r>
            <a:r>
              <a:rPr lang="fr-FR" dirty="0" smtClean="0"/>
              <a:t>t le chiffre d’affaires mensuel qui en découle. C’est sur cette base de chiffre d’affaires que </a:t>
            </a:r>
          </a:p>
          <a:p>
            <a:r>
              <a:rPr lang="fr-FR" dirty="0"/>
              <a:t>d</a:t>
            </a:r>
            <a:r>
              <a:rPr lang="fr-FR" dirty="0" smtClean="0"/>
              <a:t>oit être développé le simulateur.</a:t>
            </a:r>
            <a:endParaRPr lang="fr-FR" dirty="0"/>
          </a:p>
          <a:p>
            <a:endParaRPr lang="fr-FR" dirty="0"/>
          </a:p>
        </p:txBody>
      </p:sp>
      <p:sp>
        <p:nvSpPr>
          <p:cNvPr id="5" name="ZoneTexte 4"/>
          <p:cNvSpPr txBox="1"/>
          <p:nvPr/>
        </p:nvSpPr>
        <p:spPr>
          <a:xfrm>
            <a:off x="107504" y="4221088"/>
            <a:ext cx="7904478" cy="646331"/>
          </a:xfrm>
          <a:prstGeom prst="rect">
            <a:avLst/>
          </a:prstGeom>
          <a:noFill/>
        </p:spPr>
        <p:txBody>
          <a:bodyPr wrap="none" rtlCol="0">
            <a:spAutoFit/>
          </a:bodyPr>
          <a:lstStyle/>
          <a:p>
            <a:r>
              <a:rPr lang="fr-FR" dirty="0" smtClean="0"/>
              <a:t>Le nombre total prévisionnel de journées à facturer sur l’année ressort à 231 jours. </a:t>
            </a:r>
          </a:p>
          <a:p>
            <a:r>
              <a:rPr lang="fr-FR" dirty="0" smtClean="0"/>
              <a:t>Ces journées sont en totalité produites par les 3 associés auto-entrepreneurs.</a:t>
            </a:r>
            <a:endParaRPr lang="fr-FR" dirty="0"/>
          </a:p>
        </p:txBody>
      </p:sp>
      <p:sp>
        <p:nvSpPr>
          <p:cNvPr id="3" name="Espace réservé du numéro de diapositive 2"/>
          <p:cNvSpPr>
            <a:spLocks noGrp="1"/>
          </p:cNvSpPr>
          <p:nvPr>
            <p:ph type="sldNum" sz="quarter" idx="12"/>
          </p:nvPr>
        </p:nvSpPr>
        <p:spPr/>
        <p:txBody>
          <a:bodyPr/>
          <a:lstStyle/>
          <a:p>
            <a:fld id="{D9A8823D-3972-4D81-91E9-CD1E923F2E06}" type="slidenum">
              <a:rPr lang="fr-FR" smtClean="0"/>
              <a:pPr/>
              <a:t>3</a:t>
            </a:fld>
            <a:endParaRPr lang="fr-FR"/>
          </a:p>
        </p:txBody>
      </p:sp>
      <p:pic>
        <p:nvPicPr>
          <p:cNvPr id="6" name="Image 5" descr="Capture d’écran 2013-01-29 à 15.08.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27" y="1916832"/>
            <a:ext cx="9144000" cy="2163737"/>
          </a:xfrm>
          <a:prstGeom prst="rect">
            <a:avLst/>
          </a:prstGeom>
        </p:spPr>
      </p:pic>
    </p:spTree>
    <p:extLst>
      <p:ext uri="{BB962C8B-B14F-4D97-AF65-F5344CB8AC3E}">
        <p14:creationId xmlns:p14="http://schemas.microsoft.com/office/powerpoint/2010/main" val="29669596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680" y="188640"/>
            <a:ext cx="9106805" cy="6463309"/>
          </a:xfrm>
          <a:prstGeom prst="rect">
            <a:avLst/>
          </a:prstGeom>
          <a:noFill/>
        </p:spPr>
        <p:txBody>
          <a:bodyPr wrap="square" rtlCol="0">
            <a:spAutoFit/>
          </a:bodyPr>
          <a:lstStyle/>
          <a:p>
            <a:r>
              <a:rPr lang="fr-FR" dirty="0"/>
              <a:t>Le temps de présence dans l’entreprise « MANPRO » est évalué à 225 jours/an/personne, soit : (47 semaines x 5 j/semaine – 10 jours fériés). Le prix de vente HT moyen d’une </a:t>
            </a:r>
            <a:r>
              <a:rPr lang="fr-FR" dirty="0" smtClean="0"/>
              <a:t>journée d’intervention de « MANPRO » à ses clients </a:t>
            </a:r>
            <a:r>
              <a:rPr lang="fr-FR" dirty="0"/>
              <a:t>reste à déterminer par </a:t>
            </a:r>
            <a:r>
              <a:rPr lang="fr-FR" dirty="0" smtClean="0"/>
              <a:t>simulation ainsi que le prix auquel les intervenants vacataires factureront leurs journées à « MANPRO ». Il serait notamment utile de faire une analyse du point mort et de </a:t>
            </a:r>
            <a:r>
              <a:rPr lang="fr-FR" dirty="0" err="1" smtClean="0"/>
              <a:t>pay-back</a:t>
            </a:r>
            <a:r>
              <a:rPr lang="fr-FR" dirty="0" smtClean="0"/>
              <a:t>. </a:t>
            </a:r>
            <a:r>
              <a:rPr lang="fr-FR" dirty="0"/>
              <a:t>Lors de leurs interventions, les </a:t>
            </a:r>
            <a:r>
              <a:rPr lang="fr-FR" dirty="0" smtClean="0"/>
              <a:t>3 associés </a:t>
            </a:r>
            <a:r>
              <a:rPr lang="fr-FR" dirty="0"/>
              <a:t>sont amenés à se déplacer et leurs frais de déplacement sont remboursés forfaitairement à hauteur de 70 €/journée d’intervention tous les mois sur relevé. </a:t>
            </a:r>
          </a:p>
          <a:p>
            <a:r>
              <a:rPr lang="fr-FR" dirty="0"/>
              <a:t>Quant aux postes de charges suivants, les bases d’estimation sont :</a:t>
            </a:r>
          </a:p>
          <a:p>
            <a:pPr>
              <a:buFont typeface="Arial" pitchFamily="34" charset="0"/>
              <a:buChar char="•"/>
            </a:pPr>
            <a:r>
              <a:rPr lang="fr-FR" dirty="0"/>
              <a:t> achats externes  HT : </a:t>
            </a:r>
            <a:r>
              <a:rPr lang="fr-FR" dirty="0" smtClean="0"/>
              <a:t>10% du chiffre d’affaires de MANPRO,  payés par douzi</a:t>
            </a:r>
            <a:r>
              <a:rPr lang="fr-FR" dirty="0"/>
              <a:t>è</a:t>
            </a:r>
            <a:r>
              <a:rPr lang="fr-FR" dirty="0" smtClean="0"/>
              <a:t>me chaque mois.</a:t>
            </a:r>
          </a:p>
          <a:p>
            <a:r>
              <a:rPr lang="fr-FR" dirty="0" smtClean="0"/>
              <a:t>Attention ces factures d’achat supportent la TVA.</a:t>
            </a:r>
          </a:p>
          <a:p>
            <a:pPr>
              <a:buFont typeface="Arial" pitchFamily="34" charset="0"/>
              <a:buChar char="•"/>
            </a:pPr>
            <a:r>
              <a:rPr lang="fr-FR" dirty="0"/>
              <a:t> </a:t>
            </a:r>
            <a:r>
              <a:rPr lang="fr-FR" dirty="0" smtClean="0"/>
              <a:t>impôts </a:t>
            </a:r>
            <a:r>
              <a:rPr lang="fr-FR" dirty="0"/>
              <a:t>et taxes : 5% des salaires bruts sans TVA bien sûr,</a:t>
            </a:r>
          </a:p>
          <a:p>
            <a:r>
              <a:rPr lang="fr-FR" dirty="0" smtClean="0"/>
              <a:t>Par ailleurs, le taux de TVA est de 20% des montants HT, comme il le sera début 2014, et les impôts sur bénéfices sont égaux à 1/3 du bénéfice BN2 avant impôt.</a:t>
            </a:r>
          </a:p>
          <a:p>
            <a:r>
              <a:rPr lang="fr-FR" dirty="0" smtClean="0"/>
              <a:t>Les modalités de règlement des clients et des fournisseurs de « MANPRO » sont actuellement les suivantes :</a:t>
            </a:r>
          </a:p>
          <a:p>
            <a:pPr>
              <a:buFont typeface="Arial" pitchFamily="34" charset="0"/>
              <a:buChar char="•"/>
            </a:pPr>
            <a:r>
              <a:rPr lang="fr-FR" dirty="0"/>
              <a:t> </a:t>
            </a:r>
            <a:r>
              <a:rPr lang="fr-FR" dirty="0" smtClean="0"/>
              <a:t>les clients payent à 30 jours de réception de facture,</a:t>
            </a:r>
          </a:p>
          <a:p>
            <a:pPr>
              <a:buFont typeface="Arial" pitchFamily="34" charset="0"/>
              <a:buChar char="•"/>
            </a:pPr>
            <a:r>
              <a:rPr lang="fr-FR" dirty="0"/>
              <a:t> </a:t>
            </a:r>
            <a:r>
              <a:rPr lang="fr-FR" dirty="0" smtClean="0"/>
              <a:t>les fournisseurs d’achats externes sont payés à 60j de réception de facture,</a:t>
            </a:r>
          </a:p>
          <a:p>
            <a:pPr marL="177800" indent="-177800">
              <a:buFont typeface="Arial"/>
              <a:buChar char="•"/>
            </a:pPr>
            <a:r>
              <a:rPr lang="fr-FR" dirty="0" smtClean="0"/>
              <a:t>les sous-traitants (notamment les associés auto-entrepreneurs) sont payés comptant à réception de leurs factures qui sont nettes de TVA (pas de TVA pour les auto-entrepreneurs)</a:t>
            </a:r>
          </a:p>
          <a:p>
            <a:pPr>
              <a:buFont typeface="Arial" pitchFamily="34" charset="0"/>
              <a:buChar char="•"/>
            </a:pPr>
            <a:r>
              <a:rPr lang="fr-FR" dirty="0"/>
              <a:t> </a:t>
            </a:r>
            <a:r>
              <a:rPr lang="fr-FR" dirty="0" smtClean="0"/>
              <a:t>les impôts et taxes sont payés par abonnement tous les mois.</a:t>
            </a:r>
          </a:p>
          <a:p>
            <a:endParaRPr lang="fr-FR" dirty="0"/>
          </a:p>
          <a:p>
            <a:r>
              <a:rPr lang="fr-FR" dirty="0" smtClean="0"/>
              <a:t>Les deux tableaux qui suivent résument pour une première simulation les valeurs données aux</a:t>
            </a:r>
          </a:p>
          <a:p>
            <a:r>
              <a:rPr lang="fr-FR" dirty="0"/>
              <a:t>v</a:t>
            </a:r>
            <a:r>
              <a:rPr lang="fr-FR" dirty="0" smtClean="0"/>
              <a:t>ariables et les commentaires qui les accompagnent. </a:t>
            </a:r>
            <a:endParaRPr lang="fr-FR" dirty="0"/>
          </a:p>
        </p:txBody>
      </p:sp>
      <p:sp>
        <p:nvSpPr>
          <p:cNvPr id="3" name="Espace réservé du numéro de diapositive 2"/>
          <p:cNvSpPr>
            <a:spLocks noGrp="1"/>
          </p:cNvSpPr>
          <p:nvPr>
            <p:ph type="sldNum" sz="quarter" idx="12"/>
          </p:nvPr>
        </p:nvSpPr>
        <p:spPr/>
        <p:txBody>
          <a:bodyPr/>
          <a:lstStyle/>
          <a:p>
            <a:fld id="{D9A8823D-3972-4D81-91E9-CD1E923F2E06}" type="slidenum">
              <a:rPr lang="fr-FR" smtClean="0"/>
              <a:pPr/>
              <a:t>4</a:t>
            </a:fld>
            <a:endParaRPr lang="fr-F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9A8823D-3972-4D81-91E9-CD1E923F2E06}" type="slidenum">
              <a:rPr lang="fr-FR" smtClean="0"/>
              <a:pPr/>
              <a:t>5</a:t>
            </a:fld>
            <a:endParaRPr lang="fr-FR"/>
          </a:p>
        </p:txBody>
      </p:sp>
      <p:pic>
        <p:nvPicPr>
          <p:cNvPr id="3" name="Image 2" descr="Capture d’écran 2013-01-29 à 15.15.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39" y="260648"/>
            <a:ext cx="9144000" cy="3884341"/>
          </a:xfrm>
          <a:prstGeom prst="rect">
            <a:avLst/>
          </a:prstGeom>
        </p:spPr>
      </p:pic>
    </p:spTree>
    <p:extLst>
      <p:ext uri="{BB962C8B-B14F-4D97-AF65-F5344CB8AC3E}">
        <p14:creationId xmlns:p14="http://schemas.microsoft.com/office/powerpoint/2010/main" val="37473508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9A8823D-3972-4D81-91E9-CD1E923F2E06}" type="slidenum">
              <a:rPr lang="fr-FR" smtClean="0"/>
              <a:pPr/>
              <a:t>6</a:t>
            </a:fld>
            <a:endParaRPr lang="fr-FR"/>
          </a:p>
        </p:txBody>
      </p:sp>
      <p:pic>
        <p:nvPicPr>
          <p:cNvPr id="3" name="Image 2" descr="Capture d’écran 2013-01-29 à 15.16.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672"/>
            <a:ext cx="9144000" cy="3048000"/>
          </a:xfrm>
          <a:prstGeom prst="rect">
            <a:avLst/>
          </a:prstGeom>
        </p:spPr>
      </p:pic>
      <p:sp>
        <p:nvSpPr>
          <p:cNvPr id="4" name="ZoneTexte 3"/>
          <p:cNvSpPr txBox="1"/>
          <p:nvPr/>
        </p:nvSpPr>
        <p:spPr>
          <a:xfrm>
            <a:off x="323528" y="3717032"/>
            <a:ext cx="8424936" cy="1477328"/>
          </a:xfrm>
          <a:prstGeom prst="rect">
            <a:avLst/>
          </a:prstGeom>
          <a:noFill/>
        </p:spPr>
        <p:txBody>
          <a:bodyPr wrap="square" rtlCol="0">
            <a:spAutoFit/>
          </a:bodyPr>
          <a:lstStyle/>
          <a:p>
            <a:r>
              <a:rPr lang="fr-FR" dirty="0"/>
              <a:t>Utilisez cette batterie </a:t>
            </a:r>
            <a:r>
              <a:rPr lang="fr-FR" dirty="0" smtClean="0"/>
              <a:t>d’hypothèses pour </a:t>
            </a:r>
            <a:r>
              <a:rPr lang="fr-FR" dirty="0"/>
              <a:t>vérifier que votre simulateur </a:t>
            </a:r>
            <a:r>
              <a:rPr lang="fr-FR" dirty="0" smtClean="0"/>
              <a:t>fonctionne correctement </a:t>
            </a:r>
            <a:r>
              <a:rPr lang="fr-FR" dirty="0"/>
              <a:t>en </a:t>
            </a:r>
            <a:r>
              <a:rPr lang="fr-FR" dirty="0" smtClean="0"/>
              <a:t>comparant </a:t>
            </a:r>
            <a:r>
              <a:rPr lang="fr-FR" dirty="0"/>
              <a:t>vos résultats avec ceux qui vous sont communiqués dans les « </a:t>
            </a:r>
            <a:r>
              <a:rPr lang="fr-FR" dirty="0" err="1"/>
              <a:t>screenshots</a:t>
            </a:r>
            <a:r>
              <a:rPr lang="fr-FR" dirty="0"/>
              <a:t> » des </a:t>
            </a:r>
            <a:r>
              <a:rPr lang="fr-FR" dirty="0" smtClean="0"/>
              <a:t>tableaux </a:t>
            </a:r>
            <a:r>
              <a:rPr lang="fr-FR" dirty="0"/>
              <a:t>EXCEL qui suivent. Vous avez à votre disposition </a:t>
            </a:r>
            <a:r>
              <a:rPr lang="fr-FR" dirty="0" smtClean="0"/>
              <a:t>un tel </a:t>
            </a:r>
            <a:r>
              <a:rPr lang="fr-FR" dirty="0"/>
              <a:t>fichier EXCEL vierge et ses onglets </a:t>
            </a:r>
            <a:r>
              <a:rPr lang="fr-FR" dirty="0" smtClean="0"/>
              <a:t>dans </a:t>
            </a:r>
            <a:r>
              <a:rPr lang="fr-FR" dirty="0"/>
              <a:t>lequel vous pouvez créer votre simulateur et ainsi valider son bon fonctionnement</a:t>
            </a:r>
            <a:r>
              <a:rPr lang="fr-FR" dirty="0" smtClean="0"/>
              <a:t>.</a:t>
            </a:r>
            <a:endParaRPr lang="fr-FR" dirty="0"/>
          </a:p>
        </p:txBody>
      </p:sp>
    </p:spTree>
    <p:extLst>
      <p:ext uri="{BB962C8B-B14F-4D97-AF65-F5344CB8AC3E}">
        <p14:creationId xmlns:p14="http://schemas.microsoft.com/office/powerpoint/2010/main" val="26027103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117692"/>
            <a:ext cx="9143999" cy="5509201"/>
          </a:xfrm>
          <a:prstGeom prst="rect">
            <a:avLst/>
          </a:prstGeom>
          <a:noFill/>
        </p:spPr>
        <p:txBody>
          <a:bodyPr wrap="square" rtlCol="0">
            <a:spAutoFit/>
          </a:bodyPr>
          <a:lstStyle/>
          <a:p>
            <a:r>
              <a:rPr lang="fr-FR" sz="1600" dirty="0"/>
              <a:t>Les agios bancaires sur découvert constaté en fin de mois sont payés à la </a:t>
            </a:r>
            <a:r>
              <a:rPr lang="fr-FR" sz="1600" dirty="0" smtClean="0"/>
              <a:t>banque le </a:t>
            </a:r>
            <a:r>
              <a:rPr lang="fr-FR" sz="1600" dirty="0"/>
              <a:t>mois d’après au taux de 8%/an du montant du découvert constaté</a:t>
            </a:r>
            <a:r>
              <a:rPr lang="fr-FR" sz="1600" dirty="0" smtClean="0"/>
              <a:t>.</a:t>
            </a:r>
          </a:p>
          <a:p>
            <a:r>
              <a:rPr lang="fr-FR" sz="1600" dirty="0" smtClean="0"/>
              <a:t>Après avoir contrôlé le bon fonctionnement de votre simulateur, vous répondrez aux questions suivantes.</a:t>
            </a:r>
          </a:p>
          <a:p>
            <a:r>
              <a:rPr lang="fr-FR" sz="1600" dirty="0" smtClean="0"/>
              <a:t>Après le traitement de chaque question vous réajusterez les variables aux valeurs de base figurant dans les tableaux précédents.</a:t>
            </a:r>
            <a:endParaRPr lang="fr-FR" sz="1600" dirty="0"/>
          </a:p>
          <a:p>
            <a:r>
              <a:rPr lang="fr-FR" sz="1600" b="1" dirty="0" smtClean="0"/>
              <a:t>Le </a:t>
            </a:r>
            <a:r>
              <a:rPr lang="fr-FR" sz="1600" b="1" dirty="0"/>
              <a:t>travail à faire </a:t>
            </a:r>
            <a:r>
              <a:rPr lang="fr-FR" sz="1600" b="1" dirty="0" smtClean="0"/>
              <a:t>est :</a:t>
            </a:r>
          </a:p>
          <a:p>
            <a:r>
              <a:rPr lang="fr-FR" sz="1600" dirty="0" smtClean="0"/>
              <a:t>Q1) établir </a:t>
            </a:r>
            <a:r>
              <a:rPr lang="fr-FR" sz="1600" dirty="0"/>
              <a:t>de manière prévisionnelle </a:t>
            </a:r>
            <a:r>
              <a:rPr lang="fr-FR" sz="1600" dirty="0" smtClean="0"/>
              <a:t>le </a:t>
            </a:r>
            <a:r>
              <a:rPr lang="fr-FR" sz="1600" dirty="0"/>
              <a:t>Compte de résultat, le Plan de TVA, le Plan de </a:t>
            </a:r>
            <a:r>
              <a:rPr lang="fr-FR" sz="1600" dirty="0" smtClean="0"/>
              <a:t>trésorerie</a:t>
            </a:r>
            <a:r>
              <a:rPr lang="fr-FR" sz="1600" dirty="0"/>
              <a:t>, le </a:t>
            </a:r>
            <a:r>
              <a:rPr lang="fr-FR" sz="1600" dirty="0" smtClean="0"/>
              <a:t>Bilan et la performance financière de la première année,</a:t>
            </a:r>
          </a:p>
          <a:p>
            <a:r>
              <a:rPr lang="fr-FR" sz="1600" dirty="0" smtClean="0"/>
              <a:t>Q2) calculer les charges variables, les charges fixes, le chiffre d’affaires point mort et la date du </a:t>
            </a:r>
            <a:r>
              <a:rPr lang="fr-FR" sz="1600" dirty="0" err="1" smtClean="0"/>
              <a:t>pay-back</a:t>
            </a:r>
            <a:r>
              <a:rPr lang="fr-FR" sz="1600" dirty="0" smtClean="0"/>
              <a:t>. Vous donnerez le nombre minimum correspondant de journées à assurer pour atteindre le point mort.</a:t>
            </a:r>
            <a:endParaRPr lang="fr-FR" sz="1600" dirty="0"/>
          </a:p>
          <a:p>
            <a:r>
              <a:rPr lang="fr-FR" sz="1600" dirty="0" smtClean="0"/>
              <a:t>Q3) calculer </a:t>
            </a:r>
            <a:r>
              <a:rPr lang="fr-FR" sz="1600" dirty="0"/>
              <a:t>le Fonds de roulement (FR</a:t>
            </a:r>
            <a:r>
              <a:rPr lang="fr-FR" sz="1600" dirty="0" smtClean="0"/>
              <a:t>), le Besoin </a:t>
            </a:r>
            <a:r>
              <a:rPr lang="fr-FR" sz="1600" dirty="0"/>
              <a:t>en fonds de roulement (BFR</a:t>
            </a:r>
            <a:r>
              <a:rPr lang="fr-FR" sz="1600" dirty="0" smtClean="0"/>
              <a:t>) et vérifier </a:t>
            </a:r>
            <a:r>
              <a:rPr lang="fr-FR" sz="1600" dirty="0"/>
              <a:t>que la différence entre FR et BFR est bien égale au solde en </a:t>
            </a:r>
            <a:r>
              <a:rPr lang="fr-FR" sz="1600" dirty="0" smtClean="0"/>
              <a:t>trésorerie de </a:t>
            </a:r>
            <a:r>
              <a:rPr lang="fr-FR" sz="1600" dirty="0"/>
              <a:t>fin </a:t>
            </a:r>
            <a:r>
              <a:rPr lang="fr-FR" sz="1600" dirty="0" smtClean="0"/>
              <a:t>décembre. </a:t>
            </a:r>
          </a:p>
          <a:p>
            <a:r>
              <a:rPr lang="fr-FR" sz="1600" dirty="0" smtClean="0"/>
              <a:t>Q4) Quelle </a:t>
            </a:r>
            <a:r>
              <a:rPr lang="fr-FR" sz="1600" dirty="0"/>
              <a:t>est </a:t>
            </a:r>
            <a:r>
              <a:rPr lang="fr-FR" sz="1600" dirty="0" smtClean="0"/>
              <a:t>l’incidence des </a:t>
            </a:r>
            <a:r>
              <a:rPr lang="fr-FR" sz="1600" dirty="0"/>
              <a:t>délais de paiement des clients sur la rentabilité </a:t>
            </a:r>
            <a:r>
              <a:rPr lang="fr-FR" sz="1600" dirty="0" smtClean="0"/>
              <a:t>de l’entreprise </a:t>
            </a:r>
            <a:r>
              <a:rPr lang="fr-FR" sz="1600" dirty="0"/>
              <a:t>et son besoin </a:t>
            </a:r>
            <a:r>
              <a:rPr lang="fr-FR" sz="1600" dirty="0" smtClean="0"/>
              <a:t>en </a:t>
            </a:r>
            <a:r>
              <a:rPr lang="fr-FR" sz="1600" dirty="0"/>
              <a:t>fonds de </a:t>
            </a:r>
            <a:r>
              <a:rPr lang="fr-FR" sz="1600" dirty="0" smtClean="0"/>
              <a:t>roulement (vous testerez 60 et 90 j au lieu des 30 j qui sont indiqués dans le tableau de base.) ?</a:t>
            </a:r>
          </a:p>
          <a:p>
            <a:r>
              <a:rPr lang="fr-FR" sz="1600" dirty="0" smtClean="0"/>
              <a:t>Q5) </a:t>
            </a:r>
            <a:r>
              <a:rPr lang="fr-FR" sz="1600" dirty="0"/>
              <a:t>Quelle est l’erreur qui peut être faite sur les prévisions de chiffre d’affaires pour aboutir </a:t>
            </a:r>
            <a:endParaRPr lang="fr-FR" sz="1600" dirty="0" smtClean="0"/>
          </a:p>
          <a:p>
            <a:r>
              <a:rPr lang="fr-FR" sz="1600" dirty="0" smtClean="0"/>
              <a:t>à </a:t>
            </a:r>
            <a:r>
              <a:rPr lang="fr-FR" sz="1600" dirty="0"/>
              <a:t>un </a:t>
            </a:r>
            <a:r>
              <a:rPr lang="fr-FR" sz="1600" dirty="0" smtClean="0"/>
              <a:t>résultat </a:t>
            </a:r>
            <a:r>
              <a:rPr lang="fr-FR" sz="1600" dirty="0"/>
              <a:t>d’exploitation nul (indice de sécurité</a:t>
            </a:r>
            <a:r>
              <a:rPr lang="fr-FR" sz="1600" dirty="0" smtClean="0"/>
              <a:t>) ?</a:t>
            </a:r>
          </a:p>
          <a:p>
            <a:r>
              <a:rPr lang="fr-FR" sz="1600" dirty="0" smtClean="0"/>
              <a:t>Q6) </a:t>
            </a:r>
            <a:r>
              <a:rPr lang="fr-FR" sz="1600" dirty="0"/>
              <a:t>V</a:t>
            </a:r>
            <a:r>
              <a:rPr lang="fr-FR" sz="1600" dirty="0" smtClean="0"/>
              <a:t>otre plan </a:t>
            </a:r>
            <a:r>
              <a:rPr lang="fr-FR" sz="1600" dirty="0"/>
              <a:t>de trésorerie, soumis sur ces bases à votre banquier, fait apparaître </a:t>
            </a:r>
            <a:r>
              <a:rPr lang="fr-FR" sz="1600" dirty="0" smtClean="0"/>
              <a:t>un </a:t>
            </a:r>
            <a:r>
              <a:rPr lang="fr-FR" sz="1600" dirty="0"/>
              <a:t>découvert bancaire. La banque refuse de vous aider </a:t>
            </a:r>
            <a:r>
              <a:rPr lang="fr-FR" sz="1600" dirty="0" smtClean="0"/>
              <a:t>en découvert. Dans </a:t>
            </a:r>
            <a:r>
              <a:rPr lang="fr-FR" sz="1600" dirty="0"/>
              <a:t>ce cas, quel devrait être votre capital de départ pour ramener ce découvert à </a:t>
            </a:r>
            <a:r>
              <a:rPr lang="fr-FR" sz="1600" dirty="0" smtClean="0"/>
              <a:t>zéro ou </a:t>
            </a:r>
            <a:r>
              <a:rPr lang="fr-FR" sz="1600" dirty="0"/>
              <a:t>bien quel est le taux </a:t>
            </a:r>
            <a:r>
              <a:rPr lang="fr-FR" sz="1600" dirty="0" smtClean="0"/>
              <a:t>quotidien maximum </a:t>
            </a:r>
            <a:r>
              <a:rPr lang="fr-FR" sz="1600" dirty="0"/>
              <a:t>auquel les auto-entrepreneurs </a:t>
            </a:r>
            <a:r>
              <a:rPr lang="fr-FR" sz="1600" dirty="0" smtClean="0"/>
              <a:t>peuvent </a:t>
            </a:r>
            <a:r>
              <a:rPr lang="fr-FR" sz="1600" dirty="0"/>
              <a:t>facturer </a:t>
            </a:r>
            <a:r>
              <a:rPr lang="fr-FR" sz="1600" dirty="0" smtClean="0"/>
              <a:t>leurs </a:t>
            </a:r>
            <a:r>
              <a:rPr lang="fr-FR" sz="1600" smtClean="0"/>
              <a:t>journées </a:t>
            </a:r>
            <a:r>
              <a:rPr lang="fr-FR" sz="1600" smtClean="0"/>
              <a:t>d’intervention</a:t>
            </a:r>
            <a:r>
              <a:rPr lang="fr-FR" sz="1600"/>
              <a:t> </a:t>
            </a:r>
            <a:r>
              <a:rPr lang="fr-FR" sz="1600" smtClean="0"/>
              <a:t>?</a:t>
            </a:r>
            <a:endParaRPr lang="fr-FR" sz="1600" dirty="0" smtClean="0"/>
          </a:p>
          <a:p>
            <a:r>
              <a:rPr lang="fr-FR" sz="1600" dirty="0" smtClean="0"/>
              <a:t>Q7) A partir de quel mois la société MANPRO est-elle capable de salarier à 3000 € par mois chacun des</a:t>
            </a:r>
          </a:p>
          <a:p>
            <a:r>
              <a:rPr lang="fr-FR" sz="1600" dirty="0" smtClean="0"/>
              <a:t>3 associés sans que cela lui coûte plus cher que la disposition actuelle auto-entrepreneurs ?</a:t>
            </a:r>
          </a:p>
        </p:txBody>
      </p:sp>
      <p:sp>
        <p:nvSpPr>
          <p:cNvPr id="2" name="Espace réservé du numéro de diapositive 1"/>
          <p:cNvSpPr>
            <a:spLocks noGrp="1"/>
          </p:cNvSpPr>
          <p:nvPr>
            <p:ph type="sldNum" sz="quarter" idx="12"/>
          </p:nvPr>
        </p:nvSpPr>
        <p:spPr/>
        <p:txBody>
          <a:bodyPr/>
          <a:lstStyle/>
          <a:p>
            <a:fld id="{D9A8823D-3972-4D81-91E9-CD1E923F2E06}" type="slidenum">
              <a:rPr lang="fr-FR" smtClean="0"/>
              <a:pPr/>
              <a:t>7</a:t>
            </a:fld>
            <a:endParaRPr lang="fr-FR"/>
          </a:p>
        </p:txBody>
      </p:sp>
    </p:spTree>
    <p:extLst>
      <p:ext uri="{BB962C8B-B14F-4D97-AF65-F5344CB8AC3E}">
        <p14:creationId xmlns:p14="http://schemas.microsoft.com/office/powerpoint/2010/main" val="29982821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9A8823D-3972-4D81-91E9-CD1E923F2E06}" type="slidenum">
              <a:rPr lang="fr-FR" smtClean="0"/>
              <a:pPr/>
              <a:t>8</a:t>
            </a:fld>
            <a:endParaRPr lang="fr-FR"/>
          </a:p>
        </p:txBody>
      </p:sp>
      <p:pic>
        <p:nvPicPr>
          <p:cNvPr id="5" name="Image 4" descr="Capture d’écran 2013-01-29 à 16.16.29.png"/>
          <p:cNvPicPr>
            <a:picLocks noChangeAspect="1"/>
          </p:cNvPicPr>
          <p:nvPr/>
        </p:nvPicPr>
        <p:blipFill>
          <a:blip r:embed="rId3"/>
          <a:stretch>
            <a:fillRect/>
          </a:stretch>
        </p:blipFill>
        <p:spPr>
          <a:xfrm>
            <a:off x="5073650" y="3522009"/>
            <a:ext cx="12700" cy="38100"/>
          </a:xfrm>
          <a:prstGeom prst="rect">
            <a:avLst/>
          </a:prstGeom>
        </p:spPr>
      </p:pic>
      <p:pic>
        <p:nvPicPr>
          <p:cNvPr id="10" name="Image 9" descr="Capture d’écran 2013-01-29 à 16.20.4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0"/>
            <a:ext cx="8051800" cy="6642100"/>
          </a:xfrm>
          <a:prstGeom prst="rect">
            <a:avLst/>
          </a:prstGeom>
        </p:spPr>
      </p:pic>
    </p:spTree>
    <p:extLst>
      <p:ext uri="{BB962C8B-B14F-4D97-AF65-F5344CB8AC3E}">
        <p14:creationId xmlns:p14="http://schemas.microsoft.com/office/powerpoint/2010/main" val="28437247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9A8823D-3972-4D81-91E9-CD1E923F2E06}" type="slidenum">
              <a:rPr lang="fr-FR" smtClean="0"/>
              <a:pPr/>
              <a:t>9</a:t>
            </a:fld>
            <a:endParaRPr lang="fr-FR"/>
          </a:p>
        </p:txBody>
      </p:sp>
      <p:pic>
        <p:nvPicPr>
          <p:cNvPr id="4" name="Image 3" descr="Capture d’écran 2013-01-29 à 16.33.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6537"/>
            <a:ext cx="9144000" cy="1001045"/>
          </a:xfrm>
          <a:prstGeom prst="rect">
            <a:avLst/>
          </a:prstGeom>
        </p:spPr>
      </p:pic>
      <p:grpSp>
        <p:nvGrpSpPr>
          <p:cNvPr id="5" name="Grouper 4"/>
          <p:cNvGrpSpPr/>
          <p:nvPr/>
        </p:nvGrpSpPr>
        <p:grpSpPr>
          <a:xfrm>
            <a:off x="2339752" y="2996952"/>
            <a:ext cx="4572000" cy="2755900"/>
            <a:chOff x="0" y="0"/>
            <a:chExt cx="4572000" cy="2755900"/>
          </a:xfrm>
        </p:grpSpPr>
        <p:graphicFrame>
          <p:nvGraphicFramePr>
            <p:cNvPr id="6" name="Graphique 5"/>
            <p:cNvGraphicFramePr/>
            <p:nvPr>
              <p:extLst>
                <p:ext uri="{D42A27DB-BD31-4B8C-83A1-F6EECF244321}">
                  <p14:modId xmlns:p14="http://schemas.microsoft.com/office/powerpoint/2010/main" val="2257230066"/>
                </p:ext>
              </p:extLst>
            </p:nvPr>
          </p:nvGraphicFramePr>
          <p:xfrm>
            <a:off x="0" y="0"/>
            <a:ext cx="4572000" cy="2755900"/>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876300" y="806450"/>
              <a:ext cx="1291965" cy="2616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fr-FR" sz="1100"/>
                <a:t>CA* = 162.589,62 €</a:t>
              </a:r>
            </a:p>
          </p:txBody>
        </p:sp>
        <p:sp>
          <p:nvSpPr>
            <p:cNvPr id="8" name="ZoneTexte 7"/>
            <p:cNvSpPr txBox="1"/>
            <p:nvPr/>
          </p:nvSpPr>
          <p:spPr>
            <a:xfrm rot="16200000">
              <a:off x="3086100" y="1466850"/>
              <a:ext cx="865604" cy="2616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fr-FR" sz="1100"/>
                <a:t>03/10/2013</a:t>
              </a:r>
            </a:p>
          </p:txBody>
        </p:sp>
        <p:cxnSp>
          <p:nvCxnSpPr>
            <p:cNvPr id="9" name="Connecteur droit 8"/>
            <p:cNvCxnSpPr/>
            <p:nvPr/>
          </p:nvCxnSpPr>
          <p:spPr>
            <a:xfrm>
              <a:off x="3390900" y="1111250"/>
              <a:ext cx="0" cy="1092200"/>
            </a:xfrm>
            <a:prstGeom prst="line">
              <a:avLst/>
            </a:prstGeom>
            <a:ln w="3175" cmpd="sng">
              <a:prstDash val="dash"/>
            </a:ln>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H="1" flipV="1">
              <a:off x="774700" y="1098550"/>
              <a:ext cx="2641600" cy="12700"/>
            </a:xfrm>
            <a:prstGeom prst="line">
              <a:avLst/>
            </a:prstGeom>
            <a:ln w="3175" cmpd="sng">
              <a:prstDash val="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302464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1996</TotalTime>
  <Words>583</Words>
  <Application>Microsoft Macintosh PowerPoint</Application>
  <PresentationFormat>Présentation à l'écran (4:3)</PresentationFormat>
  <Paragraphs>81</Paragraphs>
  <Slides>15</Slides>
  <Notes>1</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Etude de cas   Business Plan financier  d’une société de services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Etude de cas Compte de résultat et Bilan</dc:title>
  <dc:creator>Guy Doriot</dc:creator>
  <cp:lastModifiedBy>Guy DORIOT</cp:lastModifiedBy>
  <cp:revision>97</cp:revision>
  <cp:lastPrinted>2013-01-30T07:47:27Z</cp:lastPrinted>
  <dcterms:created xsi:type="dcterms:W3CDTF">2009-06-07T12:26:57Z</dcterms:created>
  <dcterms:modified xsi:type="dcterms:W3CDTF">2013-01-31T07:37:59Z</dcterms:modified>
</cp:coreProperties>
</file>