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Default Extension="emf" ContentType="image/x-emf"/>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43"/>
  </p:notesMasterIdLst>
  <p:handoutMasterIdLst>
    <p:handoutMasterId r:id="rId44"/>
  </p:handoutMasterIdLst>
  <p:sldIdLst>
    <p:sldId id="283" r:id="rId3"/>
    <p:sldId id="284" r:id="rId4"/>
    <p:sldId id="314" r:id="rId5"/>
    <p:sldId id="287" r:id="rId6"/>
    <p:sldId id="273" r:id="rId7"/>
    <p:sldId id="311" r:id="rId8"/>
    <p:sldId id="312" r:id="rId9"/>
    <p:sldId id="313" r:id="rId10"/>
    <p:sldId id="276" r:id="rId11"/>
    <p:sldId id="274" r:id="rId12"/>
    <p:sldId id="325" r:id="rId13"/>
    <p:sldId id="326" r:id="rId14"/>
    <p:sldId id="327" r:id="rId15"/>
    <p:sldId id="328" r:id="rId16"/>
    <p:sldId id="288" r:id="rId17"/>
    <p:sldId id="289" r:id="rId18"/>
    <p:sldId id="290" r:id="rId19"/>
    <p:sldId id="310" r:id="rId20"/>
    <p:sldId id="291" r:id="rId21"/>
    <p:sldId id="292" r:id="rId22"/>
    <p:sldId id="307" r:id="rId23"/>
    <p:sldId id="308" r:id="rId24"/>
    <p:sldId id="309" r:id="rId25"/>
    <p:sldId id="295" r:id="rId26"/>
    <p:sldId id="296" r:id="rId27"/>
    <p:sldId id="297" r:id="rId28"/>
    <p:sldId id="298" r:id="rId29"/>
    <p:sldId id="299" r:id="rId30"/>
    <p:sldId id="300" r:id="rId31"/>
    <p:sldId id="306" r:id="rId32"/>
    <p:sldId id="315" r:id="rId33"/>
    <p:sldId id="316" r:id="rId34"/>
    <p:sldId id="317" r:id="rId35"/>
    <p:sldId id="318" r:id="rId36"/>
    <p:sldId id="319" r:id="rId37"/>
    <p:sldId id="320" r:id="rId38"/>
    <p:sldId id="321" r:id="rId39"/>
    <p:sldId id="322" r:id="rId40"/>
    <p:sldId id="323" r:id="rId41"/>
    <p:sldId id="324" r:id="rId42"/>
  </p:sldIdLst>
  <p:sldSz cx="9144000" cy="6858000" type="screen4x3"/>
  <p:notesSz cx="6858000" cy="9144000"/>
  <p:defaultTex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FA4"/>
    <a:srgbClr val="1F497D"/>
    <a:srgbClr val="EE9024"/>
    <a:srgbClr val="ED1A3B"/>
    <a:srgbClr val="62CAE3"/>
    <a:srgbClr val="EEE8E5"/>
    <a:srgbClr val="98002E"/>
    <a:srgbClr val="786860"/>
    <a:srgbClr val="D110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0" autoAdjust="0"/>
    <p:restoredTop sz="93381" autoAdjust="0"/>
  </p:normalViewPr>
  <p:slideViewPr>
    <p:cSldViewPr snapToGrid="0" snapToObjects="1" showGuides="1">
      <p:cViewPr>
        <p:scale>
          <a:sx n="90" d="100"/>
          <a:sy n="90" d="100"/>
        </p:scale>
        <p:origin x="-1602" y="24"/>
      </p:cViewPr>
      <p:guideLst>
        <p:guide orient="horz" pos="1424"/>
        <p:guide orient="horz" pos="3551"/>
        <p:guide orient="horz" pos="183"/>
        <p:guide orient="horz" pos="1147"/>
        <p:guide pos="5579"/>
        <p:guide pos="2927"/>
        <p:guide pos="2833"/>
        <p:guide pos="181"/>
        <p:guide pos="4965"/>
        <p:guide pos="997"/>
      </p:guideLst>
    </p:cSldViewPr>
  </p:slideViewPr>
  <p:notesTextViewPr>
    <p:cViewPr>
      <p:scale>
        <a:sx n="100" d="100"/>
        <a:sy n="100" d="100"/>
      </p:scale>
      <p:origin x="0" y="0"/>
    </p:cViewPr>
  </p:notesTextViewPr>
  <p:sorterViewPr>
    <p:cViewPr>
      <p:scale>
        <a:sx n="66" d="100"/>
        <a:sy n="66" d="100"/>
      </p:scale>
      <p:origin x="0" y="186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955EB-5D02-4FE8-B577-DC882928C00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E8AAFC02-DD78-4221-80BF-1EC799B3723C}">
      <dgm:prSet phldrT="[Texte]" custT="1"/>
      <dgm:spPr/>
      <dgm:t>
        <a:bodyPr/>
        <a:lstStyle/>
        <a:p>
          <a:r>
            <a:rPr lang="fr-FR" sz="2000" dirty="0" smtClean="0"/>
            <a:t>Améliorer notre compréhension des comptes statutaires</a:t>
          </a:r>
          <a:endParaRPr lang="fr-FR" sz="2000" dirty="0"/>
        </a:p>
      </dgm:t>
    </dgm:pt>
    <dgm:pt modelId="{13E08108-7467-4AF7-B12C-3394ED91DB67}" type="parTrans" cxnId="{9D00F654-A73B-4649-B0B3-6006C7B1467E}">
      <dgm:prSet/>
      <dgm:spPr/>
      <dgm:t>
        <a:bodyPr/>
        <a:lstStyle/>
        <a:p>
          <a:endParaRPr lang="fr-FR"/>
        </a:p>
      </dgm:t>
    </dgm:pt>
    <dgm:pt modelId="{0BB81036-1561-4BD4-B574-4E5CD3ABFD02}" type="sibTrans" cxnId="{9D00F654-A73B-4649-B0B3-6006C7B1467E}">
      <dgm:prSet/>
      <dgm:spPr/>
      <dgm:t>
        <a:bodyPr/>
        <a:lstStyle/>
        <a:p>
          <a:endParaRPr lang="fr-FR"/>
        </a:p>
      </dgm:t>
    </dgm:pt>
    <dgm:pt modelId="{907488B8-F25B-4973-842A-FDD0F130984F}">
      <dgm:prSet phldrT="[Texte]"/>
      <dgm:spPr/>
      <dgm:t>
        <a:bodyPr/>
        <a:lstStyle/>
        <a:p>
          <a:r>
            <a:rPr lang="fr-FR" b="1" cap="all" dirty="0" smtClean="0"/>
            <a:t>réactivité</a:t>
          </a:r>
          <a:endParaRPr lang="fr-FR" b="1" dirty="0"/>
        </a:p>
      </dgm:t>
    </dgm:pt>
    <dgm:pt modelId="{26B6035B-795A-48F1-9271-01055078FF5C}" type="parTrans" cxnId="{4DA503FB-C8BF-49D4-A2BF-D4A36395626B}">
      <dgm:prSet/>
      <dgm:spPr/>
      <dgm:t>
        <a:bodyPr/>
        <a:lstStyle/>
        <a:p>
          <a:endParaRPr lang="fr-FR"/>
        </a:p>
      </dgm:t>
    </dgm:pt>
    <dgm:pt modelId="{BC3A3DD8-BD4F-4F21-B907-9EBA1BE17CF5}" type="sibTrans" cxnId="{4DA503FB-C8BF-49D4-A2BF-D4A36395626B}">
      <dgm:prSet/>
      <dgm:spPr/>
      <dgm:t>
        <a:bodyPr/>
        <a:lstStyle/>
        <a:p>
          <a:endParaRPr lang="fr-FR"/>
        </a:p>
      </dgm:t>
    </dgm:pt>
    <dgm:pt modelId="{426947C8-51BC-48FF-8D62-F88B0B724307}">
      <dgm:prSet phldrT="[Texte]" custT="1"/>
      <dgm:spPr/>
      <dgm:t>
        <a:bodyPr/>
        <a:lstStyle/>
        <a:p>
          <a:r>
            <a:rPr lang="fr-FR" sz="2000" dirty="0" smtClean="0"/>
            <a:t>Investiguer précisément une situation à risque </a:t>
          </a:r>
          <a:endParaRPr lang="fr-FR" sz="2000" dirty="0"/>
        </a:p>
      </dgm:t>
    </dgm:pt>
    <dgm:pt modelId="{786A5B07-527F-420E-8A01-BD8C49A30B9A}" type="parTrans" cxnId="{09F2E2C3-341F-4255-A7B4-4DA4AED63934}">
      <dgm:prSet/>
      <dgm:spPr/>
      <dgm:t>
        <a:bodyPr/>
        <a:lstStyle/>
        <a:p>
          <a:endParaRPr lang="fr-FR"/>
        </a:p>
      </dgm:t>
    </dgm:pt>
    <dgm:pt modelId="{F8E497E7-09C4-4E86-8B30-AD9CDFB90D6C}" type="sibTrans" cxnId="{09F2E2C3-341F-4255-A7B4-4DA4AED63934}">
      <dgm:prSet/>
      <dgm:spPr/>
      <dgm:t>
        <a:bodyPr/>
        <a:lstStyle/>
        <a:p>
          <a:endParaRPr lang="fr-FR"/>
        </a:p>
      </dgm:t>
    </dgm:pt>
    <dgm:pt modelId="{3B2F2338-6C65-498C-8D42-28023B5B30D9}">
      <dgm:prSet phldrT="[Texte]"/>
      <dgm:spPr/>
      <dgm:t>
        <a:bodyPr/>
        <a:lstStyle/>
        <a:p>
          <a:r>
            <a:rPr lang="fr-FR" b="1" cap="all" dirty="0" smtClean="0"/>
            <a:t>prévention</a:t>
          </a:r>
          <a:endParaRPr lang="fr-FR" b="1" dirty="0"/>
        </a:p>
      </dgm:t>
    </dgm:pt>
    <dgm:pt modelId="{A4216FEB-2298-4BBD-A2B1-1EE937286884}" type="parTrans" cxnId="{BD3051F3-3491-4E3B-9FB6-59EF69E952CC}">
      <dgm:prSet/>
      <dgm:spPr/>
      <dgm:t>
        <a:bodyPr/>
        <a:lstStyle/>
        <a:p>
          <a:endParaRPr lang="fr-FR"/>
        </a:p>
      </dgm:t>
    </dgm:pt>
    <dgm:pt modelId="{D917F355-95F1-4C79-A096-050A12D58398}" type="sibTrans" cxnId="{BD3051F3-3491-4E3B-9FB6-59EF69E952CC}">
      <dgm:prSet/>
      <dgm:spPr/>
      <dgm:t>
        <a:bodyPr/>
        <a:lstStyle/>
        <a:p>
          <a:endParaRPr lang="fr-FR"/>
        </a:p>
      </dgm:t>
    </dgm:pt>
    <dgm:pt modelId="{183B4F9A-136C-4B1F-AB86-C388C429675E}">
      <dgm:prSet phldrT="[Texte]" custT="1"/>
      <dgm:spPr/>
      <dgm:t>
        <a:bodyPr/>
        <a:lstStyle/>
        <a:p>
          <a:r>
            <a:rPr lang="fr-FR" sz="2000" dirty="0" smtClean="0"/>
            <a:t>Fiabiliser les pratiques financières et comptables des entités nouvelles </a:t>
          </a:r>
          <a:endParaRPr lang="fr-FR" sz="2000" dirty="0"/>
        </a:p>
      </dgm:t>
    </dgm:pt>
    <dgm:pt modelId="{D6075D0D-0865-454C-B9C2-615884E0C4A2}" type="parTrans" cxnId="{92639625-AC2C-4042-A2F2-1C9928718898}">
      <dgm:prSet/>
      <dgm:spPr/>
      <dgm:t>
        <a:bodyPr/>
        <a:lstStyle/>
        <a:p>
          <a:endParaRPr lang="fr-FR"/>
        </a:p>
      </dgm:t>
    </dgm:pt>
    <dgm:pt modelId="{BE4FA0DB-DBD6-431B-8009-672A4016E637}" type="sibTrans" cxnId="{92639625-AC2C-4042-A2F2-1C9928718898}">
      <dgm:prSet/>
      <dgm:spPr/>
      <dgm:t>
        <a:bodyPr/>
        <a:lstStyle/>
        <a:p>
          <a:endParaRPr lang="fr-FR"/>
        </a:p>
      </dgm:t>
    </dgm:pt>
    <dgm:pt modelId="{3C767ADE-69B6-45DE-B5C1-0AA3174A0940}">
      <dgm:prSet/>
      <dgm:spPr/>
      <dgm:t>
        <a:bodyPr/>
        <a:lstStyle/>
        <a:p>
          <a:r>
            <a:rPr lang="fr-FR" b="1" cap="all" dirty="0" smtClean="0"/>
            <a:t>pérennité</a:t>
          </a:r>
          <a:endParaRPr lang="fr-FR" b="1" dirty="0"/>
        </a:p>
      </dgm:t>
    </dgm:pt>
    <dgm:pt modelId="{84E62D0D-F77C-4F39-95FF-975BA6961747}" type="parTrans" cxnId="{ACC1F560-10AF-4907-BE46-A1B318B20C44}">
      <dgm:prSet/>
      <dgm:spPr/>
      <dgm:t>
        <a:bodyPr/>
        <a:lstStyle/>
        <a:p>
          <a:endParaRPr lang="fr-FR"/>
        </a:p>
      </dgm:t>
    </dgm:pt>
    <dgm:pt modelId="{43A0EF4D-0CF8-4033-B098-C4A26B1EE938}" type="sibTrans" cxnId="{ACC1F560-10AF-4907-BE46-A1B318B20C44}">
      <dgm:prSet/>
      <dgm:spPr/>
      <dgm:t>
        <a:bodyPr/>
        <a:lstStyle/>
        <a:p>
          <a:endParaRPr lang="fr-FR"/>
        </a:p>
      </dgm:t>
    </dgm:pt>
    <dgm:pt modelId="{DB7545BA-5B7F-4C98-9875-0933FBB982DF}">
      <dgm:prSet custT="1"/>
      <dgm:spPr/>
      <dgm:t>
        <a:bodyPr/>
        <a:lstStyle/>
        <a:p>
          <a:r>
            <a:rPr lang="fr-FR" sz="2000" dirty="0" smtClean="0"/>
            <a:t>Accompagner un processus continu de fiabilisation de l’information financière</a:t>
          </a:r>
          <a:endParaRPr lang="fr-FR" sz="2000" dirty="0"/>
        </a:p>
      </dgm:t>
    </dgm:pt>
    <dgm:pt modelId="{7223AB64-0AEE-4CDA-B3FA-93D4935D0AB6}" type="parTrans" cxnId="{6C9BD950-091A-4589-AD53-9E1D8737E48A}">
      <dgm:prSet/>
      <dgm:spPr/>
      <dgm:t>
        <a:bodyPr/>
        <a:lstStyle/>
        <a:p>
          <a:endParaRPr lang="fr-FR"/>
        </a:p>
      </dgm:t>
    </dgm:pt>
    <dgm:pt modelId="{6EA08A20-6288-421C-87E8-8F37967D4860}" type="sibTrans" cxnId="{6C9BD950-091A-4589-AD53-9E1D8737E48A}">
      <dgm:prSet/>
      <dgm:spPr/>
      <dgm:t>
        <a:bodyPr/>
        <a:lstStyle/>
        <a:p>
          <a:endParaRPr lang="fr-FR"/>
        </a:p>
      </dgm:t>
    </dgm:pt>
    <dgm:pt modelId="{9B70666F-36B1-4BC7-BEC1-775BDFDB20DE}">
      <dgm:prSet phldrT="[Texte]"/>
      <dgm:spPr/>
      <dgm:t>
        <a:bodyPr/>
        <a:lstStyle/>
        <a:p>
          <a:r>
            <a:rPr lang="fr-FR" b="1" cap="all" dirty="0" smtClean="0"/>
            <a:t>Conformité</a:t>
          </a:r>
          <a:endParaRPr lang="fr-FR" b="1" dirty="0"/>
        </a:p>
      </dgm:t>
    </dgm:pt>
    <dgm:pt modelId="{C385BCAB-1DDC-49DD-9B5D-5894A8ADA769}" type="sibTrans" cxnId="{6C47334B-E826-4F87-9BE8-15E9059CFCE0}">
      <dgm:prSet/>
      <dgm:spPr/>
      <dgm:t>
        <a:bodyPr/>
        <a:lstStyle/>
        <a:p>
          <a:endParaRPr lang="fr-FR"/>
        </a:p>
      </dgm:t>
    </dgm:pt>
    <dgm:pt modelId="{8B899024-B13F-4F76-A186-8529A3FA0604}" type="parTrans" cxnId="{6C47334B-E826-4F87-9BE8-15E9059CFCE0}">
      <dgm:prSet/>
      <dgm:spPr/>
      <dgm:t>
        <a:bodyPr/>
        <a:lstStyle/>
        <a:p>
          <a:endParaRPr lang="fr-FR"/>
        </a:p>
      </dgm:t>
    </dgm:pt>
    <dgm:pt modelId="{C3DB866F-6437-4078-B14F-C8C0F2F56626}" type="pres">
      <dgm:prSet presAssocID="{52C955EB-5D02-4FE8-B577-DC882928C00D}" presName="linearFlow" presStyleCnt="0">
        <dgm:presLayoutVars>
          <dgm:dir/>
          <dgm:animLvl val="lvl"/>
          <dgm:resizeHandles val="exact"/>
        </dgm:presLayoutVars>
      </dgm:prSet>
      <dgm:spPr/>
      <dgm:t>
        <a:bodyPr/>
        <a:lstStyle/>
        <a:p>
          <a:endParaRPr lang="fr-FR"/>
        </a:p>
      </dgm:t>
    </dgm:pt>
    <dgm:pt modelId="{F8DAF446-7EF6-4995-9400-4DFC373C8249}" type="pres">
      <dgm:prSet presAssocID="{9B70666F-36B1-4BC7-BEC1-775BDFDB20DE}" presName="composite" presStyleCnt="0"/>
      <dgm:spPr/>
    </dgm:pt>
    <dgm:pt modelId="{D15D7DC3-DA33-4820-A280-B73503AA4276}" type="pres">
      <dgm:prSet presAssocID="{9B70666F-36B1-4BC7-BEC1-775BDFDB20DE}" presName="parentText" presStyleLbl="alignNode1" presStyleIdx="0" presStyleCnt="4">
        <dgm:presLayoutVars>
          <dgm:chMax val="1"/>
          <dgm:bulletEnabled val="1"/>
        </dgm:presLayoutVars>
      </dgm:prSet>
      <dgm:spPr/>
      <dgm:t>
        <a:bodyPr/>
        <a:lstStyle/>
        <a:p>
          <a:endParaRPr lang="fr-FR"/>
        </a:p>
      </dgm:t>
    </dgm:pt>
    <dgm:pt modelId="{1681C4A1-44B0-4A89-B685-4F653A69A749}" type="pres">
      <dgm:prSet presAssocID="{9B70666F-36B1-4BC7-BEC1-775BDFDB20DE}" presName="descendantText" presStyleLbl="alignAcc1" presStyleIdx="0" presStyleCnt="4">
        <dgm:presLayoutVars>
          <dgm:bulletEnabled val="1"/>
        </dgm:presLayoutVars>
      </dgm:prSet>
      <dgm:spPr/>
      <dgm:t>
        <a:bodyPr/>
        <a:lstStyle/>
        <a:p>
          <a:endParaRPr lang="fr-FR"/>
        </a:p>
      </dgm:t>
    </dgm:pt>
    <dgm:pt modelId="{BCF71E20-40DC-4991-BE81-4AB671D4F687}" type="pres">
      <dgm:prSet presAssocID="{C385BCAB-1DDC-49DD-9B5D-5894A8ADA769}" presName="sp" presStyleCnt="0"/>
      <dgm:spPr/>
    </dgm:pt>
    <dgm:pt modelId="{814F667F-7B6B-4156-B3F9-5E53EF43F7F8}" type="pres">
      <dgm:prSet presAssocID="{907488B8-F25B-4973-842A-FDD0F130984F}" presName="composite" presStyleCnt="0"/>
      <dgm:spPr/>
    </dgm:pt>
    <dgm:pt modelId="{BE3FEF31-4EFD-41EC-8708-DCAE3F5F9D2B}" type="pres">
      <dgm:prSet presAssocID="{907488B8-F25B-4973-842A-FDD0F130984F}" presName="parentText" presStyleLbl="alignNode1" presStyleIdx="1" presStyleCnt="4">
        <dgm:presLayoutVars>
          <dgm:chMax val="1"/>
          <dgm:bulletEnabled val="1"/>
        </dgm:presLayoutVars>
      </dgm:prSet>
      <dgm:spPr/>
      <dgm:t>
        <a:bodyPr/>
        <a:lstStyle/>
        <a:p>
          <a:endParaRPr lang="fr-FR"/>
        </a:p>
      </dgm:t>
    </dgm:pt>
    <dgm:pt modelId="{D0414AE6-CF66-443B-AAB6-EE8E8A8428DD}" type="pres">
      <dgm:prSet presAssocID="{907488B8-F25B-4973-842A-FDD0F130984F}" presName="descendantText" presStyleLbl="alignAcc1" presStyleIdx="1" presStyleCnt="4">
        <dgm:presLayoutVars>
          <dgm:bulletEnabled val="1"/>
        </dgm:presLayoutVars>
      </dgm:prSet>
      <dgm:spPr/>
      <dgm:t>
        <a:bodyPr/>
        <a:lstStyle/>
        <a:p>
          <a:endParaRPr lang="fr-FR"/>
        </a:p>
      </dgm:t>
    </dgm:pt>
    <dgm:pt modelId="{D7EAC434-3B44-4D8C-9128-C720297ABD16}" type="pres">
      <dgm:prSet presAssocID="{BC3A3DD8-BD4F-4F21-B907-9EBA1BE17CF5}" presName="sp" presStyleCnt="0"/>
      <dgm:spPr/>
    </dgm:pt>
    <dgm:pt modelId="{F42047C7-67BD-4E9C-A394-D86C26150F6B}" type="pres">
      <dgm:prSet presAssocID="{3B2F2338-6C65-498C-8D42-28023B5B30D9}" presName="composite" presStyleCnt="0"/>
      <dgm:spPr/>
    </dgm:pt>
    <dgm:pt modelId="{E4B0D093-C65B-49A5-9D67-8EDF3156640F}" type="pres">
      <dgm:prSet presAssocID="{3B2F2338-6C65-498C-8D42-28023B5B30D9}" presName="parentText" presStyleLbl="alignNode1" presStyleIdx="2" presStyleCnt="4">
        <dgm:presLayoutVars>
          <dgm:chMax val="1"/>
          <dgm:bulletEnabled val="1"/>
        </dgm:presLayoutVars>
      </dgm:prSet>
      <dgm:spPr/>
      <dgm:t>
        <a:bodyPr/>
        <a:lstStyle/>
        <a:p>
          <a:endParaRPr lang="fr-FR"/>
        </a:p>
      </dgm:t>
    </dgm:pt>
    <dgm:pt modelId="{20A76D1B-D8E0-4821-85EF-F393569C460D}" type="pres">
      <dgm:prSet presAssocID="{3B2F2338-6C65-498C-8D42-28023B5B30D9}" presName="descendantText" presStyleLbl="alignAcc1" presStyleIdx="2" presStyleCnt="4">
        <dgm:presLayoutVars>
          <dgm:bulletEnabled val="1"/>
        </dgm:presLayoutVars>
      </dgm:prSet>
      <dgm:spPr/>
      <dgm:t>
        <a:bodyPr/>
        <a:lstStyle/>
        <a:p>
          <a:endParaRPr lang="fr-FR"/>
        </a:p>
      </dgm:t>
    </dgm:pt>
    <dgm:pt modelId="{2812419F-92D6-4B42-8B66-275443B1BEF1}" type="pres">
      <dgm:prSet presAssocID="{D917F355-95F1-4C79-A096-050A12D58398}" presName="sp" presStyleCnt="0"/>
      <dgm:spPr/>
    </dgm:pt>
    <dgm:pt modelId="{7FC46B1C-20C3-4413-B839-38E472CB4194}" type="pres">
      <dgm:prSet presAssocID="{3C767ADE-69B6-45DE-B5C1-0AA3174A0940}" presName="composite" presStyleCnt="0"/>
      <dgm:spPr/>
    </dgm:pt>
    <dgm:pt modelId="{C1491351-9416-4402-8219-F8D03F81FF80}" type="pres">
      <dgm:prSet presAssocID="{3C767ADE-69B6-45DE-B5C1-0AA3174A0940}" presName="parentText" presStyleLbl="alignNode1" presStyleIdx="3" presStyleCnt="4">
        <dgm:presLayoutVars>
          <dgm:chMax val="1"/>
          <dgm:bulletEnabled val="1"/>
        </dgm:presLayoutVars>
      </dgm:prSet>
      <dgm:spPr/>
      <dgm:t>
        <a:bodyPr/>
        <a:lstStyle/>
        <a:p>
          <a:endParaRPr lang="fr-FR"/>
        </a:p>
      </dgm:t>
    </dgm:pt>
    <dgm:pt modelId="{3F703216-5E7B-4D7E-A668-E00682ED5454}" type="pres">
      <dgm:prSet presAssocID="{3C767ADE-69B6-45DE-B5C1-0AA3174A0940}" presName="descendantText" presStyleLbl="alignAcc1" presStyleIdx="3" presStyleCnt="4">
        <dgm:presLayoutVars>
          <dgm:bulletEnabled val="1"/>
        </dgm:presLayoutVars>
      </dgm:prSet>
      <dgm:spPr/>
      <dgm:t>
        <a:bodyPr/>
        <a:lstStyle/>
        <a:p>
          <a:endParaRPr lang="fr-FR"/>
        </a:p>
      </dgm:t>
    </dgm:pt>
  </dgm:ptLst>
  <dgm:cxnLst>
    <dgm:cxn modelId="{9FE0AED6-ABAC-4BE7-9E88-1115D85C584E}" type="presOf" srcId="{3B2F2338-6C65-498C-8D42-28023B5B30D9}" destId="{E4B0D093-C65B-49A5-9D67-8EDF3156640F}" srcOrd="0" destOrd="0" presId="urn:microsoft.com/office/officeart/2005/8/layout/chevron2"/>
    <dgm:cxn modelId="{6C9BD950-091A-4589-AD53-9E1D8737E48A}" srcId="{3C767ADE-69B6-45DE-B5C1-0AA3174A0940}" destId="{DB7545BA-5B7F-4C98-9875-0933FBB982DF}" srcOrd="0" destOrd="0" parTransId="{7223AB64-0AEE-4CDA-B3FA-93D4935D0AB6}" sibTransId="{6EA08A20-6288-421C-87E8-8F37967D4860}"/>
    <dgm:cxn modelId="{D0A7B9E3-26DD-4876-8DC7-449CEE6266D9}" type="presOf" srcId="{426947C8-51BC-48FF-8D62-F88B0B724307}" destId="{D0414AE6-CF66-443B-AAB6-EE8E8A8428DD}" srcOrd="0" destOrd="0" presId="urn:microsoft.com/office/officeart/2005/8/layout/chevron2"/>
    <dgm:cxn modelId="{080C9F28-DEAD-4E73-8503-B741E7C9CA4A}" type="presOf" srcId="{183B4F9A-136C-4B1F-AB86-C388C429675E}" destId="{20A76D1B-D8E0-4821-85EF-F393569C460D}" srcOrd="0" destOrd="0" presId="urn:microsoft.com/office/officeart/2005/8/layout/chevron2"/>
    <dgm:cxn modelId="{9D00F654-A73B-4649-B0B3-6006C7B1467E}" srcId="{9B70666F-36B1-4BC7-BEC1-775BDFDB20DE}" destId="{E8AAFC02-DD78-4221-80BF-1EC799B3723C}" srcOrd="0" destOrd="0" parTransId="{13E08108-7467-4AF7-B12C-3394ED91DB67}" sibTransId="{0BB81036-1561-4BD4-B574-4E5CD3ABFD02}"/>
    <dgm:cxn modelId="{4DA503FB-C8BF-49D4-A2BF-D4A36395626B}" srcId="{52C955EB-5D02-4FE8-B577-DC882928C00D}" destId="{907488B8-F25B-4973-842A-FDD0F130984F}" srcOrd="1" destOrd="0" parTransId="{26B6035B-795A-48F1-9271-01055078FF5C}" sibTransId="{BC3A3DD8-BD4F-4F21-B907-9EBA1BE17CF5}"/>
    <dgm:cxn modelId="{BD3051F3-3491-4E3B-9FB6-59EF69E952CC}" srcId="{52C955EB-5D02-4FE8-B577-DC882928C00D}" destId="{3B2F2338-6C65-498C-8D42-28023B5B30D9}" srcOrd="2" destOrd="0" parTransId="{A4216FEB-2298-4BBD-A2B1-1EE937286884}" sibTransId="{D917F355-95F1-4C79-A096-050A12D58398}"/>
    <dgm:cxn modelId="{3445956B-1CD3-416A-B001-231FC7C2F367}" type="presOf" srcId="{3C767ADE-69B6-45DE-B5C1-0AA3174A0940}" destId="{C1491351-9416-4402-8219-F8D03F81FF80}" srcOrd="0" destOrd="0" presId="urn:microsoft.com/office/officeart/2005/8/layout/chevron2"/>
    <dgm:cxn modelId="{A6C0218E-8784-4207-BC45-F116B27FCADD}" type="presOf" srcId="{DB7545BA-5B7F-4C98-9875-0933FBB982DF}" destId="{3F703216-5E7B-4D7E-A668-E00682ED5454}" srcOrd="0" destOrd="0" presId="urn:microsoft.com/office/officeart/2005/8/layout/chevron2"/>
    <dgm:cxn modelId="{6C47334B-E826-4F87-9BE8-15E9059CFCE0}" srcId="{52C955EB-5D02-4FE8-B577-DC882928C00D}" destId="{9B70666F-36B1-4BC7-BEC1-775BDFDB20DE}" srcOrd="0" destOrd="0" parTransId="{8B899024-B13F-4F76-A186-8529A3FA0604}" sibTransId="{C385BCAB-1DDC-49DD-9B5D-5894A8ADA769}"/>
    <dgm:cxn modelId="{09F2E2C3-341F-4255-A7B4-4DA4AED63934}" srcId="{907488B8-F25B-4973-842A-FDD0F130984F}" destId="{426947C8-51BC-48FF-8D62-F88B0B724307}" srcOrd="0" destOrd="0" parTransId="{786A5B07-527F-420E-8A01-BD8C49A30B9A}" sibTransId="{F8E497E7-09C4-4E86-8B30-AD9CDFB90D6C}"/>
    <dgm:cxn modelId="{02B66E5D-3003-4745-9C45-A7D13210A24B}" type="presOf" srcId="{E8AAFC02-DD78-4221-80BF-1EC799B3723C}" destId="{1681C4A1-44B0-4A89-B685-4F653A69A749}" srcOrd="0" destOrd="0" presId="urn:microsoft.com/office/officeart/2005/8/layout/chevron2"/>
    <dgm:cxn modelId="{94826BF1-B401-4551-94C9-56CEC6C90A47}" type="presOf" srcId="{907488B8-F25B-4973-842A-FDD0F130984F}" destId="{BE3FEF31-4EFD-41EC-8708-DCAE3F5F9D2B}" srcOrd="0" destOrd="0" presId="urn:microsoft.com/office/officeart/2005/8/layout/chevron2"/>
    <dgm:cxn modelId="{92639625-AC2C-4042-A2F2-1C9928718898}" srcId="{3B2F2338-6C65-498C-8D42-28023B5B30D9}" destId="{183B4F9A-136C-4B1F-AB86-C388C429675E}" srcOrd="0" destOrd="0" parTransId="{D6075D0D-0865-454C-B9C2-615884E0C4A2}" sibTransId="{BE4FA0DB-DBD6-431B-8009-672A4016E637}"/>
    <dgm:cxn modelId="{9A2B8B03-5788-47B1-85E2-A4967BBF2BF7}" type="presOf" srcId="{52C955EB-5D02-4FE8-B577-DC882928C00D}" destId="{C3DB866F-6437-4078-B14F-C8C0F2F56626}" srcOrd="0" destOrd="0" presId="urn:microsoft.com/office/officeart/2005/8/layout/chevron2"/>
    <dgm:cxn modelId="{ACC1F560-10AF-4907-BE46-A1B318B20C44}" srcId="{52C955EB-5D02-4FE8-B577-DC882928C00D}" destId="{3C767ADE-69B6-45DE-B5C1-0AA3174A0940}" srcOrd="3" destOrd="0" parTransId="{84E62D0D-F77C-4F39-95FF-975BA6961747}" sibTransId="{43A0EF4D-0CF8-4033-B098-C4A26B1EE938}"/>
    <dgm:cxn modelId="{15140D74-61CC-4371-9E83-2CDDE8A96835}" type="presOf" srcId="{9B70666F-36B1-4BC7-BEC1-775BDFDB20DE}" destId="{D15D7DC3-DA33-4820-A280-B73503AA4276}" srcOrd="0" destOrd="0" presId="urn:microsoft.com/office/officeart/2005/8/layout/chevron2"/>
    <dgm:cxn modelId="{F26AAA0B-A9CD-422A-A2B6-52627D0E00DD}" type="presParOf" srcId="{C3DB866F-6437-4078-B14F-C8C0F2F56626}" destId="{F8DAF446-7EF6-4995-9400-4DFC373C8249}" srcOrd="0" destOrd="0" presId="urn:microsoft.com/office/officeart/2005/8/layout/chevron2"/>
    <dgm:cxn modelId="{C33F3F22-915E-4E07-B430-CB8AB49A9C5F}" type="presParOf" srcId="{F8DAF446-7EF6-4995-9400-4DFC373C8249}" destId="{D15D7DC3-DA33-4820-A280-B73503AA4276}" srcOrd="0" destOrd="0" presId="urn:microsoft.com/office/officeart/2005/8/layout/chevron2"/>
    <dgm:cxn modelId="{3F38939D-A0DF-4B7A-8764-C727B80263DE}" type="presParOf" srcId="{F8DAF446-7EF6-4995-9400-4DFC373C8249}" destId="{1681C4A1-44B0-4A89-B685-4F653A69A749}" srcOrd="1" destOrd="0" presId="urn:microsoft.com/office/officeart/2005/8/layout/chevron2"/>
    <dgm:cxn modelId="{BEDF1DFB-77F2-42DA-9D9D-A00369E6F85A}" type="presParOf" srcId="{C3DB866F-6437-4078-B14F-C8C0F2F56626}" destId="{BCF71E20-40DC-4991-BE81-4AB671D4F687}" srcOrd="1" destOrd="0" presId="urn:microsoft.com/office/officeart/2005/8/layout/chevron2"/>
    <dgm:cxn modelId="{E67B129D-0D9E-47C9-98B4-415C1FD51017}" type="presParOf" srcId="{C3DB866F-6437-4078-B14F-C8C0F2F56626}" destId="{814F667F-7B6B-4156-B3F9-5E53EF43F7F8}" srcOrd="2" destOrd="0" presId="urn:microsoft.com/office/officeart/2005/8/layout/chevron2"/>
    <dgm:cxn modelId="{1D7B457B-D25B-496E-8507-15AD552D4ECB}" type="presParOf" srcId="{814F667F-7B6B-4156-B3F9-5E53EF43F7F8}" destId="{BE3FEF31-4EFD-41EC-8708-DCAE3F5F9D2B}" srcOrd="0" destOrd="0" presId="urn:microsoft.com/office/officeart/2005/8/layout/chevron2"/>
    <dgm:cxn modelId="{7B88CB44-6B5B-4F18-A67F-6002FE47BA9D}" type="presParOf" srcId="{814F667F-7B6B-4156-B3F9-5E53EF43F7F8}" destId="{D0414AE6-CF66-443B-AAB6-EE8E8A8428DD}" srcOrd="1" destOrd="0" presId="urn:microsoft.com/office/officeart/2005/8/layout/chevron2"/>
    <dgm:cxn modelId="{536CC3DF-14B0-4EA5-AE35-AA666DE501C8}" type="presParOf" srcId="{C3DB866F-6437-4078-B14F-C8C0F2F56626}" destId="{D7EAC434-3B44-4D8C-9128-C720297ABD16}" srcOrd="3" destOrd="0" presId="urn:microsoft.com/office/officeart/2005/8/layout/chevron2"/>
    <dgm:cxn modelId="{41AFE82F-EC42-45C8-9197-F8A55EB1ED20}" type="presParOf" srcId="{C3DB866F-6437-4078-B14F-C8C0F2F56626}" destId="{F42047C7-67BD-4E9C-A394-D86C26150F6B}" srcOrd="4" destOrd="0" presId="urn:microsoft.com/office/officeart/2005/8/layout/chevron2"/>
    <dgm:cxn modelId="{38B03AC6-AC5D-4D39-994B-A21191161D90}" type="presParOf" srcId="{F42047C7-67BD-4E9C-A394-D86C26150F6B}" destId="{E4B0D093-C65B-49A5-9D67-8EDF3156640F}" srcOrd="0" destOrd="0" presId="urn:microsoft.com/office/officeart/2005/8/layout/chevron2"/>
    <dgm:cxn modelId="{BCBDD74F-0723-4454-9FB1-764F1537081B}" type="presParOf" srcId="{F42047C7-67BD-4E9C-A394-D86C26150F6B}" destId="{20A76D1B-D8E0-4821-85EF-F393569C460D}" srcOrd="1" destOrd="0" presId="urn:microsoft.com/office/officeart/2005/8/layout/chevron2"/>
    <dgm:cxn modelId="{B28B699B-46FA-4685-B7F3-33E9AA8C6D01}" type="presParOf" srcId="{C3DB866F-6437-4078-B14F-C8C0F2F56626}" destId="{2812419F-92D6-4B42-8B66-275443B1BEF1}" srcOrd="5" destOrd="0" presId="urn:microsoft.com/office/officeart/2005/8/layout/chevron2"/>
    <dgm:cxn modelId="{B5BA5787-353D-44E1-8318-3E655EC2345C}" type="presParOf" srcId="{C3DB866F-6437-4078-B14F-C8C0F2F56626}" destId="{7FC46B1C-20C3-4413-B839-38E472CB4194}" srcOrd="6" destOrd="0" presId="urn:microsoft.com/office/officeart/2005/8/layout/chevron2"/>
    <dgm:cxn modelId="{9DE350BD-679E-48E4-B446-05B119AC9BAF}" type="presParOf" srcId="{7FC46B1C-20C3-4413-B839-38E472CB4194}" destId="{C1491351-9416-4402-8219-F8D03F81FF80}" srcOrd="0" destOrd="0" presId="urn:microsoft.com/office/officeart/2005/8/layout/chevron2"/>
    <dgm:cxn modelId="{79C61229-E551-4433-BF7C-175BEB4FB314}" type="presParOf" srcId="{7FC46B1C-20C3-4413-B839-38E472CB4194}" destId="{3F703216-5E7B-4D7E-A668-E00682ED545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5D7DC3-DA33-4820-A280-B73503AA4276}">
      <dsp:nvSpPr>
        <dsp:cNvPr id="0" name=""/>
        <dsp:cNvSpPr/>
      </dsp:nvSpPr>
      <dsp:spPr>
        <a:xfrm rot="5400000">
          <a:off x="-173598" y="174833"/>
          <a:ext cx="1157323" cy="810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b="1" kern="1200" cap="all" dirty="0" smtClean="0"/>
            <a:t>Conformité</a:t>
          </a:r>
          <a:endParaRPr lang="fr-FR" sz="1000" b="1" kern="1200" dirty="0"/>
        </a:p>
      </dsp:txBody>
      <dsp:txXfrm rot="5400000">
        <a:off x="-173598" y="174833"/>
        <a:ext cx="1157323" cy="810126"/>
      </dsp:txXfrm>
    </dsp:sp>
    <dsp:sp modelId="{1681C4A1-44B0-4A89-B685-4F653A69A749}">
      <dsp:nvSpPr>
        <dsp:cNvPr id="0" name=""/>
        <dsp:cNvSpPr/>
      </dsp:nvSpPr>
      <dsp:spPr>
        <a:xfrm rot="5400000">
          <a:off x="3821444" y="-3010083"/>
          <a:ext cx="752260" cy="67748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Améliorer notre compréhension des comptes statutaires</a:t>
          </a:r>
          <a:endParaRPr lang="fr-FR" sz="2000" kern="1200" dirty="0"/>
        </a:p>
      </dsp:txBody>
      <dsp:txXfrm rot="5400000">
        <a:off x="3821444" y="-3010083"/>
        <a:ext cx="752260" cy="6774896"/>
      </dsp:txXfrm>
    </dsp:sp>
    <dsp:sp modelId="{BE3FEF31-4EFD-41EC-8708-DCAE3F5F9D2B}">
      <dsp:nvSpPr>
        <dsp:cNvPr id="0" name=""/>
        <dsp:cNvSpPr/>
      </dsp:nvSpPr>
      <dsp:spPr>
        <a:xfrm rot="5400000">
          <a:off x="-173598" y="1184112"/>
          <a:ext cx="1157323" cy="810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b="1" kern="1200" cap="all" dirty="0" smtClean="0"/>
            <a:t>réactivité</a:t>
          </a:r>
          <a:endParaRPr lang="fr-FR" sz="1000" b="1" kern="1200" dirty="0"/>
        </a:p>
      </dsp:txBody>
      <dsp:txXfrm rot="5400000">
        <a:off x="-173598" y="1184112"/>
        <a:ext cx="1157323" cy="810126"/>
      </dsp:txXfrm>
    </dsp:sp>
    <dsp:sp modelId="{D0414AE6-CF66-443B-AAB6-EE8E8A8428DD}">
      <dsp:nvSpPr>
        <dsp:cNvPr id="0" name=""/>
        <dsp:cNvSpPr/>
      </dsp:nvSpPr>
      <dsp:spPr>
        <a:xfrm rot="5400000">
          <a:off x="3821444" y="-2000804"/>
          <a:ext cx="752260" cy="67748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Investiguer précisément une situation à risque </a:t>
          </a:r>
          <a:endParaRPr lang="fr-FR" sz="2000" kern="1200" dirty="0"/>
        </a:p>
      </dsp:txBody>
      <dsp:txXfrm rot="5400000">
        <a:off x="3821444" y="-2000804"/>
        <a:ext cx="752260" cy="6774896"/>
      </dsp:txXfrm>
    </dsp:sp>
    <dsp:sp modelId="{E4B0D093-C65B-49A5-9D67-8EDF3156640F}">
      <dsp:nvSpPr>
        <dsp:cNvPr id="0" name=""/>
        <dsp:cNvSpPr/>
      </dsp:nvSpPr>
      <dsp:spPr>
        <a:xfrm rot="5400000">
          <a:off x="-173598" y="2193391"/>
          <a:ext cx="1157323" cy="810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b="1" kern="1200" cap="all" dirty="0" smtClean="0"/>
            <a:t>prévention</a:t>
          </a:r>
          <a:endParaRPr lang="fr-FR" sz="1000" b="1" kern="1200" dirty="0"/>
        </a:p>
      </dsp:txBody>
      <dsp:txXfrm rot="5400000">
        <a:off x="-173598" y="2193391"/>
        <a:ext cx="1157323" cy="810126"/>
      </dsp:txXfrm>
    </dsp:sp>
    <dsp:sp modelId="{20A76D1B-D8E0-4821-85EF-F393569C460D}">
      <dsp:nvSpPr>
        <dsp:cNvPr id="0" name=""/>
        <dsp:cNvSpPr/>
      </dsp:nvSpPr>
      <dsp:spPr>
        <a:xfrm rot="5400000">
          <a:off x="3821444" y="-991524"/>
          <a:ext cx="752260" cy="67748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Fiabiliser les pratiques financières et comptables des entités nouvelles </a:t>
          </a:r>
          <a:endParaRPr lang="fr-FR" sz="2000" kern="1200" dirty="0"/>
        </a:p>
      </dsp:txBody>
      <dsp:txXfrm rot="5400000">
        <a:off x="3821444" y="-991524"/>
        <a:ext cx="752260" cy="6774896"/>
      </dsp:txXfrm>
    </dsp:sp>
    <dsp:sp modelId="{C1491351-9416-4402-8219-F8D03F81FF80}">
      <dsp:nvSpPr>
        <dsp:cNvPr id="0" name=""/>
        <dsp:cNvSpPr/>
      </dsp:nvSpPr>
      <dsp:spPr>
        <a:xfrm rot="5400000">
          <a:off x="-173598" y="3202671"/>
          <a:ext cx="1157323" cy="810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b="1" kern="1200" cap="all" dirty="0" smtClean="0"/>
            <a:t>pérennité</a:t>
          </a:r>
          <a:endParaRPr lang="fr-FR" sz="1000" b="1" kern="1200" dirty="0"/>
        </a:p>
      </dsp:txBody>
      <dsp:txXfrm rot="5400000">
        <a:off x="-173598" y="3202671"/>
        <a:ext cx="1157323" cy="810126"/>
      </dsp:txXfrm>
    </dsp:sp>
    <dsp:sp modelId="{3F703216-5E7B-4D7E-A668-E00682ED5454}">
      <dsp:nvSpPr>
        <dsp:cNvPr id="0" name=""/>
        <dsp:cNvSpPr/>
      </dsp:nvSpPr>
      <dsp:spPr>
        <a:xfrm rot="5400000">
          <a:off x="3821444" y="17754"/>
          <a:ext cx="752260" cy="67748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Accompagner un processus continu de fiabilisation de l’information financière</a:t>
          </a:r>
          <a:endParaRPr lang="fr-FR" sz="2000" kern="1200" dirty="0"/>
        </a:p>
      </dsp:txBody>
      <dsp:txXfrm rot="5400000">
        <a:off x="3821444" y="17754"/>
        <a:ext cx="752260" cy="67748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EC5F8860-48C9-4C68-817D-61F7F16F952D}" type="slidenum">
              <a:rPr lang="en-GB"/>
              <a:pPr/>
              <a:t>‹N°›</a:t>
            </a:fld>
            <a:endParaRPr lang="en-GB"/>
          </a:p>
        </p:txBody>
      </p:sp>
    </p:spTree>
    <p:extLst>
      <p:ext uri="{BB962C8B-B14F-4D97-AF65-F5344CB8AC3E}">
        <p14:creationId xmlns:p14="http://schemas.microsoft.com/office/powerpoint/2010/main" xmlns="" val="402932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412EE8EA-C253-437D-87DE-9C078F6FCEED}" type="slidenum">
              <a:rPr lang="en-GB"/>
              <a:pPr/>
              <a:t>‹N°›</a:t>
            </a:fld>
            <a:endParaRPr lang="en-GB"/>
          </a:p>
        </p:txBody>
      </p:sp>
    </p:spTree>
    <p:extLst>
      <p:ext uri="{BB962C8B-B14F-4D97-AF65-F5344CB8AC3E}">
        <p14:creationId xmlns:p14="http://schemas.microsoft.com/office/powerpoint/2010/main" xmlns="" val="4897804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0CE92D34-7073-4DD1-A9EB-626ED9E27B42}" type="slidenum">
              <a:rPr lang="fr-FR" sz="1200" b="0" smtClean="0">
                <a:solidFill>
                  <a:schemeClr val="tx1"/>
                </a:solidFill>
                <a:latin typeface="Arial" pitchFamily="34" charset="0"/>
              </a:rPr>
              <a:pPr eaLnBrk="1" hangingPunct="1"/>
              <a:t>1</a:t>
            </a:fld>
            <a:endParaRPr lang="fr-FR" sz="1200" b="0" smtClean="0">
              <a:solidFill>
                <a:schemeClr val="tx1"/>
              </a:solidFill>
              <a:latin typeface="Arial" pitchFamily="34" charset="0"/>
            </a:endParaRPr>
          </a:p>
        </p:txBody>
      </p:sp>
      <p:sp>
        <p:nvSpPr>
          <p:cNvPr id="60419"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p:txBody>
          <a:bodyPr/>
          <a:lstStyle/>
          <a:p>
            <a:pPr eaLnBrk="1" hangingPunct="1">
              <a:buFont typeface="+mj-lt"/>
              <a:buNone/>
              <a:defRPr/>
            </a:pPr>
            <a:r>
              <a:rPr lang="fr-FR" sz="1600" b="1" dirty="0" smtClean="0"/>
              <a:t>MLE+VBA</a:t>
            </a:r>
          </a:p>
          <a:p>
            <a:pPr eaLnBrk="1" hangingPunct="1">
              <a:buFont typeface="+mj-lt"/>
              <a:buNone/>
              <a:defRPr/>
            </a:pPr>
            <a:endParaRPr lang="fr-FR" dirty="0" smtClean="0"/>
          </a:p>
          <a:p>
            <a:pPr marL="228600" indent="-228600" eaLnBrk="1" hangingPunct="1">
              <a:buFont typeface="+mj-lt"/>
              <a:buAutoNum type="arabicPeriod"/>
              <a:defRPr/>
            </a:pPr>
            <a:r>
              <a:rPr lang="fr-FR" dirty="0" smtClean="0"/>
              <a:t>Actualité de notre métier et nécessité de toujours faire progresser nos pratiques </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Livre Vert + réactions du H3C</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Crédibilité acquise par Magnifier sur de nombreux dossiers (voir retour clients plus loin)</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Volonté de BDO d’être à la pointe dans ce domaine, pas seulement du point de vue technique, mais aussi du point de vue mise en pratique en ch1 et ch2</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Demande faite par la direction de BDO à </a:t>
            </a:r>
            <a:r>
              <a:rPr lang="fr-FR" dirty="0" err="1" smtClean="0"/>
              <a:t>Cristalis</a:t>
            </a:r>
            <a:r>
              <a:rPr lang="fr-FR" dirty="0" smtClean="0"/>
              <a:t>, aidé en cela par Fabrice, Stanislas et Lucie, de concevoir cette présentation qui constitue le point de départ d’une évolution de notre approche CAC dés cette année.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Ce qui va être présenté par quelques uns doit être fait ENSEMBLE pour atteindre nos objectifs</a:t>
            </a: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1pPr>
            <a:lvl2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2pPr>
            <a:lvl3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3pPr>
            <a:lvl4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4pPr>
            <a:lvl5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5pPr>
            <a:lvl6pPr marL="2413274"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6pPr>
            <a:lvl7pPr marL="2852051"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7pPr>
            <a:lvl8pPr marL="3290828"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8pPr>
            <a:lvl9pPr marL="3729606"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9pPr>
          </a:lstStyle>
          <a:p>
            <a:pPr eaLnBrk="1"/>
            <a:fld id="{3CEDAA52-345A-45AA-9281-1A565EE0DB99}" type="slidenum">
              <a:rPr lang="fr-FR" smtClean="0">
                <a:solidFill>
                  <a:srgbClr val="000000"/>
                </a:solidFill>
                <a:latin typeface="Times New Roman" pitchFamily="18" charset="0"/>
              </a:rPr>
              <a:pPr eaLnBrk="1"/>
              <a:t>10</a:t>
            </a:fld>
            <a:endParaRPr lang="fr-FR" smtClean="0">
              <a:solidFill>
                <a:srgbClr val="000000"/>
              </a:solidFill>
              <a:latin typeface="Times New Roman" pitchFamily="18" charset="0"/>
            </a:endParaRPr>
          </a:p>
        </p:txBody>
      </p:sp>
      <p:sp>
        <p:nvSpPr>
          <p:cNvPr id="65539" name="Text Box 1"/>
          <p:cNvSpPr txBox="1">
            <a:spLocks noChangeArrowheads="1"/>
          </p:cNvSpPr>
          <p:nvPr/>
        </p:nvSpPr>
        <p:spPr bwMode="auto">
          <a:xfrm>
            <a:off x="0" y="1"/>
            <a:ext cx="1603" cy="14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6374" tIns="43186" rIns="86374" bIns="4318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ctr" eaLnBrk="1">
              <a:lnSpc>
                <a:spcPct val="100000"/>
              </a:lnSpc>
              <a:buClrTx/>
              <a:buFontTx/>
              <a:buNone/>
            </a:pPr>
            <a:fld id="{EAF89F03-89EF-4CEA-A4EE-43395071FFBF}" type="slidenum">
              <a:rPr lang="fr-FR" sz="1300">
                <a:solidFill>
                  <a:srgbClr val="FFFFFF"/>
                </a:solidFill>
                <a:latin typeface="Trebuchet MS" pitchFamily="34" charset="0"/>
              </a:rPr>
              <a:pPr algn="ctr" eaLnBrk="1">
                <a:lnSpc>
                  <a:spcPct val="100000"/>
                </a:lnSpc>
                <a:buClrTx/>
                <a:buFontTx/>
                <a:buNone/>
              </a:pPr>
              <a:t>10</a:t>
            </a:fld>
            <a:endParaRPr lang="fr-FR" sz="1300">
              <a:solidFill>
                <a:srgbClr val="FFFFFF"/>
              </a:solidFill>
              <a:latin typeface="Trebuchet MS" pitchFamily="34" charset="0"/>
            </a:endParaRPr>
          </a:p>
        </p:txBody>
      </p:sp>
      <p:sp>
        <p:nvSpPr>
          <p:cNvPr id="65540"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0" y="-182321"/>
            <a:ext cx="1603" cy="3661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spcBef>
                <a:spcPct val="0"/>
              </a:spcBef>
              <a:tabLst>
                <a:tab pos="0" algn="l"/>
                <a:tab pos="429637" algn="l"/>
                <a:tab pos="860796" algn="l"/>
                <a:tab pos="1291955" algn="l"/>
                <a:tab pos="1723115" algn="l"/>
                <a:tab pos="2154274" algn="l"/>
                <a:tab pos="2585434" algn="l"/>
                <a:tab pos="3016593" algn="l"/>
                <a:tab pos="3447753" algn="l"/>
                <a:tab pos="3878912" algn="l"/>
                <a:tab pos="4310072" algn="l"/>
                <a:tab pos="4741230" algn="l"/>
                <a:tab pos="5172391" algn="l"/>
                <a:tab pos="5603550" algn="l"/>
                <a:tab pos="6034710" algn="l"/>
                <a:tab pos="6465868" algn="l"/>
                <a:tab pos="6897028" algn="l"/>
                <a:tab pos="7328188" algn="l"/>
                <a:tab pos="7759348" algn="l"/>
                <a:tab pos="8190506" algn="l"/>
                <a:tab pos="8621666" algn="l"/>
              </a:tabLst>
            </a:pPr>
            <a:endParaRPr lang="fr-FR" sz="190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1pPr>
            <a:lvl2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2pPr>
            <a:lvl3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3pPr>
            <a:lvl4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4pPr>
            <a:lvl5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5pPr>
            <a:lvl6pPr marL="2413274"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6pPr>
            <a:lvl7pPr marL="2852051"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7pPr>
            <a:lvl8pPr marL="3290828"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8pPr>
            <a:lvl9pPr marL="3729606"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9pPr>
          </a:lstStyle>
          <a:p>
            <a:pPr eaLnBrk="1"/>
            <a:fld id="{3CEDAA52-345A-45AA-9281-1A565EE0DB99}" type="slidenum">
              <a:rPr lang="fr-FR" smtClean="0">
                <a:solidFill>
                  <a:srgbClr val="000000"/>
                </a:solidFill>
                <a:latin typeface="Times New Roman" pitchFamily="18" charset="0"/>
              </a:rPr>
              <a:pPr eaLnBrk="1"/>
              <a:t>11</a:t>
            </a:fld>
            <a:endParaRPr lang="fr-FR" smtClean="0">
              <a:solidFill>
                <a:srgbClr val="000000"/>
              </a:solidFill>
              <a:latin typeface="Times New Roman" pitchFamily="18" charset="0"/>
            </a:endParaRPr>
          </a:p>
        </p:txBody>
      </p:sp>
      <p:sp>
        <p:nvSpPr>
          <p:cNvPr id="65539" name="Text Box 1"/>
          <p:cNvSpPr txBox="1">
            <a:spLocks noChangeArrowheads="1"/>
          </p:cNvSpPr>
          <p:nvPr/>
        </p:nvSpPr>
        <p:spPr bwMode="auto">
          <a:xfrm>
            <a:off x="0" y="1"/>
            <a:ext cx="1603" cy="14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6374" tIns="43186" rIns="86374" bIns="4318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ctr" eaLnBrk="1">
              <a:lnSpc>
                <a:spcPct val="100000"/>
              </a:lnSpc>
              <a:buClrTx/>
              <a:buFontTx/>
              <a:buNone/>
            </a:pPr>
            <a:fld id="{EAF89F03-89EF-4CEA-A4EE-43395071FFBF}" type="slidenum">
              <a:rPr lang="fr-FR" sz="1300">
                <a:solidFill>
                  <a:srgbClr val="FFFFFF"/>
                </a:solidFill>
                <a:latin typeface="Trebuchet MS" pitchFamily="34" charset="0"/>
              </a:rPr>
              <a:pPr algn="ctr" eaLnBrk="1">
                <a:lnSpc>
                  <a:spcPct val="100000"/>
                </a:lnSpc>
                <a:buClrTx/>
                <a:buFontTx/>
                <a:buNone/>
              </a:pPr>
              <a:t>11</a:t>
            </a:fld>
            <a:endParaRPr lang="fr-FR" sz="1300">
              <a:solidFill>
                <a:srgbClr val="FFFFFF"/>
              </a:solidFill>
              <a:latin typeface="Trebuchet MS" pitchFamily="34" charset="0"/>
            </a:endParaRPr>
          </a:p>
        </p:txBody>
      </p:sp>
      <p:sp>
        <p:nvSpPr>
          <p:cNvPr id="65540"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0" y="-182321"/>
            <a:ext cx="1603" cy="3661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spcBef>
                <a:spcPct val="0"/>
              </a:spcBef>
              <a:tabLst>
                <a:tab pos="0" algn="l"/>
                <a:tab pos="429637" algn="l"/>
                <a:tab pos="860796" algn="l"/>
                <a:tab pos="1291955" algn="l"/>
                <a:tab pos="1723115" algn="l"/>
                <a:tab pos="2154274" algn="l"/>
                <a:tab pos="2585434" algn="l"/>
                <a:tab pos="3016593" algn="l"/>
                <a:tab pos="3447753" algn="l"/>
                <a:tab pos="3878912" algn="l"/>
                <a:tab pos="4310072" algn="l"/>
                <a:tab pos="4741230" algn="l"/>
                <a:tab pos="5172391" algn="l"/>
                <a:tab pos="5603550" algn="l"/>
                <a:tab pos="6034710" algn="l"/>
                <a:tab pos="6465868" algn="l"/>
                <a:tab pos="6897028" algn="l"/>
                <a:tab pos="7328188" algn="l"/>
                <a:tab pos="7759348" algn="l"/>
                <a:tab pos="8190506" algn="l"/>
                <a:tab pos="8621666" algn="l"/>
              </a:tabLst>
            </a:pPr>
            <a:endParaRPr lang="fr-FR" sz="190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1pPr>
            <a:lvl2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2pPr>
            <a:lvl3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3pPr>
            <a:lvl4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4pPr>
            <a:lvl5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5pPr>
            <a:lvl6pPr marL="2413274"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6pPr>
            <a:lvl7pPr marL="2852051"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7pPr>
            <a:lvl8pPr marL="3290828"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8pPr>
            <a:lvl9pPr marL="3729606"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9pPr>
          </a:lstStyle>
          <a:p>
            <a:pPr eaLnBrk="1"/>
            <a:fld id="{3CEDAA52-345A-45AA-9281-1A565EE0DB99}" type="slidenum">
              <a:rPr lang="fr-FR" smtClean="0">
                <a:solidFill>
                  <a:srgbClr val="000000"/>
                </a:solidFill>
                <a:latin typeface="Times New Roman" pitchFamily="18" charset="0"/>
              </a:rPr>
              <a:pPr eaLnBrk="1"/>
              <a:t>12</a:t>
            </a:fld>
            <a:endParaRPr lang="fr-FR" smtClean="0">
              <a:solidFill>
                <a:srgbClr val="000000"/>
              </a:solidFill>
              <a:latin typeface="Times New Roman" pitchFamily="18" charset="0"/>
            </a:endParaRPr>
          </a:p>
        </p:txBody>
      </p:sp>
      <p:sp>
        <p:nvSpPr>
          <p:cNvPr id="65539" name="Text Box 1"/>
          <p:cNvSpPr txBox="1">
            <a:spLocks noChangeArrowheads="1"/>
          </p:cNvSpPr>
          <p:nvPr/>
        </p:nvSpPr>
        <p:spPr bwMode="auto">
          <a:xfrm>
            <a:off x="0" y="1"/>
            <a:ext cx="1603" cy="14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6374" tIns="43186" rIns="86374" bIns="4318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ctr" eaLnBrk="1">
              <a:lnSpc>
                <a:spcPct val="100000"/>
              </a:lnSpc>
              <a:buClrTx/>
              <a:buFontTx/>
              <a:buNone/>
            </a:pPr>
            <a:fld id="{EAF89F03-89EF-4CEA-A4EE-43395071FFBF}" type="slidenum">
              <a:rPr lang="fr-FR" sz="1300">
                <a:solidFill>
                  <a:srgbClr val="FFFFFF"/>
                </a:solidFill>
                <a:latin typeface="Trebuchet MS" pitchFamily="34" charset="0"/>
              </a:rPr>
              <a:pPr algn="ctr" eaLnBrk="1">
                <a:lnSpc>
                  <a:spcPct val="100000"/>
                </a:lnSpc>
                <a:buClrTx/>
                <a:buFontTx/>
                <a:buNone/>
              </a:pPr>
              <a:t>12</a:t>
            </a:fld>
            <a:endParaRPr lang="fr-FR" sz="1300">
              <a:solidFill>
                <a:srgbClr val="FFFFFF"/>
              </a:solidFill>
              <a:latin typeface="Trebuchet MS" pitchFamily="34" charset="0"/>
            </a:endParaRPr>
          </a:p>
        </p:txBody>
      </p:sp>
      <p:sp>
        <p:nvSpPr>
          <p:cNvPr id="65540"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0" y="-182321"/>
            <a:ext cx="1603" cy="3661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spcBef>
                <a:spcPct val="0"/>
              </a:spcBef>
              <a:tabLst>
                <a:tab pos="0" algn="l"/>
                <a:tab pos="429637" algn="l"/>
                <a:tab pos="860796" algn="l"/>
                <a:tab pos="1291955" algn="l"/>
                <a:tab pos="1723115" algn="l"/>
                <a:tab pos="2154274" algn="l"/>
                <a:tab pos="2585434" algn="l"/>
                <a:tab pos="3016593" algn="l"/>
                <a:tab pos="3447753" algn="l"/>
                <a:tab pos="3878912" algn="l"/>
                <a:tab pos="4310072" algn="l"/>
                <a:tab pos="4741230" algn="l"/>
                <a:tab pos="5172391" algn="l"/>
                <a:tab pos="5603550" algn="l"/>
                <a:tab pos="6034710" algn="l"/>
                <a:tab pos="6465868" algn="l"/>
                <a:tab pos="6897028" algn="l"/>
                <a:tab pos="7328188" algn="l"/>
                <a:tab pos="7759348" algn="l"/>
                <a:tab pos="8190506" algn="l"/>
                <a:tab pos="8621666" algn="l"/>
              </a:tabLst>
            </a:pPr>
            <a:endParaRPr lang="fr-FR" sz="190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1pPr>
            <a:lvl2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2pPr>
            <a:lvl3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3pPr>
            <a:lvl4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4pPr>
            <a:lvl5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5pPr>
            <a:lvl6pPr marL="2413274"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6pPr>
            <a:lvl7pPr marL="2852051"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7pPr>
            <a:lvl8pPr marL="3290828"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8pPr>
            <a:lvl9pPr marL="3729606"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9pPr>
          </a:lstStyle>
          <a:p>
            <a:pPr eaLnBrk="1"/>
            <a:fld id="{3CEDAA52-345A-45AA-9281-1A565EE0DB99}" type="slidenum">
              <a:rPr lang="fr-FR" smtClean="0">
                <a:solidFill>
                  <a:srgbClr val="000000"/>
                </a:solidFill>
                <a:latin typeface="Times New Roman" pitchFamily="18" charset="0"/>
              </a:rPr>
              <a:pPr eaLnBrk="1"/>
              <a:t>13</a:t>
            </a:fld>
            <a:endParaRPr lang="fr-FR" smtClean="0">
              <a:solidFill>
                <a:srgbClr val="000000"/>
              </a:solidFill>
              <a:latin typeface="Times New Roman" pitchFamily="18" charset="0"/>
            </a:endParaRPr>
          </a:p>
        </p:txBody>
      </p:sp>
      <p:sp>
        <p:nvSpPr>
          <p:cNvPr id="65539" name="Text Box 1"/>
          <p:cNvSpPr txBox="1">
            <a:spLocks noChangeArrowheads="1"/>
          </p:cNvSpPr>
          <p:nvPr/>
        </p:nvSpPr>
        <p:spPr bwMode="auto">
          <a:xfrm>
            <a:off x="0" y="1"/>
            <a:ext cx="1603" cy="14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6374" tIns="43186" rIns="86374" bIns="4318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ctr" eaLnBrk="1">
              <a:lnSpc>
                <a:spcPct val="100000"/>
              </a:lnSpc>
              <a:buClrTx/>
              <a:buFontTx/>
              <a:buNone/>
            </a:pPr>
            <a:fld id="{EAF89F03-89EF-4CEA-A4EE-43395071FFBF}" type="slidenum">
              <a:rPr lang="fr-FR" sz="1300">
                <a:solidFill>
                  <a:srgbClr val="FFFFFF"/>
                </a:solidFill>
                <a:latin typeface="Trebuchet MS" pitchFamily="34" charset="0"/>
              </a:rPr>
              <a:pPr algn="ctr" eaLnBrk="1">
                <a:lnSpc>
                  <a:spcPct val="100000"/>
                </a:lnSpc>
                <a:buClrTx/>
                <a:buFontTx/>
                <a:buNone/>
              </a:pPr>
              <a:t>13</a:t>
            </a:fld>
            <a:endParaRPr lang="fr-FR" sz="1300">
              <a:solidFill>
                <a:srgbClr val="FFFFFF"/>
              </a:solidFill>
              <a:latin typeface="Trebuchet MS" pitchFamily="34" charset="0"/>
            </a:endParaRPr>
          </a:p>
        </p:txBody>
      </p:sp>
      <p:sp>
        <p:nvSpPr>
          <p:cNvPr id="65540"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0" y="-182321"/>
            <a:ext cx="1603" cy="3661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spcBef>
                <a:spcPct val="0"/>
              </a:spcBef>
              <a:tabLst>
                <a:tab pos="0" algn="l"/>
                <a:tab pos="429637" algn="l"/>
                <a:tab pos="860796" algn="l"/>
                <a:tab pos="1291955" algn="l"/>
                <a:tab pos="1723115" algn="l"/>
                <a:tab pos="2154274" algn="l"/>
                <a:tab pos="2585434" algn="l"/>
                <a:tab pos="3016593" algn="l"/>
                <a:tab pos="3447753" algn="l"/>
                <a:tab pos="3878912" algn="l"/>
                <a:tab pos="4310072" algn="l"/>
                <a:tab pos="4741230" algn="l"/>
                <a:tab pos="5172391" algn="l"/>
                <a:tab pos="5603550" algn="l"/>
                <a:tab pos="6034710" algn="l"/>
                <a:tab pos="6465868" algn="l"/>
                <a:tab pos="6897028" algn="l"/>
                <a:tab pos="7328188" algn="l"/>
                <a:tab pos="7759348" algn="l"/>
                <a:tab pos="8190506" algn="l"/>
                <a:tab pos="8621666" algn="l"/>
              </a:tabLst>
            </a:pPr>
            <a:endParaRPr lang="fr-FR" sz="190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1pPr>
            <a:lvl2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2pPr>
            <a:lvl3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3pPr>
            <a:lvl4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4pPr>
            <a:lvl5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5pPr>
            <a:lvl6pPr marL="2413274"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6pPr>
            <a:lvl7pPr marL="2852051"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7pPr>
            <a:lvl8pPr marL="3290828"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8pPr>
            <a:lvl9pPr marL="3729606"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9pPr>
          </a:lstStyle>
          <a:p>
            <a:pPr eaLnBrk="1"/>
            <a:fld id="{3CEDAA52-345A-45AA-9281-1A565EE0DB99}" type="slidenum">
              <a:rPr lang="fr-FR" smtClean="0">
                <a:solidFill>
                  <a:srgbClr val="000000"/>
                </a:solidFill>
                <a:latin typeface="Times New Roman" pitchFamily="18" charset="0"/>
              </a:rPr>
              <a:pPr eaLnBrk="1"/>
              <a:t>14</a:t>
            </a:fld>
            <a:endParaRPr lang="fr-FR" smtClean="0">
              <a:solidFill>
                <a:srgbClr val="000000"/>
              </a:solidFill>
              <a:latin typeface="Times New Roman" pitchFamily="18" charset="0"/>
            </a:endParaRPr>
          </a:p>
        </p:txBody>
      </p:sp>
      <p:sp>
        <p:nvSpPr>
          <p:cNvPr id="65539" name="Text Box 1"/>
          <p:cNvSpPr txBox="1">
            <a:spLocks noChangeArrowheads="1"/>
          </p:cNvSpPr>
          <p:nvPr/>
        </p:nvSpPr>
        <p:spPr bwMode="auto">
          <a:xfrm>
            <a:off x="0" y="1"/>
            <a:ext cx="1603" cy="14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6374" tIns="43186" rIns="86374" bIns="4318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ctr" eaLnBrk="1">
              <a:lnSpc>
                <a:spcPct val="100000"/>
              </a:lnSpc>
              <a:buClrTx/>
              <a:buFontTx/>
              <a:buNone/>
            </a:pPr>
            <a:fld id="{EAF89F03-89EF-4CEA-A4EE-43395071FFBF}" type="slidenum">
              <a:rPr lang="fr-FR" sz="1300">
                <a:solidFill>
                  <a:srgbClr val="FFFFFF"/>
                </a:solidFill>
                <a:latin typeface="Trebuchet MS" pitchFamily="34" charset="0"/>
              </a:rPr>
              <a:pPr algn="ctr" eaLnBrk="1">
                <a:lnSpc>
                  <a:spcPct val="100000"/>
                </a:lnSpc>
                <a:buClrTx/>
                <a:buFontTx/>
                <a:buNone/>
              </a:pPr>
              <a:t>14</a:t>
            </a:fld>
            <a:endParaRPr lang="fr-FR" sz="1300">
              <a:solidFill>
                <a:srgbClr val="FFFFFF"/>
              </a:solidFill>
              <a:latin typeface="Trebuchet MS" pitchFamily="34" charset="0"/>
            </a:endParaRPr>
          </a:p>
        </p:txBody>
      </p:sp>
      <p:sp>
        <p:nvSpPr>
          <p:cNvPr id="65540"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0" y="-182321"/>
            <a:ext cx="1603" cy="3661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spcBef>
                <a:spcPct val="0"/>
              </a:spcBef>
              <a:tabLst>
                <a:tab pos="0" algn="l"/>
                <a:tab pos="429637" algn="l"/>
                <a:tab pos="860796" algn="l"/>
                <a:tab pos="1291955" algn="l"/>
                <a:tab pos="1723115" algn="l"/>
                <a:tab pos="2154274" algn="l"/>
                <a:tab pos="2585434" algn="l"/>
                <a:tab pos="3016593" algn="l"/>
                <a:tab pos="3447753" algn="l"/>
                <a:tab pos="3878912" algn="l"/>
                <a:tab pos="4310072" algn="l"/>
                <a:tab pos="4741230" algn="l"/>
                <a:tab pos="5172391" algn="l"/>
                <a:tab pos="5603550" algn="l"/>
                <a:tab pos="6034710" algn="l"/>
                <a:tab pos="6465868" algn="l"/>
                <a:tab pos="6897028" algn="l"/>
                <a:tab pos="7328188" algn="l"/>
                <a:tab pos="7759348" algn="l"/>
                <a:tab pos="8190506" algn="l"/>
                <a:tab pos="8621666" algn="l"/>
              </a:tabLst>
            </a:pPr>
            <a:endParaRPr lang="fr-FR" sz="190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52F0AAD9-4C3C-4139-BC27-950541523EC9}" type="slidenum">
              <a:rPr lang="fr-FR" sz="1200" b="0" smtClean="0">
                <a:solidFill>
                  <a:schemeClr val="tx1"/>
                </a:solidFill>
                <a:latin typeface="Arial" pitchFamily="34" charset="0"/>
              </a:rPr>
              <a:pPr eaLnBrk="1" hangingPunct="1"/>
              <a:t>15</a:t>
            </a:fld>
            <a:endParaRPr lang="fr-FR" sz="1200" b="0" smtClean="0">
              <a:solidFill>
                <a:schemeClr val="tx1"/>
              </a:solidFill>
              <a:latin typeface="Arial" pitchFamily="34" charset="0"/>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p:txBody>
          <a:bodyPr/>
          <a:lstStyle/>
          <a:p>
            <a:pPr eaLnBrk="1" hangingPunct="1">
              <a:buFont typeface="+mj-lt"/>
              <a:buNone/>
              <a:defRPr/>
            </a:pPr>
            <a:r>
              <a:rPr lang="fr-FR" sz="1600" b="1" dirty="0" smtClean="0"/>
              <a:t>MLE+VBA</a:t>
            </a:r>
          </a:p>
          <a:p>
            <a:pPr eaLnBrk="1" hangingPunct="1">
              <a:buFont typeface="+mj-lt"/>
              <a:buNone/>
              <a:defRPr/>
            </a:pPr>
            <a:endParaRPr lang="fr-FR" dirty="0" smtClean="0"/>
          </a:p>
          <a:p>
            <a:pPr marL="228600" indent="-228600" eaLnBrk="1" hangingPunct="1">
              <a:buFont typeface="+mj-lt"/>
              <a:buAutoNum type="arabicPeriod"/>
              <a:defRPr/>
            </a:pPr>
            <a:r>
              <a:rPr lang="fr-FR" dirty="0" smtClean="0"/>
              <a:t>Actualité de notre métier et nécessité de toujours faire progresser nos pratiques </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Livre Vert + réactions du H3C</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Crédibilité acquise par Magnifier sur de nombreux dossiers (voir retour clients plus loin)</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Volonté de BDO d’être à la pointe dans ce domaine, pas seulement du point de vue technique, mais aussi du point de vue mise en pratique en ch1 et ch2</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Demande faite par la direction de BDO à </a:t>
            </a:r>
            <a:r>
              <a:rPr lang="fr-FR" dirty="0" err="1" smtClean="0"/>
              <a:t>Cristalis</a:t>
            </a:r>
            <a:r>
              <a:rPr lang="fr-FR" dirty="0" smtClean="0"/>
              <a:t>, aidé en cela par Fabrice, Stanislas et Lucie, de concevoir cette présentation qui constitue le point de départ d’une évolution de notre approche CAC dés cette année.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Ce qui va être présenté par quelques uns doit être fait ENSEMBLE pour atteindre nos objectifs</a:t>
            </a:r>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xfrm>
            <a:off x="1143000" y="685800"/>
            <a:ext cx="4572000" cy="3429000"/>
          </a:xfrm>
          <a:ln/>
        </p:spPr>
      </p:sp>
      <p:sp>
        <p:nvSpPr>
          <p:cNvPr id="6656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mtClean="0">
              <a:latin typeface="Arial" pitchFamily="34" charset="0"/>
            </a:endParaRPr>
          </a:p>
        </p:txBody>
      </p:sp>
      <p:sp>
        <p:nvSpPr>
          <p:cNvPr id="66564"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D2EA89D2-6883-40AD-8E8C-0ADA85185F16}" type="slidenum">
              <a:rPr lang="fr-FR" sz="1200" b="0" smtClean="0">
                <a:solidFill>
                  <a:schemeClr val="tx1"/>
                </a:solidFill>
                <a:latin typeface="Arial" pitchFamily="34" charset="0"/>
              </a:rPr>
              <a:pPr eaLnBrk="1" hangingPunct="1"/>
              <a:t>16</a:t>
            </a:fld>
            <a:endParaRPr lang="fr-FR" sz="1200" b="0" smtClean="0">
              <a:solidFill>
                <a:schemeClr val="tx1"/>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FF76186F-7FD1-4BA2-8557-DD80B1C460A9}" type="slidenum">
              <a:rPr lang="fr-FR" sz="1200" b="0" smtClean="0">
                <a:solidFill>
                  <a:schemeClr val="tx1"/>
                </a:solidFill>
                <a:latin typeface="Arial" pitchFamily="34" charset="0"/>
              </a:rPr>
              <a:pPr eaLnBrk="1" hangingPunct="1"/>
              <a:t>17</a:t>
            </a:fld>
            <a:endParaRPr lang="fr-FR" sz="1200" b="0" smtClean="0">
              <a:solidFill>
                <a:schemeClr val="tx1"/>
              </a:solidFill>
              <a:latin typeface="Arial" pitchFamily="34" charset="0"/>
            </a:endParaRPr>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pPr eaLnBrk="1" hangingPunct="1">
              <a:defRPr/>
            </a:pPr>
            <a:r>
              <a:rPr lang="fr-FR" sz="1600" b="1" dirty="0" smtClean="0"/>
              <a:t>JMA</a:t>
            </a:r>
          </a:p>
          <a:p>
            <a:pPr eaLnBrk="1" hangingPunct="1">
              <a:defRPr/>
            </a:pPr>
            <a:endParaRPr lang="fr-FR" dirty="0" smtClean="0"/>
          </a:p>
          <a:p>
            <a:pPr marL="228600" indent="-228600" eaLnBrk="1" hangingPunct="1">
              <a:buFont typeface="+mj-lt"/>
              <a:buAutoNum type="arabicPeriod"/>
              <a:defRPr/>
            </a:pPr>
            <a:r>
              <a:rPr lang="fr-FR" dirty="0" smtClean="0"/>
              <a:t>Grand Livre = tronc commun comptable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Un gisement finalement riche, si l’on dispose des moyens d’extraction et d’une raffinerie efficace et peu coûteuse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Qui dit raffinerie, dit de nombreux produits dérivés, dont la plupart utiles au CAC </a:t>
            </a:r>
          </a:p>
          <a:p>
            <a:pPr marL="685800" lvl="1" indent="-228600" eaLnBrk="1" hangingPunct="1">
              <a:buFont typeface="+mj-lt"/>
              <a:buAutoNum type="arabicPeriod"/>
              <a:defRPr/>
            </a:pPr>
            <a:r>
              <a:rPr lang="fr-FR" dirty="0" smtClean="0"/>
              <a:t>Qualité et nature des flux comptables</a:t>
            </a:r>
          </a:p>
          <a:p>
            <a:pPr marL="685800" lvl="1" indent="-228600" eaLnBrk="1" hangingPunct="1">
              <a:buFont typeface="+mj-lt"/>
              <a:buAutoNum type="arabicPeriod"/>
              <a:defRPr/>
            </a:pPr>
            <a:r>
              <a:rPr lang="fr-FR" dirty="0" smtClean="0"/>
              <a:t>Fonctionnement de la fonction comptable</a:t>
            </a:r>
          </a:p>
          <a:p>
            <a:pPr marL="685800" lvl="1" indent="-228600" eaLnBrk="1" hangingPunct="1">
              <a:buFont typeface="+mj-lt"/>
              <a:buAutoNum type="arabicPeriod"/>
              <a:defRPr/>
            </a:pPr>
            <a:r>
              <a:rPr lang="fr-FR" dirty="0" smtClean="0"/>
              <a:t>Niveau de contrôle interne</a:t>
            </a:r>
          </a:p>
          <a:p>
            <a:pPr marL="685800" lvl="1" indent="-228600" eaLnBrk="1" hangingPunct="1">
              <a:buFont typeface="+mj-lt"/>
              <a:buAutoNum type="arabicPeriod"/>
              <a:defRPr/>
            </a:pPr>
            <a:r>
              <a:rPr lang="fr-FR" dirty="0" smtClean="0"/>
              <a:t>Détection de fraudes et erreurs</a:t>
            </a:r>
          </a:p>
          <a:p>
            <a:pPr marL="685800" lvl="1" indent="-228600" eaLnBrk="1" hangingPunct="1">
              <a:buFont typeface="+mj-lt"/>
              <a:buAutoNum type="arabicPeriod"/>
              <a:defRPr/>
            </a:pPr>
            <a:r>
              <a:rPr lang="fr-FR" dirty="0" smtClean="0"/>
              <a:t>Investigations complémentaires imprévues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53DD0-C7CE-4EE7-B1B0-6DBD0AC8AF41}" type="slidenum">
              <a:rPr lang="en-GB"/>
              <a:pPr/>
              <a:t>18</a:t>
            </a:fld>
            <a:endParaRPr lang="en-GB"/>
          </a:p>
        </p:txBody>
      </p:sp>
      <p:sp>
        <p:nvSpPr>
          <p:cNvPr id="59394" name="Rectangle 2"/>
          <p:cNvSpPr>
            <a:spLocks noGrp="1" noRot="1" noChangeAspect="1" noChangeArrowheads="1" noTextEdit="1"/>
          </p:cNvSpPr>
          <p:nvPr>
            <p:ph type="sldImg"/>
          </p:nvPr>
        </p:nvSpPr>
        <p:spPr>
          <a:xfrm>
            <a:off x="1143000" y="685800"/>
            <a:ext cx="4572000" cy="3429000"/>
          </a:xfrm>
          <a:ln/>
        </p:spPr>
      </p:sp>
      <p:sp>
        <p:nvSpPr>
          <p:cNvPr id="59395" name="Rectangle 3"/>
          <p:cNvSpPr>
            <a:spLocks noGrp="1" noChangeArrowheads="1"/>
          </p:cNvSpPr>
          <p:nvPr>
            <p:ph type="body" idx="1"/>
          </p:nvPr>
        </p:nvSpPr>
        <p:spPr/>
        <p:txBody>
          <a:bodyPr/>
          <a:lstStyle/>
          <a:p>
            <a:r>
              <a:rPr lang="en-GB" dirty="0" err="1" smtClean="0"/>
              <a:t>Parler</a:t>
            </a:r>
            <a:r>
              <a:rPr lang="en-GB" dirty="0" smtClean="0"/>
              <a:t> des </a:t>
            </a:r>
            <a:r>
              <a:rPr lang="en-GB" dirty="0" err="1" smtClean="0"/>
              <a:t>travaux</a:t>
            </a:r>
            <a:r>
              <a:rPr lang="en-GB" dirty="0" smtClean="0"/>
              <a:t> de </a:t>
            </a:r>
            <a:r>
              <a:rPr lang="en-GB" dirty="0" err="1" smtClean="0"/>
              <a:t>l’AMF</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4FA9F3EF-DD9A-42E2-AAFC-FA3DFB1E4746}" type="slidenum">
              <a:rPr lang="fr-FR" sz="1200" b="0" smtClean="0">
                <a:solidFill>
                  <a:schemeClr val="tx1"/>
                </a:solidFill>
                <a:latin typeface="Arial" pitchFamily="34" charset="0"/>
              </a:rPr>
              <a:pPr eaLnBrk="1" hangingPunct="1"/>
              <a:t>19</a:t>
            </a:fld>
            <a:endParaRPr lang="fr-FR" sz="1200" b="0" smtClean="0">
              <a:solidFill>
                <a:schemeClr val="tx1"/>
              </a:solidFill>
              <a:latin typeface="Arial" pitchFamily="34" charset="0"/>
            </a:endParaRPr>
          </a:p>
        </p:txBody>
      </p:sp>
      <p:sp>
        <p:nvSpPr>
          <p:cNvPr id="68611" name="Rectangle 2"/>
          <p:cNvSpPr>
            <a:spLocks noGrp="1" noRot="1"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sz="1600" b="1" smtClean="0">
                <a:latin typeface="Arial" pitchFamily="34" charset="0"/>
              </a:rPr>
              <a:t>JMA</a:t>
            </a:r>
          </a:p>
          <a:p>
            <a:pPr eaLnBrk="1" hangingPunct="1"/>
            <a:endParaRPr lang="fr-FR" smtClean="0">
              <a:latin typeface="Arial" pitchFamily="34" charset="0"/>
            </a:endParaRPr>
          </a:p>
          <a:p>
            <a:pPr eaLnBrk="1" hangingPunct="1"/>
            <a:r>
              <a:rPr lang="fr-FR" smtClean="0">
                <a:latin typeface="Arial" pitchFamily="34" charset="0"/>
              </a:rPr>
              <a:t>Comment cela se matérialise en quelques mots</a:t>
            </a:r>
          </a:p>
          <a:p>
            <a:pPr eaLnBrk="1" hangingPunct="1"/>
            <a:endParaRPr lang="fr-FR" smtClean="0">
              <a:latin typeface="Arial" pitchFamily="34" charset="0"/>
            </a:endParaRPr>
          </a:p>
          <a:p>
            <a:pPr eaLnBrk="1" hangingPunct="1"/>
            <a:r>
              <a:rPr lang="fr-FR" smtClean="0">
                <a:latin typeface="Arial" pitchFamily="34" charset="0"/>
              </a:rPr>
              <a:t>Passer quelques secondes sur Magnifier (Qui fait quoi sur les OD, Analyse de la Charge à Banque, Les clients à avoirs)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450B64E3-A7DA-4662-8AAD-1DAEE0D4C9D8}" type="slidenum">
              <a:rPr lang="fr-FR" sz="1200" b="0" smtClean="0">
                <a:solidFill>
                  <a:schemeClr val="tx1"/>
                </a:solidFill>
                <a:latin typeface="Arial" pitchFamily="34" charset="0"/>
              </a:rPr>
              <a:pPr eaLnBrk="1" hangingPunct="1"/>
              <a:t>2</a:t>
            </a:fld>
            <a:endParaRPr lang="fr-FR" sz="1200" b="0" smtClean="0">
              <a:solidFill>
                <a:schemeClr val="tx1"/>
              </a:solidFill>
              <a:latin typeface="Arial" pitchFamily="34" charset="0"/>
            </a:endParaRPr>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pPr eaLnBrk="1" hangingPunct="1">
              <a:defRPr/>
            </a:pPr>
            <a:r>
              <a:rPr lang="fr-FR" sz="1600" b="1" dirty="0" smtClean="0"/>
              <a:t>JMA</a:t>
            </a:r>
          </a:p>
          <a:p>
            <a:pPr eaLnBrk="1" hangingPunct="1">
              <a:defRPr/>
            </a:pPr>
            <a:endParaRPr lang="fr-FR" dirty="0" smtClean="0"/>
          </a:p>
          <a:p>
            <a:pPr marL="228600" indent="-228600" eaLnBrk="1" hangingPunct="1">
              <a:buFont typeface="+mj-lt"/>
              <a:buAutoNum type="arabicPeriod"/>
              <a:defRPr/>
            </a:pPr>
            <a:r>
              <a:rPr lang="fr-FR" dirty="0" smtClean="0"/>
              <a:t>Grand Livre = tronc commun comptable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Un gisement finalement riche, si l’on dispose des moyens d’extraction et d’une raffinerie efficace et peu coûteuse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Qui dit raffinerie, dit de nombreux produits dérivés, dont la plupart utiles au CAC </a:t>
            </a:r>
          </a:p>
          <a:p>
            <a:pPr marL="685800" lvl="1" indent="-228600" eaLnBrk="1" hangingPunct="1">
              <a:buFont typeface="+mj-lt"/>
              <a:buAutoNum type="arabicPeriod"/>
              <a:defRPr/>
            </a:pPr>
            <a:r>
              <a:rPr lang="fr-FR" dirty="0" smtClean="0"/>
              <a:t>Qualité et nature des flux comptables</a:t>
            </a:r>
          </a:p>
          <a:p>
            <a:pPr marL="685800" lvl="1" indent="-228600" eaLnBrk="1" hangingPunct="1">
              <a:buFont typeface="+mj-lt"/>
              <a:buAutoNum type="arabicPeriod"/>
              <a:defRPr/>
            </a:pPr>
            <a:r>
              <a:rPr lang="fr-FR" dirty="0" smtClean="0"/>
              <a:t>Fonctionnement de la fonction comptable</a:t>
            </a:r>
          </a:p>
          <a:p>
            <a:pPr marL="685800" lvl="1" indent="-228600" eaLnBrk="1" hangingPunct="1">
              <a:buFont typeface="+mj-lt"/>
              <a:buAutoNum type="arabicPeriod"/>
              <a:defRPr/>
            </a:pPr>
            <a:r>
              <a:rPr lang="fr-FR" dirty="0" smtClean="0"/>
              <a:t>Niveau de contrôle interne</a:t>
            </a:r>
          </a:p>
          <a:p>
            <a:pPr marL="685800" lvl="1" indent="-228600" eaLnBrk="1" hangingPunct="1">
              <a:buFont typeface="+mj-lt"/>
              <a:buAutoNum type="arabicPeriod"/>
              <a:defRPr/>
            </a:pPr>
            <a:r>
              <a:rPr lang="fr-FR" dirty="0" smtClean="0"/>
              <a:t>Détection de fraudes et erreurs</a:t>
            </a:r>
          </a:p>
          <a:p>
            <a:pPr marL="685800" lvl="1" indent="-228600" eaLnBrk="1" hangingPunct="1">
              <a:buFont typeface="+mj-lt"/>
              <a:buAutoNum type="arabicPeriod"/>
              <a:defRPr/>
            </a:pPr>
            <a:r>
              <a:rPr lang="fr-FR" dirty="0" smtClean="0"/>
              <a:t>Investigations complémentaires imprévues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66F18916-AAF3-4D5C-B625-4CDEE3152EAA}" type="slidenum">
              <a:rPr lang="fr-FR" sz="1200" b="0" smtClean="0">
                <a:solidFill>
                  <a:schemeClr val="tx1"/>
                </a:solidFill>
                <a:latin typeface="Arial" pitchFamily="34" charset="0"/>
              </a:rPr>
              <a:pPr eaLnBrk="1" hangingPunct="1"/>
              <a:t>25</a:t>
            </a:fld>
            <a:endParaRPr lang="fr-FR" sz="1200" b="0" smtClean="0">
              <a:solidFill>
                <a:schemeClr val="tx1"/>
              </a:solidFill>
              <a:latin typeface="Arial" pitchFamily="34" charset="0"/>
            </a:endParaRPr>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sz="1600" b="1" smtClean="0">
                <a:latin typeface="Arial" pitchFamily="34" charset="0"/>
              </a:rPr>
              <a:t>JMA</a:t>
            </a:r>
          </a:p>
          <a:p>
            <a:pPr eaLnBrk="1" hangingPunct="1"/>
            <a:endParaRPr lang="fr-FR" smtClean="0">
              <a:latin typeface="Arial" pitchFamily="34" charset="0"/>
            </a:endParaRPr>
          </a:p>
          <a:p>
            <a:pPr eaLnBrk="1" hangingPunct="1"/>
            <a:r>
              <a:rPr lang="fr-FR" smtClean="0">
                <a:latin typeface="Arial" pitchFamily="34" charset="0"/>
              </a:rPr>
              <a:t>Comment cela se passe d’un point de vue global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3471E4A1-7574-44C3-BE08-635507065C86}" type="slidenum">
              <a:rPr lang="fr-FR" sz="1200" b="0" smtClean="0">
                <a:solidFill>
                  <a:schemeClr val="tx1"/>
                </a:solidFill>
                <a:latin typeface="Arial" pitchFamily="34" charset="0"/>
              </a:rPr>
              <a:pPr eaLnBrk="1" hangingPunct="1"/>
              <a:t>26</a:t>
            </a:fld>
            <a:endParaRPr lang="fr-FR" sz="1200" b="0" smtClean="0">
              <a:solidFill>
                <a:schemeClr val="tx1"/>
              </a:solidFill>
              <a:latin typeface="Arial" pitchFamily="34" charset="0"/>
            </a:endParaRPr>
          </a:p>
        </p:txBody>
      </p:sp>
      <p:sp>
        <p:nvSpPr>
          <p:cNvPr id="70659"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pPr eaLnBrk="1" hangingPunct="1">
              <a:defRPr/>
            </a:pPr>
            <a:r>
              <a:rPr lang="fr-FR" sz="1600" b="1" dirty="0" smtClean="0"/>
              <a:t>SHE + (JMA + MLE)</a:t>
            </a:r>
          </a:p>
          <a:p>
            <a:pPr eaLnBrk="1" hangingPunct="1">
              <a:defRPr/>
            </a:pPr>
            <a:endParaRPr lang="fr-FR" dirty="0" smtClean="0"/>
          </a:p>
          <a:p>
            <a:pPr marL="228600" indent="-228600" eaLnBrk="1" hangingPunct="1">
              <a:buFont typeface="+mj-lt"/>
              <a:buAutoNum type="arabicPeriod"/>
              <a:defRPr/>
            </a:pPr>
            <a:r>
              <a:rPr lang="fr-FR" dirty="0" smtClean="0"/>
              <a:t>Réaction générale du client (sans relire son témoignage)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Apport à la mission CAC</a:t>
            </a:r>
          </a:p>
          <a:p>
            <a:pPr marL="685800" lvl="1" indent="-228600" eaLnBrk="1" hangingPunct="1">
              <a:buFont typeface="+mj-lt"/>
              <a:buAutoNum type="arabicPeriod"/>
              <a:defRPr/>
            </a:pPr>
            <a:r>
              <a:rPr lang="fr-FR" dirty="0" smtClean="0"/>
              <a:t>Compréhension plus approfondie de leur pratique</a:t>
            </a:r>
          </a:p>
          <a:p>
            <a:pPr marL="685800" lvl="1" indent="-228600" eaLnBrk="1" hangingPunct="1">
              <a:buFont typeface="+mj-lt"/>
              <a:buAutoNum type="arabicPeriod"/>
              <a:defRPr/>
            </a:pPr>
            <a:r>
              <a:rPr lang="fr-FR" dirty="0" smtClean="0"/>
              <a:t>L’incident de l’e-</a:t>
            </a:r>
            <a:r>
              <a:rPr lang="fr-FR" dirty="0" err="1" smtClean="0"/>
              <a:t>procurement</a:t>
            </a:r>
            <a:endParaRPr lang="fr-FR" dirty="0" smtClean="0"/>
          </a:p>
          <a:p>
            <a:pPr marL="685800" lvl="1" indent="-228600" eaLnBrk="1" hangingPunct="1">
              <a:buFont typeface="+mj-lt"/>
              <a:buAutoNum type="arabicPeriod"/>
              <a:defRPr/>
            </a:pPr>
            <a:r>
              <a:rPr lang="fr-FR" dirty="0" smtClean="0"/>
              <a:t>…</a:t>
            </a:r>
          </a:p>
          <a:p>
            <a:pPr marL="685800" lvl="1"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Contribution au rapprochement d’un équilibre avec le </a:t>
            </a:r>
            <a:r>
              <a:rPr lang="fr-FR" dirty="0" err="1" smtClean="0"/>
              <a:t>coCAC</a:t>
            </a:r>
            <a:endParaRPr lang="fr-FR" dirty="0" smtClean="0"/>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CONCLUSION PAR MLE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2056D672-6256-4EA6-8706-67F10E4E2B52}" type="slidenum">
              <a:rPr lang="fr-FR" sz="1200" b="0" smtClean="0">
                <a:solidFill>
                  <a:schemeClr val="tx1"/>
                </a:solidFill>
                <a:latin typeface="Arial" pitchFamily="34" charset="0"/>
              </a:rPr>
              <a:pPr eaLnBrk="1" hangingPunct="1"/>
              <a:t>27</a:t>
            </a:fld>
            <a:endParaRPr lang="fr-FR" sz="1200" b="0" smtClean="0">
              <a:solidFill>
                <a:schemeClr val="tx1"/>
              </a:solidFill>
              <a:latin typeface="Arial" pitchFamily="34" charset="0"/>
            </a:endParaRPr>
          </a:p>
        </p:txBody>
      </p:sp>
      <p:sp>
        <p:nvSpPr>
          <p:cNvPr id="71683"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pPr eaLnBrk="1" hangingPunct="1">
              <a:defRPr/>
            </a:pPr>
            <a:r>
              <a:rPr lang="fr-FR" sz="1600" b="1" dirty="0" smtClean="0"/>
              <a:t>JMA (+ MLE)</a:t>
            </a:r>
          </a:p>
          <a:p>
            <a:pPr eaLnBrk="1" hangingPunct="1">
              <a:defRPr/>
            </a:pPr>
            <a:endParaRPr lang="fr-FR" dirty="0" smtClean="0"/>
          </a:p>
          <a:p>
            <a:pPr marL="228600" indent="-228600" eaLnBrk="1" hangingPunct="1">
              <a:buFont typeface="+mj-lt"/>
              <a:buAutoNum type="arabicPeriod"/>
              <a:defRPr/>
            </a:pPr>
            <a:r>
              <a:rPr lang="fr-FR" dirty="0" smtClean="0"/>
              <a:t>Peu de temps pour un résultat probant</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S’inscrire dans la durée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Remonter dans la hiérarchie, jusqu’aux administrateurs</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Equilibrer la perception d’expertise technique avec un Fat4</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CONCLUSION PAR MLE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8562592C-12D3-4B7B-BA9D-EAD5A0D4B076}" type="slidenum">
              <a:rPr lang="fr-FR" sz="1200" b="0" smtClean="0">
                <a:solidFill>
                  <a:schemeClr val="tx1"/>
                </a:solidFill>
                <a:latin typeface="Arial" pitchFamily="34" charset="0"/>
              </a:rPr>
              <a:pPr eaLnBrk="1" hangingPunct="1"/>
              <a:t>28</a:t>
            </a:fld>
            <a:endParaRPr lang="fr-FR" sz="1200" b="0" smtClean="0">
              <a:solidFill>
                <a:schemeClr val="tx1"/>
              </a:solidFill>
              <a:latin typeface="Arial" pitchFamily="34" charset="0"/>
            </a:endParaRPr>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pPr eaLnBrk="1" hangingPunct="1">
              <a:defRPr/>
            </a:pPr>
            <a:r>
              <a:rPr lang="fr-FR" sz="1600" b="1" dirty="0" smtClean="0"/>
              <a:t>SHE (+ JMA + MCC)</a:t>
            </a:r>
          </a:p>
          <a:p>
            <a:pPr eaLnBrk="1" hangingPunct="1">
              <a:defRPr/>
            </a:pPr>
            <a:endParaRPr lang="fr-FR" dirty="0" smtClean="0"/>
          </a:p>
          <a:p>
            <a:pPr marL="228600" indent="-228600" eaLnBrk="1" hangingPunct="1">
              <a:buFont typeface="+mj-lt"/>
              <a:buAutoNum type="arabicPeriod"/>
              <a:defRPr/>
            </a:pPr>
            <a:r>
              <a:rPr lang="fr-FR" dirty="0" smtClean="0"/>
              <a:t>Peu de temps pour un résultat probant</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S’inscrire dans la durée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Addiction du client</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Attention à la relation avec BDO à l’étranger. Ne pas transformer un point positif en zone de crispation</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REACTION DE MCC</a:t>
            </a:r>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D471D22F-CF05-4AA3-982F-3AA32141FE78}" type="slidenum">
              <a:rPr lang="fr-FR" sz="1200" b="0" smtClean="0">
                <a:solidFill>
                  <a:schemeClr val="tx1"/>
                </a:solidFill>
                <a:latin typeface="Arial" pitchFamily="34" charset="0"/>
              </a:rPr>
              <a:pPr eaLnBrk="1" hangingPunct="1"/>
              <a:t>30</a:t>
            </a:fld>
            <a:endParaRPr lang="fr-FR" sz="1200" b="0" smtClean="0">
              <a:solidFill>
                <a:schemeClr val="tx1"/>
              </a:solidFill>
              <a:latin typeface="Arial" pitchFamily="34" charset="0"/>
            </a:endParaRPr>
          </a:p>
        </p:txBody>
      </p:sp>
      <p:sp>
        <p:nvSpPr>
          <p:cNvPr id="78851"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pPr eaLnBrk="1" hangingPunct="1">
              <a:defRPr/>
            </a:pPr>
            <a:r>
              <a:rPr lang="fr-FR" sz="1600" b="1" dirty="0" smtClean="0"/>
              <a:t>FCH</a:t>
            </a:r>
          </a:p>
          <a:p>
            <a:pPr eaLnBrk="1" hangingPunct="1">
              <a:defRPr/>
            </a:pPr>
            <a:endParaRPr lang="fr-FR" dirty="0" smtClean="0"/>
          </a:p>
          <a:p>
            <a:pPr marL="228600" indent="-228600" eaLnBrk="1" hangingPunct="1">
              <a:buFont typeface="+mj-lt"/>
              <a:buAutoNum type="arabicPeriod"/>
              <a:defRPr/>
            </a:pPr>
            <a:r>
              <a:rPr lang="fr-FR" dirty="0" smtClean="0"/>
              <a:t>Objectiver l’identification des risques (pas tous, mais ceux liés aux pratiques comptables)</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Plus de valeur ajoutée pour un investissement modéré. Accroitre le « ROI du CAC » ! Axe de négociations</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Effet addictif : approche encore plus intéressante et instructive lorsqu’elle est répétée sur plusieurs exercices (tendances, événements exceptionnels, …)</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REACTIONS MLE ET VBA</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REACTION PUBLIC – Assentiment générale ? Blocages ? Questions et réflexions complémentaires ? L’ensemble des réactions collectées doit alimenter l’argumentaire de la seconde partie de l’intervention.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9A9DD5E8-8DA9-485D-827E-3C3CAC6EF26C}" type="slidenum">
              <a:rPr lang="fr-FR" sz="1200" b="0" smtClean="0">
                <a:solidFill>
                  <a:prstClr val="black"/>
                </a:solidFill>
                <a:latin typeface="Arial" pitchFamily="34" charset="0"/>
              </a:rPr>
              <a:pPr eaLnBrk="1" hangingPunct="1"/>
              <a:t>34</a:t>
            </a:fld>
            <a:endParaRPr lang="fr-FR" sz="1200" b="0" smtClean="0">
              <a:solidFill>
                <a:prstClr val="black"/>
              </a:solidFill>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b="1" smtClean="0">
                <a:latin typeface="Arial" pitchFamily="34" charset="0"/>
              </a:rPr>
              <a:t>FCH + JMA</a:t>
            </a:r>
            <a:endParaRPr lang="fr-FR"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52F0AAD9-4C3C-4139-BC27-950541523EC9}" type="slidenum">
              <a:rPr lang="fr-FR" sz="1200" b="0" smtClean="0">
                <a:solidFill>
                  <a:prstClr val="black"/>
                </a:solidFill>
                <a:latin typeface="Arial" pitchFamily="34" charset="0"/>
              </a:rPr>
              <a:pPr eaLnBrk="1" hangingPunct="1"/>
              <a:t>35</a:t>
            </a:fld>
            <a:endParaRPr lang="fr-FR" sz="1200" b="0" smtClean="0">
              <a:solidFill>
                <a:prstClr val="black"/>
              </a:solidFill>
              <a:latin typeface="Arial" pitchFamily="34" charset="0"/>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p:txBody>
          <a:bodyPr/>
          <a:lstStyle/>
          <a:p>
            <a:pPr eaLnBrk="1" hangingPunct="1">
              <a:buFont typeface="+mj-lt"/>
              <a:buNone/>
              <a:defRPr/>
            </a:pPr>
            <a:r>
              <a:rPr lang="fr-FR" sz="1600" b="1" dirty="0" smtClean="0"/>
              <a:t>MLE+VBA</a:t>
            </a:r>
          </a:p>
          <a:p>
            <a:pPr eaLnBrk="1" hangingPunct="1">
              <a:buFont typeface="+mj-lt"/>
              <a:buNone/>
              <a:defRPr/>
            </a:pPr>
            <a:endParaRPr lang="fr-FR" dirty="0" smtClean="0"/>
          </a:p>
          <a:p>
            <a:pPr marL="228600" indent="-228600" eaLnBrk="1" hangingPunct="1">
              <a:buFont typeface="+mj-lt"/>
              <a:buAutoNum type="arabicPeriod"/>
              <a:defRPr/>
            </a:pPr>
            <a:r>
              <a:rPr lang="fr-FR" dirty="0" smtClean="0"/>
              <a:t>Actualité de notre métier et nécessité de toujours faire progresser nos pratiques </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Livre Vert + réactions du H3C</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Crédibilité acquise par Magnifier sur de nombreux dossiers (voir retour clients plus loin)</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Volonté de BDO d’être à la pointe dans ce domaine, pas seulement du point de vue technique, mais aussi du point de vue mise en pratique en ch1 et ch2</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Demande faite par la direction de BDO à </a:t>
            </a:r>
            <a:r>
              <a:rPr lang="fr-FR" dirty="0" err="1" smtClean="0"/>
              <a:t>Cristalis</a:t>
            </a:r>
            <a:r>
              <a:rPr lang="fr-FR" dirty="0" smtClean="0"/>
              <a:t>, aidé en cela par Fabrice, Stanislas et Lucie, de concevoir cette présentation qui constitue le point de départ d’une évolution de notre approche CAC dés cette année.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Ce qui va être présenté par quelques uns doit être fait ENSEMBLE pour atteindre nos objectifs</a:t>
            </a:r>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8774552E-DC77-4C05-8B80-FAEDE7F9BC54}" type="slidenum">
              <a:rPr lang="fr-FR" sz="1200" b="0" smtClean="0">
                <a:solidFill>
                  <a:prstClr val="black"/>
                </a:solidFill>
                <a:latin typeface="Arial" pitchFamily="34" charset="0"/>
              </a:rPr>
              <a:pPr eaLnBrk="1" hangingPunct="1"/>
              <a:t>36</a:t>
            </a:fld>
            <a:endParaRPr lang="fr-FR" sz="1200" b="0" smtClean="0">
              <a:solidFill>
                <a:prstClr val="black"/>
              </a:solidFill>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pPr eaLnBrk="1" hangingPunct="1">
              <a:defRPr/>
            </a:pPr>
            <a:r>
              <a:rPr lang="fr-FR" sz="1600" b="1" dirty="0" smtClean="0"/>
              <a:t>JMA</a:t>
            </a:r>
          </a:p>
          <a:p>
            <a:pPr eaLnBrk="1" hangingPunct="1">
              <a:defRPr/>
            </a:pPr>
            <a:endParaRPr lang="fr-FR" dirty="0" smtClean="0"/>
          </a:p>
          <a:p>
            <a:pPr marL="228600" indent="-228600" eaLnBrk="1" hangingPunct="1">
              <a:buFont typeface="+mj-lt"/>
              <a:buAutoNum type="arabicPeriod"/>
              <a:defRPr/>
            </a:pPr>
            <a:r>
              <a:rPr lang="fr-FR" dirty="0" smtClean="0"/>
              <a:t>Passons en revue les grandes étapes de l’utilisation de l’approche par l’analyse du grand livre (que ce soit </a:t>
            </a:r>
            <a:r>
              <a:rPr lang="fr-FR" dirty="0" err="1" smtClean="0"/>
              <a:t>Magni</a:t>
            </a:r>
            <a:r>
              <a:rPr lang="fr-FR" dirty="0" smtClean="0"/>
              <a:t>, Mini ou Manu)</a:t>
            </a:r>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E3B49776-0847-4485-B10C-AE5DD338DA23}" type="slidenum">
              <a:rPr lang="fr-FR" sz="1200" b="0" smtClean="0">
                <a:solidFill>
                  <a:prstClr val="black"/>
                </a:solidFill>
                <a:latin typeface="Arial" pitchFamily="34" charset="0"/>
              </a:rPr>
              <a:pPr eaLnBrk="1" hangingPunct="1"/>
              <a:t>37</a:t>
            </a:fld>
            <a:endParaRPr lang="fr-FR" sz="1200" b="0" smtClean="0">
              <a:solidFill>
                <a:prstClr val="black"/>
              </a:solidFill>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pPr eaLnBrk="1" hangingPunct="1">
              <a:defRPr/>
            </a:pPr>
            <a:r>
              <a:rPr lang="fr-FR" sz="1600" b="1" dirty="0" smtClean="0"/>
              <a:t>JMA</a:t>
            </a:r>
          </a:p>
          <a:p>
            <a:pPr eaLnBrk="1" hangingPunct="1">
              <a:defRPr/>
            </a:pPr>
            <a:endParaRPr lang="fr-FR" dirty="0" smtClean="0"/>
          </a:p>
          <a:p>
            <a:pPr marL="228600" indent="-228600" eaLnBrk="1" hangingPunct="1">
              <a:buFont typeface="+mj-lt"/>
              <a:buAutoNum type="arabicPeriod"/>
              <a:defRPr/>
            </a:pPr>
            <a:r>
              <a:rPr lang="fr-FR" dirty="0" smtClean="0"/>
              <a:t>Magnifier, </a:t>
            </a:r>
            <a:r>
              <a:rPr lang="fr-FR" dirty="0" err="1" smtClean="0"/>
              <a:t>Cristalis</a:t>
            </a:r>
            <a:r>
              <a:rPr lang="fr-FR" dirty="0" smtClean="0"/>
              <a:t> s’en occupe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err="1" smtClean="0"/>
              <a:t>Minifier</a:t>
            </a:r>
            <a:r>
              <a:rPr lang="fr-FR" dirty="0" smtClean="0"/>
              <a:t> : objectif, rendre autonome l’auditeur dés la seconde occurrence</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La collecte de données doit être planifiée en amont, et être indolore pour le client</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Tous les cas ou le client a rencontré des difficultés pour « sortir les données », nous avons identifié de nombreuses anomalies comptables, et plus globalement une situation générale à risque. C’est un excellent indicateur</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De plus, c’est un test de capacité au CFCI</a:t>
            </a:r>
          </a:p>
          <a:p>
            <a:pPr marL="228600" indent="-228600" eaLnBrk="1" hangingPunct="1">
              <a:buFont typeface="+mj-lt"/>
              <a:buAutoNum type="arabicPeriod"/>
              <a:defRPr/>
            </a:pPr>
            <a:endParaRPr lang="fr-FR" dirty="0" smtClean="0"/>
          </a:p>
          <a:p>
            <a:pPr eaLnBrk="1" hangingPunct="1">
              <a:defRPr/>
            </a:pPr>
            <a:endParaRPr 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72F22E8D-8FBC-4E93-A2F3-126D3D97B1BA}" type="slidenum">
              <a:rPr lang="fr-FR" sz="1200" b="0" smtClean="0">
                <a:solidFill>
                  <a:prstClr val="black"/>
                </a:solidFill>
                <a:latin typeface="Arial" pitchFamily="34" charset="0"/>
              </a:rPr>
              <a:pPr eaLnBrk="1" hangingPunct="1"/>
              <a:t>38</a:t>
            </a:fld>
            <a:endParaRPr lang="fr-FR" sz="1200" b="0" smtClean="0">
              <a:solidFill>
                <a:prstClr val="black"/>
              </a:solidFill>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pPr eaLnBrk="1" hangingPunct="1">
              <a:defRPr/>
            </a:pPr>
            <a:r>
              <a:rPr lang="fr-FR" sz="1600" b="1" dirty="0" smtClean="0"/>
              <a:t>JMA</a:t>
            </a:r>
          </a:p>
          <a:p>
            <a:pPr eaLnBrk="1" hangingPunct="1">
              <a:defRPr/>
            </a:pPr>
            <a:endParaRPr lang="fr-FR" dirty="0" smtClean="0"/>
          </a:p>
          <a:p>
            <a:pPr marL="228600" indent="-228600" eaLnBrk="1" hangingPunct="1">
              <a:buFont typeface="+mj-lt"/>
              <a:buAutoNum type="arabicPeriod"/>
              <a:defRPr/>
            </a:pPr>
            <a:r>
              <a:rPr lang="fr-FR" dirty="0" smtClean="0"/>
              <a:t>Sécurité des données</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Assistance et accompagnement fonctionnel permanent et distant</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Travail collaboratif</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Disponibilité des exercices antérieurs</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Adaptation à des filiales étrangères</a:t>
            </a:r>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68202E98-D805-496C-8567-E52B1BE04749}" type="slidenum">
              <a:rPr lang="fr-FR" sz="1200" b="0" smtClean="0">
                <a:solidFill>
                  <a:srgbClr val="000000"/>
                </a:solidFill>
                <a:latin typeface="Arial" pitchFamily="34" charset="0"/>
              </a:rPr>
              <a:pPr eaLnBrk="1" hangingPunct="1"/>
              <a:t>3</a:t>
            </a:fld>
            <a:endParaRPr lang="fr-FR" sz="1200" b="0" smtClean="0">
              <a:solidFill>
                <a:srgbClr val="000000"/>
              </a:solidFill>
              <a:latin typeface="Arial" pitchFamily="34" charset="0"/>
            </a:endParaRPr>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ln/>
          <a:extLst/>
        </p:spPr>
        <p:txBody>
          <a:bodyPr/>
          <a:lstStyle/>
          <a:p>
            <a:pPr eaLnBrk="1" hangingPunct="1">
              <a:defRPr/>
            </a:pPr>
            <a:r>
              <a:rPr lang="fr-FR" sz="1600" b="1" dirty="0" smtClean="0"/>
              <a:t>FCH</a:t>
            </a:r>
          </a:p>
          <a:p>
            <a:pPr eaLnBrk="1" hangingPunct="1">
              <a:defRPr/>
            </a:pPr>
            <a:endParaRPr lang="fr-FR" dirty="0" smtClean="0"/>
          </a:p>
          <a:p>
            <a:pPr marL="228600" indent="-228600" eaLnBrk="1" hangingPunct="1">
              <a:buFont typeface="+mj-lt"/>
              <a:buAutoNum type="arabicPeriod"/>
              <a:defRPr/>
            </a:pPr>
            <a:r>
              <a:rPr lang="fr-FR" dirty="0" smtClean="0"/>
              <a:t>Passer en revue rapidement</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Soutien de VBA et MLE</a:t>
            </a:r>
          </a:p>
          <a:p>
            <a:pPr eaLnBrk="1" hangingPunct="1">
              <a:defRPr/>
            </a:pPr>
            <a:endParaRPr lang="fr-FR"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7BAF7A2B-7CC9-4890-BF89-21774B66E950}" type="slidenum">
              <a:rPr lang="fr-FR" sz="1200" b="0" smtClean="0">
                <a:solidFill>
                  <a:prstClr val="black"/>
                </a:solidFill>
                <a:latin typeface="Arial" pitchFamily="34" charset="0"/>
              </a:rPr>
              <a:pPr eaLnBrk="1" hangingPunct="1"/>
              <a:t>39</a:t>
            </a:fld>
            <a:endParaRPr lang="fr-FR" sz="1200" b="0" smtClean="0">
              <a:solidFill>
                <a:prstClr val="black"/>
              </a:solidFill>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b="1" smtClean="0">
                <a:latin typeface="Arial" pitchFamily="34" charset="0"/>
              </a:rPr>
              <a:t>FCH + JMA</a:t>
            </a:r>
            <a:endParaRPr lang="fr-FR"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F433695F-6610-4E94-9ED1-863106876CB7}" type="slidenum">
              <a:rPr lang="fr-FR" sz="1200" b="0" smtClean="0">
                <a:solidFill>
                  <a:prstClr val="black"/>
                </a:solidFill>
                <a:latin typeface="Arial" pitchFamily="34" charset="0"/>
              </a:rPr>
              <a:pPr eaLnBrk="1" hangingPunct="1"/>
              <a:t>40</a:t>
            </a:fld>
            <a:endParaRPr lang="fr-FR" sz="1200" b="0" smtClean="0">
              <a:solidFill>
                <a:prstClr val="black"/>
              </a:solidFill>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sz="1600" b="1" smtClean="0">
                <a:latin typeface="Arial" pitchFamily="34" charset="0"/>
              </a:rPr>
              <a:t>FCH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463" eaLnBrk="0" hangingPunct="0">
              <a:defRPr sz="1400" b="1">
                <a:solidFill>
                  <a:schemeClr val="bg1"/>
                </a:solidFill>
                <a:latin typeface="Trebuchet MS" pitchFamily="34" charset="0"/>
              </a:defRPr>
            </a:lvl1pPr>
            <a:lvl2pPr marL="742950" indent="-285750" defTabSz="906463" eaLnBrk="0" hangingPunct="0">
              <a:defRPr sz="1400" b="1">
                <a:solidFill>
                  <a:schemeClr val="bg1"/>
                </a:solidFill>
                <a:latin typeface="Trebuchet MS" pitchFamily="34" charset="0"/>
              </a:defRPr>
            </a:lvl2pPr>
            <a:lvl3pPr marL="1143000" indent="-228600" defTabSz="906463" eaLnBrk="0" hangingPunct="0">
              <a:defRPr sz="1400" b="1">
                <a:solidFill>
                  <a:schemeClr val="bg1"/>
                </a:solidFill>
                <a:latin typeface="Trebuchet MS" pitchFamily="34" charset="0"/>
              </a:defRPr>
            </a:lvl3pPr>
            <a:lvl4pPr marL="1600200" indent="-228600" defTabSz="906463" eaLnBrk="0" hangingPunct="0">
              <a:defRPr sz="1400" b="1">
                <a:solidFill>
                  <a:schemeClr val="bg1"/>
                </a:solidFill>
                <a:latin typeface="Trebuchet MS" pitchFamily="34" charset="0"/>
              </a:defRPr>
            </a:lvl4pPr>
            <a:lvl5pPr marL="2057400" indent="-228600" defTabSz="906463" eaLnBrk="0" hangingPunct="0">
              <a:defRPr sz="1400" b="1">
                <a:solidFill>
                  <a:schemeClr val="bg1"/>
                </a:solidFill>
                <a:latin typeface="Trebuchet MS" pitchFamily="34" charset="0"/>
              </a:defRPr>
            </a:lvl5pPr>
            <a:lvl6pPr marL="2514600" indent="-228600" defTabSz="906463" eaLnBrk="0" fontAlgn="base" hangingPunct="0">
              <a:spcBef>
                <a:spcPct val="0"/>
              </a:spcBef>
              <a:spcAft>
                <a:spcPct val="0"/>
              </a:spcAft>
              <a:defRPr sz="1400" b="1">
                <a:solidFill>
                  <a:schemeClr val="bg1"/>
                </a:solidFill>
                <a:latin typeface="Trebuchet MS" pitchFamily="34" charset="0"/>
              </a:defRPr>
            </a:lvl6pPr>
            <a:lvl7pPr marL="2971800" indent="-228600" defTabSz="906463" eaLnBrk="0" fontAlgn="base" hangingPunct="0">
              <a:spcBef>
                <a:spcPct val="0"/>
              </a:spcBef>
              <a:spcAft>
                <a:spcPct val="0"/>
              </a:spcAft>
              <a:defRPr sz="1400" b="1">
                <a:solidFill>
                  <a:schemeClr val="bg1"/>
                </a:solidFill>
                <a:latin typeface="Trebuchet MS" pitchFamily="34" charset="0"/>
              </a:defRPr>
            </a:lvl7pPr>
            <a:lvl8pPr marL="3429000" indent="-228600" defTabSz="906463" eaLnBrk="0" fontAlgn="base" hangingPunct="0">
              <a:spcBef>
                <a:spcPct val="0"/>
              </a:spcBef>
              <a:spcAft>
                <a:spcPct val="0"/>
              </a:spcAft>
              <a:defRPr sz="1400" b="1">
                <a:solidFill>
                  <a:schemeClr val="bg1"/>
                </a:solidFill>
                <a:latin typeface="Trebuchet MS" pitchFamily="34" charset="0"/>
              </a:defRPr>
            </a:lvl8pPr>
            <a:lvl9pPr marL="3886200" indent="-228600" defTabSz="906463" eaLnBrk="0" fontAlgn="base" hangingPunct="0">
              <a:spcBef>
                <a:spcPct val="0"/>
              </a:spcBef>
              <a:spcAft>
                <a:spcPct val="0"/>
              </a:spcAft>
              <a:defRPr sz="1400" b="1">
                <a:solidFill>
                  <a:schemeClr val="bg1"/>
                </a:solidFill>
                <a:latin typeface="Trebuchet MS" pitchFamily="34" charset="0"/>
              </a:defRPr>
            </a:lvl9pPr>
          </a:lstStyle>
          <a:p>
            <a:pPr eaLnBrk="1" hangingPunct="1"/>
            <a:fld id="{A20378AD-2C11-4B94-8ABA-7536C8592C79}" type="slidenum">
              <a:rPr lang="fr-FR" sz="1200" b="0" smtClean="0">
                <a:solidFill>
                  <a:schemeClr val="tx1"/>
                </a:solidFill>
                <a:latin typeface="Arial" pitchFamily="34" charset="0"/>
              </a:rPr>
              <a:pPr eaLnBrk="1" hangingPunct="1"/>
              <a:t>4</a:t>
            </a:fld>
            <a:endParaRPr lang="fr-FR" sz="1200" b="0" smtClean="0">
              <a:solidFill>
                <a:schemeClr val="tx1"/>
              </a:solidFill>
              <a:latin typeface="Arial" pitchFamily="34" charset="0"/>
            </a:endParaRPr>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ln/>
          <a:extLst/>
        </p:spPr>
        <p:txBody>
          <a:bodyPr/>
          <a:lstStyle/>
          <a:p>
            <a:pPr eaLnBrk="1" hangingPunct="1">
              <a:defRPr/>
            </a:pPr>
            <a:r>
              <a:rPr lang="fr-FR" sz="1600" b="1" dirty="0" smtClean="0"/>
              <a:t>FCH</a:t>
            </a:r>
          </a:p>
          <a:p>
            <a:pPr eaLnBrk="1" hangingPunct="1">
              <a:defRPr/>
            </a:pPr>
            <a:endParaRPr lang="fr-FR" dirty="0" smtClean="0"/>
          </a:p>
          <a:p>
            <a:pPr marL="228600" indent="-228600" eaLnBrk="1" hangingPunct="1">
              <a:buFont typeface="+mj-lt"/>
              <a:buAutoNum type="arabicPeriod"/>
              <a:defRPr/>
            </a:pPr>
            <a:r>
              <a:rPr lang="fr-FR" dirty="0" smtClean="0"/>
              <a:t>Passer en revue rapidement</a:t>
            </a:r>
          </a:p>
          <a:p>
            <a:pPr marL="228600" indent="-228600" eaLnBrk="1" hangingPunct="1">
              <a:buFont typeface="+mj-lt"/>
              <a:buAutoNum type="arabicPeriod"/>
              <a:defRPr/>
            </a:pPr>
            <a:endParaRPr lang="fr-FR" dirty="0" smtClean="0"/>
          </a:p>
          <a:p>
            <a:pPr marL="228600" indent="-228600" eaLnBrk="1" hangingPunct="1">
              <a:buFont typeface="+mj-lt"/>
              <a:buAutoNum type="arabicPeriod"/>
              <a:defRPr/>
            </a:pPr>
            <a:r>
              <a:rPr lang="fr-FR" dirty="0" smtClean="0"/>
              <a:t>Soutien de VBA et MLE</a:t>
            </a:r>
          </a:p>
          <a:p>
            <a:pPr eaLnBrk="1" hangingPunct="1">
              <a:defRPr/>
            </a:pPr>
            <a:endParaRPr lang="fr-FR"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0AF50-9A3A-433E-A5AB-5204D7D11E2F}" type="slidenum">
              <a:rPr lang="en-GB"/>
              <a:pPr/>
              <a:t>5</a:t>
            </a:fld>
            <a:endParaRPr lang="en-GB"/>
          </a:p>
        </p:txBody>
      </p:sp>
      <p:sp>
        <p:nvSpPr>
          <p:cNvPr id="46082" name="Rectangle 2"/>
          <p:cNvSpPr>
            <a:spLocks noGrp="1" noRot="1" noChangeAspect="1" noChangeArrowheads="1" noTextEdit="1"/>
          </p:cNvSpPr>
          <p:nvPr>
            <p:ph type="sldImg"/>
          </p:nvPr>
        </p:nvSpPr>
        <p:spPr>
          <a:xfrm>
            <a:off x="1143000" y="685800"/>
            <a:ext cx="4572000" cy="3429000"/>
          </a:xfrm>
          <a:ln/>
        </p:spPr>
      </p:sp>
      <p:sp>
        <p:nvSpPr>
          <p:cNvPr id="46083" name="Rectangle 3"/>
          <p:cNvSpPr>
            <a:spLocks noGrp="1" noChangeArrowheads="1"/>
          </p:cNvSpPr>
          <p:nvPr>
            <p:ph type="body" idx="1"/>
          </p:nvPr>
        </p:nvSpPr>
        <p:spPr/>
        <p:txBody>
          <a:bodyPr/>
          <a:lstStyle/>
          <a:p>
            <a:r>
              <a:rPr lang="en-GB" b="1" dirty="0" smtClean="0"/>
              <a:t>Section divider (Slide layout option: Divider-light</a:t>
            </a:r>
            <a:r>
              <a:rPr lang="en-GB" b="1" baseline="0" dirty="0" smtClean="0"/>
              <a:t> blue</a:t>
            </a:r>
            <a:r>
              <a:rPr lang="en-GB" b="1" dirty="0" smtClean="0"/>
              <a:t>)</a:t>
            </a:r>
            <a:endParaRPr lang="en-GB" dirty="0" smtClean="0"/>
          </a:p>
          <a:p>
            <a:r>
              <a:rPr lang="en-GB" dirty="0" smtClean="0"/>
              <a:t>The section divider slide is an effective way of breaking up your presentation into chapters. Five section dividers have been included in this template, all following the same style but each one having a distinct BDO colour. </a:t>
            </a:r>
          </a:p>
          <a:p>
            <a:r>
              <a:rPr lang="en-GB" dirty="0" smtClean="0"/>
              <a:t>Section divider slides are for this use ONLY and should never be adapted to create additional slide types or styles.</a:t>
            </a:r>
          </a:p>
          <a:p>
            <a:r>
              <a:rPr lang="en-GB" dirty="0" smtClean="0"/>
              <a:t>Divider headings – Trebuchet MS bold, 32 pt, upper case, white</a:t>
            </a:r>
          </a:p>
          <a:p>
            <a:r>
              <a:rPr lang="en-GB" dirty="0" smtClean="0"/>
              <a:t>Sub-headings – Trebuchet MS bold, 18 pt, upper case, white</a:t>
            </a:r>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1pPr>
            <a:lvl2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2pPr>
            <a:lvl3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3pPr>
            <a:lvl4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4pPr>
            <a:lvl5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5pPr>
            <a:lvl6pPr marL="2413274"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6pPr>
            <a:lvl7pPr marL="2852051"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7pPr>
            <a:lvl8pPr marL="3290828"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8pPr>
            <a:lvl9pPr marL="3729606"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9pPr>
          </a:lstStyle>
          <a:p>
            <a:pPr eaLnBrk="1"/>
            <a:fld id="{3CEDAA52-345A-45AA-9281-1A565EE0DB99}" type="slidenum">
              <a:rPr lang="fr-FR" smtClean="0">
                <a:solidFill>
                  <a:srgbClr val="000000"/>
                </a:solidFill>
                <a:latin typeface="Times New Roman" pitchFamily="18" charset="0"/>
              </a:rPr>
              <a:pPr eaLnBrk="1"/>
              <a:t>6</a:t>
            </a:fld>
            <a:endParaRPr lang="fr-FR" smtClean="0">
              <a:solidFill>
                <a:srgbClr val="000000"/>
              </a:solidFill>
              <a:latin typeface="Times New Roman" pitchFamily="18" charset="0"/>
            </a:endParaRPr>
          </a:p>
        </p:txBody>
      </p:sp>
      <p:sp>
        <p:nvSpPr>
          <p:cNvPr id="65539" name="Text Box 1"/>
          <p:cNvSpPr txBox="1">
            <a:spLocks noChangeArrowheads="1"/>
          </p:cNvSpPr>
          <p:nvPr/>
        </p:nvSpPr>
        <p:spPr bwMode="auto">
          <a:xfrm>
            <a:off x="0" y="1"/>
            <a:ext cx="1603" cy="14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6374" tIns="43186" rIns="86374" bIns="4318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ctr" eaLnBrk="1">
              <a:lnSpc>
                <a:spcPct val="100000"/>
              </a:lnSpc>
              <a:buClrTx/>
              <a:buFontTx/>
              <a:buNone/>
            </a:pPr>
            <a:fld id="{EAF89F03-89EF-4CEA-A4EE-43395071FFBF}" type="slidenum">
              <a:rPr lang="fr-FR" sz="1300">
                <a:solidFill>
                  <a:srgbClr val="FFFFFF"/>
                </a:solidFill>
                <a:latin typeface="Trebuchet MS" pitchFamily="34" charset="0"/>
              </a:rPr>
              <a:pPr algn="ctr" eaLnBrk="1">
                <a:lnSpc>
                  <a:spcPct val="100000"/>
                </a:lnSpc>
                <a:buClrTx/>
                <a:buFontTx/>
                <a:buNone/>
              </a:pPr>
              <a:t>6</a:t>
            </a:fld>
            <a:endParaRPr lang="fr-FR" sz="1300">
              <a:solidFill>
                <a:srgbClr val="FFFFFF"/>
              </a:solidFill>
              <a:latin typeface="Trebuchet MS" pitchFamily="34" charset="0"/>
            </a:endParaRPr>
          </a:p>
        </p:txBody>
      </p:sp>
      <p:sp>
        <p:nvSpPr>
          <p:cNvPr id="65540"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0" y="-182321"/>
            <a:ext cx="1603" cy="3661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spcBef>
                <a:spcPct val="0"/>
              </a:spcBef>
              <a:tabLst>
                <a:tab pos="0" algn="l"/>
                <a:tab pos="429637" algn="l"/>
                <a:tab pos="860796" algn="l"/>
                <a:tab pos="1291955" algn="l"/>
                <a:tab pos="1723115" algn="l"/>
                <a:tab pos="2154274" algn="l"/>
                <a:tab pos="2585434" algn="l"/>
                <a:tab pos="3016593" algn="l"/>
                <a:tab pos="3447753" algn="l"/>
                <a:tab pos="3878912" algn="l"/>
                <a:tab pos="4310072" algn="l"/>
                <a:tab pos="4741230" algn="l"/>
                <a:tab pos="5172391" algn="l"/>
                <a:tab pos="5603550" algn="l"/>
                <a:tab pos="6034710" algn="l"/>
                <a:tab pos="6465868" algn="l"/>
                <a:tab pos="6897028" algn="l"/>
                <a:tab pos="7328188" algn="l"/>
                <a:tab pos="7759348" algn="l"/>
                <a:tab pos="8190506" algn="l"/>
                <a:tab pos="8621666" algn="l"/>
              </a:tabLst>
            </a:pPr>
            <a:endParaRPr lang="fr-FR" sz="190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1pPr>
            <a:lvl2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2pPr>
            <a:lvl3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3pPr>
            <a:lvl4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4pPr>
            <a:lvl5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5pPr>
            <a:lvl6pPr marL="2413274"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6pPr>
            <a:lvl7pPr marL="2852051"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7pPr>
            <a:lvl8pPr marL="3290828"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8pPr>
            <a:lvl9pPr marL="3729606"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9pPr>
          </a:lstStyle>
          <a:p>
            <a:pPr eaLnBrk="1"/>
            <a:fld id="{3CEDAA52-345A-45AA-9281-1A565EE0DB99}" type="slidenum">
              <a:rPr lang="fr-FR" smtClean="0">
                <a:solidFill>
                  <a:srgbClr val="000000"/>
                </a:solidFill>
                <a:latin typeface="Times New Roman" pitchFamily="18" charset="0"/>
              </a:rPr>
              <a:pPr eaLnBrk="1"/>
              <a:t>7</a:t>
            </a:fld>
            <a:endParaRPr lang="fr-FR" smtClean="0">
              <a:solidFill>
                <a:srgbClr val="000000"/>
              </a:solidFill>
              <a:latin typeface="Times New Roman" pitchFamily="18" charset="0"/>
            </a:endParaRPr>
          </a:p>
        </p:txBody>
      </p:sp>
      <p:sp>
        <p:nvSpPr>
          <p:cNvPr id="65539" name="Text Box 1"/>
          <p:cNvSpPr txBox="1">
            <a:spLocks noChangeArrowheads="1"/>
          </p:cNvSpPr>
          <p:nvPr/>
        </p:nvSpPr>
        <p:spPr bwMode="auto">
          <a:xfrm>
            <a:off x="0" y="1"/>
            <a:ext cx="1603" cy="14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6374" tIns="43186" rIns="86374" bIns="4318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ctr" eaLnBrk="1">
              <a:lnSpc>
                <a:spcPct val="100000"/>
              </a:lnSpc>
              <a:buClrTx/>
              <a:buFontTx/>
              <a:buNone/>
            </a:pPr>
            <a:fld id="{EAF89F03-89EF-4CEA-A4EE-43395071FFBF}" type="slidenum">
              <a:rPr lang="fr-FR" sz="1300">
                <a:solidFill>
                  <a:srgbClr val="FFFFFF"/>
                </a:solidFill>
                <a:latin typeface="Trebuchet MS" pitchFamily="34" charset="0"/>
              </a:rPr>
              <a:pPr algn="ctr" eaLnBrk="1">
                <a:lnSpc>
                  <a:spcPct val="100000"/>
                </a:lnSpc>
                <a:buClrTx/>
                <a:buFontTx/>
                <a:buNone/>
              </a:pPr>
              <a:t>7</a:t>
            </a:fld>
            <a:endParaRPr lang="fr-FR" sz="1300">
              <a:solidFill>
                <a:srgbClr val="FFFFFF"/>
              </a:solidFill>
              <a:latin typeface="Trebuchet MS" pitchFamily="34" charset="0"/>
            </a:endParaRPr>
          </a:p>
        </p:txBody>
      </p:sp>
      <p:sp>
        <p:nvSpPr>
          <p:cNvPr id="65540"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0" y="-182321"/>
            <a:ext cx="1603" cy="3661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spcBef>
                <a:spcPct val="0"/>
              </a:spcBef>
              <a:tabLst>
                <a:tab pos="0" algn="l"/>
                <a:tab pos="429637" algn="l"/>
                <a:tab pos="860796" algn="l"/>
                <a:tab pos="1291955" algn="l"/>
                <a:tab pos="1723115" algn="l"/>
                <a:tab pos="2154274" algn="l"/>
                <a:tab pos="2585434" algn="l"/>
                <a:tab pos="3016593" algn="l"/>
                <a:tab pos="3447753" algn="l"/>
                <a:tab pos="3878912" algn="l"/>
                <a:tab pos="4310072" algn="l"/>
                <a:tab pos="4741230" algn="l"/>
                <a:tab pos="5172391" algn="l"/>
                <a:tab pos="5603550" algn="l"/>
                <a:tab pos="6034710" algn="l"/>
                <a:tab pos="6465868" algn="l"/>
                <a:tab pos="6897028" algn="l"/>
                <a:tab pos="7328188" algn="l"/>
                <a:tab pos="7759348" algn="l"/>
                <a:tab pos="8190506" algn="l"/>
                <a:tab pos="8621666" algn="l"/>
              </a:tabLst>
            </a:pPr>
            <a:endParaRPr lang="fr-FR" sz="190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1pPr>
            <a:lvl2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2pPr>
            <a:lvl3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3pPr>
            <a:lvl4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4pPr>
            <a:lvl5pPr eaLnBrk="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5pPr>
            <a:lvl6pPr marL="2413274"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6pPr>
            <a:lvl7pPr marL="2852051"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7pPr>
            <a:lvl8pPr marL="3290828"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8pPr>
            <a:lvl9pPr marL="3729606" indent="-219389" defTabSz="431161" eaLnBrk="0" fontAlgn="base" hangingPunct="0">
              <a:lnSpc>
                <a:spcPct val="93000"/>
              </a:lnSpc>
              <a:spcBef>
                <a:spcPct val="0"/>
              </a:spcBef>
              <a:spcAft>
                <a:spcPct val="0"/>
              </a:spcAft>
              <a:buClr>
                <a:srgbClr val="000000"/>
              </a:buClr>
              <a:buSzPct val="100000"/>
              <a:buFont typeface="Times New Roman" pitchFamily="18" charset="0"/>
              <a:tabLst>
                <a:tab pos="694731" algn="l"/>
                <a:tab pos="1389460" algn="l"/>
                <a:tab pos="2084191" algn="l"/>
                <a:tab pos="2778922" algn="l"/>
              </a:tabLst>
              <a:defRPr>
                <a:solidFill>
                  <a:schemeClr val="bg1"/>
                </a:solidFill>
                <a:latin typeface="Arial" pitchFamily="34" charset="0"/>
                <a:ea typeface="Arial Unicode MS" pitchFamily="34" charset="-128"/>
                <a:cs typeface="Arial Unicode MS" pitchFamily="34" charset="-128"/>
              </a:defRPr>
            </a:lvl9pPr>
          </a:lstStyle>
          <a:p>
            <a:pPr eaLnBrk="1"/>
            <a:fld id="{3CEDAA52-345A-45AA-9281-1A565EE0DB99}" type="slidenum">
              <a:rPr lang="fr-FR" smtClean="0">
                <a:solidFill>
                  <a:srgbClr val="000000"/>
                </a:solidFill>
                <a:latin typeface="Times New Roman" pitchFamily="18" charset="0"/>
              </a:rPr>
              <a:pPr eaLnBrk="1"/>
              <a:t>8</a:t>
            </a:fld>
            <a:endParaRPr lang="fr-FR" smtClean="0">
              <a:solidFill>
                <a:srgbClr val="000000"/>
              </a:solidFill>
              <a:latin typeface="Times New Roman" pitchFamily="18" charset="0"/>
            </a:endParaRPr>
          </a:p>
        </p:txBody>
      </p:sp>
      <p:sp>
        <p:nvSpPr>
          <p:cNvPr id="65539" name="Text Box 1"/>
          <p:cNvSpPr txBox="1">
            <a:spLocks noChangeArrowheads="1"/>
          </p:cNvSpPr>
          <p:nvPr/>
        </p:nvSpPr>
        <p:spPr bwMode="auto">
          <a:xfrm>
            <a:off x="0" y="1"/>
            <a:ext cx="1603" cy="14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6374" tIns="43186" rIns="86374" bIns="4318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ctr" eaLnBrk="1">
              <a:lnSpc>
                <a:spcPct val="100000"/>
              </a:lnSpc>
              <a:buClrTx/>
              <a:buFontTx/>
              <a:buNone/>
            </a:pPr>
            <a:fld id="{EAF89F03-89EF-4CEA-A4EE-43395071FFBF}" type="slidenum">
              <a:rPr lang="fr-FR" sz="1300">
                <a:solidFill>
                  <a:srgbClr val="FFFFFF"/>
                </a:solidFill>
                <a:latin typeface="Trebuchet MS" pitchFamily="34" charset="0"/>
              </a:rPr>
              <a:pPr algn="ctr" eaLnBrk="1">
                <a:lnSpc>
                  <a:spcPct val="100000"/>
                </a:lnSpc>
                <a:buClrTx/>
                <a:buFontTx/>
                <a:buNone/>
              </a:pPr>
              <a:t>8</a:t>
            </a:fld>
            <a:endParaRPr lang="fr-FR" sz="1300">
              <a:solidFill>
                <a:srgbClr val="FFFFFF"/>
              </a:solidFill>
              <a:latin typeface="Trebuchet MS" pitchFamily="34" charset="0"/>
            </a:endParaRPr>
          </a:p>
        </p:txBody>
      </p:sp>
      <p:sp>
        <p:nvSpPr>
          <p:cNvPr id="65540"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0" y="-182321"/>
            <a:ext cx="1603" cy="366113"/>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spcBef>
                <a:spcPct val="0"/>
              </a:spcBef>
              <a:tabLst>
                <a:tab pos="0" algn="l"/>
                <a:tab pos="429637" algn="l"/>
                <a:tab pos="860796" algn="l"/>
                <a:tab pos="1291955" algn="l"/>
                <a:tab pos="1723115" algn="l"/>
                <a:tab pos="2154274" algn="l"/>
                <a:tab pos="2585434" algn="l"/>
                <a:tab pos="3016593" algn="l"/>
                <a:tab pos="3447753" algn="l"/>
                <a:tab pos="3878912" algn="l"/>
                <a:tab pos="4310072" algn="l"/>
                <a:tab pos="4741230" algn="l"/>
                <a:tab pos="5172391" algn="l"/>
                <a:tab pos="5603550" algn="l"/>
                <a:tab pos="6034710" algn="l"/>
                <a:tab pos="6465868" algn="l"/>
                <a:tab pos="6897028" algn="l"/>
                <a:tab pos="7328188" algn="l"/>
                <a:tab pos="7759348" algn="l"/>
                <a:tab pos="8190506" algn="l"/>
                <a:tab pos="8621666" algn="l"/>
              </a:tabLst>
            </a:pPr>
            <a:endParaRPr lang="fr-FR" sz="190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0AF50-9A3A-433E-A5AB-5204D7D11E2F}" type="slidenum">
              <a:rPr lang="en-GB"/>
              <a:pPr/>
              <a:t>9</a:t>
            </a:fld>
            <a:endParaRPr lang="en-GB"/>
          </a:p>
        </p:txBody>
      </p:sp>
      <p:sp>
        <p:nvSpPr>
          <p:cNvPr id="46082" name="Rectangle 2"/>
          <p:cNvSpPr>
            <a:spLocks noGrp="1" noRot="1" noChangeAspect="1" noChangeArrowheads="1" noTextEdit="1"/>
          </p:cNvSpPr>
          <p:nvPr>
            <p:ph type="sldImg"/>
          </p:nvPr>
        </p:nvSpPr>
        <p:spPr>
          <a:xfrm>
            <a:off x="1143000" y="685800"/>
            <a:ext cx="4572000" cy="3429000"/>
          </a:xfrm>
          <a:ln/>
        </p:spPr>
      </p:sp>
      <p:sp>
        <p:nvSpPr>
          <p:cNvPr id="46083" name="Rectangle 3"/>
          <p:cNvSpPr>
            <a:spLocks noGrp="1" noChangeArrowheads="1"/>
          </p:cNvSpPr>
          <p:nvPr>
            <p:ph type="body" idx="1"/>
          </p:nvPr>
        </p:nvSpPr>
        <p:spPr/>
        <p:txBody>
          <a:bodyPr/>
          <a:lstStyle/>
          <a:p>
            <a:r>
              <a:rPr lang="en-GB" b="1" dirty="0" smtClean="0"/>
              <a:t>Section divider (Slide layout option: Divider-light</a:t>
            </a:r>
            <a:r>
              <a:rPr lang="en-GB" b="1" baseline="0" dirty="0" smtClean="0"/>
              <a:t> blue</a:t>
            </a:r>
            <a:r>
              <a:rPr lang="en-GB" b="1" dirty="0" smtClean="0"/>
              <a:t>)</a:t>
            </a:r>
            <a:endParaRPr lang="en-GB" dirty="0" smtClean="0"/>
          </a:p>
          <a:p>
            <a:r>
              <a:rPr lang="en-GB" dirty="0" smtClean="0"/>
              <a:t>The section divider slide is an effective way of breaking up your presentation into chapters. Five section dividers have been included in this template, all following the same style but each one having a distinct BDO colour. </a:t>
            </a:r>
          </a:p>
          <a:p>
            <a:r>
              <a:rPr lang="en-GB" dirty="0" smtClean="0"/>
              <a:t>Section divider slides are for this use ONLY and should never be adapted to create additional slide types or styles.</a:t>
            </a:r>
          </a:p>
          <a:p>
            <a:r>
              <a:rPr lang="en-GB" dirty="0" smtClean="0"/>
              <a:t>Divider headings – Trebuchet MS bold, 32 pt, upper case, white</a:t>
            </a:r>
          </a:p>
          <a:p>
            <a:r>
              <a:rPr lang="en-GB" dirty="0" smtClean="0"/>
              <a:t>Sub-headings – Trebuchet MS bold, 18 pt, upper case, white</a:t>
            </a: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7183" name="Rectangle 15"/>
          <p:cNvSpPr>
            <a:spLocks noChangeArrowheads="1"/>
          </p:cNvSpPr>
          <p:nvPr/>
        </p:nvSpPr>
        <p:spPr bwMode="gray">
          <a:xfrm>
            <a:off x="0" y="287338"/>
            <a:ext cx="8853488" cy="5326063"/>
          </a:xfrm>
          <a:prstGeom prst="rect">
            <a:avLst/>
          </a:prstGeom>
          <a:solidFill>
            <a:schemeClr val="tx1"/>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3"/>
          </a:xfrm>
        </p:spPr>
        <p:txBody>
          <a:bodyPr/>
          <a:lstStyle>
            <a:lvl1pPr>
              <a:defRPr sz="3200">
                <a:solidFill>
                  <a:schemeClr val="bg1"/>
                </a:solidFill>
              </a:defRPr>
            </a:lvl1pPr>
          </a:lstStyle>
          <a:p>
            <a:r>
              <a:rPr lang="fr-FR" smtClean="0"/>
              <a:t>Modifiez le style du titre</a:t>
            </a:r>
            <a:endParaRPr lang="en-GB" dirty="0"/>
          </a:p>
        </p:txBody>
      </p:sp>
      <p:sp>
        <p:nvSpPr>
          <p:cNvPr id="7171" name="Rectangle 3"/>
          <p:cNvSpPr>
            <a:spLocks noGrp="1" noChangeArrowheads="1"/>
          </p:cNvSpPr>
          <p:nvPr>
            <p:ph type="subTitle" idx="1"/>
          </p:nvPr>
        </p:nvSpPr>
        <p:spPr bwMode="gray">
          <a:xfrm>
            <a:off x="287338" y="1905001"/>
            <a:ext cx="8299450" cy="2755900"/>
          </a:xfrm>
        </p:spPr>
        <p:txBody>
          <a:bodyPr/>
          <a:lstStyle>
            <a:lvl1pPr>
              <a:defRPr>
                <a:solidFill>
                  <a:schemeClr val="bg1"/>
                </a:solidFill>
              </a:defRPr>
            </a:lvl1pPr>
          </a:lstStyle>
          <a:p>
            <a:r>
              <a:rPr lang="fr-FR" smtClean="0"/>
              <a:t>Modifiez le style des sous-titres du masque</a:t>
            </a:r>
            <a:endParaRPr lang="en-GB"/>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0" y="6238875"/>
            <a:ext cx="974725" cy="374651"/>
          </a:xfrm>
          <a:prstGeom prst="rect">
            <a:avLst/>
          </a:prstGeom>
          <a:noFill/>
        </p:spPr>
      </p:pic>
      <p:sp>
        <p:nvSpPr>
          <p:cNvPr id="7180" name="Rectangle 12"/>
          <p:cNvSpPr>
            <a:spLocks noGrp="1" noChangeArrowheads="1"/>
          </p:cNvSpPr>
          <p:nvPr>
            <p:ph type="dt" sz="half" idx="2"/>
          </p:nvPr>
        </p:nvSpPr>
        <p:spPr>
          <a:xfrm>
            <a:off x="5705475" y="7031039"/>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40" y="7031038"/>
            <a:ext cx="2941637" cy="158751"/>
          </a:xfrm>
        </p:spPr>
        <p:txBody>
          <a:bodyPr/>
          <a:lstStyle>
            <a:lvl1pPr>
              <a:defRPr/>
            </a:lvl1pPr>
          </a:lstStyle>
          <a:p>
            <a:r>
              <a:rPr lang="fr-FR" smtClean="0"/>
              <a:t>Pyramide des âges BDO - 16/05/2012</a:t>
            </a:r>
            <a:endParaRPr lang="en-GB"/>
          </a:p>
        </p:txBody>
      </p:sp>
      <p:sp>
        <p:nvSpPr>
          <p:cNvPr id="7182" name="Rectangle 14"/>
          <p:cNvSpPr>
            <a:spLocks noGrp="1" noChangeArrowheads="1"/>
          </p:cNvSpPr>
          <p:nvPr>
            <p:ph type="sldNum" sz="quarter" idx="4"/>
          </p:nvPr>
        </p:nvSpPr>
        <p:spPr>
          <a:xfrm>
            <a:off x="3571875" y="7024689"/>
            <a:ext cx="2133600" cy="165100"/>
          </a:xfrm>
        </p:spPr>
        <p:txBody>
          <a:bodyPr/>
          <a:lstStyle>
            <a:lvl1pPr>
              <a:defRPr/>
            </a:lvl1pPr>
          </a:lstStyle>
          <a:p>
            <a:r>
              <a:rPr lang="en-GB"/>
              <a:t>Page </a:t>
            </a:r>
            <a:fld id="{EB371873-BAF8-421E-A180-A2821999BACA}" type="slidenum">
              <a:rPr lang="en-GB"/>
              <a:pPr/>
              <a:t>‹N°›</a:t>
            </a:fld>
            <a:endParaRPr lang="en-GB"/>
          </a:p>
        </p:txBody>
      </p:sp>
      <p:sp>
        <p:nvSpPr>
          <p:cNvPr id="7193" name="Freeform 25"/>
          <p:cNvSpPr>
            <a:spLocks noChangeAspect="1"/>
          </p:cNvSpPr>
          <p:nvPr/>
        </p:nvSpPr>
        <p:spPr bwMode="gray">
          <a:xfrm>
            <a:off x="287340" y="5030789"/>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40"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87340" y="673101"/>
            <a:ext cx="8569325" cy="971551"/>
          </a:xfrm>
        </p:spPr>
        <p:txBody>
          <a:bodyPr/>
          <a:lstStyle/>
          <a:p>
            <a:r>
              <a:rPr lang="fr-FR" smtClean="0"/>
              <a:t>Modifiez le style du titre</a:t>
            </a:r>
            <a:endParaRPr lang="en-GB" dirty="0"/>
          </a:p>
        </p:txBody>
      </p:sp>
      <p:sp>
        <p:nvSpPr>
          <p:cNvPr id="3" name="Text Placeholder 2"/>
          <p:cNvSpPr>
            <a:spLocks noGrp="1"/>
          </p:cNvSpPr>
          <p:nvPr>
            <p:ph type="body" sz="half" idx="1"/>
          </p:nvPr>
        </p:nvSpPr>
        <p:spPr>
          <a:xfrm>
            <a:off x="287338" y="1820865"/>
            <a:ext cx="4208462" cy="3813175"/>
          </a:xfrm>
        </p:spPr>
        <p:txBody>
          <a:bodyPr/>
          <a:lstStyle>
            <a:lvl1pPr>
              <a:defRPr sz="1600"/>
            </a:lvl1pPr>
            <a:lvl2pPr>
              <a:defRPr sz="1600"/>
            </a:lvl2pPr>
            <a:lvl3pPr>
              <a:defRPr sz="12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Content Placeholder 3"/>
          <p:cNvSpPr>
            <a:spLocks noGrp="1"/>
          </p:cNvSpPr>
          <p:nvPr>
            <p:ph sz="half" idx="2"/>
          </p:nvPr>
        </p:nvSpPr>
        <p:spPr>
          <a:xfrm>
            <a:off x="4648202" y="1820865"/>
            <a:ext cx="4208463" cy="3813175"/>
          </a:xfrm>
        </p:spPr>
        <p:txBody>
          <a:bodyPr/>
          <a:lstStyle>
            <a:lvl1pPr>
              <a:defRPr sz="1600"/>
            </a:lvl1pPr>
            <a:lvl2pPr>
              <a:defRPr sz="1600"/>
            </a:lvl2pPr>
            <a:lvl3pPr>
              <a:defRPr sz="12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a:p>
        </p:txBody>
      </p:sp>
      <p:sp>
        <p:nvSpPr>
          <p:cNvPr id="6" name="Footer Placeholder 5"/>
          <p:cNvSpPr>
            <a:spLocks noGrp="1"/>
          </p:cNvSpPr>
          <p:nvPr>
            <p:ph type="ftr" sz="quarter" idx="11"/>
          </p:nvPr>
        </p:nvSpPr>
        <p:spPr>
          <a:xfrm>
            <a:off x="649288" y="6327775"/>
            <a:ext cx="6692900" cy="158751"/>
          </a:xfrm>
        </p:spPr>
        <p:txBody>
          <a:bodyPr/>
          <a:lstStyle>
            <a:lvl1pPr>
              <a:defRPr/>
            </a:lvl1pPr>
          </a:lstStyle>
          <a:p>
            <a:r>
              <a:rPr lang="fr-FR" smtClean="0"/>
              <a:t>Pyramide des âges BDO - 16/05/2012</a:t>
            </a:r>
            <a:endParaRPr lang="en-GB"/>
          </a:p>
        </p:txBody>
      </p:sp>
      <p:sp>
        <p:nvSpPr>
          <p:cNvPr id="7" name="Slide Number Placeholder 6"/>
          <p:cNvSpPr>
            <a:spLocks noGrp="1"/>
          </p:cNvSpPr>
          <p:nvPr>
            <p:ph type="sldNum" sz="quarter" idx="12"/>
          </p:nvPr>
        </p:nvSpPr>
        <p:spPr>
          <a:xfrm>
            <a:off x="649288" y="6486526"/>
            <a:ext cx="2133600" cy="165100"/>
          </a:xfrm>
        </p:spPr>
        <p:txBody>
          <a:bodyPr/>
          <a:lstStyle>
            <a:lvl1pPr>
              <a:defRPr/>
            </a:lvl1pPr>
          </a:lstStyle>
          <a:p>
            <a:r>
              <a:rPr lang="en-GB"/>
              <a:t>Page </a:t>
            </a:r>
            <a:fld id="{558AC349-A4D6-4645-B667-1FE670EA57E0}" type="slidenum">
              <a:rPr lang="en-GB"/>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le 1"/>
          <p:cNvSpPr>
            <a:spLocks noGrp="1"/>
          </p:cNvSpPr>
          <p:nvPr>
            <p:ph type="title"/>
          </p:nvPr>
        </p:nvSpPr>
        <p:spPr>
          <a:xfrm>
            <a:off x="287340" y="673101"/>
            <a:ext cx="8569325" cy="971551"/>
          </a:xfrm>
        </p:spPr>
        <p:txBody>
          <a:bodyPr/>
          <a:lstStyle/>
          <a:p>
            <a:r>
              <a:rPr lang="fr-FR" smtClean="0"/>
              <a:t>Modifiez le style du titre</a:t>
            </a:r>
            <a:endParaRPr lang="en-GB"/>
          </a:p>
        </p:txBody>
      </p:sp>
      <p:sp>
        <p:nvSpPr>
          <p:cNvPr id="3" name="Text Placeholder 2"/>
          <p:cNvSpPr>
            <a:spLocks noGrp="1"/>
          </p:cNvSpPr>
          <p:nvPr>
            <p:ph type="body" sz="half" idx="1"/>
          </p:nvPr>
        </p:nvSpPr>
        <p:spPr>
          <a:xfrm>
            <a:off x="287340" y="1820864"/>
            <a:ext cx="8569325" cy="457200"/>
          </a:xfrm>
        </p:spPr>
        <p:txBody>
          <a:bodyPr/>
          <a:lstStyle>
            <a:lvl1pPr>
              <a:defRPr sz="1600"/>
            </a:lvl1pPr>
            <a:lvl2pPr>
              <a:defRPr sz="1600"/>
            </a:lvl2pPr>
            <a:lvl3pPr>
              <a:defRPr sz="1200" i="0"/>
            </a:lvl3pPr>
            <a:lvl4pPr>
              <a:defRPr sz="1200" i="0"/>
            </a:lvl4pPr>
            <a:lvl5pPr>
              <a:defRPr sz="1200" i="0"/>
            </a:lvl5pPr>
          </a:lstStyle>
          <a:p>
            <a:pPr lvl="0"/>
            <a:r>
              <a:rPr lang="fr-FR" smtClean="0"/>
              <a:t>Modifiez les styles du texte du masque</a:t>
            </a:r>
          </a:p>
        </p:txBody>
      </p:sp>
      <p:sp>
        <p:nvSpPr>
          <p:cNvPr id="4" name="Content Placeholder 3"/>
          <p:cNvSpPr>
            <a:spLocks noGrp="1"/>
          </p:cNvSpPr>
          <p:nvPr>
            <p:ph sz="half" idx="2"/>
          </p:nvPr>
        </p:nvSpPr>
        <p:spPr>
          <a:xfrm>
            <a:off x="287339" y="2278064"/>
            <a:ext cx="7594600" cy="3355975"/>
          </a:xfrm>
        </p:spPr>
        <p:txBody>
          <a:bodyPr/>
          <a:lstStyle>
            <a:lvl1pPr>
              <a:defRPr sz="1600"/>
            </a:lvl1pPr>
            <a:lvl2pPr>
              <a:defRPr sz="1600"/>
            </a:lvl2pPr>
            <a:lvl3pPr>
              <a:defRPr sz="1200"/>
            </a:lvl3pPr>
            <a:lvl4pPr>
              <a:defRPr sz="1200"/>
            </a:lvl4pPr>
            <a:lvl5pPr>
              <a:defRPr sz="1200"/>
            </a:lvl5pPr>
          </a:lstStyle>
          <a:p>
            <a:pPr lvl="0"/>
            <a:r>
              <a:rPr lang="fr-FR" smtClean="0"/>
              <a:t>Modifiez les styles du texte du masque</a:t>
            </a:r>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a:p>
        </p:txBody>
      </p:sp>
      <p:sp>
        <p:nvSpPr>
          <p:cNvPr id="6" name="Footer Placeholder 5"/>
          <p:cNvSpPr>
            <a:spLocks noGrp="1"/>
          </p:cNvSpPr>
          <p:nvPr>
            <p:ph type="ftr" sz="quarter" idx="11"/>
          </p:nvPr>
        </p:nvSpPr>
        <p:spPr>
          <a:xfrm>
            <a:off x="649288" y="6327775"/>
            <a:ext cx="6692900" cy="158751"/>
          </a:xfrm>
        </p:spPr>
        <p:txBody>
          <a:bodyPr/>
          <a:lstStyle>
            <a:lvl1pPr>
              <a:defRPr/>
            </a:lvl1pPr>
          </a:lstStyle>
          <a:p>
            <a:r>
              <a:rPr lang="fr-FR" smtClean="0"/>
              <a:t>Pyramide des âges BDO - 16/05/2012</a:t>
            </a:r>
            <a:endParaRPr lang="en-GB"/>
          </a:p>
        </p:txBody>
      </p:sp>
      <p:sp>
        <p:nvSpPr>
          <p:cNvPr id="7" name="Slide Number Placeholder 6"/>
          <p:cNvSpPr>
            <a:spLocks noGrp="1"/>
          </p:cNvSpPr>
          <p:nvPr>
            <p:ph type="sldNum" sz="quarter" idx="12"/>
          </p:nvPr>
        </p:nvSpPr>
        <p:spPr>
          <a:xfrm>
            <a:off x="649288" y="6486526"/>
            <a:ext cx="2133600" cy="165100"/>
          </a:xfrm>
        </p:spPr>
        <p:txBody>
          <a:bodyPr/>
          <a:lstStyle>
            <a:lvl1pPr>
              <a:defRPr/>
            </a:lvl1pPr>
          </a:lstStyle>
          <a:p>
            <a:r>
              <a:rPr lang="en-GB"/>
              <a:t>Page </a:t>
            </a:r>
            <a:fld id="{35F80087-E30D-472B-BE96-66D8A8FADE10}" type="slidenum">
              <a:rPr lang="en-GB"/>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fr-FR" smtClean="0"/>
              <a:t>Pyramide des âges BDO - 16/05/2012</a:t>
            </a:r>
            <a:endParaRPr lang="en-GB"/>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fr-FR" smtClean="0"/>
              <a:t>Pyramide des âges BDO - 16/05/2012</a:t>
            </a:r>
            <a:endParaRPr lang="en-GB"/>
          </a:p>
        </p:txBody>
      </p:sp>
      <p:sp>
        <p:nvSpPr>
          <p:cNvPr id="7" name="Slide Number Placeholder 6"/>
          <p:cNvSpPr>
            <a:spLocks noGrp="1"/>
          </p:cNvSpPr>
          <p:nvPr>
            <p:ph type="sldNum" sz="quarter" idx="12"/>
          </p:nvPr>
        </p:nvSpPr>
        <p:spPr/>
        <p:txBody>
          <a:bodyPr/>
          <a:lstStyle>
            <a:lvl1pPr>
              <a:defRPr/>
            </a:lvl1pPr>
          </a:lstStyle>
          <a:p>
            <a:r>
              <a:rPr lang="en-GB"/>
              <a:t>Page </a:t>
            </a:r>
            <a:fld id="{B2A11916-5191-45D3-9BBA-630077168195}" type="slidenum">
              <a:rPr lang="en-GB"/>
              <a:pPr/>
              <a:t>‹N°›</a:t>
            </a:fld>
            <a:endParaRPr lang="en-GB"/>
          </a:p>
        </p:txBody>
      </p:sp>
      <p:sp>
        <p:nvSpPr>
          <p:cNvPr id="9" name="Text Placeholder 8"/>
          <p:cNvSpPr>
            <a:spLocks noGrp="1"/>
          </p:cNvSpPr>
          <p:nvPr>
            <p:ph type="body" sz="quarter" idx="13"/>
          </p:nvPr>
        </p:nvSpPr>
        <p:spPr>
          <a:xfrm>
            <a:off x="1754188" y="1820863"/>
            <a:ext cx="2743200" cy="3812400"/>
          </a:xfrm>
        </p:spPr>
        <p:txBody>
          <a:bodyPr/>
          <a:lstStyle>
            <a:lvl1pPr>
              <a:defRPr sz="1600"/>
            </a:lvl1pPr>
            <a:lvl2pPr>
              <a:defRPr sz="1600"/>
            </a:lvl2pPr>
            <a:lvl3pPr>
              <a:defRPr sz="12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11" name="Text Placeholder 10"/>
          <p:cNvSpPr>
            <a:spLocks noGrp="1"/>
          </p:cNvSpPr>
          <p:nvPr>
            <p:ph type="body" sz="quarter" idx="14"/>
          </p:nvPr>
        </p:nvSpPr>
        <p:spPr>
          <a:xfrm>
            <a:off x="4646613" y="1820863"/>
            <a:ext cx="4210050" cy="3814763"/>
          </a:xfrm>
        </p:spPr>
        <p:txBody>
          <a:bodyPr/>
          <a:lstStyle>
            <a:lvl1pPr>
              <a:defRPr sz="1600"/>
            </a:lvl1pPr>
            <a:lvl2pPr>
              <a:defRPr sz="1600"/>
            </a:lvl2pPr>
            <a:lvl3pPr>
              <a:defRPr sz="12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10" name="Picture Placeholder 9"/>
          <p:cNvSpPr>
            <a:spLocks noGrp="1"/>
          </p:cNvSpPr>
          <p:nvPr>
            <p:ph type="pic" sz="quarter" idx="15"/>
          </p:nvPr>
        </p:nvSpPr>
        <p:spPr>
          <a:xfrm>
            <a:off x="286738" y="1820863"/>
            <a:ext cx="1296000" cy="1400400"/>
          </a:xfrm>
        </p:spPr>
        <p:txBody>
          <a:bodyPr/>
          <a:lstStyle/>
          <a:p>
            <a:r>
              <a:rPr lang="fr-FR" smtClean="0"/>
              <a:t>Cliquez sur l'icône pour ajouter une image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fr-FR" smtClean="0"/>
              <a:t>Pyramide des âges BDO - 16/05/2012</a:t>
            </a:r>
            <a:endParaRPr lang="en-GB"/>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8" y="1820863"/>
            <a:ext cx="7594600" cy="3814763"/>
          </a:xfrm>
        </p:spPr>
        <p:txBody>
          <a:bodyPr/>
          <a:lstStyle>
            <a:lvl1pPr>
              <a:defRPr sz="2800">
                <a:solidFill>
                  <a:srgbClr val="62CAE3"/>
                </a:solidFill>
              </a:defRPr>
            </a:lvl1pPr>
          </a:lstStyle>
          <a:p>
            <a:pPr lvl="0"/>
            <a:r>
              <a:rPr lang="fr-FR" smtClean="0"/>
              <a:t>Modifiez les styles du texte du masque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fr-FR" smtClean="0"/>
              <a:t>Pyramide des âges BDO - 16/05/2012</a:t>
            </a:r>
            <a:endParaRPr lang="en-GB"/>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8" y="1820863"/>
            <a:ext cx="7594600" cy="3814763"/>
          </a:xfrm>
        </p:spPr>
        <p:txBody>
          <a:bodyPr/>
          <a:lstStyle>
            <a:lvl1pPr>
              <a:defRPr sz="2800">
                <a:solidFill>
                  <a:srgbClr val="2EAFA4"/>
                </a:solidFill>
              </a:defRPr>
            </a:lvl1pPr>
          </a:lstStyle>
          <a:p>
            <a:pPr lvl="0"/>
            <a:r>
              <a:rPr lang="fr-FR" smtClean="0"/>
              <a:t>Modifiez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fr-FR" smtClean="0"/>
              <a:t>Pyramide des âges BDO - 16/05/2012</a:t>
            </a:r>
            <a:endParaRPr lang="en-GB"/>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8" y="1820863"/>
            <a:ext cx="7594600" cy="3814763"/>
          </a:xfrm>
        </p:spPr>
        <p:txBody>
          <a:bodyPr/>
          <a:lstStyle>
            <a:lvl1pPr>
              <a:defRPr sz="2800">
                <a:solidFill>
                  <a:srgbClr val="98002E"/>
                </a:solidFill>
              </a:defRPr>
            </a:lvl1pPr>
          </a:lstStyle>
          <a:p>
            <a:pPr lvl="0"/>
            <a:r>
              <a:rPr lang="fr-FR" smtClean="0"/>
              <a:t>Modifiez les styles du texte du masque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fr-FR" smtClean="0"/>
              <a:t>Pyramide des âges BDO - 16/05/2012</a:t>
            </a:r>
            <a:endParaRPr lang="en-GB"/>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8" y="1820863"/>
            <a:ext cx="7594600" cy="3814763"/>
          </a:xfrm>
        </p:spPr>
        <p:txBody>
          <a:bodyPr/>
          <a:lstStyle>
            <a:lvl1pPr>
              <a:defRPr sz="2800">
                <a:solidFill>
                  <a:srgbClr val="786860"/>
                </a:solidFill>
              </a:defRPr>
            </a:lvl1pPr>
          </a:lstStyle>
          <a:p>
            <a:pPr lvl="0"/>
            <a:r>
              <a:rPr lang="fr-FR" smtClean="0"/>
              <a:t>Modifiez les styles du texte du masque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fr-FR" smtClean="0"/>
              <a:t>Pyramide des âges BDO - 16/05/2012</a:t>
            </a:r>
            <a:endParaRPr lang="en-GB"/>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8" y="1820863"/>
            <a:ext cx="7594600" cy="3814763"/>
          </a:xfrm>
        </p:spPr>
        <p:txBody>
          <a:bodyPr/>
          <a:lstStyle>
            <a:lvl1pPr>
              <a:defRPr sz="2800">
                <a:solidFill>
                  <a:srgbClr val="EE9024"/>
                </a:solidFill>
              </a:defRPr>
            </a:lvl1pPr>
          </a:lstStyle>
          <a:p>
            <a:pPr lvl="0"/>
            <a:r>
              <a:rPr lang="fr-FR" smtClean="0"/>
              <a:t>Modifiez les styles du texte du masque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fr-FR" smtClean="0"/>
              <a:t>Pyramide des âges BDO - 16/05/2012</a:t>
            </a:r>
            <a:endParaRPr lang="en-GB"/>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8" y="1820863"/>
            <a:ext cx="7594600" cy="3814763"/>
          </a:xfrm>
        </p:spPr>
        <p:txBody>
          <a:bodyPr/>
          <a:lstStyle>
            <a:lvl1pPr>
              <a:defRPr sz="2800">
                <a:solidFill>
                  <a:srgbClr val="D1108C"/>
                </a:solidFill>
              </a:defRPr>
            </a:lvl1pPr>
          </a:lstStyle>
          <a:p>
            <a:pPr lvl="0"/>
            <a:r>
              <a:rPr lang="fr-FR" smtClean="0"/>
              <a:t>Modifiez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12" name="Picture 11" descr="unlicensed_image1.jpg"/>
          <p:cNvPicPr>
            <a:picLocks noChangeAspect="1"/>
          </p:cNvPicPr>
          <p:nvPr userDrawn="1"/>
        </p:nvPicPr>
        <p:blipFill>
          <a:blip r:embed="rId2" cstate="print"/>
          <a:stretch>
            <a:fillRect/>
          </a:stretch>
        </p:blipFill>
        <p:spPr>
          <a:xfrm>
            <a:off x="0" y="288926"/>
            <a:ext cx="8851900" cy="5321300"/>
          </a:xfrm>
          <a:prstGeom prst="rect">
            <a:avLst/>
          </a:prstGeom>
        </p:spPr>
      </p:pic>
      <p:sp>
        <p:nvSpPr>
          <p:cNvPr id="7170" name="Rectangle 2"/>
          <p:cNvSpPr>
            <a:spLocks noGrp="1" noChangeArrowheads="1"/>
          </p:cNvSpPr>
          <p:nvPr>
            <p:ph type="ctrTitle"/>
          </p:nvPr>
        </p:nvSpPr>
        <p:spPr bwMode="gray">
          <a:xfrm>
            <a:off x="287338" y="1379538"/>
            <a:ext cx="8299450" cy="525463"/>
          </a:xfrm>
        </p:spPr>
        <p:txBody>
          <a:bodyPr/>
          <a:lstStyle>
            <a:lvl1pPr>
              <a:defRPr sz="3200">
                <a:solidFill>
                  <a:srgbClr val="ED1A3B"/>
                </a:solidFill>
              </a:defRPr>
            </a:lvl1pPr>
          </a:lstStyle>
          <a:p>
            <a:r>
              <a:rPr lang="fr-FR" smtClean="0"/>
              <a:t>Modifiez le style du titre</a:t>
            </a:r>
            <a:endParaRPr lang="en-GB" dirty="0"/>
          </a:p>
        </p:txBody>
      </p:sp>
      <p:sp>
        <p:nvSpPr>
          <p:cNvPr id="7171" name="Rectangle 3"/>
          <p:cNvSpPr>
            <a:spLocks noGrp="1" noChangeArrowheads="1"/>
          </p:cNvSpPr>
          <p:nvPr>
            <p:ph type="subTitle" idx="1"/>
          </p:nvPr>
        </p:nvSpPr>
        <p:spPr bwMode="gray">
          <a:xfrm>
            <a:off x="287338" y="1905001"/>
            <a:ext cx="8299450" cy="2755900"/>
          </a:xfrm>
        </p:spPr>
        <p:txBody>
          <a:bodyPr/>
          <a:lstStyle>
            <a:lvl1pPr>
              <a:defRPr>
                <a:solidFill>
                  <a:srgbClr val="ED1A3B"/>
                </a:solidFill>
              </a:defRPr>
            </a:lvl1pPr>
          </a:lstStyle>
          <a:p>
            <a:r>
              <a:rPr lang="fr-FR" smtClean="0"/>
              <a:t>Modifiez le style des sous-titres du masque</a:t>
            </a:r>
            <a:endParaRPr lang="en-GB" dirty="0"/>
          </a:p>
        </p:txBody>
      </p:sp>
      <p:pic>
        <p:nvPicPr>
          <p:cNvPr id="7175" name="Picture 7" descr="BDO_Logo_RGB 100%"/>
          <p:cNvPicPr>
            <a:picLocks noChangeAspect="1" noChangeArrowheads="1"/>
          </p:cNvPicPr>
          <p:nvPr/>
        </p:nvPicPr>
        <p:blipFill>
          <a:blip r:embed="rId3" cstate="print"/>
          <a:srcRect/>
          <a:stretch>
            <a:fillRect/>
          </a:stretch>
        </p:blipFill>
        <p:spPr bwMode="auto">
          <a:xfrm>
            <a:off x="7881940" y="6238875"/>
            <a:ext cx="974725" cy="374651"/>
          </a:xfrm>
          <a:prstGeom prst="rect">
            <a:avLst/>
          </a:prstGeom>
          <a:noFill/>
        </p:spPr>
      </p:pic>
      <p:sp>
        <p:nvSpPr>
          <p:cNvPr id="7180" name="Rectangle 12"/>
          <p:cNvSpPr>
            <a:spLocks noGrp="1" noChangeArrowheads="1"/>
          </p:cNvSpPr>
          <p:nvPr>
            <p:ph type="dt" sz="half" idx="2"/>
          </p:nvPr>
        </p:nvSpPr>
        <p:spPr>
          <a:xfrm>
            <a:off x="5705475" y="7031039"/>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40" y="7031038"/>
            <a:ext cx="2941637" cy="158751"/>
          </a:xfrm>
        </p:spPr>
        <p:txBody>
          <a:bodyPr/>
          <a:lstStyle>
            <a:lvl1pPr>
              <a:defRPr/>
            </a:lvl1pPr>
          </a:lstStyle>
          <a:p>
            <a:r>
              <a:rPr lang="fr-FR" smtClean="0"/>
              <a:t>Pyramide des âges BDO - 16/05/2012</a:t>
            </a:r>
            <a:endParaRPr lang="en-GB"/>
          </a:p>
        </p:txBody>
      </p:sp>
      <p:sp>
        <p:nvSpPr>
          <p:cNvPr id="7182" name="Rectangle 14"/>
          <p:cNvSpPr>
            <a:spLocks noGrp="1" noChangeArrowheads="1"/>
          </p:cNvSpPr>
          <p:nvPr>
            <p:ph type="sldNum" sz="quarter" idx="4"/>
          </p:nvPr>
        </p:nvSpPr>
        <p:spPr>
          <a:xfrm>
            <a:off x="3571875" y="7024689"/>
            <a:ext cx="2133600" cy="165100"/>
          </a:xfrm>
        </p:spPr>
        <p:txBody>
          <a:bodyPr/>
          <a:lstStyle>
            <a:lvl1pPr>
              <a:defRPr/>
            </a:lvl1pPr>
          </a:lstStyle>
          <a:p>
            <a:r>
              <a:rPr lang="en-GB"/>
              <a:t>Page </a:t>
            </a:r>
            <a:fld id="{EB371873-BAF8-421E-A180-A2821999BACA}" type="slidenum">
              <a:rPr lang="en-GB"/>
              <a:pPr/>
              <a:t>‹N°›</a:t>
            </a:fld>
            <a:endParaRPr lang="en-GB"/>
          </a:p>
        </p:txBody>
      </p:sp>
      <p:sp>
        <p:nvSpPr>
          <p:cNvPr id="7193" name="Freeform 25"/>
          <p:cNvSpPr>
            <a:spLocks noChangeAspect="1"/>
          </p:cNvSpPr>
          <p:nvPr/>
        </p:nvSpPr>
        <p:spPr bwMode="gray">
          <a:xfrm>
            <a:off x="287340" y="5030789"/>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40"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r>
              <a:rPr lang="fr-FR" smtClean="0"/>
              <a:t>Pyramide des âges BDO - 16/05/2012</a:t>
            </a:r>
            <a:endParaRPr lang="en-GB"/>
          </a:p>
        </p:txBody>
      </p:sp>
      <p:sp>
        <p:nvSpPr>
          <p:cNvPr id="4" name="Slide Number Placeholder 3"/>
          <p:cNvSpPr>
            <a:spLocks noGrp="1"/>
          </p:cNvSpPr>
          <p:nvPr>
            <p:ph type="sldNum" sz="quarter" idx="12"/>
          </p:nvPr>
        </p:nvSpPr>
        <p:spPr/>
        <p:txBody>
          <a:bodyPr/>
          <a:lstStyle>
            <a:lvl1pPr>
              <a:defRPr/>
            </a:lvl1pPr>
          </a:lstStyle>
          <a:p>
            <a:r>
              <a:rPr lang="en-GB"/>
              <a:t>Page </a:t>
            </a:r>
            <a:fld id="{70F63238-C654-4236-9828-76E35876810C}" type="slidenum">
              <a:rPr lang="en-GB"/>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7183" name="Rectangle 15"/>
          <p:cNvSpPr>
            <a:spLocks noChangeArrowheads="1"/>
          </p:cNvSpPr>
          <p:nvPr/>
        </p:nvSpPr>
        <p:spPr bwMode="gray">
          <a:xfrm>
            <a:off x="0" y="287338"/>
            <a:ext cx="8930850" cy="5326062"/>
          </a:xfrm>
          <a:prstGeom prst="rect">
            <a:avLst/>
          </a:prstGeom>
          <a:solidFill>
            <a:srgbClr val="2EAFA4"/>
          </a:solidFill>
          <a:ln w="9525">
            <a:noFill/>
            <a:miter lim="800000"/>
            <a:headEnd/>
            <a:tailEnd/>
          </a:ln>
          <a:effectLst/>
        </p:spPr>
        <p:txBody>
          <a:bodyPr wrap="none" anchor="ctr"/>
          <a:lstStyle/>
          <a:p>
            <a:endParaRPr lang="en-GB">
              <a:solidFill>
                <a:srgbClr val="FFFFFF"/>
              </a:solidFill>
              <a:latin typeface="Trebuchet MS"/>
            </a:endParaRPr>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fr-FR" smtClean="0"/>
              <a:t>Cliquez pour modifier le style du titre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fr-FR" smtClean="0"/>
              <a:t>Cliquez pour modifier le style des sous-titres du masque</a:t>
            </a:r>
            <a:endParaRPr lang="en-GB"/>
          </a:p>
        </p:txBody>
      </p:sp>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9" y="7031038"/>
            <a:ext cx="2941637" cy="158750"/>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a:t>Page </a:t>
            </a:r>
            <a:fld id="{EB371873-BAF8-421E-A180-A2821999BACA}" type="slidenum">
              <a:rPr lang="en-GB"/>
              <a:pPr/>
              <a:t>‹N°›</a:t>
            </a:fld>
            <a:endParaRPr lang="en-GB"/>
          </a:p>
        </p:txBody>
      </p:sp>
      <p:sp>
        <p:nvSpPr>
          <p:cNvPr id="12" name="Freeform 32"/>
          <p:cNvSpPr>
            <a:spLocks noChangeAspect="1"/>
          </p:cNvSpPr>
          <p:nvPr userDrawn="1"/>
        </p:nvSpPr>
        <p:spPr bwMode="gray">
          <a:xfrm>
            <a:off x="286979" y="1"/>
            <a:ext cx="12146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
        <p:nvSpPr>
          <p:cNvPr id="13" name="Freeform 33"/>
          <p:cNvSpPr>
            <a:spLocks noChangeAspect="1"/>
          </p:cNvSpPr>
          <p:nvPr userDrawn="1"/>
        </p:nvSpPr>
        <p:spPr bwMode="gray">
          <a:xfrm>
            <a:off x="286237" y="5030788"/>
            <a:ext cx="12146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Tree>
    <p:extLst>
      <p:ext uri="{BB962C8B-B14F-4D97-AF65-F5344CB8AC3E}">
        <p14:creationId xmlns:p14="http://schemas.microsoft.com/office/powerpoint/2010/main" xmlns="" val="4109077845"/>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75604"/>
            <a:ext cx="3002100" cy="3117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70" name="Rectangle 2"/>
          <p:cNvSpPr>
            <a:spLocks noGrp="1" noChangeArrowheads="1"/>
          </p:cNvSpPr>
          <p:nvPr>
            <p:ph type="ctrTitle"/>
          </p:nvPr>
        </p:nvSpPr>
        <p:spPr bwMode="gray">
          <a:xfrm>
            <a:off x="287338" y="1379538"/>
            <a:ext cx="8299450" cy="525462"/>
          </a:xfrm>
        </p:spPr>
        <p:txBody>
          <a:bodyPr/>
          <a:lstStyle>
            <a:lvl1pPr>
              <a:defRPr sz="3200">
                <a:solidFill>
                  <a:srgbClr val="ED1A3B"/>
                </a:solidFill>
              </a:defRPr>
            </a:lvl1pPr>
          </a:lstStyle>
          <a:p>
            <a:r>
              <a:rPr lang="fr-FR" smtClean="0"/>
              <a:t>Cliquez pour modifier le style du titre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rgbClr val="ED1A3B"/>
                </a:solidFill>
              </a:defRPr>
            </a:lvl1pPr>
          </a:lstStyle>
          <a:p>
            <a:r>
              <a:rPr lang="fr-FR" smtClean="0"/>
              <a:t>Cliquez pour modifier le style des sous-titres du masque</a:t>
            </a:r>
            <a:endParaRPr lang="en-GB" dirty="0"/>
          </a:p>
        </p:txBody>
      </p:sp>
      <p:sp>
        <p:nvSpPr>
          <p:cNvPr id="13" name="Freeform 32"/>
          <p:cNvSpPr>
            <a:spLocks noChangeAspect="1"/>
          </p:cNvSpPr>
          <p:nvPr userDrawn="1"/>
        </p:nvSpPr>
        <p:spPr bwMode="gray">
          <a:xfrm>
            <a:off x="286979" y="1"/>
            <a:ext cx="12146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
        <p:nvSpPr>
          <p:cNvPr id="14" name="Freeform 33"/>
          <p:cNvSpPr>
            <a:spLocks noChangeAspect="1"/>
          </p:cNvSpPr>
          <p:nvPr userDrawn="1"/>
        </p:nvSpPr>
        <p:spPr bwMode="gray">
          <a:xfrm>
            <a:off x="286237" y="5030788"/>
            <a:ext cx="12146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Tree>
    <p:extLst>
      <p:ext uri="{BB962C8B-B14F-4D97-AF65-F5344CB8AC3E}">
        <p14:creationId xmlns:p14="http://schemas.microsoft.com/office/powerpoint/2010/main" xmlns="" val="526963262"/>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929406" cy="5326062"/>
          </a:xfrm>
          <a:prstGeom prst="rect">
            <a:avLst/>
          </a:prstGeom>
          <a:solidFill>
            <a:srgbClr val="2EAFA4"/>
          </a:solidFill>
          <a:ln w="9525">
            <a:noFill/>
            <a:miter lim="800000"/>
            <a:headEnd/>
            <a:tailEnd/>
          </a:ln>
          <a:effectLst/>
        </p:spPr>
        <p:txBody>
          <a:bodyPr wrap="none" anchor="ctr"/>
          <a:lstStyle/>
          <a:p>
            <a:endParaRPr lang="en-GB">
              <a:solidFill>
                <a:srgbClr val="FFFFFF"/>
              </a:solidFill>
              <a:latin typeface="Trebuchet MS"/>
            </a:endParaRPr>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fr-FR" smtClean="0"/>
              <a:t>Cliquez pour modifier le style du titre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fr-FR" smtClean="0"/>
              <a:t>Cliquez pour modifier le style des sous-titres du masque</a:t>
            </a:r>
            <a:endParaRPr lang="en-GB" dirty="0"/>
          </a:p>
        </p:txBody>
      </p:sp>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9" y="7031038"/>
            <a:ext cx="2941637" cy="158750"/>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a:t>Page </a:t>
            </a:r>
            <a:fld id="{EB371873-BAF8-421E-A180-A2821999BACA}" type="slidenum">
              <a:rPr lang="en-GB"/>
              <a:pPr/>
              <a:t>‹N°›</a:t>
            </a:fld>
            <a:endParaRPr lang="en-GB"/>
          </a:p>
        </p:txBody>
      </p:sp>
      <p:pic>
        <p:nvPicPr>
          <p:cNvPr id="14" name="Picture 31" descr="BDO_Logo_RGB 100%"/>
          <p:cNvPicPr>
            <a:picLocks noChangeAspect="1" noChangeArrowheads="1"/>
          </p:cNvPicPr>
          <p:nvPr userDrawn="1"/>
        </p:nvPicPr>
        <p:blipFill>
          <a:blip r:embed="rId2" cstate="print"/>
          <a:srcRect/>
          <a:stretch>
            <a:fillRect/>
          </a:stretch>
        </p:blipFill>
        <p:spPr bwMode="auto">
          <a:xfrm>
            <a:off x="8221218" y="6238875"/>
            <a:ext cx="731139" cy="374650"/>
          </a:xfrm>
          <a:prstGeom prst="rect">
            <a:avLst/>
          </a:prstGeom>
          <a:noFill/>
        </p:spPr>
      </p:pic>
      <p:sp>
        <p:nvSpPr>
          <p:cNvPr id="15" name="Freeform 32"/>
          <p:cNvSpPr>
            <a:spLocks noChangeAspect="1"/>
          </p:cNvSpPr>
          <p:nvPr userDrawn="1"/>
        </p:nvSpPr>
        <p:spPr bwMode="gray">
          <a:xfrm>
            <a:off x="286979" y="1"/>
            <a:ext cx="12146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
        <p:nvSpPr>
          <p:cNvPr id="16" name="Freeform 33"/>
          <p:cNvSpPr>
            <a:spLocks noChangeAspect="1"/>
          </p:cNvSpPr>
          <p:nvPr userDrawn="1"/>
        </p:nvSpPr>
        <p:spPr bwMode="gray">
          <a:xfrm>
            <a:off x="286237" y="5030788"/>
            <a:ext cx="12146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Tree>
    <p:extLst>
      <p:ext uri="{BB962C8B-B14F-4D97-AF65-F5344CB8AC3E}">
        <p14:creationId xmlns:p14="http://schemas.microsoft.com/office/powerpoint/2010/main" xmlns="" val="3505759990"/>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930850" cy="5326062"/>
          </a:xfrm>
          <a:prstGeom prst="rect">
            <a:avLst/>
          </a:prstGeom>
          <a:solidFill>
            <a:srgbClr val="62CAE3"/>
          </a:solidFill>
          <a:ln w="9525">
            <a:noFill/>
            <a:miter lim="800000"/>
            <a:headEnd/>
            <a:tailEnd/>
          </a:ln>
          <a:effectLst/>
        </p:spPr>
        <p:txBody>
          <a:bodyPr wrap="none" anchor="ctr"/>
          <a:lstStyle/>
          <a:p>
            <a:endParaRPr lang="en-GB">
              <a:solidFill>
                <a:srgbClr val="FFFFFF"/>
              </a:solidFill>
              <a:latin typeface="Trebuchet MS"/>
            </a:endParaRPr>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fr-FR" smtClean="0"/>
              <a:t>Cliquez pour modifier le style du titre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fr-FR" smtClean="0"/>
              <a:t>Cliquez pour modifier le style des sous-titres du masque</a:t>
            </a:r>
            <a:endParaRPr lang="en-GB" dirty="0"/>
          </a:p>
        </p:txBody>
      </p:sp>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39" y="7031038"/>
            <a:ext cx="2941637" cy="158750"/>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a:t>Page </a:t>
            </a:r>
            <a:fld id="{EB371873-BAF8-421E-A180-A2821999BACA}" type="slidenum">
              <a:rPr lang="en-GB"/>
              <a:pPr/>
              <a:t>‹N°›</a:t>
            </a:fld>
            <a:endParaRPr lang="en-GB"/>
          </a:p>
        </p:txBody>
      </p:sp>
      <p:pic>
        <p:nvPicPr>
          <p:cNvPr id="14" name="Picture 31" descr="BDO_Logo_RGB 100%"/>
          <p:cNvPicPr>
            <a:picLocks noChangeAspect="1" noChangeArrowheads="1"/>
          </p:cNvPicPr>
          <p:nvPr userDrawn="1"/>
        </p:nvPicPr>
        <p:blipFill>
          <a:blip r:embed="rId2" cstate="print"/>
          <a:srcRect/>
          <a:stretch>
            <a:fillRect/>
          </a:stretch>
        </p:blipFill>
        <p:spPr bwMode="auto">
          <a:xfrm>
            <a:off x="8198267" y="6238875"/>
            <a:ext cx="731139" cy="374650"/>
          </a:xfrm>
          <a:prstGeom prst="rect">
            <a:avLst/>
          </a:prstGeom>
          <a:noFill/>
        </p:spPr>
      </p:pic>
      <p:sp>
        <p:nvSpPr>
          <p:cNvPr id="15" name="Freeform 32"/>
          <p:cNvSpPr>
            <a:spLocks noChangeAspect="1"/>
          </p:cNvSpPr>
          <p:nvPr userDrawn="1"/>
        </p:nvSpPr>
        <p:spPr bwMode="gray">
          <a:xfrm>
            <a:off x="286979" y="1"/>
            <a:ext cx="12146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
        <p:nvSpPr>
          <p:cNvPr id="16" name="Freeform 33"/>
          <p:cNvSpPr>
            <a:spLocks noChangeAspect="1"/>
          </p:cNvSpPr>
          <p:nvPr userDrawn="1"/>
        </p:nvSpPr>
        <p:spPr bwMode="gray">
          <a:xfrm>
            <a:off x="286237" y="5030788"/>
            <a:ext cx="12146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Tree>
    <p:extLst>
      <p:ext uri="{BB962C8B-B14F-4D97-AF65-F5344CB8AC3E}">
        <p14:creationId xmlns:p14="http://schemas.microsoft.com/office/powerpoint/2010/main" xmlns="" val="1322373500"/>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8" name="Rectangle 15"/>
          <p:cNvSpPr>
            <a:spLocks noChangeArrowheads="1"/>
          </p:cNvSpPr>
          <p:nvPr userDrawn="1"/>
        </p:nvSpPr>
        <p:spPr bwMode="gray">
          <a:xfrm>
            <a:off x="0" y="287338"/>
            <a:ext cx="8930850" cy="5326062"/>
          </a:xfrm>
          <a:prstGeom prst="rect">
            <a:avLst/>
          </a:prstGeom>
          <a:solidFill>
            <a:srgbClr val="98002E"/>
          </a:solidFill>
          <a:ln w="9525">
            <a:noFill/>
            <a:miter lim="800000"/>
            <a:headEnd/>
            <a:tailEnd/>
          </a:ln>
          <a:effectLst/>
        </p:spPr>
        <p:txBody>
          <a:bodyPr wrap="none" anchor="ctr"/>
          <a:lstStyle/>
          <a:p>
            <a:endParaRPr lang="en-GB">
              <a:solidFill>
                <a:srgbClr val="FFFFFF"/>
              </a:solidFill>
              <a:latin typeface="Trebuchet MS"/>
            </a:endParaRPr>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fr-FR" smtClean="0"/>
              <a:t>Cliquez pour modifier le style du titre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fr-FR" smtClean="0"/>
              <a:t>Cliquez pour modifier le style des sous-titres du masque</a:t>
            </a:r>
            <a:endParaRPr lang="en-GB" dirty="0"/>
          </a:p>
        </p:txBody>
      </p:sp>
      <p:sp>
        <p:nvSpPr>
          <p:cNvPr id="15" name="Freeform 32"/>
          <p:cNvSpPr>
            <a:spLocks noChangeAspect="1"/>
          </p:cNvSpPr>
          <p:nvPr userDrawn="1"/>
        </p:nvSpPr>
        <p:spPr bwMode="gray">
          <a:xfrm>
            <a:off x="286979" y="1"/>
            <a:ext cx="12146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
        <p:nvSpPr>
          <p:cNvPr id="16" name="Freeform 33"/>
          <p:cNvSpPr>
            <a:spLocks noChangeAspect="1"/>
          </p:cNvSpPr>
          <p:nvPr userDrawn="1"/>
        </p:nvSpPr>
        <p:spPr bwMode="gray">
          <a:xfrm>
            <a:off x="286237" y="5030788"/>
            <a:ext cx="12146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pic>
        <p:nvPicPr>
          <p:cNvPr id="21" name="Picture 31" descr="BDO_Logo_RGB 100%"/>
          <p:cNvPicPr>
            <a:picLocks noChangeAspect="1" noChangeArrowheads="1"/>
          </p:cNvPicPr>
          <p:nvPr userDrawn="1"/>
        </p:nvPicPr>
        <p:blipFill>
          <a:blip r:embed="rId2" cstate="print"/>
          <a:srcRect/>
          <a:stretch>
            <a:fillRect/>
          </a:stretch>
        </p:blipFill>
        <p:spPr bwMode="auto">
          <a:xfrm>
            <a:off x="8198267" y="6377775"/>
            <a:ext cx="731139" cy="374650"/>
          </a:xfrm>
          <a:prstGeom prst="rect">
            <a:avLst/>
          </a:prstGeom>
          <a:noFill/>
        </p:spPr>
      </p:pic>
    </p:spTree>
    <p:extLst>
      <p:ext uri="{BB962C8B-B14F-4D97-AF65-F5344CB8AC3E}">
        <p14:creationId xmlns:p14="http://schemas.microsoft.com/office/powerpoint/2010/main" xmlns="" val="2032724688"/>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930850" cy="5326062"/>
          </a:xfrm>
          <a:prstGeom prst="rect">
            <a:avLst/>
          </a:prstGeom>
          <a:solidFill>
            <a:srgbClr val="EE9024"/>
          </a:solidFill>
          <a:ln w="9525">
            <a:noFill/>
            <a:miter lim="800000"/>
            <a:headEnd/>
            <a:tailEnd/>
          </a:ln>
          <a:effectLst/>
        </p:spPr>
        <p:txBody>
          <a:bodyPr wrap="none" anchor="ctr"/>
          <a:lstStyle/>
          <a:p>
            <a:endParaRPr lang="en-GB">
              <a:solidFill>
                <a:srgbClr val="FFFFFF"/>
              </a:solidFill>
              <a:latin typeface="Trebuchet MS"/>
            </a:endParaRPr>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fr-FR" smtClean="0"/>
              <a:t>Cliquez pour modifier le style du titre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fr-FR" smtClean="0"/>
              <a:t>Cliquez pour modifier le style des sous-titres du masque</a:t>
            </a:r>
            <a:endParaRPr lang="en-GB" dirty="0"/>
          </a:p>
        </p:txBody>
      </p:sp>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a:p>
        </p:txBody>
      </p:sp>
      <p:pic>
        <p:nvPicPr>
          <p:cNvPr id="14" name="Picture 31" descr="BDO_Logo_RGB 100%"/>
          <p:cNvPicPr>
            <a:picLocks noChangeAspect="1" noChangeArrowheads="1"/>
          </p:cNvPicPr>
          <p:nvPr userDrawn="1"/>
        </p:nvPicPr>
        <p:blipFill>
          <a:blip r:embed="rId2" cstate="print"/>
          <a:srcRect/>
          <a:stretch>
            <a:fillRect/>
          </a:stretch>
        </p:blipFill>
        <p:spPr bwMode="auto">
          <a:xfrm>
            <a:off x="8198267" y="6238875"/>
            <a:ext cx="731139" cy="374650"/>
          </a:xfrm>
          <a:prstGeom prst="rect">
            <a:avLst/>
          </a:prstGeom>
          <a:noFill/>
        </p:spPr>
      </p:pic>
      <p:sp>
        <p:nvSpPr>
          <p:cNvPr id="15" name="Freeform 32"/>
          <p:cNvSpPr>
            <a:spLocks noChangeAspect="1"/>
          </p:cNvSpPr>
          <p:nvPr userDrawn="1"/>
        </p:nvSpPr>
        <p:spPr bwMode="gray">
          <a:xfrm>
            <a:off x="286979" y="1"/>
            <a:ext cx="12146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
        <p:nvSpPr>
          <p:cNvPr id="16" name="Freeform 33"/>
          <p:cNvSpPr>
            <a:spLocks noChangeAspect="1"/>
          </p:cNvSpPr>
          <p:nvPr userDrawn="1"/>
        </p:nvSpPr>
        <p:spPr bwMode="gray">
          <a:xfrm>
            <a:off x="286237" y="5030788"/>
            <a:ext cx="12146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Tree>
    <p:extLst>
      <p:ext uri="{BB962C8B-B14F-4D97-AF65-F5344CB8AC3E}">
        <p14:creationId xmlns:p14="http://schemas.microsoft.com/office/powerpoint/2010/main" xmlns="" val="2168429139"/>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pic>
        <p:nvPicPr>
          <p:cNvPr id="8" name="Picture 2" descr="http://www.maxi-fond-ecran.com/fond-ecran/publicite/clarins_002.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85107" y="1"/>
            <a:ext cx="6906447" cy="690554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www.maxi-fond-ecran.com/fond-ecran/publicite/clarins_002.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r="16684"/>
          <a:stretch/>
        </p:blipFill>
        <p:spPr bwMode="auto">
          <a:xfrm>
            <a:off x="0" y="1"/>
            <a:ext cx="5754177" cy="6905549"/>
          </a:xfrm>
          <a:prstGeom prst="rect">
            <a:avLst/>
          </a:prstGeom>
          <a:noFill/>
          <a:extLst>
            <a:ext uri="{909E8E84-426E-40DD-AFC4-6F175D3DCCD1}">
              <a14:hiddenFill xmlns:a14="http://schemas.microsoft.com/office/drawing/2010/main" xmlns="">
                <a:solidFill>
                  <a:srgbClr val="FFFFFF"/>
                </a:solidFill>
              </a14:hiddenFill>
            </a:ext>
          </a:extLst>
        </p:spPr>
      </p:pic>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fr-FR" smtClean="0"/>
              <a:t>Cliquez pour modifier le style du titre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fr-FR" smtClean="0"/>
              <a:t>Cliquez pour modifier le style des sous-titres du masque</a:t>
            </a:r>
            <a:endParaRPr lang="en-GB" dirty="0"/>
          </a:p>
        </p:txBody>
      </p:sp>
      <p:pic>
        <p:nvPicPr>
          <p:cNvPr id="14" name="Picture 31" descr="BDO_Logo_RGB 100%"/>
          <p:cNvPicPr>
            <a:picLocks noChangeAspect="1" noChangeArrowheads="1"/>
          </p:cNvPicPr>
          <p:nvPr userDrawn="1"/>
        </p:nvPicPr>
        <p:blipFill>
          <a:blip r:embed="rId3" cstate="print"/>
          <a:srcRect/>
          <a:stretch>
            <a:fillRect/>
          </a:stretch>
        </p:blipFill>
        <p:spPr bwMode="auto">
          <a:xfrm>
            <a:off x="8198267" y="6238875"/>
            <a:ext cx="731139" cy="374650"/>
          </a:xfrm>
          <a:prstGeom prst="rect">
            <a:avLst/>
          </a:prstGeom>
          <a:noFill/>
        </p:spPr>
      </p:pic>
      <p:sp>
        <p:nvSpPr>
          <p:cNvPr id="15" name="Freeform 32"/>
          <p:cNvSpPr>
            <a:spLocks noChangeAspect="1"/>
          </p:cNvSpPr>
          <p:nvPr userDrawn="1"/>
        </p:nvSpPr>
        <p:spPr bwMode="gray">
          <a:xfrm>
            <a:off x="286979" y="1"/>
            <a:ext cx="121460"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
        <p:nvSpPr>
          <p:cNvPr id="16" name="Freeform 33"/>
          <p:cNvSpPr>
            <a:spLocks noChangeAspect="1"/>
          </p:cNvSpPr>
          <p:nvPr userDrawn="1"/>
        </p:nvSpPr>
        <p:spPr bwMode="gray">
          <a:xfrm>
            <a:off x="286237" y="5030788"/>
            <a:ext cx="121460"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solidFill>
                <a:srgbClr val="FFFFFF"/>
              </a:solidFill>
              <a:latin typeface="Trebuchet MS"/>
            </a:endParaRPr>
          </a:p>
        </p:txBody>
      </p:sp>
    </p:spTree>
    <p:extLst>
      <p:ext uri="{BB962C8B-B14F-4D97-AF65-F5344CB8AC3E}">
        <p14:creationId xmlns:p14="http://schemas.microsoft.com/office/powerpoint/2010/main" xmlns="" val="3549930332"/>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 name="Rectangle 9"/>
          <p:cNvSpPr/>
          <p:nvPr userDrawn="1"/>
        </p:nvSpPr>
        <p:spPr bwMode="auto">
          <a:xfrm>
            <a:off x="434276" y="5988753"/>
            <a:ext cx="8708025" cy="879700"/>
          </a:xfrm>
          <a:prstGeom prst="rect">
            <a:avLst/>
          </a:prstGeom>
          <a:gradFill flip="none" rotWithShape="1">
            <a:gsLst>
              <a:gs pos="0">
                <a:srgbClr val="FFFFFF"/>
              </a:gs>
              <a:gs pos="100000">
                <a:schemeClr val="bg1">
                  <a:lumMod val="75000"/>
                </a:schemeClr>
              </a:gs>
            </a:gsLst>
            <a:lin ang="5400000" scaled="1"/>
            <a:tileRect/>
          </a:gra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endParaRPr lang="fr-FR">
              <a:solidFill>
                <a:srgbClr val="FFFFFF"/>
              </a:solidFill>
              <a:latin typeface="Trebuchet MS"/>
            </a:endParaRPr>
          </a:p>
        </p:txBody>
      </p:sp>
      <p:sp>
        <p:nvSpPr>
          <p:cNvPr id="2" name="Title 1"/>
          <p:cNvSpPr>
            <a:spLocks noGrp="1"/>
          </p:cNvSpPr>
          <p:nvPr>
            <p:ph type="title"/>
          </p:nvPr>
        </p:nvSpPr>
        <p:spPr/>
        <p:txBody>
          <a:bodyPr/>
          <a:lstStyle/>
          <a:p>
            <a:r>
              <a:rPr lang="fr-FR" smtClean="0"/>
              <a:t>Cliquez pour modifier le style du titre</a:t>
            </a:r>
            <a:endParaRPr lang="en-GB"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7" name="Rectangle 4"/>
          <p:cNvSpPr txBox="1">
            <a:spLocks noChangeArrowheads="1"/>
          </p:cNvSpPr>
          <p:nvPr userDrawn="1"/>
        </p:nvSpPr>
        <p:spPr bwMode="auto">
          <a:xfrm>
            <a:off x="1312165" y="6282557"/>
            <a:ext cx="736267" cy="4701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r>
              <a:rPr lang="fr-FR" sz="1800" dirty="0" smtClean="0"/>
              <a:t>ANGLES</a:t>
            </a:r>
          </a:p>
          <a:p>
            <a:r>
              <a:rPr lang="fr-FR" sz="1800" dirty="0"/>
              <a:t>DE VUE</a:t>
            </a:r>
          </a:p>
        </p:txBody>
      </p:sp>
      <p:sp>
        <p:nvSpPr>
          <p:cNvPr id="9" name="Rectangle 4"/>
          <p:cNvSpPr txBox="1">
            <a:spLocks noChangeArrowheads="1"/>
          </p:cNvSpPr>
          <p:nvPr userDrawn="1"/>
        </p:nvSpPr>
        <p:spPr bwMode="auto">
          <a:xfrm>
            <a:off x="2178668" y="6502482"/>
            <a:ext cx="4853868" cy="4701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r>
              <a:rPr lang="fr-FR" sz="1200" b="0" dirty="0" smtClean="0"/>
              <a:t>Pratiques et vérités comptables des filiales : de nouveaux moyens d’analyse et de contrôle</a:t>
            </a:r>
            <a:endParaRPr lang="fr-FR" sz="1200" b="0" dirty="0"/>
          </a:p>
        </p:txBody>
      </p:sp>
      <p:pic>
        <p:nvPicPr>
          <p:cNvPr id="3074" name="Picture 2" descr="http://www.quaibranly.fr/fileadmin/templates/gaya/img/logo_mqb.g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34276" y="6192457"/>
            <a:ext cx="809441" cy="67599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1" descr="BDO_Logo_RGB 100%"/>
          <p:cNvPicPr>
            <a:picLocks noChangeAspect="1" noChangeArrowheads="1"/>
          </p:cNvPicPr>
          <p:nvPr userDrawn="1"/>
        </p:nvPicPr>
        <p:blipFill>
          <a:blip r:embed="rId3" cstate="print"/>
          <a:srcRect/>
          <a:stretch>
            <a:fillRect/>
          </a:stretch>
        </p:blipFill>
        <p:spPr bwMode="auto">
          <a:xfrm>
            <a:off x="8198267" y="6377775"/>
            <a:ext cx="731139" cy="374650"/>
          </a:xfrm>
          <a:prstGeom prst="rect">
            <a:avLst/>
          </a:prstGeom>
          <a:noFill/>
        </p:spPr>
      </p:pic>
    </p:spTree>
    <p:extLst>
      <p:ext uri="{BB962C8B-B14F-4D97-AF65-F5344CB8AC3E}">
        <p14:creationId xmlns:p14="http://schemas.microsoft.com/office/powerpoint/2010/main" xmlns="" val="2354578602"/>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Client name - Event - Presentation title</a:t>
            </a:r>
          </a:p>
        </p:txBody>
      </p:sp>
      <p:sp>
        <p:nvSpPr>
          <p:cNvPr id="7" name="Slide Number Placeholder 6"/>
          <p:cNvSpPr>
            <a:spLocks noGrp="1"/>
          </p:cNvSpPr>
          <p:nvPr>
            <p:ph type="sldNum" sz="quarter" idx="12"/>
          </p:nvPr>
        </p:nvSpPr>
        <p:spPr/>
        <p:txBody>
          <a:bodyPr/>
          <a:lstStyle>
            <a:lvl1pPr>
              <a:defRPr/>
            </a:lvl1pPr>
          </a:lstStyle>
          <a:p>
            <a:r>
              <a:rPr lang="en-GB"/>
              <a:t>Page </a:t>
            </a:r>
            <a:fld id="{B2A11916-5191-45D3-9BBA-630077168195}" type="slidenum">
              <a:rPr lang="en-GB"/>
              <a:pPr/>
              <a:t>‹N°›</a:t>
            </a:fld>
            <a:endParaRPr lang="en-GB"/>
          </a:p>
        </p:txBody>
      </p:sp>
      <p:sp>
        <p:nvSpPr>
          <p:cNvPr id="9" name="Text Placeholder 8"/>
          <p:cNvSpPr>
            <a:spLocks noGrp="1"/>
          </p:cNvSpPr>
          <p:nvPr>
            <p:ph type="body" sz="quarter" idx="13"/>
          </p:nvPr>
        </p:nvSpPr>
        <p:spPr>
          <a:xfrm>
            <a:off x="287339" y="1820863"/>
            <a:ext cx="4210050" cy="3814762"/>
          </a:xfrm>
        </p:spPr>
        <p:txBody>
          <a:bodyPr/>
          <a:lstStyle>
            <a:lvl1pPr>
              <a:defRPr sz="1600"/>
            </a:lvl1pPr>
            <a:lvl2pPr>
              <a:defRPr sz="1600"/>
            </a:lvl2pPr>
            <a:lvl3pPr>
              <a:defRPr sz="1200"/>
            </a:lvl3pPr>
            <a:lvl4pPr>
              <a:defRPr sz="1200"/>
            </a:lvl4pPr>
            <a:lvl5pPr>
              <a:defRPr sz="1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11" name="Text Placeholder 10"/>
          <p:cNvSpPr>
            <a:spLocks noGrp="1"/>
          </p:cNvSpPr>
          <p:nvPr>
            <p:ph type="body" sz="quarter" idx="14"/>
          </p:nvPr>
        </p:nvSpPr>
        <p:spPr>
          <a:xfrm>
            <a:off x="4646613" y="1820863"/>
            <a:ext cx="4284237" cy="3814762"/>
          </a:xfrm>
        </p:spPr>
        <p:txBody>
          <a:bodyPr/>
          <a:lstStyle>
            <a:lvl1pPr>
              <a:defRPr sz="1600"/>
            </a:lvl1pPr>
            <a:lvl2pPr>
              <a:defRPr sz="1600"/>
            </a:lvl2pPr>
            <a:lvl3pPr>
              <a:defRPr sz="1200"/>
            </a:lvl3pPr>
            <a:lvl4pPr>
              <a:defRPr sz="1200"/>
            </a:lvl4pPr>
            <a:lvl5pPr>
              <a:defRPr sz="1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xmlns="" val="196643914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3"/>
          </a:xfrm>
          <a:prstGeom prst="rect">
            <a:avLst/>
          </a:prstGeom>
          <a:solidFill>
            <a:srgbClr val="2EAFA4"/>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3"/>
          </a:xfrm>
        </p:spPr>
        <p:txBody>
          <a:bodyPr/>
          <a:lstStyle>
            <a:lvl1pPr>
              <a:defRPr sz="3200">
                <a:solidFill>
                  <a:schemeClr val="bg1"/>
                </a:solidFill>
              </a:defRPr>
            </a:lvl1pPr>
          </a:lstStyle>
          <a:p>
            <a:r>
              <a:rPr lang="fr-FR" smtClean="0"/>
              <a:t>Modifiez le style du titre</a:t>
            </a:r>
            <a:endParaRPr lang="en-GB" dirty="0"/>
          </a:p>
        </p:txBody>
      </p:sp>
      <p:sp>
        <p:nvSpPr>
          <p:cNvPr id="7171" name="Rectangle 3"/>
          <p:cNvSpPr>
            <a:spLocks noGrp="1" noChangeArrowheads="1"/>
          </p:cNvSpPr>
          <p:nvPr>
            <p:ph type="subTitle" idx="1"/>
          </p:nvPr>
        </p:nvSpPr>
        <p:spPr bwMode="gray">
          <a:xfrm>
            <a:off x="287338" y="1905001"/>
            <a:ext cx="8299450" cy="2755900"/>
          </a:xfrm>
        </p:spPr>
        <p:txBody>
          <a:bodyPr/>
          <a:lstStyle>
            <a:lvl1pPr>
              <a:defRPr>
                <a:solidFill>
                  <a:schemeClr val="bg1"/>
                </a:solidFill>
              </a:defRPr>
            </a:lvl1pPr>
          </a:lstStyle>
          <a:p>
            <a:r>
              <a:rPr lang="fr-FR" smtClean="0"/>
              <a:t>Modifiez le style des sous-titres du masque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0" y="6238875"/>
            <a:ext cx="974725" cy="374651"/>
          </a:xfrm>
          <a:prstGeom prst="rect">
            <a:avLst/>
          </a:prstGeom>
          <a:noFill/>
        </p:spPr>
      </p:pic>
      <p:sp>
        <p:nvSpPr>
          <p:cNvPr id="7180" name="Rectangle 12"/>
          <p:cNvSpPr>
            <a:spLocks noGrp="1" noChangeArrowheads="1"/>
          </p:cNvSpPr>
          <p:nvPr>
            <p:ph type="dt" sz="half" idx="2"/>
          </p:nvPr>
        </p:nvSpPr>
        <p:spPr>
          <a:xfrm>
            <a:off x="5705475" y="7031039"/>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40" y="7031038"/>
            <a:ext cx="2941637" cy="158751"/>
          </a:xfrm>
        </p:spPr>
        <p:txBody>
          <a:bodyPr/>
          <a:lstStyle>
            <a:lvl1pPr>
              <a:defRPr/>
            </a:lvl1pPr>
          </a:lstStyle>
          <a:p>
            <a:r>
              <a:rPr lang="fr-FR" smtClean="0"/>
              <a:t>Pyramide des âges BDO - 16/05/2012</a:t>
            </a:r>
            <a:endParaRPr lang="en-GB"/>
          </a:p>
        </p:txBody>
      </p:sp>
      <p:sp>
        <p:nvSpPr>
          <p:cNvPr id="7182" name="Rectangle 14"/>
          <p:cNvSpPr>
            <a:spLocks noGrp="1" noChangeArrowheads="1"/>
          </p:cNvSpPr>
          <p:nvPr>
            <p:ph type="sldNum" sz="quarter" idx="4"/>
          </p:nvPr>
        </p:nvSpPr>
        <p:spPr>
          <a:xfrm>
            <a:off x="3571875" y="7024689"/>
            <a:ext cx="2133600" cy="165100"/>
          </a:xfrm>
        </p:spPr>
        <p:txBody>
          <a:bodyPr/>
          <a:lstStyle>
            <a:lvl1pPr>
              <a:defRPr/>
            </a:lvl1pPr>
          </a:lstStyle>
          <a:p>
            <a:r>
              <a:rPr lang="en-GB"/>
              <a:t>Page </a:t>
            </a:r>
            <a:fld id="{EB371873-BAF8-421E-A180-A2821999BACA}" type="slidenum">
              <a:rPr lang="en-GB"/>
              <a:pPr/>
              <a:t>‹N°›</a:t>
            </a:fld>
            <a:endParaRPr lang="en-GB"/>
          </a:p>
        </p:txBody>
      </p:sp>
      <p:sp>
        <p:nvSpPr>
          <p:cNvPr id="7193" name="Freeform 25"/>
          <p:cNvSpPr>
            <a:spLocks noChangeAspect="1"/>
          </p:cNvSpPr>
          <p:nvPr userDrawn="1"/>
        </p:nvSpPr>
        <p:spPr bwMode="gray">
          <a:xfrm>
            <a:off x="287340" y="5030789"/>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userDrawn="1"/>
        </p:nvSpPr>
        <p:spPr bwMode="gray">
          <a:xfrm>
            <a:off x="287340"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t>Client name - Event - Presentation title</a:t>
            </a:r>
            <a:endParaRPr kumimoji="0" lang="en-GB" sz="1000" b="0" i="0" u="none" strike="noStrike" kern="1200" cap="none" spc="0" normalizeH="0" baseline="0" noProof="0">
              <a:ln>
                <a:noFill/>
              </a:ln>
              <a:solidFill>
                <a:srgbClr val="ED1A3B"/>
              </a:solidFill>
              <a:effectLst/>
              <a:uLnTx/>
              <a:uFillTx/>
              <a:latin typeface="Trebuchet MS" pitchFamily="34" charset="0"/>
              <a:ea typeface="+mn-ea"/>
              <a:cs typeface="+mn-cs"/>
            </a:endParaRPr>
          </a:p>
        </p:txBody>
      </p:sp>
      <p:sp>
        <p:nvSpPr>
          <p:cNvPr id="13" name="Slide Number Placeholder 5"/>
          <p:cNvSpPr txBox="1">
            <a:spLocks/>
          </p:cNvSpPr>
          <p:nvPr userDrawn="1"/>
        </p:nvSpPr>
        <p:spPr bwMode="auto">
          <a:xfrm>
            <a:off x="649288" y="6486526"/>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GB" sz="1000" b="0" i="0" u="none" strike="noStrike" kern="1200" cap="none" spc="0" normalizeH="0" baseline="0" noProof="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643512" cy="971550"/>
          </a:xfrm>
        </p:spPr>
        <p:txBody>
          <a:bodyPr/>
          <a:lstStyle/>
          <a:p>
            <a:r>
              <a:rPr lang="fr-FR" smtClean="0"/>
              <a:t>Cliquez pour modifier le style du titre</a:t>
            </a:r>
            <a:endParaRPr lang="en-GB" dirty="0"/>
          </a:p>
        </p:txBody>
      </p:sp>
      <p:sp>
        <p:nvSpPr>
          <p:cNvPr id="3" name="Text Placeholder 2"/>
          <p:cNvSpPr>
            <a:spLocks noGrp="1"/>
          </p:cNvSpPr>
          <p:nvPr>
            <p:ph type="body" sz="half" idx="1"/>
          </p:nvPr>
        </p:nvSpPr>
        <p:spPr>
          <a:xfrm>
            <a:off x="287338" y="1820864"/>
            <a:ext cx="4208462" cy="3813175"/>
          </a:xfrm>
        </p:spPr>
        <p:txBody>
          <a:bodyPr/>
          <a:lstStyle>
            <a:lvl1pPr>
              <a:defRPr sz="1600"/>
            </a:lvl1pPr>
            <a:lvl2pPr>
              <a:defRPr sz="1600"/>
            </a:lvl2pPr>
            <a:lvl3pPr>
              <a:defRPr sz="1200"/>
            </a:lvl3pPr>
            <a:lvl4pPr>
              <a:defRPr sz="1200"/>
            </a:lvl4pPr>
            <a:lvl5pPr>
              <a:defRPr sz="1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Content Placeholder 3"/>
          <p:cNvSpPr>
            <a:spLocks noGrp="1"/>
          </p:cNvSpPr>
          <p:nvPr>
            <p:ph sz="half" idx="2"/>
          </p:nvPr>
        </p:nvSpPr>
        <p:spPr>
          <a:xfrm>
            <a:off x="4646424" y="1820864"/>
            <a:ext cx="4284426" cy="3813175"/>
          </a:xfrm>
        </p:spPr>
        <p:txBody>
          <a:bodyPr/>
          <a:lstStyle>
            <a:lvl1pPr>
              <a:defRPr sz="1600"/>
            </a:lvl1pPr>
            <a:lvl2pPr>
              <a:defRPr sz="1600"/>
            </a:lvl2pPr>
            <a:lvl3pPr>
              <a:defRPr sz="1200"/>
            </a:lvl3pPr>
            <a:lvl4pPr>
              <a:defRPr sz="1200"/>
            </a:lvl4pPr>
            <a:lvl5pPr>
              <a:defRPr sz="1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a:p>
        </p:txBody>
      </p:sp>
      <p:sp>
        <p:nvSpPr>
          <p:cNvPr id="6" name="Footer Placeholder 5"/>
          <p:cNvSpPr>
            <a:spLocks noGrp="1"/>
          </p:cNvSpPr>
          <p:nvPr>
            <p:ph type="ftr" sz="quarter" idx="11"/>
          </p:nvPr>
        </p:nvSpPr>
        <p:spPr>
          <a:xfrm>
            <a:off x="649289" y="6327775"/>
            <a:ext cx="6692900" cy="158750"/>
          </a:xfrm>
        </p:spPr>
        <p:txBody>
          <a:bodyPr/>
          <a:lstStyle>
            <a:lvl1pPr>
              <a:defRPr/>
            </a:lvl1pPr>
          </a:lstStyle>
          <a:p>
            <a:r>
              <a:rPr lang="en-GB"/>
              <a:t>Client name - Event - Presentation title</a:t>
            </a:r>
          </a:p>
        </p:txBody>
      </p:sp>
      <p:sp>
        <p:nvSpPr>
          <p:cNvPr id="7" name="Slide Number Placeholder 6"/>
          <p:cNvSpPr>
            <a:spLocks noGrp="1"/>
          </p:cNvSpPr>
          <p:nvPr>
            <p:ph type="sldNum" sz="quarter" idx="12"/>
          </p:nvPr>
        </p:nvSpPr>
        <p:spPr>
          <a:xfrm>
            <a:off x="649288" y="6486525"/>
            <a:ext cx="2133600" cy="165100"/>
          </a:xfrm>
        </p:spPr>
        <p:txBody>
          <a:bodyPr/>
          <a:lstStyle>
            <a:lvl1pPr>
              <a:defRPr/>
            </a:lvl1pPr>
          </a:lstStyle>
          <a:p>
            <a:r>
              <a:rPr lang="en-GB"/>
              <a:t>Page </a:t>
            </a:r>
            <a:fld id="{558AC349-A4D6-4645-B667-1FE670EA57E0}" type="slidenum">
              <a:rPr lang="en-GB"/>
              <a:pPr/>
              <a:t>‹N°›</a:t>
            </a:fld>
            <a:endParaRPr lang="en-GB"/>
          </a:p>
        </p:txBody>
      </p:sp>
    </p:spTree>
    <p:extLst>
      <p:ext uri="{BB962C8B-B14F-4D97-AF65-F5344CB8AC3E}">
        <p14:creationId xmlns:p14="http://schemas.microsoft.com/office/powerpoint/2010/main" xmlns="" val="253044943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643512" cy="971550"/>
          </a:xfrm>
        </p:spPr>
        <p:txBody>
          <a:bodyPr/>
          <a:lstStyle/>
          <a:p>
            <a:r>
              <a:rPr lang="fr-FR" smtClean="0"/>
              <a:t>Cliquez pour modifier le style du titre</a:t>
            </a:r>
            <a:endParaRPr lang="en-GB"/>
          </a:p>
        </p:txBody>
      </p:sp>
      <p:sp>
        <p:nvSpPr>
          <p:cNvPr id="3" name="Text Placeholder 2"/>
          <p:cNvSpPr>
            <a:spLocks noGrp="1"/>
          </p:cNvSpPr>
          <p:nvPr>
            <p:ph type="body" sz="half" idx="1"/>
          </p:nvPr>
        </p:nvSpPr>
        <p:spPr>
          <a:xfrm>
            <a:off x="287339" y="1820864"/>
            <a:ext cx="8569325" cy="457200"/>
          </a:xfrm>
        </p:spPr>
        <p:txBody>
          <a:bodyPr/>
          <a:lstStyle>
            <a:lvl1pPr>
              <a:defRPr sz="1600"/>
            </a:lvl1pPr>
            <a:lvl2pPr>
              <a:defRPr sz="1600"/>
            </a:lvl2pPr>
            <a:lvl3pPr>
              <a:defRPr sz="1200" i="0"/>
            </a:lvl3pPr>
            <a:lvl4pPr>
              <a:defRPr sz="1200" i="0"/>
            </a:lvl4pPr>
            <a:lvl5pPr>
              <a:defRPr sz="1200" i="0"/>
            </a:lvl5pPr>
          </a:lstStyle>
          <a:p>
            <a:pPr lvl="0"/>
            <a:r>
              <a:rPr lang="fr-FR" smtClean="0"/>
              <a:t>Cliquez pour modifier les styles du texte du masque</a:t>
            </a:r>
          </a:p>
        </p:txBody>
      </p:sp>
      <p:sp>
        <p:nvSpPr>
          <p:cNvPr id="4" name="Content Placeholder 3"/>
          <p:cNvSpPr>
            <a:spLocks noGrp="1"/>
          </p:cNvSpPr>
          <p:nvPr>
            <p:ph sz="half" idx="2"/>
          </p:nvPr>
        </p:nvSpPr>
        <p:spPr>
          <a:xfrm>
            <a:off x="287339" y="2278064"/>
            <a:ext cx="7594600" cy="3355974"/>
          </a:xfrm>
        </p:spPr>
        <p:txBody>
          <a:bodyPr/>
          <a:lstStyle>
            <a:lvl1pPr>
              <a:defRPr sz="1600"/>
            </a:lvl1pPr>
            <a:lvl2pPr>
              <a:defRPr sz="1600"/>
            </a:lvl2pPr>
            <a:lvl3pPr>
              <a:defRPr sz="1200"/>
            </a:lvl3pPr>
            <a:lvl4pPr>
              <a:defRPr sz="1200"/>
            </a:lvl4pPr>
            <a:lvl5pPr>
              <a:defRPr sz="1200"/>
            </a:lvl5pPr>
          </a:lstStyle>
          <a:p>
            <a:pPr lvl="0"/>
            <a:r>
              <a:rPr lang="fr-FR" smtClean="0"/>
              <a:t>Cliquez pour modifier les styles du texte du masque</a:t>
            </a:r>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a:p>
        </p:txBody>
      </p:sp>
      <p:sp>
        <p:nvSpPr>
          <p:cNvPr id="6" name="Footer Placeholder 5"/>
          <p:cNvSpPr>
            <a:spLocks noGrp="1"/>
          </p:cNvSpPr>
          <p:nvPr>
            <p:ph type="ftr" sz="quarter" idx="11"/>
          </p:nvPr>
        </p:nvSpPr>
        <p:spPr>
          <a:xfrm>
            <a:off x="649289" y="6327775"/>
            <a:ext cx="6692900" cy="158750"/>
          </a:xfrm>
        </p:spPr>
        <p:txBody>
          <a:bodyPr/>
          <a:lstStyle>
            <a:lvl1pPr>
              <a:defRPr/>
            </a:lvl1pPr>
          </a:lstStyle>
          <a:p>
            <a:r>
              <a:rPr lang="en-GB"/>
              <a:t>Client name - Event - Presentation title</a:t>
            </a:r>
          </a:p>
        </p:txBody>
      </p:sp>
      <p:sp>
        <p:nvSpPr>
          <p:cNvPr id="7" name="Slide Number Placeholder 6"/>
          <p:cNvSpPr>
            <a:spLocks noGrp="1"/>
          </p:cNvSpPr>
          <p:nvPr>
            <p:ph type="sldNum" sz="quarter" idx="12"/>
          </p:nvPr>
        </p:nvSpPr>
        <p:spPr>
          <a:xfrm>
            <a:off x="649288" y="6486525"/>
            <a:ext cx="2133600" cy="165100"/>
          </a:xfrm>
        </p:spPr>
        <p:txBody>
          <a:bodyPr/>
          <a:lstStyle>
            <a:lvl1pPr>
              <a:defRPr/>
            </a:lvl1pPr>
          </a:lstStyle>
          <a:p>
            <a:r>
              <a:rPr lang="en-GB"/>
              <a:t>Page </a:t>
            </a:r>
            <a:fld id="{35F80087-E30D-472B-BE96-66D8A8FADE10}" type="slidenum">
              <a:rPr lang="en-GB"/>
              <a:pPr/>
              <a:t>‹N°›</a:t>
            </a:fld>
            <a:endParaRPr lang="en-GB"/>
          </a:p>
        </p:txBody>
      </p:sp>
    </p:spTree>
    <p:extLst>
      <p:ext uri="{BB962C8B-B14F-4D97-AF65-F5344CB8AC3E}">
        <p14:creationId xmlns:p14="http://schemas.microsoft.com/office/powerpoint/2010/main" xmlns="" val="161420778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Client name - Event - Presentation title</a:t>
            </a:r>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Tree>
    <p:extLst>
      <p:ext uri="{BB962C8B-B14F-4D97-AF65-F5344CB8AC3E}">
        <p14:creationId xmlns:p14="http://schemas.microsoft.com/office/powerpoint/2010/main" xmlns="" val="263990944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Client name - Event - Presentation title</a:t>
            </a:r>
          </a:p>
        </p:txBody>
      </p:sp>
      <p:sp>
        <p:nvSpPr>
          <p:cNvPr id="7" name="Slide Number Placeholder 6"/>
          <p:cNvSpPr>
            <a:spLocks noGrp="1"/>
          </p:cNvSpPr>
          <p:nvPr>
            <p:ph type="sldNum" sz="quarter" idx="12"/>
          </p:nvPr>
        </p:nvSpPr>
        <p:spPr/>
        <p:txBody>
          <a:bodyPr/>
          <a:lstStyle>
            <a:lvl1pPr>
              <a:defRPr/>
            </a:lvl1pPr>
          </a:lstStyle>
          <a:p>
            <a:r>
              <a:rPr lang="en-GB"/>
              <a:t>Page </a:t>
            </a:r>
            <a:fld id="{B2A11916-5191-45D3-9BBA-630077168195}" type="slidenum">
              <a:rPr lang="en-GB"/>
              <a:pPr/>
              <a:t>‹N°›</a:t>
            </a:fld>
            <a:endParaRPr lang="en-GB"/>
          </a:p>
        </p:txBody>
      </p:sp>
      <p:sp>
        <p:nvSpPr>
          <p:cNvPr id="9" name="Text Placeholder 8"/>
          <p:cNvSpPr>
            <a:spLocks noGrp="1"/>
          </p:cNvSpPr>
          <p:nvPr>
            <p:ph type="body" sz="quarter" idx="13"/>
          </p:nvPr>
        </p:nvSpPr>
        <p:spPr>
          <a:xfrm>
            <a:off x="1754188" y="1820863"/>
            <a:ext cx="2743200" cy="3812400"/>
          </a:xfrm>
        </p:spPr>
        <p:txBody>
          <a:bodyPr/>
          <a:lstStyle>
            <a:lvl1pPr>
              <a:defRPr sz="1600"/>
            </a:lvl1pPr>
            <a:lvl2pPr>
              <a:defRPr sz="1600"/>
            </a:lvl2pPr>
            <a:lvl3pPr>
              <a:defRPr sz="1200"/>
            </a:lvl3pPr>
            <a:lvl4pPr>
              <a:defRPr sz="1200"/>
            </a:lvl4pPr>
            <a:lvl5pPr>
              <a:defRPr sz="1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11" name="Text Placeholder 10"/>
          <p:cNvSpPr>
            <a:spLocks noGrp="1"/>
          </p:cNvSpPr>
          <p:nvPr>
            <p:ph type="body" sz="quarter" idx="14"/>
          </p:nvPr>
        </p:nvSpPr>
        <p:spPr>
          <a:xfrm>
            <a:off x="4646613" y="1820863"/>
            <a:ext cx="4284237" cy="3814762"/>
          </a:xfrm>
        </p:spPr>
        <p:txBody>
          <a:bodyPr/>
          <a:lstStyle>
            <a:lvl1pPr>
              <a:defRPr sz="1600"/>
            </a:lvl1pPr>
            <a:lvl2pPr>
              <a:defRPr sz="1600"/>
            </a:lvl2pPr>
            <a:lvl3pPr>
              <a:defRPr sz="1200"/>
            </a:lvl3pPr>
            <a:lvl4pPr>
              <a:defRPr sz="1200"/>
            </a:lvl4pPr>
            <a:lvl5pPr>
              <a:defRPr sz="1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10" name="Picture Placeholder 9"/>
          <p:cNvSpPr>
            <a:spLocks noGrp="1"/>
          </p:cNvSpPr>
          <p:nvPr>
            <p:ph type="pic" sz="quarter" idx="15"/>
          </p:nvPr>
        </p:nvSpPr>
        <p:spPr>
          <a:xfrm>
            <a:off x="286739" y="1820863"/>
            <a:ext cx="1296000" cy="1836000"/>
          </a:xfrm>
        </p:spPr>
        <p:txBody>
          <a:bodyPr/>
          <a:lstStyle/>
          <a:p>
            <a:r>
              <a:rPr lang="fr-FR" smtClean="0"/>
              <a:t>Cliquez sur l'icône pour ajouter une image</a:t>
            </a:r>
            <a:endParaRPr lang="en-GB"/>
          </a:p>
        </p:txBody>
      </p:sp>
    </p:spTree>
    <p:extLst>
      <p:ext uri="{BB962C8B-B14F-4D97-AF65-F5344CB8AC3E}">
        <p14:creationId xmlns:p14="http://schemas.microsoft.com/office/powerpoint/2010/main" xmlns="" val="428466262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Client name - Event - Presentation title</a:t>
            </a:r>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9" y="1820863"/>
            <a:ext cx="7594600" cy="3814762"/>
          </a:xfrm>
        </p:spPr>
        <p:txBody>
          <a:bodyPr/>
          <a:lstStyle>
            <a:lvl1pPr>
              <a:defRPr sz="2800">
                <a:solidFill>
                  <a:srgbClr val="62CAE3"/>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xmlns="" val="191384782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Client name - Event - Presentation title</a:t>
            </a:r>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9" y="1820863"/>
            <a:ext cx="7594600" cy="3814762"/>
          </a:xfrm>
        </p:spPr>
        <p:txBody>
          <a:bodyPr/>
          <a:lstStyle>
            <a:lvl1pPr>
              <a:defRPr sz="2800">
                <a:solidFill>
                  <a:srgbClr val="2EAFA4"/>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xmlns="" val="66905375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Client name - Event - Presentation title</a:t>
            </a:r>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9" y="1820863"/>
            <a:ext cx="7594600" cy="3814762"/>
          </a:xfrm>
        </p:spPr>
        <p:txBody>
          <a:bodyPr/>
          <a:lstStyle>
            <a:lvl1pPr>
              <a:defRPr sz="2800">
                <a:solidFill>
                  <a:srgbClr val="98002E"/>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xmlns="" val="300134347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Client name - Event - Presentation title</a:t>
            </a:r>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9" y="1820863"/>
            <a:ext cx="7594600" cy="3814762"/>
          </a:xfrm>
        </p:spPr>
        <p:txBody>
          <a:bodyPr/>
          <a:lstStyle>
            <a:lvl1pPr>
              <a:defRPr sz="2800">
                <a:solidFill>
                  <a:srgbClr val="786860"/>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xmlns="" val="422768950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Client name - Event - Presentation title</a:t>
            </a:r>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9" y="1820863"/>
            <a:ext cx="7594600" cy="3814762"/>
          </a:xfrm>
        </p:spPr>
        <p:txBody>
          <a:bodyPr/>
          <a:lstStyle>
            <a:lvl1pPr>
              <a:defRPr sz="2800">
                <a:solidFill>
                  <a:srgbClr val="EE9024"/>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xmlns="" val="1843207208"/>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Client name - Event - Presentation title</a:t>
            </a:r>
          </a:p>
        </p:txBody>
      </p:sp>
      <p:sp>
        <p:nvSpPr>
          <p:cNvPr id="5" name="Slide Number Placeholder 4"/>
          <p:cNvSpPr>
            <a:spLocks noGrp="1"/>
          </p:cNvSpPr>
          <p:nvPr>
            <p:ph type="sldNum" sz="quarter" idx="12"/>
          </p:nvPr>
        </p:nvSpPr>
        <p:spPr/>
        <p:txBody>
          <a:bodyPr/>
          <a:lstStyle>
            <a:lvl1pPr>
              <a:defRPr/>
            </a:lvl1pPr>
          </a:lstStyle>
          <a:p>
            <a:r>
              <a:rPr lang="en-GB"/>
              <a:t>Page </a:t>
            </a:r>
            <a:fld id="{6069A533-779E-4635-89D9-DC028A3B6620}" type="slidenum">
              <a:rPr lang="en-GB"/>
              <a:pPr/>
              <a:t>‹N°›</a:t>
            </a:fld>
            <a:endParaRPr lang="en-GB"/>
          </a:p>
        </p:txBody>
      </p:sp>
      <p:sp>
        <p:nvSpPr>
          <p:cNvPr id="7" name="Text Placeholder 6"/>
          <p:cNvSpPr>
            <a:spLocks noGrp="1"/>
          </p:cNvSpPr>
          <p:nvPr>
            <p:ph type="body" sz="quarter" idx="13"/>
          </p:nvPr>
        </p:nvSpPr>
        <p:spPr>
          <a:xfrm>
            <a:off x="287339" y="1820863"/>
            <a:ext cx="7594600" cy="3814762"/>
          </a:xfrm>
        </p:spPr>
        <p:txBody>
          <a:bodyPr/>
          <a:lstStyle>
            <a:lvl1pPr>
              <a:defRPr sz="2800">
                <a:solidFill>
                  <a:srgbClr val="D1108C"/>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xmlns="" val="107823112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3"/>
          </a:xfrm>
          <a:prstGeom prst="rect">
            <a:avLst/>
          </a:prstGeom>
          <a:solidFill>
            <a:srgbClr val="62CAE3"/>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3"/>
          </a:xfrm>
        </p:spPr>
        <p:txBody>
          <a:bodyPr/>
          <a:lstStyle>
            <a:lvl1pPr>
              <a:defRPr sz="3200">
                <a:solidFill>
                  <a:schemeClr val="bg1"/>
                </a:solidFill>
              </a:defRPr>
            </a:lvl1pPr>
          </a:lstStyle>
          <a:p>
            <a:r>
              <a:rPr lang="fr-FR" smtClean="0"/>
              <a:t>Modifiez le style du titre</a:t>
            </a:r>
            <a:endParaRPr lang="en-GB" dirty="0"/>
          </a:p>
        </p:txBody>
      </p:sp>
      <p:sp>
        <p:nvSpPr>
          <p:cNvPr id="7171" name="Rectangle 3"/>
          <p:cNvSpPr>
            <a:spLocks noGrp="1" noChangeArrowheads="1"/>
          </p:cNvSpPr>
          <p:nvPr>
            <p:ph type="subTitle" idx="1"/>
          </p:nvPr>
        </p:nvSpPr>
        <p:spPr bwMode="gray">
          <a:xfrm>
            <a:off x="287338" y="1905001"/>
            <a:ext cx="8299450" cy="2755900"/>
          </a:xfrm>
        </p:spPr>
        <p:txBody>
          <a:bodyPr/>
          <a:lstStyle>
            <a:lvl1pPr>
              <a:defRPr>
                <a:solidFill>
                  <a:schemeClr val="bg1"/>
                </a:solidFill>
              </a:defRPr>
            </a:lvl1pPr>
          </a:lstStyle>
          <a:p>
            <a:r>
              <a:rPr lang="fr-FR" smtClean="0"/>
              <a:t>Modifiez le style des sous-titres du masque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0" y="6238875"/>
            <a:ext cx="974725" cy="374651"/>
          </a:xfrm>
          <a:prstGeom prst="rect">
            <a:avLst/>
          </a:prstGeom>
          <a:noFill/>
        </p:spPr>
      </p:pic>
      <p:sp>
        <p:nvSpPr>
          <p:cNvPr id="7180" name="Rectangle 12"/>
          <p:cNvSpPr>
            <a:spLocks noGrp="1" noChangeArrowheads="1"/>
          </p:cNvSpPr>
          <p:nvPr>
            <p:ph type="dt" sz="half" idx="2"/>
          </p:nvPr>
        </p:nvSpPr>
        <p:spPr>
          <a:xfrm>
            <a:off x="5705475" y="7031039"/>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40" y="7031038"/>
            <a:ext cx="2941637" cy="158751"/>
          </a:xfrm>
        </p:spPr>
        <p:txBody>
          <a:bodyPr/>
          <a:lstStyle>
            <a:lvl1pPr>
              <a:defRPr/>
            </a:lvl1pPr>
          </a:lstStyle>
          <a:p>
            <a:r>
              <a:rPr lang="fr-FR" smtClean="0"/>
              <a:t>Pyramide des âges BDO - 16/05/2012</a:t>
            </a:r>
            <a:endParaRPr lang="en-GB"/>
          </a:p>
        </p:txBody>
      </p:sp>
      <p:sp>
        <p:nvSpPr>
          <p:cNvPr id="7182" name="Rectangle 14"/>
          <p:cNvSpPr>
            <a:spLocks noGrp="1" noChangeArrowheads="1"/>
          </p:cNvSpPr>
          <p:nvPr>
            <p:ph type="sldNum" sz="quarter" idx="4"/>
          </p:nvPr>
        </p:nvSpPr>
        <p:spPr>
          <a:xfrm>
            <a:off x="3571875" y="7024689"/>
            <a:ext cx="2133600" cy="165100"/>
          </a:xfrm>
        </p:spPr>
        <p:txBody>
          <a:bodyPr/>
          <a:lstStyle>
            <a:lvl1pPr>
              <a:defRPr/>
            </a:lvl1pPr>
          </a:lstStyle>
          <a:p>
            <a:r>
              <a:rPr lang="en-GB"/>
              <a:t>Page </a:t>
            </a:r>
            <a:fld id="{EB371873-BAF8-421E-A180-A2821999BACA}" type="slidenum">
              <a:rPr lang="en-GB"/>
              <a:pPr/>
              <a:t>‹N°›</a:t>
            </a:fld>
            <a:endParaRPr lang="en-GB"/>
          </a:p>
        </p:txBody>
      </p:sp>
      <p:sp>
        <p:nvSpPr>
          <p:cNvPr id="7193" name="Freeform 25"/>
          <p:cNvSpPr>
            <a:spLocks noChangeAspect="1"/>
          </p:cNvSpPr>
          <p:nvPr/>
        </p:nvSpPr>
        <p:spPr bwMode="gray">
          <a:xfrm>
            <a:off x="287340" y="5030789"/>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40"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Pyramide des âges BDO - 16/05/2012</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3" name="Slide Number Placeholder 5"/>
          <p:cNvSpPr txBox="1">
            <a:spLocks/>
          </p:cNvSpPr>
          <p:nvPr userDrawn="1"/>
        </p:nvSpPr>
        <p:spPr bwMode="auto">
          <a:xfrm>
            <a:off x="649288" y="6486526"/>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GB" sz="1000" b="0" i="0" u="none" strike="noStrike" kern="1200" cap="none" spc="0" normalizeH="0" baseline="0" noProof="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r>
              <a:rPr lang="en-GB"/>
              <a:t>Client name - Event - Presentation title</a:t>
            </a:r>
          </a:p>
        </p:txBody>
      </p:sp>
      <p:sp>
        <p:nvSpPr>
          <p:cNvPr id="4" name="Slide Number Placeholder 3"/>
          <p:cNvSpPr>
            <a:spLocks noGrp="1"/>
          </p:cNvSpPr>
          <p:nvPr>
            <p:ph type="sldNum" sz="quarter" idx="12"/>
          </p:nvPr>
        </p:nvSpPr>
        <p:spPr/>
        <p:txBody>
          <a:bodyPr/>
          <a:lstStyle>
            <a:lvl1pPr>
              <a:defRPr/>
            </a:lvl1pPr>
          </a:lstStyle>
          <a:p>
            <a:r>
              <a:rPr lang="en-GB"/>
              <a:t>Page </a:t>
            </a:r>
            <a:fld id="{70F63238-C654-4236-9828-76E35876810C}" type="slidenum">
              <a:rPr lang="en-GB"/>
              <a:pPr/>
              <a:t>‹N°›</a:t>
            </a:fld>
            <a:endParaRPr lang="en-GB"/>
          </a:p>
        </p:txBody>
      </p:sp>
    </p:spTree>
    <p:extLst>
      <p:ext uri="{BB962C8B-B14F-4D97-AF65-F5344CB8AC3E}">
        <p14:creationId xmlns:p14="http://schemas.microsoft.com/office/powerpoint/2010/main" xmlns="" val="4995526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3"/>
          </a:xfrm>
          <a:prstGeom prst="rect">
            <a:avLst/>
          </a:prstGeom>
          <a:solidFill>
            <a:srgbClr val="98002E"/>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3"/>
          </a:xfrm>
        </p:spPr>
        <p:txBody>
          <a:bodyPr/>
          <a:lstStyle>
            <a:lvl1pPr>
              <a:defRPr sz="3200">
                <a:solidFill>
                  <a:schemeClr val="bg1"/>
                </a:solidFill>
              </a:defRPr>
            </a:lvl1pPr>
          </a:lstStyle>
          <a:p>
            <a:r>
              <a:rPr lang="fr-FR" smtClean="0"/>
              <a:t>Modifiez le style du titre</a:t>
            </a:r>
            <a:endParaRPr lang="en-GB" dirty="0"/>
          </a:p>
        </p:txBody>
      </p:sp>
      <p:sp>
        <p:nvSpPr>
          <p:cNvPr id="7171" name="Rectangle 3"/>
          <p:cNvSpPr>
            <a:spLocks noGrp="1" noChangeArrowheads="1"/>
          </p:cNvSpPr>
          <p:nvPr>
            <p:ph type="subTitle" idx="1"/>
          </p:nvPr>
        </p:nvSpPr>
        <p:spPr bwMode="gray">
          <a:xfrm>
            <a:off x="287338" y="1905001"/>
            <a:ext cx="8299450" cy="2755900"/>
          </a:xfrm>
        </p:spPr>
        <p:txBody>
          <a:bodyPr/>
          <a:lstStyle>
            <a:lvl1pPr>
              <a:defRPr>
                <a:solidFill>
                  <a:schemeClr val="bg1"/>
                </a:solidFill>
              </a:defRPr>
            </a:lvl1pPr>
          </a:lstStyle>
          <a:p>
            <a:r>
              <a:rPr lang="fr-FR" smtClean="0"/>
              <a:t>Modifiez le style des sous-titres du masque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0" y="6238875"/>
            <a:ext cx="974725" cy="374651"/>
          </a:xfrm>
          <a:prstGeom prst="rect">
            <a:avLst/>
          </a:prstGeom>
          <a:noFill/>
        </p:spPr>
      </p:pic>
      <p:sp>
        <p:nvSpPr>
          <p:cNvPr id="7180" name="Rectangle 12"/>
          <p:cNvSpPr>
            <a:spLocks noGrp="1" noChangeArrowheads="1"/>
          </p:cNvSpPr>
          <p:nvPr>
            <p:ph type="dt" sz="half" idx="2"/>
          </p:nvPr>
        </p:nvSpPr>
        <p:spPr>
          <a:xfrm>
            <a:off x="5705475" y="7031039"/>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40" y="7031038"/>
            <a:ext cx="2941637" cy="158751"/>
          </a:xfrm>
        </p:spPr>
        <p:txBody>
          <a:bodyPr/>
          <a:lstStyle>
            <a:lvl1pPr>
              <a:defRPr/>
            </a:lvl1pPr>
          </a:lstStyle>
          <a:p>
            <a:r>
              <a:rPr lang="fr-FR" smtClean="0"/>
              <a:t>Pyramide des âges BDO - 16/05/2012</a:t>
            </a:r>
            <a:endParaRPr lang="en-GB"/>
          </a:p>
        </p:txBody>
      </p:sp>
      <p:sp>
        <p:nvSpPr>
          <p:cNvPr id="7182" name="Rectangle 14"/>
          <p:cNvSpPr>
            <a:spLocks noGrp="1" noChangeArrowheads="1"/>
          </p:cNvSpPr>
          <p:nvPr>
            <p:ph type="sldNum" sz="quarter" idx="4"/>
          </p:nvPr>
        </p:nvSpPr>
        <p:spPr>
          <a:xfrm>
            <a:off x="3571875" y="7024689"/>
            <a:ext cx="2133600" cy="165100"/>
          </a:xfrm>
        </p:spPr>
        <p:txBody>
          <a:bodyPr/>
          <a:lstStyle>
            <a:lvl1pPr>
              <a:defRPr/>
            </a:lvl1pPr>
          </a:lstStyle>
          <a:p>
            <a:r>
              <a:rPr lang="en-GB"/>
              <a:t>Page </a:t>
            </a:r>
            <a:fld id="{EB371873-BAF8-421E-A180-A2821999BACA}" type="slidenum">
              <a:rPr lang="en-GB"/>
              <a:pPr/>
              <a:t>‹N°›</a:t>
            </a:fld>
            <a:endParaRPr lang="en-GB"/>
          </a:p>
        </p:txBody>
      </p:sp>
      <p:sp>
        <p:nvSpPr>
          <p:cNvPr id="7193" name="Freeform 25"/>
          <p:cNvSpPr>
            <a:spLocks noChangeAspect="1"/>
          </p:cNvSpPr>
          <p:nvPr/>
        </p:nvSpPr>
        <p:spPr bwMode="gray">
          <a:xfrm>
            <a:off x="287340" y="5030789"/>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40"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t>Client name - Event - Presentation title</a:t>
            </a:r>
            <a:endParaRPr kumimoji="0" lang="en-GB" sz="1000" b="0" i="0" u="none" strike="noStrike" kern="1200" cap="none" spc="0" normalizeH="0" baseline="0" noProof="0">
              <a:ln>
                <a:noFill/>
              </a:ln>
              <a:solidFill>
                <a:srgbClr val="ED1A3B"/>
              </a:solidFill>
              <a:effectLst/>
              <a:uLnTx/>
              <a:uFillTx/>
              <a:latin typeface="Trebuchet MS" pitchFamily="34" charset="0"/>
              <a:ea typeface="+mn-ea"/>
              <a:cs typeface="+mn-cs"/>
            </a:endParaRPr>
          </a:p>
        </p:txBody>
      </p:sp>
      <p:sp>
        <p:nvSpPr>
          <p:cNvPr id="13" name="Slide Number Placeholder 5"/>
          <p:cNvSpPr txBox="1">
            <a:spLocks/>
          </p:cNvSpPr>
          <p:nvPr userDrawn="1"/>
        </p:nvSpPr>
        <p:spPr bwMode="auto">
          <a:xfrm>
            <a:off x="649288" y="6486526"/>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GB" sz="1000" b="0" i="0" u="none" strike="noStrike" kern="1200" cap="none" spc="0" normalizeH="0" baseline="0" noProof="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3"/>
          </a:xfrm>
          <a:prstGeom prst="rect">
            <a:avLst/>
          </a:prstGeom>
          <a:solidFill>
            <a:srgbClr val="EE9024"/>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3"/>
          </a:xfrm>
        </p:spPr>
        <p:txBody>
          <a:bodyPr/>
          <a:lstStyle>
            <a:lvl1pPr>
              <a:defRPr sz="3200">
                <a:solidFill>
                  <a:schemeClr val="bg1"/>
                </a:solidFill>
              </a:defRPr>
            </a:lvl1pPr>
          </a:lstStyle>
          <a:p>
            <a:r>
              <a:rPr lang="fr-FR" dirty="0" smtClean="0"/>
              <a:t>Modifiez le style du titre</a:t>
            </a:r>
            <a:endParaRPr lang="en-GB" dirty="0"/>
          </a:p>
        </p:txBody>
      </p:sp>
      <p:sp>
        <p:nvSpPr>
          <p:cNvPr id="7171" name="Rectangle 3"/>
          <p:cNvSpPr>
            <a:spLocks noGrp="1" noChangeArrowheads="1"/>
          </p:cNvSpPr>
          <p:nvPr>
            <p:ph type="subTitle" idx="1"/>
          </p:nvPr>
        </p:nvSpPr>
        <p:spPr bwMode="gray">
          <a:xfrm>
            <a:off x="287338" y="1905001"/>
            <a:ext cx="8299450" cy="2755900"/>
          </a:xfrm>
        </p:spPr>
        <p:txBody>
          <a:bodyPr/>
          <a:lstStyle>
            <a:lvl1pPr>
              <a:defRPr>
                <a:solidFill>
                  <a:schemeClr val="bg1"/>
                </a:solidFill>
              </a:defRPr>
            </a:lvl1pPr>
          </a:lstStyle>
          <a:p>
            <a:r>
              <a:rPr lang="fr-FR" smtClean="0"/>
              <a:t>Modifiez le style des sous-titres du masque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0" y="6238875"/>
            <a:ext cx="974725" cy="374651"/>
          </a:xfrm>
          <a:prstGeom prst="rect">
            <a:avLst/>
          </a:prstGeom>
          <a:noFill/>
        </p:spPr>
      </p:pic>
      <p:sp>
        <p:nvSpPr>
          <p:cNvPr id="7180" name="Rectangle 12"/>
          <p:cNvSpPr>
            <a:spLocks noGrp="1" noChangeArrowheads="1"/>
          </p:cNvSpPr>
          <p:nvPr>
            <p:ph type="dt" sz="half" idx="2"/>
          </p:nvPr>
        </p:nvSpPr>
        <p:spPr>
          <a:xfrm>
            <a:off x="5705475" y="7031039"/>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40" y="7031038"/>
            <a:ext cx="2941637" cy="158751"/>
          </a:xfrm>
        </p:spPr>
        <p:txBody>
          <a:bodyPr/>
          <a:lstStyle>
            <a:lvl1pPr>
              <a:defRPr/>
            </a:lvl1pPr>
          </a:lstStyle>
          <a:p>
            <a:r>
              <a:rPr lang="fr-FR" smtClean="0"/>
              <a:t>Pyramide des âges BDO - 16/05/2012</a:t>
            </a:r>
            <a:endParaRPr lang="en-GB"/>
          </a:p>
        </p:txBody>
      </p:sp>
      <p:sp>
        <p:nvSpPr>
          <p:cNvPr id="7182" name="Rectangle 14"/>
          <p:cNvSpPr>
            <a:spLocks noGrp="1" noChangeArrowheads="1"/>
          </p:cNvSpPr>
          <p:nvPr>
            <p:ph type="sldNum" sz="quarter" idx="4"/>
          </p:nvPr>
        </p:nvSpPr>
        <p:spPr>
          <a:xfrm>
            <a:off x="3571875" y="7024689"/>
            <a:ext cx="2133600" cy="165100"/>
          </a:xfrm>
        </p:spPr>
        <p:txBody>
          <a:bodyPr/>
          <a:lstStyle>
            <a:lvl1pPr>
              <a:defRPr/>
            </a:lvl1pPr>
          </a:lstStyle>
          <a:p>
            <a:r>
              <a:rPr lang="en-GB"/>
              <a:t>Page </a:t>
            </a:r>
            <a:fld id="{EB371873-BAF8-421E-A180-A2821999BACA}" type="slidenum">
              <a:rPr lang="en-GB"/>
              <a:pPr/>
              <a:t>‹N°›</a:t>
            </a:fld>
            <a:endParaRPr lang="en-GB"/>
          </a:p>
        </p:txBody>
      </p:sp>
      <p:sp>
        <p:nvSpPr>
          <p:cNvPr id="7193" name="Freeform 25"/>
          <p:cNvSpPr>
            <a:spLocks noChangeAspect="1"/>
          </p:cNvSpPr>
          <p:nvPr/>
        </p:nvSpPr>
        <p:spPr bwMode="gray">
          <a:xfrm>
            <a:off x="287340" y="5030789"/>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40"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Client name - Event - Presentation title</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3" name="Slide Number Placeholder 5"/>
          <p:cNvSpPr txBox="1">
            <a:spLocks/>
          </p:cNvSpPr>
          <p:nvPr userDrawn="1"/>
        </p:nvSpPr>
        <p:spPr bwMode="auto">
          <a:xfrm>
            <a:off x="649288" y="6486526"/>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3"/>
          </a:xfrm>
          <a:prstGeom prst="rect">
            <a:avLst/>
          </a:prstGeom>
          <a:solidFill>
            <a:srgbClr val="1F497D"/>
          </a:solidFill>
          <a:ln w="9525">
            <a:noFill/>
            <a:miter lim="800000"/>
            <a:headEnd/>
            <a:tailEnd/>
          </a:ln>
          <a:effectLst/>
        </p:spPr>
        <p:txBody>
          <a:bodyPr wrap="none" anchor="ctr"/>
          <a:lstStyle/>
          <a:p>
            <a:endParaRPr lang="en-GB"/>
          </a:p>
        </p:txBody>
      </p:sp>
      <p:sp>
        <p:nvSpPr>
          <p:cNvPr id="7170" name="Rectangle 2"/>
          <p:cNvSpPr>
            <a:spLocks noGrp="1" noChangeArrowheads="1"/>
          </p:cNvSpPr>
          <p:nvPr>
            <p:ph type="ctrTitle"/>
          </p:nvPr>
        </p:nvSpPr>
        <p:spPr bwMode="gray">
          <a:xfrm>
            <a:off x="287338" y="1379538"/>
            <a:ext cx="8299450" cy="525463"/>
          </a:xfrm>
        </p:spPr>
        <p:txBody>
          <a:bodyPr/>
          <a:lstStyle>
            <a:lvl1pPr>
              <a:defRPr sz="3200">
                <a:solidFill>
                  <a:schemeClr val="bg1"/>
                </a:solidFill>
              </a:defRPr>
            </a:lvl1pPr>
          </a:lstStyle>
          <a:p>
            <a:r>
              <a:rPr lang="fr-FR" smtClean="0"/>
              <a:t>Modifiez le style du titre</a:t>
            </a:r>
            <a:endParaRPr lang="en-GB" dirty="0"/>
          </a:p>
        </p:txBody>
      </p:sp>
      <p:sp>
        <p:nvSpPr>
          <p:cNvPr id="7171" name="Rectangle 3"/>
          <p:cNvSpPr>
            <a:spLocks noGrp="1" noChangeArrowheads="1"/>
          </p:cNvSpPr>
          <p:nvPr>
            <p:ph type="subTitle" idx="1"/>
          </p:nvPr>
        </p:nvSpPr>
        <p:spPr bwMode="gray">
          <a:xfrm>
            <a:off x="287338" y="1905001"/>
            <a:ext cx="8299450" cy="2755900"/>
          </a:xfrm>
        </p:spPr>
        <p:txBody>
          <a:bodyPr/>
          <a:lstStyle>
            <a:lvl1pPr>
              <a:defRPr>
                <a:solidFill>
                  <a:schemeClr val="bg1"/>
                </a:solidFill>
              </a:defRPr>
            </a:lvl1pPr>
          </a:lstStyle>
          <a:p>
            <a:r>
              <a:rPr lang="fr-FR" smtClean="0"/>
              <a:t>Modifiez le style des sous-titres du masque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0" y="6238875"/>
            <a:ext cx="974725" cy="374651"/>
          </a:xfrm>
          <a:prstGeom prst="rect">
            <a:avLst/>
          </a:prstGeom>
          <a:noFill/>
        </p:spPr>
      </p:pic>
      <p:sp>
        <p:nvSpPr>
          <p:cNvPr id="7180" name="Rectangle 12"/>
          <p:cNvSpPr>
            <a:spLocks noGrp="1" noChangeArrowheads="1"/>
          </p:cNvSpPr>
          <p:nvPr>
            <p:ph type="dt" sz="half" idx="2"/>
          </p:nvPr>
        </p:nvSpPr>
        <p:spPr>
          <a:xfrm>
            <a:off x="5705475" y="7031039"/>
            <a:ext cx="1752600" cy="165100"/>
          </a:xfrm>
        </p:spPr>
        <p:txBody>
          <a:bodyPr/>
          <a:lstStyle>
            <a:lvl1pPr>
              <a:defRPr/>
            </a:lvl1pPr>
          </a:lstStyle>
          <a:p>
            <a:endParaRPr lang="en-GB"/>
          </a:p>
        </p:txBody>
      </p:sp>
      <p:sp>
        <p:nvSpPr>
          <p:cNvPr id="7181" name="Rectangle 13"/>
          <p:cNvSpPr>
            <a:spLocks noGrp="1" noChangeArrowheads="1"/>
          </p:cNvSpPr>
          <p:nvPr>
            <p:ph type="ftr" sz="quarter" idx="3"/>
          </p:nvPr>
        </p:nvSpPr>
        <p:spPr>
          <a:xfrm>
            <a:off x="630240" y="7031038"/>
            <a:ext cx="2941637" cy="158751"/>
          </a:xfrm>
        </p:spPr>
        <p:txBody>
          <a:bodyPr/>
          <a:lstStyle>
            <a:lvl1pPr>
              <a:defRPr/>
            </a:lvl1pPr>
          </a:lstStyle>
          <a:p>
            <a:r>
              <a:rPr lang="fr-FR" smtClean="0"/>
              <a:t>Pyramide des âges BDO - 16/05/2012</a:t>
            </a:r>
            <a:endParaRPr lang="en-GB"/>
          </a:p>
        </p:txBody>
      </p:sp>
      <p:sp>
        <p:nvSpPr>
          <p:cNvPr id="7182" name="Rectangle 14"/>
          <p:cNvSpPr>
            <a:spLocks noGrp="1" noChangeArrowheads="1"/>
          </p:cNvSpPr>
          <p:nvPr>
            <p:ph type="sldNum" sz="quarter" idx="4"/>
          </p:nvPr>
        </p:nvSpPr>
        <p:spPr>
          <a:xfrm>
            <a:off x="3571875" y="7024689"/>
            <a:ext cx="2133600" cy="165100"/>
          </a:xfrm>
        </p:spPr>
        <p:txBody>
          <a:bodyPr/>
          <a:lstStyle>
            <a:lvl1pPr>
              <a:defRPr/>
            </a:lvl1pPr>
          </a:lstStyle>
          <a:p>
            <a:r>
              <a:rPr lang="en-GB"/>
              <a:t>Page </a:t>
            </a:r>
            <a:fld id="{EB371873-BAF8-421E-A180-A2821999BACA}" type="slidenum">
              <a:rPr lang="en-GB"/>
              <a:pPr/>
              <a:t>‹N°›</a:t>
            </a:fld>
            <a:endParaRPr lang="en-GB"/>
          </a:p>
        </p:txBody>
      </p:sp>
      <p:sp>
        <p:nvSpPr>
          <p:cNvPr id="7193" name="Freeform 25"/>
          <p:cNvSpPr>
            <a:spLocks noChangeAspect="1"/>
          </p:cNvSpPr>
          <p:nvPr/>
        </p:nvSpPr>
        <p:spPr bwMode="gray">
          <a:xfrm>
            <a:off x="287340" y="5030789"/>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7198" name="Freeform 30"/>
          <p:cNvSpPr>
            <a:spLocks noChangeAspect="1"/>
          </p:cNvSpPr>
          <p:nvPr/>
        </p:nvSpPr>
        <p:spPr bwMode="gray">
          <a:xfrm>
            <a:off x="287340"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1" name="Footer Placeholder 4"/>
          <p:cNvSpPr txBox="1">
            <a:spLocks/>
          </p:cNvSpPr>
          <p:nvPr userDrawn="1"/>
        </p:nvSpPr>
        <p:spPr bwMode="auto">
          <a:xfrm>
            <a:off x="649288" y="6327775"/>
            <a:ext cx="6692900" cy="15875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Client name - Event - Presentation title</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3" name="Slide Number Placeholder 5"/>
          <p:cNvSpPr txBox="1">
            <a:spLocks/>
          </p:cNvSpPr>
          <p:nvPr userDrawn="1"/>
        </p:nvSpPr>
        <p:spPr bwMode="auto">
          <a:xfrm>
            <a:off x="649288" y="6486526"/>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fr-FR" smtClean="0"/>
              <a:t>Pyramide des âges BDO - 16/05/2012</a:t>
            </a:r>
            <a:endParaRPr lang="en-GB"/>
          </a:p>
        </p:txBody>
      </p:sp>
      <p:sp>
        <p:nvSpPr>
          <p:cNvPr id="6" name="Slide Number Placeholder 5"/>
          <p:cNvSpPr>
            <a:spLocks noGrp="1"/>
          </p:cNvSpPr>
          <p:nvPr>
            <p:ph type="sldNum" sz="quarter" idx="12"/>
          </p:nvPr>
        </p:nvSpPr>
        <p:spPr/>
        <p:txBody>
          <a:bodyPr/>
          <a:lstStyle>
            <a:lvl1pPr>
              <a:defRPr/>
            </a:lvl1pPr>
          </a:lstStyle>
          <a:p>
            <a:r>
              <a:rPr lang="en-GB"/>
              <a:t>Page </a:t>
            </a:r>
            <a:fld id="{FCB1DDC9-AE18-490A-A1BD-F4DDF3251E4D}" type="slidenum">
              <a:rPr lang="en-GB"/>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fr-FR" smtClean="0"/>
              <a:t>Pyramide des âges BDO - 16/05/2012</a:t>
            </a:r>
            <a:endParaRPr lang="en-GB"/>
          </a:p>
        </p:txBody>
      </p:sp>
      <p:sp>
        <p:nvSpPr>
          <p:cNvPr id="7" name="Slide Number Placeholder 6"/>
          <p:cNvSpPr>
            <a:spLocks noGrp="1"/>
          </p:cNvSpPr>
          <p:nvPr>
            <p:ph type="sldNum" sz="quarter" idx="12"/>
          </p:nvPr>
        </p:nvSpPr>
        <p:spPr/>
        <p:txBody>
          <a:bodyPr/>
          <a:lstStyle>
            <a:lvl1pPr>
              <a:defRPr/>
            </a:lvl1pPr>
          </a:lstStyle>
          <a:p>
            <a:r>
              <a:rPr lang="en-GB"/>
              <a:t>Page </a:t>
            </a:r>
            <a:fld id="{B2A11916-5191-45D3-9BBA-630077168195}" type="slidenum">
              <a:rPr lang="en-GB"/>
              <a:pPr/>
              <a:t>‹N°›</a:t>
            </a:fld>
            <a:endParaRPr lang="en-GB"/>
          </a:p>
        </p:txBody>
      </p:sp>
      <p:sp>
        <p:nvSpPr>
          <p:cNvPr id="9" name="Text Placeholder 8"/>
          <p:cNvSpPr>
            <a:spLocks noGrp="1"/>
          </p:cNvSpPr>
          <p:nvPr>
            <p:ph type="body" sz="quarter" idx="13"/>
          </p:nvPr>
        </p:nvSpPr>
        <p:spPr>
          <a:xfrm>
            <a:off x="287338" y="1820863"/>
            <a:ext cx="4210050" cy="3814763"/>
          </a:xfrm>
        </p:spPr>
        <p:txBody>
          <a:bodyPr/>
          <a:lstStyle>
            <a:lvl1pPr>
              <a:defRPr sz="1600"/>
            </a:lvl1pPr>
            <a:lvl2pPr>
              <a:defRPr sz="1600"/>
            </a:lvl2pPr>
            <a:lvl3pPr>
              <a:defRPr sz="12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11" name="Text Placeholder 10"/>
          <p:cNvSpPr>
            <a:spLocks noGrp="1"/>
          </p:cNvSpPr>
          <p:nvPr>
            <p:ph type="body" sz="quarter" idx="14"/>
          </p:nvPr>
        </p:nvSpPr>
        <p:spPr>
          <a:xfrm>
            <a:off x="4646613" y="1820863"/>
            <a:ext cx="4210050" cy="3814763"/>
          </a:xfrm>
        </p:spPr>
        <p:txBody>
          <a:bodyPr/>
          <a:lstStyle>
            <a:lvl1pPr>
              <a:defRPr sz="1600"/>
            </a:lvl1pPr>
            <a:lvl2pPr>
              <a:defRPr sz="1600"/>
            </a:lvl2pPr>
            <a:lvl3pPr>
              <a:defRPr sz="12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40" y="673101"/>
            <a:ext cx="8569325" cy="97155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smtClean="0"/>
              <a:t>Modifiez le style du titre</a:t>
            </a:r>
            <a:endParaRPr lang="en-GB" smtClean="0"/>
          </a:p>
        </p:txBody>
      </p:sp>
      <p:sp>
        <p:nvSpPr>
          <p:cNvPr id="1027" name="Rectangle 3"/>
          <p:cNvSpPr>
            <a:spLocks noGrp="1" noChangeArrowheads="1"/>
          </p:cNvSpPr>
          <p:nvPr>
            <p:ph type="body" idx="1"/>
          </p:nvPr>
        </p:nvSpPr>
        <p:spPr bwMode="auto">
          <a:xfrm>
            <a:off x="287340" y="1820865"/>
            <a:ext cx="8569325" cy="381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1028" name="Rectangle 4"/>
          <p:cNvSpPr>
            <a:spLocks noGrp="1" noChangeArrowheads="1"/>
          </p:cNvSpPr>
          <p:nvPr>
            <p:ph type="dt" sz="half" idx="2"/>
          </p:nvPr>
        </p:nvSpPr>
        <p:spPr bwMode="auto">
          <a:xfrm>
            <a:off x="649288" y="7027863"/>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endParaRPr lang="en-GB"/>
          </a:p>
        </p:txBody>
      </p:sp>
      <p:sp>
        <p:nvSpPr>
          <p:cNvPr id="1029" name="Rectangle 5"/>
          <p:cNvSpPr>
            <a:spLocks noGrp="1" noChangeArrowheads="1"/>
          </p:cNvSpPr>
          <p:nvPr>
            <p:ph type="ftr" sz="quarter" idx="3"/>
          </p:nvPr>
        </p:nvSpPr>
        <p:spPr bwMode="auto">
          <a:xfrm>
            <a:off x="649288" y="6327775"/>
            <a:ext cx="6692900" cy="15875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fr-FR" smtClean="0"/>
              <a:t>Pyramide des âges BDO - 16/05/2012</a:t>
            </a:r>
            <a:endParaRPr lang="en-GB"/>
          </a:p>
        </p:txBody>
      </p:sp>
      <p:sp>
        <p:nvSpPr>
          <p:cNvPr id="1030" name="Rectangle 6"/>
          <p:cNvSpPr>
            <a:spLocks noGrp="1" noChangeArrowheads="1"/>
          </p:cNvSpPr>
          <p:nvPr>
            <p:ph type="sldNum" sz="quarter" idx="4"/>
          </p:nvPr>
        </p:nvSpPr>
        <p:spPr bwMode="auto">
          <a:xfrm>
            <a:off x="649288" y="6486526"/>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a:t>Page </a:t>
            </a:r>
            <a:fld id="{D124069A-4E20-4CCB-B32D-3FB48A204216}" type="slidenum">
              <a:rPr lang="en-GB"/>
              <a:pPr/>
              <a:t>‹N°›</a:t>
            </a:fld>
            <a:endParaRPr lang="en-GB"/>
          </a:p>
        </p:txBody>
      </p:sp>
      <p:pic>
        <p:nvPicPr>
          <p:cNvPr id="1033" name="Picture 9" descr="BDO_Logo_RGB 100%"/>
          <p:cNvPicPr>
            <a:picLocks noChangeAspect="1" noChangeArrowheads="1"/>
          </p:cNvPicPr>
          <p:nvPr/>
        </p:nvPicPr>
        <p:blipFill>
          <a:blip r:embed="rId22" cstate="print"/>
          <a:srcRect/>
          <a:stretch>
            <a:fillRect/>
          </a:stretch>
        </p:blipFill>
        <p:spPr bwMode="auto">
          <a:xfrm>
            <a:off x="7881940" y="6238875"/>
            <a:ext cx="974725" cy="374651"/>
          </a:xfrm>
          <a:prstGeom prst="rect">
            <a:avLst/>
          </a:prstGeom>
          <a:noFill/>
        </p:spPr>
      </p:pic>
      <p:sp>
        <p:nvSpPr>
          <p:cNvPr id="1035" name="Freeform 11"/>
          <p:cNvSpPr>
            <a:spLocks noChangeAspect="1"/>
          </p:cNvSpPr>
          <p:nvPr/>
        </p:nvSpPr>
        <p:spPr bwMode="gray">
          <a:xfrm>
            <a:off x="287340" y="1"/>
            <a:ext cx="161925" cy="554039"/>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a:p>
        </p:txBody>
      </p:sp>
      <p:sp>
        <p:nvSpPr>
          <p:cNvPr id="1036" name="Freeform 12"/>
          <p:cNvSpPr>
            <a:spLocks noChangeAspect="1"/>
          </p:cNvSpPr>
          <p:nvPr/>
        </p:nvSpPr>
        <p:spPr bwMode="gray">
          <a:xfrm>
            <a:off x="287340" y="6238875"/>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0" r:id="rId3"/>
    <p:sldLayoutId id="2147483671" r:id="rId4"/>
    <p:sldLayoutId id="2147483672" r:id="rId5"/>
    <p:sldLayoutId id="2147483673" r:id="rId6"/>
    <p:sldLayoutId id="2147483674" r:id="rId7"/>
    <p:sldLayoutId id="2147483650" r:id="rId8"/>
    <p:sldLayoutId id="2147483652" r:id="rId9"/>
    <p:sldLayoutId id="2147483660" r:id="rId10"/>
    <p:sldLayoutId id="2147483661" r:id="rId11"/>
    <p:sldLayoutId id="2147483654" r:id="rId12"/>
    <p:sldLayoutId id="2147483663" r:id="rId13"/>
    <p:sldLayoutId id="2147483664" r:id="rId14"/>
    <p:sldLayoutId id="2147483665" r:id="rId15"/>
    <p:sldLayoutId id="2147483666" r:id="rId16"/>
    <p:sldLayoutId id="2147483667" r:id="rId17"/>
    <p:sldLayoutId id="2147483668" r:id="rId18"/>
    <p:sldLayoutId id="2147483669" r:id="rId19"/>
    <p:sldLayoutId id="2147483655" r:id="rId20"/>
  </p:sldLayoutIdLst>
  <p:timing>
    <p:tnLst>
      <p:par>
        <p:cTn id="1" dur="indefinite" restart="never" nodeType="tmRoot"/>
      </p:par>
    </p:tnLst>
  </p:timing>
  <p:hf hdr="0" dt="0"/>
  <p:txStyles>
    <p:title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673100"/>
            <a:ext cx="8643512"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smtClean="0"/>
              <a:t>Cliquez pour modifier le style du titre</a:t>
            </a:r>
            <a:endParaRPr lang="en-GB" smtClean="0"/>
          </a:p>
        </p:txBody>
      </p:sp>
      <p:sp>
        <p:nvSpPr>
          <p:cNvPr id="1027" name="Rectangle 3"/>
          <p:cNvSpPr>
            <a:spLocks noGrp="1" noChangeArrowheads="1"/>
          </p:cNvSpPr>
          <p:nvPr>
            <p:ph type="body" idx="1"/>
          </p:nvPr>
        </p:nvSpPr>
        <p:spPr bwMode="auto">
          <a:xfrm>
            <a:off x="287338" y="1820864"/>
            <a:ext cx="8643512" cy="381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1028" name="Rectangle 4"/>
          <p:cNvSpPr>
            <a:spLocks noGrp="1" noChangeArrowheads="1"/>
          </p:cNvSpPr>
          <p:nvPr>
            <p:ph type="dt" sz="half" idx="2"/>
          </p:nvPr>
        </p:nvSpPr>
        <p:spPr bwMode="auto">
          <a:xfrm>
            <a:off x="649288" y="7027863"/>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endParaRPr lang="en-GB">
              <a:latin typeface="Trebuchet MS"/>
            </a:endParaRPr>
          </a:p>
        </p:txBody>
      </p:sp>
      <p:sp>
        <p:nvSpPr>
          <p:cNvPr id="1029" name="Rectangle 5"/>
          <p:cNvSpPr>
            <a:spLocks noGrp="1" noChangeArrowheads="1"/>
          </p:cNvSpPr>
          <p:nvPr>
            <p:ph type="ftr" sz="quarter" idx="3"/>
          </p:nvPr>
        </p:nvSpPr>
        <p:spPr bwMode="auto">
          <a:xfrm>
            <a:off x="649289"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a:latin typeface="Trebuchet MS"/>
              </a:rPr>
              <a:t>Client name - Event - Presentation title</a:t>
            </a:r>
          </a:p>
        </p:txBody>
      </p:sp>
      <p:sp>
        <p:nvSpPr>
          <p:cNvPr id="1030" name="Rectangle 6"/>
          <p:cNvSpPr>
            <a:spLocks noGrp="1" noChangeArrowheads="1"/>
          </p:cNvSpPr>
          <p:nvPr>
            <p:ph type="sldNum" sz="quarter" idx="4"/>
          </p:nvPr>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a:latin typeface="Trebuchet MS"/>
              </a:rPr>
              <a:t>Page </a:t>
            </a:r>
            <a:fld id="{D124069A-4E20-4CCB-B32D-3FB48A204216}" type="slidenum">
              <a:rPr lang="en-GB">
                <a:latin typeface="Trebuchet MS"/>
              </a:rPr>
              <a:pPr/>
              <a:t>‹N°›</a:t>
            </a:fld>
            <a:endParaRPr lang="en-GB">
              <a:latin typeface="Trebuchet MS"/>
            </a:endParaRPr>
          </a:p>
        </p:txBody>
      </p:sp>
      <p:sp>
        <p:nvSpPr>
          <p:cNvPr id="10" name="Freeform 13"/>
          <p:cNvSpPr>
            <a:spLocks noChangeAspect="1"/>
          </p:cNvSpPr>
          <p:nvPr/>
        </p:nvSpPr>
        <p:spPr bwMode="gray">
          <a:xfrm>
            <a:off x="286979" y="1"/>
            <a:ext cx="121460" cy="554037"/>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a:solidFill>
                <a:srgbClr val="FFFFFF"/>
              </a:solidFill>
              <a:latin typeface="Trebuchet MS"/>
            </a:endParaRPr>
          </a:p>
        </p:txBody>
      </p:sp>
      <p:sp>
        <p:nvSpPr>
          <p:cNvPr id="11" name="Freeform 14"/>
          <p:cNvSpPr>
            <a:spLocks noChangeAspect="1"/>
          </p:cNvSpPr>
          <p:nvPr/>
        </p:nvSpPr>
        <p:spPr bwMode="gray">
          <a:xfrm>
            <a:off x="286979" y="6238875"/>
            <a:ext cx="121460"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a:solidFill>
                <a:srgbClr val="FFFFFF"/>
              </a:solidFill>
              <a:latin typeface="Trebuchet MS"/>
            </a:endParaRPr>
          </a:p>
        </p:txBody>
      </p:sp>
      <p:pic>
        <p:nvPicPr>
          <p:cNvPr id="12" name="Picture 15" descr="BDO_Logo_RGB 100%"/>
          <p:cNvPicPr>
            <a:picLocks noChangeAspect="1" noChangeArrowheads="1"/>
          </p:cNvPicPr>
          <p:nvPr/>
        </p:nvPicPr>
        <p:blipFill>
          <a:blip r:embed="rId22" cstate="print"/>
          <a:srcRect/>
          <a:stretch>
            <a:fillRect/>
          </a:stretch>
        </p:blipFill>
        <p:spPr bwMode="auto">
          <a:xfrm>
            <a:off x="8198267" y="6238875"/>
            <a:ext cx="731139" cy="374650"/>
          </a:xfrm>
          <a:prstGeom prst="rect">
            <a:avLst/>
          </a:prstGeom>
          <a:noFill/>
        </p:spPr>
      </p:pic>
    </p:spTree>
    <p:extLst>
      <p:ext uri="{BB962C8B-B14F-4D97-AF65-F5344CB8AC3E}">
        <p14:creationId xmlns:p14="http://schemas.microsoft.com/office/powerpoint/2010/main" xmlns="" val="7277971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transition spd="med">
    <p:fade/>
  </p:transition>
  <p:timing>
    <p:tnLst>
      <p:par>
        <p:cTn id="1" dur="indefinite" restart="never" nodeType="tmRoot"/>
      </p:par>
    </p:tnLst>
  </p:timing>
  <p:hf hdr="0" dt="0"/>
  <p:txStyles>
    <p:title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oleObject" Target="file:///G:\Clarins%20Espagne\Rapport%20CAC2012_Thierry%20Mugler_02032012.pptx"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oleObject" Target="file:///G:\Clarins%20Espagne\Trial%20Balance%20Jan-Jun%202012.xls" TargetMode="External"/><Relationship Id="rId3" Type="http://schemas.openxmlformats.org/officeDocument/2006/relationships/notesSlide" Target="../notesSlides/notesSlide25.xml"/><Relationship Id="rId7" Type="http://schemas.openxmlformats.org/officeDocument/2006/relationships/oleObject" Target="file:///G:\Clarins%20Espagne\MAPPING.xls" TargetMode="External"/><Relationship Id="rId12" Type="http://schemas.openxmlformats.org/officeDocument/2006/relationships/oleObject" Target="file:///G:\Clarins%20Espagne\Report%202011_KOREA_080812.pptx" TargetMode="Externa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file:///G:\Clarins%20Espagne\Setting%20Clarins%20Spain.xls" TargetMode="External"/><Relationship Id="rId11" Type="http://schemas.openxmlformats.org/officeDocument/2006/relationships/oleObject" Target="file:///G:\Clarins%20Espagne\REPORT%202011-2012_SPAIN.pptx" TargetMode="External"/><Relationship Id="rId5" Type="http://schemas.openxmlformats.org/officeDocument/2006/relationships/image" Target="../media/image54.jpeg"/><Relationship Id="rId10" Type="http://schemas.openxmlformats.org/officeDocument/2006/relationships/oleObject" Target="file:///G:\Clarins%20Espagne\Sch&#233;mas%20comptables%20Clarins%20Espagne.xls" TargetMode="External"/><Relationship Id="rId4" Type="http://schemas.openxmlformats.org/officeDocument/2006/relationships/image" Target="../media/image53.jpeg"/><Relationship Id="rId9" Type="http://schemas.openxmlformats.org/officeDocument/2006/relationships/oleObject" Target="file:///G:\Clarins%20Espagne\Tableau%20de%20bord%20enrichi.xls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07608" y="4287189"/>
            <a:ext cx="1253972" cy="1320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6" name="Rectangle 2"/>
          <p:cNvSpPr>
            <a:spLocks noGrp="1" noChangeArrowheads="1"/>
          </p:cNvSpPr>
          <p:nvPr>
            <p:ph type="ctrTitle"/>
          </p:nvPr>
        </p:nvSpPr>
        <p:spPr>
          <a:xfrm>
            <a:off x="457200" y="4648799"/>
            <a:ext cx="8299450" cy="906463"/>
          </a:xfrm>
        </p:spPr>
        <p:txBody>
          <a:bodyPr/>
          <a:lstStyle/>
          <a:p>
            <a:pPr algn="ctr" eaLnBrk="1" hangingPunct="1">
              <a:defRPr/>
            </a:pPr>
            <a:r>
              <a:rPr lang="fr-FR" dirty="0" smtClean="0">
                <a:solidFill>
                  <a:schemeClr val="bg1">
                    <a:lumMod val="65000"/>
                  </a:schemeClr>
                </a:solidFill>
                <a:effectLst>
                  <a:outerShdw blurRad="38100" dist="38100" dir="2700000" algn="tl">
                    <a:srgbClr val="000000">
                      <a:alpha val="43137"/>
                    </a:srgbClr>
                  </a:outerShdw>
                </a:effectLst>
              </a:rPr>
              <a:t>L’audit par l’informatique</a:t>
            </a:r>
            <a:br>
              <a:rPr lang="fr-FR" dirty="0" smtClean="0">
                <a:solidFill>
                  <a:schemeClr val="bg1">
                    <a:lumMod val="65000"/>
                  </a:schemeClr>
                </a:solidFill>
                <a:effectLst>
                  <a:outerShdw blurRad="38100" dist="38100" dir="2700000" algn="tl">
                    <a:srgbClr val="000000">
                      <a:alpha val="43137"/>
                    </a:srgbClr>
                  </a:outerShdw>
                </a:effectLst>
              </a:rPr>
            </a:br>
            <a:r>
              <a:rPr lang="fr-FR" sz="2400" dirty="0" smtClean="0">
                <a:solidFill>
                  <a:schemeClr val="bg1">
                    <a:lumMod val="65000"/>
                  </a:schemeClr>
                </a:solidFill>
                <a:effectLst>
                  <a:outerShdw blurRad="38100" dist="38100" dir="2700000" algn="tl">
                    <a:srgbClr val="000000">
                      <a:alpha val="43137"/>
                    </a:srgbClr>
                  </a:outerShdw>
                </a:effectLst>
              </a:rPr>
              <a:t>Formation School 3 - 2012</a:t>
            </a:r>
            <a:endParaRPr lang="fr-FR" sz="2400" noProof="1">
              <a:solidFill>
                <a:schemeClr val="bg1">
                  <a:lumMod val="65000"/>
                </a:schemeClr>
              </a:solidFill>
              <a:effectLst>
                <a:outerShdw blurRad="38100" dist="38100" dir="2700000" algn="tl">
                  <a:srgbClr val="000000">
                    <a:alpha val="43137"/>
                  </a:srgbClr>
                </a:outerShdw>
              </a:effectLst>
            </a:endParaRPr>
          </a:p>
        </p:txBody>
      </p:sp>
      <p:pic>
        <p:nvPicPr>
          <p:cNvPr id="174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92043" y="1039310"/>
            <a:ext cx="4678362" cy="3247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213145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La démarche</a:t>
            </a:r>
            <a:r>
              <a:rPr lang="fr-FR" dirty="0" smtClean="0"/>
              <a:t/>
            </a:r>
            <a:br>
              <a:rPr lang="fr-FR" dirty="0" smtClean="0"/>
            </a:br>
            <a:endParaRPr lang="fr-FR" sz="2400" dirty="0" smtClean="0">
              <a:solidFill>
                <a:srgbClr val="2EB0A4"/>
              </a:solidFill>
            </a:endParaRPr>
          </a:p>
        </p:txBody>
      </p:sp>
      <p:sp>
        <p:nvSpPr>
          <p:cNvPr id="9" name="Arrondir un rectangle avec un coin diagonal 8"/>
          <p:cNvSpPr/>
          <p:nvPr/>
        </p:nvSpPr>
        <p:spPr bwMode="auto">
          <a:xfrm>
            <a:off x="734897" y="1129779"/>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indent="1081088" algn="l"/>
            <a:r>
              <a:rPr lang="fr-FR" b="0" dirty="0"/>
              <a:t>Identification des points sensibles</a:t>
            </a:r>
          </a:p>
        </p:txBody>
      </p:sp>
      <p:sp>
        <p:nvSpPr>
          <p:cNvPr id="11" name="Arrondir un rectangle avec un coin diagonal 10"/>
          <p:cNvSpPr/>
          <p:nvPr/>
        </p:nvSpPr>
        <p:spPr bwMode="auto">
          <a:xfrm>
            <a:off x="736146" y="1701244"/>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1081088" algn="l"/>
            <a:r>
              <a:rPr lang="fr-FR" b="0" dirty="0"/>
              <a:t>Entretien et réalisation de cartographies logiques et applicatives en relation avec la problématique posée</a:t>
            </a:r>
          </a:p>
        </p:txBody>
      </p:sp>
      <p:sp>
        <p:nvSpPr>
          <p:cNvPr id="13" name="Arrondir un rectangle avec un coin diagonal 12"/>
          <p:cNvSpPr/>
          <p:nvPr/>
        </p:nvSpPr>
        <p:spPr bwMode="auto">
          <a:xfrm>
            <a:off x="736146" y="2272709"/>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indent="1081088" algn="l"/>
            <a:r>
              <a:rPr lang="fr-FR" b="0" dirty="0" smtClean="0"/>
              <a:t>Identification des zones de risques</a:t>
            </a:r>
            <a:endParaRPr lang="fr-FR" b="0" dirty="0"/>
          </a:p>
        </p:txBody>
      </p:sp>
      <p:sp>
        <p:nvSpPr>
          <p:cNvPr id="14" name="Arrondir un rectangle avec un coin diagonal 13"/>
          <p:cNvSpPr/>
          <p:nvPr/>
        </p:nvSpPr>
        <p:spPr bwMode="auto">
          <a:xfrm>
            <a:off x="737095" y="2844173"/>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indent="1081088" algn="l"/>
            <a:r>
              <a:rPr lang="fr-FR" b="0" dirty="0" smtClean="0"/>
              <a:t>Identification des tests réalisables</a:t>
            </a:r>
            <a:endParaRPr lang="fr-FR" b="0" dirty="0"/>
          </a:p>
        </p:txBody>
      </p:sp>
      <p:sp>
        <p:nvSpPr>
          <p:cNvPr id="15" name="Arrondir un rectangle avec un coin diagonal 14"/>
          <p:cNvSpPr/>
          <p:nvPr/>
        </p:nvSpPr>
        <p:spPr bwMode="auto">
          <a:xfrm>
            <a:off x="737095" y="3415639"/>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indent="1081088" algn="l"/>
            <a:r>
              <a:rPr lang="fr-FR" b="0" dirty="0" smtClean="0"/>
              <a:t>Choix des données nécessaires et des clés de rapprochement</a:t>
            </a:r>
            <a:endParaRPr lang="fr-FR" b="0" dirty="0"/>
          </a:p>
        </p:txBody>
      </p:sp>
      <p:sp>
        <p:nvSpPr>
          <p:cNvPr id="16" name="Arrondir un rectangle avec un coin diagonal 15"/>
          <p:cNvSpPr/>
          <p:nvPr/>
        </p:nvSpPr>
        <p:spPr bwMode="auto">
          <a:xfrm>
            <a:off x="737095" y="3987104"/>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indent="1081088" algn="l"/>
            <a:r>
              <a:rPr lang="fr-FR" b="0" dirty="0" smtClean="0"/>
              <a:t>Collecte des données</a:t>
            </a:r>
            <a:endParaRPr lang="fr-FR" b="0" dirty="0"/>
          </a:p>
        </p:txBody>
      </p:sp>
      <p:sp>
        <p:nvSpPr>
          <p:cNvPr id="17" name="Arrondir un rectangle avec un coin diagonal 16"/>
          <p:cNvSpPr/>
          <p:nvPr/>
        </p:nvSpPr>
        <p:spPr bwMode="auto">
          <a:xfrm>
            <a:off x="737095" y="4558569"/>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indent="1081088" algn="l"/>
            <a:r>
              <a:rPr lang="fr-FR" b="0" dirty="0" smtClean="0"/>
              <a:t>Tests informatisés</a:t>
            </a:r>
            <a:endParaRPr lang="fr-FR" b="0" dirty="0"/>
          </a:p>
        </p:txBody>
      </p:sp>
      <p:sp>
        <p:nvSpPr>
          <p:cNvPr id="18" name="Arrondir un rectangle avec un coin diagonal 17"/>
          <p:cNvSpPr/>
          <p:nvPr/>
        </p:nvSpPr>
        <p:spPr bwMode="auto">
          <a:xfrm>
            <a:off x="737095" y="5130033"/>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indent="1081088" algn="l"/>
            <a:r>
              <a:rPr lang="fr-FR" b="0" dirty="0" smtClean="0"/>
              <a:t>Mise en forme des conclusions</a:t>
            </a:r>
            <a:endParaRPr lang="fr-FR" b="0" dirty="0"/>
          </a:p>
        </p:txBody>
      </p:sp>
      <p:sp>
        <p:nvSpPr>
          <p:cNvPr id="19" name="Arrondir un rectangle avec un coin diagonal 18"/>
          <p:cNvSpPr/>
          <p:nvPr/>
        </p:nvSpPr>
        <p:spPr bwMode="auto">
          <a:xfrm>
            <a:off x="737095" y="5701501"/>
            <a:ext cx="7575853" cy="431747"/>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indent="1081088" algn="l"/>
            <a:r>
              <a:rPr lang="fr-FR" b="0" dirty="0" smtClean="0"/>
              <a:t>Entretiens complémentaires pour précisions si nécessaire</a:t>
            </a:r>
            <a:endParaRPr lang="fr-FR" b="0" dirty="0"/>
          </a:p>
        </p:txBody>
      </p:sp>
      <p:sp>
        <p:nvSpPr>
          <p:cNvPr id="3" name="ZoneTexte 2"/>
          <p:cNvSpPr txBox="1"/>
          <p:nvPr/>
        </p:nvSpPr>
        <p:spPr>
          <a:xfrm>
            <a:off x="961899" y="868528"/>
            <a:ext cx="451262" cy="923330"/>
          </a:xfrm>
          <a:prstGeom prst="rect">
            <a:avLst/>
          </a:prstGeom>
          <a:noFill/>
        </p:spPr>
        <p:txBody>
          <a:bodyPr wrap="square" rtlCol="0">
            <a:spAutoFit/>
          </a:bodyPr>
          <a:lstStyle/>
          <a:p>
            <a:r>
              <a:rPr lang="fr-FR" sz="5400" dirty="0" smtClean="0"/>
              <a:t>1</a:t>
            </a:r>
            <a:endParaRPr lang="fr-FR" sz="5400" dirty="0"/>
          </a:p>
        </p:txBody>
      </p:sp>
      <p:sp>
        <p:nvSpPr>
          <p:cNvPr id="20" name="ZoneTexte 19"/>
          <p:cNvSpPr txBox="1"/>
          <p:nvPr/>
        </p:nvSpPr>
        <p:spPr>
          <a:xfrm>
            <a:off x="961899" y="1451867"/>
            <a:ext cx="451262" cy="923330"/>
          </a:xfrm>
          <a:prstGeom prst="rect">
            <a:avLst/>
          </a:prstGeom>
          <a:noFill/>
        </p:spPr>
        <p:txBody>
          <a:bodyPr wrap="square" rtlCol="0">
            <a:spAutoFit/>
          </a:bodyPr>
          <a:lstStyle/>
          <a:p>
            <a:r>
              <a:rPr lang="fr-FR" sz="5400" dirty="0"/>
              <a:t>2</a:t>
            </a:r>
          </a:p>
        </p:txBody>
      </p:sp>
      <p:sp>
        <p:nvSpPr>
          <p:cNvPr id="21" name="ZoneTexte 20"/>
          <p:cNvSpPr txBox="1"/>
          <p:nvPr/>
        </p:nvSpPr>
        <p:spPr>
          <a:xfrm>
            <a:off x="961899" y="2022704"/>
            <a:ext cx="451262" cy="923330"/>
          </a:xfrm>
          <a:prstGeom prst="rect">
            <a:avLst/>
          </a:prstGeom>
          <a:noFill/>
        </p:spPr>
        <p:txBody>
          <a:bodyPr wrap="square" rtlCol="0">
            <a:spAutoFit/>
          </a:bodyPr>
          <a:lstStyle/>
          <a:p>
            <a:r>
              <a:rPr lang="fr-FR" sz="5400" dirty="0" smtClean="0"/>
              <a:t>3</a:t>
            </a:r>
            <a:endParaRPr lang="fr-FR" sz="5400" dirty="0"/>
          </a:p>
        </p:txBody>
      </p:sp>
      <p:sp>
        <p:nvSpPr>
          <p:cNvPr id="22" name="ZoneTexte 21"/>
          <p:cNvSpPr txBox="1"/>
          <p:nvPr/>
        </p:nvSpPr>
        <p:spPr>
          <a:xfrm>
            <a:off x="961899" y="2597047"/>
            <a:ext cx="451262" cy="923330"/>
          </a:xfrm>
          <a:prstGeom prst="rect">
            <a:avLst/>
          </a:prstGeom>
          <a:noFill/>
        </p:spPr>
        <p:txBody>
          <a:bodyPr wrap="square" rtlCol="0">
            <a:spAutoFit/>
          </a:bodyPr>
          <a:lstStyle/>
          <a:p>
            <a:r>
              <a:rPr lang="fr-FR" sz="5400" dirty="0" smtClean="0"/>
              <a:t>4</a:t>
            </a:r>
            <a:endParaRPr lang="fr-FR" sz="5400" dirty="0"/>
          </a:p>
        </p:txBody>
      </p:sp>
      <p:sp>
        <p:nvSpPr>
          <p:cNvPr id="24" name="ZoneTexte 23"/>
          <p:cNvSpPr txBox="1"/>
          <p:nvPr/>
        </p:nvSpPr>
        <p:spPr>
          <a:xfrm>
            <a:off x="961899" y="3168512"/>
            <a:ext cx="451262" cy="923330"/>
          </a:xfrm>
          <a:prstGeom prst="rect">
            <a:avLst/>
          </a:prstGeom>
          <a:noFill/>
        </p:spPr>
        <p:txBody>
          <a:bodyPr wrap="square" rtlCol="0">
            <a:spAutoFit/>
          </a:bodyPr>
          <a:lstStyle/>
          <a:p>
            <a:r>
              <a:rPr lang="fr-FR" sz="5400" dirty="0" smtClean="0"/>
              <a:t>5</a:t>
            </a:r>
            <a:endParaRPr lang="fr-FR" sz="5400" dirty="0"/>
          </a:p>
        </p:txBody>
      </p:sp>
      <p:sp>
        <p:nvSpPr>
          <p:cNvPr id="25" name="ZoneTexte 24"/>
          <p:cNvSpPr txBox="1"/>
          <p:nvPr/>
        </p:nvSpPr>
        <p:spPr>
          <a:xfrm>
            <a:off x="961899" y="3739977"/>
            <a:ext cx="451262" cy="923330"/>
          </a:xfrm>
          <a:prstGeom prst="rect">
            <a:avLst/>
          </a:prstGeom>
          <a:noFill/>
        </p:spPr>
        <p:txBody>
          <a:bodyPr wrap="square" rtlCol="0">
            <a:spAutoFit/>
          </a:bodyPr>
          <a:lstStyle/>
          <a:p>
            <a:r>
              <a:rPr lang="fr-FR" sz="5400" dirty="0"/>
              <a:t>6</a:t>
            </a:r>
          </a:p>
        </p:txBody>
      </p:sp>
      <p:sp>
        <p:nvSpPr>
          <p:cNvPr id="26" name="ZoneTexte 25"/>
          <p:cNvSpPr txBox="1"/>
          <p:nvPr/>
        </p:nvSpPr>
        <p:spPr>
          <a:xfrm>
            <a:off x="961899" y="4311441"/>
            <a:ext cx="451262" cy="923330"/>
          </a:xfrm>
          <a:prstGeom prst="rect">
            <a:avLst/>
          </a:prstGeom>
          <a:noFill/>
        </p:spPr>
        <p:txBody>
          <a:bodyPr wrap="square" rtlCol="0">
            <a:spAutoFit/>
          </a:bodyPr>
          <a:lstStyle/>
          <a:p>
            <a:r>
              <a:rPr lang="fr-FR" sz="5400" dirty="0" smtClean="0"/>
              <a:t>7</a:t>
            </a:r>
            <a:endParaRPr lang="fr-FR" sz="5400" dirty="0"/>
          </a:p>
        </p:txBody>
      </p:sp>
      <p:sp>
        <p:nvSpPr>
          <p:cNvPr id="27" name="ZoneTexte 26"/>
          <p:cNvSpPr txBox="1"/>
          <p:nvPr/>
        </p:nvSpPr>
        <p:spPr>
          <a:xfrm>
            <a:off x="961899" y="4882907"/>
            <a:ext cx="451262" cy="923330"/>
          </a:xfrm>
          <a:prstGeom prst="rect">
            <a:avLst/>
          </a:prstGeom>
          <a:noFill/>
        </p:spPr>
        <p:txBody>
          <a:bodyPr wrap="square" rtlCol="0">
            <a:spAutoFit/>
          </a:bodyPr>
          <a:lstStyle/>
          <a:p>
            <a:r>
              <a:rPr lang="fr-FR" sz="5400" dirty="0" smtClean="0"/>
              <a:t>8</a:t>
            </a:r>
            <a:endParaRPr lang="fr-FR" sz="5400" dirty="0"/>
          </a:p>
        </p:txBody>
      </p:sp>
      <p:sp>
        <p:nvSpPr>
          <p:cNvPr id="28" name="ZoneTexte 27"/>
          <p:cNvSpPr txBox="1"/>
          <p:nvPr/>
        </p:nvSpPr>
        <p:spPr>
          <a:xfrm>
            <a:off x="961899" y="5454375"/>
            <a:ext cx="451262" cy="923330"/>
          </a:xfrm>
          <a:prstGeom prst="rect">
            <a:avLst/>
          </a:prstGeom>
          <a:noFill/>
        </p:spPr>
        <p:txBody>
          <a:bodyPr wrap="square" rtlCol="0">
            <a:spAutoFit/>
          </a:bodyPr>
          <a:lstStyle/>
          <a:p>
            <a:r>
              <a:rPr lang="fr-FR" sz="5400" dirty="0" smtClean="0"/>
              <a:t>9</a:t>
            </a:r>
            <a:endParaRPr lang="fr-FR" sz="5400" dirty="0"/>
          </a:p>
        </p:txBody>
      </p:sp>
    </p:spTree>
    <p:extLst>
      <p:ext uri="{BB962C8B-B14F-4D97-AF65-F5344CB8AC3E}">
        <p14:creationId xmlns:p14="http://schemas.microsoft.com/office/powerpoint/2010/main" xmlns="" val="10501458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Exemples de missions : LR Services</a:t>
            </a:r>
            <a:r>
              <a:rPr lang="fr-FR" dirty="0" smtClean="0"/>
              <a:t/>
            </a:r>
            <a:br>
              <a:rPr lang="fr-FR" dirty="0" smtClean="0"/>
            </a:br>
            <a:endParaRPr lang="fr-FR" sz="2400" dirty="0" smtClean="0">
              <a:solidFill>
                <a:srgbClr val="2EB0A4"/>
              </a:solidFill>
            </a:endParaRPr>
          </a:p>
        </p:txBody>
      </p:sp>
      <p:sp>
        <p:nvSpPr>
          <p:cNvPr id="3" name="Rectangle à coins arrondis 2"/>
          <p:cNvSpPr/>
          <p:nvPr/>
        </p:nvSpPr>
        <p:spPr bwMode="auto">
          <a:xfrm>
            <a:off x="4992689" y="1231266"/>
            <a:ext cx="3892232" cy="2252122"/>
          </a:xfrm>
          <a:prstGeom prst="roundRect">
            <a:avLst>
              <a:gd name="adj" fmla="val 10878"/>
            </a:avLst>
          </a:prstGeom>
          <a:solidFill>
            <a:srgbClr val="2EAFA4"/>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indent="-179388" algn="l">
              <a:buFont typeface="Wingdings" pitchFamily="2" charset="2"/>
              <a:buChar char="§"/>
            </a:pPr>
            <a:r>
              <a:rPr lang="fr-FR" sz="1200" dirty="0" smtClean="0"/>
              <a:t>Objectif principal : « </a:t>
            </a:r>
            <a:r>
              <a:rPr lang="fr-FR" sz="1200" dirty="0"/>
              <a:t> </a:t>
            </a:r>
            <a:r>
              <a:rPr lang="fr-FR" sz="1200" i="1" dirty="0"/>
              <a:t>S’assurer de la correcte retranscription comptable des provisions à la réception des </a:t>
            </a:r>
            <a:r>
              <a:rPr lang="fr-FR" sz="1200" i="1" dirty="0" smtClean="0"/>
              <a:t>marchandises</a:t>
            </a:r>
            <a:r>
              <a:rPr lang="fr-FR" sz="1200" dirty="0" smtClean="0"/>
              <a:t> », soit :</a:t>
            </a:r>
          </a:p>
          <a:p>
            <a:pPr marL="1041400" lvl="1" indent="-228600" algn="l">
              <a:buFont typeface="+mj-lt"/>
              <a:buAutoNum type="arabicPeriod"/>
            </a:pPr>
            <a:r>
              <a:rPr lang="fr-FR" sz="1200" dirty="0" smtClean="0"/>
              <a:t>« </a:t>
            </a:r>
            <a:r>
              <a:rPr lang="fr-FR" sz="1200" i="1" dirty="0" smtClean="0"/>
              <a:t>Vérifier </a:t>
            </a:r>
            <a:r>
              <a:rPr lang="fr-FR" sz="1200" i="1" dirty="0"/>
              <a:t>l’exhaustivité des bons de réception en comptabilité sur un périmètre défini</a:t>
            </a:r>
            <a:r>
              <a:rPr lang="fr-FR" sz="1200" i="1" dirty="0" smtClean="0"/>
              <a:t>.</a:t>
            </a:r>
            <a:r>
              <a:rPr lang="fr-FR" sz="1200" dirty="0" smtClean="0"/>
              <a:t> »</a:t>
            </a:r>
            <a:endParaRPr lang="fr-FR" sz="1200" dirty="0"/>
          </a:p>
          <a:p>
            <a:pPr marL="1041400" lvl="1" indent="-228600" algn="l">
              <a:buFont typeface="+mj-lt"/>
              <a:buAutoNum type="arabicPeriod"/>
            </a:pPr>
            <a:r>
              <a:rPr lang="fr-FR" sz="1200" dirty="0" smtClean="0"/>
              <a:t>« </a:t>
            </a:r>
            <a:r>
              <a:rPr lang="fr-FR" sz="1200" i="1" dirty="0" smtClean="0"/>
              <a:t>Vérifier </a:t>
            </a:r>
            <a:r>
              <a:rPr lang="fr-FR" sz="1200" i="1" dirty="0"/>
              <a:t>l’exactitude des montants marchandises provisionnés</a:t>
            </a:r>
            <a:r>
              <a:rPr lang="fr-FR" sz="1200" dirty="0" smtClean="0"/>
              <a:t>. »</a:t>
            </a:r>
            <a:endParaRPr kumimoji="0" lang="fr-FR" sz="1400" b="1" i="0" u="none" strike="noStrike" cap="none" normalizeH="0" baseline="0" dirty="0" smtClean="0">
              <a:ln>
                <a:noFill/>
              </a:ln>
              <a:effectLst/>
            </a:endParaRPr>
          </a:p>
        </p:txBody>
      </p:sp>
      <p:sp>
        <p:nvSpPr>
          <p:cNvPr id="4" name="Rectangle à coins arrondis 3"/>
          <p:cNvSpPr/>
          <p:nvPr/>
        </p:nvSpPr>
        <p:spPr bwMode="auto">
          <a:xfrm>
            <a:off x="4992689" y="3758568"/>
            <a:ext cx="3892232" cy="2253600"/>
          </a:xfrm>
          <a:prstGeom prst="roundRect">
            <a:avLst>
              <a:gd name="adj" fmla="val 10878"/>
            </a:avLst>
          </a:prstGeom>
          <a:solidFill>
            <a:srgbClr val="62CAE3"/>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27050" indent="-171450" algn="l">
              <a:buFont typeface="Wingdings" pitchFamily="2" charset="2"/>
              <a:buChar char="§"/>
            </a:pPr>
            <a:r>
              <a:rPr lang="fr-FR" sz="1200" dirty="0"/>
              <a:t>Ecarts constatés sur les résultats de l’objectif </a:t>
            </a:r>
            <a:r>
              <a:rPr lang="fr-FR" sz="1200" dirty="0" smtClean="0"/>
              <a:t>2</a:t>
            </a:r>
          </a:p>
          <a:p>
            <a:pPr marL="355600" algn="l"/>
            <a:endParaRPr lang="fr-FR" sz="1200" dirty="0"/>
          </a:p>
          <a:p>
            <a:pPr marL="527050" indent="-171450" algn="l">
              <a:buFont typeface="Wingdings" pitchFamily="2" charset="2"/>
              <a:buChar char="§"/>
            </a:pPr>
            <a:r>
              <a:rPr lang="fr-FR" sz="1200" dirty="0"/>
              <a:t>Si écart de montants à la réception de la marchandise, ces derniers ne sont corrigés dans le système qu’à réception de la </a:t>
            </a:r>
            <a:r>
              <a:rPr lang="fr-FR" sz="1200" dirty="0" smtClean="0"/>
              <a:t>facture</a:t>
            </a:r>
          </a:p>
          <a:p>
            <a:pPr marL="355600" algn="l"/>
            <a:endParaRPr lang="fr-FR" sz="1200" dirty="0"/>
          </a:p>
          <a:p>
            <a:pPr marL="527050" indent="-171450" algn="l">
              <a:buFont typeface="Wingdings" pitchFamily="2" charset="2"/>
              <a:buChar char="§"/>
            </a:pPr>
            <a:r>
              <a:rPr lang="fr-FR" sz="1200" dirty="0"/>
              <a:t>La confirmation que les écarts de prix ont bien fait l’objet d’une comptabilisation a </a:t>
            </a:r>
            <a:r>
              <a:rPr lang="fr-FR" sz="1200" dirty="0" smtClean="0"/>
              <a:t>été donnée </a:t>
            </a:r>
            <a:r>
              <a:rPr lang="fr-FR" sz="1200" dirty="0"/>
              <a:t>par l’équipe d’audit lors du </a:t>
            </a:r>
            <a:r>
              <a:rPr lang="fr-FR" sz="1200" dirty="0" smtClean="0"/>
              <a:t>final</a:t>
            </a:r>
            <a:endParaRPr lang="fr-FR" sz="1200" dirty="0"/>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9791" y="3564514"/>
            <a:ext cx="647811" cy="512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à coins arrondis 6"/>
          <p:cNvSpPr/>
          <p:nvPr/>
        </p:nvSpPr>
        <p:spPr bwMode="auto">
          <a:xfrm>
            <a:off x="690955" y="3778255"/>
            <a:ext cx="3892232" cy="2253600"/>
          </a:xfrm>
          <a:prstGeom prst="roundRect">
            <a:avLst>
              <a:gd name="adj" fmla="val 12508"/>
            </a:avLst>
          </a:prstGeom>
          <a:solidFill>
            <a:srgbClr val="98002E"/>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indent="-179388" algn="l">
              <a:buFont typeface="Wingdings" pitchFamily="2" charset="2"/>
              <a:buChar char="§"/>
            </a:pPr>
            <a:r>
              <a:rPr lang="fr-FR" sz="1200" dirty="0"/>
              <a:t>Cartographier le système d’information relatif aux processus d’achats et </a:t>
            </a:r>
            <a:r>
              <a:rPr lang="fr-FR" sz="1200" dirty="0" smtClean="0"/>
              <a:t>ventes</a:t>
            </a:r>
            <a:endParaRPr lang="fr-FR" sz="1200" dirty="0"/>
          </a:p>
          <a:p>
            <a:pPr marL="534988" indent="-179388" algn="l">
              <a:buFont typeface="Wingdings" pitchFamily="2" charset="2"/>
              <a:buChar char="§"/>
            </a:pPr>
            <a:r>
              <a:rPr lang="fr-FR" sz="1200" dirty="0"/>
              <a:t>I</a:t>
            </a:r>
            <a:r>
              <a:rPr lang="fr-FR" sz="1200" dirty="0" smtClean="0"/>
              <a:t>dentifier </a:t>
            </a:r>
            <a:r>
              <a:rPr lang="fr-FR" sz="1200" dirty="0"/>
              <a:t>les </a:t>
            </a:r>
            <a:r>
              <a:rPr lang="fr-FR" sz="1200" dirty="0" smtClean="0"/>
              <a:t>données à extraire : réceptions, comptabilité</a:t>
            </a:r>
          </a:p>
          <a:p>
            <a:pPr marL="534988" indent="-179388" algn="l">
              <a:buFont typeface="Wingdings" pitchFamily="2" charset="2"/>
              <a:buChar char="§"/>
            </a:pPr>
            <a:r>
              <a:rPr lang="fr-FR" sz="1200" dirty="0" smtClean="0"/>
              <a:t>Identifier les clés : ici, le numéro de BR fait le lien entre les deux informations</a:t>
            </a:r>
            <a:endParaRPr lang="fr-FR" sz="1200" dirty="0"/>
          </a:p>
          <a:p>
            <a:pPr marL="534988" indent="-179388" algn="l">
              <a:buFont typeface="Wingdings" pitchFamily="2" charset="2"/>
              <a:buChar char="§"/>
            </a:pPr>
            <a:r>
              <a:rPr lang="fr-FR" sz="1200" dirty="0" smtClean="0"/>
              <a:t>Effectuer les tests informatisés sur un périmètre de 3 mois</a:t>
            </a:r>
          </a:p>
          <a:p>
            <a:pPr marL="534988" indent="-179388" algn="l">
              <a:buFont typeface="Wingdings" pitchFamily="2" charset="2"/>
              <a:buChar char="§"/>
            </a:pPr>
            <a:r>
              <a:rPr lang="fr-FR" sz="1200" dirty="0" smtClean="0"/>
              <a:t>Mettre en forme les résultats</a:t>
            </a:r>
          </a:p>
          <a:p>
            <a:pPr marL="534988" indent="-179388" algn="l">
              <a:buFont typeface="Wingdings" pitchFamily="2" charset="2"/>
              <a:buChar char="§"/>
            </a:pPr>
            <a:r>
              <a:rPr lang="fr-FR" sz="1200" dirty="0" smtClean="0"/>
              <a:t>Demander des explications complémentaires</a:t>
            </a:r>
          </a:p>
          <a:p>
            <a:pPr marL="534988" indent="-179388" algn="l">
              <a:buFont typeface="Wingdings" pitchFamily="2" charset="2"/>
              <a:buChar char="§"/>
            </a:pPr>
            <a:endParaRPr lang="fr-FR" sz="1200" dirty="0"/>
          </a:p>
        </p:txBody>
      </p:sp>
      <p:sp>
        <p:nvSpPr>
          <p:cNvPr id="8" name="Rectangle à coins arrondis 7"/>
          <p:cNvSpPr/>
          <p:nvPr/>
        </p:nvSpPr>
        <p:spPr bwMode="auto">
          <a:xfrm>
            <a:off x="679766" y="1237077"/>
            <a:ext cx="3892232" cy="2253600"/>
          </a:xfrm>
          <a:prstGeom prst="roundRect">
            <a:avLst>
              <a:gd name="adj" fmla="val 5275"/>
            </a:avLst>
          </a:prstGeom>
          <a:solidFill>
            <a:srgbClr val="ED1A3B"/>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marR="0" indent="-179388" algn="l" defTabSz="914400" rtl="0" eaLnBrk="1" fontAlgn="base" latinLnBrk="0" hangingPunct="1">
              <a:lnSpc>
                <a:spcPct val="100000"/>
              </a:lnSpc>
              <a:spcBef>
                <a:spcPct val="0"/>
              </a:spcBef>
              <a:spcAft>
                <a:spcPct val="0"/>
              </a:spcAft>
              <a:buClrTx/>
              <a:buSzTx/>
              <a:buFont typeface="Wingdings" pitchFamily="2" charset="2"/>
              <a:buChar char="§"/>
              <a:tabLst/>
            </a:pPr>
            <a:r>
              <a:rPr lang="fr-FR" sz="1200" dirty="0"/>
              <a:t>L</a:t>
            </a:r>
            <a:r>
              <a:rPr lang="fr-FR" sz="1200" dirty="0" smtClean="0"/>
              <a:t>ogistique des restaurants Mc Donald,</a:t>
            </a:r>
          </a:p>
          <a:p>
            <a:pPr marL="355600" marR="0" algn="l" defTabSz="914400" rtl="0" eaLnBrk="1" fontAlgn="base" latinLnBrk="0" hangingPunct="1">
              <a:lnSpc>
                <a:spcPct val="100000"/>
              </a:lnSpc>
              <a:spcBef>
                <a:spcPct val="0"/>
              </a:spcBef>
              <a:spcAft>
                <a:spcPct val="0"/>
              </a:spcAft>
              <a:buClrTx/>
              <a:buSzTx/>
              <a:tabLst/>
            </a:pPr>
            <a:endParaRPr lang="fr-FR" sz="1200" dirty="0" smtClean="0"/>
          </a:p>
          <a:p>
            <a:pPr marL="534988" marR="0" indent="-179388" algn="l" defTabSz="914400" rtl="0" eaLnBrk="1" fontAlgn="base" latinLnBrk="0" hangingPunct="1">
              <a:lnSpc>
                <a:spcPct val="100000"/>
              </a:lnSpc>
              <a:spcBef>
                <a:spcPct val="0"/>
              </a:spcBef>
              <a:spcAft>
                <a:spcPct val="0"/>
              </a:spcAft>
              <a:buClrTx/>
              <a:buSzTx/>
              <a:buFont typeface="Wingdings" pitchFamily="2" charset="2"/>
              <a:buChar char="§"/>
              <a:tabLst/>
            </a:pPr>
            <a:r>
              <a:rPr lang="fr-FR" sz="1200" dirty="0" smtClean="0"/>
              <a:t>Sensibilité sur les problématiques des cycles achats et ventes</a:t>
            </a:r>
          </a:p>
          <a:p>
            <a:pPr marL="355600" marR="0" algn="l" defTabSz="914400" rtl="0" eaLnBrk="1" fontAlgn="base" latinLnBrk="0" hangingPunct="1">
              <a:lnSpc>
                <a:spcPct val="100000"/>
              </a:lnSpc>
              <a:spcBef>
                <a:spcPct val="0"/>
              </a:spcBef>
              <a:spcAft>
                <a:spcPct val="0"/>
              </a:spcAft>
              <a:buClrTx/>
              <a:buSzTx/>
              <a:tabLst/>
            </a:pPr>
            <a:endParaRPr lang="fr-FR" sz="1200" dirty="0" smtClean="0"/>
          </a:p>
          <a:p>
            <a:pPr marL="534988" marR="0" indent="-179388" algn="l" defTabSz="914400" rtl="0" eaLnBrk="1" fontAlgn="base" latinLnBrk="0" hangingPunct="1">
              <a:lnSpc>
                <a:spcPct val="100000"/>
              </a:lnSpc>
              <a:spcBef>
                <a:spcPct val="0"/>
              </a:spcBef>
              <a:spcAft>
                <a:spcPct val="0"/>
              </a:spcAft>
              <a:buClrTx/>
              <a:buSzTx/>
              <a:buFont typeface="Wingdings" pitchFamily="2" charset="2"/>
              <a:buChar char="§"/>
              <a:tabLst/>
            </a:pPr>
            <a:r>
              <a:rPr lang="fr-FR" sz="1200" dirty="0" smtClean="0"/>
              <a:t>Système d’information ancien multipliant les applications et les correctifs</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bg1"/>
              </a:solidFill>
              <a:effectLst/>
              <a:latin typeface="Trebuchet MS" pitchFamily="34" charset="0"/>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45053" y="1084013"/>
            <a:ext cx="485843" cy="457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2547" y="1026855"/>
            <a:ext cx="533474" cy="514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8033" y="3591414"/>
            <a:ext cx="485843" cy="485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ZoneTexte 14"/>
          <p:cNvSpPr txBox="1"/>
          <p:nvPr/>
        </p:nvSpPr>
        <p:spPr>
          <a:xfrm rot="16200000">
            <a:off x="-178738" y="2322126"/>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CONTEXTE</a:t>
            </a:r>
            <a:endParaRPr lang="fr-FR" dirty="0"/>
          </a:p>
        </p:txBody>
      </p:sp>
      <p:sp>
        <p:nvSpPr>
          <p:cNvPr id="18" name="ZoneTexte 17"/>
          <p:cNvSpPr txBox="1"/>
          <p:nvPr/>
        </p:nvSpPr>
        <p:spPr>
          <a:xfrm rot="16200000">
            <a:off x="4118283" y="2350795"/>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OBJECTIFS</a:t>
            </a:r>
            <a:endParaRPr lang="fr-FR" dirty="0"/>
          </a:p>
        </p:txBody>
      </p:sp>
      <p:sp>
        <p:nvSpPr>
          <p:cNvPr id="25" name="ZoneTexte 24"/>
          <p:cNvSpPr txBox="1"/>
          <p:nvPr/>
        </p:nvSpPr>
        <p:spPr>
          <a:xfrm rot="16200000">
            <a:off x="-220409" y="4882152"/>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METHODE</a:t>
            </a:r>
            <a:endParaRPr lang="fr-FR" dirty="0"/>
          </a:p>
        </p:txBody>
      </p:sp>
      <p:sp>
        <p:nvSpPr>
          <p:cNvPr id="26" name="ZoneTexte 25"/>
          <p:cNvSpPr txBox="1"/>
          <p:nvPr/>
        </p:nvSpPr>
        <p:spPr>
          <a:xfrm rot="16200000">
            <a:off x="4118282" y="4882151"/>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RESULTATS</a:t>
            </a:r>
            <a:endParaRPr lang="fr-FR" dirty="0"/>
          </a:p>
        </p:txBody>
      </p:sp>
      <p:grpSp>
        <p:nvGrpSpPr>
          <p:cNvPr id="27" name="Groupe 26"/>
          <p:cNvGrpSpPr/>
          <p:nvPr/>
        </p:nvGrpSpPr>
        <p:grpSpPr>
          <a:xfrm>
            <a:off x="9702142" y="1014107"/>
            <a:ext cx="8858992" cy="5100813"/>
            <a:chOff x="154380" y="1026855"/>
            <a:chExt cx="8858992" cy="5100813"/>
          </a:xfrm>
        </p:grpSpPr>
        <p:sp>
          <p:nvSpPr>
            <p:cNvPr id="2" name="Rectangle 1"/>
            <p:cNvSpPr/>
            <p:nvPr/>
          </p:nvSpPr>
          <p:spPr bwMode="auto">
            <a:xfrm>
              <a:off x="154380" y="1026855"/>
              <a:ext cx="8858992" cy="5100813"/>
            </a:xfrm>
            <a:prstGeom prst="rect">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32790" y="1728552"/>
              <a:ext cx="5078413" cy="352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9" name="Groupe 28"/>
          <p:cNvGrpSpPr/>
          <p:nvPr/>
        </p:nvGrpSpPr>
        <p:grpSpPr>
          <a:xfrm>
            <a:off x="9690262" y="1014106"/>
            <a:ext cx="8858992" cy="5100813"/>
            <a:chOff x="9690262" y="1014106"/>
            <a:chExt cx="8858992" cy="5100813"/>
          </a:xfrm>
        </p:grpSpPr>
        <p:sp>
          <p:nvSpPr>
            <p:cNvPr id="31" name="Rectangle 30"/>
            <p:cNvSpPr/>
            <p:nvPr/>
          </p:nvSpPr>
          <p:spPr bwMode="auto">
            <a:xfrm>
              <a:off x="9690262" y="1014106"/>
              <a:ext cx="8858992" cy="5100813"/>
            </a:xfrm>
            <a:prstGeom prst="rect">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pic>
          <p:nvPicPr>
            <p:cNvPr id="34" name="Picture 2"/>
            <p:cNvPicPr>
              <a:picLocks noChangeAspect="1" noChangeArrowheads="1"/>
            </p:cNvPicPr>
            <p:nvPr/>
          </p:nvPicPr>
          <p:blipFill>
            <a:blip r:embed="rId8" cstate="print"/>
            <a:srcRect/>
            <a:stretch>
              <a:fillRect/>
            </a:stretch>
          </p:blipFill>
          <p:spPr bwMode="auto">
            <a:xfrm>
              <a:off x="10937049" y="1190004"/>
              <a:ext cx="6329672" cy="4742100"/>
            </a:xfrm>
            <a:prstGeom prst="rect">
              <a:avLst/>
            </a:prstGeom>
            <a:noFill/>
            <a:ln w="9525">
              <a:noFill/>
              <a:miter lim="800000"/>
              <a:headEnd/>
              <a:tailEnd/>
            </a:ln>
            <a:effectLst/>
          </p:spPr>
        </p:pic>
      </p:grpSp>
    </p:spTree>
    <p:extLst>
      <p:ext uri="{BB962C8B-B14F-4D97-AF65-F5344CB8AC3E}">
        <p14:creationId xmlns:p14="http://schemas.microsoft.com/office/powerpoint/2010/main" xmlns="" val="18777437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4.81036E-6 L -1.04427 4.81036E-6 " pathEditMode="relative" rAng="0" ptsTypes="AA">
                                      <p:cBhvr>
                                        <p:cTn id="6" dur="1500" fill="hold"/>
                                        <p:tgtEl>
                                          <p:spTgt spid="27"/>
                                        </p:tgtEl>
                                        <p:attrNameLst>
                                          <p:attrName>ppt_x</p:attrName>
                                          <p:attrName>ppt_y</p:attrName>
                                        </p:attrNameLst>
                                      </p:cBhvr>
                                      <p:rCtr x="-52222"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88889E-6 4.81036E-6 L -1.04427 4.81036E-6 " pathEditMode="relative" rAng="0" ptsTypes="AA">
                                      <p:cBhvr>
                                        <p:cTn id="10" dur="1500" fill="hold"/>
                                        <p:tgtEl>
                                          <p:spTgt spid="29"/>
                                        </p:tgtEl>
                                        <p:attrNameLst>
                                          <p:attrName>ppt_x</p:attrName>
                                          <p:attrName>ppt_y</p:attrName>
                                        </p:attrNameLst>
                                      </p:cBhvr>
                                      <p:rCtr x="-5222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Exemples de missions : Rue du commerce</a:t>
            </a:r>
            <a:r>
              <a:rPr lang="fr-FR" dirty="0" smtClean="0"/>
              <a:t/>
            </a:r>
            <a:br>
              <a:rPr lang="fr-FR" dirty="0" smtClean="0"/>
            </a:br>
            <a:endParaRPr lang="fr-FR" sz="2400" dirty="0" smtClean="0">
              <a:solidFill>
                <a:srgbClr val="2EB0A4"/>
              </a:solidFill>
            </a:endParaRPr>
          </a:p>
        </p:txBody>
      </p:sp>
      <p:sp>
        <p:nvSpPr>
          <p:cNvPr id="3" name="Rectangle à coins arrondis 2"/>
          <p:cNvSpPr/>
          <p:nvPr/>
        </p:nvSpPr>
        <p:spPr bwMode="auto">
          <a:xfrm>
            <a:off x="4992689" y="1231266"/>
            <a:ext cx="3892232" cy="2252122"/>
          </a:xfrm>
          <a:prstGeom prst="roundRect">
            <a:avLst>
              <a:gd name="adj" fmla="val 10878"/>
            </a:avLst>
          </a:prstGeom>
          <a:solidFill>
            <a:srgbClr val="2EAFA4"/>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indent="-179388" algn="l">
              <a:buFont typeface="Wingdings" pitchFamily="2" charset="2"/>
              <a:buChar char="§"/>
            </a:pPr>
            <a:r>
              <a:rPr lang="fr-FR" sz="1200" dirty="0" smtClean="0"/>
              <a:t>Objectif principal : « </a:t>
            </a:r>
            <a:r>
              <a:rPr lang="fr-FR" sz="1200" i="1" dirty="0" smtClean="0"/>
              <a:t>S’assurer </a:t>
            </a:r>
            <a:r>
              <a:rPr lang="fr-FR" sz="1200" i="1" dirty="0"/>
              <a:t>de la correcte livraison par les prestataires des commandes </a:t>
            </a:r>
            <a:r>
              <a:rPr lang="fr-FR" sz="1200" i="1" dirty="0" smtClean="0"/>
              <a:t>Rue du commerce </a:t>
            </a:r>
            <a:r>
              <a:rPr lang="fr-FR" sz="1200" dirty="0" smtClean="0"/>
              <a:t>», soit :</a:t>
            </a:r>
          </a:p>
          <a:p>
            <a:pPr marL="1041400" lvl="1" indent="-228600" algn="l">
              <a:buFont typeface="+mj-lt"/>
              <a:buAutoNum type="arabicPeriod"/>
            </a:pPr>
            <a:r>
              <a:rPr lang="fr-FR" sz="1200" dirty="0" smtClean="0"/>
              <a:t>« </a:t>
            </a:r>
            <a:r>
              <a:rPr lang="fr-FR" sz="1200" i="1" dirty="0" smtClean="0"/>
              <a:t>S’assurer </a:t>
            </a:r>
            <a:r>
              <a:rPr lang="fr-FR" sz="1200" i="1" dirty="0"/>
              <a:t>que l’exhaustivité des commandes transférées aux transporteurs via des ordres de livraisons ont été livrées</a:t>
            </a:r>
            <a:r>
              <a:rPr lang="fr-FR" sz="1200" i="1" dirty="0" smtClean="0"/>
              <a:t>.</a:t>
            </a:r>
            <a:r>
              <a:rPr lang="fr-FR" sz="1200" dirty="0" smtClean="0"/>
              <a:t> »</a:t>
            </a:r>
            <a:endParaRPr lang="fr-FR" sz="1200" dirty="0"/>
          </a:p>
          <a:p>
            <a:pPr marL="1041400" lvl="1" indent="-228600" algn="l">
              <a:buFont typeface="+mj-lt"/>
              <a:buAutoNum type="arabicPeriod"/>
            </a:pPr>
            <a:r>
              <a:rPr lang="fr-FR" sz="1200" dirty="0" smtClean="0"/>
              <a:t>« </a:t>
            </a:r>
            <a:r>
              <a:rPr lang="fr-FR" sz="1200" i="1" dirty="0" smtClean="0"/>
              <a:t>S’assurer </a:t>
            </a:r>
            <a:r>
              <a:rPr lang="fr-FR" sz="1200" i="1" dirty="0"/>
              <a:t>que la quantité de colis livrés est bien identique à celle passée dans les commandes</a:t>
            </a:r>
            <a:r>
              <a:rPr lang="fr-FR" sz="1200" i="1" dirty="0" smtClean="0"/>
              <a:t>. </a:t>
            </a:r>
            <a:r>
              <a:rPr lang="fr-FR" sz="1200" dirty="0" smtClean="0"/>
              <a:t>»</a:t>
            </a:r>
            <a:endParaRPr lang="fr-FR" sz="1200" i="1" dirty="0"/>
          </a:p>
        </p:txBody>
      </p:sp>
      <p:sp>
        <p:nvSpPr>
          <p:cNvPr id="4" name="Rectangle à coins arrondis 3"/>
          <p:cNvSpPr/>
          <p:nvPr/>
        </p:nvSpPr>
        <p:spPr bwMode="auto">
          <a:xfrm>
            <a:off x="4992689" y="3758568"/>
            <a:ext cx="3892232" cy="2253600"/>
          </a:xfrm>
          <a:prstGeom prst="roundRect">
            <a:avLst>
              <a:gd name="adj" fmla="val 10878"/>
            </a:avLst>
          </a:prstGeom>
          <a:solidFill>
            <a:srgbClr val="62CAE3"/>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indent="-179388" algn="just">
              <a:buFont typeface="Wingdings" pitchFamily="2" charset="2"/>
              <a:buChar char="§"/>
            </a:pPr>
            <a:r>
              <a:rPr lang="fr-FR" sz="1200" dirty="0" smtClean="0"/>
              <a:t> </a:t>
            </a:r>
            <a:r>
              <a:rPr lang="fr-FR" sz="1200" dirty="0"/>
              <a:t>5.000 lignes de </a:t>
            </a:r>
            <a:r>
              <a:rPr lang="fr-FR" sz="1200" dirty="0" smtClean="0"/>
              <a:t>livraisons traitées </a:t>
            </a:r>
            <a:r>
              <a:rPr lang="fr-FR" sz="1200" dirty="0"/>
              <a:t>pour le mois de mai 2011</a:t>
            </a:r>
            <a:r>
              <a:rPr lang="fr-FR" sz="1200" dirty="0" smtClean="0"/>
              <a:t>.</a:t>
            </a:r>
          </a:p>
          <a:p>
            <a:pPr marL="355600" algn="just"/>
            <a:endParaRPr lang="fr-FR" sz="1200" dirty="0"/>
          </a:p>
          <a:p>
            <a:pPr marL="534988" indent="-179388" algn="just">
              <a:buFont typeface="Wingdings" pitchFamily="2" charset="2"/>
              <a:buChar char="§"/>
            </a:pPr>
            <a:r>
              <a:rPr lang="fr-FR" sz="1200" dirty="0" smtClean="0"/>
              <a:t>Pas d’écarts constatés, </a:t>
            </a:r>
            <a:r>
              <a:rPr lang="fr-FR" sz="1200" dirty="0"/>
              <a:t>sur cette période, entre le nombre de colis commandés et le nombre de colis livrés</a:t>
            </a:r>
            <a:r>
              <a:rPr lang="fr-FR" sz="1200" dirty="0" smtClean="0"/>
              <a:t>.</a:t>
            </a:r>
          </a:p>
          <a:p>
            <a:pPr marL="355600" algn="just"/>
            <a:endParaRPr lang="fr-FR" sz="1200" dirty="0"/>
          </a:p>
          <a:p>
            <a:pPr marL="534988" indent="-179388" algn="just">
              <a:buFont typeface="Wingdings" pitchFamily="2" charset="2"/>
              <a:buChar char="§"/>
            </a:pPr>
            <a:r>
              <a:rPr lang="fr-FR" sz="1200" dirty="0"/>
              <a:t>A</a:t>
            </a:r>
            <a:r>
              <a:rPr lang="fr-FR" sz="1200" dirty="0" smtClean="0"/>
              <a:t>udit </a:t>
            </a:r>
            <a:r>
              <a:rPr lang="fr-FR" sz="1200" dirty="0"/>
              <a:t>informatique élargi </a:t>
            </a:r>
            <a:r>
              <a:rPr lang="fr-FR" sz="1200" dirty="0" smtClean="0"/>
              <a:t>nécessaire pour améliorer la validation de l’exhaustivité des produits livrés.</a:t>
            </a:r>
            <a:endParaRPr kumimoji="0" lang="fr-FR" sz="1200" i="0" u="none" strike="noStrike" cap="none" normalizeH="0" baseline="0" dirty="0" smtClean="0">
              <a:ln>
                <a:noFill/>
              </a:ln>
              <a:effectLst/>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9791" y="3564514"/>
            <a:ext cx="647811" cy="512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à coins arrondis 6"/>
          <p:cNvSpPr/>
          <p:nvPr/>
        </p:nvSpPr>
        <p:spPr bwMode="auto">
          <a:xfrm>
            <a:off x="690955" y="3778255"/>
            <a:ext cx="3892232" cy="2253600"/>
          </a:xfrm>
          <a:prstGeom prst="roundRect">
            <a:avLst>
              <a:gd name="adj" fmla="val 12508"/>
            </a:avLst>
          </a:prstGeom>
          <a:solidFill>
            <a:srgbClr val="98002E"/>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marR="0" indent="-179388" algn="l" defTabSz="914400" eaLnBrk="1" latinLnBrk="0" hangingPunct="1">
              <a:lnSpc>
                <a:spcPct val="100000"/>
              </a:lnSpc>
              <a:buClrTx/>
              <a:buSzTx/>
              <a:buFont typeface="Wingdings" pitchFamily="2" charset="2"/>
              <a:buChar char="§"/>
              <a:tabLst/>
            </a:pPr>
            <a:r>
              <a:rPr lang="fr-FR" sz="1200" dirty="0"/>
              <a:t>Prise de connaissance globale du système</a:t>
            </a:r>
          </a:p>
          <a:p>
            <a:pPr marL="534988" indent="-179388" algn="l">
              <a:buFont typeface="Wingdings" pitchFamily="2" charset="2"/>
              <a:buChar char="§"/>
            </a:pPr>
            <a:r>
              <a:rPr lang="fr-FR" sz="1200" dirty="0"/>
              <a:t>Rapprocher les commandes </a:t>
            </a:r>
            <a:r>
              <a:rPr lang="fr-FR" sz="1200" dirty="0" smtClean="0"/>
              <a:t>Rue du commerce </a:t>
            </a:r>
            <a:r>
              <a:rPr lang="fr-FR" sz="1200" dirty="0"/>
              <a:t>des informations récapitulatives transmises par les transporteurs concernant les colis effectivement livrés.</a:t>
            </a:r>
          </a:p>
          <a:p>
            <a:pPr marL="534988" indent="-179388" algn="l">
              <a:buFont typeface="Wingdings" pitchFamily="2" charset="2"/>
              <a:buChar char="§"/>
            </a:pPr>
            <a:r>
              <a:rPr lang="fr-FR" sz="1200" dirty="0"/>
              <a:t>Rapprocher, par commande, le nombre de colis initial du nombre de colis effectivement livrés</a:t>
            </a:r>
            <a:r>
              <a:rPr lang="fr-FR" sz="1200" dirty="0" smtClean="0"/>
              <a:t>.</a:t>
            </a:r>
            <a:endParaRPr kumimoji="0" lang="fr-FR" sz="1400" b="1" i="0" u="none" strike="noStrike" cap="none" normalizeH="0" dirty="0" smtClean="0">
              <a:ln>
                <a:noFill/>
              </a:ln>
              <a:solidFill>
                <a:schemeClr val="bg1"/>
              </a:solidFill>
              <a:effectLst/>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bg1"/>
              </a:solidFill>
              <a:effectLst/>
              <a:latin typeface="Trebuchet MS" pitchFamily="34" charset="0"/>
            </a:endParaRPr>
          </a:p>
        </p:txBody>
      </p:sp>
      <p:sp>
        <p:nvSpPr>
          <p:cNvPr id="8" name="Rectangle à coins arrondis 7"/>
          <p:cNvSpPr/>
          <p:nvPr/>
        </p:nvSpPr>
        <p:spPr bwMode="auto">
          <a:xfrm>
            <a:off x="679766" y="1237077"/>
            <a:ext cx="3892232" cy="2253600"/>
          </a:xfrm>
          <a:prstGeom prst="roundRect">
            <a:avLst>
              <a:gd name="adj" fmla="val 5275"/>
            </a:avLst>
          </a:prstGeom>
          <a:solidFill>
            <a:srgbClr val="ED1A3B"/>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27050" indent="-171450" algn="l">
              <a:buFont typeface="Wingdings" pitchFamily="2" charset="2"/>
              <a:buChar char="§"/>
            </a:pPr>
            <a:r>
              <a:rPr lang="fr-FR" sz="1200" dirty="0"/>
              <a:t>Vente de produits high </a:t>
            </a:r>
            <a:r>
              <a:rPr lang="fr-FR" sz="1200" dirty="0" err="1"/>
              <a:t>tech</a:t>
            </a:r>
            <a:r>
              <a:rPr lang="fr-FR" sz="1200" dirty="0"/>
              <a:t> pour les particuliers et les </a:t>
            </a:r>
            <a:r>
              <a:rPr lang="fr-FR" sz="1200" dirty="0" smtClean="0"/>
              <a:t>entreprises</a:t>
            </a:r>
          </a:p>
          <a:p>
            <a:pPr marL="355600" algn="l"/>
            <a:endParaRPr lang="fr-FR" sz="1200" dirty="0"/>
          </a:p>
          <a:p>
            <a:pPr marL="527050" indent="-171450" algn="l">
              <a:buFont typeface="Wingdings" pitchFamily="2" charset="2"/>
              <a:buChar char="§"/>
            </a:pPr>
            <a:r>
              <a:rPr lang="fr-FR" sz="1200" dirty="0"/>
              <a:t>Absence de facturation de </a:t>
            </a:r>
            <a:r>
              <a:rPr lang="fr-FR" sz="1200" dirty="0" smtClean="0"/>
              <a:t>la part  </a:t>
            </a:r>
            <a:r>
              <a:rPr lang="fr-FR" sz="1200" dirty="0"/>
              <a:t>d’un des transporteurs </a:t>
            </a:r>
            <a:r>
              <a:rPr lang="fr-FR" sz="1200" dirty="0" smtClean="0"/>
              <a:t>principaux</a:t>
            </a:r>
          </a:p>
          <a:p>
            <a:pPr marL="527050" indent="-171450" algn="l">
              <a:buFont typeface="Wingdings" pitchFamily="2" charset="2"/>
              <a:buChar char="§"/>
            </a:pPr>
            <a:endParaRPr lang="fr-FR" sz="1200" dirty="0"/>
          </a:p>
          <a:p>
            <a:pPr marL="527050" indent="-171450" algn="l">
              <a:buFont typeface="Wingdings" pitchFamily="2" charset="2"/>
              <a:buChar char="§"/>
            </a:pPr>
            <a:r>
              <a:rPr lang="fr-FR" sz="1200" dirty="0"/>
              <a:t>Nécessité de vérifier que la cause n’est pas interne à la société</a:t>
            </a:r>
          </a:p>
        </p:txBody>
      </p:sp>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6364" y="1071539"/>
            <a:ext cx="485843" cy="457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3736" y="3605916"/>
            <a:ext cx="533474" cy="514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31401" y="1068267"/>
            <a:ext cx="485843" cy="485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ZoneTexte 14"/>
          <p:cNvSpPr txBox="1"/>
          <p:nvPr/>
        </p:nvSpPr>
        <p:spPr>
          <a:xfrm rot="16200000">
            <a:off x="-178738" y="2322126"/>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CONTEXTE</a:t>
            </a:r>
            <a:endParaRPr lang="fr-FR" dirty="0"/>
          </a:p>
        </p:txBody>
      </p:sp>
      <p:sp>
        <p:nvSpPr>
          <p:cNvPr id="18" name="ZoneTexte 17"/>
          <p:cNvSpPr txBox="1"/>
          <p:nvPr/>
        </p:nvSpPr>
        <p:spPr>
          <a:xfrm rot="16200000">
            <a:off x="4118283" y="2350795"/>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OBJECTIFS</a:t>
            </a:r>
            <a:endParaRPr lang="fr-FR" dirty="0"/>
          </a:p>
        </p:txBody>
      </p:sp>
      <p:sp>
        <p:nvSpPr>
          <p:cNvPr id="25" name="ZoneTexte 24"/>
          <p:cNvSpPr txBox="1"/>
          <p:nvPr/>
        </p:nvSpPr>
        <p:spPr>
          <a:xfrm rot="16200000">
            <a:off x="-220409" y="4882152"/>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METHODE</a:t>
            </a:r>
            <a:endParaRPr lang="fr-FR" dirty="0"/>
          </a:p>
        </p:txBody>
      </p:sp>
      <p:sp>
        <p:nvSpPr>
          <p:cNvPr id="26" name="ZoneTexte 25"/>
          <p:cNvSpPr txBox="1"/>
          <p:nvPr/>
        </p:nvSpPr>
        <p:spPr>
          <a:xfrm rot="16200000">
            <a:off x="4118282" y="4882151"/>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RESULTATS</a:t>
            </a:r>
            <a:endParaRPr lang="fr-FR" dirty="0"/>
          </a:p>
        </p:txBody>
      </p:sp>
      <p:grpSp>
        <p:nvGrpSpPr>
          <p:cNvPr id="2" name="Groupe 1"/>
          <p:cNvGrpSpPr/>
          <p:nvPr/>
        </p:nvGrpSpPr>
        <p:grpSpPr>
          <a:xfrm>
            <a:off x="9702142" y="1014107"/>
            <a:ext cx="8858992" cy="5100813"/>
            <a:chOff x="9702142" y="1014107"/>
            <a:chExt cx="8858992" cy="5100813"/>
          </a:xfrm>
        </p:grpSpPr>
        <p:sp>
          <p:nvSpPr>
            <p:cNvPr id="17" name="Rectangle 16"/>
            <p:cNvSpPr/>
            <p:nvPr/>
          </p:nvSpPr>
          <p:spPr bwMode="auto">
            <a:xfrm>
              <a:off x="9702142" y="1014107"/>
              <a:ext cx="8858992" cy="5100813"/>
            </a:xfrm>
            <a:prstGeom prst="rect">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991563" y="1738888"/>
              <a:ext cx="6280150" cy="365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400978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4.81036E-6 L -1.05191 4.81036E-6 " pathEditMode="relative" rAng="0" ptsTypes="AA">
                                      <p:cBhvr>
                                        <p:cTn id="6" dur="1500" fill="hold"/>
                                        <p:tgtEl>
                                          <p:spTgt spid="2"/>
                                        </p:tgtEl>
                                        <p:attrNameLst>
                                          <p:attrName>ppt_x</p:attrName>
                                          <p:attrName>ppt_y</p:attrName>
                                        </p:attrNameLst>
                                      </p:cBhvr>
                                      <p:rCtr x="-526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Exemples de missions : MGET</a:t>
            </a:r>
            <a:r>
              <a:rPr lang="fr-FR" dirty="0" smtClean="0"/>
              <a:t/>
            </a:r>
            <a:br>
              <a:rPr lang="fr-FR" dirty="0" smtClean="0"/>
            </a:br>
            <a:endParaRPr lang="fr-FR" sz="2400" dirty="0" smtClean="0">
              <a:solidFill>
                <a:srgbClr val="2EB0A4"/>
              </a:solidFill>
            </a:endParaRPr>
          </a:p>
        </p:txBody>
      </p:sp>
      <p:sp>
        <p:nvSpPr>
          <p:cNvPr id="3" name="Rectangle à coins arrondis 2"/>
          <p:cNvSpPr/>
          <p:nvPr/>
        </p:nvSpPr>
        <p:spPr bwMode="auto">
          <a:xfrm>
            <a:off x="4992689" y="1231266"/>
            <a:ext cx="3892232" cy="2252122"/>
          </a:xfrm>
          <a:prstGeom prst="roundRect">
            <a:avLst>
              <a:gd name="adj" fmla="val 10878"/>
            </a:avLst>
          </a:prstGeom>
          <a:solidFill>
            <a:srgbClr val="2EAFA4"/>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indent="-179388" algn="l">
              <a:buFont typeface="Wingdings" pitchFamily="2" charset="2"/>
              <a:buChar char="§"/>
            </a:pPr>
            <a:r>
              <a:rPr lang="fr-FR" sz="1200" dirty="0" smtClean="0"/>
              <a:t>Objectif principal : « </a:t>
            </a:r>
            <a:r>
              <a:rPr lang="fr-FR" sz="1200" i="1" dirty="0"/>
              <a:t>dresser un état des lieux de la sécurité informatique au sein de la MGET (en particulier concernant l’application OPTIMUT 2)</a:t>
            </a:r>
            <a:r>
              <a:rPr lang="fr-FR" sz="1200" i="1" dirty="0" smtClean="0"/>
              <a:t> </a:t>
            </a:r>
            <a:r>
              <a:rPr lang="fr-FR" sz="1200" dirty="0" smtClean="0"/>
              <a:t>», soit :</a:t>
            </a:r>
          </a:p>
          <a:p>
            <a:pPr marL="985838" indent="-177800" algn="l">
              <a:buFont typeface="+mj-lt"/>
              <a:buAutoNum type="arabicPeriod"/>
            </a:pPr>
            <a:r>
              <a:rPr lang="fr-FR" sz="1200" i="1" dirty="0" smtClean="0"/>
              <a:t>«</a:t>
            </a:r>
            <a:r>
              <a:rPr lang="fr-FR" sz="1200" i="1" dirty="0"/>
              <a:t> Evaluation des mesures de sécurité liées à l’application OPTIMUT 2 </a:t>
            </a:r>
            <a:r>
              <a:rPr lang="fr-FR" sz="1200" i="1" dirty="0" smtClean="0"/>
              <a:t> »</a:t>
            </a:r>
          </a:p>
          <a:p>
            <a:pPr marL="985838" indent="-177800" algn="l">
              <a:buFont typeface="+mj-lt"/>
              <a:buAutoNum type="arabicPeriod"/>
            </a:pPr>
            <a:r>
              <a:rPr lang="fr-FR" sz="1200" i="1" dirty="0"/>
              <a:t>«Evaluation de la fiabilité de l’ensemble du processus cotisation via l’application OPTIMUT 2</a:t>
            </a:r>
            <a:r>
              <a:rPr lang="fr-FR" sz="1200" i="1" dirty="0" smtClean="0"/>
              <a:t> »</a:t>
            </a:r>
            <a:endParaRPr lang="fr-FR" sz="1200" i="1" dirty="0"/>
          </a:p>
        </p:txBody>
      </p:sp>
      <p:sp>
        <p:nvSpPr>
          <p:cNvPr id="4" name="Rectangle à coins arrondis 3"/>
          <p:cNvSpPr/>
          <p:nvPr/>
        </p:nvSpPr>
        <p:spPr bwMode="auto">
          <a:xfrm>
            <a:off x="4992689" y="3758568"/>
            <a:ext cx="3892232" cy="2253600"/>
          </a:xfrm>
          <a:prstGeom prst="roundRect">
            <a:avLst>
              <a:gd name="adj" fmla="val 10878"/>
            </a:avLst>
          </a:prstGeom>
          <a:solidFill>
            <a:srgbClr val="62CAE3"/>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marR="0" indent="-179388"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200" b="1" i="0" u="none" strike="noStrike" cap="none" normalizeH="0" baseline="0" dirty="0" smtClean="0">
                <a:ln>
                  <a:noFill/>
                </a:ln>
                <a:solidFill>
                  <a:schemeClr val="bg1"/>
                </a:solidFill>
                <a:effectLst/>
                <a:latin typeface="Trebuchet MS" pitchFamily="34" charset="0"/>
              </a:rPr>
              <a:t>En fonction de l’objectif d’audit</a:t>
            </a:r>
            <a:r>
              <a:rPr kumimoji="0" lang="fr-FR" sz="1200" b="1" i="0" u="none" strike="noStrike" cap="none" normalizeH="0" dirty="0" smtClean="0">
                <a:ln>
                  <a:noFill/>
                </a:ln>
                <a:solidFill>
                  <a:schemeClr val="bg1"/>
                </a:solidFill>
                <a:effectLst/>
                <a:latin typeface="Trebuchet MS" pitchFamily="34" charset="0"/>
              </a:rPr>
              <a:t> : </a:t>
            </a:r>
          </a:p>
          <a:p>
            <a:pPr marL="1081088" marR="0" indent="-273050" algn="l" defTabSz="914400" rtl="0" eaLnBrk="1" fontAlgn="base" latinLnBrk="0" hangingPunct="1">
              <a:lnSpc>
                <a:spcPct val="100000"/>
              </a:lnSpc>
              <a:spcBef>
                <a:spcPct val="0"/>
              </a:spcBef>
              <a:spcAft>
                <a:spcPct val="0"/>
              </a:spcAft>
              <a:buClrTx/>
              <a:buSzTx/>
              <a:buFont typeface="+mj-lt"/>
              <a:buAutoNum type="arabicPeriod"/>
              <a:tabLst/>
            </a:pPr>
            <a:r>
              <a:rPr lang="fr-FR" sz="1200" baseline="0" dirty="0" smtClean="0"/>
              <a:t>Evaluation</a:t>
            </a:r>
            <a:r>
              <a:rPr lang="fr-FR" sz="1200" dirty="0" smtClean="0"/>
              <a:t> du risque</a:t>
            </a:r>
          </a:p>
          <a:p>
            <a:pPr marL="1081088" marR="0" indent="-273050" algn="l" defTabSz="914400" rtl="0" eaLnBrk="1" fontAlgn="base" latinLnBrk="0" hangingPunct="1">
              <a:lnSpc>
                <a:spcPct val="100000"/>
              </a:lnSpc>
              <a:spcBef>
                <a:spcPct val="0"/>
              </a:spcBef>
              <a:spcAft>
                <a:spcPct val="0"/>
              </a:spcAft>
              <a:buClrTx/>
              <a:buSzTx/>
              <a:buFont typeface="+mj-lt"/>
              <a:buAutoNum type="arabicPeriod"/>
              <a:tabLst/>
            </a:pPr>
            <a:r>
              <a:rPr kumimoji="0" lang="fr-FR" sz="1200" b="1" i="0" u="none" strike="noStrike" cap="none" normalizeH="0" baseline="0" dirty="0" smtClean="0">
                <a:ln>
                  <a:noFill/>
                </a:ln>
                <a:solidFill>
                  <a:schemeClr val="bg1"/>
                </a:solidFill>
                <a:effectLst/>
                <a:latin typeface="Trebuchet MS" pitchFamily="34" charset="0"/>
              </a:rPr>
              <a:t>Recommandations</a:t>
            </a:r>
          </a:p>
          <a:p>
            <a:pPr marL="1081088" marR="0" indent="-273050" algn="l" defTabSz="914400" rtl="0" eaLnBrk="1" fontAlgn="base" latinLnBrk="0" hangingPunct="1">
              <a:lnSpc>
                <a:spcPct val="100000"/>
              </a:lnSpc>
              <a:spcBef>
                <a:spcPct val="0"/>
              </a:spcBef>
              <a:spcAft>
                <a:spcPct val="0"/>
              </a:spcAft>
              <a:buClrTx/>
              <a:buSzTx/>
              <a:buFont typeface="+mj-lt"/>
              <a:buAutoNum type="arabicPeriod"/>
              <a:tabLst/>
            </a:pPr>
            <a:r>
              <a:rPr lang="fr-FR" sz="1200" dirty="0" smtClean="0"/>
              <a:t>Actions en cours</a:t>
            </a:r>
          </a:p>
          <a:p>
            <a:pPr marL="1081088" marR="0" indent="-273050" algn="l" defTabSz="914400" rtl="0" eaLnBrk="1" fontAlgn="base" latinLnBrk="0" hangingPunct="1">
              <a:lnSpc>
                <a:spcPct val="100000"/>
              </a:lnSpc>
              <a:spcBef>
                <a:spcPct val="0"/>
              </a:spcBef>
              <a:spcAft>
                <a:spcPct val="0"/>
              </a:spcAft>
              <a:buClrTx/>
              <a:buSzTx/>
              <a:buFont typeface="+mj-lt"/>
              <a:buAutoNum type="arabicPeriod"/>
              <a:tabLst/>
            </a:pPr>
            <a:r>
              <a:rPr kumimoji="0" lang="fr-FR" sz="1200" b="1" i="0" u="none" strike="noStrike" cap="none" normalizeH="0" baseline="0" dirty="0" smtClean="0">
                <a:ln>
                  <a:noFill/>
                </a:ln>
                <a:solidFill>
                  <a:schemeClr val="bg1"/>
                </a:solidFill>
                <a:effectLst/>
                <a:latin typeface="Trebuchet MS" pitchFamily="34" charset="0"/>
              </a:rPr>
              <a:t>Risque</a:t>
            </a:r>
            <a:r>
              <a:rPr kumimoji="0" lang="fr-FR" sz="1200" b="1" i="0" u="none" strike="noStrike" cap="none" normalizeH="0" dirty="0" smtClean="0">
                <a:ln>
                  <a:noFill/>
                </a:ln>
                <a:solidFill>
                  <a:schemeClr val="bg1"/>
                </a:solidFill>
                <a:effectLst/>
                <a:latin typeface="Trebuchet MS" pitchFamily="34" charset="0"/>
              </a:rPr>
              <a:t> résiduel</a:t>
            </a:r>
            <a:endParaRPr kumimoji="0" lang="fr-FR" sz="1200" b="1" i="0" u="none" strike="noStrike" cap="none" normalizeH="0" baseline="0" dirty="0" smtClean="0">
              <a:ln>
                <a:noFill/>
              </a:ln>
              <a:solidFill>
                <a:schemeClr val="bg1"/>
              </a:solidFill>
              <a:effectLst/>
              <a:latin typeface="Trebuchet MS"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9791" y="3564514"/>
            <a:ext cx="647811" cy="512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à coins arrondis 6"/>
          <p:cNvSpPr/>
          <p:nvPr/>
        </p:nvSpPr>
        <p:spPr bwMode="auto">
          <a:xfrm>
            <a:off x="690955" y="3778255"/>
            <a:ext cx="3892232" cy="2253600"/>
          </a:xfrm>
          <a:prstGeom prst="roundRect">
            <a:avLst>
              <a:gd name="adj" fmla="val 12508"/>
            </a:avLst>
          </a:prstGeom>
          <a:solidFill>
            <a:srgbClr val="98002E"/>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marR="0" indent="-179388" algn="l" defTabSz="914400" rtl="0" eaLnBrk="1" fontAlgn="base" latinLnBrk="0" hangingPunct="1">
              <a:lnSpc>
                <a:spcPct val="100000"/>
              </a:lnSpc>
              <a:spcBef>
                <a:spcPct val="0"/>
              </a:spcBef>
              <a:spcAft>
                <a:spcPct val="0"/>
              </a:spcAft>
              <a:buClrTx/>
              <a:buSzTx/>
              <a:buFont typeface="Wingdings" pitchFamily="2" charset="2"/>
              <a:buChar char="§"/>
              <a:tabLst>
                <a:tab pos="534988" algn="l"/>
              </a:tabLst>
            </a:pPr>
            <a:r>
              <a:rPr kumimoji="0" lang="fr-FR" sz="1200" b="1" i="0" u="none" strike="noStrike" cap="none" normalizeH="0" baseline="0" dirty="0" smtClean="0">
                <a:ln>
                  <a:noFill/>
                </a:ln>
                <a:effectLst/>
                <a:latin typeface="Trebuchet MS" pitchFamily="34" charset="0"/>
              </a:rPr>
              <a:t>Gestion des habilitations des comptes utilisateurs et administrateurs</a:t>
            </a:r>
          </a:p>
          <a:p>
            <a:pPr marL="534988" marR="0" indent="-179388" algn="l" defTabSz="914400" rtl="0" eaLnBrk="1" fontAlgn="base" latinLnBrk="0" hangingPunct="1">
              <a:lnSpc>
                <a:spcPct val="100000"/>
              </a:lnSpc>
              <a:spcBef>
                <a:spcPct val="0"/>
              </a:spcBef>
              <a:spcAft>
                <a:spcPct val="0"/>
              </a:spcAft>
              <a:buClrTx/>
              <a:buSzTx/>
              <a:buFont typeface="Wingdings" pitchFamily="2" charset="2"/>
              <a:buChar char="§"/>
              <a:tabLst>
                <a:tab pos="534988" algn="l"/>
              </a:tabLst>
            </a:pPr>
            <a:r>
              <a:rPr lang="fr-FR" sz="1200" dirty="0" smtClean="0"/>
              <a:t>Formalisation des procédures de sauvegarde</a:t>
            </a:r>
          </a:p>
          <a:p>
            <a:pPr marL="534988" marR="0" indent="-179388" algn="l" defTabSz="914400" rtl="0" eaLnBrk="1" fontAlgn="base" latinLnBrk="0" hangingPunct="1">
              <a:lnSpc>
                <a:spcPct val="100000"/>
              </a:lnSpc>
              <a:spcBef>
                <a:spcPct val="0"/>
              </a:spcBef>
              <a:spcAft>
                <a:spcPct val="0"/>
              </a:spcAft>
              <a:buClrTx/>
              <a:buSzTx/>
              <a:buFont typeface="Wingdings" pitchFamily="2" charset="2"/>
              <a:buChar char="§"/>
              <a:tabLst>
                <a:tab pos="534988" algn="l"/>
              </a:tabLst>
            </a:pPr>
            <a:r>
              <a:rPr lang="fr-FR" sz="1200" dirty="0"/>
              <a:t>S</a:t>
            </a:r>
            <a:r>
              <a:rPr kumimoji="0" lang="fr-FR" sz="1200" b="1" i="0" u="none" strike="noStrike" cap="none" normalizeH="0" dirty="0" smtClean="0">
                <a:ln>
                  <a:noFill/>
                </a:ln>
                <a:effectLst/>
                <a:latin typeface="Trebuchet MS" pitchFamily="34" charset="0"/>
              </a:rPr>
              <a:t>écurité des accès physiques aux serveurs</a:t>
            </a:r>
          </a:p>
          <a:p>
            <a:pPr marL="534988" indent="-179388" algn="l">
              <a:buFont typeface="Wingdings" pitchFamily="2" charset="2"/>
              <a:buChar char="§"/>
              <a:tabLst>
                <a:tab pos="534988" algn="l"/>
              </a:tabLst>
            </a:pPr>
            <a:r>
              <a:rPr lang="fr-FR" sz="1200" dirty="0"/>
              <a:t>Traitement des prélèvements automatiques des </a:t>
            </a:r>
            <a:r>
              <a:rPr lang="fr-FR" sz="1200" dirty="0" smtClean="0"/>
              <a:t>cotisations</a:t>
            </a:r>
          </a:p>
          <a:p>
            <a:pPr marL="534988" indent="-179388" algn="l">
              <a:buFont typeface="Wingdings" pitchFamily="2" charset="2"/>
              <a:buChar char="§"/>
              <a:tabLst>
                <a:tab pos="534988" algn="l"/>
              </a:tabLst>
            </a:pPr>
            <a:r>
              <a:rPr lang="fr-FR" sz="1200" dirty="0"/>
              <a:t>Traitement du paiement des cotisations par </a:t>
            </a:r>
            <a:r>
              <a:rPr lang="fr-FR" sz="1200" dirty="0" smtClean="0"/>
              <a:t>chèques</a:t>
            </a:r>
          </a:p>
          <a:p>
            <a:pPr marL="534988" indent="-179388" algn="l">
              <a:buFont typeface="Wingdings" pitchFamily="2" charset="2"/>
              <a:buChar char="§"/>
              <a:tabLst>
                <a:tab pos="534988" algn="l"/>
              </a:tabLst>
            </a:pPr>
            <a:r>
              <a:rPr lang="fr-FR" sz="1200" dirty="0"/>
              <a:t>Traitement des abandons des lignes de </a:t>
            </a:r>
            <a:r>
              <a:rPr lang="fr-FR" sz="1200" dirty="0" smtClean="0"/>
              <a:t>facturations</a:t>
            </a:r>
          </a:p>
          <a:p>
            <a:pPr marL="534988" indent="-179388" algn="l">
              <a:buFont typeface="Wingdings" pitchFamily="2" charset="2"/>
              <a:buChar char="§"/>
              <a:tabLst>
                <a:tab pos="534988" algn="l"/>
              </a:tabLst>
            </a:pPr>
            <a:r>
              <a:rPr lang="fr-FR" sz="1200" dirty="0"/>
              <a:t>Traitement des </a:t>
            </a:r>
            <a:r>
              <a:rPr lang="fr-FR" sz="1200" dirty="0" smtClean="0"/>
              <a:t>remboursements</a:t>
            </a:r>
            <a:endParaRPr kumimoji="0" lang="fr-FR" sz="1200" b="1" i="0" u="none" strike="noStrike" cap="none" normalizeH="0" baseline="0" dirty="0" smtClean="0">
              <a:ln>
                <a:noFill/>
              </a:ln>
              <a:effectLst/>
              <a:latin typeface="Trebuchet MS" pitchFamily="34" charset="0"/>
            </a:endParaRPr>
          </a:p>
        </p:txBody>
      </p:sp>
      <p:sp>
        <p:nvSpPr>
          <p:cNvPr id="8" name="Rectangle à coins arrondis 7"/>
          <p:cNvSpPr/>
          <p:nvPr/>
        </p:nvSpPr>
        <p:spPr bwMode="auto">
          <a:xfrm>
            <a:off x="679766" y="1237077"/>
            <a:ext cx="3892232" cy="2253600"/>
          </a:xfrm>
          <a:prstGeom prst="roundRect">
            <a:avLst>
              <a:gd name="adj" fmla="val 5275"/>
            </a:avLst>
          </a:prstGeom>
          <a:solidFill>
            <a:srgbClr val="ED1A3B"/>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27050" marR="0" indent="-171450" algn="l" defTabSz="914400" eaLnBrk="1" latinLnBrk="0" hangingPunct="1">
              <a:lnSpc>
                <a:spcPct val="100000"/>
              </a:lnSpc>
              <a:buClrTx/>
              <a:buSzTx/>
              <a:buFont typeface="Wingdings" pitchFamily="2" charset="2"/>
              <a:buChar char="§"/>
              <a:tabLst/>
            </a:pPr>
            <a:r>
              <a:rPr lang="fr-FR" sz="1200" dirty="0"/>
              <a:t>Mutuelle de la fonction </a:t>
            </a:r>
            <a:r>
              <a:rPr lang="fr-FR" sz="1200" dirty="0" smtClean="0"/>
              <a:t>publique</a:t>
            </a:r>
          </a:p>
          <a:p>
            <a:pPr marL="355600" marR="0" algn="l" defTabSz="914400" eaLnBrk="1" latinLnBrk="0" hangingPunct="1">
              <a:lnSpc>
                <a:spcPct val="100000"/>
              </a:lnSpc>
              <a:buClrTx/>
              <a:buSzTx/>
              <a:tabLst/>
            </a:pPr>
            <a:endParaRPr lang="fr-FR" sz="1200" dirty="0"/>
          </a:p>
          <a:p>
            <a:pPr marL="527050" marR="0" indent="-171450" algn="l" defTabSz="914400" eaLnBrk="1" latinLnBrk="0" hangingPunct="1">
              <a:lnSpc>
                <a:spcPct val="100000"/>
              </a:lnSpc>
              <a:buClrTx/>
              <a:buSzTx/>
              <a:buFont typeface="Wingdings" pitchFamily="2" charset="2"/>
              <a:buChar char="§"/>
              <a:tabLst/>
            </a:pPr>
            <a:r>
              <a:rPr lang="fr-FR" sz="1200" dirty="0"/>
              <a:t>Obligation depuis janvier 2005 de tenir une comptabilité adhérent par </a:t>
            </a:r>
            <a:r>
              <a:rPr lang="fr-FR" sz="1200" dirty="0" smtClean="0"/>
              <a:t>adhérent</a:t>
            </a:r>
          </a:p>
          <a:p>
            <a:pPr marL="355600" marR="0" algn="l" defTabSz="914400" eaLnBrk="1" latinLnBrk="0" hangingPunct="1">
              <a:lnSpc>
                <a:spcPct val="100000"/>
              </a:lnSpc>
              <a:buClrTx/>
              <a:buSzTx/>
              <a:tabLst/>
            </a:pPr>
            <a:endParaRPr lang="fr-FR" sz="1200" dirty="0"/>
          </a:p>
          <a:p>
            <a:pPr marL="527050" marR="0" indent="-171450" algn="l" defTabSz="914400" eaLnBrk="1" latinLnBrk="0" hangingPunct="1">
              <a:lnSpc>
                <a:spcPct val="100000"/>
              </a:lnSpc>
              <a:buClrTx/>
              <a:buSzTx/>
              <a:buFont typeface="Wingdings" pitchFamily="2" charset="2"/>
              <a:buChar char="§"/>
              <a:tabLst/>
            </a:pPr>
            <a:r>
              <a:rPr lang="fr-FR" sz="1200" dirty="0"/>
              <a:t>Application de gestion des cotisations OPTIMUT 2</a:t>
            </a:r>
          </a:p>
        </p:txBody>
      </p:sp>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6364" y="1071539"/>
            <a:ext cx="485843" cy="457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3736" y="3605916"/>
            <a:ext cx="533474" cy="514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31401" y="1068267"/>
            <a:ext cx="485843" cy="485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ZoneTexte 14"/>
          <p:cNvSpPr txBox="1"/>
          <p:nvPr/>
        </p:nvSpPr>
        <p:spPr>
          <a:xfrm rot="16200000">
            <a:off x="-178738" y="2322126"/>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CONTEXTE</a:t>
            </a:r>
            <a:endParaRPr lang="fr-FR" dirty="0"/>
          </a:p>
        </p:txBody>
      </p:sp>
      <p:sp>
        <p:nvSpPr>
          <p:cNvPr id="18" name="ZoneTexte 17"/>
          <p:cNvSpPr txBox="1"/>
          <p:nvPr/>
        </p:nvSpPr>
        <p:spPr>
          <a:xfrm rot="16200000">
            <a:off x="4118283" y="2350795"/>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OBJECTIFS</a:t>
            </a:r>
            <a:endParaRPr lang="fr-FR" dirty="0"/>
          </a:p>
        </p:txBody>
      </p:sp>
      <p:sp>
        <p:nvSpPr>
          <p:cNvPr id="25" name="ZoneTexte 24"/>
          <p:cNvSpPr txBox="1"/>
          <p:nvPr/>
        </p:nvSpPr>
        <p:spPr>
          <a:xfrm rot="16200000">
            <a:off x="-220409" y="4882152"/>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METHODE</a:t>
            </a:r>
            <a:endParaRPr lang="fr-FR" dirty="0"/>
          </a:p>
        </p:txBody>
      </p:sp>
      <p:sp>
        <p:nvSpPr>
          <p:cNvPr id="26" name="ZoneTexte 25"/>
          <p:cNvSpPr txBox="1"/>
          <p:nvPr/>
        </p:nvSpPr>
        <p:spPr>
          <a:xfrm rot="16200000">
            <a:off x="4118282" y="4882151"/>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RESULTATS</a:t>
            </a:r>
            <a:endParaRPr lang="fr-FR" dirty="0"/>
          </a:p>
        </p:txBody>
      </p:sp>
      <p:grpSp>
        <p:nvGrpSpPr>
          <p:cNvPr id="2" name="Groupe 1"/>
          <p:cNvGrpSpPr/>
          <p:nvPr/>
        </p:nvGrpSpPr>
        <p:grpSpPr>
          <a:xfrm>
            <a:off x="9702142" y="1014107"/>
            <a:ext cx="8858992" cy="5100813"/>
            <a:chOff x="9702142" y="1014107"/>
            <a:chExt cx="8858992" cy="5100813"/>
          </a:xfrm>
        </p:grpSpPr>
        <p:sp>
          <p:nvSpPr>
            <p:cNvPr id="16" name="Rectangle 15"/>
            <p:cNvSpPr/>
            <p:nvPr/>
          </p:nvSpPr>
          <p:spPr bwMode="auto">
            <a:xfrm>
              <a:off x="9702142" y="1014107"/>
              <a:ext cx="8858992" cy="5100813"/>
            </a:xfrm>
            <a:prstGeom prst="rect">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43901" y="1445183"/>
              <a:ext cx="6669087" cy="409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4317766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4.81036E-6 L -1.04427 4.81036E-6 " pathEditMode="relative" rAng="0" ptsTypes="AA">
                                      <p:cBhvr>
                                        <p:cTn id="6" dur="1500" fill="hold"/>
                                        <p:tgtEl>
                                          <p:spTgt spid="2"/>
                                        </p:tgtEl>
                                        <p:attrNameLst>
                                          <p:attrName>ppt_x</p:attrName>
                                          <p:attrName>ppt_y</p:attrName>
                                        </p:attrNameLst>
                                      </p:cBhvr>
                                      <p:rCtr x="-5222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Exemples de missions : EBSCO</a:t>
            </a:r>
            <a:endParaRPr lang="fr-FR" sz="2400" dirty="0" smtClean="0">
              <a:solidFill>
                <a:srgbClr val="2EB0A4"/>
              </a:solidFill>
            </a:endParaRPr>
          </a:p>
        </p:txBody>
      </p:sp>
      <p:sp>
        <p:nvSpPr>
          <p:cNvPr id="3" name="Rectangle à coins arrondis 2"/>
          <p:cNvSpPr/>
          <p:nvPr/>
        </p:nvSpPr>
        <p:spPr bwMode="auto">
          <a:xfrm>
            <a:off x="4992689" y="1231266"/>
            <a:ext cx="3892232" cy="2252122"/>
          </a:xfrm>
          <a:prstGeom prst="roundRect">
            <a:avLst>
              <a:gd name="adj" fmla="val 10878"/>
            </a:avLst>
          </a:prstGeom>
          <a:solidFill>
            <a:srgbClr val="2EAFA4"/>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indent="-179388" algn="l">
              <a:buFont typeface="Wingdings" pitchFamily="2" charset="2"/>
              <a:buChar char="§"/>
            </a:pPr>
            <a:r>
              <a:rPr lang="fr-FR" sz="1200" dirty="0" smtClean="0"/>
              <a:t>Objectif principal : « S’</a:t>
            </a:r>
            <a:r>
              <a:rPr lang="fr-FR" sz="1200" i="1" dirty="0" smtClean="0"/>
              <a:t>assurer </a:t>
            </a:r>
            <a:r>
              <a:rPr lang="fr-FR" sz="1200" i="1" dirty="0"/>
              <a:t>de la cohérence </a:t>
            </a:r>
            <a:r>
              <a:rPr lang="fr-FR" sz="1200" i="1" dirty="0" smtClean="0"/>
              <a:t>du </a:t>
            </a:r>
            <a:r>
              <a:rPr lang="fr-FR" sz="1200" i="1" dirty="0"/>
              <a:t>Chiffre d’Affaire de la filiale française avec les achats effectués par la Société Mère (US</a:t>
            </a:r>
            <a:r>
              <a:rPr lang="fr-FR" sz="1200" i="1" dirty="0" smtClean="0"/>
              <a:t>) »</a:t>
            </a:r>
            <a:r>
              <a:rPr lang="fr-FR" sz="1200" dirty="0" smtClean="0"/>
              <a:t>, soit :</a:t>
            </a:r>
          </a:p>
          <a:p>
            <a:pPr marL="985838" indent="-177800" algn="l">
              <a:buFont typeface="+mj-lt"/>
              <a:buAutoNum type="arabicPeriod"/>
            </a:pPr>
            <a:r>
              <a:rPr lang="fr-FR" sz="1200" i="1" dirty="0" smtClean="0"/>
              <a:t>«</a:t>
            </a:r>
            <a:r>
              <a:rPr lang="fr-FR" sz="1200" i="1" dirty="0"/>
              <a:t> vérifier l’exhaustivité </a:t>
            </a:r>
            <a:r>
              <a:rPr lang="fr-FR" sz="1200" i="1" dirty="0" smtClean="0"/>
              <a:t>et </a:t>
            </a:r>
            <a:r>
              <a:rPr lang="fr-FR" sz="1200" i="1" dirty="0"/>
              <a:t>l’exactitude des abonnements vendus par rapport aux abonnements </a:t>
            </a:r>
            <a:r>
              <a:rPr lang="fr-FR" sz="1200" i="1" dirty="0" err="1"/>
              <a:t>interco</a:t>
            </a:r>
            <a:r>
              <a:rPr lang="fr-FR" sz="1200" i="1" dirty="0"/>
              <a:t> refacturés sur un périmètre défini</a:t>
            </a:r>
            <a:r>
              <a:rPr lang="fr-FR" sz="1200" i="1" dirty="0" smtClean="0"/>
              <a:t>. »</a:t>
            </a:r>
            <a:endParaRPr lang="fr-FR" sz="1200" i="1" dirty="0"/>
          </a:p>
          <a:p>
            <a:pPr marL="985838" indent="-177800" algn="l">
              <a:buFont typeface="+mj-lt"/>
              <a:buAutoNum type="arabicPeriod"/>
            </a:pPr>
            <a:r>
              <a:rPr lang="fr-FR" sz="1200" i="1" dirty="0" smtClean="0"/>
              <a:t>« </a:t>
            </a:r>
            <a:r>
              <a:rPr lang="fr-FR" sz="1200" i="1" dirty="0"/>
              <a:t>valider le déversement des écritures en comptabilité ainsi que le traitement des rejets. </a:t>
            </a:r>
            <a:r>
              <a:rPr lang="fr-FR" sz="1200" i="1" dirty="0" smtClean="0"/>
              <a:t>»</a:t>
            </a:r>
            <a:endParaRPr lang="fr-FR" sz="1200" i="1" dirty="0"/>
          </a:p>
        </p:txBody>
      </p:sp>
      <p:sp>
        <p:nvSpPr>
          <p:cNvPr id="4" name="Rectangle à coins arrondis 3"/>
          <p:cNvSpPr/>
          <p:nvPr/>
        </p:nvSpPr>
        <p:spPr bwMode="auto">
          <a:xfrm>
            <a:off x="4992689" y="3758568"/>
            <a:ext cx="3892232" cy="2253600"/>
          </a:xfrm>
          <a:prstGeom prst="roundRect">
            <a:avLst>
              <a:gd name="adj" fmla="val 10878"/>
            </a:avLst>
          </a:prstGeom>
          <a:solidFill>
            <a:srgbClr val="62CAE3"/>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34988" indent="-179388" algn="l">
              <a:buFont typeface="Wingdings" pitchFamily="2" charset="2"/>
              <a:buChar char="§"/>
            </a:pPr>
            <a:r>
              <a:rPr lang="fr-FR" sz="1200" dirty="0" smtClean="0"/>
              <a:t>Les </a:t>
            </a:r>
            <a:r>
              <a:rPr lang="fr-FR" sz="1200" dirty="0"/>
              <a:t>écritures de vente et d’achat sont générées simultanément </a:t>
            </a:r>
            <a:r>
              <a:rPr lang="fr-FR" sz="1200" dirty="0" smtClean="0"/>
              <a:t>.</a:t>
            </a:r>
          </a:p>
          <a:p>
            <a:pPr marL="534988" indent="-179388" algn="l">
              <a:buFont typeface="Wingdings" pitchFamily="2" charset="2"/>
              <a:buChar char="§"/>
            </a:pPr>
            <a:r>
              <a:rPr lang="fr-FR" sz="1200" dirty="0"/>
              <a:t>N</a:t>
            </a:r>
            <a:r>
              <a:rPr lang="fr-FR" sz="1200" dirty="0" smtClean="0"/>
              <a:t>ous </a:t>
            </a:r>
            <a:r>
              <a:rPr lang="fr-FR" sz="1200" dirty="0"/>
              <a:t>pouvons conclure de la bijectivité entre écritures de vente et d’achat car ces deux évènements proviennent du même flux d’information</a:t>
            </a:r>
            <a:r>
              <a:rPr lang="fr-FR" sz="1200" dirty="0" smtClean="0"/>
              <a:t>.</a:t>
            </a:r>
          </a:p>
          <a:p>
            <a:pPr marL="534988" indent="-179388" algn="l">
              <a:buFont typeface="Wingdings" pitchFamily="2" charset="2"/>
              <a:buChar char="§"/>
            </a:pPr>
            <a:r>
              <a:rPr lang="fr-FR" sz="1200" dirty="0" smtClean="0"/>
              <a:t>Validation de l’intégrité des données descendues en comptabilité.</a:t>
            </a:r>
            <a:endParaRPr lang="fr-FR" sz="1200" dirty="0"/>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9791" y="3564514"/>
            <a:ext cx="647811" cy="512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à coins arrondis 6"/>
          <p:cNvSpPr/>
          <p:nvPr/>
        </p:nvSpPr>
        <p:spPr bwMode="auto">
          <a:xfrm>
            <a:off x="690955" y="3778255"/>
            <a:ext cx="3892232" cy="2253600"/>
          </a:xfrm>
          <a:prstGeom prst="roundRect">
            <a:avLst>
              <a:gd name="adj" fmla="val 12508"/>
            </a:avLst>
          </a:prstGeom>
          <a:solidFill>
            <a:srgbClr val="98002E"/>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628650" lvl="1" indent="-171450" algn="l">
              <a:buFont typeface="Wingdings" pitchFamily="2" charset="2"/>
              <a:buChar char="§"/>
            </a:pPr>
            <a:r>
              <a:rPr lang="fr-FR" sz="1200" dirty="0" smtClean="0"/>
              <a:t>Analyse </a:t>
            </a:r>
            <a:r>
              <a:rPr lang="fr-FR" sz="1200" dirty="0"/>
              <a:t>de données </a:t>
            </a:r>
            <a:r>
              <a:rPr lang="fr-FR" sz="1200" dirty="0" smtClean="0"/>
              <a:t>sur </a:t>
            </a:r>
            <a:r>
              <a:rPr lang="fr-FR" sz="1200" dirty="0"/>
              <a:t>les éléments de ventes et d’achats afin de cadrer les nombres d’abonnements vendus ainsi que les </a:t>
            </a:r>
            <a:r>
              <a:rPr lang="fr-FR" sz="1200" dirty="0" smtClean="0"/>
              <a:t>montants refacturés</a:t>
            </a:r>
          </a:p>
          <a:p>
            <a:pPr marL="628650" lvl="1" indent="-171450" algn="l">
              <a:buFont typeface="Wingdings" pitchFamily="2" charset="2"/>
              <a:buChar char="§"/>
            </a:pPr>
            <a:r>
              <a:rPr lang="fr-FR" sz="1200" dirty="0"/>
              <a:t>C</a:t>
            </a:r>
            <a:r>
              <a:rPr lang="fr-FR" sz="1200" dirty="0" smtClean="0"/>
              <a:t>ollecte </a:t>
            </a:r>
            <a:r>
              <a:rPr lang="fr-FR" sz="1200" dirty="0"/>
              <a:t>et validation du processus de déversement en comptabilité </a:t>
            </a:r>
            <a:endParaRPr lang="fr-FR" sz="1200" dirty="0" smtClean="0"/>
          </a:p>
          <a:p>
            <a:pPr marL="628650" lvl="1" indent="-171450" algn="l">
              <a:buFont typeface="Wingdings" pitchFamily="2" charset="2"/>
              <a:buChar char="§"/>
            </a:pPr>
            <a:r>
              <a:rPr lang="fr-FR" sz="1200" dirty="0"/>
              <a:t>C</a:t>
            </a:r>
            <a:r>
              <a:rPr lang="fr-FR" sz="1200" dirty="0" smtClean="0"/>
              <a:t>ollecte </a:t>
            </a:r>
            <a:r>
              <a:rPr lang="fr-FR" sz="1200" dirty="0"/>
              <a:t>du fichier </a:t>
            </a:r>
            <a:r>
              <a:rPr lang="fr-FR" sz="1200"/>
              <a:t>des </a:t>
            </a:r>
            <a:r>
              <a:rPr lang="fr-FR" sz="1200" smtClean="0"/>
              <a:t>anomalies</a:t>
            </a:r>
            <a:endParaRPr lang="fr-FR" sz="1200" dirty="0"/>
          </a:p>
          <a:p>
            <a:pPr marL="628650" lvl="1" indent="-171450" algn="l">
              <a:buFont typeface="Wingdings" pitchFamily="2" charset="2"/>
              <a:buChar char="§"/>
            </a:pPr>
            <a:r>
              <a:rPr lang="fr-FR" sz="1200" dirty="0" smtClean="0"/>
              <a:t>Validation </a:t>
            </a:r>
            <a:r>
              <a:rPr lang="fr-FR" sz="1200" dirty="0"/>
              <a:t>des procédures de gestion des rejets et de recyclage des anomalies ,</a:t>
            </a:r>
          </a:p>
          <a:p>
            <a:pPr marL="628650" lvl="1" indent="-171450" algn="l">
              <a:buFont typeface="Wingdings" pitchFamily="2" charset="2"/>
              <a:buChar char="§"/>
            </a:pPr>
            <a:r>
              <a:rPr lang="fr-FR" sz="1200" dirty="0" smtClean="0"/>
              <a:t>Collecte </a:t>
            </a:r>
            <a:r>
              <a:rPr lang="fr-FR" sz="1200" dirty="0"/>
              <a:t>d’un état de la base d’anomalies à la date de </a:t>
            </a:r>
            <a:r>
              <a:rPr lang="fr-FR" sz="1200" dirty="0" smtClean="0"/>
              <a:t>clôture</a:t>
            </a:r>
            <a:endParaRPr lang="fr-FR" sz="1200" dirty="0"/>
          </a:p>
        </p:txBody>
      </p:sp>
      <p:sp>
        <p:nvSpPr>
          <p:cNvPr id="8" name="Rectangle à coins arrondis 7"/>
          <p:cNvSpPr/>
          <p:nvPr/>
        </p:nvSpPr>
        <p:spPr bwMode="auto">
          <a:xfrm>
            <a:off x="679766" y="1237077"/>
            <a:ext cx="3892232" cy="2253600"/>
          </a:xfrm>
          <a:prstGeom prst="roundRect">
            <a:avLst>
              <a:gd name="adj" fmla="val 5275"/>
            </a:avLst>
          </a:prstGeom>
          <a:solidFill>
            <a:srgbClr val="ED1A3B"/>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527050" indent="-171450" algn="l">
              <a:buFont typeface="Wingdings" pitchFamily="2" charset="2"/>
              <a:buChar char="§"/>
            </a:pPr>
            <a:r>
              <a:rPr lang="fr-FR" sz="1200" dirty="0"/>
              <a:t>Société spécialisée dans la vente d’abonnements de magazines à destination des </a:t>
            </a:r>
            <a:r>
              <a:rPr lang="fr-FR" sz="1200" dirty="0" smtClean="0"/>
              <a:t>entreprises</a:t>
            </a:r>
          </a:p>
          <a:p>
            <a:pPr marL="355600" algn="l"/>
            <a:endParaRPr lang="fr-FR" sz="1200" dirty="0"/>
          </a:p>
          <a:p>
            <a:pPr marL="527050" indent="-171450" algn="l">
              <a:buFont typeface="Wingdings" pitchFamily="2" charset="2"/>
              <a:buChar char="§"/>
            </a:pPr>
            <a:r>
              <a:rPr lang="fr-FR" sz="1200" dirty="0"/>
              <a:t>Maison mère aux Etats-Unis et filiales à travers </a:t>
            </a:r>
            <a:r>
              <a:rPr lang="fr-FR" sz="1200" dirty="0" smtClean="0"/>
              <a:t>le monde</a:t>
            </a:r>
          </a:p>
          <a:p>
            <a:pPr marL="355600" algn="l"/>
            <a:endParaRPr lang="fr-FR" sz="1200" dirty="0"/>
          </a:p>
          <a:p>
            <a:pPr marL="527050" indent="-171450" algn="l">
              <a:buFont typeface="Wingdings" pitchFamily="2" charset="2"/>
              <a:buChar char="§"/>
            </a:pPr>
            <a:r>
              <a:rPr lang="fr-FR" sz="1200" dirty="0"/>
              <a:t>Seule la société mère procède aux achats de magazines, qu’elle redistribue par la suite à ses filiales</a:t>
            </a:r>
          </a:p>
        </p:txBody>
      </p:sp>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6364" y="1071539"/>
            <a:ext cx="485843" cy="457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3736" y="3605916"/>
            <a:ext cx="533474" cy="514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31401" y="1068267"/>
            <a:ext cx="485843" cy="485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ZoneTexte 14"/>
          <p:cNvSpPr txBox="1"/>
          <p:nvPr/>
        </p:nvSpPr>
        <p:spPr>
          <a:xfrm rot="16200000">
            <a:off x="-178738" y="2322126"/>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CONTEXTE</a:t>
            </a:r>
            <a:endParaRPr lang="fr-FR" dirty="0"/>
          </a:p>
        </p:txBody>
      </p:sp>
      <p:sp>
        <p:nvSpPr>
          <p:cNvPr id="18" name="ZoneTexte 17"/>
          <p:cNvSpPr txBox="1"/>
          <p:nvPr/>
        </p:nvSpPr>
        <p:spPr>
          <a:xfrm rot="16200000">
            <a:off x="4118283" y="2350795"/>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OBJECTIFS</a:t>
            </a:r>
            <a:endParaRPr lang="fr-FR" dirty="0"/>
          </a:p>
        </p:txBody>
      </p:sp>
      <p:sp>
        <p:nvSpPr>
          <p:cNvPr id="25" name="ZoneTexte 24"/>
          <p:cNvSpPr txBox="1"/>
          <p:nvPr/>
        </p:nvSpPr>
        <p:spPr>
          <a:xfrm rot="16200000">
            <a:off x="-220409" y="4882152"/>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METHODE</a:t>
            </a:r>
            <a:endParaRPr lang="fr-FR" dirty="0"/>
          </a:p>
        </p:txBody>
      </p:sp>
      <p:sp>
        <p:nvSpPr>
          <p:cNvPr id="26" name="ZoneTexte 25"/>
          <p:cNvSpPr txBox="1"/>
          <p:nvPr/>
        </p:nvSpPr>
        <p:spPr>
          <a:xfrm rot="16200000">
            <a:off x="4118282" y="4882151"/>
            <a:ext cx="1739387" cy="31289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defPPr>
              <a:defRPr lang="en-GB"/>
            </a:defPPr>
            <a:lvl1pPr>
              <a:defRPr>
                <a:solidFill>
                  <a:srgbClr val="786860"/>
                </a:solidFill>
              </a:defRPr>
            </a:lvl1pPr>
          </a:lstStyle>
          <a:p>
            <a:r>
              <a:rPr lang="fr-FR" dirty="0" smtClean="0"/>
              <a:t>RESULTATS</a:t>
            </a:r>
            <a:endParaRPr lang="fr-FR" dirty="0"/>
          </a:p>
        </p:txBody>
      </p:sp>
      <p:grpSp>
        <p:nvGrpSpPr>
          <p:cNvPr id="2" name="Groupe 1"/>
          <p:cNvGrpSpPr/>
          <p:nvPr/>
        </p:nvGrpSpPr>
        <p:grpSpPr>
          <a:xfrm>
            <a:off x="9702142" y="1014107"/>
            <a:ext cx="8858992" cy="5100813"/>
            <a:chOff x="9702142" y="1014107"/>
            <a:chExt cx="8858992" cy="5100813"/>
          </a:xfrm>
        </p:grpSpPr>
        <p:sp>
          <p:nvSpPr>
            <p:cNvPr id="17" name="Rectangle 16"/>
            <p:cNvSpPr/>
            <p:nvPr/>
          </p:nvSpPr>
          <p:spPr bwMode="auto">
            <a:xfrm>
              <a:off x="9702142" y="1014107"/>
              <a:ext cx="8858992" cy="5100813"/>
            </a:xfrm>
            <a:prstGeom prst="rect">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85063" y="2254032"/>
              <a:ext cx="8693150" cy="2620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6" name="Groupe 5"/>
          <p:cNvGrpSpPr/>
          <p:nvPr/>
        </p:nvGrpSpPr>
        <p:grpSpPr>
          <a:xfrm>
            <a:off x="406364" y="797862"/>
            <a:ext cx="8858992" cy="5100813"/>
            <a:chOff x="9702142" y="1014107"/>
            <a:chExt cx="8858992" cy="5100813"/>
          </a:xfrm>
        </p:grpSpPr>
        <p:sp>
          <p:nvSpPr>
            <p:cNvPr id="16" name="Rectangle 15"/>
            <p:cNvSpPr/>
            <p:nvPr/>
          </p:nvSpPr>
          <p:spPr bwMode="auto">
            <a:xfrm>
              <a:off x="9702142" y="1014107"/>
              <a:ext cx="8858992" cy="5100813"/>
            </a:xfrm>
            <a:prstGeom prst="rect">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325996" y="1132253"/>
              <a:ext cx="7920037" cy="492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4918936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4.81036E-6 L -1.0507 4.81036E-6 " pathEditMode="relative" rAng="0" ptsTypes="AA">
                                      <p:cBhvr>
                                        <p:cTn id="6" dur="1500" fill="hold"/>
                                        <p:tgtEl>
                                          <p:spTgt spid="2"/>
                                        </p:tgtEl>
                                        <p:attrNameLst>
                                          <p:attrName>ppt_x</p:attrName>
                                          <p:attrName>ppt_y</p:attrName>
                                        </p:attrNameLst>
                                      </p:cBhvr>
                                      <p:rCtr x="-52535"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88889E-6 4.81036E-6 L -1.0507 4.81036E-6 " pathEditMode="relative" rAng="0" ptsTypes="AA">
                                      <p:cBhvr>
                                        <p:cTn id="10" dur="1500" fill="hold"/>
                                        <p:tgtEl>
                                          <p:spTgt spid="6"/>
                                        </p:tgtEl>
                                        <p:attrNameLst>
                                          <p:attrName>ppt_x</p:attrName>
                                          <p:attrName>ppt_y</p:attrName>
                                        </p:attrNameLst>
                                      </p:cBhvr>
                                      <p:rCtr x="-525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gray">
          <a:xfrm>
            <a:off x="2" y="273845"/>
            <a:ext cx="8856663" cy="5346700"/>
          </a:xfrm>
          <a:prstGeom prst="rect">
            <a:avLst/>
          </a:prstGeom>
          <a:solidFill>
            <a:srgbClr val="2EAF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endParaRPr lang="fr-FR"/>
          </a:p>
        </p:txBody>
      </p:sp>
      <p:sp>
        <p:nvSpPr>
          <p:cNvPr id="6146" name="Rectangle 2"/>
          <p:cNvSpPr>
            <a:spLocks noGrp="1" noChangeArrowheads="1"/>
          </p:cNvSpPr>
          <p:nvPr>
            <p:ph type="ctrTitle"/>
          </p:nvPr>
        </p:nvSpPr>
        <p:spPr>
          <a:xfrm>
            <a:off x="212725" y="4477275"/>
            <a:ext cx="8299450" cy="906463"/>
          </a:xfrm>
        </p:spPr>
        <p:txBody>
          <a:bodyPr/>
          <a:lstStyle/>
          <a:p>
            <a:pPr algn="ctr" eaLnBrk="1" hangingPunct="1">
              <a:defRPr/>
            </a:pPr>
            <a:r>
              <a:rPr lang="fr-FR" sz="2800" dirty="0" smtClean="0">
                <a:effectLst>
                  <a:outerShdw blurRad="38100" dist="38100" dir="2700000" algn="tl">
                    <a:srgbClr val="000000">
                      <a:alpha val="43137"/>
                    </a:srgbClr>
                  </a:outerShdw>
                </a:effectLst>
              </a:rPr>
              <a:t>L’approche par les faits doit alimenter l’approche par les risques</a:t>
            </a:r>
            <a:r>
              <a:rPr lang="fr-FR" sz="2800" dirty="0" smtClean="0">
                <a:solidFill>
                  <a:srgbClr val="FF0000"/>
                </a:solidFill>
                <a:effectLst>
                  <a:outerShdw blurRad="38100" dist="38100" dir="2700000" algn="tl">
                    <a:srgbClr val="000000">
                      <a:alpha val="43137"/>
                    </a:srgbClr>
                  </a:outerShdw>
                </a:effectLst>
              </a:rPr>
              <a:t/>
            </a:r>
            <a:br>
              <a:rPr lang="fr-FR" sz="2800" dirty="0" smtClean="0">
                <a:solidFill>
                  <a:srgbClr val="FF0000"/>
                </a:solidFill>
                <a:effectLst>
                  <a:outerShdw blurRad="38100" dist="38100" dir="2700000" algn="tl">
                    <a:srgbClr val="000000">
                      <a:alpha val="43137"/>
                    </a:srgbClr>
                  </a:outerShdw>
                </a:effectLst>
              </a:rPr>
            </a:br>
            <a:endParaRPr lang="fr-FR" sz="2000" noProof="1">
              <a:solidFill>
                <a:srgbClr val="FF0000"/>
              </a:solidFill>
              <a:effectLst>
                <a:outerShdw blurRad="38100" dist="38100" dir="2700000" algn="tl">
                  <a:srgbClr val="000000">
                    <a:alpha val="43137"/>
                  </a:srgbClr>
                </a:outerShdw>
              </a:effectLst>
            </a:endParaRPr>
          </a:p>
        </p:txBody>
      </p:sp>
      <p:pic>
        <p:nvPicPr>
          <p:cNvPr id="22532"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8071" y="925916"/>
            <a:ext cx="3192282" cy="319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971352" y="1945523"/>
            <a:ext cx="1981200" cy="584775"/>
          </a:xfrm>
          <a:prstGeom prst="rect">
            <a:avLst/>
          </a:prstGeom>
        </p:spPr>
        <p:txBody>
          <a:bodyPr>
            <a:spAutoFit/>
          </a:bodyPr>
          <a:lstStyle/>
          <a:p>
            <a:pPr algn="ctr">
              <a:defRPr/>
            </a:pPr>
            <a:r>
              <a:rPr lang="fr-FR" sz="1600" dirty="0">
                <a:solidFill>
                  <a:srgbClr val="FF0000"/>
                </a:solidFill>
                <a:effectLst>
                  <a:outerShdw blurRad="38100" dist="38100" dir="2700000" algn="tl">
                    <a:srgbClr val="000000">
                      <a:alpha val="43137"/>
                    </a:srgbClr>
                  </a:outerShdw>
                </a:effectLst>
                <a:cs typeface="+mn-cs"/>
              </a:rPr>
              <a:t>Magnifier®</a:t>
            </a:r>
            <a:br>
              <a:rPr lang="fr-FR" sz="1600" dirty="0">
                <a:solidFill>
                  <a:srgbClr val="FF0000"/>
                </a:solidFill>
                <a:effectLst>
                  <a:outerShdw blurRad="38100" dist="38100" dir="2700000" algn="tl">
                    <a:srgbClr val="000000">
                      <a:alpha val="43137"/>
                    </a:srgbClr>
                  </a:outerShdw>
                </a:effectLst>
                <a:cs typeface="+mn-cs"/>
              </a:rPr>
            </a:br>
            <a:endParaRPr lang="fr-FR" sz="1600" dirty="0">
              <a:cs typeface="+mn-cs"/>
            </a:endParaRPr>
          </a:p>
        </p:txBody>
      </p:sp>
    </p:spTree>
    <p:extLst>
      <p:ext uri="{BB962C8B-B14F-4D97-AF65-F5344CB8AC3E}">
        <p14:creationId xmlns:p14="http://schemas.microsoft.com/office/powerpoint/2010/main" xmlns="" val="240155951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5"/>
          <p:cNvSpPr txBox="1">
            <a:spLocks noGrp="1"/>
          </p:cNvSpPr>
          <p:nvPr/>
        </p:nvSpPr>
        <p:spPr bwMode="auto">
          <a:xfrm>
            <a:off x="649288" y="6486526"/>
            <a:ext cx="21336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hangingPunct="1"/>
            <a:r>
              <a:rPr lang="en-US" sz="1000"/>
              <a:t>Page </a:t>
            </a:r>
            <a:fld id="{2B44BC5E-EFAF-42E2-A73C-3E7A83051151}" type="slidenum">
              <a:rPr lang="en-US" sz="1000"/>
              <a:pPr eaLnBrk="1" hangingPunct="1"/>
              <a:t>16</a:t>
            </a:fld>
            <a:endParaRPr lang="en-US" sz="1000"/>
          </a:p>
        </p:txBody>
      </p:sp>
      <p:sp>
        <p:nvSpPr>
          <p:cNvPr id="23555" name="Rectangle 2"/>
          <p:cNvSpPr>
            <a:spLocks noChangeArrowheads="1"/>
          </p:cNvSpPr>
          <p:nvPr/>
        </p:nvSpPr>
        <p:spPr bwMode="auto">
          <a:xfrm>
            <a:off x="28734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smtClean="0">
                <a:solidFill>
                  <a:srgbClr val="ED1A3B"/>
                </a:solidFill>
              </a:rPr>
              <a:t>NOUVEAUX MOYENS DE CONTROLES ET D INVESTIGATIONS</a:t>
            </a:r>
          </a:p>
          <a:p>
            <a:pPr algn="l">
              <a:lnSpc>
                <a:spcPct val="105000"/>
              </a:lnSpc>
            </a:pPr>
            <a:r>
              <a:rPr lang="fr-FR" sz="2400" dirty="0" smtClean="0">
                <a:solidFill>
                  <a:srgbClr val="2EAFA4"/>
                </a:solidFill>
              </a:rPr>
              <a:t>La </a:t>
            </a:r>
            <a:r>
              <a:rPr lang="fr-FR" sz="2400" dirty="0">
                <a:solidFill>
                  <a:srgbClr val="2EAFA4"/>
                </a:solidFill>
              </a:rPr>
              <a:t>richesse du grand livre comptable</a:t>
            </a:r>
            <a:endParaRPr lang="en-US" sz="2400" dirty="0">
              <a:solidFill>
                <a:srgbClr val="2EAFA4"/>
              </a:solidFill>
            </a:endParaRPr>
          </a:p>
        </p:txBody>
      </p:sp>
      <p:sp>
        <p:nvSpPr>
          <p:cNvPr id="23556" name="Rectangle 17"/>
          <p:cNvSpPr>
            <a:spLocks noChangeArrowheads="1"/>
          </p:cNvSpPr>
          <p:nvPr/>
        </p:nvSpPr>
        <p:spPr bwMode="gray">
          <a:xfrm>
            <a:off x="833438" y="3886202"/>
            <a:ext cx="7764462" cy="216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266700" indent="-266700"/>
            <a:endParaRPr lang="fr-FR" sz="1200" u="sng">
              <a:solidFill>
                <a:srgbClr val="786860"/>
              </a:solidFill>
            </a:endParaRPr>
          </a:p>
          <a:p>
            <a:pPr marL="266700" indent="-266700"/>
            <a:endParaRPr lang="fr-FR" sz="1200" u="sng">
              <a:solidFill>
                <a:srgbClr val="786860"/>
              </a:solidFill>
            </a:endParaRPr>
          </a:p>
          <a:p>
            <a:pPr marL="266700" indent="-266700"/>
            <a:endParaRPr lang="fr-FR" sz="1200" u="sng">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p:txBody>
      </p:sp>
      <p:sp>
        <p:nvSpPr>
          <p:cNvPr id="23557" name="Rectangle 17"/>
          <p:cNvSpPr>
            <a:spLocks noChangeArrowheads="1"/>
          </p:cNvSpPr>
          <p:nvPr/>
        </p:nvSpPr>
        <p:spPr bwMode="gray">
          <a:xfrm>
            <a:off x="833438" y="1670050"/>
            <a:ext cx="7764462" cy="4654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266700" indent="-266700"/>
            <a:endParaRPr lang="fr-FR" sz="1600">
              <a:solidFill>
                <a:srgbClr val="786860"/>
              </a:solidFill>
            </a:endParaRPr>
          </a:p>
        </p:txBody>
      </p:sp>
      <p:sp>
        <p:nvSpPr>
          <p:cNvPr id="23558" name="Text Box 19"/>
          <p:cNvSpPr txBox="1">
            <a:spLocks noChangeArrowheads="1"/>
          </p:cNvSpPr>
          <p:nvPr/>
        </p:nvSpPr>
        <p:spPr bwMode="gray">
          <a:xfrm>
            <a:off x="4730750" y="2741613"/>
            <a:ext cx="1314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eaLnBrk="0" hangingPunct="0">
              <a:defRPr sz="1400" b="1">
                <a:solidFill>
                  <a:schemeClr val="bg1"/>
                </a:solidFill>
                <a:latin typeface="Trebuchet MS" pitchFamily="34" charset="0"/>
              </a:defRPr>
            </a:lvl1pPr>
            <a:lvl2pPr marL="742950" indent="-285750" defTabSz="801688" eaLnBrk="0" hangingPunct="0">
              <a:defRPr sz="1400" b="1">
                <a:solidFill>
                  <a:schemeClr val="bg1"/>
                </a:solidFill>
                <a:latin typeface="Trebuchet MS" pitchFamily="34" charset="0"/>
              </a:defRPr>
            </a:lvl2pPr>
            <a:lvl3pPr marL="1143000" indent="-228600" defTabSz="801688" eaLnBrk="0" hangingPunct="0">
              <a:defRPr sz="1400" b="1">
                <a:solidFill>
                  <a:schemeClr val="bg1"/>
                </a:solidFill>
                <a:latin typeface="Trebuchet MS" pitchFamily="34" charset="0"/>
              </a:defRPr>
            </a:lvl3pPr>
            <a:lvl4pPr marL="1600200" indent="-228600" defTabSz="801688" eaLnBrk="0" hangingPunct="0">
              <a:defRPr sz="1400" b="1">
                <a:solidFill>
                  <a:schemeClr val="bg1"/>
                </a:solidFill>
                <a:latin typeface="Trebuchet MS" pitchFamily="34" charset="0"/>
              </a:defRPr>
            </a:lvl4pPr>
            <a:lvl5pPr marL="2057400" indent="-228600" defTabSz="801688" eaLnBrk="0" hangingPunct="0">
              <a:defRPr sz="1400" b="1">
                <a:solidFill>
                  <a:schemeClr val="bg1"/>
                </a:solidFill>
                <a:latin typeface="Trebuchet MS" pitchFamily="34" charset="0"/>
              </a:defRPr>
            </a:lvl5pPr>
            <a:lvl6pPr marL="2514600" indent="-228600" defTabSz="801688" eaLnBrk="0" fontAlgn="base" hangingPunct="0">
              <a:spcBef>
                <a:spcPct val="0"/>
              </a:spcBef>
              <a:spcAft>
                <a:spcPct val="0"/>
              </a:spcAft>
              <a:defRPr sz="1400" b="1">
                <a:solidFill>
                  <a:schemeClr val="bg1"/>
                </a:solidFill>
                <a:latin typeface="Trebuchet MS" pitchFamily="34" charset="0"/>
              </a:defRPr>
            </a:lvl6pPr>
            <a:lvl7pPr marL="2971800" indent="-228600" defTabSz="801688" eaLnBrk="0" fontAlgn="base" hangingPunct="0">
              <a:spcBef>
                <a:spcPct val="0"/>
              </a:spcBef>
              <a:spcAft>
                <a:spcPct val="0"/>
              </a:spcAft>
              <a:defRPr sz="1400" b="1">
                <a:solidFill>
                  <a:schemeClr val="bg1"/>
                </a:solidFill>
                <a:latin typeface="Trebuchet MS" pitchFamily="34" charset="0"/>
              </a:defRPr>
            </a:lvl7pPr>
            <a:lvl8pPr marL="3429000" indent="-228600" defTabSz="801688" eaLnBrk="0" fontAlgn="base" hangingPunct="0">
              <a:spcBef>
                <a:spcPct val="0"/>
              </a:spcBef>
              <a:spcAft>
                <a:spcPct val="0"/>
              </a:spcAft>
              <a:defRPr sz="1400" b="1">
                <a:solidFill>
                  <a:schemeClr val="bg1"/>
                </a:solidFill>
                <a:latin typeface="Trebuchet MS" pitchFamily="34" charset="0"/>
              </a:defRPr>
            </a:lvl8pPr>
            <a:lvl9pPr marL="3886200" indent="-228600" defTabSz="801688" eaLnBrk="0" fontAlgn="base" hangingPunct="0">
              <a:spcBef>
                <a:spcPct val="0"/>
              </a:spcBef>
              <a:spcAft>
                <a:spcPct val="0"/>
              </a:spcAft>
              <a:defRPr sz="1400" b="1">
                <a:solidFill>
                  <a:schemeClr val="bg1"/>
                </a:solidFill>
                <a:latin typeface="Trebuchet MS" pitchFamily="34" charset="0"/>
              </a:defRPr>
            </a:lvl9pPr>
          </a:lstStyle>
          <a:p>
            <a:pPr eaLnBrk="1" hangingPunct="1">
              <a:spcAft>
                <a:spcPct val="40000"/>
              </a:spcAft>
            </a:pPr>
            <a:r>
              <a:rPr lang="fr-FR" sz="2400" noProof="1">
                <a:latin typeface="Arial" pitchFamily="34" charset="0"/>
              </a:rPr>
              <a:t>Qualité</a:t>
            </a:r>
          </a:p>
        </p:txBody>
      </p:sp>
      <p:sp>
        <p:nvSpPr>
          <p:cNvPr id="23559" name="Text Box 19"/>
          <p:cNvSpPr txBox="1">
            <a:spLocks noChangeArrowheads="1"/>
          </p:cNvSpPr>
          <p:nvPr/>
        </p:nvSpPr>
        <p:spPr bwMode="gray">
          <a:xfrm>
            <a:off x="4730750" y="4533900"/>
            <a:ext cx="1493838" cy="162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eaLnBrk="0" hangingPunct="0">
              <a:defRPr sz="1400" b="1">
                <a:solidFill>
                  <a:schemeClr val="bg1"/>
                </a:solidFill>
                <a:latin typeface="Trebuchet MS" pitchFamily="34" charset="0"/>
              </a:defRPr>
            </a:lvl1pPr>
            <a:lvl2pPr marL="742950" indent="-285750" defTabSz="801688" eaLnBrk="0" hangingPunct="0">
              <a:defRPr sz="1400" b="1">
                <a:solidFill>
                  <a:schemeClr val="bg1"/>
                </a:solidFill>
                <a:latin typeface="Trebuchet MS" pitchFamily="34" charset="0"/>
              </a:defRPr>
            </a:lvl2pPr>
            <a:lvl3pPr marL="1143000" indent="-228600" defTabSz="801688" eaLnBrk="0" hangingPunct="0">
              <a:defRPr sz="1400" b="1">
                <a:solidFill>
                  <a:schemeClr val="bg1"/>
                </a:solidFill>
                <a:latin typeface="Trebuchet MS" pitchFamily="34" charset="0"/>
              </a:defRPr>
            </a:lvl3pPr>
            <a:lvl4pPr marL="1600200" indent="-228600" defTabSz="801688" eaLnBrk="0" hangingPunct="0">
              <a:defRPr sz="1400" b="1">
                <a:solidFill>
                  <a:schemeClr val="bg1"/>
                </a:solidFill>
                <a:latin typeface="Trebuchet MS" pitchFamily="34" charset="0"/>
              </a:defRPr>
            </a:lvl4pPr>
            <a:lvl5pPr marL="2057400" indent="-228600" defTabSz="801688" eaLnBrk="0" hangingPunct="0">
              <a:defRPr sz="1400" b="1">
                <a:solidFill>
                  <a:schemeClr val="bg1"/>
                </a:solidFill>
                <a:latin typeface="Trebuchet MS" pitchFamily="34" charset="0"/>
              </a:defRPr>
            </a:lvl5pPr>
            <a:lvl6pPr marL="2514600" indent="-228600" defTabSz="801688" eaLnBrk="0" fontAlgn="base" hangingPunct="0">
              <a:spcBef>
                <a:spcPct val="0"/>
              </a:spcBef>
              <a:spcAft>
                <a:spcPct val="0"/>
              </a:spcAft>
              <a:defRPr sz="1400" b="1">
                <a:solidFill>
                  <a:schemeClr val="bg1"/>
                </a:solidFill>
                <a:latin typeface="Trebuchet MS" pitchFamily="34" charset="0"/>
              </a:defRPr>
            </a:lvl6pPr>
            <a:lvl7pPr marL="2971800" indent="-228600" defTabSz="801688" eaLnBrk="0" fontAlgn="base" hangingPunct="0">
              <a:spcBef>
                <a:spcPct val="0"/>
              </a:spcBef>
              <a:spcAft>
                <a:spcPct val="0"/>
              </a:spcAft>
              <a:defRPr sz="1400" b="1">
                <a:solidFill>
                  <a:schemeClr val="bg1"/>
                </a:solidFill>
                <a:latin typeface="Trebuchet MS" pitchFamily="34" charset="0"/>
              </a:defRPr>
            </a:lvl7pPr>
            <a:lvl8pPr marL="3429000" indent="-228600" defTabSz="801688" eaLnBrk="0" fontAlgn="base" hangingPunct="0">
              <a:spcBef>
                <a:spcPct val="0"/>
              </a:spcBef>
              <a:spcAft>
                <a:spcPct val="0"/>
              </a:spcAft>
              <a:defRPr sz="1400" b="1">
                <a:solidFill>
                  <a:schemeClr val="bg1"/>
                </a:solidFill>
                <a:latin typeface="Trebuchet MS" pitchFamily="34" charset="0"/>
              </a:defRPr>
            </a:lvl8pPr>
            <a:lvl9pPr marL="3886200" indent="-228600" defTabSz="801688" eaLnBrk="0" fontAlgn="base" hangingPunct="0">
              <a:spcBef>
                <a:spcPct val="0"/>
              </a:spcBef>
              <a:spcAft>
                <a:spcPct val="0"/>
              </a:spcAft>
              <a:defRPr sz="1400" b="1">
                <a:solidFill>
                  <a:schemeClr val="bg1"/>
                </a:solidFill>
                <a:latin typeface="Trebuchet MS" pitchFamily="34" charset="0"/>
              </a:defRPr>
            </a:lvl9pPr>
          </a:lstStyle>
          <a:p>
            <a:pPr eaLnBrk="1" hangingPunct="1">
              <a:spcAft>
                <a:spcPct val="40000"/>
              </a:spcAft>
            </a:pPr>
            <a:r>
              <a:rPr lang="fr-FR" sz="2400" noProof="1">
                <a:latin typeface="Arial" pitchFamily="34" charset="0"/>
              </a:rPr>
              <a:t>Transparence</a:t>
            </a:r>
          </a:p>
          <a:p>
            <a:pPr eaLnBrk="1" hangingPunct="1">
              <a:spcAft>
                <a:spcPct val="40000"/>
              </a:spcAft>
            </a:pPr>
            <a:r>
              <a:rPr lang="fr-FR" sz="2400" noProof="1">
                <a:latin typeface="Arial" pitchFamily="34" charset="0"/>
              </a:rPr>
              <a:t>et temps réel</a:t>
            </a:r>
          </a:p>
        </p:txBody>
      </p:sp>
      <p:sp>
        <p:nvSpPr>
          <p:cNvPr id="20" name="Text Box 19"/>
          <p:cNvSpPr txBox="1">
            <a:spLocks noChangeArrowheads="1"/>
          </p:cNvSpPr>
          <p:nvPr/>
        </p:nvSpPr>
        <p:spPr bwMode="gray">
          <a:xfrm>
            <a:off x="2782890" y="4365626"/>
            <a:ext cx="1660525" cy="177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sz="2400" noProof="1" smtClean="0">
                <a:solidFill>
                  <a:schemeClr val="bg1"/>
                </a:solidFill>
                <a:latin typeface="+mj-lt"/>
              </a:rPr>
              <a:t>Conformit</a:t>
            </a:r>
          </a:p>
          <a:p>
            <a:pPr>
              <a:spcAft>
                <a:spcPct val="40000"/>
              </a:spcAft>
              <a:defRPr/>
            </a:pPr>
            <a:r>
              <a:rPr lang="fr-FR" sz="2400" noProof="1">
                <a:solidFill>
                  <a:schemeClr val="bg1"/>
                </a:solidFill>
                <a:latin typeface="+mj-lt"/>
              </a:rPr>
              <a:t>réglementaire</a:t>
            </a:r>
          </a:p>
          <a:p>
            <a:pPr>
              <a:spcAft>
                <a:spcPct val="40000"/>
              </a:spcAft>
              <a:defRPr/>
            </a:pPr>
            <a:endParaRPr lang="fr-FR" sz="2400" noProof="1">
              <a:solidFill>
                <a:schemeClr val="bg1"/>
              </a:solidFill>
              <a:latin typeface="+mj-lt"/>
            </a:endParaRPr>
          </a:p>
        </p:txBody>
      </p:sp>
      <p:sp>
        <p:nvSpPr>
          <p:cNvPr id="23561" name="Rectangle 17"/>
          <p:cNvSpPr>
            <a:spLocks noChangeArrowheads="1"/>
          </p:cNvSpPr>
          <p:nvPr/>
        </p:nvSpPr>
        <p:spPr bwMode="gray">
          <a:xfrm>
            <a:off x="846140" y="3768726"/>
            <a:ext cx="7762875" cy="216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266700" indent="-266700"/>
            <a:endParaRPr lang="fr-FR" sz="1200" u="sng">
              <a:solidFill>
                <a:srgbClr val="786860"/>
              </a:solidFill>
            </a:endParaRPr>
          </a:p>
          <a:p>
            <a:pPr marL="266700" indent="-266700"/>
            <a:endParaRPr lang="fr-FR" sz="1200" u="sng">
              <a:solidFill>
                <a:srgbClr val="786860"/>
              </a:solidFill>
            </a:endParaRPr>
          </a:p>
          <a:p>
            <a:pPr marL="266700" indent="-266700"/>
            <a:endParaRPr lang="fr-FR" sz="1200" u="sng">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p:txBody>
      </p:sp>
      <p:sp>
        <p:nvSpPr>
          <p:cNvPr id="28" name="Text Box 19"/>
          <p:cNvSpPr txBox="1">
            <a:spLocks noChangeArrowheads="1"/>
          </p:cNvSpPr>
          <p:nvPr/>
        </p:nvSpPr>
        <p:spPr bwMode="gray">
          <a:xfrm>
            <a:off x="5149852" y="2625725"/>
            <a:ext cx="13128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sz="2400" noProof="1" smtClean="0">
                <a:solidFill>
                  <a:schemeClr val="bg1"/>
                </a:solidFill>
                <a:latin typeface="+mj-lt"/>
              </a:rPr>
              <a:t>Qualité</a:t>
            </a:r>
            <a:endParaRPr lang="fr-FR" sz="2400" noProof="1">
              <a:solidFill>
                <a:schemeClr val="bg1"/>
              </a:solidFill>
              <a:latin typeface="+mj-lt"/>
            </a:endParaRPr>
          </a:p>
        </p:txBody>
      </p:sp>
      <p:sp>
        <p:nvSpPr>
          <p:cNvPr id="29" name="Text Box 19"/>
          <p:cNvSpPr txBox="1">
            <a:spLocks noChangeArrowheads="1"/>
          </p:cNvSpPr>
          <p:nvPr/>
        </p:nvSpPr>
        <p:spPr bwMode="gray">
          <a:xfrm>
            <a:off x="4794250" y="4122737"/>
            <a:ext cx="1493838" cy="162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sz="2400" noProof="1" smtClean="0">
                <a:solidFill>
                  <a:schemeClr val="bg1"/>
                </a:solidFill>
                <a:latin typeface="+mj-lt"/>
              </a:rPr>
              <a:t>Transpaence</a:t>
            </a:r>
          </a:p>
          <a:p>
            <a:pPr>
              <a:spcAft>
                <a:spcPct val="40000"/>
              </a:spcAft>
              <a:defRPr/>
            </a:pPr>
            <a:r>
              <a:rPr lang="fr-FR" sz="2400" noProof="1" smtClean="0">
                <a:solidFill>
                  <a:schemeClr val="bg1"/>
                </a:solidFill>
                <a:latin typeface="+mj-lt"/>
              </a:rPr>
              <a:t>et temps réel</a:t>
            </a:r>
            <a:endParaRPr lang="fr-FR" sz="2400" noProof="1">
              <a:solidFill>
                <a:schemeClr val="bg1"/>
              </a:solidFill>
              <a:latin typeface="+mj-lt"/>
            </a:endParaRPr>
          </a:p>
        </p:txBody>
      </p:sp>
      <p:pic>
        <p:nvPicPr>
          <p:cNvPr id="23564" name="Picture 2" descr="Quader-0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6898"/>
          <a:stretch>
            <a:fillRect/>
          </a:stretch>
        </p:blipFill>
        <p:spPr bwMode="gray">
          <a:xfrm>
            <a:off x="6421440" y="3905252"/>
            <a:ext cx="2574925" cy="276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5" name="ZoneTexte 15"/>
          <p:cNvSpPr txBox="1">
            <a:spLocks noChangeArrowheads="1"/>
          </p:cNvSpPr>
          <p:nvPr/>
        </p:nvSpPr>
        <p:spPr bwMode="auto">
          <a:xfrm>
            <a:off x="4549775" y="4457702"/>
            <a:ext cx="235743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algn="ctr" eaLnBrk="1" hangingPunct="1"/>
            <a:r>
              <a:rPr lang="fr-FR">
                <a:solidFill>
                  <a:srgbClr val="002060"/>
                </a:solidFill>
                <a:latin typeface="Arial" pitchFamily="34" charset="0"/>
              </a:rPr>
              <a:t>CRÉATION D’ÉCRITURES DANS LE GRAND LIVRE   </a:t>
            </a:r>
          </a:p>
          <a:p>
            <a:pPr algn="ctr" eaLnBrk="1" hangingPunct="1"/>
            <a:endParaRPr lang="fr-FR">
              <a:solidFill>
                <a:srgbClr val="002060"/>
              </a:solidFill>
              <a:latin typeface="Arial" pitchFamily="34" charset="0"/>
            </a:endParaRPr>
          </a:p>
        </p:txBody>
      </p:sp>
      <p:grpSp>
        <p:nvGrpSpPr>
          <p:cNvPr id="17" name="Diagram group"/>
          <p:cNvGrpSpPr/>
          <p:nvPr/>
        </p:nvGrpSpPr>
        <p:grpSpPr>
          <a:xfrm>
            <a:off x="6117636" y="2997321"/>
            <a:ext cx="2879347" cy="1911875"/>
            <a:chOff x="2128810" y="69844"/>
            <a:chExt cx="3750468" cy="3000375"/>
          </a:xfrm>
          <a:scene3d>
            <a:camera prst="isometricOffAxis2Left" zoom="95000"/>
            <a:lightRig rig="flat" dir="t"/>
          </a:scene3d>
        </p:grpSpPr>
        <p:sp>
          <p:nvSpPr>
            <p:cNvPr id="21" name=" 3"/>
            <p:cNvSpPr/>
            <p:nvPr/>
          </p:nvSpPr>
          <p:spPr>
            <a:xfrm>
              <a:off x="2128810" y="69844"/>
              <a:ext cx="3750468" cy="3000375"/>
            </a:xfrm>
            <a:prstGeom prst="funnel">
              <a:avLst/>
            </a:prstGeom>
            <a:sp3d extrusionH="381000" prstMaterial="matte"/>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23567" name="Rectangle 21"/>
          <p:cNvSpPr>
            <a:spLocks noChangeArrowheads="1"/>
          </p:cNvSpPr>
          <p:nvPr/>
        </p:nvSpPr>
        <p:spPr bwMode="auto">
          <a:xfrm rot="-5400000">
            <a:off x="5669757" y="2135982"/>
            <a:ext cx="2035175" cy="255588"/>
          </a:xfrm>
          <a:prstGeom prst="rect">
            <a:avLst/>
          </a:prstGeom>
          <a:gradFill rotWithShape="1">
            <a:gsLst>
              <a:gs pos="0">
                <a:srgbClr val="A20000"/>
              </a:gs>
              <a:gs pos="100000">
                <a:srgbClr val="CC0000"/>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pPr algn="r"/>
            <a:r>
              <a:rPr lang="fr-FR"/>
              <a:t>ACHATS</a:t>
            </a:r>
          </a:p>
        </p:txBody>
      </p:sp>
      <p:sp>
        <p:nvSpPr>
          <p:cNvPr id="23568" name="Rectangle 22"/>
          <p:cNvSpPr>
            <a:spLocks noChangeArrowheads="1"/>
          </p:cNvSpPr>
          <p:nvPr/>
        </p:nvSpPr>
        <p:spPr bwMode="auto">
          <a:xfrm rot="-5400000">
            <a:off x="5952333" y="2142333"/>
            <a:ext cx="2035175" cy="255588"/>
          </a:xfrm>
          <a:prstGeom prst="rect">
            <a:avLst/>
          </a:prstGeom>
          <a:gradFill rotWithShape="1">
            <a:gsLst>
              <a:gs pos="0">
                <a:srgbClr val="FFCC00"/>
              </a:gs>
              <a:gs pos="100000">
                <a:srgbClr val="FF9900"/>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pPr algn="r"/>
            <a:r>
              <a:rPr lang="fr-FR" altLang="ko-KR">
                <a:solidFill>
                  <a:srgbClr val="FF3300"/>
                </a:solidFill>
                <a:ea typeface="Gulim" pitchFamily="34" charset="-127"/>
              </a:rPr>
              <a:t>VENTES</a:t>
            </a:r>
            <a:endParaRPr lang="fr-FR"/>
          </a:p>
        </p:txBody>
      </p:sp>
      <p:sp>
        <p:nvSpPr>
          <p:cNvPr id="23569" name="Rectangle 24"/>
          <p:cNvSpPr>
            <a:spLocks noChangeArrowheads="1"/>
          </p:cNvSpPr>
          <p:nvPr/>
        </p:nvSpPr>
        <p:spPr bwMode="auto">
          <a:xfrm rot="-5400000">
            <a:off x="6285708" y="2134394"/>
            <a:ext cx="2035175" cy="255588"/>
          </a:xfrm>
          <a:prstGeom prst="rect">
            <a:avLst/>
          </a:prstGeom>
          <a:gradFill rotWithShape="1">
            <a:gsLst>
              <a:gs pos="0">
                <a:srgbClr val="99CC00"/>
              </a:gs>
              <a:gs pos="100000">
                <a:srgbClr val="009900"/>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pPr algn="r"/>
            <a:r>
              <a:rPr lang="fr-FR"/>
              <a:t> </a:t>
            </a:r>
            <a:r>
              <a:rPr lang="fr-FR" altLang="ko-KR">
                <a:solidFill>
                  <a:srgbClr val="006600"/>
                </a:solidFill>
                <a:ea typeface="Gulim" pitchFamily="34" charset="-127"/>
              </a:rPr>
              <a:t>STOCKS ET ENCOURS</a:t>
            </a:r>
          </a:p>
          <a:p>
            <a:pPr algn="r"/>
            <a:endParaRPr lang="fr-FR"/>
          </a:p>
        </p:txBody>
      </p:sp>
      <p:sp>
        <p:nvSpPr>
          <p:cNvPr id="23570" name="Rectangle 25"/>
          <p:cNvSpPr>
            <a:spLocks noChangeArrowheads="1"/>
          </p:cNvSpPr>
          <p:nvPr/>
        </p:nvSpPr>
        <p:spPr bwMode="auto">
          <a:xfrm rot="-5400000">
            <a:off x="6584966" y="2142333"/>
            <a:ext cx="2035175" cy="255588"/>
          </a:xfrm>
          <a:prstGeom prst="rect">
            <a:avLst/>
          </a:prstGeom>
          <a:solidFill>
            <a:srgbClr val="993366"/>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pPr algn="r"/>
            <a:r>
              <a:rPr lang="fr-FR" dirty="0"/>
              <a:t>IMMOBILISATIONS</a:t>
            </a:r>
          </a:p>
        </p:txBody>
      </p:sp>
      <p:sp>
        <p:nvSpPr>
          <p:cNvPr id="23571" name="Rectangle 26"/>
          <p:cNvSpPr>
            <a:spLocks noChangeArrowheads="1"/>
          </p:cNvSpPr>
          <p:nvPr/>
        </p:nvSpPr>
        <p:spPr bwMode="auto">
          <a:xfrm rot="-5400000">
            <a:off x="6892133" y="2142333"/>
            <a:ext cx="2035175" cy="255588"/>
          </a:xfrm>
          <a:prstGeom prst="rect">
            <a:avLst/>
          </a:prstGeom>
          <a:gradFill rotWithShape="1">
            <a:gsLst>
              <a:gs pos="0">
                <a:srgbClr val="3366FF"/>
              </a:gs>
              <a:gs pos="100000">
                <a:srgbClr val="0033CC"/>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pPr algn="r"/>
            <a:r>
              <a:rPr lang="fr-FR"/>
              <a:t>PAIE</a:t>
            </a:r>
          </a:p>
        </p:txBody>
      </p:sp>
      <p:sp>
        <p:nvSpPr>
          <p:cNvPr id="23572" name="Rectangle 29"/>
          <p:cNvSpPr>
            <a:spLocks noChangeArrowheads="1"/>
          </p:cNvSpPr>
          <p:nvPr/>
        </p:nvSpPr>
        <p:spPr bwMode="auto">
          <a:xfrm rot="-5400000">
            <a:off x="7188996" y="2129633"/>
            <a:ext cx="2035175" cy="255587"/>
          </a:xfrm>
          <a:prstGeom prst="rect">
            <a:avLst/>
          </a:prstGeom>
          <a:gradFill rotWithShape="1">
            <a:gsLst>
              <a:gs pos="0">
                <a:srgbClr val="00CCFF"/>
              </a:gs>
              <a:gs pos="100000">
                <a:srgbClr val="3399FF"/>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pPr algn="r"/>
            <a:r>
              <a:rPr lang="fr-FR" altLang="ko-KR" dirty="0">
                <a:solidFill>
                  <a:srgbClr val="0066FF"/>
                </a:solidFill>
                <a:ea typeface="Gulim" pitchFamily="34" charset="-127"/>
              </a:rPr>
              <a:t>TRESORERIE</a:t>
            </a:r>
          </a:p>
          <a:p>
            <a:pPr algn="r"/>
            <a:endParaRPr lang="fr-FR" dirty="0"/>
          </a:p>
        </p:txBody>
      </p:sp>
      <p:sp>
        <p:nvSpPr>
          <p:cNvPr id="31" name="Rectangle 30"/>
          <p:cNvSpPr/>
          <p:nvPr/>
        </p:nvSpPr>
        <p:spPr bwMode="auto">
          <a:xfrm rot="16200000">
            <a:off x="7493796" y="2134396"/>
            <a:ext cx="2035175" cy="255587"/>
          </a:xfrm>
          <a:prstGeom prst="rect">
            <a:avLst/>
          </a:prstGeom>
          <a:gradFill rotWithShape="1">
            <a:gsLst>
              <a:gs pos="0">
                <a:schemeClr val="tx1">
                  <a:lumMod val="65000"/>
                  <a:lumOff val="35000"/>
                </a:schemeClr>
              </a:gs>
              <a:gs pos="100000">
                <a:schemeClr val="tx1"/>
              </a:gs>
            </a:gsLst>
            <a:lin ang="5400000" scaled="1"/>
          </a:gradFill>
          <a:ln w="12700">
            <a:noFill/>
            <a:round/>
            <a:headEnd/>
            <a:tailEnd/>
          </a:ln>
        </p:spPr>
        <p:txBody>
          <a:bodyPr/>
          <a:lstStyle/>
          <a:p>
            <a:pPr algn="r">
              <a:defRPr/>
            </a:pPr>
            <a:r>
              <a:rPr lang="fr-FR" altLang="ko-KR" dirty="0">
                <a:cs typeface="+mn-cs"/>
              </a:rPr>
              <a:t>OPERATIONS DIVERSES</a:t>
            </a:r>
          </a:p>
          <a:p>
            <a:pPr algn="r">
              <a:defRPr/>
            </a:pPr>
            <a:endParaRPr lang="fr-FR" dirty="0">
              <a:cs typeface="+mn-cs"/>
            </a:endParaRPr>
          </a:p>
        </p:txBody>
      </p:sp>
      <p:sp>
        <p:nvSpPr>
          <p:cNvPr id="32" name="Rectangle 5"/>
          <p:cNvSpPr txBox="1">
            <a:spLocks noChangeArrowheads="1"/>
          </p:cNvSpPr>
          <p:nvPr/>
        </p:nvSpPr>
        <p:spPr bwMode="auto">
          <a:xfrm>
            <a:off x="265113" y="2257426"/>
            <a:ext cx="4208462" cy="2462210"/>
          </a:xfrm>
          <a:prstGeom prst="rect">
            <a:avLst/>
          </a:prstGeom>
          <a:noFill/>
          <a:ln w="9525">
            <a:noFill/>
            <a:miter lim="800000"/>
            <a:headEnd/>
            <a:tailEnd/>
          </a:ln>
        </p:spPr>
        <p:txBody>
          <a:bodyPr lIns="91437" tIns="45719" rIns="91437" bIns="45719">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fr-FR" sz="1400" b="0" dirty="0" smtClean="0">
                <a:solidFill>
                  <a:schemeClr val="bg1">
                    <a:lumMod val="50000"/>
                  </a:schemeClr>
                </a:solidFill>
              </a:rPr>
              <a:t>Le grand livre, plus petit dénominateur commun de la gestion comptable d’une entité.</a:t>
            </a:r>
          </a:p>
          <a:p>
            <a:pPr algn="just">
              <a:defRPr/>
            </a:pPr>
            <a:endParaRPr lang="fr-FR" sz="1400" b="0" dirty="0" smtClean="0">
              <a:solidFill>
                <a:schemeClr val="bg1">
                  <a:lumMod val="50000"/>
                </a:schemeClr>
              </a:solidFill>
            </a:endParaRPr>
          </a:p>
          <a:p>
            <a:pPr algn="just">
              <a:defRPr/>
            </a:pPr>
            <a:r>
              <a:rPr lang="fr-FR" sz="1400" b="0" dirty="0" smtClean="0">
                <a:solidFill>
                  <a:schemeClr val="bg1">
                    <a:lumMod val="50000"/>
                  </a:schemeClr>
                </a:solidFill>
              </a:rPr>
              <a:t>Le réceptacle de la quasi-totalité des processus.</a:t>
            </a:r>
          </a:p>
          <a:p>
            <a:pPr algn="just">
              <a:defRPr/>
            </a:pPr>
            <a:endParaRPr lang="fr-FR" sz="1400" b="0" dirty="0" smtClean="0">
              <a:solidFill>
                <a:schemeClr val="bg1">
                  <a:lumMod val="50000"/>
                </a:schemeClr>
              </a:solidFill>
            </a:endParaRPr>
          </a:p>
          <a:p>
            <a:pPr algn="just">
              <a:defRPr/>
            </a:pPr>
            <a:r>
              <a:rPr lang="fr-FR" sz="1400" b="0" dirty="0" smtClean="0">
                <a:solidFill>
                  <a:schemeClr val="bg1">
                    <a:lumMod val="50000"/>
                  </a:schemeClr>
                </a:solidFill>
              </a:rPr>
              <a:t>Une perte partielle de l’information, mais une information encore très riche !</a:t>
            </a:r>
          </a:p>
          <a:p>
            <a:pPr algn="just">
              <a:defRPr/>
            </a:pPr>
            <a:endParaRPr lang="fr-FR" sz="1400" b="0" dirty="0" smtClean="0"/>
          </a:p>
        </p:txBody>
      </p:sp>
    </p:spTree>
    <p:extLst>
      <p:ext uri="{BB962C8B-B14F-4D97-AF65-F5344CB8AC3E}">
        <p14:creationId xmlns:p14="http://schemas.microsoft.com/office/powerpoint/2010/main" xmlns="" val="1098575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100" y="1849539"/>
            <a:ext cx="7867650"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Imag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638175"/>
            <a:ext cx="9779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a:spLocks noChangeArrowheads="1"/>
          </p:cNvSpPr>
          <p:nvPr/>
        </p:nvSpPr>
        <p:spPr bwMode="auto">
          <a:xfrm>
            <a:off x="28353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a:solidFill>
                  <a:srgbClr val="ED1A3B"/>
                </a:solidFill>
              </a:rPr>
              <a:t>NOUVEAUX MOYENS DE CONTROLES ET D INVESTIGATIONS</a:t>
            </a:r>
          </a:p>
          <a:p>
            <a:pPr algn="l">
              <a:lnSpc>
                <a:spcPct val="105000"/>
              </a:lnSpc>
            </a:pPr>
            <a:r>
              <a:rPr lang="fr-FR" sz="2800" dirty="0" smtClean="0">
                <a:solidFill>
                  <a:srgbClr val="2EAFA4"/>
                </a:solidFill>
              </a:rPr>
              <a:t>La </a:t>
            </a:r>
            <a:r>
              <a:rPr lang="fr-FR" sz="2800" dirty="0">
                <a:solidFill>
                  <a:srgbClr val="2EAFA4"/>
                </a:solidFill>
              </a:rPr>
              <a:t>richesse du grand livre comptable</a:t>
            </a:r>
            <a:endParaRPr lang="en-US" sz="2800" dirty="0">
              <a:solidFill>
                <a:srgbClr val="2EAFA4"/>
              </a:solidFill>
            </a:endParaRPr>
          </a:p>
        </p:txBody>
      </p:sp>
    </p:spTree>
    <p:extLst>
      <p:ext uri="{BB962C8B-B14F-4D97-AF65-F5344CB8AC3E}">
        <p14:creationId xmlns:p14="http://schemas.microsoft.com/office/powerpoint/2010/main" xmlns="" val="3523533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wipe(left)">
                                      <p:cBhvr>
                                        <p:cTn id="7"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718484" y="1846820"/>
            <a:ext cx="4215740" cy="3602712"/>
          </a:xfrm>
          <a:prstGeom prst="rect">
            <a:avLst/>
          </a:prstGeom>
          <a:solidFill>
            <a:schemeClr val="accent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6" name="Rectangle 5"/>
          <p:cNvSpPr/>
          <p:nvPr/>
        </p:nvSpPr>
        <p:spPr bwMode="auto">
          <a:xfrm>
            <a:off x="193930" y="1836187"/>
            <a:ext cx="4320287" cy="3602712"/>
          </a:xfrm>
          <a:prstGeom prst="rect">
            <a:avLst/>
          </a:prstGeom>
          <a:solidFill>
            <a:schemeClr val="accent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4" name="Rectangle 5"/>
          <p:cNvSpPr>
            <a:spLocks noGrp="1" noChangeArrowheads="1"/>
          </p:cNvSpPr>
          <p:nvPr>
            <p:ph type="body" sz="half" idx="1"/>
          </p:nvPr>
        </p:nvSpPr>
        <p:spPr>
          <a:xfrm>
            <a:off x="193930" y="2598672"/>
            <a:ext cx="4320287" cy="2262158"/>
          </a:xfrm>
        </p:spPr>
        <p:txBody>
          <a:bodyPr wrap="square" rIns="72000">
            <a:spAutoFit/>
          </a:bodyPr>
          <a:lstStyle/>
          <a:p>
            <a:pPr marL="450850" indent="-177800">
              <a:spcBef>
                <a:spcPts val="1800"/>
              </a:spcBef>
              <a:buFont typeface="Wingdings" pitchFamily="2" charset="2"/>
              <a:buChar char="§"/>
            </a:pPr>
            <a:r>
              <a:rPr lang="fr-FR" sz="1400" b="1" kern="1200" dirty="0" smtClean="0">
                <a:solidFill>
                  <a:schemeClr val="bg1"/>
                </a:solidFill>
              </a:rPr>
              <a:t>Des </a:t>
            </a:r>
            <a:r>
              <a:rPr lang="fr-FR" sz="1400" b="1" kern="1200" dirty="0">
                <a:solidFill>
                  <a:schemeClr val="bg1"/>
                </a:solidFill>
              </a:rPr>
              <a:t>flux importants en volume</a:t>
            </a:r>
          </a:p>
          <a:p>
            <a:pPr marL="450850" indent="-177800">
              <a:spcBef>
                <a:spcPts val="1800"/>
              </a:spcBef>
              <a:buFont typeface="Wingdings" pitchFamily="2" charset="2"/>
              <a:buChar char="§"/>
            </a:pPr>
            <a:r>
              <a:rPr lang="fr-FR" sz="1400" b="1" kern="1200" dirty="0">
                <a:solidFill>
                  <a:schemeClr val="bg1"/>
                </a:solidFill>
              </a:rPr>
              <a:t>Une écriture est une combinaison de mouvements</a:t>
            </a:r>
          </a:p>
          <a:p>
            <a:pPr marL="450850" indent="-177800">
              <a:spcBef>
                <a:spcPts val="1800"/>
              </a:spcBef>
              <a:buFont typeface="Wingdings" pitchFamily="2" charset="2"/>
              <a:buChar char="§"/>
            </a:pPr>
            <a:r>
              <a:rPr lang="fr-FR" sz="1400" b="1" kern="1200" dirty="0">
                <a:solidFill>
                  <a:schemeClr val="bg1"/>
                </a:solidFill>
              </a:rPr>
              <a:t>Des applications différentes, donc des formats différents</a:t>
            </a:r>
          </a:p>
          <a:p>
            <a:pPr marL="450850" indent="-177800">
              <a:spcBef>
                <a:spcPts val="1800"/>
              </a:spcBef>
              <a:buFont typeface="Wingdings" pitchFamily="2" charset="2"/>
              <a:buChar char="§"/>
            </a:pPr>
            <a:r>
              <a:rPr lang="fr-FR" sz="1400" b="1" kern="1200" dirty="0">
                <a:solidFill>
                  <a:schemeClr val="bg1"/>
                </a:solidFill>
              </a:rPr>
              <a:t>Des contrôles complexes à concevoir et à développer</a:t>
            </a:r>
          </a:p>
        </p:txBody>
      </p:sp>
      <p:sp>
        <p:nvSpPr>
          <p:cNvPr id="9" name="Rectangle 5"/>
          <p:cNvSpPr txBox="1">
            <a:spLocks noChangeArrowheads="1"/>
          </p:cNvSpPr>
          <p:nvPr/>
        </p:nvSpPr>
        <p:spPr bwMode="auto">
          <a:xfrm>
            <a:off x="4718484" y="2975823"/>
            <a:ext cx="4215740" cy="1323439"/>
          </a:xfrm>
          <a:prstGeom prst="rect">
            <a:avLst/>
          </a:prstGeom>
          <a:noFill/>
          <a:ln w="9525">
            <a:noFill/>
            <a:miter lim="800000"/>
            <a:headEnd/>
            <a:tailEnd/>
          </a:ln>
          <a:effectLst/>
        </p:spPr>
        <p:txBody>
          <a:bodyPr vert="horz" wrap="square" lIns="0" tIns="0" rIns="72000" bIns="0" numCol="1" anchor="t" anchorCtr="0" compatLnSpc="1">
            <a:prstTxWarp prst="textNoShape">
              <a:avLst/>
            </a:prstTxWarp>
            <a:spAutoFit/>
          </a:bodyPr>
          <a:lstStyle>
            <a:lvl1pPr algn="l" rtl="0" eaLnBrk="1" fontAlgn="base" hangingPunct="1">
              <a:spcBef>
                <a:spcPct val="20000"/>
              </a:spcBef>
              <a:spcAft>
                <a:spcPct val="0"/>
              </a:spcAft>
              <a:defRPr sz="1600">
                <a:solidFill>
                  <a:srgbClr val="786860"/>
                </a:solidFill>
                <a:latin typeface="+mn-lt"/>
                <a:ea typeface="+mn-ea"/>
                <a:cs typeface="+mn-cs"/>
              </a:defRPr>
            </a:lvl1pPr>
            <a:lvl2pPr marL="336550" indent="-334963" algn="l" rtl="0" eaLnBrk="1" fontAlgn="base" hangingPunct="1">
              <a:spcBef>
                <a:spcPct val="20000"/>
              </a:spcBef>
              <a:spcAft>
                <a:spcPct val="0"/>
              </a:spcAft>
              <a:buChar char="•"/>
              <a:defRPr sz="1600">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2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2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2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450850" indent="-177800">
              <a:spcBef>
                <a:spcPts val="1800"/>
              </a:spcBef>
              <a:buFont typeface="Wingdings" pitchFamily="2" charset="2"/>
              <a:buChar char="§"/>
            </a:pPr>
            <a:r>
              <a:rPr lang="fr-FR" sz="1400" dirty="0">
                <a:solidFill>
                  <a:schemeClr val="bg1"/>
                </a:solidFill>
              </a:rPr>
              <a:t>Une vision par solde parfois aveuglante</a:t>
            </a:r>
          </a:p>
          <a:p>
            <a:pPr marL="450850" indent="-177800">
              <a:spcBef>
                <a:spcPts val="1800"/>
              </a:spcBef>
              <a:buFont typeface="Wingdings" pitchFamily="2" charset="2"/>
              <a:buChar char="§"/>
            </a:pPr>
            <a:r>
              <a:rPr lang="fr-FR" sz="1400" dirty="0">
                <a:solidFill>
                  <a:schemeClr val="bg1"/>
                </a:solidFill>
              </a:rPr>
              <a:t>Ne vérifier que ce que l’on craint</a:t>
            </a:r>
          </a:p>
          <a:p>
            <a:pPr marL="450850" indent="-177800">
              <a:spcBef>
                <a:spcPts val="1800"/>
              </a:spcBef>
              <a:buFont typeface="Wingdings" pitchFamily="2" charset="2"/>
              <a:buChar char="§"/>
            </a:pPr>
            <a:r>
              <a:rPr lang="fr-FR" sz="1400" dirty="0">
                <a:solidFill>
                  <a:schemeClr val="bg1"/>
                </a:solidFill>
              </a:rPr>
              <a:t>Passer de la check-list à l’investigation est parfois difficile (coût, délais, </a:t>
            </a:r>
            <a:r>
              <a:rPr lang="fr-FR" sz="1400" dirty="0" smtClean="0">
                <a:solidFill>
                  <a:schemeClr val="bg1"/>
                </a:solidFill>
              </a:rPr>
              <a:t>compétences</a:t>
            </a:r>
            <a:r>
              <a:rPr lang="fr-FR" sz="1400" dirty="0">
                <a:solidFill>
                  <a:schemeClr val="bg1"/>
                </a:solidFill>
              </a:rPr>
              <a:t>.</a:t>
            </a:r>
          </a:p>
        </p:txBody>
      </p:sp>
      <p:sp>
        <p:nvSpPr>
          <p:cNvPr id="10" name="Rectangle 2"/>
          <p:cNvSpPr>
            <a:spLocks noChangeArrowheads="1"/>
          </p:cNvSpPr>
          <p:nvPr/>
        </p:nvSpPr>
        <p:spPr bwMode="auto">
          <a:xfrm>
            <a:off x="28800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a:solidFill>
                  <a:srgbClr val="ED1A3B"/>
                </a:solidFill>
              </a:rPr>
              <a:t>NOUVEAUX MOYENS DE CONTROLES ET D INVESTIGATIONS</a:t>
            </a:r>
          </a:p>
          <a:p>
            <a:pPr algn="l">
              <a:lnSpc>
                <a:spcPct val="105000"/>
              </a:lnSpc>
            </a:pPr>
            <a:r>
              <a:rPr lang="fr-FR" sz="2000" dirty="0" smtClean="0">
                <a:solidFill>
                  <a:srgbClr val="2EAFA4"/>
                </a:solidFill>
              </a:rPr>
              <a:t>La matière comptable : une exploitation difficile mais possible</a:t>
            </a:r>
            <a:endParaRPr lang="en-US" sz="2000" dirty="0">
              <a:solidFill>
                <a:srgbClr val="2EAFA4"/>
              </a:solidFill>
            </a:endParaRPr>
          </a:p>
        </p:txBody>
      </p:sp>
      <p:sp>
        <p:nvSpPr>
          <p:cNvPr id="3" name="ZoneTexte 2"/>
          <p:cNvSpPr txBox="1"/>
          <p:nvPr/>
        </p:nvSpPr>
        <p:spPr>
          <a:xfrm>
            <a:off x="98931" y="1686300"/>
            <a:ext cx="4484948" cy="523220"/>
          </a:xfrm>
          <a:prstGeom prst="rect">
            <a:avLst/>
          </a:prstGeom>
          <a:noFill/>
        </p:spPr>
        <p:txBody>
          <a:bodyPr wrap="square" rtlCol="0">
            <a:spAutoFit/>
          </a:bodyPr>
          <a:lstStyle/>
          <a:p>
            <a:pPr algn="l"/>
            <a:r>
              <a:rPr lang="fr-FR" sz="2800" dirty="0" smtClean="0"/>
              <a:t>TECHNIQUEMENT</a:t>
            </a:r>
            <a:endParaRPr lang="fr-FR" sz="2800" dirty="0"/>
          </a:p>
        </p:txBody>
      </p:sp>
      <p:sp>
        <p:nvSpPr>
          <p:cNvPr id="12" name="ZoneTexte 11"/>
          <p:cNvSpPr txBox="1"/>
          <p:nvPr/>
        </p:nvSpPr>
        <p:spPr>
          <a:xfrm>
            <a:off x="4583879" y="1682720"/>
            <a:ext cx="4484948" cy="523220"/>
          </a:xfrm>
          <a:prstGeom prst="rect">
            <a:avLst/>
          </a:prstGeom>
          <a:noFill/>
        </p:spPr>
        <p:txBody>
          <a:bodyPr wrap="square" rtlCol="0">
            <a:spAutoFit/>
          </a:bodyPr>
          <a:lstStyle/>
          <a:p>
            <a:pPr algn="l"/>
            <a:r>
              <a:rPr lang="fr-FR" sz="2800" dirty="0" smtClean="0"/>
              <a:t>INTELLECTUELLEMENT</a:t>
            </a:r>
            <a:endParaRPr lang="fr-FR" sz="2800" dirty="0"/>
          </a:p>
        </p:txBody>
      </p:sp>
    </p:spTree>
    <p:extLst>
      <p:ext uri="{BB962C8B-B14F-4D97-AF65-F5344CB8AC3E}">
        <p14:creationId xmlns:p14="http://schemas.microsoft.com/office/powerpoint/2010/main" xmlns="" val="3164361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283530" y="3199870"/>
            <a:ext cx="2945515" cy="3311676"/>
          </a:xfrm>
          <a:prstGeom prst="rect">
            <a:avLst/>
          </a:prstGeom>
          <a:noFill/>
          <a:ln w="9525">
            <a:noFill/>
            <a:miter lim="800000"/>
            <a:headEnd/>
            <a:tailEnd/>
          </a:ln>
          <a:effectLst/>
        </p:spPr>
        <p:txBody>
          <a:bodyPr wrap="square" lIns="0" tIns="0" rIns="0" bIns="0">
            <a:spAutoFit/>
          </a:bodyPr>
          <a:lstStyle/>
          <a:p>
            <a:pPr marL="342900" lvl="1" indent="-342900" algn="l">
              <a:spcBef>
                <a:spcPct val="20000"/>
              </a:spcBef>
              <a:buFont typeface="Trebuchet MS" pitchFamily="34" charset="0"/>
              <a:buAutoNum type="arabicPeriod" startAt="2"/>
              <a:tabLst>
                <a:tab pos="7708900" algn="r"/>
              </a:tabLst>
              <a:defRPr/>
            </a:pPr>
            <a:r>
              <a:rPr lang="fr-FR" b="0" dirty="0" smtClean="0">
                <a:solidFill>
                  <a:srgbClr val="786860"/>
                </a:solidFill>
                <a:cs typeface="+mn-cs"/>
              </a:rPr>
              <a:t>aux </a:t>
            </a:r>
            <a:r>
              <a:rPr lang="fr-FR" b="0" dirty="0">
                <a:solidFill>
                  <a:srgbClr val="786860"/>
                </a:solidFill>
                <a:cs typeface="+mn-cs"/>
              </a:rPr>
              <a:t>états de </a:t>
            </a:r>
            <a:r>
              <a:rPr lang="fr-FR" b="0" dirty="0" smtClean="0">
                <a:solidFill>
                  <a:srgbClr val="786860"/>
                </a:solidFill>
                <a:cs typeface="+mn-cs"/>
              </a:rPr>
              <a:t>synthèse permettant </a:t>
            </a:r>
            <a:r>
              <a:rPr lang="fr-FR" b="0" dirty="0">
                <a:solidFill>
                  <a:srgbClr val="786860"/>
                </a:solidFill>
                <a:cs typeface="+mn-cs"/>
              </a:rPr>
              <a:t>d’analyser </a:t>
            </a:r>
            <a:r>
              <a:rPr lang="fr-FR" b="0" dirty="0" smtClean="0">
                <a:solidFill>
                  <a:srgbClr val="786860"/>
                </a:solidFill>
                <a:cs typeface="+mn-cs"/>
              </a:rPr>
              <a:t>les situations </a:t>
            </a:r>
            <a:r>
              <a:rPr lang="fr-FR" b="0" dirty="0">
                <a:solidFill>
                  <a:srgbClr val="786860"/>
                </a:solidFill>
                <a:cs typeface="+mn-cs"/>
              </a:rPr>
              <a:t>à </a:t>
            </a:r>
            <a:r>
              <a:rPr lang="fr-FR" b="0" dirty="0" smtClean="0">
                <a:solidFill>
                  <a:srgbClr val="786860"/>
                </a:solidFill>
                <a:cs typeface="+mn-cs"/>
              </a:rPr>
              <a:t>risques,</a:t>
            </a:r>
          </a:p>
          <a:p>
            <a:pPr marL="0" lvl="1" algn="l">
              <a:spcBef>
                <a:spcPct val="20000"/>
              </a:spcBef>
              <a:tabLst>
                <a:tab pos="7708900" algn="r"/>
              </a:tabLst>
              <a:defRPr/>
            </a:pPr>
            <a:endParaRPr lang="fr-FR" b="0" dirty="0" smtClean="0">
              <a:solidFill>
                <a:srgbClr val="786860"/>
              </a:solidFill>
              <a:cs typeface="+mn-cs"/>
            </a:endParaRPr>
          </a:p>
          <a:p>
            <a:pPr marL="0" lvl="1" algn="l">
              <a:spcBef>
                <a:spcPct val="20000"/>
              </a:spcBef>
              <a:tabLst>
                <a:tab pos="7708900" algn="r"/>
              </a:tabLst>
              <a:defRPr/>
            </a:pPr>
            <a:endParaRPr lang="fr-FR" b="0" dirty="0">
              <a:solidFill>
                <a:srgbClr val="786860"/>
              </a:solidFill>
              <a:cs typeface="+mn-cs"/>
            </a:endParaRPr>
          </a:p>
          <a:p>
            <a:pPr marL="342900" lvl="1" indent="-342900" algn="l">
              <a:spcBef>
                <a:spcPct val="20000"/>
              </a:spcBef>
              <a:buFont typeface="+mj-lt"/>
              <a:buAutoNum type="arabicPeriod" startAt="3"/>
              <a:tabLst>
                <a:tab pos="7708900" algn="r"/>
              </a:tabLst>
              <a:defRPr/>
            </a:pPr>
            <a:r>
              <a:rPr lang="fr-FR" b="0" dirty="0" smtClean="0">
                <a:solidFill>
                  <a:srgbClr val="786860"/>
                </a:solidFill>
                <a:cs typeface="+mn-cs"/>
              </a:rPr>
              <a:t>aux </a:t>
            </a:r>
            <a:r>
              <a:rPr lang="fr-FR" b="0" dirty="0">
                <a:solidFill>
                  <a:srgbClr val="786860"/>
                </a:solidFill>
                <a:cs typeface="+mn-cs"/>
              </a:rPr>
              <a:t>détail des écritures concernées qui sont </a:t>
            </a:r>
            <a:r>
              <a:rPr lang="fr-FR" b="0" dirty="0" smtClean="0">
                <a:solidFill>
                  <a:srgbClr val="786860"/>
                </a:solidFill>
                <a:cs typeface="+mn-cs"/>
              </a:rPr>
              <a:t>analysées.</a:t>
            </a:r>
          </a:p>
          <a:p>
            <a:pPr marL="0" lvl="1" algn="l">
              <a:spcBef>
                <a:spcPct val="20000"/>
              </a:spcBef>
              <a:tabLst>
                <a:tab pos="7708900" algn="r"/>
              </a:tabLst>
              <a:defRPr/>
            </a:pPr>
            <a:endParaRPr lang="fr-FR" b="0" dirty="0">
              <a:solidFill>
                <a:srgbClr val="786860"/>
              </a:solidFill>
              <a:cs typeface="+mn-cs"/>
            </a:endParaRPr>
          </a:p>
          <a:p>
            <a:pPr marL="361950" lvl="1" algn="l">
              <a:spcBef>
                <a:spcPct val="20000"/>
              </a:spcBef>
              <a:tabLst>
                <a:tab pos="7708900" algn="r"/>
              </a:tabLst>
              <a:defRPr/>
            </a:pPr>
            <a:r>
              <a:rPr lang="fr-FR" sz="1000" b="0" dirty="0" smtClean="0">
                <a:solidFill>
                  <a:srgbClr val="786860"/>
                </a:solidFill>
                <a:cs typeface="+mn-cs"/>
              </a:rPr>
              <a:t>Dans </a:t>
            </a:r>
            <a:r>
              <a:rPr lang="fr-FR" sz="1000" b="0" dirty="0">
                <a:solidFill>
                  <a:srgbClr val="786860"/>
                </a:solidFill>
                <a:cs typeface="+mn-cs"/>
              </a:rPr>
              <a:t>le cas présenté ci-contre, </a:t>
            </a:r>
            <a:r>
              <a:rPr lang="fr-FR" sz="1000" b="0" kern="0" dirty="0">
                <a:solidFill>
                  <a:srgbClr val="786860"/>
                </a:solidFill>
                <a:cs typeface="+mn-cs"/>
              </a:rPr>
              <a:t>les écritures de charges à banques concernent très majoritairement de la </a:t>
            </a:r>
            <a:r>
              <a:rPr lang="fr-FR" sz="1000" kern="0" dirty="0">
                <a:solidFill>
                  <a:srgbClr val="786860"/>
                </a:solidFill>
                <a:cs typeface="+mn-cs"/>
              </a:rPr>
              <a:t>perte de change </a:t>
            </a:r>
            <a:r>
              <a:rPr lang="fr-FR" sz="1000" b="0" kern="0" dirty="0">
                <a:solidFill>
                  <a:srgbClr val="786860"/>
                </a:solidFill>
                <a:cs typeface="+mn-cs"/>
              </a:rPr>
              <a:t>(mois de mars 2009) et </a:t>
            </a:r>
            <a:r>
              <a:rPr lang="fr-FR" sz="1000" kern="0" dirty="0">
                <a:solidFill>
                  <a:srgbClr val="786860"/>
                </a:solidFill>
                <a:cs typeface="+mn-cs"/>
              </a:rPr>
              <a:t>des intérêts bancaires sur opérations de financement</a:t>
            </a:r>
            <a:r>
              <a:rPr lang="fr-FR" sz="1000" b="0" kern="0" dirty="0">
                <a:solidFill>
                  <a:srgbClr val="786860"/>
                </a:solidFill>
                <a:cs typeface="+mn-cs"/>
              </a:rPr>
              <a:t>. Les autres opérations, d’impact comptable plus faible, correspondent elles aussi, après analyse, aux </a:t>
            </a:r>
            <a:r>
              <a:rPr lang="fr-FR" sz="1000" kern="0" dirty="0">
                <a:solidFill>
                  <a:srgbClr val="00B050"/>
                </a:solidFill>
                <a:cs typeface="+mn-cs"/>
              </a:rPr>
              <a:t>bonnes pratiques comptables </a:t>
            </a:r>
            <a:r>
              <a:rPr lang="fr-FR" sz="1000" kern="0" dirty="0" smtClean="0">
                <a:solidFill>
                  <a:srgbClr val="00B050"/>
                </a:solidFill>
                <a:cs typeface="+mn-cs"/>
              </a:rPr>
              <a:t>admises</a:t>
            </a:r>
            <a:r>
              <a:rPr lang="fr-FR" sz="1000" b="0" kern="0" dirty="0" smtClean="0">
                <a:solidFill>
                  <a:srgbClr val="786860"/>
                </a:solidFill>
                <a:cs typeface="+mn-cs"/>
              </a:rPr>
              <a:t>.</a:t>
            </a:r>
            <a:endParaRPr lang="fr-FR" sz="1200" b="0" dirty="0">
              <a:solidFill>
                <a:srgbClr val="786860"/>
              </a:solidFill>
              <a:cs typeface="+mn-cs"/>
            </a:endParaRPr>
          </a:p>
        </p:txBody>
      </p:sp>
      <p:pic>
        <p:nvPicPr>
          <p:cNvPr id="25604"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000" y="638175"/>
            <a:ext cx="9779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3"/>
          <p:cNvSpPr txBox="1">
            <a:spLocks noChangeArrowheads="1"/>
          </p:cNvSpPr>
          <p:nvPr/>
        </p:nvSpPr>
        <p:spPr bwMode="auto">
          <a:xfrm>
            <a:off x="283531" y="1616075"/>
            <a:ext cx="2978782" cy="215444"/>
          </a:xfrm>
          <a:prstGeom prst="rect">
            <a:avLst/>
          </a:prstGeom>
          <a:noFill/>
          <a:ln w="9525">
            <a:noFill/>
            <a:miter lim="800000"/>
            <a:headEnd/>
            <a:tailEnd/>
          </a:ln>
          <a:effectLst/>
        </p:spPr>
        <p:txBody>
          <a:bodyPr lIns="0" tIns="0" rIns="0" bIns="0">
            <a:spAutoFit/>
          </a:bodyPr>
          <a:lstStyle/>
          <a:p>
            <a:pPr marL="344487" lvl="1" indent="-342900" algn="l">
              <a:spcBef>
                <a:spcPct val="20000"/>
              </a:spcBef>
              <a:buFont typeface="+mj-lt"/>
              <a:buAutoNum type="arabicPeriod"/>
              <a:tabLst>
                <a:tab pos="7708900" algn="r"/>
              </a:tabLst>
              <a:defRPr/>
            </a:pPr>
            <a:r>
              <a:rPr lang="fr-FR" b="0" kern="0" dirty="0">
                <a:solidFill>
                  <a:srgbClr val="786860"/>
                </a:solidFill>
                <a:latin typeface="+mn-lt"/>
                <a:cs typeface="+mn-cs"/>
              </a:rPr>
              <a:t>Du tableau de bord </a:t>
            </a:r>
            <a:r>
              <a:rPr lang="fr-FR" b="0" kern="0" dirty="0" smtClean="0">
                <a:solidFill>
                  <a:srgbClr val="786860"/>
                </a:solidFill>
                <a:latin typeface="+mn-lt"/>
                <a:cs typeface="+mn-cs"/>
              </a:rPr>
              <a:t>général,</a:t>
            </a:r>
            <a:endParaRPr lang="fr-FR" b="0" kern="0" dirty="0">
              <a:solidFill>
                <a:srgbClr val="786860"/>
              </a:solidFill>
              <a:latin typeface="+mn-lt"/>
              <a:cs typeface="+mn-cs"/>
            </a:endParaRPr>
          </a:p>
        </p:txBody>
      </p:sp>
      <p:pic>
        <p:nvPicPr>
          <p:cNvPr id="25" name="Picture 4"/>
          <p:cNvPicPr>
            <a:picLocks noChangeAspect="1" noChangeArrowheads="1"/>
          </p:cNvPicPr>
          <p:nvPr/>
        </p:nvPicPr>
        <p:blipFill>
          <a:blip r:embed="rId4" cstate="print"/>
          <a:srcRect/>
          <a:stretch>
            <a:fillRect/>
          </a:stretch>
        </p:blipFill>
        <p:spPr bwMode="auto">
          <a:xfrm>
            <a:off x="3467100" y="1616075"/>
            <a:ext cx="5292725" cy="1830387"/>
          </a:xfrm>
          <a:prstGeom prst="rect">
            <a:avLst/>
          </a:prstGeom>
          <a:noFill/>
          <a:ln w="9525">
            <a:solidFill>
              <a:srgbClr val="9D8D85"/>
            </a:solidFill>
            <a:miter lim="800000"/>
            <a:headEnd/>
            <a:tailEnd/>
          </a:ln>
          <a:effectLst>
            <a:outerShdw blurRad="50800" dist="38100" dir="13500000" algn="br" rotWithShape="0">
              <a:prstClr val="black">
                <a:alpha val="40000"/>
              </a:prstClr>
            </a:outerShdw>
          </a:effectLst>
        </p:spPr>
      </p:pic>
      <p:pic>
        <p:nvPicPr>
          <p:cNvPr id="26" name="Picture 6"/>
          <p:cNvPicPr>
            <a:picLocks noChangeAspect="1" noChangeArrowheads="1"/>
          </p:cNvPicPr>
          <p:nvPr/>
        </p:nvPicPr>
        <p:blipFill>
          <a:blip r:embed="rId5" cstate="print"/>
          <a:srcRect t="3512" r="33140" b="35547"/>
          <a:stretch>
            <a:fillRect/>
          </a:stretch>
        </p:blipFill>
        <p:spPr bwMode="auto">
          <a:xfrm>
            <a:off x="3671888" y="3540126"/>
            <a:ext cx="4883150" cy="2687639"/>
          </a:xfrm>
          <a:prstGeom prst="rect">
            <a:avLst/>
          </a:prstGeom>
          <a:noFill/>
          <a:ln w="9525">
            <a:solidFill>
              <a:srgbClr val="9D8D85"/>
            </a:solidFill>
            <a:miter lim="800000"/>
            <a:headEnd/>
            <a:tailEnd/>
          </a:ln>
          <a:effectLst>
            <a:outerShdw blurRad="50800" dist="38100" dir="13500000" algn="br" rotWithShape="0">
              <a:prstClr val="black">
                <a:alpha val="40000"/>
              </a:prstClr>
            </a:outerShdw>
          </a:effectLst>
        </p:spPr>
      </p:pic>
      <p:sp>
        <p:nvSpPr>
          <p:cNvPr id="15" name="Rectangle 2"/>
          <p:cNvSpPr>
            <a:spLocks noChangeArrowheads="1"/>
          </p:cNvSpPr>
          <p:nvPr/>
        </p:nvSpPr>
        <p:spPr bwMode="auto">
          <a:xfrm>
            <a:off x="28800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a:solidFill>
                  <a:srgbClr val="ED1A3B"/>
                </a:solidFill>
              </a:rPr>
              <a:t>NOUVEAUX MOYENS DE CONTROLES ET D INVESTIGATIONS</a:t>
            </a:r>
          </a:p>
          <a:p>
            <a:pPr algn="l">
              <a:lnSpc>
                <a:spcPct val="105000"/>
              </a:lnSpc>
            </a:pPr>
            <a:r>
              <a:rPr lang="fr-FR" sz="2000" dirty="0" smtClean="0">
                <a:solidFill>
                  <a:srgbClr val="2EAFA4"/>
                </a:solidFill>
              </a:rPr>
              <a:t>La matière comptable : une exploitation difficile mais possible</a:t>
            </a:r>
            <a:endParaRPr lang="en-US" sz="2000" dirty="0">
              <a:solidFill>
                <a:srgbClr val="2EAFA4"/>
              </a:solidFill>
            </a:endParaRPr>
          </a:p>
        </p:txBody>
      </p:sp>
      <p:sp>
        <p:nvSpPr>
          <p:cNvPr id="2" name="Rectangle 1"/>
          <p:cNvSpPr/>
          <p:nvPr/>
        </p:nvSpPr>
        <p:spPr bwMode="auto">
          <a:xfrm>
            <a:off x="5317017" y="6111727"/>
            <a:ext cx="1934387" cy="84139"/>
          </a:xfrm>
          <a:prstGeom prst="rect">
            <a:avLst/>
          </a:prstGeom>
          <a:solidFill>
            <a:schemeClr val="accent1">
              <a:alpha val="39000"/>
            </a:schemeClr>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16" name="Rectangle 15"/>
          <p:cNvSpPr/>
          <p:nvPr/>
        </p:nvSpPr>
        <p:spPr bwMode="auto">
          <a:xfrm>
            <a:off x="1928776" y="5466682"/>
            <a:ext cx="1046200" cy="84139"/>
          </a:xfrm>
          <a:prstGeom prst="rect">
            <a:avLst/>
          </a:prstGeom>
          <a:solidFill>
            <a:schemeClr val="accent1">
              <a:alpha val="39000"/>
            </a:schemeClr>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17" name="Rectangle 16"/>
          <p:cNvSpPr/>
          <p:nvPr/>
        </p:nvSpPr>
        <p:spPr bwMode="auto">
          <a:xfrm>
            <a:off x="1988325" y="5613083"/>
            <a:ext cx="754875" cy="84139"/>
          </a:xfrm>
          <a:prstGeom prst="rect">
            <a:avLst/>
          </a:prstGeom>
          <a:solidFill>
            <a:schemeClr val="accent1">
              <a:alpha val="39000"/>
            </a:schemeClr>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18" name="Rectangle 17"/>
          <p:cNvSpPr/>
          <p:nvPr/>
        </p:nvSpPr>
        <p:spPr bwMode="auto">
          <a:xfrm>
            <a:off x="635148" y="5756386"/>
            <a:ext cx="2490824" cy="84139"/>
          </a:xfrm>
          <a:prstGeom prst="rect">
            <a:avLst/>
          </a:prstGeom>
          <a:solidFill>
            <a:schemeClr val="accent1">
              <a:alpha val="39000"/>
            </a:schemeClr>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19" name="Rectangle 18"/>
          <p:cNvSpPr/>
          <p:nvPr/>
        </p:nvSpPr>
        <p:spPr bwMode="auto">
          <a:xfrm>
            <a:off x="5317017" y="6028677"/>
            <a:ext cx="1934387" cy="84139"/>
          </a:xfrm>
          <a:prstGeom prst="rect">
            <a:avLst/>
          </a:prstGeom>
          <a:solidFill>
            <a:schemeClr val="accent1">
              <a:alpha val="39000"/>
            </a:schemeClr>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cxnSp>
        <p:nvCxnSpPr>
          <p:cNvPr id="4" name="Connecteur en angle 3"/>
          <p:cNvCxnSpPr>
            <a:stCxn id="11" idx="3"/>
            <a:endCxn id="2" idx="1"/>
          </p:cNvCxnSpPr>
          <p:nvPr/>
        </p:nvCxnSpPr>
        <p:spPr bwMode="auto">
          <a:xfrm>
            <a:off x="3262313" y="5774017"/>
            <a:ext cx="2054704" cy="379780"/>
          </a:xfrm>
          <a:prstGeom prst="bentConnector3">
            <a:avLst>
              <a:gd name="adj1" fmla="val 50000"/>
            </a:avLst>
          </a:prstGeom>
          <a:solidFill>
            <a:schemeClr val="accent1"/>
          </a:solidFill>
          <a:ln w="25400" cap="flat" cmpd="sng" algn="ctr">
            <a:solidFill>
              <a:schemeClr val="accent1"/>
            </a:solidFill>
            <a:prstDash val="solid"/>
            <a:round/>
            <a:headEnd type="oval" w="med" len="med"/>
            <a:tailEnd type="arrow"/>
          </a:ln>
          <a:effectLst/>
        </p:spPr>
      </p:cxnSp>
      <p:sp>
        <p:nvSpPr>
          <p:cNvPr id="27" name="Triangle isocèle 26"/>
          <p:cNvSpPr/>
          <p:nvPr/>
        </p:nvSpPr>
        <p:spPr bwMode="auto">
          <a:xfrm rot="10800000">
            <a:off x="1457310" y="4044880"/>
            <a:ext cx="315612" cy="165602"/>
          </a:xfrm>
          <a:prstGeom prst="triangle">
            <a:avLst/>
          </a:prstGeom>
          <a:solidFill>
            <a:schemeClr val="accent1"/>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28" name="Triangle isocèle 27"/>
          <p:cNvSpPr/>
          <p:nvPr/>
        </p:nvSpPr>
        <p:spPr bwMode="auto">
          <a:xfrm rot="10800000">
            <a:off x="1459821" y="2365666"/>
            <a:ext cx="315612" cy="165602"/>
          </a:xfrm>
          <a:prstGeom prst="triangle">
            <a:avLst/>
          </a:prstGeom>
          <a:solidFill>
            <a:schemeClr val="accent1"/>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29" name="Triangle isocèle 28"/>
          <p:cNvSpPr/>
          <p:nvPr/>
        </p:nvSpPr>
        <p:spPr bwMode="auto">
          <a:xfrm rot="10800000">
            <a:off x="5955657" y="3474250"/>
            <a:ext cx="315612" cy="165602"/>
          </a:xfrm>
          <a:prstGeom prst="triangle">
            <a:avLst/>
          </a:prstGeom>
          <a:solidFill>
            <a:schemeClr val="accent1"/>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11" name="Rectangle 10"/>
          <p:cNvSpPr/>
          <p:nvPr/>
        </p:nvSpPr>
        <p:spPr bwMode="auto">
          <a:xfrm>
            <a:off x="552893" y="5061093"/>
            <a:ext cx="2709420" cy="1425847"/>
          </a:xfrm>
          <a:prstGeom prst="rect">
            <a:avLst/>
          </a:prstGeom>
          <a:noFill/>
          <a:ln w="25400" cap="flat" cmpd="sng" algn="ctr">
            <a:solidFill>
              <a:schemeClr val="accent1"/>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Tree>
    <p:extLst>
      <p:ext uri="{BB962C8B-B14F-4D97-AF65-F5344CB8AC3E}">
        <p14:creationId xmlns:p14="http://schemas.microsoft.com/office/powerpoint/2010/main" xmlns="" val="102966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265113" y="1581215"/>
            <a:ext cx="8591552" cy="3813175"/>
          </a:xfrm>
          <a:prstGeom prst="rect">
            <a:avLst/>
          </a:prstGeom>
          <a:noFill/>
          <a:ln w="9525">
            <a:noFill/>
            <a:miter lim="800000"/>
            <a:headEnd/>
            <a:tailEnd/>
          </a:ln>
        </p:spPr>
        <p:txBody>
          <a:bodyPr lIns="91437" tIns="45719" rIns="91437" bIns="4571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
              <a:defRPr/>
            </a:pPr>
            <a:r>
              <a:rPr lang="fr-FR" sz="1600" b="0" dirty="0">
                <a:solidFill>
                  <a:schemeClr val="bg1">
                    <a:lumMod val="50000"/>
                  </a:schemeClr>
                </a:solidFill>
              </a:rPr>
              <a:t>Les </a:t>
            </a:r>
            <a:r>
              <a:rPr lang="fr-FR" sz="1600" dirty="0">
                <a:solidFill>
                  <a:schemeClr val="bg1">
                    <a:lumMod val="50000"/>
                  </a:schemeClr>
                </a:solidFill>
              </a:rPr>
              <a:t>scandales financiers </a:t>
            </a:r>
            <a:r>
              <a:rPr lang="fr-FR" sz="1600" b="0" dirty="0">
                <a:solidFill>
                  <a:schemeClr val="bg1">
                    <a:lumMod val="50000"/>
                  </a:schemeClr>
                </a:solidFill>
              </a:rPr>
              <a:t>de ces dernières années démontrent la </a:t>
            </a:r>
            <a:r>
              <a:rPr lang="fr-FR" sz="1600" dirty="0">
                <a:solidFill>
                  <a:schemeClr val="bg1">
                    <a:lumMod val="50000"/>
                  </a:schemeClr>
                </a:solidFill>
              </a:rPr>
              <a:t>difficulté </a:t>
            </a:r>
            <a:r>
              <a:rPr lang="fr-FR" sz="1600" b="0" dirty="0">
                <a:solidFill>
                  <a:schemeClr val="bg1">
                    <a:lumMod val="50000"/>
                  </a:schemeClr>
                </a:solidFill>
              </a:rPr>
              <a:t>de produire une </a:t>
            </a:r>
            <a:r>
              <a:rPr lang="fr-FR" sz="1600" dirty="0">
                <a:solidFill>
                  <a:schemeClr val="bg1">
                    <a:lumMod val="50000"/>
                  </a:schemeClr>
                </a:solidFill>
              </a:rPr>
              <a:t>information exhaustive </a:t>
            </a:r>
            <a:r>
              <a:rPr lang="fr-FR" sz="1600" b="0" dirty="0">
                <a:solidFill>
                  <a:schemeClr val="bg1">
                    <a:lumMod val="50000"/>
                  </a:schemeClr>
                </a:solidFill>
              </a:rPr>
              <a:t>et tout à fait </a:t>
            </a:r>
            <a:r>
              <a:rPr lang="fr-FR" sz="1600" dirty="0">
                <a:solidFill>
                  <a:schemeClr val="bg1">
                    <a:lumMod val="50000"/>
                  </a:schemeClr>
                </a:solidFill>
              </a:rPr>
              <a:t>objective</a:t>
            </a:r>
            <a:r>
              <a:rPr lang="fr-FR" sz="1600" b="0" dirty="0">
                <a:solidFill>
                  <a:schemeClr val="bg1">
                    <a:lumMod val="50000"/>
                  </a:schemeClr>
                </a:solidFill>
              </a:rPr>
              <a:t>, et ce, en dépit de législations contraignantes, de changements sur les référentiels comptables et d’une structuration accrue du contrôle interne dans les entreprise.</a:t>
            </a:r>
          </a:p>
          <a:p>
            <a:pPr algn="just">
              <a:buFont typeface="Wingdings" pitchFamily="2" charset="2"/>
              <a:buChar char="§"/>
              <a:defRPr/>
            </a:pPr>
            <a:endParaRPr lang="fr-FR" sz="1600" b="0" dirty="0">
              <a:solidFill>
                <a:schemeClr val="bg1">
                  <a:lumMod val="50000"/>
                </a:schemeClr>
              </a:solidFill>
            </a:endParaRPr>
          </a:p>
          <a:p>
            <a:pPr algn="just">
              <a:buFont typeface="Wingdings" pitchFamily="2" charset="2"/>
              <a:buChar char="§"/>
              <a:defRPr/>
            </a:pPr>
            <a:r>
              <a:rPr lang="fr-FR" sz="1600" b="0" dirty="0">
                <a:solidFill>
                  <a:schemeClr val="bg1">
                    <a:lumMod val="50000"/>
                  </a:schemeClr>
                </a:solidFill>
              </a:rPr>
              <a:t>Afin de répondre aux exigences accrues des sociétés sur les travaux de commissaires aux comptes, l’audit par l’informatique doit vous permettre </a:t>
            </a:r>
          </a:p>
          <a:p>
            <a:pPr lvl="1" algn="just">
              <a:buFont typeface="Wingdings" pitchFamily="2" charset="2"/>
              <a:buChar char="§"/>
              <a:defRPr/>
            </a:pPr>
            <a:r>
              <a:rPr lang="fr-FR" sz="1600" dirty="0">
                <a:solidFill>
                  <a:schemeClr val="bg1">
                    <a:lumMod val="50000"/>
                  </a:schemeClr>
                </a:solidFill>
              </a:rPr>
              <a:t>De gagner en productivité….</a:t>
            </a:r>
          </a:p>
          <a:p>
            <a:pPr lvl="1" algn="just">
              <a:buFont typeface="Wingdings" pitchFamily="2" charset="2"/>
              <a:buChar char="§"/>
              <a:defRPr/>
            </a:pPr>
            <a:r>
              <a:rPr lang="fr-FR" sz="1600" dirty="0">
                <a:solidFill>
                  <a:schemeClr val="bg1">
                    <a:lumMod val="50000"/>
                  </a:schemeClr>
                </a:solidFill>
              </a:rPr>
              <a:t>… tout en rehaussant votre niveau d’assurance en toute indépendance et objectivité</a:t>
            </a:r>
          </a:p>
          <a:p>
            <a:pPr lvl="1" algn="just">
              <a:buFont typeface="Wingdings" pitchFamily="2" charset="2"/>
              <a:buChar char="§"/>
              <a:defRPr/>
            </a:pPr>
            <a:endParaRPr lang="fr-FR" sz="1600" dirty="0">
              <a:solidFill>
                <a:schemeClr val="bg1">
                  <a:lumMod val="50000"/>
                </a:schemeClr>
              </a:solidFill>
            </a:endParaRPr>
          </a:p>
          <a:p>
            <a:pPr algn="just">
              <a:buFont typeface="Wingdings" pitchFamily="2" charset="2"/>
              <a:buChar char="§"/>
              <a:defRPr/>
            </a:pPr>
            <a:r>
              <a:rPr lang="fr-FR" sz="1600" b="0" dirty="0">
                <a:solidFill>
                  <a:schemeClr val="bg1">
                    <a:lumMod val="50000"/>
                  </a:schemeClr>
                </a:solidFill>
              </a:rPr>
              <a:t>Rappel sur la définition de l’audit par l’informatique : </a:t>
            </a:r>
          </a:p>
          <a:p>
            <a:pPr lvl="1" algn="just">
              <a:buFont typeface="Wingdings" pitchFamily="2" charset="2"/>
              <a:buChar char="§"/>
              <a:defRPr/>
            </a:pPr>
            <a:r>
              <a:rPr lang="fr-FR" sz="1600" b="0" dirty="0">
                <a:solidFill>
                  <a:schemeClr val="bg1">
                    <a:lumMod val="50000"/>
                  </a:schemeClr>
                </a:solidFill>
              </a:rPr>
              <a:t>Utiliser les données issues du Système d’Informations afin d’effectuer des contrôles ciblés et nécessaires dans le cadre des travaux.</a:t>
            </a:r>
          </a:p>
        </p:txBody>
      </p:sp>
      <p:sp>
        <p:nvSpPr>
          <p:cNvPr id="9" name="Rectangle 1"/>
          <p:cNvSpPr txBox="1">
            <a:spLocks noChangeArrowheads="1"/>
          </p:cNvSpPr>
          <p:nvPr/>
        </p:nvSpPr>
        <p:spPr bwMode="auto">
          <a:xfrm>
            <a:off x="439740" y="825501"/>
            <a:ext cx="8569325" cy="97155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Introduction</a:t>
            </a:r>
            <a:endParaRPr lang="fr-FR" sz="2400" dirty="0"/>
          </a:p>
        </p:txBody>
      </p:sp>
    </p:spTree>
    <p:extLst>
      <p:ext uri="{BB962C8B-B14F-4D97-AF65-F5344CB8AC3E}">
        <p14:creationId xmlns:p14="http://schemas.microsoft.com/office/powerpoint/2010/main" xmlns="" val="2835071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5"/>
          <p:cNvSpPr txBox="1">
            <a:spLocks noGrp="1"/>
          </p:cNvSpPr>
          <p:nvPr/>
        </p:nvSpPr>
        <p:spPr bwMode="auto">
          <a:xfrm>
            <a:off x="649288" y="6486526"/>
            <a:ext cx="21336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hangingPunct="1"/>
            <a:r>
              <a:rPr lang="en-US" sz="1000"/>
              <a:t>Page </a:t>
            </a:r>
            <a:fld id="{515AED75-874B-4964-856D-F6950C54A658}" type="slidenum">
              <a:rPr lang="en-US" sz="1000"/>
              <a:pPr eaLnBrk="1" hangingPunct="1"/>
              <a:t>20</a:t>
            </a:fld>
            <a:endParaRPr lang="en-US" sz="1000"/>
          </a:p>
        </p:txBody>
      </p:sp>
      <p:sp>
        <p:nvSpPr>
          <p:cNvPr id="26627" name="Rectangle 17"/>
          <p:cNvSpPr>
            <a:spLocks noChangeArrowheads="1"/>
          </p:cNvSpPr>
          <p:nvPr/>
        </p:nvSpPr>
        <p:spPr bwMode="gray">
          <a:xfrm>
            <a:off x="833438" y="3886202"/>
            <a:ext cx="7764462" cy="216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266700" indent="-266700"/>
            <a:endParaRPr lang="fr-FR" sz="1200" u="sng">
              <a:solidFill>
                <a:srgbClr val="786860"/>
              </a:solidFill>
            </a:endParaRPr>
          </a:p>
          <a:p>
            <a:pPr marL="266700" indent="-266700"/>
            <a:endParaRPr lang="fr-FR" sz="1200" u="sng">
              <a:solidFill>
                <a:srgbClr val="786860"/>
              </a:solidFill>
            </a:endParaRPr>
          </a:p>
          <a:p>
            <a:pPr marL="266700" indent="-266700"/>
            <a:endParaRPr lang="fr-FR" sz="1200" u="sng">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p:txBody>
      </p:sp>
      <p:sp>
        <p:nvSpPr>
          <p:cNvPr id="26628" name="Espace réservé du pied de page 4"/>
          <p:cNvSpPr txBox="1">
            <a:spLocks noGrp="1"/>
          </p:cNvSpPr>
          <p:nvPr/>
        </p:nvSpPr>
        <p:spPr bwMode="auto">
          <a:xfrm>
            <a:off x="649288" y="6327775"/>
            <a:ext cx="6692900" cy="1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hangingPunct="1"/>
            <a:r>
              <a:rPr lang="en-US" sz="1000"/>
              <a:t>Clarins – Formation Spot Light</a:t>
            </a:r>
          </a:p>
        </p:txBody>
      </p:sp>
      <p:sp>
        <p:nvSpPr>
          <p:cNvPr id="26629" name="Text Box 19"/>
          <p:cNvSpPr txBox="1">
            <a:spLocks noChangeArrowheads="1"/>
          </p:cNvSpPr>
          <p:nvPr/>
        </p:nvSpPr>
        <p:spPr bwMode="gray">
          <a:xfrm>
            <a:off x="4730750" y="2741613"/>
            <a:ext cx="1314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eaLnBrk="0" hangingPunct="0">
              <a:defRPr sz="1400" b="1">
                <a:solidFill>
                  <a:schemeClr val="bg1"/>
                </a:solidFill>
                <a:latin typeface="Trebuchet MS" pitchFamily="34" charset="0"/>
              </a:defRPr>
            </a:lvl1pPr>
            <a:lvl2pPr marL="742950" indent="-285750" defTabSz="801688" eaLnBrk="0" hangingPunct="0">
              <a:defRPr sz="1400" b="1">
                <a:solidFill>
                  <a:schemeClr val="bg1"/>
                </a:solidFill>
                <a:latin typeface="Trebuchet MS" pitchFamily="34" charset="0"/>
              </a:defRPr>
            </a:lvl2pPr>
            <a:lvl3pPr marL="1143000" indent="-228600" defTabSz="801688" eaLnBrk="0" hangingPunct="0">
              <a:defRPr sz="1400" b="1">
                <a:solidFill>
                  <a:schemeClr val="bg1"/>
                </a:solidFill>
                <a:latin typeface="Trebuchet MS" pitchFamily="34" charset="0"/>
              </a:defRPr>
            </a:lvl3pPr>
            <a:lvl4pPr marL="1600200" indent="-228600" defTabSz="801688" eaLnBrk="0" hangingPunct="0">
              <a:defRPr sz="1400" b="1">
                <a:solidFill>
                  <a:schemeClr val="bg1"/>
                </a:solidFill>
                <a:latin typeface="Trebuchet MS" pitchFamily="34" charset="0"/>
              </a:defRPr>
            </a:lvl4pPr>
            <a:lvl5pPr marL="2057400" indent="-228600" defTabSz="801688" eaLnBrk="0" hangingPunct="0">
              <a:defRPr sz="1400" b="1">
                <a:solidFill>
                  <a:schemeClr val="bg1"/>
                </a:solidFill>
                <a:latin typeface="Trebuchet MS" pitchFamily="34" charset="0"/>
              </a:defRPr>
            </a:lvl5pPr>
            <a:lvl6pPr marL="2514600" indent="-228600" defTabSz="801688" eaLnBrk="0" fontAlgn="base" hangingPunct="0">
              <a:spcBef>
                <a:spcPct val="0"/>
              </a:spcBef>
              <a:spcAft>
                <a:spcPct val="0"/>
              </a:spcAft>
              <a:defRPr sz="1400" b="1">
                <a:solidFill>
                  <a:schemeClr val="bg1"/>
                </a:solidFill>
                <a:latin typeface="Trebuchet MS" pitchFamily="34" charset="0"/>
              </a:defRPr>
            </a:lvl6pPr>
            <a:lvl7pPr marL="2971800" indent="-228600" defTabSz="801688" eaLnBrk="0" fontAlgn="base" hangingPunct="0">
              <a:spcBef>
                <a:spcPct val="0"/>
              </a:spcBef>
              <a:spcAft>
                <a:spcPct val="0"/>
              </a:spcAft>
              <a:defRPr sz="1400" b="1">
                <a:solidFill>
                  <a:schemeClr val="bg1"/>
                </a:solidFill>
                <a:latin typeface="Trebuchet MS" pitchFamily="34" charset="0"/>
              </a:defRPr>
            </a:lvl7pPr>
            <a:lvl8pPr marL="3429000" indent="-228600" defTabSz="801688" eaLnBrk="0" fontAlgn="base" hangingPunct="0">
              <a:spcBef>
                <a:spcPct val="0"/>
              </a:spcBef>
              <a:spcAft>
                <a:spcPct val="0"/>
              </a:spcAft>
              <a:defRPr sz="1400" b="1">
                <a:solidFill>
                  <a:schemeClr val="bg1"/>
                </a:solidFill>
                <a:latin typeface="Trebuchet MS" pitchFamily="34" charset="0"/>
              </a:defRPr>
            </a:lvl8pPr>
            <a:lvl9pPr marL="3886200" indent="-228600" defTabSz="801688" eaLnBrk="0" fontAlgn="base" hangingPunct="0">
              <a:spcBef>
                <a:spcPct val="0"/>
              </a:spcBef>
              <a:spcAft>
                <a:spcPct val="0"/>
              </a:spcAft>
              <a:defRPr sz="1400" b="1">
                <a:solidFill>
                  <a:schemeClr val="bg1"/>
                </a:solidFill>
                <a:latin typeface="Trebuchet MS" pitchFamily="34" charset="0"/>
              </a:defRPr>
            </a:lvl9pPr>
          </a:lstStyle>
          <a:p>
            <a:pPr eaLnBrk="1" hangingPunct="1">
              <a:spcAft>
                <a:spcPct val="40000"/>
              </a:spcAft>
            </a:pPr>
            <a:r>
              <a:rPr lang="fr-FR" sz="2400" noProof="1">
                <a:latin typeface="Arial" pitchFamily="34" charset="0"/>
              </a:rPr>
              <a:t>Qualité</a:t>
            </a:r>
          </a:p>
        </p:txBody>
      </p:sp>
      <p:sp>
        <p:nvSpPr>
          <p:cNvPr id="28" name="Text Box 19"/>
          <p:cNvSpPr txBox="1">
            <a:spLocks noChangeArrowheads="1"/>
          </p:cNvSpPr>
          <p:nvPr/>
        </p:nvSpPr>
        <p:spPr bwMode="gray">
          <a:xfrm>
            <a:off x="5149852" y="2625725"/>
            <a:ext cx="13128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sz="2400" noProof="1" smtClean="0">
                <a:solidFill>
                  <a:schemeClr val="bg1"/>
                </a:solidFill>
                <a:latin typeface="+mj-lt"/>
              </a:rPr>
              <a:t>Qualité</a:t>
            </a:r>
            <a:endParaRPr lang="fr-FR" sz="2400" noProof="1">
              <a:solidFill>
                <a:schemeClr val="bg1"/>
              </a:solidFill>
              <a:latin typeface="+mj-lt"/>
            </a:endParaRPr>
          </a:p>
        </p:txBody>
      </p:sp>
      <p:sp>
        <p:nvSpPr>
          <p:cNvPr id="29" name="Text Box 19"/>
          <p:cNvSpPr txBox="1">
            <a:spLocks noChangeArrowheads="1"/>
          </p:cNvSpPr>
          <p:nvPr/>
        </p:nvSpPr>
        <p:spPr bwMode="gray">
          <a:xfrm>
            <a:off x="4794250" y="4122737"/>
            <a:ext cx="1493838" cy="162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sz="2400" noProof="1" smtClean="0">
                <a:solidFill>
                  <a:schemeClr val="bg1"/>
                </a:solidFill>
                <a:latin typeface="+mj-lt"/>
              </a:rPr>
              <a:t>Transpaence</a:t>
            </a:r>
          </a:p>
          <a:p>
            <a:pPr>
              <a:spcAft>
                <a:spcPct val="40000"/>
              </a:spcAft>
              <a:defRPr/>
            </a:pPr>
            <a:r>
              <a:rPr lang="fr-FR" sz="2400" noProof="1" smtClean="0">
                <a:solidFill>
                  <a:schemeClr val="bg1"/>
                </a:solidFill>
                <a:latin typeface="+mj-lt"/>
              </a:rPr>
              <a:t>et temps réel</a:t>
            </a:r>
            <a:endParaRPr lang="fr-FR" sz="2400" noProof="1">
              <a:solidFill>
                <a:schemeClr val="bg1"/>
              </a:solidFill>
              <a:latin typeface="+mj-lt"/>
            </a:endParaRPr>
          </a:p>
        </p:txBody>
      </p:sp>
      <p:pic>
        <p:nvPicPr>
          <p:cNvPr id="2663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289" y="1700214"/>
            <a:ext cx="3603625" cy="379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3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5671" y="1720949"/>
            <a:ext cx="3471069"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2"/>
          <p:cNvSpPr>
            <a:spLocks noChangeArrowheads="1"/>
          </p:cNvSpPr>
          <p:nvPr/>
        </p:nvSpPr>
        <p:spPr bwMode="auto">
          <a:xfrm>
            <a:off x="28800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a:solidFill>
                  <a:srgbClr val="ED1A3B"/>
                </a:solidFill>
              </a:rPr>
              <a:t>NOUVEAUX MOYENS DE CONTROLES ET D INVESTIGATIONS</a:t>
            </a:r>
          </a:p>
          <a:p>
            <a:pPr algn="l">
              <a:lnSpc>
                <a:spcPct val="105000"/>
              </a:lnSpc>
            </a:pPr>
            <a:r>
              <a:rPr lang="fr-FR" sz="2000" dirty="0" smtClean="0">
                <a:solidFill>
                  <a:srgbClr val="2EAFA4"/>
                </a:solidFill>
              </a:rPr>
              <a:t>La matière comptable : une exploitation difficile mais possible</a:t>
            </a:r>
            <a:endParaRPr lang="en-US" sz="2000" dirty="0">
              <a:solidFill>
                <a:srgbClr val="2EAFA4"/>
              </a:solidFill>
            </a:endParaRPr>
          </a:p>
        </p:txBody>
      </p:sp>
    </p:spTree>
    <p:extLst>
      <p:ext uri="{BB962C8B-B14F-4D97-AF65-F5344CB8AC3E}">
        <p14:creationId xmlns:p14="http://schemas.microsoft.com/office/powerpoint/2010/main" xmlns="" val="3593010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u numéro de diapositive 5"/>
          <p:cNvSpPr txBox="1">
            <a:spLocks noGrp="1"/>
          </p:cNvSpPr>
          <p:nvPr/>
        </p:nvSpPr>
        <p:spPr bwMode="auto">
          <a:xfrm>
            <a:off x="648883" y="6454627"/>
            <a:ext cx="2133918" cy="165100"/>
          </a:xfrm>
          <a:prstGeom prst="rect">
            <a:avLst/>
          </a:prstGeom>
          <a:noFill/>
          <a:ln w="9525">
            <a:noFill/>
            <a:miter lim="800000"/>
            <a:headEnd/>
            <a:tailEnd/>
          </a:ln>
        </p:spPr>
        <p:txBody>
          <a:bodyPr lIns="0" tIns="0" rIns="0" bIns="0"/>
          <a:lstStyle/>
          <a:p>
            <a:r>
              <a:rPr lang="en-US" sz="1000" dirty="0">
                <a:solidFill>
                  <a:schemeClr val="bg1"/>
                </a:solidFill>
                <a:latin typeface="Trebuchet MS" pitchFamily="34" charset="0"/>
              </a:rPr>
              <a:t>Page </a:t>
            </a:r>
            <a:fld id="{B7433B6B-92ED-413B-8B94-A4531ADBD019}" type="slidenum">
              <a:rPr lang="en-US" sz="1000">
                <a:solidFill>
                  <a:schemeClr val="bg1"/>
                </a:solidFill>
                <a:latin typeface="Trebuchet MS" pitchFamily="34" charset="0"/>
              </a:rPr>
              <a:pPr/>
              <a:t>21</a:t>
            </a:fld>
            <a:endParaRPr lang="en-US" sz="1000" dirty="0">
              <a:solidFill>
                <a:schemeClr val="bg1"/>
              </a:solidFill>
              <a:latin typeface="Trebuchet MS"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9860" y="1457177"/>
            <a:ext cx="6968572" cy="488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2"/>
          <p:cNvSpPr>
            <a:spLocks noChangeArrowheads="1"/>
          </p:cNvSpPr>
          <p:nvPr/>
        </p:nvSpPr>
        <p:spPr bwMode="auto">
          <a:xfrm>
            <a:off x="28734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a:solidFill>
                  <a:srgbClr val="ED1A3B"/>
                </a:solidFill>
              </a:rPr>
              <a:t>NOUVEAUX MOYENS DE CONTROLES ET D INVESTIGATIONS</a:t>
            </a:r>
          </a:p>
          <a:p>
            <a:pPr algn="l">
              <a:lnSpc>
                <a:spcPct val="105000"/>
              </a:lnSpc>
            </a:pPr>
            <a:r>
              <a:rPr lang="fr-FR" sz="2400" dirty="0" smtClean="0">
                <a:solidFill>
                  <a:srgbClr val="2EAFA4"/>
                </a:solidFill>
              </a:rPr>
              <a:t>Nos contrôles standards – analyse approfondie</a:t>
            </a:r>
            <a:r>
              <a:rPr lang="fr-FR" sz="2000" dirty="0">
                <a:solidFill>
                  <a:srgbClr val="2EAFA4"/>
                </a:solidFill>
              </a:rPr>
              <a:t/>
            </a:r>
            <a:br>
              <a:rPr lang="fr-FR" sz="2000" dirty="0">
                <a:solidFill>
                  <a:srgbClr val="2EAFA4"/>
                </a:solidFill>
              </a:rPr>
            </a:br>
            <a:endParaRPr lang="en-US" sz="2000" u="sng" dirty="0">
              <a:solidFill>
                <a:srgbClr val="FF0000"/>
              </a:solidFill>
            </a:endParaRPr>
          </a:p>
        </p:txBody>
      </p:sp>
    </p:spTree>
    <p:extLst>
      <p:ext uri="{BB962C8B-B14F-4D97-AF65-F5344CB8AC3E}">
        <p14:creationId xmlns:p14="http://schemas.microsoft.com/office/powerpoint/2010/main" xmlns="" val="2223720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u numéro de diapositive 5"/>
          <p:cNvSpPr txBox="1">
            <a:spLocks noGrp="1"/>
          </p:cNvSpPr>
          <p:nvPr/>
        </p:nvSpPr>
        <p:spPr bwMode="auto">
          <a:xfrm>
            <a:off x="648883" y="6454627"/>
            <a:ext cx="2133918" cy="165100"/>
          </a:xfrm>
          <a:prstGeom prst="rect">
            <a:avLst/>
          </a:prstGeom>
          <a:noFill/>
          <a:ln w="9525">
            <a:noFill/>
            <a:miter lim="800000"/>
            <a:headEnd/>
            <a:tailEnd/>
          </a:ln>
        </p:spPr>
        <p:txBody>
          <a:bodyPr lIns="0" tIns="0" rIns="0" bIns="0"/>
          <a:lstStyle/>
          <a:p>
            <a:r>
              <a:rPr lang="en-US" sz="1000" dirty="0">
                <a:solidFill>
                  <a:schemeClr val="bg1"/>
                </a:solidFill>
                <a:latin typeface="Trebuchet MS" pitchFamily="34" charset="0"/>
              </a:rPr>
              <a:t>Page </a:t>
            </a:r>
            <a:fld id="{B7433B6B-92ED-413B-8B94-A4531ADBD019}" type="slidenum">
              <a:rPr lang="en-US" sz="1000">
                <a:solidFill>
                  <a:schemeClr val="bg1"/>
                </a:solidFill>
                <a:latin typeface="Trebuchet MS" pitchFamily="34" charset="0"/>
              </a:rPr>
              <a:pPr/>
              <a:t>22</a:t>
            </a:fld>
            <a:endParaRPr lang="en-US" sz="1000" dirty="0">
              <a:solidFill>
                <a:schemeClr val="bg1"/>
              </a:solidFill>
              <a:latin typeface="Trebuchet MS"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600" y="1458000"/>
            <a:ext cx="6969600" cy="4732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2"/>
          <p:cNvSpPr>
            <a:spLocks noChangeArrowheads="1"/>
          </p:cNvSpPr>
          <p:nvPr/>
        </p:nvSpPr>
        <p:spPr bwMode="auto">
          <a:xfrm>
            <a:off x="28734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a:solidFill>
                  <a:srgbClr val="ED1A3B"/>
                </a:solidFill>
              </a:rPr>
              <a:t>NOUVEAUX MOYENS DE CONTROLES ET D INVESTIGATIONS</a:t>
            </a:r>
          </a:p>
          <a:p>
            <a:pPr algn="l">
              <a:lnSpc>
                <a:spcPct val="105000"/>
              </a:lnSpc>
            </a:pPr>
            <a:r>
              <a:rPr lang="fr-FR" sz="2400" dirty="0" smtClean="0">
                <a:solidFill>
                  <a:srgbClr val="2EAFA4"/>
                </a:solidFill>
              </a:rPr>
              <a:t>Nos contrôles standards – analyse approfondie</a:t>
            </a:r>
            <a:r>
              <a:rPr lang="fr-FR" sz="2000" dirty="0">
                <a:solidFill>
                  <a:srgbClr val="2EAFA4"/>
                </a:solidFill>
              </a:rPr>
              <a:t/>
            </a:r>
            <a:br>
              <a:rPr lang="fr-FR" sz="2000" dirty="0">
                <a:solidFill>
                  <a:srgbClr val="2EAFA4"/>
                </a:solidFill>
              </a:rPr>
            </a:br>
            <a:endParaRPr lang="en-US" sz="2000" u="sng" dirty="0">
              <a:solidFill>
                <a:srgbClr val="FF0000"/>
              </a:solidFill>
            </a:endParaRPr>
          </a:p>
        </p:txBody>
      </p:sp>
    </p:spTree>
    <p:extLst>
      <p:ext uri="{BB962C8B-B14F-4D97-AF65-F5344CB8AC3E}">
        <p14:creationId xmlns:p14="http://schemas.microsoft.com/office/powerpoint/2010/main" xmlns="" val="2557377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u numéro de diapositive 5"/>
          <p:cNvSpPr txBox="1">
            <a:spLocks noGrp="1"/>
          </p:cNvSpPr>
          <p:nvPr/>
        </p:nvSpPr>
        <p:spPr bwMode="auto">
          <a:xfrm>
            <a:off x="808378" y="6454627"/>
            <a:ext cx="2133918" cy="165100"/>
          </a:xfrm>
          <a:prstGeom prst="rect">
            <a:avLst/>
          </a:prstGeom>
          <a:noFill/>
          <a:ln w="9525">
            <a:noFill/>
            <a:miter lim="800000"/>
            <a:headEnd/>
            <a:tailEnd/>
          </a:ln>
        </p:spPr>
        <p:txBody>
          <a:bodyPr lIns="0" tIns="0" rIns="0" bIns="0"/>
          <a:lstStyle/>
          <a:p>
            <a:r>
              <a:rPr lang="en-US" sz="1000" dirty="0">
                <a:solidFill>
                  <a:schemeClr val="bg1"/>
                </a:solidFill>
                <a:latin typeface="Trebuchet MS" pitchFamily="34" charset="0"/>
              </a:rPr>
              <a:t>Page </a:t>
            </a:r>
            <a:fld id="{B7433B6B-92ED-413B-8B94-A4531ADBD019}" type="slidenum">
              <a:rPr lang="en-US" sz="1000">
                <a:solidFill>
                  <a:schemeClr val="bg1"/>
                </a:solidFill>
                <a:latin typeface="Trebuchet MS" pitchFamily="34" charset="0"/>
              </a:rPr>
              <a:pPr/>
              <a:t>23</a:t>
            </a:fld>
            <a:endParaRPr lang="en-US" sz="1000" dirty="0">
              <a:solidFill>
                <a:schemeClr val="bg1"/>
              </a:solidFill>
              <a:latin typeface="Trebuchet MS" pitchFamily="34" charset="0"/>
            </a:endParaRPr>
          </a:p>
        </p:txBody>
      </p:sp>
      <p:sp>
        <p:nvSpPr>
          <p:cNvPr id="7" name="Rectangle 2"/>
          <p:cNvSpPr>
            <a:spLocks noChangeArrowheads="1"/>
          </p:cNvSpPr>
          <p:nvPr/>
        </p:nvSpPr>
        <p:spPr bwMode="auto">
          <a:xfrm>
            <a:off x="28734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800" dirty="0" smtClean="0">
                <a:solidFill>
                  <a:srgbClr val="ED1A3B"/>
                </a:solidFill>
              </a:rPr>
              <a:t>PRESENTATION </a:t>
            </a:r>
            <a:r>
              <a:rPr lang="en-GB" sz="2800" dirty="0">
                <a:solidFill>
                  <a:srgbClr val="ED1A3B"/>
                </a:solidFill>
              </a:rPr>
              <a:t>DU SYSTEME EXPERT MAGNIFIER</a:t>
            </a:r>
            <a:r>
              <a:rPr lang="fr-FR" sz="2400" dirty="0">
                <a:solidFill>
                  <a:srgbClr val="ED1A3B"/>
                </a:solidFill>
              </a:rPr>
              <a:t/>
            </a:r>
            <a:br>
              <a:rPr lang="fr-FR" sz="2400" dirty="0">
                <a:solidFill>
                  <a:srgbClr val="ED1A3B"/>
                </a:solidFill>
              </a:rPr>
            </a:br>
            <a:r>
              <a:rPr lang="fr-FR" sz="2400" dirty="0" smtClean="0">
                <a:solidFill>
                  <a:srgbClr val="2EAFA4"/>
                </a:solidFill>
              </a:rPr>
              <a:t>Nos contrôles standards – analyse ciblée pour les CAC</a:t>
            </a:r>
            <a:r>
              <a:rPr lang="fr-FR" sz="2000" dirty="0">
                <a:solidFill>
                  <a:srgbClr val="2EAFA4"/>
                </a:solidFill>
              </a:rPr>
              <a:t/>
            </a:r>
            <a:br>
              <a:rPr lang="fr-FR" sz="2000" dirty="0">
                <a:solidFill>
                  <a:srgbClr val="2EAFA4"/>
                </a:solidFill>
              </a:rPr>
            </a:br>
            <a:endParaRPr lang="en-US" sz="2000" u="sng" dirty="0">
              <a:solidFill>
                <a:srgbClr val="FF0000"/>
              </a:solidFill>
            </a:endParaRPr>
          </a:p>
        </p:txBody>
      </p:sp>
      <p:grpSp>
        <p:nvGrpSpPr>
          <p:cNvPr id="4" name="Groupe 3"/>
          <p:cNvGrpSpPr/>
          <p:nvPr/>
        </p:nvGrpSpPr>
        <p:grpSpPr>
          <a:xfrm>
            <a:off x="552594" y="1479534"/>
            <a:ext cx="3965435" cy="1815127"/>
            <a:chOff x="5318824" y="1966105"/>
            <a:chExt cx="3965435" cy="1815127"/>
          </a:xfrm>
        </p:grpSpPr>
        <p:grpSp>
          <p:nvGrpSpPr>
            <p:cNvPr id="2" name="Groupe 1"/>
            <p:cNvGrpSpPr/>
            <p:nvPr/>
          </p:nvGrpSpPr>
          <p:grpSpPr>
            <a:xfrm>
              <a:off x="5318824" y="1966105"/>
              <a:ext cx="3965435" cy="1815127"/>
              <a:chOff x="193931" y="1901942"/>
              <a:chExt cx="3965435" cy="1320755"/>
            </a:xfrm>
          </p:grpSpPr>
          <p:sp>
            <p:nvSpPr>
              <p:cNvPr id="6" name="Rectangle 5"/>
              <p:cNvSpPr/>
              <p:nvPr/>
            </p:nvSpPr>
            <p:spPr bwMode="auto">
              <a:xfrm>
                <a:off x="193931" y="2080552"/>
                <a:ext cx="3965434" cy="1142145"/>
              </a:xfrm>
              <a:prstGeom prst="rect">
                <a:avLst/>
              </a:prstGeom>
              <a:solidFill>
                <a:schemeClr val="bg1"/>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accent2"/>
                  </a:solidFill>
                  <a:effectLst/>
                  <a:latin typeface="Trebuchet MS" pitchFamily="34" charset="0"/>
                </a:endParaRPr>
              </a:p>
            </p:txBody>
          </p:sp>
          <p:sp>
            <p:nvSpPr>
              <p:cNvPr id="8" name="ZoneTexte 7"/>
              <p:cNvSpPr txBox="1"/>
              <p:nvPr/>
            </p:nvSpPr>
            <p:spPr>
              <a:xfrm>
                <a:off x="193931" y="1901942"/>
                <a:ext cx="3965435" cy="246345"/>
              </a:xfrm>
              <a:prstGeom prst="rect">
                <a:avLst/>
              </a:prstGeom>
              <a:noFill/>
              <a:ln>
                <a:noFill/>
              </a:ln>
            </p:spPr>
            <p:txBody>
              <a:bodyPr wrap="square" rtlCol="0">
                <a:spAutoFit/>
              </a:bodyPr>
              <a:lstStyle/>
              <a:p>
                <a:pPr algn="l"/>
                <a:r>
                  <a:rPr lang="fr-FR" sz="1600" dirty="0" smtClean="0">
                    <a:solidFill>
                      <a:schemeClr val="accent2"/>
                    </a:solidFill>
                  </a:rPr>
                  <a:t>1.Cartographie des flux comptables</a:t>
                </a:r>
                <a:endParaRPr lang="fr-FR" sz="1600" dirty="0">
                  <a:solidFill>
                    <a:schemeClr val="accent2"/>
                  </a:solidFill>
                </a:endParaRPr>
              </a:p>
            </p:txBody>
          </p:sp>
        </p:grpSp>
        <p:sp>
          <p:nvSpPr>
            <p:cNvPr id="3" name="ZoneTexte 2"/>
            <p:cNvSpPr txBox="1"/>
            <p:nvPr/>
          </p:nvSpPr>
          <p:spPr>
            <a:xfrm>
              <a:off x="5318824" y="2211572"/>
              <a:ext cx="3965434" cy="1384995"/>
            </a:xfrm>
            <a:prstGeom prst="rect">
              <a:avLst/>
            </a:prstGeom>
            <a:noFill/>
            <a:ln>
              <a:solidFill>
                <a:schemeClr val="accent2"/>
              </a:solidFill>
            </a:ln>
          </p:spPr>
          <p:txBody>
            <a:bodyPr wrap="square" rtlCol="0">
              <a:spAutoFit/>
            </a:bodyPr>
            <a:lstStyle/>
            <a:p>
              <a:pPr marL="265113" indent="-265113" algn="l"/>
              <a:r>
                <a:rPr lang="fr-FR" sz="1050" dirty="0" smtClean="0">
                  <a:solidFill>
                    <a:schemeClr val="accent2"/>
                  </a:solidFill>
                </a:rPr>
                <a:t>1.1 Synthèse sur la volumétrie des flux comptables</a:t>
              </a:r>
            </a:p>
            <a:p>
              <a:pPr marL="265113" indent="-265113" algn="l"/>
              <a:r>
                <a:rPr lang="fr-FR" sz="1050" dirty="0" smtClean="0">
                  <a:solidFill>
                    <a:schemeClr val="accent2"/>
                  </a:solidFill>
                </a:rPr>
                <a:t>1.2 Evolution mensuelle du nombre et du volume des mouvements comptables</a:t>
              </a:r>
            </a:p>
            <a:p>
              <a:pPr marL="265113" indent="-265113" algn="l"/>
              <a:r>
                <a:rPr lang="fr-FR" sz="1050" dirty="0" smtClean="0">
                  <a:solidFill>
                    <a:schemeClr val="accent2"/>
                  </a:solidFill>
                </a:rPr>
                <a:t>1.3 Origine des saisies des mouvements par journaux</a:t>
              </a:r>
            </a:p>
            <a:p>
              <a:pPr marL="265113" indent="-265113" algn="l"/>
              <a:r>
                <a:rPr lang="fr-FR" sz="1050" dirty="0" smtClean="0">
                  <a:solidFill>
                    <a:schemeClr val="accent2"/>
                  </a:solidFill>
                </a:rPr>
                <a:t>1.4 Utilisateurs par journaux</a:t>
              </a:r>
            </a:p>
            <a:p>
              <a:pPr marL="265113" indent="-265113" algn="l"/>
              <a:r>
                <a:rPr lang="fr-FR" sz="1050" dirty="0" smtClean="0">
                  <a:solidFill>
                    <a:schemeClr val="accent2"/>
                  </a:solidFill>
                </a:rPr>
                <a:t>1.5 Nombre de comptes et de schémas comptables utilisés (PCG)</a:t>
              </a:r>
            </a:p>
            <a:p>
              <a:pPr marL="265113" indent="-265113" algn="l"/>
              <a:r>
                <a:rPr lang="fr-FR" sz="1050" dirty="0" smtClean="0">
                  <a:solidFill>
                    <a:schemeClr val="accent2"/>
                  </a:solidFill>
                </a:rPr>
                <a:t>1.6 Synthèse sur la facturation clients et fournisseurs</a:t>
              </a:r>
              <a:endParaRPr lang="fr-FR" sz="1050" dirty="0">
                <a:solidFill>
                  <a:schemeClr val="accent2"/>
                </a:solidFill>
              </a:endParaRPr>
            </a:p>
          </p:txBody>
        </p:sp>
      </p:grpSp>
      <p:grpSp>
        <p:nvGrpSpPr>
          <p:cNvPr id="13" name="Groupe 12"/>
          <p:cNvGrpSpPr/>
          <p:nvPr/>
        </p:nvGrpSpPr>
        <p:grpSpPr>
          <a:xfrm>
            <a:off x="552594" y="3201979"/>
            <a:ext cx="3965435" cy="2920510"/>
            <a:chOff x="5213192" y="1840789"/>
            <a:chExt cx="3965435" cy="1541112"/>
          </a:xfrm>
        </p:grpSpPr>
        <p:sp>
          <p:nvSpPr>
            <p:cNvPr id="17" name="ZoneTexte 16"/>
            <p:cNvSpPr txBox="1"/>
            <p:nvPr/>
          </p:nvSpPr>
          <p:spPr>
            <a:xfrm>
              <a:off x="5213192" y="1840789"/>
              <a:ext cx="3965435" cy="178650"/>
            </a:xfrm>
            <a:prstGeom prst="rect">
              <a:avLst/>
            </a:prstGeom>
            <a:noFill/>
          </p:spPr>
          <p:txBody>
            <a:bodyPr wrap="square" rtlCol="0">
              <a:spAutoFit/>
            </a:bodyPr>
            <a:lstStyle/>
            <a:p>
              <a:pPr algn="l"/>
              <a:r>
                <a:rPr lang="fr-FR" sz="1600" dirty="0" smtClean="0">
                  <a:solidFill>
                    <a:schemeClr val="accent2"/>
                  </a:solidFill>
                </a:rPr>
                <a:t>2.Ecritures d’opérations diverses</a:t>
              </a:r>
              <a:endParaRPr lang="fr-FR" sz="1600" dirty="0">
                <a:solidFill>
                  <a:schemeClr val="accent2"/>
                </a:solidFill>
              </a:endParaRPr>
            </a:p>
          </p:txBody>
        </p:sp>
        <p:sp>
          <p:nvSpPr>
            <p:cNvPr id="15" name="ZoneTexte 14"/>
            <p:cNvSpPr txBox="1"/>
            <p:nvPr/>
          </p:nvSpPr>
          <p:spPr>
            <a:xfrm>
              <a:off x="5213192" y="1968941"/>
              <a:ext cx="3965435" cy="1412960"/>
            </a:xfrm>
            <a:prstGeom prst="rect">
              <a:avLst/>
            </a:prstGeom>
            <a:solidFill>
              <a:schemeClr val="bg1"/>
            </a:solidFill>
            <a:ln>
              <a:solidFill>
                <a:srgbClr val="2EAFA4"/>
              </a:solidFill>
            </a:ln>
          </p:spPr>
          <p:txBody>
            <a:bodyPr wrap="square" rtlCol="0">
              <a:spAutoFit/>
            </a:bodyPr>
            <a:lstStyle/>
            <a:p>
              <a:pPr marL="265113" indent="-265113" algn="l"/>
              <a:r>
                <a:rPr lang="fr-FR" sz="1050" dirty="0">
                  <a:solidFill>
                    <a:schemeClr val="accent2"/>
                  </a:solidFill>
                </a:rPr>
                <a:t>2</a:t>
              </a:r>
              <a:r>
                <a:rPr lang="fr-FR" sz="1050" dirty="0" smtClean="0">
                  <a:solidFill>
                    <a:schemeClr val="accent2"/>
                  </a:solidFill>
                </a:rPr>
                <a:t>.1 Synthèse sur les opérations diverses</a:t>
              </a:r>
            </a:p>
            <a:p>
              <a:pPr marL="265113" indent="-265113" algn="l"/>
              <a:r>
                <a:rPr lang="fr-FR" sz="1050" dirty="0" smtClean="0">
                  <a:solidFill>
                    <a:schemeClr val="accent2"/>
                  </a:solidFill>
                </a:rPr>
                <a:t>2.2 Ecritures saisies par des utilisateurs occasionnels</a:t>
              </a:r>
            </a:p>
            <a:p>
              <a:pPr marL="265113" indent="-265113" algn="l"/>
              <a:r>
                <a:rPr lang="fr-FR" sz="1050" dirty="0" smtClean="0">
                  <a:solidFill>
                    <a:schemeClr val="accent2"/>
                  </a:solidFill>
                </a:rPr>
                <a:t>2.3 Ecritures d’encaissement saisies en opération diverses</a:t>
              </a:r>
            </a:p>
            <a:p>
              <a:pPr marL="265113" indent="-265113" algn="l"/>
              <a:r>
                <a:rPr lang="fr-FR" sz="1050" dirty="0" smtClean="0">
                  <a:solidFill>
                    <a:schemeClr val="accent2"/>
                  </a:solidFill>
                </a:rPr>
                <a:t>2.4 Ecritures de décaissement saisies en opérations diverses</a:t>
              </a:r>
            </a:p>
            <a:p>
              <a:pPr marL="265113" indent="-265113" algn="l"/>
              <a:r>
                <a:rPr lang="fr-FR" sz="1050" dirty="0" smtClean="0">
                  <a:solidFill>
                    <a:schemeClr val="accent2"/>
                  </a:solidFill>
                </a:rPr>
                <a:t>2.5 Ecritures associées au cycle achat saisies en opérations diverses</a:t>
              </a:r>
            </a:p>
            <a:p>
              <a:pPr marL="265113" indent="-265113" algn="l"/>
              <a:r>
                <a:rPr lang="fr-FR" sz="1050" dirty="0" smtClean="0">
                  <a:solidFill>
                    <a:schemeClr val="accent2"/>
                  </a:solidFill>
                </a:rPr>
                <a:t>2.6 Ecritures associées au cycle vente saisies en opérations diverses</a:t>
              </a:r>
            </a:p>
            <a:p>
              <a:pPr marL="265113" indent="-265113" algn="l"/>
              <a:r>
                <a:rPr lang="fr-FR" sz="1050" dirty="0" smtClean="0">
                  <a:solidFill>
                    <a:schemeClr val="accent2"/>
                  </a:solidFill>
                </a:rPr>
                <a:t>2.7 Ecritures saisies pour des montants significatifs</a:t>
              </a:r>
            </a:p>
            <a:p>
              <a:pPr marL="265113" indent="-265113" algn="l"/>
              <a:r>
                <a:rPr lang="fr-FR" sz="1050" dirty="0" smtClean="0">
                  <a:solidFill>
                    <a:schemeClr val="accent2"/>
                  </a:solidFill>
                </a:rPr>
                <a:t>2.8 Ecritures saisies un jour férié</a:t>
              </a:r>
            </a:p>
            <a:p>
              <a:pPr marL="265113" indent="-265113" algn="l"/>
              <a:r>
                <a:rPr lang="fr-FR" sz="1050" dirty="0" smtClean="0">
                  <a:solidFill>
                    <a:schemeClr val="accent2"/>
                  </a:solidFill>
                </a:rPr>
                <a:t>2.9 Ecritures saisies à des horaires inhabituels</a:t>
              </a:r>
            </a:p>
            <a:p>
              <a:pPr marL="265113" indent="-265113" algn="l"/>
              <a:r>
                <a:rPr lang="fr-FR" sz="1050" dirty="0" smtClean="0">
                  <a:solidFill>
                    <a:schemeClr val="accent2"/>
                  </a:solidFill>
                </a:rPr>
                <a:t>2.10 Ecritures dont la date de saisies est antérieurs à la date comptable</a:t>
              </a:r>
            </a:p>
            <a:p>
              <a:pPr marL="265113" indent="-265113" algn="l"/>
              <a:r>
                <a:rPr lang="fr-FR" sz="1050" dirty="0" smtClean="0">
                  <a:solidFill>
                    <a:schemeClr val="accent2"/>
                  </a:solidFill>
                </a:rPr>
                <a:t>2.11 Ecriture dont la date de saisie est postérieure à la date comptable depuis plus de 60 jours</a:t>
              </a:r>
            </a:p>
            <a:p>
              <a:pPr marL="265113" indent="-265113" algn="l"/>
              <a:r>
                <a:rPr lang="fr-FR" sz="1050" dirty="0" smtClean="0">
                  <a:solidFill>
                    <a:schemeClr val="accent2"/>
                  </a:solidFill>
                </a:rPr>
                <a:t>2.12 Ecritures sans libellé</a:t>
              </a:r>
              <a:endParaRPr lang="fr-FR" sz="1050" dirty="0">
                <a:solidFill>
                  <a:schemeClr val="accent2"/>
                </a:solidFill>
              </a:endParaRPr>
            </a:p>
          </p:txBody>
        </p:sp>
      </p:grpSp>
      <p:grpSp>
        <p:nvGrpSpPr>
          <p:cNvPr id="23" name="Groupe 22"/>
          <p:cNvGrpSpPr/>
          <p:nvPr/>
        </p:nvGrpSpPr>
        <p:grpSpPr>
          <a:xfrm>
            <a:off x="4776061" y="1479531"/>
            <a:ext cx="3972654" cy="984134"/>
            <a:chOff x="5318824" y="1966102"/>
            <a:chExt cx="3972654" cy="984134"/>
          </a:xfrm>
        </p:grpSpPr>
        <p:sp>
          <p:nvSpPr>
            <p:cNvPr id="27" name="ZoneTexte 26"/>
            <p:cNvSpPr txBox="1"/>
            <p:nvPr/>
          </p:nvSpPr>
          <p:spPr>
            <a:xfrm>
              <a:off x="5318824" y="1966102"/>
              <a:ext cx="3972654" cy="338554"/>
            </a:xfrm>
            <a:prstGeom prst="rect">
              <a:avLst/>
            </a:prstGeom>
            <a:noFill/>
          </p:spPr>
          <p:txBody>
            <a:bodyPr wrap="square" rtlCol="0">
              <a:spAutoFit/>
            </a:bodyPr>
            <a:lstStyle/>
            <a:p>
              <a:pPr algn="l"/>
              <a:r>
                <a:rPr lang="fr-FR" sz="1600" dirty="0" smtClean="0">
                  <a:solidFill>
                    <a:schemeClr val="accent2"/>
                  </a:solidFill>
                </a:rPr>
                <a:t>3.Ecritures de TVA</a:t>
              </a:r>
              <a:endParaRPr lang="fr-FR" sz="1600" dirty="0">
                <a:solidFill>
                  <a:schemeClr val="accent2"/>
                </a:solidFill>
              </a:endParaRPr>
            </a:p>
          </p:txBody>
        </p:sp>
        <p:sp>
          <p:nvSpPr>
            <p:cNvPr id="25" name="ZoneTexte 24"/>
            <p:cNvSpPr txBox="1"/>
            <p:nvPr/>
          </p:nvSpPr>
          <p:spPr>
            <a:xfrm>
              <a:off x="5318824" y="2211572"/>
              <a:ext cx="3792232" cy="738664"/>
            </a:xfrm>
            <a:prstGeom prst="rect">
              <a:avLst/>
            </a:prstGeom>
            <a:noFill/>
            <a:ln>
              <a:solidFill>
                <a:schemeClr val="accent2"/>
              </a:solidFill>
            </a:ln>
          </p:spPr>
          <p:txBody>
            <a:bodyPr wrap="square" rtlCol="0">
              <a:spAutoFit/>
            </a:bodyPr>
            <a:lstStyle/>
            <a:p>
              <a:pPr marL="265113" indent="-265113" algn="l"/>
              <a:r>
                <a:rPr lang="fr-FR" sz="1050" dirty="0" smtClean="0">
                  <a:solidFill>
                    <a:schemeClr val="accent2"/>
                  </a:solidFill>
                </a:rPr>
                <a:t>3.1 Ecriture de TVA ayant un compte de produit en contrepartie</a:t>
              </a:r>
            </a:p>
            <a:p>
              <a:pPr marL="265113" indent="-265113" algn="l"/>
              <a:r>
                <a:rPr lang="fr-FR" sz="1050" dirty="0" smtClean="0">
                  <a:solidFill>
                    <a:schemeClr val="accent2"/>
                  </a:solidFill>
                </a:rPr>
                <a:t>3.2 Ecriture de TVA ayant un compte de charge en contrepartie</a:t>
              </a:r>
              <a:endParaRPr lang="fr-FR" sz="1050" dirty="0">
                <a:solidFill>
                  <a:schemeClr val="accent2"/>
                </a:solidFill>
              </a:endParaRPr>
            </a:p>
          </p:txBody>
        </p:sp>
      </p:grpSp>
      <p:grpSp>
        <p:nvGrpSpPr>
          <p:cNvPr id="28" name="Groupe 27"/>
          <p:cNvGrpSpPr/>
          <p:nvPr/>
        </p:nvGrpSpPr>
        <p:grpSpPr>
          <a:xfrm>
            <a:off x="4752504" y="2578128"/>
            <a:ext cx="3815789" cy="1953630"/>
            <a:chOff x="5318824" y="1966102"/>
            <a:chExt cx="3815789" cy="1953630"/>
          </a:xfrm>
        </p:grpSpPr>
        <p:sp>
          <p:nvSpPr>
            <p:cNvPr id="32" name="ZoneTexte 31"/>
            <p:cNvSpPr txBox="1"/>
            <p:nvPr/>
          </p:nvSpPr>
          <p:spPr>
            <a:xfrm>
              <a:off x="5318824" y="1966102"/>
              <a:ext cx="3815789" cy="338554"/>
            </a:xfrm>
            <a:prstGeom prst="rect">
              <a:avLst/>
            </a:prstGeom>
            <a:noFill/>
          </p:spPr>
          <p:txBody>
            <a:bodyPr wrap="square" rtlCol="0">
              <a:spAutoFit/>
            </a:bodyPr>
            <a:lstStyle/>
            <a:p>
              <a:pPr algn="l"/>
              <a:r>
                <a:rPr lang="fr-FR" sz="1600" dirty="0" smtClean="0">
                  <a:solidFill>
                    <a:schemeClr val="accent2"/>
                  </a:solidFill>
                </a:rPr>
                <a:t>4.Schémas comptables occasionnels</a:t>
              </a:r>
              <a:endParaRPr lang="fr-FR" sz="1600" dirty="0">
                <a:solidFill>
                  <a:schemeClr val="accent2"/>
                </a:solidFill>
              </a:endParaRPr>
            </a:p>
          </p:txBody>
        </p:sp>
        <p:sp>
          <p:nvSpPr>
            <p:cNvPr id="30" name="ZoneTexte 29"/>
            <p:cNvSpPr txBox="1"/>
            <p:nvPr/>
          </p:nvSpPr>
          <p:spPr>
            <a:xfrm>
              <a:off x="5318824" y="2211572"/>
              <a:ext cx="3815789" cy="1708160"/>
            </a:xfrm>
            <a:prstGeom prst="rect">
              <a:avLst/>
            </a:prstGeom>
            <a:noFill/>
            <a:ln>
              <a:solidFill>
                <a:schemeClr val="accent2"/>
              </a:solidFill>
            </a:ln>
          </p:spPr>
          <p:txBody>
            <a:bodyPr wrap="square" rtlCol="0">
              <a:spAutoFit/>
            </a:bodyPr>
            <a:lstStyle/>
            <a:p>
              <a:pPr marL="265113" indent="-265113" algn="l"/>
              <a:r>
                <a:rPr lang="fr-FR" sz="1050" dirty="0">
                  <a:solidFill>
                    <a:schemeClr val="accent2"/>
                  </a:solidFill>
                </a:rPr>
                <a:t>4</a:t>
              </a:r>
              <a:r>
                <a:rPr lang="fr-FR" sz="1050" dirty="0" smtClean="0">
                  <a:solidFill>
                    <a:schemeClr val="accent2"/>
                  </a:solidFill>
                </a:rPr>
                <a:t>.1 Synthèse sur les schémas comptables occasionnels</a:t>
              </a:r>
            </a:p>
            <a:p>
              <a:pPr marL="265113" indent="-265113" algn="l"/>
              <a:r>
                <a:rPr lang="fr-FR" sz="1050" dirty="0" smtClean="0">
                  <a:solidFill>
                    <a:schemeClr val="accent2"/>
                  </a:solidFill>
                </a:rPr>
                <a:t>4.2 Ecritures ayant utilisé un schéma comptable occasionnel et enregistrées par un utilisateur occasionnel</a:t>
              </a:r>
            </a:p>
            <a:p>
              <a:pPr marL="265113" indent="-265113" algn="l"/>
              <a:r>
                <a:rPr lang="fr-FR" sz="1050" dirty="0" smtClean="0">
                  <a:solidFill>
                    <a:schemeClr val="accent2"/>
                  </a:solidFill>
                </a:rPr>
                <a:t>4.3 Utilisateurs occasionnels ayant utilisés un schéma comptable occasionnel</a:t>
              </a:r>
            </a:p>
            <a:p>
              <a:pPr marL="265113" indent="-265113" algn="l"/>
              <a:r>
                <a:rPr lang="fr-FR" sz="1050" dirty="0" smtClean="0">
                  <a:solidFill>
                    <a:schemeClr val="accent2"/>
                  </a:solidFill>
                </a:rPr>
                <a:t>4.4 Ecritures de décaissement ayant utilisé un schéma comptable occasionnel</a:t>
              </a:r>
            </a:p>
            <a:p>
              <a:pPr marL="265113" indent="-265113" algn="l"/>
              <a:r>
                <a:rPr lang="fr-FR" sz="1050" dirty="0" smtClean="0">
                  <a:solidFill>
                    <a:schemeClr val="accent2"/>
                  </a:solidFill>
                </a:rPr>
                <a:t>4.5 Ecritures d’encaissement ayant utilisé un schéma comptable occasionnel.</a:t>
              </a:r>
              <a:endParaRPr lang="fr-FR" sz="1050" dirty="0">
                <a:solidFill>
                  <a:schemeClr val="accent2"/>
                </a:solidFill>
              </a:endParaRPr>
            </a:p>
          </p:txBody>
        </p:sp>
      </p:grpSp>
      <p:sp>
        <p:nvSpPr>
          <p:cNvPr id="9" name="Rectangle 8"/>
          <p:cNvSpPr/>
          <p:nvPr/>
        </p:nvSpPr>
        <p:spPr bwMode="auto">
          <a:xfrm>
            <a:off x="4776061" y="5231213"/>
            <a:ext cx="3792232" cy="891276"/>
          </a:xfrm>
          <a:prstGeom prst="rect">
            <a:avLst/>
          </a:prstGeom>
          <a:solidFill>
            <a:schemeClr val="bg1"/>
          </a:solidFill>
          <a:ln w="9525" cap="flat" cmpd="sng" algn="ctr">
            <a:solidFill>
              <a:schemeClr val="tx2"/>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38" name="ZoneTexte 37"/>
          <p:cNvSpPr txBox="1"/>
          <p:nvPr/>
        </p:nvSpPr>
        <p:spPr>
          <a:xfrm>
            <a:off x="4667440" y="4977723"/>
            <a:ext cx="3815789" cy="338554"/>
          </a:xfrm>
          <a:prstGeom prst="rect">
            <a:avLst/>
          </a:prstGeom>
          <a:noFill/>
        </p:spPr>
        <p:txBody>
          <a:bodyPr wrap="square" rtlCol="0">
            <a:spAutoFit/>
          </a:bodyPr>
          <a:lstStyle/>
          <a:p>
            <a:r>
              <a:rPr lang="fr-FR" sz="1600" dirty="0" smtClean="0">
                <a:solidFill>
                  <a:schemeClr val="tx2"/>
                </a:solidFill>
              </a:rPr>
              <a:t>Exemple de rapport</a:t>
            </a:r>
            <a:endParaRPr lang="fr-FR" sz="1600" dirty="0">
              <a:solidFill>
                <a:schemeClr val="tx2"/>
              </a:solidFill>
            </a:endParaRPr>
          </a:p>
        </p:txBody>
      </p:sp>
      <p:graphicFrame>
        <p:nvGraphicFramePr>
          <p:cNvPr id="11" name="Objet 10"/>
          <p:cNvGraphicFramePr>
            <a:graphicFrameLocks noChangeAspect="1"/>
          </p:cNvGraphicFramePr>
          <p:nvPr>
            <p:extLst>
              <p:ext uri="{D42A27DB-BD31-4B8C-83A1-F6EECF244321}">
                <p14:modId xmlns:p14="http://schemas.microsoft.com/office/powerpoint/2010/main" xmlns="" val="2697099328"/>
              </p:ext>
            </p:extLst>
          </p:nvPr>
        </p:nvGraphicFramePr>
        <p:xfrm>
          <a:off x="6372225" y="5283638"/>
          <a:ext cx="826017" cy="715525"/>
        </p:xfrm>
        <a:graphic>
          <a:graphicData uri="http://schemas.openxmlformats.org/presentationml/2006/ole">
            <p:oleObj spid="_x0000_s1029" name="Présentation" showAsIcon="1" r:id="rId3" imgW="914400" imgH="792480" progId="PowerPoint.Show.12">
              <p:link updateAutomatic="1"/>
            </p:oleObj>
          </a:graphicData>
        </a:graphic>
      </p:graphicFrame>
    </p:spTree>
    <p:extLst>
      <p:ext uri="{BB962C8B-B14F-4D97-AF65-F5344CB8AC3E}">
        <p14:creationId xmlns:p14="http://schemas.microsoft.com/office/powerpoint/2010/main" xmlns="" val="3168819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5"/>
          <p:cNvSpPr txBox="1">
            <a:spLocks noGrp="1"/>
          </p:cNvSpPr>
          <p:nvPr/>
        </p:nvSpPr>
        <p:spPr bwMode="auto">
          <a:xfrm>
            <a:off x="649288" y="6486526"/>
            <a:ext cx="21336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hangingPunct="1"/>
            <a:r>
              <a:rPr lang="en-US" sz="1000"/>
              <a:t>Page </a:t>
            </a:r>
            <a:fld id="{F9FAC5F0-941C-4CF1-8D72-CB6386337661}" type="slidenum">
              <a:rPr lang="en-US" sz="1000"/>
              <a:pPr eaLnBrk="1" hangingPunct="1"/>
              <a:t>24</a:t>
            </a:fld>
            <a:endParaRPr lang="en-US" sz="1000"/>
          </a:p>
        </p:txBody>
      </p:sp>
      <p:sp>
        <p:nvSpPr>
          <p:cNvPr id="29700" name="Rectangle 17"/>
          <p:cNvSpPr>
            <a:spLocks noChangeArrowheads="1"/>
          </p:cNvSpPr>
          <p:nvPr/>
        </p:nvSpPr>
        <p:spPr bwMode="gray">
          <a:xfrm>
            <a:off x="833438" y="3886202"/>
            <a:ext cx="7764462" cy="216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266700" indent="-266700"/>
            <a:endParaRPr lang="fr-FR" sz="1200" u="sng">
              <a:solidFill>
                <a:srgbClr val="786860"/>
              </a:solidFill>
            </a:endParaRPr>
          </a:p>
          <a:p>
            <a:pPr marL="266700" indent="-266700"/>
            <a:endParaRPr lang="fr-FR" sz="1200" u="sng">
              <a:solidFill>
                <a:srgbClr val="786860"/>
              </a:solidFill>
            </a:endParaRPr>
          </a:p>
          <a:p>
            <a:pPr marL="266700" indent="-266700"/>
            <a:endParaRPr lang="fr-FR" sz="1200" u="sng">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a:p>
            <a:pPr marL="266700" indent="-266700"/>
            <a:endParaRPr lang="fr-FR" sz="1200">
              <a:solidFill>
                <a:srgbClr val="786860"/>
              </a:solidFill>
            </a:endParaRPr>
          </a:p>
        </p:txBody>
      </p:sp>
      <p:sp>
        <p:nvSpPr>
          <p:cNvPr id="29701" name="Espace réservé du pied de page 4"/>
          <p:cNvSpPr txBox="1">
            <a:spLocks noGrp="1"/>
          </p:cNvSpPr>
          <p:nvPr/>
        </p:nvSpPr>
        <p:spPr bwMode="auto">
          <a:xfrm>
            <a:off x="649288" y="6327775"/>
            <a:ext cx="6692900" cy="1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hangingPunct="1"/>
            <a:r>
              <a:rPr lang="en-US" sz="1000"/>
              <a:t>Clarins – Formation Spot Light</a:t>
            </a:r>
          </a:p>
        </p:txBody>
      </p:sp>
      <p:sp>
        <p:nvSpPr>
          <p:cNvPr id="29702" name="Text Box 19"/>
          <p:cNvSpPr txBox="1">
            <a:spLocks noChangeArrowheads="1"/>
          </p:cNvSpPr>
          <p:nvPr/>
        </p:nvSpPr>
        <p:spPr bwMode="gray">
          <a:xfrm>
            <a:off x="4730750" y="2741613"/>
            <a:ext cx="1314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eaLnBrk="0" hangingPunct="0">
              <a:defRPr sz="1400" b="1">
                <a:solidFill>
                  <a:schemeClr val="bg1"/>
                </a:solidFill>
                <a:latin typeface="Trebuchet MS" pitchFamily="34" charset="0"/>
              </a:defRPr>
            </a:lvl1pPr>
            <a:lvl2pPr marL="742950" indent="-285750" defTabSz="801688" eaLnBrk="0" hangingPunct="0">
              <a:defRPr sz="1400" b="1">
                <a:solidFill>
                  <a:schemeClr val="bg1"/>
                </a:solidFill>
                <a:latin typeface="Trebuchet MS" pitchFamily="34" charset="0"/>
              </a:defRPr>
            </a:lvl2pPr>
            <a:lvl3pPr marL="1143000" indent="-228600" defTabSz="801688" eaLnBrk="0" hangingPunct="0">
              <a:defRPr sz="1400" b="1">
                <a:solidFill>
                  <a:schemeClr val="bg1"/>
                </a:solidFill>
                <a:latin typeface="Trebuchet MS" pitchFamily="34" charset="0"/>
              </a:defRPr>
            </a:lvl3pPr>
            <a:lvl4pPr marL="1600200" indent="-228600" defTabSz="801688" eaLnBrk="0" hangingPunct="0">
              <a:defRPr sz="1400" b="1">
                <a:solidFill>
                  <a:schemeClr val="bg1"/>
                </a:solidFill>
                <a:latin typeface="Trebuchet MS" pitchFamily="34" charset="0"/>
              </a:defRPr>
            </a:lvl4pPr>
            <a:lvl5pPr marL="2057400" indent="-228600" defTabSz="801688" eaLnBrk="0" hangingPunct="0">
              <a:defRPr sz="1400" b="1">
                <a:solidFill>
                  <a:schemeClr val="bg1"/>
                </a:solidFill>
                <a:latin typeface="Trebuchet MS" pitchFamily="34" charset="0"/>
              </a:defRPr>
            </a:lvl5pPr>
            <a:lvl6pPr marL="2514600" indent="-228600" defTabSz="801688" eaLnBrk="0" fontAlgn="base" hangingPunct="0">
              <a:spcBef>
                <a:spcPct val="0"/>
              </a:spcBef>
              <a:spcAft>
                <a:spcPct val="0"/>
              </a:spcAft>
              <a:defRPr sz="1400" b="1">
                <a:solidFill>
                  <a:schemeClr val="bg1"/>
                </a:solidFill>
                <a:latin typeface="Trebuchet MS" pitchFamily="34" charset="0"/>
              </a:defRPr>
            </a:lvl6pPr>
            <a:lvl7pPr marL="2971800" indent="-228600" defTabSz="801688" eaLnBrk="0" fontAlgn="base" hangingPunct="0">
              <a:spcBef>
                <a:spcPct val="0"/>
              </a:spcBef>
              <a:spcAft>
                <a:spcPct val="0"/>
              </a:spcAft>
              <a:defRPr sz="1400" b="1">
                <a:solidFill>
                  <a:schemeClr val="bg1"/>
                </a:solidFill>
                <a:latin typeface="Trebuchet MS" pitchFamily="34" charset="0"/>
              </a:defRPr>
            </a:lvl7pPr>
            <a:lvl8pPr marL="3429000" indent="-228600" defTabSz="801688" eaLnBrk="0" fontAlgn="base" hangingPunct="0">
              <a:spcBef>
                <a:spcPct val="0"/>
              </a:spcBef>
              <a:spcAft>
                <a:spcPct val="0"/>
              </a:spcAft>
              <a:defRPr sz="1400" b="1">
                <a:solidFill>
                  <a:schemeClr val="bg1"/>
                </a:solidFill>
                <a:latin typeface="Trebuchet MS" pitchFamily="34" charset="0"/>
              </a:defRPr>
            </a:lvl8pPr>
            <a:lvl9pPr marL="3886200" indent="-228600" defTabSz="801688" eaLnBrk="0" fontAlgn="base" hangingPunct="0">
              <a:spcBef>
                <a:spcPct val="0"/>
              </a:spcBef>
              <a:spcAft>
                <a:spcPct val="0"/>
              </a:spcAft>
              <a:defRPr sz="1400" b="1">
                <a:solidFill>
                  <a:schemeClr val="bg1"/>
                </a:solidFill>
                <a:latin typeface="Trebuchet MS" pitchFamily="34" charset="0"/>
              </a:defRPr>
            </a:lvl9pPr>
          </a:lstStyle>
          <a:p>
            <a:pPr eaLnBrk="1" hangingPunct="1">
              <a:spcAft>
                <a:spcPct val="40000"/>
              </a:spcAft>
            </a:pPr>
            <a:r>
              <a:rPr lang="fr-FR" sz="2400" noProof="1">
                <a:latin typeface="Arial" pitchFamily="34" charset="0"/>
              </a:rPr>
              <a:t>Qualité</a:t>
            </a:r>
          </a:p>
        </p:txBody>
      </p:sp>
      <p:sp>
        <p:nvSpPr>
          <p:cNvPr id="20" name="Text Box 19"/>
          <p:cNvSpPr txBox="1">
            <a:spLocks noChangeArrowheads="1"/>
          </p:cNvSpPr>
          <p:nvPr/>
        </p:nvSpPr>
        <p:spPr bwMode="gray">
          <a:xfrm>
            <a:off x="2782890" y="4365626"/>
            <a:ext cx="1660525" cy="177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sz="2400" noProof="1" smtClean="0">
                <a:solidFill>
                  <a:schemeClr val="bg1"/>
                </a:solidFill>
                <a:latin typeface="+mj-lt"/>
              </a:rPr>
              <a:t>Conformit</a:t>
            </a:r>
          </a:p>
          <a:p>
            <a:pPr>
              <a:spcAft>
                <a:spcPct val="40000"/>
              </a:spcAft>
              <a:defRPr/>
            </a:pPr>
            <a:r>
              <a:rPr lang="fr-FR" sz="2400" noProof="1">
                <a:solidFill>
                  <a:schemeClr val="bg1"/>
                </a:solidFill>
                <a:latin typeface="+mj-lt"/>
              </a:rPr>
              <a:t>réglementaire</a:t>
            </a:r>
          </a:p>
          <a:p>
            <a:pPr>
              <a:spcAft>
                <a:spcPct val="40000"/>
              </a:spcAft>
              <a:defRPr/>
            </a:pPr>
            <a:endParaRPr lang="fr-FR" sz="2400" noProof="1">
              <a:solidFill>
                <a:schemeClr val="bg1"/>
              </a:solidFill>
              <a:latin typeface="+mj-lt"/>
            </a:endParaRPr>
          </a:p>
        </p:txBody>
      </p:sp>
      <p:sp>
        <p:nvSpPr>
          <p:cNvPr id="28" name="Text Box 19"/>
          <p:cNvSpPr txBox="1">
            <a:spLocks noChangeArrowheads="1"/>
          </p:cNvSpPr>
          <p:nvPr/>
        </p:nvSpPr>
        <p:spPr bwMode="gray">
          <a:xfrm>
            <a:off x="5149852" y="2625725"/>
            <a:ext cx="13128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sz="2400" noProof="1" smtClean="0">
                <a:solidFill>
                  <a:schemeClr val="bg1"/>
                </a:solidFill>
                <a:latin typeface="+mj-lt"/>
              </a:rPr>
              <a:t>Qualité</a:t>
            </a:r>
            <a:endParaRPr lang="fr-FR" sz="2400" noProof="1">
              <a:solidFill>
                <a:schemeClr val="bg1"/>
              </a:solidFill>
              <a:latin typeface="+mj-lt"/>
            </a:endParaRPr>
          </a:p>
        </p:txBody>
      </p:sp>
      <p:sp>
        <p:nvSpPr>
          <p:cNvPr id="29" name="Text Box 19"/>
          <p:cNvSpPr txBox="1">
            <a:spLocks noChangeArrowheads="1"/>
          </p:cNvSpPr>
          <p:nvPr/>
        </p:nvSpPr>
        <p:spPr bwMode="gray">
          <a:xfrm>
            <a:off x="4794250" y="4122737"/>
            <a:ext cx="1493838" cy="162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sz="2400" noProof="1" smtClean="0">
                <a:solidFill>
                  <a:schemeClr val="bg1"/>
                </a:solidFill>
                <a:latin typeface="+mj-lt"/>
              </a:rPr>
              <a:t>Transpaence</a:t>
            </a:r>
          </a:p>
          <a:p>
            <a:pPr>
              <a:spcAft>
                <a:spcPct val="40000"/>
              </a:spcAft>
              <a:defRPr/>
            </a:pPr>
            <a:r>
              <a:rPr lang="fr-FR" sz="2400" noProof="1" smtClean="0">
                <a:solidFill>
                  <a:schemeClr val="bg1"/>
                </a:solidFill>
                <a:latin typeface="+mj-lt"/>
              </a:rPr>
              <a:t>et temps réel</a:t>
            </a:r>
            <a:endParaRPr lang="fr-FR" sz="2400" noProof="1">
              <a:solidFill>
                <a:schemeClr val="bg1"/>
              </a:solidFill>
              <a:latin typeface="+mj-lt"/>
            </a:endParaRPr>
          </a:p>
        </p:txBody>
      </p:sp>
      <p:sp>
        <p:nvSpPr>
          <p:cNvPr id="14" name="Rectangle 5"/>
          <p:cNvSpPr txBox="1">
            <a:spLocks noChangeArrowheads="1"/>
          </p:cNvSpPr>
          <p:nvPr/>
        </p:nvSpPr>
        <p:spPr bwMode="auto">
          <a:xfrm>
            <a:off x="333375" y="1692774"/>
            <a:ext cx="8370888" cy="457200"/>
          </a:xfrm>
          <a:prstGeom prst="rect">
            <a:avLst/>
          </a:prstGeom>
          <a:noFill/>
          <a:ln w="9525">
            <a:noFill/>
            <a:miter lim="800000"/>
            <a:headEnd/>
            <a:tailEnd/>
          </a:ln>
        </p:spPr>
        <p:txBody>
          <a:bodyPr lIns="91437" tIns="45719" rIns="91437" bIns="4571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fr-FR" sz="1600" b="0" dirty="0">
                <a:solidFill>
                  <a:schemeClr val="bg1">
                    <a:lumMod val="50000"/>
                  </a:schemeClr>
                </a:solidFill>
              </a:rPr>
              <a:t>REDONNER DE LA VALEUR AJOUTEE A L’ANALYSE DES FLUX ET PRATIQUES COMPTABLES</a:t>
            </a:r>
          </a:p>
          <a:p>
            <a:pPr>
              <a:defRPr/>
            </a:pPr>
            <a:endParaRPr lang="fr-FR" sz="2000" dirty="0" smtClean="0"/>
          </a:p>
        </p:txBody>
      </p:sp>
      <p:sp>
        <p:nvSpPr>
          <p:cNvPr id="15" name="Rectangle 5"/>
          <p:cNvSpPr txBox="1">
            <a:spLocks noChangeArrowheads="1"/>
          </p:cNvSpPr>
          <p:nvPr/>
        </p:nvSpPr>
        <p:spPr bwMode="auto">
          <a:xfrm>
            <a:off x="381000" y="2200275"/>
            <a:ext cx="5995988" cy="3293209"/>
          </a:xfrm>
          <a:prstGeom prst="rect">
            <a:avLst/>
          </a:prstGeom>
          <a:noFill/>
          <a:ln w="9525">
            <a:noFill/>
            <a:miter lim="800000"/>
            <a:headEnd/>
            <a:tailEnd/>
          </a:ln>
          <a:effectLst/>
        </p:spPr>
        <p:txBody>
          <a:bodyPr lIns="0" tIns="0" rIns="0" bIns="0">
            <a:spAutoFit/>
          </a:bodyPr>
          <a:lstStyle>
            <a:lvl1pPr algn="l" rtl="0" eaLnBrk="1" fontAlgn="base" hangingPunct="1">
              <a:spcBef>
                <a:spcPct val="20000"/>
              </a:spcBef>
              <a:spcAft>
                <a:spcPct val="0"/>
              </a:spcAft>
              <a:defRPr sz="1600">
                <a:solidFill>
                  <a:srgbClr val="786860"/>
                </a:solidFill>
                <a:latin typeface="+mn-lt"/>
                <a:ea typeface="+mn-ea"/>
                <a:cs typeface="+mn-cs"/>
              </a:defRPr>
            </a:lvl1pPr>
            <a:lvl2pPr marL="336550" indent="-334963" algn="l" rtl="0" eaLnBrk="1" fontAlgn="base" hangingPunct="1">
              <a:spcBef>
                <a:spcPct val="20000"/>
              </a:spcBef>
              <a:spcAft>
                <a:spcPct val="0"/>
              </a:spcAft>
              <a:buChar char="•"/>
              <a:defRPr sz="1600">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2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2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2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342900" indent="-342900">
              <a:spcBef>
                <a:spcPts val="1200"/>
              </a:spcBef>
              <a:buFont typeface="Wingdings" pitchFamily="2" charset="2"/>
              <a:buChar char="§"/>
              <a:defRPr/>
            </a:pPr>
            <a:r>
              <a:rPr lang="fr-FR" b="0" dirty="0" smtClean="0">
                <a:solidFill>
                  <a:schemeClr val="bg1">
                    <a:lumMod val="50000"/>
                  </a:schemeClr>
                </a:solidFill>
              </a:rPr>
              <a:t>Nombreuses analyses immédiatement disponibles</a:t>
            </a:r>
          </a:p>
          <a:p>
            <a:pPr marL="342900" indent="-342900">
              <a:spcBef>
                <a:spcPts val="1200"/>
              </a:spcBef>
              <a:buFont typeface="Wingdings" pitchFamily="2" charset="2"/>
              <a:buChar char="§"/>
              <a:defRPr/>
            </a:pPr>
            <a:r>
              <a:rPr lang="fr-FR" b="0" dirty="0" smtClean="0">
                <a:solidFill>
                  <a:schemeClr val="bg1">
                    <a:lumMod val="50000"/>
                  </a:schemeClr>
                </a:solidFill>
              </a:rPr>
              <a:t>Analyses réalisées sur base exhaustive</a:t>
            </a:r>
          </a:p>
          <a:p>
            <a:pPr marL="342900" indent="-342900">
              <a:spcBef>
                <a:spcPts val="1200"/>
              </a:spcBef>
              <a:buFont typeface="Wingdings" pitchFamily="2" charset="2"/>
              <a:buChar char="§"/>
              <a:defRPr/>
            </a:pPr>
            <a:r>
              <a:rPr lang="fr-FR" b="0" dirty="0" smtClean="0">
                <a:solidFill>
                  <a:schemeClr val="bg1">
                    <a:lumMod val="50000"/>
                  </a:schemeClr>
                </a:solidFill>
              </a:rPr>
              <a:t>Réactivité des investigations</a:t>
            </a:r>
          </a:p>
          <a:p>
            <a:pPr marL="342900" indent="-342900">
              <a:spcBef>
                <a:spcPts val="1200"/>
              </a:spcBef>
              <a:buFont typeface="Wingdings" pitchFamily="2" charset="2"/>
              <a:buChar char="§"/>
              <a:defRPr/>
            </a:pPr>
            <a:r>
              <a:rPr lang="fr-FR" b="0" dirty="0" smtClean="0">
                <a:solidFill>
                  <a:schemeClr val="bg1">
                    <a:lumMod val="50000"/>
                  </a:schemeClr>
                </a:solidFill>
              </a:rPr>
              <a:t>Souplesse des investigations</a:t>
            </a:r>
          </a:p>
          <a:p>
            <a:pPr marL="342900" indent="-342900">
              <a:spcBef>
                <a:spcPts val="1200"/>
              </a:spcBef>
              <a:buFont typeface="Wingdings" pitchFamily="2" charset="2"/>
              <a:buChar char="§"/>
              <a:defRPr/>
            </a:pPr>
            <a:r>
              <a:rPr lang="fr-FR" b="0" dirty="0" smtClean="0">
                <a:solidFill>
                  <a:schemeClr val="bg1">
                    <a:lumMod val="50000"/>
                  </a:schemeClr>
                </a:solidFill>
              </a:rPr>
              <a:t>Réductions des coûts de contrôle</a:t>
            </a:r>
          </a:p>
          <a:p>
            <a:pPr marL="342900" indent="-342900">
              <a:spcBef>
                <a:spcPts val="1200"/>
              </a:spcBef>
              <a:buFont typeface="Wingdings" pitchFamily="2" charset="2"/>
              <a:buChar char="§"/>
              <a:defRPr/>
            </a:pPr>
            <a:r>
              <a:rPr lang="fr-FR" b="0" dirty="0" smtClean="0">
                <a:solidFill>
                  <a:schemeClr val="bg1">
                    <a:lumMod val="50000"/>
                  </a:schemeClr>
                </a:solidFill>
              </a:rPr>
              <a:t>Caractère dissuasif</a:t>
            </a:r>
          </a:p>
          <a:p>
            <a:pPr marL="342900" indent="-342900">
              <a:spcBef>
                <a:spcPts val="1200"/>
              </a:spcBef>
              <a:buFont typeface="Wingdings" pitchFamily="2" charset="2"/>
              <a:buChar char="§"/>
              <a:defRPr/>
            </a:pPr>
            <a:r>
              <a:rPr lang="fr-FR" b="0" dirty="0" smtClean="0">
                <a:solidFill>
                  <a:schemeClr val="bg1">
                    <a:lumMod val="50000"/>
                  </a:schemeClr>
                </a:solidFill>
              </a:rPr>
              <a:t>Utilité pour le management de la fonction comptable</a:t>
            </a:r>
          </a:p>
          <a:p>
            <a:pPr marL="342900" indent="-342900">
              <a:spcBef>
                <a:spcPts val="1200"/>
              </a:spcBef>
              <a:buFont typeface="Wingdings" pitchFamily="2" charset="2"/>
              <a:buChar char="§"/>
              <a:defRPr/>
            </a:pPr>
            <a:r>
              <a:rPr lang="fr-FR" b="0" dirty="0" smtClean="0">
                <a:solidFill>
                  <a:schemeClr val="bg1">
                    <a:lumMod val="50000"/>
                  </a:schemeClr>
                </a:solidFill>
              </a:rPr>
              <a:t>Vecteur de progrès (Benchmark, suivi des actions d’amélioration)</a:t>
            </a:r>
          </a:p>
        </p:txBody>
      </p:sp>
      <p:sp>
        <p:nvSpPr>
          <p:cNvPr id="29708" name="Rectangle à coins arrondis 15"/>
          <p:cNvSpPr>
            <a:spLocks noChangeArrowheads="1"/>
          </p:cNvSpPr>
          <p:nvPr/>
        </p:nvSpPr>
        <p:spPr bwMode="auto">
          <a:xfrm>
            <a:off x="5729288" y="2308225"/>
            <a:ext cx="3041650" cy="3106739"/>
          </a:xfrm>
          <a:prstGeom prst="roundRect">
            <a:avLst>
              <a:gd name="adj" fmla="val 16667"/>
            </a:avLst>
          </a:prstGeom>
          <a:solidFill>
            <a:srgbClr val="ED1A3B"/>
          </a:solidFill>
          <a:ln w="25400" algn="ctr">
            <a:solidFill>
              <a:srgbClr val="9D8D85"/>
            </a:solidFill>
            <a:round/>
            <a:headEnd/>
            <a:tailEnd type="triangle" w="lg" len="med"/>
          </a:ln>
        </p:spPr>
        <p:txBody>
          <a:bodyPr lIns="0" tIns="0" rIns="0" bIns="0" anchor="ctr"/>
          <a:lstStyle/>
          <a:p>
            <a:pPr algn="ctr"/>
            <a:endParaRPr lang="fr-FR"/>
          </a:p>
        </p:txBody>
      </p:sp>
      <p:sp>
        <p:nvSpPr>
          <p:cNvPr id="17" name="Rectangle 16"/>
          <p:cNvSpPr/>
          <p:nvPr/>
        </p:nvSpPr>
        <p:spPr>
          <a:xfrm>
            <a:off x="5849940" y="2386014"/>
            <a:ext cx="2808287" cy="2585323"/>
          </a:xfrm>
          <a:prstGeom prst="rect">
            <a:avLst/>
          </a:prstGeom>
        </p:spPr>
        <p:txBody>
          <a:bodyPr>
            <a:spAutoFit/>
          </a:bodyPr>
          <a:lstStyle/>
          <a:p>
            <a:pPr algn="ctr">
              <a:defRPr/>
            </a:pPr>
            <a:r>
              <a:rPr lang="fr-FR" sz="1800" dirty="0">
                <a:latin typeface="+mj-lt"/>
                <a:cs typeface="+mn-cs"/>
              </a:rPr>
              <a:t>Un système-expert qui</a:t>
            </a:r>
          </a:p>
          <a:p>
            <a:pPr algn="ctr">
              <a:defRPr/>
            </a:pPr>
            <a:endParaRPr lang="fr-FR" sz="1800" dirty="0">
              <a:latin typeface="+mj-lt"/>
              <a:cs typeface="+mn-cs"/>
            </a:endParaRPr>
          </a:p>
          <a:p>
            <a:pPr algn="ctr">
              <a:defRPr/>
            </a:pPr>
            <a:r>
              <a:rPr lang="fr-FR" sz="1800" dirty="0">
                <a:latin typeface="+mj-lt"/>
                <a:cs typeface="+mn-cs"/>
              </a:rPr>
              <a:t>ne couvre pas tout, </a:t>
            </a:r>
          </a:p>
          <a:p>
            <a:pPr algn="ctr">
              <a:defRPr/>
            </a:pPr>
            <a:endParaRPr lang="fr-FR" sz="1800" dirty="0">
              <a:latin typeface="+mj-lt"/>
              <a:cs typeface="+mn-cs"/>
            </a:endParaRPr>
          </a:p>
          <a:p>
            <a:pPr algn="ctr">
              <a:defRPr/>
            </a:pPr>
            <a:r>
              <a:rPr lang="fr-FR" sz="1800" dirty="0">
                <a:latin typeface="+mj-lt"/>
                <a:cs typeface="+mn-cs"/>
              </a:rPr>
              <a:t>mais donne des pistes, </a:t>
            </a:r>
          </a:p>
          <a:p>
            <a:pPr algn="ctr">
              <a:defRPr/>
            </a:pPr>
            <a:endParaRPr lang="fr-FR" sz="1800" dirty="0">
              <a:latin typeface="+mj-lt"/>
              <a:cs typeface="+mn-cs"/>
            </a:endParaRPr>
          </a:p>
          <a:p>
            <a:pPr algn="ctr">
              <a:defRPr/>
            </a:pPr>
            <a:r>
              <a:rPr lang="fr-FR" sz="1800" dirty="0">
                <a:latin typeface="+mj-lt"/>
                <a:cs typeface="+mn-cs"/>
              </a:rPr>
              <a:t>ou permet de vérifier des points d’attention relevés par ailleurs</a:t>
            </a:r>
          </a:p>
        </p:txBody>
      </p:sp>
      <p:sp>
        <p:nvSpPr>
          <p:cNvPr id="16" name="Rectangle 2"/>
          <p:cNvSpPr>
            <a:spLocks noChangeArrowheads="1"/>
          </p:cNvSpPr>
          <p:nvPr/>
        </p:nvSpPr>
        <p:spPr bwMode="auto">
          <a:xfrm>
            <a:off x="28734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a:solidFill>
                  <a:srgbClr val="ED1A3B"/>
                </a:solidFill>
              </a:rPr>
              <a:t>NOUVEAUX MOYENS DE CONTROLES ET D INVESTIGATIONS</a:t>
            </a:r>
          </a:p>
          <a:p>
            <a:pPr algn="l">
              <a:lnSpc>
                <a:spcPct val="105000"/>
              </a:lnSpc>
            </a:pPr>
            <a:r>
              <a:rPr lang="fr-FR" sz="2400" dirty="0" smtClean="0">
                <a:solidFill>
                  <a:srgbClr val="2EAFA4"/>
                </a:solidFill>
              </a:rPr>
              <a:t>Une utilité multiple</a:t>
            </a:r>
            <a:endParaRPr lang="en-US" sz="2000" u="sng" dirty="0">
              <a:solidFill>
                <a:srgbClr val="FF0000"/>
              </a:solidFill>
            </a:endParaRPr>
          </a:p>
        </p:txBody>
      </p:sp>
    </p:spTree>
    <p:extLst>
      <p:ext uri="{BB962C8B-B14F-4D97-AF65-F5344CB8AC3E}">
        <p14:creationId xmlns:p14="http://schemas.microsoft.com/office/powerpoint/2010/main" xmlns="" val="1964021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000" y="638175"/>
            <a:ext cx="9779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2" y="1616076"/>
            <a:ext cx="9134475" cy="1584325"/>
          </a:xfrm>
          <a:prstGeom prst="rect">
            <a:avLst/>
          </a:prstGeom>
          <a:gradFill>
            <a:gsLst>
              <a:gs pos="0">
                <a:schemeClr val="tx1"/>
              </a:gs>
              <a:gs pos="35000">
                <a:schemeClr val="bg1">
                  <a:lumMod val="85000"/>
                </a:schemeClr>
              </a:gs>
              <a:gs pos="100000">
                <a:schemeClr val="bg1"/>
              </a:gs>
            </a:gsLst>
          </a:gradFill>
          <a:ln>
            <a:solidFill>
              <a:schemeClr val="tx1"/>
            </a:solidFill>
            <a:headEnd type="none" w="med" len="med"/>
            <a:tailEnd type="triangle" w="lg"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a:defRPr/>
            </a:pPr>
            <a:endParaRPr lang="fr-FR" dirty="0">
              <a:solidFill>
                <a:schemeClr val="bg1"/>
              </a:solidFill>
            </a:endParaRPr>
          </a:p>
        </p:txBody>
      </p:sp>
      <p:sp>
        <p:nvSpPr>
          <p:cNvPr id="13" name="Rectangle 12"/>
          <p:cNvSpPr/>
          <p:nvPr/>
        </p:nvSpPr>
        <p:spPr bwMode="auto">
          <a:xfrm>
            <a:off x="9527" y="3232152"/>
            <a:ext cx="9134475" cy="2957513"/>
          </a:xfrm>
          <a:prstGeom prst="rect">
            <a:avLst/>
          </a:prstGeom>
          <a:gradFill>
            <a:gsLst>
              <a:gs pos="0">
                <a:schemeClr val="bg1">
                  <a:lumMod val="50000"/>
                </a:schemeClr>
              </a:gs>
              <a:gs pos="35000">
                <a:schemeClr val="bg1">
                  <a:lumMod val="65000"/>
                </a:schemeClr>
              </a:gs>
              <a:gs pos="100000">
                <a:schemeClr val="bg1">
                  <a:lumMod val="85000"/>
                </a:schemeClr>
              </a:gs>
            </a:gsLst>
          </a:gradFill>
          <a:ln>
            <a:solidFill>
              <a:schemeClr val="tx1"/>
            </a:solidFill>
            <a:headEnd type="none" w="med" len="med"/>
            <a:tailEnd type="triangle" w="lg"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a:defRPr/>
            </a:pPr>
            <a:endParaRPr lang="fr-FR">
              <a:solidFill>
                <a:schemeClr val="bg1"/>
              </a:solidFill>
            </a:endParaRPr>
          </a:p>
        </p:txBody>
      </p:sp>
      <p:pic>
        <p:nvPicPr>
          <p:cNvPr id="30728" name="Espace réservé du contenu 12" descr="BDO_logo_couleur.gif"/>
          <p:cNvPicPr>
            <a:picLocks noGrp="1" noChangeAspect="1"/>
          </p:cNvPicPr>
          <p:nvPr>
            <p:ph idx="1"/>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a:xfrm>
            <a:off x="9525" y="3232151"/>
            <a:ext cx="649288" cy="339725"/>
          </a:xfrm>
        </p:spPr>
      </p:pic>
      <p:pic>
        <p:nvPicPr>
          <p:cNvPr id="2458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4554539"/>
            <a:ext cx="2286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p:nvSpPr>
        <p:spPr bwMode="auto">
          <a:xfrm>
            <a:off x="619125" y="1888273"/>
            <a:ext cx="1996068" cy="869796"/>
          </a:xfrm>
          <a:prstGeom prst="rect">
            <a:avLst/>
          </a:prstGeom>
          <a:gradFill>
            <a:gsLst>
              <a:gs pos="0">
                <a:schemeClr val="accent6"/>
              </a:gs>
              <a:gs pos="80000">
                <a:srgbClr val="0070C0"/>
              </a:gs>
              <a:gs pos="100000">
                <a:srgbClr val="00B0F0"/>
              </a:gs>
            </a:gsLst>
          </a:gradFill>
          <a:ln>
            <a:headEnd type="none" w="med" len="med"/>
            <a:tailEnd type="triangle" w="lg" len="me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fr-FR" dirty="0">
                <a:solidFill>
                  <a:schemeClr val="bg1"/>
                </a:solidFill>
              </a:rPr>
              <a:t>Extraction des données du grand livre</a:t>
            </a:r>
          </a:p>
        </p:txBody>
      </p:sp>
      <p:sp>
        <p:nvSpPr>
          <p:cNvPr id="19" name="Rectangle 18"/>
          <p:cNvSpPr/>
          <p:nvPr/>
        </p:nvSpPr>
        <p:spPr bwMode="auto">
          <a:xfrm>
            <a:off x="619125" y="3572109"/>
            <a:ext cx="1996068" cy="847492"/>
          </a:xfrm>
          <a:prstGeom prst="rect">
            <a:avLst/>
          </a:prstGeom>
          <a:gradFill>
            <a:gsLst>
              <a:gs pos="0">
                <a:schemeClr val="accent1"/>
              </a:gs>
              <a:gs pos="80000">
                <a:schemeClr val="accent1">
                  <a:shade val="93000"/>
                  <a:satMod val="130000"/>
                </a:schemeClr>
              </a:gs>
              <a:gs pos="100000">
                <a:schemeClr val="accent1">
                  <a:shade val="94000"/>
                  <a:satMod val="135000"/>
                </a:schemeClr>
              </a:gs>
            </a:gsLst>
          </a:gradFill>
          <a:ln>
            <a:headEnd type="none" w="med" len="med"/>
            <a:tailEnd type="triangle" w="lg" len="me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fr-FR" sz="1200" dirty="0">
                <a:solidFill>
                  <a:schemeClr val="bg1"/>
                </a:solidFill>
              </a:rPr>
              <a:t>Intégration dans le logiciel d’analyse des flux comptables</a:t>
            </a:r>
          </a:p>
          <a:p>
            <a:pPr algn="ctr">
              <a:defRPr/>
            </a:pPr>
            <a:r>
              <a:rPr lang="fr-FR" sz="1200" dirty="0">
                <a:solidFill>
                  <a:schemeClr val="bg1"/>
                </a:solidFill>
              </a:rPr>
              <a:t>Magnifier</a:t>
            </a:r>
          </a:p>
        </p:txBody>
      </p:sp>
      <p:sp>
        <p:nvSpPr>
          <p:cNvPr id="20" name="Rectangle 19"/>
          <p:cNvSpPr/>
          <p:nvPr/>
        </p:nvSpPr>
        <p:spPr bwMode="auto">
          <a:xfrm>
            <a:off x="3590693" y="3572107"/>
            <a:ext cx="1996068" cy="847492"/>
          </a:xfrm>
          <a:prstGeom prst="rect">
            <a:avLst/>
          </a:prstGeom>
          <a:gradFill>
            <a:gsLst>
              <a:gs pos="0">
                <a:schemeClr val="accent1"/>
              </a:gs>
              <a:gs pos="80000">
                <a:schemeClr val="accent1">
                  <a:shade val="93000"/>
                  <a:satMod val="130000"/>
                </a:schemeClr>
              </a:gs>
              <a:gs pos="100000">
                <a:schemeClr val="accent1">
                  <a:shade val="94000"/>
                  <a:satMod val="135000"/>
                </a:schemeClr>
              </a:gs>
            </a:gsLst>
          </a:gradFill>
          <a:ln>
            <a:headEnd type="none" w="med" len="med"/>
            <a:tailEnd type="triangle" w="lg" len="me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fr-FR" sz="1200" dirty="0">
                <a:solidFill>
                  <a:schemeClr val="bg1"/>
                </a:solidFill>
              </a:rPr>
              <a:t>Analyse des résultats de 200 contrôles portant sur les thèmes indiqués ci-dessous</a:t>
            </a:r>
          </a:p>
        </p:txBody>
      </p:sp>
      <p:sp>
        <p:nvSpPr>
          <p:cNvPr id="21" name="Rectangle 20"/>
          <p:cNvSpPr/>
          <p:nvPr/>
        </p:nvSpPr>
        <p:spPr bwMode="auto">
          <a:xfrm>
            <a:off x="6634976" y="3572107"/>
            <a:ext cx="1996068" cy="847492"/>
          </a:xfrm>
          <a:prstGeom prst="rect">
            <a:avLst/>
          </a:prstGeom>
          <a:gradFill>
            <a:gsLst>
              <a:gs pos="0">
                <a:schemeClr val="accent1"/>
              </a:gs>
              <a:gs pos="80000">
                <a:schemeClr val="accent1">
                  <a:shade val="93000"/>
                  <a:satMod val="130000"/>
                </a:schemeClr>
              </a:gs>
              <a:gs pos="100000">
                <a:schemeClr val="accent1">
                  <a:shade val="94000"/>
                  <a:satMod val="135000"/>
                </a:schemeClr>
              </a:gs>
            </a:gsLst>
          </a:gradFill>
          <a:ln>
            <a:headEnd type="none" w="med" len="med"/>
            <a:tailEnd type="triangle" w="lg" len="me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fr-FR" sz="1200" dirty="0">
                <a:solidFill>
                  <a:schemeClr val="bg1"/>
                </a:solidFill>
              </a:rPr>
              <a:t>Documentation et communication des points d’attention identifiés</a:t>
            </a:r>
          </a:p>
        </p:txBody>
      </p:sp>
      <p:grpSp>
        <p:nvGrpSpPr>
          <p:cNvPr id="24598" name="Groupe 2"/>
          <p:cNvGrpSpPr>
            <a:grpSpLocks/>
          </p:cNvGrpSpPr>
          <p:nvPr/>
        </p:nvGrpSpPr>
        <p:grpSpPr bwMode="auto">
          <a:xfrm>
            <a:off x="6526213" y="4800600"/>
            <a:ext cx="2119312" cy="1136651"/>
            <a:chOff x="6323013" y="4283075"/>
            <a:chExt cx="2730500" cy="1654175"/>
          </a:xfrm>
        </p:grpSpPr>
        <p:pic>
          <p:nvPicPr>
            <p:cNvPr id="3075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23013" y="4283075"/>
              <a:ext cx="2425700"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5413" y="4435475"/>
              <a:ext cx="2425700"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27813" y="4587875"/>
              <a:ext cx="2425700"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 name="Rectangle 23"/>
          <p:cNvSpPr/>
          <p:nvPr/>
        </p:nvSpPr>
        <p:spPr bwMode="auto">
          <a:xfrm>
            <a:off x="6631253" y="1888273"/>
            <a:ext cx="1996068" cy="869796"/>
          </a:xfrm>
          <a:prstGeom prst="rect">
            <a:avLst/>
          </a:prstGeom>
          <a:gradFill>
            <a:gsLst>
              <a:gs pos="0">
                <a:schemeClr val="accent6"/>
              </a:gs>
              <a:gs pos="80000">
                <a:srgbClr val="0070C0"/>
              </a:gs>
              <a:gs pos="100000">
                <a:srgbClr val="00B0F0"/>
              </a:gs>
            </a:gsLst>
          </a:gradFill>
          <a:ln>
            <a:headEnd type="none" w="med" len="med"/>
            <a:tailEnd type="triangle" w="lg" len="me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fr-FR" dirty="0">
                <a:solidFill>
                  <a:schemeClr val="bg1"/>
                </a:solidFill>
              </a:rPr>
              <a:t>Etude et réponses aux points d’attention soumis</a:t>
            </a:r>
          </a:p>
        </p:txBody>
      </p:sp>
      <p:sp>
        <p:nvSpPr>
          <p:cNvPr id="25" name="Rectangle 24"/>
          <p:cNvSpPr/>
          <p:nvPr/>
        </p:nvSpPr>
        <p:spPr bwMode="auto">
          <a:xfrm>
            <a:off x="3590693" y="2539183"/>
            <a:ext cx="1996068" cy="847492"/>
          </a:xfrm>
          <a:prstGeom prst="rect">
            <a:avLst/>
          </a:prstGeom>
          <a:gradFill>
            <a:gsLst>
              <a:gs pos="0">
                <a:schemeClr val="accent6"/>
              </a:gs>
              <a:gs pos="80000">
                <a:srgbClr val="0070C0"/>
              </a:gs>
              <a:gs pos="100000">
                <a:srgbClr val="00B0F0"/>
              </a:gs>
            </a:gsLst>
          </a:gradFill>
          <a:ln>
            <a:headEnd type="none" w="med" len="med"/>
            <a:tailEnd type="triangle" w="lg" len="me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fr-FR" sz="1200" dirty="0">
                <a:solidFill>
                  <a:schemeClr val="bg1"/>
                </a:solidFill>
              </a:rPr>
              <a:t>Conclusions sur le niveau de contrôle interne sur les flux comptables </a:t>
            </a:r>
          </a:p>
        </p:txBody>
      </p:sp>
      <p:sp>
        <p:nvSpPr>
          <p:cNvPr id="26" name="Flèche vers le bas 25"/>
          <p:cNvSpPr/>
          <p:nvPr/>
        </p:nvSpPr>
        <p:spPr bwMode="auto">
          <a:xfrm>
            <a:off x="1405065" y="2780371"/>
            <a:ext cx="401437" cy="758285"/>
          </a:xfrm>
          <a:prstGeom prst="downArrow">
            <a:avLst/>
          </a:prstGeom>
          <a:solidFill>
            <a:srgbClr val="786860"/>
          </a:solidFill>
          <a:ln w="25400" cap="flat" cmpd="sng" algn="ctr">
            <a:solidFill>
              <a:srgbClr val="9D8D85"/>
            </a:solidFill>
            <a:prstDash val="solid"/>
            <a:round/>
            <a:headEnd type="none" w="med" len="med"/>
            <a:tailEnd type="triangle" w="lg" len="med"/>
          </a:ln>
          <a:effectLst>
            <a:outerShdw blurRad="50800" dist="38100" dir="5400000" algn="t" rotWithShape="0">
              <a:prstClr val="black">
                <a:alpha val="40000"/>
              </a:prstClr>
            </a:outerShdw>
          </a:effectLst>
        </p:spPr>
        <p:txBody>
          <a:bodyPr vert="vert270" lIns="0" tIns="0" rIns="0" bIns="0" anchor="ctr"/>
          <a:lstStyle/>
          <a:p>
            <a:pPr algn="ctr">
              <a:defRPr/>
            </a:pPr>
            <a:r>
              <a:rPr lang="fr-FR" dirty="0">
                <a:cs typeface="+mn-cs"/>
              </a:rPr>
              <a:t>T</a:t>
            </a:r>
          </a:p>
        </p:txBody>
      </p:sp>
      <p:sp>
        <p:nvSpPr>
          <p:cNvPr id="27" name="Flèche vers le bas 26"/>
          <p:cNvSpPr/>
          <p:nvPr/>
        </p:nvSpPr>
        <p:spPr bwMode="auto">
          <a:xfrm rot="10800000">
            <a:off x="7501063" y="2769220"/>
            <a:ext cx="401437" cy="758285"/>
          </a:xfrm>
          <a:prstGeom prst="downArrow">
            <a:avLst/>
          </a:prstGeom>
          <a:solidFill>
            <a:srgbClr val="786860"/>
          </a:solidFill>
          <a:ln w="25400" cap="flat" cmpd="sng" algn="ctr">
            <a:solidFill>
              <a:srgbClr val="9D8D85"/>
            </a:solidFill>
            <a:prstDash val="solid"/>
            <a:round/>
            <a:headEnd type="none" w="med" len="med"/>
            <a:tailEnd type="triangle" w="lg" len="med"/>
          </a:ln>
          <a:effectLst>
            <a:outerShdw blurRad="50800" dist="38100" dir="5400000" algn="t" rotWithShape="0">
              <a:prstClr val="black">
                <a:alpha val="40000"/>
              </a:prstClr>
            </a:outerShdw>
          </a:effectLst>
        </p:spPr>
        <p:txBody>
          <a:bodyPr vert="vert270" lIns="0" tIns="0" rIns="0" bIns="0" anchor="ctr"/>
          <a:lstStyle/>
          <a:p>
            <a:pPr algn="ctr">
              <a:defRPr/>
            </a:pPr>
            <a:r>
              <a:rPr lang="fr-FR" dirty="0">
                <a:cs typeface="+mn-cs"/>
              </a:rPr>
              <a:t>T+30</a:t>
            </a:r>
          </a:p>
        </p:txBody>
      </p:sp>
      <p:sp>
        <p:nvSpPr>
          <p:cNvPr id="28" name="Flèche vers le bas 27"/>
          <p:cNvSpPr/>
          <p:nvPr/>
        </p:nvSpPr>
        <p:spPr bwMode="auto">
          <a:xfrm rot="16200000">
            <a:off x="2905126" y="3605213"/>
            <a:ext cx="401637" cy="757238"/>
          </a:xfrm>
          <a:prstGeom prst="downArrow">
            <a:avLst/>
          </a:prstGeom>
          <a:solidFill>
            <a:srgbClr val="786860"/>
          </a:solidFill>
          <a:ln w="25400" cap="flat" cmpd="sng" algn="ctr">
            <a:solidFill>
              <a:srgbClr val="9D8D85"/>
            </a:solidFill>
            <a:prstDash val="solid"/>
            <a:round/>
            <a:headEnd type="none" w="med" len="med"/>
            <a:tailEnd type="triangle" w="lg" len="med"/>
          </a:ln>
          <a:effectLst>
            <a:outerShdw blurRad="50800" dist="38100" dir="5400000" algn="t" rotWithShape="0">
              <a:prstClr val="black">
                <a:alpha val="40000"/>
              </a:prstClr>
            </a:outerShdw>
          </a:effectLst>
        </p:spPr>
        <p:txBody>
          <a:bodyPr vert="vert" lIns="0" tIns="0" rIns="0" bIns="0" anchor="ctr"/>
          <a:lstStyle/>
          <a:p>
            <a:pPr algn="ctr">
              <a:defRPr/>
            </a:pPr>
            <a:r>
              <a:rPr lang="fr-FR" dirty="0">
                <a:cs typeface="+mn-cs"/>
              </a:rPr>
              <a:t>T+5</a:t>
            </a:r>
          </a:p>
        </p:txBody>
      </p:sp>
      <p:sp>
        <p:nvSpPr>
          <p:cNvPr id="29" name="Flèche vers le bas 28"/>
          <p:cNvSpPr/>
          <p:nvPr/>
        </p:nvSpPr>
        <p:spPr bwMode="auto">
          <a:xfrm rot="4709552">
            <a:off x="5877245" y="2657702"/>
            <a:ext cx="401437" cy="758285"/>
          </a:xfrm>
          <a:prstGeom prst="downArrow">
            <a:avLst/>
          </a:prstGeom>
          <a:noFill/>
          <a:ln w="25400" cap="flat" cmpd="sng" algn="ctr">
            <a:solidFill>
              <a:srgbClr val="9D8D85"/>
            </a:solidFill>
            <a:prstDash val="solid"/>
            <a:round/>
            <a:headEnd type="none" w="med" len="med"/>
            <a:tailEnd type="triangle" w="lg" len="med"/>
          </a:ln>
          <a:effectLst>
            <a:outerShdw blurRad="50800" dist="38100" dir="5400000" algn="t" rotWithShape="0">
              <a:prstClr val="black">
                <a:alpha val="40000"/>
              </a:prstClr>
            </a:outerShdw>
          </a:effectLst>
        </p:spPr>
        <p:txBody>
          <a:bodyPr vert="vert270" lIns="0" tIns="0" rIns="0" bIns="0" anchor="ctr"/>
          <a:lstStyle/>
          <a:p>
            <a:pPr algn="ctr">
              <a:defRPr/>
            </a:pPr>
            <a:r>
              <a:rPr lang="fr-FR" dirty="0">
                <a:solidFill>
                  <a:schemeClr val="tx1">
                    <a:lumMod val="65000"/>
                    <a:lumOff val="35000"/>
                  </a:schemeClr>
                </a:solidFill>
                <a:cs typeface="+mn-cs"/>
              </a:rPr>
              <a:t>T+35</a:t>
            </a:r>
          </a:p>
        </p:txBody>
      </p:sp>
      <p:sp>
        <p:nvSpPr>
          <p:cNvPr id="30" name="Flèche vers le bas 29"/>
          <p:cNvSpPr/>
          <p:nvPr/>
        </p:nvSpPr>
        <p:spPr bwMode="auto">
          <a:xfrm rot="16200000">
            <a:off x="5895183" y="3604421"/>
            <a:ext cx="401637" cy="758825"/>
          </a:xfrm>
          <a:prstGeom prst="downArrow">
            <a:avLst/>
          </a:prstGeom>
          <a:solidFill>
            <a:srgbClr val="786860"/>
          </a:solidFill>
          <a:ln w="25400" cap="flat" cmpd="sng" algn="ctr">
            <a:solidFill>
              <a:srgbClr val="9D8D85"/>
            </a:solidFill>
            <a:prstDash val="solid"/>
            <a:round/>
            <a:headEnd type="none" w="med" len="med"/>
            <a:tailEnd type="triangle" w="lg" len="med"/>
          </a:ln>
          <a:effectLst>
            <a:outerShdw blurRad="50800" dist="38100" dir="5400000" algn="t" rotWithShape="0">
              <a:prstClr val="black">
                <a:alpha val="40000"/>
              </a:prstClr>
            </a:outerShdw>
          </a:effectLst>
        </p:spPr>
        <p:txBody>
          <a:bodyPr vert="vert" lIns="0" tIns="0" rIns="0" bIns="0" anchor="ctr"/>
          <a:lstStyle/>
          <a:p>
            <a:pPr algn="ctr">
              <a:defRPr/>
            </a:pPr>
            <a:r>
              <a:rPr lang="fr-FR" dirty="0">
                <a:cs typeface="+mn-cs"/>
              </a:rPr>
              <a:t>T+15</a:t>
            </a:r>
          </a:p>
        </p:txBody>
      </p:sp>
      <p:sp>
        <p:nvSpPr>
          <p:cNvPr id="4" name="ZoneTexte 3"/>
          <p:cNvSpPr txBox="1"/>
          <p:nvPr/>
        </p:nvSpPr>
        <p:spPr>
          <a:xfrm>
            <a:off x="9576" y="1616077"/>
            <a:ext cx="777777" cy="307777"/>
          </a:xfrm>
          <a:prstGeom prst="rect">
            <a:avLst/>
          </a:prstGeom>
          <a:noFill/>
        </p:spPr>
        <p:txBody>
          <a:bodyPr wrap="none">
            <a:spAutoFit/>
          </a:bodyPr>
          <a:lstStyle/>
          <a:p>
            <a:pPr algn="ctr">
              <a:defRPr/>
            </a:pPr>
            <a:r>
              <a:rPr lang="fr-FR" dirty="0">
                <a:solidFill>
                  <a:schemeClr val="tx1"/>
                </a:solidFill>
                <a:effectLst>
                  <a:outerShdw blurRad="38100" dist="38100" dir="2700000" algn="tl">
                    <a:srgbClr val="000000">
                      <a:alpha val="43137"/>
                    </a:srgbClr>
                  </a:outerShdw>
                </a:effectLst>
                <a:cs typeface="+mn-cs"/>
              </a:rPr>
              <a:t>CLIENT</a:t>
            </a:r>
          </a:p>
        </p:txBody>
      </p:sp>
      <p:sp>
        <p:nvSpPr>
          <p:cNvPr id="31" name="Rectangle 2"/>
          <p:cNvSpPr>
            <a:spLocks noChangeArrowheads="1"/>
          </p:cNvSpPr>
          <p:nvPr/>
        </p:nvSpPr>
        <p:spPr bwMode="auto">
          <a:xfrm>
            <a:off x="287340" y="673200"/>
            <a:ext cx="84613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a:lnSpc>
                <a:spcPct val="105000"/>
              </a:lnSpc>
            </a:pPr>
            <a:r>
              <a:rPr lang="en-GB" sz="2400" dirty="0">
                <a:solidFill>
                  <a:srgbClr val="ED1A3B"/>
                </a:solidFill>
              </a:rPr>
              <a:t>NOUVEAUX MOYENS DE CONTROLES ET D INVESTIGATIONS</a:t>
            </a:r>
          </a:p>
          <a:p>
            <a:pPr algn="l">
              <a:lnSpc>
                <a:spcPct val="105000"/>
              </a:lnSpc>
            </a:pPr>
            <a:r>
              <a:rPr lang="fr-FR" sz="2400" dirty="0" smtClean="0">
                <a:solidFill>
                  <a:srgbClr val="2EAFA4"/>
                </a:solidFill>
              </a:rPr>
              <a:t>Démarche</a:t>
            </a:r>
            <a:r>
              <a:rPr lang="fr-FR" sz="2000" dirty="0">
                <a:solidFill>
                  <a:srgbClr val="2EAFA4"/>
                </a:solidFill>
              </a:rPr>
              <a:t/>
            </a:r>
            <a:br>
              <a:rPr lang="fr-FR" sz="2000" dirty="0">
                <a:solidFill>
                  <a:srgbClr val="2EAFA4"/>
                </a:solidFill>
              </a:rPr>
            </a:br>
            <a:endParaRPr lang="en-US" sz="2000" u="sng" dirty="0">
              <a:solidFill>
                <a:srgbClr val="FF0000"/>
              </a:solidFill>
            </a:endParaRPr>
          </a:p>
        </p:txBody>
      </p:sp>
    </p:spTree>
    <p:extLst>
      <p:ext uri="{BB962C8B-B14F-4D97-AF65-F5344CB8AC3E}">
        <p14:creationId xmlns:p14="http://schemas.microsoft.com/office/powerpoint/2010/main" xmlns="" val="2438768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4585"/>
                                        </p:tgtEl>
                                        <p:attrNameLst>
                                          <p:attrName>style.visibility</p:attrName>
                                        </p:attrNameLst>
                                      </p:cBhvr>
                                      <p:to>
                                        <p:strVal val="visible"/>
                                      </p:to>
                                    </p:set>
                                    <p:animEffect transition="in" filter="fade">
                                      <p:cBhvr>
                                        <p:cTn id="15" dur="500"/>
                                        <p:tgtEl>
                                          <p:spTgt spid="245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4598"/>
                                        </p:tgtEl>
                                        <p:attrNameLst>
                                          <p:attrName>style.visibility</p:attrName>
                                        </p:attrNameLst>
                                      </p:cBhvr>
                                      <p:to>
                                        <p:strVal val="visible"/>
                                      </p:to>
                                    </p:set>
                                    <p:animEffect transition="in" filter="fade">
                                      <p:cBhvr>
                                        <p:cTn id="28" dur="500"/>
                                        <p:tgtEl>
                                          <p:spTgt spid="245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2"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righ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fr-FR" dirty="0" smtClean="0"/>
              <a:t>CONTEXTE ET RETOURS D’EXPERIENCE</a:t>
            </a:r>
            <a:br>
              <a:rPr lang="fr-FR" dirty="0" smtClean="0"/>
            </a:br>
            <a:r>
              <a:rPr lang="fr-FR" dirty="0" smtClean="0"/>
              <a:t>Retours d’expérience – Yves Rocher</a:t>
            </a:r>
          </a:p>
        </p:txBody>
      </p:sp>
      <p:pic>
        <p:nvPicPr>
          <p:cNvPr id="31748"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000" y="638175"/>
            <a:ext cx="9779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0" name="Rectangle 2"/>
          <p:cNvSpPr>
            <a:spLocks noChangeArrowheads="1"/>
          </p:cNvSpPr>
          <p:nvPr/>
        </p:nvSpPr>
        <p:spPr bwMode="auto">
          <a:xfrm>
            <a:off x="1447802" y="1776414"/>
            <a:ext cx="7700963"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lvl="3">
              <a:spcAft>
                <a:spcPts val="600"/>
              </a:spcAft>
            </a:pPr>
            <a:r>
              <a:rPr lang="fr-FR" sz="1200" b="0">
                <a:solidFill>
                  <a:schemeClr val="tx1"/>
                </a:solidFill>
              </a:rPr>
              <a:t>« Nous sommes </a:t>
            </a:r>
            <a:r>
              <a:rPr lang="fr-FR" sz="1200">
                <a:solidFill>
                  <a:srgbClr val="C00000"/>
                </a:solidFill>
              </a:rPr>
              <a:t>satisfaits</a:t>
            </a:r>
            <a:r>
              <a:rPr lang="fr-FR" sz="1200" b="0">
                <a:solidFill>
                  <a:schemeClr val="tx1"/>
                </a:solidFill>
              </a:rPr>
              <a:t> de l'apport de Magnifier dans le contrôle interne des transactions saisies en finance dans SAP. </a:t>
            </a:r>
            <a:r>
              <a:rPr lang="fr-FR" sz="1200">
                <a:solidFill>
                  <a:srgbClr val="C00000"/>
                </a:solidFill>
              </a:rPr>
              <a:t>Dans le standard actuel de notre version SAP nous n'avons pas la possibilité de faire ces analyses</a:t>
            </a:r>
            <a:r>
              <a:rPr lang="fr-FR" sz="1200" b="0">
                <a:solidFill>
                  <a:schemeClr val="tx1"/>
                </a:solidFill>
              </a:rPr>
              <a:t>. </a:t>
            </a:r>
          </a:p>
          <a:p>
            <a:pPr marL="0" lvl="3">
              <a:spcAft>
                <a:spcPts val="600"/>
              </a:spcAft>
            </a:pPr>
            <a:r>
              <a:rPr lang="fr-FR" sz="1200" b="0">
                <a:solidFill>
                  <a:schemeClr val="tx1"/>
                </a:solidFill>
              </a:rPr>
              <a:t>Suite à l'analyse de 2009 nous avions demandé pour 2010 à pouvoir filtrer un certain nombre de données  pour que les listes à analyser soient plus restreintes et correspondent mieux à l'utilisation que nous faisons de SAP (date,  catégorie d'utilisateur,  type de pièce  ... ), Magnifier a démontré sa flexibilité car nos demandes ont été prises en compte et </a:t>
            </a:r>
            <a:r>
              <a:rPr lang="fr-FR" sz="1200">
                <a:solidFill>
                  <a:srgbClr val="C00000"/>
                </a:solidFill>
              </a:rPr>
              <a:t>le résultat a permis de réduire les volumes à analyser</a:t>
            </a:r>
            <a:r>
              <a:rPr lang="fr-FR" sz="1200" b="0">
                <a:solidFill>
                  <a:schemeClr val="tx1"/>
                </a:solidFill>
              </a:rPr>
              <a:t>. </a:t>
            </a:r>
          </a:p>
          <a:p>
            <a:pPr marL="0" lvl="3">
              <a:spcAft>
                <a:spcPts val="600"/>
              </a:spcAft>
            </a:pPr>
            <a:r>
              <a:rPr lang="fr-FR" sz="1200" b="0">
                <a:solidFill>
                  <a:schemeClr val="tx1"/>
                </a:solidFill>
              </a:rPr>
              <a:t>Suite à l'analyse </a:t>
            </a:r>
            <a:r>
              <a:rPr lang="fr-FR" sz="1200">
                <a:solidFill>
                  <a:srgbClr val="C00000"/>
                </a:solidFill>
              </a:rPr>
              <a:t>nous avons modifié certaines pratiques dans SAP</a:t>
            </a:r>
            <a:r>
              <a:rPr lang="fr-FR" sz="1200" b="0">
                <a:solidFill>
                  <a:schemeClr val="tx1"/>
                </a:solidFill>
              </a:rPr>
              <a:t>, par exemple en créant de nouveaux types de pièces pour mieux identifier les transactions de règlements émis ou reçus. </a:t>
            </a:r>
          </a:p>
          <a:p>
            <a:pPr marL="0" lvl="3">
              <a:spcAft>
                <a:spcPts val="600"/>
              </a:spcAft>
            </a:pPr>
            <a:r>
              <a:rPr lang="fr-FR" sz="1200" b="0">
                <a:solidFill>
                  <a:schemeClr val="tx1"/>
                </a:solidFill>
              </a:rPr>
              <a:t>La prise en main de Magnifier est </a:t>
            </a:r>
            <a:r>
              <a:rPr lang="fr-FR" sz="1200">
                <a:solidFill>
                  <a:srgbClr val="C00000"/>
                </a:solidFill>
              </a:rPr>
              <a:t>très intuitive </a:t>
            </a:r>
            <a:r>
              <a:rPr lang="fr-FR" sz="1200" b="0">
                <a:solidFill>
                  <a:schemeClr val="tx1"/>
                </a:solidFill>
              </a:rPr>
              <a:t>et ne nécessite </a:t>
            </a:r>
            <a:r>
              <a:rPr lang="fr-FR" sz="1200">
                <a:solidFill>
                  <a:srgbClr val="C00000"/>
                </a:solidFill>
              </a:rPr>
              <a:t>pas de formation particulière</a:t>
            </a:r>
            <a:r>
              <a:rPr lang="fr-FR" sz="1200" b="0">
                <a:solidFill>
                  <a:schemeClr val="tx1"/>
                </a:solidFill>
              </a:rPr>
              <a:t>. » 	</a:t>
            </a:r>
          </a:p>
          <a:p>
            <a:pPr marL="0" lvl="3">
              <a:spcAft>
                <a:spcPts val="600"/>
              </a:spcAft>
            </a:pPr>
            <a:r>
              <a:rPr lang="fr-FR" sz="1200">
                <a:solidFill>
                  <a:schemeClr val="tx1"/>
                </a:solidFill>
              </a:rPr>
              <a:t>Guy Jehanno, Directeur Comptable Yves Rocher SA, le 23 mars 2011</a:t>
            </a:r>
          </a:p>
        </p:txBody>
      </p:sp>
      <p:sp>
        <p:nvSpPr>
          <p:cNvPr id="20488" name="Freeform 5"/>
          <p:cNvSpPr>
            <a:spLocks/>
          </p:cNvSpPr>
          <p:nvPr/>
        </p:nvSpPr>
        <p:spPr bwMode="gray">
          <a:xfrm>
            <a:off x="266700" y="4984223"/>
            <a:ext cx="8553450" cy="1754187"/>
          </a:xfrm>
          <a:custGeom>
            <a:avLst/>
            <a:gdLst>
              <a:gd name="T0" fmla="*/ 0 w 1655"/>
              <a:gd name="T1" fmla="*/ 0 h 837"/>
              <a:gd name="T2" fmla="*/ 0 w 1655"/>
              <a:gd name="T3" fmla="*/ 2147483647 h 837"/>
              <a:gd name="T4" fmla="*/ 2147483647 w 1655"/>
              <a:gd name="T5" fmla="*/ 2147483647 h 837"/>
              <a:gd name="T6" fmla="*/ 2147483647 w 1655"/>
              <a:gd name="T7" fmla="*/ 2147483647 h 837"/>
              <a:gd name="T8" fmla="*/ 2147483647 w 1655"/>
              <a:gd name="T9" fmla="*/ 2147483647 h 837"/>
              <a:gd name="T10" fmla="*/ 2147483647 w 1655"/>
              <a:gd name="T11" fmla="*/ 2147483647 h 837"/>
              <a:gd name="T12" fmla="*/ 2147483647 w 1655"/>
              <a:gd name="T13" fmla="*/ 2147483647 h 837"/>
              <a:gd name="T14" fmla="*/ 2147483647 w 1655"/>
              <a:gd name="T15" fmla="*/ 2147483647 h 837"/>
              <a:gd name="T16" fmla="*/ 2147483647 w 1655"/>
              <a:gd name="T17" fmla="*/ 2147483647 h 837"/>
              <a:gd name="T18" fmla="*/ 2147483647 w 1655"/>
              <a:gd name="T19" fmla="*/ 2147483647 h 837"/>
              <a:gd name="T20" fmla="*/ 2147483647 w 1655"/>
              <a:gd name="T21" fmla="*/ 2147483647 h 837"/>
              <a:gd name="T22" fmla="*/ 2147483647 w 1655"/>
              <a:gd name="T23" fmla="*/ 2147483647 h 837"/>
              <a:gd name="T24" fmla="*/ 2147483647 w 1655"/>
              <a:gd name="T25" fmla="*/ 2147483647 h 837"/>
              <a:gd name="T26" fmla="*/ 2147483647 w 1655"/>
              <a:gd name="T27" fmla="*/ 2147483647 h 837"/>
              <a:gd name="T28" fmla="*/ 2147483647 w 1655"/>
              <a:gd name="T29" fmla="*/ 2147483647 h 837"/>
              <a:gd name="T30" fmla="*/ 2147483647 w 1655"/>
              <a:gd name="T31" fmla="*/ 2147483647 h 837"/>
              <a:gd name="T32" fmla="*/ 2147483647 w 1655"/>
              <a:gd name="T33" fmla="*/ 2147483647 h 837"/>
              <a:gd name="T34" fmla="*/ 2147483647 w 1655"/>
              <a:gd name="T35" fmla="*/ 2147483647 h 837"/>
              <a:gd name="T36" fmla="*/ 2147483647 w 1655"/>
              <a:gd name="T37" fmla="*/ 2147483647 h 837"/>
              <a:gd name="T38" fmla="*/ 2147483647 w 1655"/>
              <a:gd name="T39" fmla="*/ 2147483647 h 837"/>
              <a:gd name="T40" fmla="*/ 2147483647 w 1655"/>
              <a:gd name="T41" fmla="*/ 2147483647 h 837"/>
              <a:gd name="T42" fmla="*/ 2147483647 w 1655"/>
              <a:gd name="T43" fmla="*/ 2147483647 h 837"/>
              <a:gd name="T44" fmla="*/ 2147483647 w 1655"/>
              <a:gd name="T45" fmla="*/ 2147483647 h 837"/>
              <a:gd name="T46" fmla="*/ 2147483647 w 1655"/>
              <a:gd name="T47" fmla="*/ 2147483647 h 837"/>
              <a:gd name="T48" fmla="*/ 2147483647 w 1655"/>
              <a:gd name="T49" fmla="*/ 2147483647 h 837"/>
              <a:gd name="T50" fmla="*/ 2147483647 w 1655"/>
              <a:gd name="T51" fmla="*/ 2147483647 h 837"/>
              <a:gd name="T52" fmla="*/ 2147483647 w 1655"/>
              <a:gd name="T53" fmla="*/ 2147483647 h 837"/>
              <a:gd name="T54" fmla="*/ 2147483647 w 1655"/>
              <a:gd name="T55" fmla="*/ 2147483647 h 837"/>
              <a:gd name="T56" fmla="*/ 2147483647 w 1655"/>
              <a:gd name="T57" fmla="*/ 2147483647 h 837"/>
              <a:gd name="T58" fmla="*/ 2147483647 w 1655"/>
              <a:gd name="T59" fmla="*/ 2147483647 h 837"/>
              <a:gd name="T60" fmla="*/ 2147483647 w 1655"/>
              <a:gd name="T61" fmla="*/ 2147483647 h 837"/>
              <a:gd name="T62" fmla="*/ 2147483647 w 1655"/>
              <a:gd name="T63" fmla="*/ 2147483647 h 837"/>
              <a:gd name="T64" fmla="*/ 2147483647 w 1655"/>
              <a:gd name="T65" fmla="*/ 2147483647 h 837"/>
              <a:gd name="T66" fmla="*/ 2147483647 w 1655"/>
              <a:gd name="T67" fmla="*/ 2147483647 h 837"/>
              <a:gd name="T68" fmla="*/ 2147483647 w 1655"/>
              <a:gd name="T69" fmla="*/ 2147483647 h 837"/>
              <a:gd name="T70" fmla="*/ 2147483647 w 1655"/>
              <a:gd name="T71" fmla="*/ 2147483647 h 837"/>
              <a:gd name="T72" fmla="*/ 2147483647 w 1655"/>
              <a:gd name="T73" fmla="*/ 2147483647 h 837"/>
              <a:gd name="T74" fmla="*/ 2147483647 w 1655"/>
              <a:gd name="T75" fmla="*/ 2147483647 h 837"/>
              <a:gd name="T76" fmla="*/ 2147483647 w 1655"/>
              <a:gd name="T77" fmla="*/ 2147483647 h 837"/>
              <a:gd name="T78" fmla="*/ 2147483647 w 1655"/>
              <a:gd name="T79" fmla="*/ 2147483647 h 837"/>
              <a:gd name="T80" fmla="*/ 2147483647 w 1655"/>
              <a:gd name="T81" fmla="*/ 2147483647 h 837"/>
              <a:gd name="T82" fmla="*/ 2147483647 w 1655"/>
              <a:gd name="T83" fmla="*/ 2147483647 h 837"/>
              <a:gd name="T84" fmla="*/ 2147483647 w 1655"/>
              <a:gd name="T85" fmla="*/ 2147483647 h 837"/>
              <a:gd name="T86" fmla="*/ 2147483647 w 1655"/>
              <a:gd name="T87" fmla="*/ 2147483647 h 837"/>
              <a:gd name="T88" fmla="*/ 2147483647 w 1655"/>
              <a:gd name="T89" fmla="*/ 0 h 837"/>
              <a:gd name="T90" fmla="*/ 0 w 1655"/>
              <a:gd name="T91" fmla="*/ 0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5"/>
              <a:gd name="T139" fmla="*/ 0 h 837"/>
              <a:gd name="T140" fmla="*/ 1655 w 1655"/>
              <a:gd name="T141" fmla="*/ 837 h 8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5" h="837">
                <a:moveTo>
                  <a:pt x="0" y="0"/>
                </a:moveTo>
                <a:cubicBezTo>
                  <a:pt x="0" y="837"/>
                  <a:pt x="0" y="837"/>
                  <a:pt x="0" y="837"/>
                </a:cubicBezTo>
                <a:cubicBezTo>
                  <a:pt x="46" y="819"/>
                  <a:pt x="46" y="819"/>
                  <a:pt x="46" y="819"/>
                </a:cubicBezTo>
                <a:cubicBezTo>
                  <a:pt x="112" y="792"/>
                  <a:pt x="232" y="739"/>
                  <a:pt x="273" y="699"/>
                </a:cubicBezTo>
                <a:cubicBezTo>
                  <a:pt x="279" y="693"/>
                  <a:pt x="310" y="666"/>
                  <a:pt x="352" y="645"/>
                </a:cubicBezTo>
                <a:cubicBezTo>
                  <a:pt x="394" y="624"/>
                  <a:pt x="434" y="615"/>
                  <a:pt x="442" y="613"/>
                </a:cubicBezTo>
                <a:cubicBezTo>
                  <a:pt x="443" y="613"/>
                  <a:pt x="443" y="613"/>
                  <a:pt x="443" y="613"/>
                </a:cubicBezTo>
                <a:cubicBezTo>
                  <a:pt x="470" y="608"/>
                  <a:pt x="490" y="624"/>
                  <a:pt x="495" y="630"/>
                </a:cubicBezTo>
                <a:cubicBezTo>
                  <a:pt x="504" y="642"/>
                  <a:pt x="504" y="659"/>
                  <a:pt x="503" y="666"/>
                </a:cubicBezTo>
                <a:cubicBezTo>
                  <a:pt x="503" y="677"/>
                  <a:pt x="506" y="690"/>
                  <a:pt x="511" y="701"/>
                </a:cubicBezTo>
                <a:cubicBezTo>
                  <a:pt x="530" y="738"/>
                  <a:pt x="576" y="753"/>
                  <a:pt x="613" y="734"/>
                </a:cubicBezTo>
                <a:cubicBezTo>
                  <a:pt x="650" y="715"/>
                  <a:pt x="665" y="670"/>
                  <a:pt x="646" y="633"/>
                </a:cubicBezTo>
                <a:cubicBezTo>
                  <a:pt x="640" y="622"/>
                  <a:pt x="632" y="612"/>
                  <a:pt x="623" y="605"/>
                </a:cubicBezTo>
                <a:cubicBezTo>
                  <a:pt x="617" y="602"/>
                  <a:pt x="603" y="591"/>
                  <a:pt x="599" y="578"/>
                </a:cubicBezTo>
                <a:cubicBezTo>
                  <a:pt x="597" y="570"/>
                  <a:pt x="596" y="545"/>
                  <a:pt x="615" y="526"/>
                </a:cubicBezTo>
                <a:cubicBezTo>
                  <a:pt x="615" y="526"/>
                  <a:pt x="616" y="525"/>
                  <a:pt x="616" y="525"/>
                </a:cubicBezTo>
                <a:cubicBezTo>
                  <a:pt x="622" y="520"/>
                  <a:pt x="653" y="493"/>
                  <a:pt x="696" y="471"/>
                </a:cubicBezTo>
                <a:cubicBezTo>
                  <a:pt x="739" y="449"/>
                  <a:pt x="780" y="440"/>
                  <a:pt x="787" y="439"/>
                </a:cubicBezTo>
                <a:cubicBezTo>
                  <a:pt x="787" y="439"/>
                  <a:pt x="787" y="439"/>
                  <a:pt x="787" y="439"/>
                </a:cubicBezTo>
                <a:cubicBezTo>
                  <a:pt x="787" y="439"/>
                  <a:pt x="832" y="430"/>
                  <a:pt x="879" y="406"/>
                </a:cubicBezTo>
                <a:cubicBezTo>
                  <a:pt x="927" y="382"/>
                  <a:pt x="960" y="352"/>
                  <a:pt x="960" y="352"/>
                </a:cubicBezTo>
                <a:cubicBezTo>
                  <a:pt x="960" y="351"/>
                  <a:pt x="960" y="351"/>
                  <a:pt x="960" y="351"/>
                </a:cubicBezTo>
                <a:cubicBezTo>
                  <a:pt x="979" y="333"/>
                  <a:pt x="978" y="307"/>
                  <a:pt x="976" y="300"/>
                </a:cubicBezTo>
                <a:cubicBezTo>
                  <a:pt x="972" y="286"/>
                  <a:pt x="958" y="276"/>
                  <a:pt x="952" y="272"/>
                </a:cubicBezTo>
                <a:cubicBezTo>
                  <a:pt x="943" y="265"/>
                  <a:pt x="935" y="256"/>
                  <a:pt x="929" y="245"/>
                </a:cubicBezTo>
                <a:cubicBezTo>
                  <a:pt x="910" y="208"/>
                  <a:pt x="925" y="162"/>
                  <a:pt x="962" y="144"/>
                </a:cubicBezTo>
                <a:cubicBezTo>
                  <a:pt x="999" y="125"/>
                  <a:pt x="1045" y="140"/>
                  <a:pt x="1064" y="177"/>
                </a:cubicBezTo>
                <a:cubicBezTo>
                  <a:pt x="1069" y="188"/>
                  <a:pt x="1072" y="200"/>
                  <a:pt x="1072" y="212"/>
                </a:cubicBezTo>
                <a:cubicBezTo>
                  <a:pt x="1071" y="218"/>
                  <a:pt x="1071" y="236"/>
                  <a:pt x="1080" y="247"/>
                </a:cubicBezTo>
                <a:cubicBezTo>
                  <a:pt x="1080" y="248"/>
                  <a:pt x="1080" y="248"/>
                  <a:pt x="1081" y="248"/>
                </a:cubicBezTo>
                <a:cubicBezTo>
                  <a:pt x="1081" y="249"/>
                  <a:pt x="1081" y="249"/>
                  <a:pt x="1082" y="249"/>
                </a:cubicBezTo>
                <a:cubicBezTo>
                  <a:pt x="1082" y="249"/>
                  <a:pt x="1082" y="250"/>
                  <a:pt x="1082" y="250"/>
                </a:cubicBezTo>
                <a:cubicBezTo>
                  <a:pt x="1083" y="250"/>
                  <a:pt x="1083" y="251"/>
                  <a:pt x="1083" y="251"/>
                </a:cubicBezTo>
                <a:cubicBezTo>
                  <a:pt x="1084" y="251"/>
                  <a:pt x="1084" y="251"/>
                  <a:pt x="1084" y="251"/>
                </a:cubicBezTo>
                <a:cubicBezTo>
                  <a:pt x="1084" y="252"/>
                  <a:pt x="1085" y="252"/>
                  <a:pt x="1086" y="253"/>
                </a:cubicBezTo>
                <a:cubicBezTo>
                  <a:pt x="1086" y="253"/>
                  <a:pt x="1086" y="253"/>
                  <a:pt x="1086" y="253"/>
                </a:cubicBezTo>
                <a:cubicBezTo>
                  <a:pt x="1086" y="253"/>
                  <a:pt x="1087" y="254"/>
                  <a:pt x="1088" y="255"/>
                </a:cubicBezTo>
                <a:cubicBezTo>
                  <a:pt x="1088" y="255"/>
                  <a:pt x="1088" y="255"/>
                  <a:pt x="1088" y="255"/>
                </a:cubicBezTo>
                <a:cubicBezTo>
                  <a:pt x="1097" y="261"/>
                  <a:pt x="1111" y="267"/>
                  <a:pt x="1128" y="265"/>
                </a:cubicBezTo>
                <a:cubicBezTo>
                  <a:pt x="1128" y="265"/>
                  <a:pt x="1128" y="265"/>
                  <a:pt x="1128" y="265"/>
                </a:cubicBezTo>
                <a:cubicBezTo>
                  <a:pt x="1129" y="265"/>
                  <a:pt x="1130" y="265"/>
                  <a:pt x="1131" y="265"/>
                </a:cubicBezTo>
                <a:cubicBezTo>
                  <a:pt x="1132" y="264"/>
                  <a:pt x="1132" y="264"/>
                  <a:pt x="1132" y="264"/>
                </a:cubicBezTo>
                <a:cubicBezTo>
                  <a:pt x="1145" y="261"/>
                  <a:pt x="1184" y="252"/>
                  <a:pt x="1223" y="232"/>
                </a:cubicBezTo>
                <a:cubicBezTo>
                  <a:pt x="1260" y="214"/>
                  <a:pt x="1289" y="192"/>
                  <a:pt x="1303" y="177"/>
                </a:cubicBezTo>
                <a:cubicBezTo>
                  <a:pt x="1401" y="80"/>
                  <a:pt x="1655" y="0"/>
                  <a:pt x="1655" y="0"/>
                </a:cubicBezTo>
                <a:lnTo>
                  <a:pt x="0" y="0"/>
                </a:lnTo>
                <a:close/>
              </a:path>
            </a:pathLst>
          </a:custGeom>
          <a:gradFill rotWithShape="1">
            <a:gsLst>
              <a:gs pos="0">
                <a:srgbClr val="C9C9C9">
                  <a:alpha val="50000"/>
                </a:srgbClr>
              </a:gs>
              <a:gs pos="100000">
                <a:srgbClr val="DCDCDC"/>
              </a:gs>
            </a:gsLst>
            <a:lin ang="2700000" scaled="1"/>
          </a:gradFill>
          <a:ln w="6350">
            <a:solidFill>
              <a:srgbClr val="969696"/>
            </a:solidFill>
            <a:miter lim="800000"/>
            <a:headEnd/>
            <a:tailEnd/>
          </a:ln>
        </p:spPr>
        <p:txBody>
          <a:bodyPr/>
          <a:lstStyle/>
          <a:p>
            <a:pPr>
              <a:defRPr/>
            </a:pPr>
            <a:endParaRPr lang="fr-FR">
              <a:solidFill>
                <a:schemeClr val="tx2">
                  <a:lumMod val="20000"/>
                  <a:lumOff val="80000"/>
                </a:schemeClr>
              </a:solidFill>
              <a:cs typeface="+mn-cs"/>
            </a:endParaRPr>
          </a:p>
        </p:txBody>
      </p:sp>
      <p:sp>
        <p:nvSpPr>
          <p:cNvPr id="31752" name="Freeform 6"/>
          <p:cNvSpPr>
            <a:spLocks/>
          </p:cNvSpPr>
          <p:nvPr/>
        </p:nvSpPr>
        <p:spPr bwMode="gray">
          <a:xfrm>
            <a:off x="228600" y="4896908"/>
            <a:ext cx="8591550" cy="1754187"/>
          </a:xfrm>
          <a:custGeom>
            <a:avLst/>
            <a:gdLst>
              <a:gd name="T0" fmla="*/ 2147483647 w 1655"/>
              <a:gd name="T1" fmla="*/ 2147483647 h 837"/>
              <a:gd name="T2" fmla="*/ 2147483647 w 1655"/>
              <a:gd name="T3" fmla="*/ 2147483647 h 837"/>
              <a:gd name="T4" fmla="*/ 2147483647 w 1655"/>
              <a:gd name="T5" fmla="*/ 2147483647 h 837"/>
              <a:gd name="T6" fmla="*/ 2147483647 w 1655"/>
              <a:gd name="T7" fmla="*/ 2147483647 h 837"/>
              <a:gd name="T8" fmla="*/ 2147483647 w 1655"/>
              <a:gd name="T9" fmla="*/ 2147483647 h 837"/>
              <a:gd name="T10" fmla="*/ 2147483647 w 1655"/>
              <a:gd name="T11" fmla="*/ 2147483647 h 837"/>
              <a:gd name="T12" fmla="*/ 2147483647 w 1655"/>
              <a:gd name="T13" fmla="*/ 2147483647 h 837"/>
              <a:gd name="T14" fmla="*/ 2147483647 w 1655"/>
              <a:gd name="T15" fmla="*/ 2147483647 h 837"/>
              <a:gd name="T16" fmla="*/ 2147483647 w 1655"/>
              <a:gd name="T17" fmla="*/ 2147483647 h 837"/>
              <a:gd name="T18" fmla="*/ 2147483647 w 1655"/>
              <a:gd name="T19" fmla="*/ 2147483647 h 837"/>
              <a:gd name="T20" fmla="*/ 2147483647 w 1655"/>
              <a:gd name="T21" fmla="*/ 2147483647 h 837"/>
              <a:gd name="T22" fmla="*/ 2147483647 w 1655"/>
              <a:gd name="T23" fmla="*/ 2147483647 h 837"/>
              <a:gd name="T24" fmla="*/ 2147483647 w 1655"/>
              <a:gd name="T25" fmla="*/ 2147483647 h 837"/>
              <a:gd name="T26" fmla="*/ 2147483647 w 1655"/>
              <a:gd name="T27" fmla="*/ 2147483647 h 837"/>
              <a:gd name="T28" fmla="*/ 2147483647 w 1655"/>
              <a:gd name="T29" fmla="*/ 2147483647 h 837"/>
              <a:gd name="T30" fmla="*/ 2147483647 w 1655"/>
              <a:gd name="T31" fmla="*/ 2147483647 h 837"/>
              <a:gd name="T32" fmla="*/ 2147483647 w 1655"/>
              <a:gd name="T33" fmla="*/ 2147483647 h 837"/>
              <a:gd name="T34" fmla="*/ 2147483647 w 1655"/>
              <a:gd name="T35" fmla="*/ 2147483647 h 837"/>
              <a:gd name="T36" fmla="*/ 2147483647 w 1655"/>
              <a:gd name="T37" fmla="*/ 2147483647 h 837"/>
              <a:gd name="T38" fmla="*/ 2147483647 w 1655"/>
              <a:gd name="T39" fmla="*/ 2147483647 h 837"/>
              <a:gd name="T40" fmla="*/ 2147483647 w 1655"/>
              <a:gd name="T41" fmla="*/ 2147483647 h 837"/>
              <a:gd name="T42" fmla="*/ 2147483647 w 1655"/>
              <a:gd name="T43" fmla="*/ 2147483647 h 837"/>
              <a:gd name="T44" fmla="*/ 2147483647 w 1655"/>
              <a:gd name="T45" fmla="*/ 2147483647 h 837"/>
              <a:gd name="T46" fmla="*/ 2147483647 w 1655"/>
              <a:gd name="T47" fmla="*/ 2147483647 h 837"/>
              <a:gd name="T48" fmla="*/ 2147483647 w 1655"/>
              <a:gd name="T49" fmla="*/ 2147483647 h 837"/>
              <a:gd name="T50" fmla="*/ 2147483647 w 1655"/>
              <a:gd name="T51" fmla="*/ 2147483647 h 837"/>
              <a:gd name="T52" fmla="*/ 2147483647 w 1655"/>
              <a:gd name="T53" fmla="*/ 2147483647 h 837"/>
              <a:gd name="T54" fmla="*/ 2147483647 w 1655"/>
              <a:gd name="T55" fmla="*/ 2147483647 h 837"/>
              <a:gd name="T56" fmla="*/ 2147483647 w 1655"/>
              <a:gd name="T57" fmla="*/ 2147483647 h 837"/>
              <a:gd name="T58" fmla="*/ 2147483647 w 1655"/>
              <a:gd name="T59" fmla="*/ 2147483647 h 837"/>
              <a:gd name="T60" fmla="*/ 2147483647 w 1655"/>
              <a:gd name="T61" fmla="*/ 2147483647 h 837"/>
              <a:gd name="T62" fmla="*/ 2147483647 w 1655"/>
              <a:gd name="T63" fmla="*/ 2147483647 h 837"/>
              <a:gd name="T64" fmla="*/ 2147483647 w 1655"/>
              <a:gd name="T65" fmla="*/ 2147483647 h 837"/>
              <a:gd name="T66" fmla="*/ 2147483647 w 1655"/>
              <a:gd name="T67" fmla="*/ 2147483647 h 837"/>
              <a:gd name="T68" fmla="*/ 2147483647 w 1655"/>
              <a:gd name="T69" fmla="*/ 2147483647 h 837"/>
              <a:gd name="T70" fmla="*/ 2147483647 w 1655"/>
              <a:gd name="T71" fmla="*/ 2147483647 h 837"/>
              <a:gd name="T72" fmla="*/ 2147483647 w 1655"/>
              <a:gd name="T73" fmla="*/ 2147483647 h 837"/>
              <a:gd name="T74" fmla="*/ 2147483647 w 1655"/>
              <a:gd name="T75" fmla="*/ 2147483647 h 837"/>
              <a:gd name="T76" fmla="*/ 2147483647 w 1655"/>
              <a:gd name="T77" fmla="*/ 2147483647 h 837"/>
              <a:gd name="T78" fmla="*/ 2147483647 w 1655"/>
              <a:gd name="T79" fmla="*/ 2147483647 h 837"/>
              <a:gd name="T80" fmla="*/ 2147483647 w 1655"/>
              <a:gd name="T81" fmla="*/ 2147483647 h 837"/>
              <a:gd name="T82" fmla="*/ 2147483647 w 1655"/>
              <a:gd name="T83" fmla="*/ 2147483647 h 837"/>
              <a:gd name="T84" fmla="*/ 0 w 1655"/>
              <a:gd name="T85" fmla="*/ 2147483647 h 837"/>
              <a:gd name="T86" fmla="*/ 2147483647 w 1655"/>
              <a:gd name="T87" fmla="*/ 2147483647 h 837"/>
              <a:gd name="T88" fmla="*/ 2147483647 w 1655"/>
              <a:gd name="T89" fmla="*/ 0 h 837"/>
              <a:gd name="T90" fmla="*/ 2147483647 w 1655"/>
              <a:gd name="T91" fmla="*/ 2147483647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5"/>
              <a:gd name="T139" fmla="*/ 0 h 837"/>
              <a:gd name="T140" fmla="*/ 1655 w 1655"/>
              <a:gd name="T141" fmla="*/ 837 h 8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5" h="837">
                <a:moveTo>
                  <a:pt x="1303" y="177"/>
                </a:moveTo>
                <a:cubicBezTo>
                  <a:pt x="1289" y="192"/>
                  <a:pt x="1260" y="214"/>
                  <a:pt x="1223" y="232"/>
                </a:cubicBezTo>
                <a:cubicBezTo>
                  <a:pt x="1176" y="256"/>
                  <a:pt x="1132" y="265"/>
                  <a:pt x="1132" y="265"/>
                </a:cubicBezTo>
                <a:cubicBezTo>
                  <a:pt x="1131" y="265"/>
                  <a:pt x="1131" y="265"/>
                  <a:pt x="1131" y="265"/>
                </a:cubicBezTo>
                <a:cubicBezTo>
                  <a:pt x="1131" y="265"/>
                  <a:pt x="1127" y="265"/>
                  <a:pt x="1127" y="265"/>
                </a:cubicBezTo>
                <a:cubicBezTo>
                  <a:pt x="1127" y="265"/>
                  <a:pt x="1128" y="265"/>
                  <a:pt x="1128" y="265"/>
                </a:cubicBezTo>
                <a:cubicBezTo>
                  <a:pt x="1111" y="267"/>
                  <a:pt x="1097" y="261"/>
                  <a:pt x="1088" y="255"/>
                </a:cubicBezTo>
                <a:cubicBezTo>
                  <a:pt x="1088" y="255"/>
                  <a:pt x="1088" y="255"/>
                  <a:pt x="1088" y="255"/>
                </a:cubicBezTo>
                <a:cubicBezTo>
                  <a:pt x="1087" y="254"/>
                  <a:pt x="1086" y="253"/>
                  <a:pt x="1086" y="253"/>
                </a:cubicBezTo>
                <a:cubicBezTo>
                  <a:pt x="1086" y="253"/>
                  <a:pt x="1086" y="253"/>
                  <a:pt x="1086" y="253"/>
                </a:cubicBezTo>
                <a:cubicBezTo>
                  <a:pt x="1085" y="252"/>
                  <a:pt x="1084" y="252"/>
                  <a:pt x="1084" y="251"/>
                </a:cubicBezTo>
                <a:cubicBezTo>
                  <a:pt x="1084" y="251"/>
                  <a:pt x="1084" y="251"/>
                  <a:pt x="1083" y="251"/>
                </a:cubicBezTo>
                <a:cubicBezTo>
                  <a:pt x="1083" y="251"/>
                  <a:pt x="1083" y="250"/>
                  <a:pt x="1082" y="250"/>
                </a:cubicBezTo>
                <a:cubicBezTo>
                  <a:pt x="1082" y="250"/>
                  <a:pt x="1082" y="249"/>
                  <a:pt x="1082" y="249"/>
                </a:cubicBezTo>
                <a:cubicBezTo>
                  <a:pt x="1081" y="249"/>
                  <a:pt x="1081" y="249"/>
                  <a:pt x="1081" y="248"/>
                </a:cubicBezTo>
                <a:cubicBezTo>
                  <a:pt x="1080" y="248"/>
                  <a:pt x="1080" y="248"/>
                  <a:pt x="1080" y="247"/>
                </a:cubicBezTo>
                <a:cubicBezTo>
                  <a:pt x="1071" y="236"/>
                  <a:pt x="1071" y="218"/>
                  <a:pt x="1072" y="212"/>
                </a:cubicBezTo>
                <a:cubicBezTo>
                  <a:pt x="1072" y="200"/>
                  <a:pt x="1069" y="188"/>
                  <a:pt x="1064" y="177"/>
                </a:cubicBezTo>
                <a:cubicBezTo>
                  <a:pt x="1045" y="140"/>
                  <a:pt x="999" y="125"/>
                  <a:pt x="962" y="144"/>
                </a:cubicBezTo>
                <a:cubicBezTo>
                  <a:pt x="925" y="162"/>
                  <a:pt x="910" y="208"/>
                  <a:pt x="929" y="245"/>
                </a:cubicBezTo>
                <a:cubicBezTo>
                  <a:pt x="935" y="256"/>
                  <a:pt x="943" y="265"/>
                  <a:pt x="952" y="272"/>
                </a:cubicBezTo>
                <a:cubicBezTo>
                  <a:pt x="958" y="276"/>
                  <a:pt x="972" y="286"/>
                  <a:pt x="976" y="300"/>
                </a:cubicBezTo>
                <a:cubicBezTo>
                  <a:pt x="978" y="307"/>
                  <a:pt x="979" y="333"/>
                  <a:pt x="960" y="351"/>
                </a:cubicBezTo>
                <a:cubicBezTo>
                  <a:pt x="960" y="351"/>
                  <a:pt x="960" y="351"/>
                  <a:pt x="960" y="352"/>
                </a:cubicBezTo>
                <a:cubicBezTo>
                  <a:pt x="960" y="352"/>
                  <a:pt x="927" y="382"/>
                  <a:pt x="879" y="406"/>
                </a:cubicBezTo>
                <a:cubicBezTo>
                  <a:pt x="832" y="430"/>
                  <a:pt x="787" y="439"/>
                  <a:pt x="787" y="439"/>
                </a:cubicBezTo>
                <a:cubicBezTo>
                  <a:pt x="787" y="439"/>
                  <a:pt x="787" y="439"/>
                  <a:pt x="787" y="439"/>
                </a:cubicBezTo>
                <a:cubicBezTo>
                  <a:pt x="780" y="440"/>
                  <a:pt x="739" y="449"/>
                  <a:pt x="696" y="471"/>
                </a:cubicBezTo>
                <a:cubicBezTo>
                  <a:pt x="653" y="493"/>
                  <a:pt x="622" y="520"/>
                  <a:pt x="616" y="525"/>
                </a:cubicBezTo>
                <a:cubicBezTo>
                  <a:pt x="616" y="525"/>
                  <a:pt x="615" y="526"/>
                  <a:pt x="615" y="526"/>
                </a:cubicBezTo>
                <a:cubicBezTo>
                  <a:pt x="596" y="545"/>
                  <a:pt x="597" y="570"/>
                  <a:pt x="599" y="578"/>
                </a:cubicBezTo>
                <a:cubicBezTo>
                  <a:pt x="603" y="591"/>
                  <a:pt x="617" y="602"/>
                  <a:pt x="623" y="605"/>
                </a:cubicBezTo>
                <a:cubicBezTo>
                  <a:pt x="632" y="612"/>
                  <a:pt x="640" y="622"/>
                  <a:pt x="646" y="633"/>
                </a:cubicBezTo>
                <a:cubicBezTo>
                  <a:pt x="665" y="670"/>
                  <a:pt x="650" y="715"/>
                  <a:pt x="613" y="734"/>
                </a:cubicBezTo>
                <a:cubicBezTo>
                  <a:pt x="576" y="753"/>
                  <a:pt x="530" y="738"/>
                  <a:pt x="511" y="701"/>
                </a:cubicBezTo>
                <a:cubicBezTo>
                  <a:pt x="506" y="690"/>
                  <a:pt x="503" y="677"/>
                  <a:pt x="503" y="666"/>
                </a:cubicBezTo>
                <a:cubicBezTo>
                  <a:pt x="504" y="659"/>
                  <a:pt x="504" y="642"/>
                  <a:pt x="495" y="630"/>
                </a:cubicBezTo>
                <a:cubicBezTo>
                  <a:pt x="490" y="624"/>
                  <a:pt x="470" y="608"/>
                  <a:pt x="443" y="613"/>
                </a:cubicBezTo>
                <a:cubicBezTo>
                  <a:pt x="443" y="613"/>
                  <a:pt x="443" y="613"/>
                  <a:pt x="442" y="613"/>
                </a:cubicBezTo>
                <a:cubicBezTo>
                  <a:pt x="434" y="615"/>
                  <a:pt x="394" y="624"/>
                  <a:pt x="352" y="645"/>
                </a:cubicBezTo>
                <a:cubicBezTo>
                  <a:pt x="310" y="666"/>
                  <a:pt x="279" y="693"/>
                  <a:pt x="273" y="699"/>
                </a:cubicBezTo>
                <a:cubicBezTo>
                  <a:pt x="232" y="739"/>
                  <a:pt x="112" y="792"/>
                  <a:pt x="46" y="819"/>
                </a:cubicBezTo>
                <a:cubicBezTo>
                  <a:pt x="18" y="830"/>
                  <a:pt x="0" y="837"/>
                  <a:pt x="0" y="837"/>
                </a:cubicBezTo>
                <a:cubicBezTo>
                  <a:pt x="1655" y="837"/>
                  <a:pt x="1655" y="837"/>
                  <a:pt x="1655" y="837"/>
                </a:cubicBezTo>
                <a:cubicBezTo>
                  <a:pt x="1655" y="0"/>
                  <a:pt x="1655" y="0"/>
                  <a:pt x="1655" y="0"/>
                </a:cubicBezTo>
                <a:cubicBezTo>
                  <a:pt x="1655" y="0"/>
                  <a:pt x="1401" y="80"/>
                  <a:pt x="1303" y="177"/>
                </a:cubicBezTo>
                <a:close/>
              </a:path>
            </a:pathLst>
          </a:custGeom>
          <a:solidFill>
            <a:schemeClr val="tx2"/>
          </a:solidFill>
          <a:ln w="6350">
            <a:solidFill>
              <a:srgbClr val="969696"/>
            </a:solidFill>
            <a:miter lim="800000"/>
            <a:headEnd/>
            <a:tailEnd/>
          </a:ln>
        </p:spPr>
        <p:txBody>
          <a:bodyPr/>
          <a:lstStyle/>
          <a:p>
            <a:endParaRPr lang="fr-FR"/>
          </a:p>
        </p:txBody>
      </p:sp>
      <p:sp>
        <p:nvSpPr>
          <p:cNvPr id="18" name="Text Box 19"/>
          <p:cNvSpPr txBox="1">
            <a:spLocks noChangeArrowheads="1"/>
          </p:cNvSpPr>
          <p:nvPr/>
        </p:nvSpPr>
        <p:spPr bwMode="gray">
          <a:xfrm>
            <a:off x="314327" y="4963584"/>
            <a:ext cx="4564063" cy="1370013"/>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u="sng" noProof="1" smtClean="0"/>
              <a:t>Succès</a:t>
            </a:r>
            <a:endParaRPr lang="fr-FR" u="sng" dirty="0" smtClean="0"/>
          </a:p>
          <a:p>
            <a:pPr marL="171450" indent="-171450">
              <a:spcAft>
                <a:spcPct val="40000"/>
              </a:spcAft>
              <a:buFont typeface="Arial" pitchFamily="34" charset="0"/>
              <a:buChar char="•"/>
              <a:defRPr/>
            </a:pPr>
            <a:r>
              <a:rPr lang="fr-FR" sz="1000" b="0" dirty="0" smtClean="0"/>
              <a:t>Renforcement de </a:t>
            </a:r>
            <a:r>
              <a:rPr lang="fr-FR" sz="1000" dirty="0" smtClean="0">
                <a:solidFill>
                  <a:srgbClr val="C00000"/>
                </a:solidFill>
              </a:rPr>
              <a:t>l’image</a:t>
            </a:r>
            <a:r>
              <a:rPr lang="fr-FR" sz="1000" b="0" dirty="0" smtClean="0">
                <a:solidFill>
                  <a:srgbClr val="C00000"/>
                </a:solidFill>
              </a:rPr>
              <a:t> </a:t>
            </a:r>
            <a:r>
              <a:rPr lang="fr-FR" sz="1000" b="0" dirty="0" smtClean="0"/>
              <a:t>de BDO (compétence, réactivité, innovation!)</a:t>
            </a:r>
          </a:p>
          <a:p>
            <a:pPr marL="171450" indent="-171450">
              <a:spcAft>
                <a:spcPct val="40000"/>
              </a:spcAft>
              <a:buFont typeface="Arial" pitchFamily="34" charset="0"/>
              <a:buChar char="•"/>
              <a:defRPr/>
            </a:pPr>
            <a:r>
              <a:rPr lang="fr-FR" sz="1000" b="0" dirty="0" smtClean="0"/>
              <a:t>Contribution à l’entretien de la </a:t>
            </a:r>
            <a:r>
              <a:rPr lang="fr-FR" sz="1000" dirty="0" smtClean="0">
                <a:solidFill>
                  <a:srgbClr val="C00000"/>
                </a:solidFill>
              </a:rPr>
              <a:t>relation de confiance </a:t>
            </a:r>
            <a:r>
              <a:rPr lang="fr-FR" sz="1000" b="0" dirty="0" smtClean="0"/>
              <a:t>avec la Direction Financière et Comptable</a:t>
            </a:r>
          </a:p>
          <a:p>
            <a:pPr marL="171450" indent="-171450">
              <a:spcAft>
                <a:spcPct val="40000"/>
              </a:spcAft>
              <a:buFont typeface="Arial" pitchFamily="34" charset="0"/>
              <a:buChar char="•"/>
              <a:defRPr/>
            </a:pPr>
            <a:r>
              <a:rPr lang="fr-FR" sz="1000" b="0" dirty="0"/>
              <a:t>Identification d’incidents et de risques potentiels </a:t>
            </a:r>
            <a:r>
              <a:rPr lang="fr-FR" sz="1000" dirty="0">
                <a:solidFill>
                  <a:srgbClr val="C00000"/>
                </a:solidFill>
              </a:rPr>
              <a:t>non détectés antérieurement</a:t>
            </a:r>
          </a:p>
          <a:p>
            <a:pPr>
              <a:spcAft>
                <a:spcPct val="40000"/>
              </a:spcAft>
              <a:defRPr/>
            </a:pPr>
            <a:endParaRPr lang="fr-FR" sz="1600" b="0" dirty="0" smtClean="0"/>
          </a:p>
          <a:p>
            <a:pPr>
              <a:spcAft>
                <a:spcPct val="40000"/>
              </a:spcAft>
              <a:defRPr/>
            </a:pPr>
            <a:r>
              <a:rPr lang="fr-FR" sz="2000" b="0" noProof="1" smtClean="0"/>
              <a:t> </a:t>
            </a:r>
            <a:endParaRPr lang="fr-FR" sz="2000" b="0" noProof="1"/>
          </a:p>
        </p:txBody>
      </p:sp>
      <p:sp>
        <p:nvSpPr>
          <p:cNvPr id="31754" name="Text Box 19"/>
          <p:cNvSpPr txBox="1">
            <a:spLocks noChangeArrowheads="1"/>
          </p:cNvSpPr>
          <p:nvPr/>
        </p:nvSpPr>
        <p:spPr bwMode="gray">
          <a:xfrm>
            <a:off x="247650" y="4459289"/>
            <a:ext cx="356235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01688" eaLnBrk="0" hangingPunct="0">
              <a:defRPr sz="1400" b="1">
                <a:solidFill>
                  <a:schemeClr val="bg1"/>
                </a:solidFill>
                <a:latin typeface="Trebuchet MS" pitchFamily="34" charset="0"/>
              </a:defRPr>
            </a:lvl1pPr>
            <a:lvl2pPr marL="742950" indent="-285750" defTabSz="801688" eaLnBrk="0" hangingPunct="0">
              <a:defRPr sz="1400" b="1">
                <a:solidFill>
                  <a:schemeClr val="bg1"/>
                </a:solidFill>
                <a:latin typeface="Trebuchet MS" pitchFamily="34" charset="0"/>
              </a:defRPr>
            </a:lvl2pPr>
            <a:lvl3pPr marL="1143000" indent="-228600" defTabSz="801688" eaLnBrk="0" hangingPunct="0">
              <a:defRPr sz="1400" b="1">
                <a:solidFill>
                  <a:schemeClr val="bg1"/>
                </a:solidFill>
                <a:latin typeface="Trebuchet MS" pitchFamily="34" charset="0"/>
              </a:defRPr>
            </a:lvl3pPr>
            <a:lvl4pPr marL="1600200" indent="-228600" defTabSz="801688" eaLnBrk="0" hangingPunct="0">
              <a:defRPr sz="1400" b="1">
                <a:solidFill>
                  <a:schemeClr val="bg1"/>
                </a:solidFill>
                <a:latin typeface="Trebuchet MS" pitchFamily="34" charset="0"/>
              </a:defRPr>
            </a:lvl4pPr>
            <a:lvl5pPr marL="2057400" indent="-228600" defTabSz="801688" eaLnBrk="0" hangingPunct="0">
              <a:defRPr sz="1400" b="1">
                <a:solidFill>
                  <a:schemeClr val="bg1"/>
                </a:solidFill>
                <a:latin typeface="Trebuchet MS" pitchFamily="34" charset="0"/>
              </a:defRPr>
            </a:lvl5pPr>
            <a:lvl6pPr marL="2514600" indent="-228600" defTabSz="801688" eaLnBrk="0" fontAlgn="base" hangingPunct="0">
              <a:spcBef>
                <a:spcPct val="0"/>
              </a:spcBef>
              <a:spcAft>
                <a:spcPct val="0"/>
              </a:spcAft>
              <a:defRPr sz="1400" b="1">
                <a:solidFill>
                  <a:schemeClr val="bg1"/>
                </a:solidFill>
                <a:latin typeface="Trebuchet MS" pitchFamily="34" charset="0"/>
              </a:defRPr>
            </a:lvl6pPr>
            <a:lvl7pPr marL="2971800" indent="-228600" defTabSz="801688" eaLnBrk="0" fontAlgn="base" hangingPunct="0">
              <a:spcBef>
                <a:spcPct val="0"/>
              </a:spcBef>
              <a:spcAft>
                <a:spcPct val="0"/>
              </a:spcAft>
              <a:defRPr sz="1400" b="1">
                <a:solidFill>
                  <a:schemeClr val="bg1"/>
                </a:solidFill>
                <a:latin typeface="Trebuchet MS" pitchFamily="34" charset="0"/>
              </a:defRPr>
            </a:lvl7pPr>
            <a:lvl8pPr marL="3429000" indent="-228600" defTabSz="801688" eaLnBrk="0" fontAlgn="base" hangingPunct="0">
              <a:spcBef>
                <a:spcPct val="0"/>
              </a:spcBef>
              <a:spcAft>
                <a:spcPct val="0"/>
              </a:spcAft>
              <a:defRPr sz="1400" b="1">
                <a:solidFill>
                  <a:schemeClr val="bg1"/>
                </a:solidFill>
                <a:latin typeface="Trebuchet MS" pitchFamily="34" charset="0"/>
              </a:defRPr>
            </a:lvl8pPr>
            <a:lvl9pPr marL="3886200" indent="-228600" defTabSz="801688" eaLnBrk="0" fontAlgn="base" hangingPunct="0">
              <a:spcBef>
                <a:spcPct val="0"/>
              </a:spcBef>
              <a:spcAft>
                <a:spcPct val="0"/>
              </a:spcAft>
              <a:defRPr sz="1400" b="1">
                <a:solidFill>
                  <a:schemeClr val="bg1"/>
                </a:solidFill>
                <a:latin typeface="Trebuchet MS" pitchFamily="34" charset="0"/>
              </a:defRPr>
            </a:lvl9pPr>
          </a:lstStyle>
          <a:p>
            <a:pPr eaLnBrk="1" hangingPunct="1">
              <a:spcAft>
                <a:spcPct val="40000"/>
              </a:spcAft>
            </a:pPr>
            <a:endParaRPr lang="fr-FR" sz="1600" b="0">
              <a:solidFill>
                <a:schemeClr val="tx1"/>
              </a:solidFill>
              <a:latin typeface="Arial" pitchFamily="34" charset="0"/>
            </a:endParaRPr>
          </a:p>
          <a:p>
            <a:pPr eaLnBrk="1" hangingPunct="1">
              <a:spcAft>
                <a:spcPct val="40000"/>
              </a:spcAft>
            </a:pPr>
            <a:r>
              <a:rPr lang="fr-FR" sz="2000" b="0" noProof="1">
                <a:solidFill>
                  <a:schemeClr val="tx1"/>
                </a:solidFill>
                <a:latin typeface="Arial" pitchFamily="34" charset="0"/>
              </a:rPr>
              <a:t> </a:t>
            </a:r>
          </a:p>
        </p:txBody>
      </p:sp>
      <p:sp>
        <p:nvSpPr>
          <p:cNvPr id="31755" name="Text Box 19"/>
          <p:cNvSpPr txBox="1">
            <a:spLocks noChangeArrowheads="1"/>
          </p:cNvSpPr>
          <p:nvPr/>
        </p:nvSpPr>
        <p:spPr bwMode="gray">
          <a:xfrm>
            <a:off x="7559677" y="5943600"/>
            <a:ext cx="17367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01688" eaLnBrk="0" hangingPunct="0">
              <a:defRPr sz="1400" b="1">
                <a:solidFill>
                  <a:schemeClr val="bg1"/>
                </a:solidFill>
                <a:latin typeface="Trebuchet MS" pitchFamily="34" charset="0"/>
              </a:defRPr>
            </a:lvl1pPr>
            <a:lvl2pPr marL="742950" indent="-285750" defTabSz="801688" eaLnBrk="0" hangingPunct="0">
              <a:defRPr sz="1400" b="1">
                <a:solidFill>
                  <a:schemeClr val="bg1"/>
                </a:solidFill>
                <a:latin typeface="Trebuchet MS" pitchFamily="34" charset="0"/>
              </a:defRPr>
            </a:lvl2pPr>
            <a:lvl3pPr marL="1143000" indent="-228600" defTabSz="801688" eaLnBrk="0" hangingPunct="0">
              <a:defRPr sz="1400" b="1">
                <a:solidFill>
                  <a:schemeClr val="bg1"/>
                </a:solidFill>
                <a:latin typeface="Trebuchet MS" pitchFamily="34" charset="0"/>
              </a:defRPr>
            </a:lvl3pPr>
            <a:lvl4pPr marL="1600200" indent="-228600" defTabSz="801688" eaLnBrk="0" hangingPunct="0">
              <a:defRPr sz="1400" b="1">
                <a:solidFill>
                  <a:schemeClr val="bg1"/>
                </a:solidFill>
                <a:latin typeface="Trebuchet MS" pitchFamily="34" charset="0"/>
              </a:defRPr>
            </a:lvl4pPr>
            <a:lvl5pPr marL="2057400" indent="-228600" defTabSz="801688" eaLnBrk="0" hangingPunct="0">
              <a:defRPr sz="1400" b="1">
                <a:solidFill>
                  <a:schemeClr val="bg1"/>
                </a:solidFill>
                <a:latin typeface="Trebuchet MS" pitchFamily="34" charset="0"/>
              </a:defRPr>
            </a:lvl5pPr>
            <a:lvl6pPr marL="2514600" indent="-228600" defTabSz="801688" eaLnBrk="0" fontAlgn="base" hangingPunct="0">
              <a:spcBef>
                <a:spcPct val="0"/>
              </a:spcBef>
              <a:spcAft>
                <a:spcPct val="0"/>
              </a:spcAft>
              <a:defRPr sz="1400" b="1">
                <a:solidFill>
                  <a:schemeClr val="bg1"/>
                </a:solidFill>
                <a:latin typeface="Trebuchet MS" pitchFamily="34" charset="0"/>
              </a:defRPr>
            </a:lvl6pPr>
            <a:lvl7pPr marL="2971800" indent="-228600" defTabSz="801688" eaLnBrk="0" fontAlgn="base" hangingPunct="0">
              <a:spcBef>
                <a:spcPct val="0"/>
              </a:spcBef>
              <a:spcAft>
                <a:spcPct val="0"/>
              </a:spcAft>
              <a:defRPr sz="1400" b="1">
                <a:solidFill>
                  <a:schemeClr val="bg1"/>
                </a:solidFill>
                <a:latin typeface="Trebuchet MS" pitchFamily="34" charset="0"/>
              </a:defRPr>
            </a:lvl7pPr>
            <a:lvl8pPr marL="3429000" indent="-228600" defTabSz="801688" eaLnBrk="0" fontAlgn="base" hangingPunct="0">
              <a:spcBef>
                <a:spcPct val="0"/>
              </a:spcBef>
              <a:spcAft>
                <a:spcPct val="0"/>
              </a:spcAft>
              <a:defRPr sz="1400" b="1">
                <a:solidFill>
                  <a:schemeClr val="bg1"/>
                </a:solidFill>
                <a:latin typeface="Trebuchet MS" pitchFamily="34" charset="0"/>
              </a:defRPr>
            </a:lvl8pPr>
            <a:lvl9pPr marL="3886200" indent="-228600" defTabSz="801688" eaLnBrk="0" fontAlgn="base" hangingPunct="0">
              <a:spcBef>
                <a:spcPct val="0"/>
              </a:spcBef>
              <a:spcAft>
                <a:spcPct val="0"/>
              </a:spcAft>
              <a:defRPr sz="1400" b="1">
                <a:solidFill>
                  <a:schemeClr val="bg1"/>
                </a:solidFill>
                <a:latin typeface="Trebuchet MS" pitchFamily="34" charset="0"/>
              </a:defRPr>
            </a:lvl9pPr>
          </a:lstStyle>
          <a:p>
            <a:pPr eaLnBrk="1" hangingPunct="1">
              <a:spcAft>
                <a:spcPct val="40000"/>
              </a:spcAft>
            </a:pPr>
            <a:r>
              <a:rPr lang="fr-FR" sz="1600" u="sng" noProof="1">
                <a:latin typeface="Arial" pitchFamily="34" charset="0"/>
              </a:rPr>
              <a:t>Opportunités</a:t>
            </a:r>
            <a:endParaRPr lang="fr-FR" b="0">
              <a:latin typeface="Arial" pitchFamily="34" charset="0"/>
            </a:endParaRPr>
          </a:p>
          <a:p>
            <a:pPr eaLnBrk="1" hangingPunct="1">
              <a:spcAft>
                <a:spcPct val="40000"/>
              </a:spcAft>
            </a:pPr>
            <a:endParaRPr lang="fr-FR" b="0">
              <a:latin typeface="Arial" pitchFamily="34" charset="0"/>
            </a:endParaRPr>
          </a:p>
          <a:p>
            <a:pPr eaLnBrk="1" hangingPunct="1">
              <a:spcAft>
                <a:spcPct val="40000"/>
              </a:spcAft>
            </a:pPr>
            <a:r>
              <a:rPr lang="fr-FR" sz="1800" b="0" noProof="1">
                <a:latin typeface="Arial" pitchFamily="34" charset="0"/>
              </a:rPr>
              <a:t> </a:t>
            </a:r>
          </a:p>
        </p:txBody>
      </p:sp>
      <p:sp>
        <p:nvSpPr>
          <p:cNvPr id="24" name="Text Box 19"/>
          <p:cNvSpPr txBox="1">
            <a:spLocks noChangeArrowheads="1"/>
          </p:cNvSpPr>
          <p:nvPr/>
        </p:nvSpPr>
        <p:spPr bwMode="gray">
          <a:xfrm>
            <a:off x="5543550" y="5546197"/>
            <a:ext cx="3352800" cy="455612"/>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171450" indent="-171450">
              <a:spcAft>
                <a:spcPct val="40000"/>
              </a:spcAft>
              <a:buFont typeface="Arial" pitchFamily="34" charset="0"/>
              <a:buChar char="•"/>
              <a:defRPr/>
            </a:pPr>
            <a:r>
              <a:rPr lang="fr-FR" sz="1000" b="0" dirty="0" err="1" smtClean="0">
                <a:solidFill>
                  <a:schemeClr val="bg1"/>
                </a:solidFill>
              </a:rPr>
              <a:t>Bdo</a:t>
            </a:r>
            <a:r>
              <a:rPr lang="fr-FR" sz="1000" b="0" dirty="0" smtClean="0">
                <a:solidFill>
                  <a:schemeClr val="bg1"/>
                </a:solidFill>
              </a:rPr>
              <a:t> est devenu </a:t>
            </a:r>
            <a:r>
              <a:rPr lang="fr-FR" sz="1000" dirty="0" smtClean="0">
                <a:solidFill>
                  <a:schemeClr val="accent2"/>
                </a:solidFill>
              </a:rPr>
              <a:t>l’interlocuteur naturel </a:t>
            </a:r>
            <a:r>
              <a:rPr lang="fr-FR" sz="1000" b="0" dirty="0" smtClean="0">
                <a:solidFill>
                  <a:schemeClr val="bg1"/>
                </a:solidFill>
              </a:rPr>
              <a:t>sur toutes analyses des pratiques comptables</a:t>
            </a:r>
          </a:p>
          <a:p>
            <a:pPr>
              <a:spcAft>
                <a:spcPct val="40000"/>
              </a:spcAft>
              <a:defRPr/>
            </a:pPr>
            <a:endParaRPr lang="fr-FR" sz="1600" b="0" dirty="0" smtClean="0"/>
          </a:p>
          <a:p>
            <a:pPr>
              <a:spcAft>
                <a:spcPct val="40000"/>
              </a:spcAft>
              <a:defRPr/>
            </a:pPr>
            <a:r>
              <a:rPr lang="fr-FR" sz="2000" b="0" noProof="1" smtClean="0"/>
              <a:t> </a:t>
            </a:r>
            <a:endParaRPr lang="fr-FR" sz="2000" b="0" noProof="1"/>
          </a:p>
        </p:txBody>
      </p:sp>
      <p:sp>
        <p:nvSpPr>
          <p:cNvPr id="25" name="Text Box 19"/>
          <p:cNvSpPr txBox="1">
            <a:spLocks noChangeArrowheads="1"/>
          </p:cNvSpPr>
          <p:nvPr/>
        </p:nvSpPr>
        <p:spPr bwMode="gray">
          <a:xfrm>
            <a:off x="4429125" y="5440363"/>
            <a:ext cx="4495800" cy="455612"/>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171450" indent="-171450">
              <a:spcAft>
                <a:spcPct val="40000"/>
              </a:spcAft>
              <a:buFont typeface="Arial" pitchFamily="34" charset="0"/>
              <a:buChar char="•"/>
              <a:defRPr/>
            </a:pPr>
            <a:r>
              <a:rPr lang="fr-FR" sz="1000" dirty="0" smtClean="0">
                <a:solidFill>
                  <a:schemeClr val="accent2"/>
                </a:solidFill>
              </a:rPr>
              <a:t>Interventions potentielles </a:t>
            </a:r>
            <a:r>
              <a:rPr lang="fr-FR" sz="1000" b="0" dirty="0" smtClean="0">
                <a:solidFill>
                  <a:schemeClr val="bg1"/>
                </a:solidFill>
              </a:rPr>
              <a:t>sur de nouvelles filiales (Russie et Irlande ont déjà été réalisées, Canada et </a:t>
            </a:r>
            <a:r>
              <a:rPr lang="fr-FR" sz="1000" b="0" dirty="0" err="1" smtClean="0">
                <a:solidFill>
                  <a:schemeClr val="bg1"/>
                </a:solidFill>
              </a:rPr>
              <a:t>Vénezuela</a:t>
            </a:r>
            <a:r>
              <a:rPr lang="fr-FR" sz="1000" b="0" dirty="0" smtClean="0">
                <a:solidFill>
                  <a:schemeClr val="bg1"/>
                </a:solidFill>
              </a:rPr>
              <a:t> et en projet)</a:t>
            </a:r>
          </a:p>
          <a:p>
            <a:pPr>
              <a:spcAft>
                <a:spcPct val="40000"/>
              </a:spcAft>
              <a:defRPr/>
            </a:pPr>
            <a:endParaRPr lang="fr-FR" sz="1600" b="0" dirty="0" smtClean="0">
              <a:solidFill>
                <a:schemeClr val="bg1"/>
              </a:solidFill>
            </a:endParaRPr>
          </a:p>
          <a:p>
            <a:pPr>
              <a:spcAft>
                <a:spcPct val="40000"/>
              </a:spcAft>
              <a:defRPr/>
            </a:pPr>
            <a:r>
              <a:rPr lang="fr-FR" sz="2000" b="0" noProof="1" smtClean="0"/>
              <a:t> </a:t>
            </a:r>
            <a:endParaRPr lang="fr-FR" sz="2000" b="0" noProof="1"/>
          </a:p>
        </p:txBody>
      </p:sp>
      <p:sp>
        <p:nvSpPr>
          <p:cNvPr id="26" name="Text Box 19"/>
          <p:cNvSpPr txBox="1">
            <a:spLocks noChangeArrowheads="1"/>
          </p:cNvSpPr>
          <p:nvPr/>
        </p:nvSpPr>
        <p:spPr bwMode="gray">
          <a:xfrm>
            <a:off x="3733800" y="6327247"/>
            <a:ext cx="5029200" cy="455612"/>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171450" indent="-171450">
              <a:spcAft>
                <a:spcPct val="40000"/>
              </a:spcAft>
              <a:buFont typeface="Arial" pitchFamily="34" charset="0"/>
              <a:buChar char="•"/>
              <a:defRPr/>
            </a:pPr>
            <a:r>
              <a:rPr lang="fr-FR" sz="1000" b="0" dirty="0" smtClean="0">
                <a:solidFill>
                  <a:schemeClr val="bg1"/>
                </a:solidFill>
              </a:rPr>
              <a:t>Les dirigeants d’Yves Rocher</a:t>
            </a:r>
            <a:r>
              <a:rPr lang="fr-FR" sz="1000" b="0" dirty="0" smtClean="0"/>
              <a:t> </a:t>
            </a:r>
            <a:r>
              <a:rPr lang="fr-FR" sz="1000" dirty="0" smtClean="0">
                <a:solidFill>
                  <a:schemeClr val="accent2"/>
                </a:solidFill>
              </a:rPr>
              <a:t>recommandent BDO </a:t>
            </a:r>
            <a:r>
              <a:rPr lang="fr-FR" sz="1000" b="0" dirty="0" smtClean="0">
                <a:solidFill>
                  <a:schemeClr val="bg1"/>
                </a:solidFill>
              </a:rPr>
              <a:t>sur cette activité (par ex. soutien actif sur Clarins et ADP)</a:t>
            </a:r>
          </a:p>
          <a:p>
            <a:pPr>
              <a:spcAft>
                <a:spcPct val="40000"/>
              </a:spcAft>
              <a:defRPr/>
            </a:pPr>
            <a:endParaRPr lang="fr-FR" sz="1600" b="0" dirty="0" smtClean="0"/>
          </a:p>
          <a:p>
            <a:pPr>
              <a:spcAft>
                <a:spcPct val="40000"/>
              </a:spcAft>
              <a:defRPr/>
            </a:pPr>
            <a:r>
              <a:rPr lang="fr-FR" sz="2000" b="0" noProof="1" smtClean="0"/>
              <a:t> </a:t>
            </a:r>
            <a:endParaRPr lang="fr-FR" sz="2000" b="0" noProof="1"/>
          </a:p>
        </p:txBody>
      </p:sp>
      <p:pic>
        <p:nvPicPr>
          <p:cNvPr id="23" name="Picture 43"/>
          <p:cNvPicPr>
            <a:picLocks noChangeAspect="1" noChangeArrowheads="1"/>
          </p:cNvPicPr>
          <p:nvPr/>
        </p:nvPicPr>
        <p:blipFill>
          <a:blip r:embed="rId4" cstate="print">
            <a:extLst/>
          </a:blip>
          <a:stretch>
            <a:fillRect/>
          </a:stretch>
        </p:blipFill>
        <p:spPr bwMode="auto">
          <a:xfrm>
            <a:off x="247652" y="2346572"/>
            <a:ext cx="1133475" cy="531753"/>
          </a:xfrm>
          <a:prstGeom prst="rect">
            <a:avLst/>
          </a:prstGeom>
          <a:solidFill>
            <a:schemeClr val="bg1">
              <a:lumMod val="85000"/>
            </a:schemeClr>
          </a:solidFill>
          <a:ln w="22225">
            <a:solidFill>
              <a:schemeClr val="tx1"/>
            </a:solidFill>
          </a:ln>
          <a:effectLst>
            <a:glow>
              <a:schemeClr val="accent1">
                <a:alpha val="48000"/>
              </a:schemeClr>
            </a:glow>
            <a:innerShdw blurRad="114300">
              <a:prstClr val="black"/>
            </a:innerShdw>
            <a:softEdge rad="12700"/>
          </a:effectLst>
          <a:extLst/>
        </p:spPr>
      </p:pic>
    </p:spTree>
    <p:extLst>
      <p:ext uri="{BB962C8B-B14F-4D97-AF65-F5344CB8AC3E}">
        <p14:creationId xmlns:p14="http://schemas.microsoft.com/office/powerpoint/2010/main" xmlns="" val="3997943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fr-FR" smtClean="0"/>
              <a:t>CONTEXTE ET RETOURS D’EXPERIENCE</a:t>
            </a:r>
            <a:br>
              <a:rPr lang="fr-FR" smtClean="0"/>
            </a:br>
            <a:r>
              <a:rPr lang="fr-FR" smtClean="0"/>
              <a:t>Retours d’expérience – Arc International</a:t>
            </a:r>
          </a:p>
        </p:txBody>
      </p:sp>
      <p:pic>
        <p:nvPicPr>
          <p:cNvPr id="32772"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000" y="638175"/>
            <a:ext cx="9779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Rectangle 2"/>
          <p:cNvSpPr>
            <a:spLocks noChangeArrowheads="1"/>
          </p:cNvSpPr>
          <p:nvPr/>
        </p:nvSpPr>
        <p:spPr bwMode="auto">
          <a:xfrm>
            <a:off x="1676402" y="1609725"/>
            <a:ext cx="7453313" cy="3391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lvl="3">
              <a:spcAft>
                <a:spcPts val="600"/>
              </a:spcAft>
            </a:pPr>
            <a:r>
              <a:rPr lang="fr-FR" sz="1100" b="0">
                <a:solidFill>
                  <a:schemeClr val="tx1"/>
                </a:solidFill>
              </a:rPr>
              <a:t>« </a:t>
            </a:r>
            <a:r>
              <a:rPr lang="fr-FR" sz="1100" b="0" u="sng">
                <a:solidFill>
                  <a:schemeClr val="tx1"/>
                </a:solidFill>
              </a:rPr>
              <a:t>Transparence des outils d’analyse dans notre système d’information interne</a:t>
            </a:r>
            <a:r>
              <a:rPr lang="fr-FR" sz="1100" b="0">
                <a:solidFill>
                  <a:schemeClr val="tx1"/>
                </a:solidFill>
              </a:rPr>
              <a:t> : </a:t>
            </a:r>
          </a:p>
          <a:p>
            <a:pPr eaLnBrk="0" hangingPunct="0">
              <a:lnSpc>
                <a:spcPct val="90000"/>
              </a:lnSpc>
              <a:spcAft>
                <a:spcPts val="600"/>
              </a:spcAft>
            </a:pPr>
            <a:r>
              <a:rPr lang="fr-FR" sz="1100" b="0">
                <a:solidFill>
                  <a:schemeClr val="tx1"/>
                </a:solidFill>
              </a:rPr>
              <a:t>Les utilisateurs comptables et informatiques ont été très peu sollicités dans l’extraction des données pour débuter l’analyse.</a:t>
            </a:r>
          </a:p>
          <a:p>
            <a:pPr eaLnBrk="0" hangingPunct="0">
              <a:lnSpc>
                <a:spcPct val="90000"/>
              </a:lnSpc>
              <a:spcAft>
                <a:spcPts val="600"/>
              </a:spcAft>
            </a:pPr>
            <a:r>
              <a:rPr lang="fr-FR" sz="1100" b="0" u="sng">
                <a:solidFill>
                  <a:schemeClr val="tx1"/>
                </a:solidFill>
              </a:rPr>
              <a:t>Contrôle interne </a:t>
            </a:r>
            <a:r>
              <a:rPr lang="fr-FR" sz="1100" b="0">
                <a:solidFill>
                  <a:schemeClr val="tx1"/>
                </a:solidFill>
              </a:rPr>
              <a:t>: </a:t>
            </a:r>
          </a:p>
          <a:p>
            <a:pPr eaLnBrk="0" hangingPunct="0">
              <a:lnSpc>
                <a:spcPct val="90000"/>
              </a:lnSpc>
              <a:spcAft>
                <a:spcPts val="600"/>
              </a:spcAft>
            </a:pPr>
            <a:r>
              <a:rPr lang="fr-FR" sz="1100" b="0">
                <a:solidFill>
                  <a:schemeClr val="tx1"/>
                </a:solidFill>
              </a:rPr>
              <a:t>L’analyse </a:t>
            </a:r>
            <a:r>
              <a:rPr lang="fr-FR" sz="1100">
                <a:solidFill>
                  <a:srgbClr val="C00000"/>
                </a:solidFill>
              </a:rPr>
              <a:t>met en avant très rapidement les points de dysfonctionnements </a:t>
            </a:r>
            <a:r>
              <a:rPr lang="fr-FR" sz="1100" b="0">
                <a:solidFill>
                  <a:schemeClr val="tx1"/>
                </a:solidFill>
              </a:rPr>
              <a:t>et identifie les points forts de notre contrôle interne avec les spécificités de la société.</a:t>
            </a:r>
          </a:p>
          <a:p>
            <a:pPr eaLnBrk="0" hangingPunct="0">
              <a:lnSpc>
                <a:spcPct val="90000"/>
              </a:lnSpc>
              <a:spcAft>
                <a:spcPts val="600"/>
              </a:spcAft>
            </a:pPr>
            <a:r>
              <a:rPr lang="fr-FR" sz="1100" b="0">
                <a:solidFill>
                  <a:schemeClr val="tx1"/>
                </a:solidFill>
              </a:rPr>
              <a:t>L’outil Magnifier identifie les schémas d’écritures les plus récurrents, avec des informations complémentaires sur des axes non analysés en grande masse dans notre système d’information ( qui, quand, quelle transaction) et permet en outre de </a:t>
            </a:r>
            <a:r>
              <a:rPr lang="fr-FR" sz="1100">
                <a:solidFill>
                  <a:srgbClr val="C00000"/>
                </a:solidFill>
              </a:rPr>
              <a:t>déceler toute anomalie de dysfonctionnement</a:t>
            </a:r>
          </a:p>
          <a:p>
            <a:pPr eaLnBrk="0" hangingPunct="0">
              <a:lnSpc>
                <a:spcPct val="90000"/>
              </a:lnSpc>
              <a:spcAft>
                <a:spcPts val="600"/>
              </a:spcAft>
            </a:pPr>
            <a:r>
              <a:rPr lang="fr-FR" sz="1100" b="0">
                <a:solidFill>
                  <a:schemeClr val="tx1"/>
                </a:solidFill>
              </a:rPr>
              <a:t>Le fait d’avoir une </a:t>
            </a:r>
            <a:r>
              <a:rPr lang="fr-FR" sz="1100">
                <a:solidFill>
                  <a:srgbClr val="C00000"/>
                </a:solidFill>
              </a:rPr>
              <a:t>synthèse écrite et orale de l’analyse </a:t>
            </a:r>
            <a:r>
              <a:rPr lang="fr-FR" sz="1100" b="0">
                <a:solidFill>
                  <a:schemeClr val="tx1"/>
                </a:solidFill>
              </a:rPr>
              <a:t>permet de prendre en compte les particularités de la société et également </a:t>
            </a:r>
            <a:r>
              <a:rPr lang="fr-FR" sz="1100">
                <a:solidFill>
                  <a:srgbClr val="C00000"/>
                </a:solidFill>
              </a:rPr>
              <a:t>d’échanger sur les points d’amélioration et les contrôles à mettre en place</a:t>
            </a:r>
            <a:r>
              <a:rPr lang="fr-FR" sz="1100" b="0">
                <a:solidFill>
                  <a:schemeClr val="tx1"/>
                </a:solidFill>
              </a:rPr>
              <a:t>. </a:t>
            </a:r>
          </a:p>
          <a:p>
            <a:pPr eaLnBrk="0" hangingPunct="0">
              <a:lnSpc>
                <a:spcPct val="90000"/>
              </a:lnSpc>
              <a:spcAft>
                <a:spcPts val="600"/>
              </a:spcAft>
            </a:pPr>
            <a:r>
              <a:rPr lang="fr-FR" sz="1100" b="0" u="sng">
                <a:solidFill>
                  <a:schemeClr val="tx1"/>
                </a:solidFill>
              </a:rPr>
              <a:t>Communication interne &amp; externe </a:t>
            </a:r>
            <a:r>
              <a:rPr lang="fr-FR" sz="1100" b="0">
                <a:solidFill>
                  <a:schemeClr val="tx1"/>
                </a:solidFill>
              </a:rPr>
              <a:t>: </a:t>
            </a:r>
          </a:p>
          <a:p>
            <a:pPr eaLnBrk="0" hangingPunct="0">
              <a:lnSpc>
                <a:spcPct val="90000"/>
              </a:lnSpc>
              <a:spcAft>
                <a:spcPts val="600"/>
              </a:spcAft>
            </a:pPr>
            <a:r>
              <a:rPr lang="fr-FR" sz="1100" b="0">
                <a:solidFill>
                  <a:schemeClr val="tx1"/>
                </a:solidFill>
              </a:rPr>
              <a:t>C’est une approche complémentaire aux indicateurs gérés au quotidien par la direction comptable, et également </a:t>
            </a:r>
            <a:r>
              <a:rPr lang="fr-FR" sz="1100">
                <a:solidFill>
                  <a:srgbClr val="C00000"/>
                </a:solidFill>
              </a:rPr>
              <a:t>une base  de comparabilité entre sociétés du même périmètre</a:t>
            </a:r>
            <a:r>
              <a:rPr lang="fr-FR" sz="1100" b="0">
                <a:solidFill>
                  <a:schemeClr val="tx1"/>
                </a:solidFill>
              </a:rPr>
              <a:t>. C’est une </a:t>
            </a:r>
            <a:r>
              <a:rPr lang="fr-FR" sz="1100">
                <a:solidFill>
                  <a:srgbClr val="C00000"/>
                </a:solidFill>
              </a:rPr>
              <a:t>démarche permettant un dialogue avec les auditeurs sur des faits concrets du système d’information comptable</a:t>
            </a:r>
            <a:r>
              <a:rPr lang="fr-FR" sz="1100" b="0">
                <a:solidFill>
                  <a:schemeClr val="tx1"/>
                </a:solidFill>
              </a:rPr>
              <a:t>.</a:t>
            </a:r>
          </a:p>
          <a:p>
            <a:pPr eaLnBrk="0" hangingPunct="0">
              <a:lnSpc>
                <a:spcPct val="90000"/>
              </a:lnSpc>
              <a:spcAft>
                <a:spcPts val="600"/>
              </a:spcAft>
            </a:pPr>
            <a:r>
              <a:rPr lang="fr-FR" sz="1100" b="0">
                <a:solidFill>
                  <a:schemeClr val="tx1"/>
                </a:solidFill>
              </a:rPr>
              <a:t>Magnifier </a:t>
            </a:r>
            <a:r>
              <a:rPr lang="fr-FR" sz="1100">
                <a:solidFill>
                  <a:srgbClr val="C00000"/>
                </a:solidFill>
              </a:rPr>
              <a:t>est simple à utiliser </a:t>
            </a:r>
            <a:r>
              <a:rPr lang="fr-FR" sz="1100" b="0">
                <a:solidFill>
                  <a:schemeClr val="tx1"/>
                </a:solidFill>
              </a:rPr>
              <a:t>et permet au manager d’avoir </a:t>
            </a:r>
            <a:r>
              <a:rPr lang="fr-FR" sz="1100">
                <a:solidFill>
                  <a:srgbClr val="C00000"/>
                </a:solidFill>
              </a:rPr>
              <a:t>une vision rapide sur son circuit comptable</a:t>
            </a:r>
            <a:r>
              <a:rPr lang="fr-FR" sz="1100" b="0">
                <a:solidFill>
                  <a:schemeClr val="tx1"/>
                </a:solidFill>
              </a:rPr>
              <a:t>. »</a:t>
            </a:r>
          </a:p>
          <a:p>
            <a:pPr eaLnBrk="0" hangingPunct="0">
              <a:lnSpc>
                <a:spcPct val="90000"/>
              </a:lnSpc>
              <a:spcAft>
                <a:spcPts val="600"/>
              </a:spcAft>
            </a:pPr>
            <a:r>
              <a:rPr lang="fr-FR" sz="1100" b="0">
                <a:solidFill>
                  <a:schemeClr val="tx1"/>
                </a:solidFill>
              </a:rPr>
              <a:t>Ange Galatola, Directeur des Comptabilités</a:t>
            </a:r>
          </a:p>
        </p:txBody>
      </p:sp>
      <p:sp>
        <p:nvSpPr>
          <p:cNvPr id="32775" name="Freeform 5"/>
          <p:cNvSpPr>
            <a:spLocks/>
          </p:cNvSpPr>
          <p:nvPr/>
        </p:nvSpPr>
        <p:spPr bwMode="gray">
          <a:xfrm>
            <a:off x="247650" y="4986340"/>
            <a:ext cx="8515350" cy="1227137"/>
          </a:xfrm>
          <a:custGeom>
            <a:avLst/>
            <a:gdLst>
              <a:gd name="T0" fmla="*/ 0 w 1655"/>
              <a:gd name="T1" fmla="*/ 0 h 837"/>
              <a:gd name="T2" fmla="*/ 0 w 1655"/>
              <a:gd name="T3" fmla="*/ 2147483647 h 837"/>
              <a:gd name="T4" fmla="*/ 2147483647 w 1655"/>
              <a:gd name="T5" fmla="*/ 2147483647 h 837"/>
              <a:gd name="T6" fmla="*/ 2147483647 w 1655"/>
              <a:gd name="T7" fmla="*/ 2147483647 h 837"/>
              <a:gd name="T8" fmla="*/ 2147483647 w 1655"/>
              <a:gd name="T9" fmla="*/ 2147483647 h 837"/>
              <a:gd name="T10" fmla="*/ 2147483647 w 1655"/>
              <a:gd name="T11" fmla="*/ 2147483647 h 837"/>
              <a:gd name="T12" fmla="*/ 2147483647 w 1655"/>
              <a:gd name="T13" fmla="*/ 2147483647 h 837"/>
              <a:gd name="T14" fmla="*/ 2147483647 w 1655"/>
              <a:gd name="T15" fmla="*/ 2147483647 h 837"/>
              <a:gd name="T16" fmla="*/ 2147483647 w 1655"/>
              <a:gd name="T17" fmla="*/ 2147483647 h 837"/>
              <a:gd name="T18" fmla="*/ 2147483647 w 1655"/>
              <a:gd name="T19" fmla="*/ 2147483647 h 837"/>
              <a:gd name="T20" fmla="*/ 2147483647 w 1655"/>
              <a:gd name="T21" fmla="*/ 2147483647 h 837"/>
              <a:gd name="T22" fmla="*/ 2147483647 w 1655"/>
              <a:gd name="T23" fmla="*/ 2147483647 h 837"/>
              <a:gd name="T24" fmla="*/ 2147483647 w 1655"/>
              <a:gd name="T25" fmla="*/ 2147483647 h 837"/>
              <a:gd name="T26" fmla="*/ 2147483647 w 1655"/>
              <a:gd name="T27" fmla="*/ 2147483647 h 837"/>
              <a:gd name="T28" fmla="*/ 2147483647 w 1655"/>
              <a:gd name="T29" fmla="*/ 2147483647 h 837"/>
              <a:gd name="T30" fmla="*/ 2147483647 w 1655"/>
              <a:gd name="T31" fmla="*/ 2147483647 h 837"/>
              <a:gd name="T32" fmla="*/ 2147483647 w 1655"/>
              <a:gd name="T33" fmla="*/ 2147483647 h 837"/>
              <a:gd name="T34" fmla="*/ 2147483647 w 1655"/>
              <a:gd name="T35" fmla="*/ 2147483647 h 837"/>
              <a:gd name="T36" fmla="*/ 2147483647 w 1655"/>
              <a:gd name="T37" fmla="*/ 2147483647 h 837"/>
              <a:gd name="T38" fmla="*/ 2147483647 w 1655"/>
              <a:gd name="T39" fmla="*/ 2147483647 h 837"/>
              <a:gd name="T40" fmla="*/ 2147483647 w 1655"/>
              <a:gd name="T41" fmla="*/ 2147483647 h 837"/>
              <a:gd name="T42" fmla="*/ 2147483647 w 1655"/>
              <a:gd name="T43" fmla="*/ 2147483647 h 837"/>
              <a:gd name="T44" fmla="*/ 2147483647 w 1655"/>
              <a:gd name="T45" fmla="*/ 2147483647 h 837"/>
              <a:gd name="T46" fmla="*/ 2147483647 w 1655"/>
              <a:gd name="T47" fmla="*/ 2147483647 h 837"/>
              <a:gd name="T48" fmla="*/ 2147483647 w 1655"/>
              <a:gd name="T49" fmla="*/ 2147483647 h 837"/>
              <a:gd name="T50" fmla="*/ 2147483647 w 1655"/>
              <a:gd name="T51" fmla="*/ 2147483647 h 837"/>
              <a:gd name="T52" fmla="*/ 2147483647 w 1655"/>
              <a:gd name="T53" fmla="*/ 2147483647 h 837"/>
              <a:gd name="T54" fmla="*/ 2147483647 w 1655"/>
              <a:gd name="T55" fmla="*/ 2147483647 h 837"/>
              <a:gd name="T56" fmla="*/ 2147483647 w 1655"/>
              <a:gd name="T57" fmla="*/ 2147483647 h 837"/>
              <a:gd name="T58" fmla="*/ 2147483647 w 1655"/>
              <a:gd name="T59" fmla="*/ 2147483647 h 837"/>
              <a:gd name="T60" fmla="*/ 2147483647 w 1655"/>
              <a:gd name="T61" fmla="*/ 2147483647 h 837"/>
              <a:gd name="T62" fmla="*/ 2147483647 w 1655"/>
              <a:gd name="T63" fmla="*/ 2147483647 h 837"/>
              <a:gd name="T64" fmla="*/ 2147483647 w 1655"/>
              <a:gd name="T65" fmla="*/ 2147483647 h 837"/>
              <a:gd name="T66" fmla="*/ 2147483647 w 1655"/>
              <a:gd name="T67" fmla="*/ 2147483647 h 837"/>
              <a:gd name="T68" fmla="*/ 2147483647 w 1655"/>
              <a:gd name="T69" fmla="*/ 2147483647 h 837"/>
              <a:gd name="T70" fmla="*/ 2147483647 w 1655"/>
              <a:gd name="T71" fmla="*/ 2147483647 h 837"/>
              <a:gd name="T72" fmla="*/ 2147483647 w 1655"/>
              <a:gd name="T73" fmla="*/ 2147483647 h 837"/>
              <a:gd name="T74" fmla="*/ 2147483647 w 1655"/>
              <a:gd name="T75" fmla="*/ 2147483647 h 837"/>
              <a:gd name="T76" fmla="*/ 2147483647 w 1655"/>
              <a:gd name="T77" fmla="*/ 2147483647 h 837"/>
              <a:gd name="T78" fmla="*/ 2147483647 w 1655"/>
              <a:gd name="T79" fmla="*/ 2147483647 h 837"/>
              <a:gd name="T80" fmla="*/ 2147483647 w 1655"/>
              <a:gd name="T81" fmla="*/ 2147483647 h 837"/>
              <a:gd name="T82" fmla="*/ 2147483647 w 1655"/>
              <a:gd name="T83" fmla="*/ 2147483647 h 837"/>
              <a:gd name="T84" fmla="*/ 2147483647 w 1655"/>
              <a:gd name="T85" fmla="*/ 2147483647 h 837"/>
              <a:gd name="T86" fmla="*/ 2147483647 w 1655"/>
              <a:gd name="T87" fmla="*/ 2147483647 h 837"/>
              <a:gd name="T88" fmla="*/ 2147483647 w 1655"/>
              <a:gd name="T89" fmla="*/ 0 h 837"/>
              <a:gd name="T90" fmla="*/ 0 w 1655"/>
              <a:gd name="T91" fmla="*/ 0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5"/>
              <a:gd name="T139" fmla="*/ 0 h 837"/>
              <a:gd name="T140" fmla="*/ 1655 w 1655"/>
              <a:gd name="T141" fmla="*/ 837 h 8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5" h="837">
                <a:moveTo>
                  <a:pt x="0" y="0"/>
                </a:moveTo>
                <a:cubicBezTo>
                  <a:pt x="0" y="837"/>
                  <a:pt x="0" y="837"/>
                  <a:pt x="0" y="837"/>
                </a:cubicBezTo>
                <a:cubicBezTo>
                  <a:pt x="46" y="819"/>
                  <a:pt x="46" y="819"/>
                  <a:pt x="46" y="819"/>
                </a:cubicBezTo>
                <a:cubicBezTo>
                  <a:pt x="112" y="792"/>
                  <a:pt x="232" y="739"/>
                  <a:pt x="273" y="699"/>
                </a:cubicBezTo>
                <a:cubicBezTo>
                  <a:pt x="279" y="693"/>
                  <a:pt x="310" y="666"/>
                  <a:pt x="352" y="645"/>
                </a:cubicBezTo>
                <a:cubicBezTo>
                  <a:pt x="394" y="624"/>
                  <a:pt x="434" y="615"/>
                  <a:pt x="442" y="613"/>
                </a:cubicBezTo>
                <a:cubicBezTo>
                  <a:pt x="443" y="613"/>
                  <a:pt x="443" y="613"/>
                  <a:pt x="443" y="613"/>
                </a:cubicBezTo>
                <a:cubicBezTo>
                  <a:pt x="470" y="608"/>
                  <a:pt x="490" y="624"/>
                  <a:pt x="495" y="630"/>
                </a:cubicBezTo>
                <a:cubicBezTo>
                  <a:pt x="504" y="642"/>
                  <a:pt x="504" y="659"/>
                  <a:pt x="503" y="666"/>
                </a:cubicBezTo>
                <a:cubicBezTo>
                  <a:pt x="503" y="677"/>
                  <a:pt x="506" y="690"/>
                  <a:pt x="511" y="701"/>
                </a:cubicBezTo>
                <a:cubicBezTo>
                  <a:pt x="530" y="738"/>
                  <a:pt x="576" y="753"/>
                  <a:pt x="613" y="734"/>
                </a:cubicBezTo>
                <a:cubicBezTo>
                  <a:pt x="650" y="715"/>
                  <a:pt x="665" y="670"/>
                  <a:pt x="646" y="633"/>
                </a:cubicBezTo>
                <a:cubicBezTo>
                  <a:pt x="640" y="622"/>
                  <a:pt x="632" y="612"/>
                  <a:pt x="623" y="605"/>
                </a:cubicBezTo>
                <a:cubicBezTo>
                  <a:pt x="617" y="602"/>
                  <a:pt x="603" y="591"/>
                  <a:pt x="599" y="578"/>
                </a:cubicBezTo>
                <a:cubicBezTo>
                  <a:pt x="597" y="570"/>
                  <a:pt x="596" y="545"/>
                  <a:pt x="615" y="526"/>
                </a:cubicBezTo>
                <a:cubicBezTo>
                  <a:pt x="615" y="526"/>
                  <a:pt x="616" y="525"/>
                  <a:pt x="616" y="525"/>
                </a:cubicBezTo>
                <a:cubicBezTo>
                  <a:pt x="622" y="520"/>
                  <a:pt x="653" y="493"/>
                  <a:pt x="696" y="471"/>
                </a:cubicBezTo>
                <a:cubicBezTo>
                  <a:pt x="739" y="449"/>
                  <a:pt x="780" y="440"/>
                  <a:pt x="787" y="439"/>
                </a:cubicBezTo>
                <a:cubicBezTo>
                  <a:pt x="787" y="439"/>
                  <a:pt x="787" y="439"/>
                  <a:pt x="787" y="439"/>
                </a:cubicBezTo>
                <a:cubicBezTo>
                  <a:pt x="787" y="439"/>
                  <a:pt x="832" y="430"/>
                  <a:pt x="879" y="406"/>
                </a:cubicBezTo>
                <a:cubicBezTo>
                  <a:pt x="927" y="382"/>
                  <a:pt x="960" y="352"/>
                  <a:pt x="960" y="352"/>
                </a:cubicBezTo>
                <a:cubicBezTo>
                  <a:pt x="960" y="351"/>
                  <a:pt x="960" y="351"/>
                  <a:pt x="960" y="351"/>
                </a:cubicBezTo>
                <a:cubicBezTo>
                  <a:pt x="979" y="333"/>
                  <a:pt x="978" y="307"/>
                  <a:pt x="976" y="300"/>
                </a:cubicBezTo>
                <a:cubicBezTo>
                  <a:pt x="972" y="286"/>
                  <a:pt x="958" y="276"/>
                  <a:pt x="952" y="272"/>
                </a:cubicBezTo>
                <a:cubicBezTo>
                  <a:pt x="943" y="265"/>
                  <a:pt x="935" y="256"/>
                  <a:pt x="929" y="245"/>
                </a:cubicBezTo>
                <a:cubicBezTo>
                  <a:pt x="910" y="208"/>
                  <a:pt x="925" y="162"/>
                  <a:pt x="962" y="144"/>
                </a:cubicBezTo>
                <a:cubicBezTo>
                  <a:pt x="999" y="125"/>
                  <a:pt x="1045" y="140"/>
                  <a:pt x="1064" y="177"/>
                </a:cubicBezTo>
                <a:cubicBezTo>
                  <a:pt x="1069" y="188"/>
                  <a:pt x="1072" y="200"/>
                  <a:pt x="1072" y="212"/>
                </a:cubicBezTo>
                <a:cubicBezTo>
                  <a:pt x="1071" y="218"/>
                  <a:pt x="1071" y="236"/>
                  <a:pt x="1080" y="247"/>
                </a:cubicBezTo>
                <a:cubicBezTo>
                  <a:pt x="1080" y="248"/>
                  <a:pt x="1080" y="248"/>
                  <a:pt x="1081" y="248"/>
                </a:cubicBezTo>
                <a:cubicBezTo>
                  <a:pt x="1081" y="249"/>
                  <a:pt x="1081" y="249"/>
                  <a:pt x="1082" y="249"/>
                </a:cubicBezTo>
                <a:cubicBezTo>
                  <a:pt x="1082" y="249"/>
                  <a:pt x="1082" y="250"/>
                  <a:pt x="1082" y="250"/>
                </a:cubicBezTo>
                <a:cubicBezTo>
                  <a:pt x="1083" y="250"/>
                  <a:pt x="1083" y="251"/>
                  <a:pt x="1083" y="251"/>
                </a:cubicBezTo>
                <a:cubicBezTo>
                  <a:pt x="1084" y="251"/>
                  <a:pt x="1084" y="251"/>
                  <a:pt x="1084" y="251"/>
                </a:cubicBezTo>
                <a:cubicBezTo>
                  <a:pt x="1084" y="252"/>
                  <a:pt x="1085" y="252"/>
                  <a:pt x="1086" y="253"/>
                </a:cubicBezTo>
                <a:cubicBezTo>
                  <a:pt x="1086" y="253"/>
                  <a:pt x="1086" y="253"/>
                  <a:pt x="1086" y="253"/>
                </a:cubicBezTo>
                <a:cubicBezTo>
                  <a:pt x="1086" y="253"/>
                  <a:pt x="1087" y="254"/>
                  <a:pt x="1088" y="255"/>
                </a:cubicBezTo>
                <a:cubicBezTo>
                  <a:pt x="1088" y="255"/>
                  <a:pt x="1088" y="255"/>
                  <a:pt x="1088" y="255"/>
                </a:cubicBezTo>
                <a:cubicBezTo>
                  <a:pt x="1097" y="261"/>
                  <a:pt x="1111" y="267"/>
                  <a:pt x="1128" y="265"/>
                </a:cubicBezTo>
                <a:cubicBezTo>
                  <a:pt x="1128" y="265"/>
                  <a:pt x="1128" y="265"/>
                  <a:pt x="1128" y="265"/>
                </a:cubicBezTo>
                <a:cubicBezTo>
                  <a:pt x="1129" y="265"/>
                  <a:pt x="1130" y="265"/>
                  <a:pt x="1131" y="265"/>
                </a:cubicBezTo>
                <a:cubicBezTo>
                  <a:pt x="1132" y="264"/>
                  <a:pt x="1132" y="264"/>
                  <a:pt x="1132" y="264"/>
                </a:cubicBezTo>
                <a:cubicBezTo>
                  <a:pt x="1145" y="261"/>
                  <a:pt x="1184" y="252"/>
                  <a:pt x="1223" y="232"/>
                </a:cubicBezTo>
                <a:cubicBezTo>
                  <a:pt x="1260" y="214"/>
                  <a:pt x="1289" y="192"/>
                  <a:pt x="1303" y="177"/>
                </a:cubicBezTo>
                <a:cubicBezTo>
                  <a:pt x="1401" y="80"/>
                  <a:pt x="1655" y="0"/>
                  <a:pt x="1655" y="0"/>
                </a:cubicBezTo>
                <a:lnTo>
                  <a:pt x="0" y="0"/>
                </a:lnTo>
                <a:close/>
              </a:path>
            </a:pathLst>
          </a:custGeom>
          <a:gradFill rotWithShape="1">
            <a:gsLst>
              <a:gs pos="0">
                <a:srgbClr val="C9C9C9">
                  <a:alpha val="50000"/>
                </a:srgbClr>
              </a:gs>
              <a:gs pos="100000">
                <a:srgbClr val="DCDCDC"/>
              </a:gs>
            </a:gsLst>
            <a:lin ang="2700000" scaled="1"/>
          </a:gradFill>
          <a:ln w="6350">
            <a:solidFill>
              <a:srgbClr val="969696"/>
            </a:solidFill>
            <a:miter lim="800000"/>
            <a:headEnd/>
            <a:tailEnd/>
          </a:ln>
        </p:spPr>
        <p:txBody>
          <a:bodyPr/>
          <a:lstStyle/>
          <a:p>
            <a:endParaRPr lang="fr-FR"/>
          </a:p>
        </p:txBody>
      </p:sp>
      <p:sp>
        <p:nvSpPr>
          <p:cNvPr id="32776" name="Freeform 6"/>
          <p:cNvSpPr>
            <a:spLocks/>
          </p:cNvSpPr>
          <p:nvPr/>
        </p:nvSpPr>
        <p:spPr bwMode="gray">
          <a:xfrm>
            <a:off x="247650" y="4979990"/>
            <a:ext cx="8515350" cy="1233487"/>
          </a:xfrm>
          <a:custGeom>
            <a:avLst/>
            <a:gdLst>
              <a:gd name="T0" fmla="*/ 2147483647 w 1655"/>
              <a:gd name="T1" fmla="*/ 2147483647 h 837"/>
              <a:gd name="T2" fmla="*/ 2147483647 w 1655"/>
              <a:gd name="T3" fmla="*/ 2147483647 h 837"/>
              <a:gd name="T4" fmla="*/ 2147483647 w 1655"/>
              <a:gd name="T5" fmla="*/ 2147483647 h 837"/>
              <a:gd name="T6" fmla="*/ 2147483647 w 1655"/>
              <a:gd name="T7" fmla="*/ 2147483647 h 837"/>
              <a:gd name="T8" fmla="*/ 2147483647 w 1655"/>
              <a:gd name="T9" fmla="*/ 2147483647 h 837"/>
              <a:gd name="T10" fmla="*/ 2147483647 w 1655"/>
              <a:gd name="T11" fmla="*/ 2147483647 h 837"/>
              <a:gd name="T12" fmla="*/ 2147483647 w 1655"/>
              <a:gd name="T13" fmla="*/ 2147483647 h 837"/>
              <a:gd name="T14" fmla="*/ 2147483647 w 1655"/>
              <a:gd name="T15" fmla="*/ 2147483647 h 837"/>
              <a:gd name="T16" fmla="*/ 2147483647 w 1655"/>
              <a:gd name="T17" fmla="*/ 2147483647 h 837"/>
              <a:gd name="T18" fmla="*/ 2147483647 w 1655"/>
              <a:gd name="T19" fmla="*/ 2147483647 h 837"/>
              <a:gd name="T20" fmla="*/ 2147483647 w 1655"/>
              <a:gd name="T21" fmla="*/ 2147483647 h 837"/>
              <a:gd name="T22" fmla="*/ 2147483647 w 1655"/>
              <a:gd name="T23" fmla="*/ 2147483647 h 837"/>
              <a:gd name="T24" fmla="*/ 2147483647 w 1655"/>
              <a:gd name="T25" fmla="*/ 2147483647 h 837"/>
              <a:gd name="T26" fmla="*/ 2147483647 w 1655"/>
              <a:gd name="T27" fmla="*/ 2147483647 h 837"/>
              <a:gd name="T28" fmla="*/ 2147483647 w 1655"/>
              <a:gd name="T29" fmla="*/ 2147483647 h 837"/>
              <a:gd name="T30" fmla="*/ 2147483647 w 1655"/>
              <a:gd name="T31" fmla="*/ 2147483647 h 837"/>
              <a:gd name="T32" fmla="*/ 2147483647 w 1655"/>
              <a:gd name="T33" fmla="*/ 2147483647 h 837"/>
              <a:gd name="T34" fmla="*/ 2147483647 w 1655"/>
              <a:gd name="T35" fmla="*/ 2147483647 h 837"/>
              <a:gd name="T36" fmla="*/ 2147483647 w 1655"/>
              <a:gd name="T37" fmla="*/ 2147483647 h 837"/>
              <a:gd name="T38" fmla="*/ 2147483647 w 1655"/>
              <a:gd name="T39" fmla="*/ 2147483647 h 837"/>
              <a:gd name="T40" fmla="*/ 2147483647 w 1655"/>
              <a:gd name="T41" fmla="*/ 2147483647 h 837"/>
              <a:gd name="T42" fmla="*/ 2147483647 w 1655"/>
              <a:gd name="T43" fmla="*/ 2147483647 h 837"/>
              <a:gd name="T44" fmla="*/ 2147483647 w 1655"/>
              <a:gd name="T45" fmla="*/ 2147483647 h 837"/>
              <a:gd name="T46" fmla="*/ 2147483647 w 1655"/>
              <a:gd name="T47" fmla="*/ 2147483647 h 837"/>
              <a:gd name="T48" fmla="*/ 2147483647 w 1655"/>
              <a:gd name="T49" fmla="*/ 2147483647 h 837"/>
              <a:gd name="T50" fmla="*/ 2147483647 w 1655"/>
              <a:gd name="T51" fmla="*/ 2147483647 h 837"/>
              <a:gd name="T52" fmla="*/ 2147483647 w 1655"/>
              <a:gd name="T53" fmla="*/ 2147483647 h 837"/>
              <a:gd name="T54" fmla="*/ 2147483647 w 1655"/>
              <a:gd name="T55" fmla="*/ 2147483647 h 837"/>
              <a:gd name="T56" fmla="*/ 2147483647 w 1655"/>
              <a:gd name="T57" fmla="*/ 2147483647 h 837"/>
              <a:gd name="T58" fmla="*/ 2147483647 w 1655"/>
              <a:gd name="T59" fmla="*/ 2147483647 h 837"/>
              <a:gd name="T60" fmla="*/ 2147483647 w 1655"/>
              <a:gd name="T61" fmla="*/ 2147483647 h 837"/>
              <a:gd name="T62" fmla="*/ 2147483647 w 1655"/>
              <a:gd name="T63" fmla="*/ 2147483647 h 837"/>
              <a:gd name="T64" fmla="*/ 2147483647 w 1655"/>
              <a:gd name="T65" fmla="*/ 2147483647 h 837"/>
              <a:gd name="T66" fmla="*/ 2147483647 w 1655"/>
              <a:gd name="T67" fmla="*/ 2147483647 h 837"/>
              <a:gd name="T68" fmla="*/ 2147483647 w 1655"/>
              <a:gd name="T69" fmla="*/ 2147483647 h 837"/>
              <a:gd name="T70" fmla="*/ 2147483647 w 1655"/>
              <a:gd name="T71" fmla="*/ 2147483647 h 837"/>
              <a:gd name="T72" fmla="*/ 2147483647 w 1655"/>
              <a:gd name="T73" fmla="*/ 2147483647 h 837"/>
              <a:gd name="T74" fmla="*/ 2147483647 w 1655"/>
              <a:gd name="T75" fmla="*/ 2147483647 h 837"/>
              <a:gd name="T76" fmla="*/ 2147483647 w 1655"/>
              <a:gd name="T77" fmla="*/ 2147483647 h 837"/>
              <a:gd name="T78" fmla="*/ 2147483647 w 1655"/>
              <a:gd name="T79" fmla="*/ 2147483647 h 837"/>
              <a:gd name="T80" fmla="*/ 2147483647 w 1655"/>
              <a:gd name="T81" fmla="*/ 2147483647 h 837"/>
              <a:gd name="T82" fmla="*/ 2147483647 w 1655"/>
              <a:gd name="T83" fmla="*/ 2147483647 h 837"/>
              <a:gd name="T84" fmla="*/ 0 w 1655"/>
              <a:gd name="T85" fmla="*/ 2147483647 h 837"/>
              <a:gd name="T86" fmla="*/ 2147483647 w 1655"/>
              <a:gd name="T87" fmla="*/ 2147483647 h 837"/>
              <a:gd name="T88" fmla="*/ 2147483647 w 1655"/>
              <a:gd name="T89" fmla="*/ 0 h 837"/>
              <a:gd name="T90" fmla="*/ 2147483647 w 1655"/>
              <a:gd name="T91" fmla="*/ 2147483647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5"/>
              <a:gd name="T139" fmla="*/ 0 h 837"/>
              <a:gd name="T140" fmla="*/ 1655 w 1655"/>
              <a:gd name="T141" fmla="*/ 837 h 8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5" h="837">
                <a:moveTo>
                  <a:pt x="1303" y="177"/>
                </a:moveTo>
                <a:cubicBezTo>
                  <a:pt x="1289" y="192"/>
                  <a:pt x="1260" y="214"/>
                  <a:pt x="1223" y="232"/>
                </a:cubicBezTo>
                <a:cubicBezTo>
                  <a:pt x="1176" y="256"/>
                  <a:pt x="1132" y="265"/>
                  <a:pt x="1132" y="265"/>
                </a:cubicBezTo>
                <a:cubicBezTo>
                  <a:pt x="1131" y="265"/>
                  <a:pt x="1131" y="265"/>
                  <a:pt x="1131" y="265"/>
                </a:cubicBezTo>
                <a:cubicBezTo>
                  <a:pt x="1131" y="265"/>
                  <a:pt x="1127" y="265"/>
                  <a:pt x="1127" y="265"/>
                </a:cubicBezTo>
                <a:cubicBezTo>
                  <a:pt x="1127" y="265"/>
                  <a:pt x="1128" y="265"/>
                  <a:pt x="1128" y="265"/>
                </a:cubicBezTo>
                <a:cubicBezTo>
                  <a:pt x="1111" y="267"/>
                  <a:pt x="1097" y="261"/>
                  <a:pt x="1088" y="255"/>
                </a:cubicBezTo>
                <a:cubicBezTo>
                  <a:pt x="1088" y="255"/>
                  <a:pt x="1088" y="255"/>
                  <a:pt x="1088" y="255"/>
                </a:cubicBezTo>
                <a:cubicBezTo>
                  <a:pt x="1087" y="254"/>
                  <a:pt x="1086" y="253"/>
                  <a:pt x="1086" y="253"/>
                </a:cubicBezTo>
                <a:cubicBezTo>
                  <a:pt x="1086" y="253"/>
                  <a:pt x="1086" y="253"/>
                  <a:pt x="1086" y="253"/>
                </a:cubicBezTo>
                <a:cubicBezTo>
                  <a:pt x="1085" y="252"/>
                  <a:pt x="1084" y="252"/>
                  <a:pt x="1084" y="251"/>
                </a:cubicBezTo>
                <a:cubicBezTo>
                  <a:pt x="1084" y="251"/>
                  <a:pt x="1084" y="251"/>
                  <a:pt x="1083" y="251"/>
                </a:cubicBezTo>
                <a:cubicBezTo>
                  <a:pt x="1083" y="251"/>
                  <a:pt x="1083" y="250"/>
                  <a:pt x="1082" y="250"/>
                </a:cubicBezTo>
                <a:cubicBezTo>
                  <a:pt x="1082" y="250"/>
                  <a:pt x="1082" y="249"/>
                  <a:pt x="1082" y="249"/>
                </a:cubicBezTo>
                <a:cubicBezTo>
                  <a:pt x="1081" y="249"/>
                  <a:pt x="1081" y="249"/>
                  <a:pt x="1081" y="248"/>
                </a:cubicBezTo>
                <a:cubicBezTo>
                  <a:pt x="1080" y="248"/>
                  <a:pt x="1080" y="248"/>
                  <a:pt x="1080" y="247"/>
                </a:cubicBezTo>
                <a:cubicBezTo>
                  <a:pt x="1071" y="236"/>
                  <a:pt x="1071" y="218"/>
                  <a:pt x="1072" y="212"/>
                </a:cubicBezTo>
                <a:cubicBezTo>
                  <a:pt x="1072" y="200"/>
                  <a:pt x="1069" y="188"/>
                  <a:pt x="1064" y="177"/>
                </a:cubicBezTo>
                <a:cubicBezTo>
                  <a:pt x="1045" y="140"/>
                  <a:pt x="999" y="125"/>
                  <a:pt x="962" y="144"/>
                </a:cubicBezTo>
                <a:cubicBezTo>
                  <a:pt x="925" y="162"/>
                  <a:pt x="910" y="208"/>
                  <a:pt x="929" y="245"/>
                </a:cubicBezTo>
                <a:cubicBezTo>
                  <a:pt x="935" y="256"/>
                  <a:pt x="943" y="265"/>
                  <a:pt x="952" y="272"/>
                </a:cubicBezTo>
                <a:cubicBezTo>
                  <a:pt x="958" y="276"/>
                  <a:pt x="972" y="286"/>
                  <a:pt x="976" y="300"/>
                </a:cubicBezTo>
                <a:cubicBezTo>
                  <a:pt x="978" y="307"/>
                  <a:pt x="979" y="333"/>
                  <a:pt x="960" y="351"/>
                </a:cubicBezTo>
                <a:cubicBezTo>
                  <a:pt x="960" y="351"/>
                  <a:pt x="960" y="351"/>
                  <a:pt x="960" y="352"/>
                </a:cubicBezTo>
                <a:cubicBezTo>
                  <a:pt x="960" y="352"/>
                  <a:pt x="927" y="382"/>
                  <a:pt x="879" y="406"/>
                </a:cubicBezTo>
                <a:cubicBezTo>
                  <a:pt x="832" y="430"/>
                  <a:pt x="787" y="439"/>
                  <a:pt x="787" y="439"/>
                </a:cubicBezTo>
                <a:cubicBezTo>
                  <a:pt x="787" y="439"/>
                  <a:pt x="787" y="439"/>
                  <a:pt x="787" y="439"/>
                </a:cubicBezTo>
                <a:cubicBezTo>
                  <a:pt x="780" y="440"/>
                  <a:pt x="739" y="449"/>
                  <a:pt x="696" y="471"/>
                </a:cubicBezTo>
                <a:cubicBezTo>
                  <a:pt x="653" y="493"/>
                  <a:pt x="622" y="520"/>
                  <a:pt x="616" y="525"/>
                </a:cubicBezTo>
                <a:cubicBezTo>
                  <a:pt x="616" y="525"/>
                  <a:pt x="615" y="526"/>
                  <a:pt x="615" y="526"/>
                </a:cubicBezTo>
                <a:cubicBezTo>
                  <a:pt x="596" y="545"/>
                  <a:pt x="597" y="570"/>
                  <a:pt x="599" y="578"/>
                </a:cubicBezTo>
                <a:cubicBezTo>
                  <a:pt x="603" y="591"/>
                  <a:pt x="617" y="602"/>
                  <a:pt x="623" y="605"/>
                </a:cubicBezTo>
                <a:cubicBezTo>
                  <a:pt x="632" y="612"/>
                  <a:pt x="640" y="622"/>
                  <a:pt x="646" y="633"/>
                </a:cubicBezTo>
                <a:cubicBezTo>
                  <a:pt x="665" y="670"/>
                  <a:pt x="650" y="715"/>
                  <a:pt x="613" y="734"/>
                </a:cubicBezTo>
                <a:cubicBezTo>
                  <a:pt x="576" y="753"/>
                  <a:pt x="530" y="738"/>
                  <a:pt x="511" y="701"/>
                </a:cubicBezTo>
                <a:cubicBezTo>
                  <a:pt x="506" y="690"/>
                  <a:pt x="503" y="677"/>
                  <a:pt x="503" y="666"/>
                </a:cubicBezTo>
                <a:cubicBezTo>
                  <a:pt x="504" y="659"/>
                  <a:pt x="504" y="642"/>
                  <a:pt x="495" y="630"/>
                </a:cubicBezTo>
                <a:cubicBezTo>
                  <a:pt x="490" y="624"/>
                  <a:pt x="470" y="608"/>
                  <a:pt x="443" y="613"/>
                </a:cubicBezTo>
                <a:cubicBezTo>
                  <a:pt x="443" y="613"/>
                  <a:pt x="443" y="613"/>
                  <a:pt x="442" y="613"/>
                </a:cubicBezTo>
                <a:cubicBezTo>
                  <a:pt x="434" y="615"/>
                  <a:pt x="394" y="624"/>
                  <a:pt x="352" y="645"/>
                </a:cubicBezTo>
                <a:cubicBezTo>
                  <a:pt x="310" y="666"/>
                  <a:pt x="279" y="693"/>
                  <a:pt x="273" y="699"/>
                </a:cubicBezTo>
                <a:cubicBezTo>
                  <a:pt x="232" y="739"/>
                  <a:pt x="112" y="792"/>
                  <a:pt x="46" y="819"/>
                </a:cubicBezTo>
                <a:cubicBezTo>
                  <a:pt x="18" y="830"/>
                  <a:pt x="0" y="837"/>
                  <a:pt x="0" y="837"/>
                </a:cubicBezTo>
                <a:cubicBezTo>
                  <a:pt x="1655" y="837"/>
                  <a:pt x="1655" y="837"/>
                  <a:pt x="1655" y="837"/>
                </a:cubicBezTo>
                <a:cubicBezTo>
                  <a:pt x="1655" y="0"/>
                  <a:pt x="1655" y="0"/>
                  <a:pt x="1655" y="0"/>
                </a:cubicBezTo>
                <a:cubicBezTo>
                  <a:pt x="1655" y="0"/>
                  <a:pt x="1401" y="80"/>
                  <a:pt x="1303" y="177"/>
                </a:cubicBezTo>
                <a:close/>
              </a:path>
            </a:pathLst>
          </a:custGeom>
          <a:solidFill>
            <a:schemeClr val="tx2"/>
          </a:solidFill>
          <a:ln w="6350">
            <a:solidFill>
              <a:srgbClr val="969696"/>
            </a:solidFill>
            <a:miter lim="800000"/>
            <a:headEnd/>
            <a:tailEnd/>
          </a:ln>
        </p:spPr>
        <p:txBody>
          <a:bodyPr/>
          <a:lstStyle/>
          <a:p>
            <a:endParaRPr lang="fr-FR"/>
          </a:p>
        </p:txBody>
      </p:sp>
      <p:sp>
        <p:nvSpPr>
          <p:cNvPr id="18" name="Text Box 19"/>
          <p:cNvSpPr txBox="1">
            <a:spLocks noChangeArrowheads="1"/>
          </p:cNvSpPr>
          <p:nvPr/>
        </p:nvSpPr>
        <p:spPr bwMode="gray">
          <a:xfrm>
            <a:off x="323850" y="4994277"/>
            <a:ext cx="3943350" cy="1063625"/>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u="sng" noProof="1" smtClean="0"/>
              <a:t>Succès</a:t>
            </a:r>
            <a:endParaRPr lang="fr-FR" u="sng" dirty="0" smtClean="0"/>
          </a:p>
          <a:p>
            <a:pPr marL="171450" indent="-171450">
              <a:spcAft>
                <a:spcPct val="40000"/>
              </a:spcAft>
              <a:buFont typeface="Arial" pitchFamily="34" charset="0"/>
              <a:buChar char="•"/>
              <a:defRPr/>
            </a:pPr>
            <a:r>
              <a:rPr lang="fr-FR" sz="1000" b="0" dirty="0" smtClean="0"/>
              <a:t>Validation de la maîtrise de la </a:t>
            </a:r>
            <a:r>
              <a:rPr lang="fr-FR" sz="1000" dirty="0" smtClean="0">
                <a:solidFill>
                  <a:srgbClr val="C00000"/>
                </a:solidFill>
              </a:rPr>
              <a:t>migration</a:t>
            </a:r>
            <a:r>
              <a:rPr lang="fr-FR" sz="1000" b="0" dirty="0" smtClean="0"/>
              <a:t> sous SAP</a:t>
            </a:r>
          </a:p>
          <a:p>
            <a:pPr marL="171450" indent="-171450">
              <a:spcAft>
                <a:spcPct val="40000"/>
              </a:spcAft>
              <a:buFont typeface="Arial" pitchFamily="34" charset="0"/>
              <a:buChar char="•"/>
              <a:defRPr/>
            </a:pPr>
            <a:r>
              <a:rPr lang="fr-FR" sz="1000" dirty="0" smtClean="0">
                <a:solidFill>
                  <a:srgbClr val="C00000"/>
                </a:solidFill>
              </a:rPr>
              <a:t>Qualité de la relation </a:t>
            </a:r>
            <a:r>
              <a:rPr lang="fr-FR" sz="1000" b="0" dirty="0" smtClean="0"/>
              <a:t>avec l’équipe comptable</a:t>
            </a:r>
          </a:p>
          <a:p>
            <a:pPr marL="171450" indent="-171450">
              <a:spcAft>
                <a:spcPct val="40000"/>
              </a:spcAft>
              <a:buFont typeface="Arial" pitchFamily="34" charset="0"/>
              <a:buChar char="•"/>
              <a:defRPr/>
            </a:pPr>
            <a:r>
              <a:rPr lang="fr-FR" sz="1000" b="0" dirty="0"/>
              <a:t>Réaction très positive </a:t>
            </a:r>
            <a:r>
              <a:rPr lang="fr-FR" sz="1000" dirty="0">
                <a:solidFill>
                  <a:srgbClr val="C00000"/>
                </a:solidFill>
              </a:rPr>
              <a:t>du Comité d’Audit</a:t>
            </a:r>
          </a:p>
          <a:p>
            <a:pPr>
              <a:spcAft>
                <a:spcPct val="40000"/>
              </a:spcAft>
              <a:defRPr/>
            </a:pPr>
            <a:endParaRPr lang="fr-FR" sz="1600" b="0" noProof="1"/>
          </a:p>
        </p:txBody>
      </p:sp>
      <p:sp>
        <p:nvSpPr>
          <p:cNvPr id="32778" name="Text Box 19"/>
          <p:cNvSpPr txBox="1">
            <a:spLocks noChangeArrowheads="1"/>
          </p:cNvSpPr>
          <p:nvPr/>
        </p:nvSpPr>
        <p:spPr bwMode="gray">
          <a:xfrm>
            <a:off x="7254875" y="5892802"/>
            <a:ext cx="173672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01688" eaLnBrk="0" hangingPunct="0">
              <a:defRPr sz="1400" b="1">
                <a:solidFill>
                  <a:schemeClr val="bg1"/>
                </a:solidFill>
                <a:latin typeface="Trebuchet MS" pitchFamily="34" charset="0"/>
              </a:defRPr>
            </a:lvl1pPr>
            <a:lvl2pPr marL="742950" indent="-285750" defTabSz="801688" eaLnBrk="0" hangingPunct="0">
              <a:defRPr sz="1400" b="1">
                <a:solidFill>
                  <a:schemeClr val="bg1"/>
                </a:solidFill>
                <a:latin typeface="Trebuchet MS" pitchFamily="34" charset="0"/>
              </a:defRPr>
            </a:lvl2pPr>
            <a:lvl3pPr marL="1143000" indent="-228600" defTabSz="801688" eaLnBrk="0" hangingPunct="0">
              <a:defRPr sz="1400" b="1">
                <a:solidFill>
                  <a:schemeClr val="bg1"/>
                </a:solidFill>
                <a:latin typeface="Trebuchet MS" pitchFamily="34" charset="0"/>
              </a:defRPr>
            </a:lvl3pPr>
            <a:lvl4pPr marL="1600200" indent="-228600" defTabSz="801688" eaLnBrk="0" hangingPunct="0">
              <a:defRPr sz="1400" b="1">
                <a:solidFill>
                  <a:schemeClr val="bg1"/>
                </a:solidFill>
                <a:latin typeface="Trebuchet MS" pitchFamily="34" charset="0"/>
              </a:defRPr>
            </a:lvl4pPr>
            <a:lvl5pPr marL="2057400" indent="-228600" defTabSz="801688" eaLnBrk="0" hangingPunct="0">
              <a:defRPr sz="1400" b="1">
                <a:solidFill>
                  <a:schemeClr val="bg1"/>
                </a:solidFill>
                <a:latin typeface="Trebuchet MS" pitchFamily="34" charset="0"/>
              </a:defRPr>
            </a:lvl5pPr>
            <a:lvl6pPr marL="2514600" indent="-228600" defTabSz="801688" eaLnBrk="0" fontAlgn="base" hangingPunct="0">
              <a:spcBef>
                <a:spcPct val="0"/>
              </a:spcBef>
              <a:spcAft>
                <a:spcPct val="0"/>
              </a:spcAft>
              <a:defRPr sz="1400" b="1">
                <a:solidFill>
                  <a:schemeClr val="bg1"/>
                </a:solidFill>
                <a:latin typeface="Trebuchet MS" pitchFamily="34" charset="0"/>
              </a:defRPr>
            </a:lvl6pPr>
            <a:lvl7pPr marL="2971800" indent="-228600" defTabSz="801688" eaLnBrk="0" fontAlgn="base" hangingPunct="0">
              <a:spcBef>
                <a:spcPct val="0"/>
              </a:spcBef>
              <a:spcAft>
                <a:spcPct val="0"/>
              </a:spcAft>
              <a:defRPr sz="1400" b="1">
                <a:solidFill>
                  <a:schemeClr val="bg1"/>
                </a:solidFill>
                <a:latin typeface="Trebuchet MS" pitchFamily="34" charset="0"/>
              </a:defRPr>
            </a:lvl7pPr>
            <a:lvl8pPr marL="3429000" indent="-228600" defTabSz="801688" eaLnBrk="0" fontAlgn="base" hangingPunct="0">
              <a:spcBef>
                <a:spcPct val="0"/>
              </a:spcBef>
              <a:spcAft>
                <a:spcPct val="0"/>
              </a:spcAft>
              <a:defRPr sz="1400" b="1">
                <a:solidFill>
                  <a:schemeClr val="bg1"/>
                </a:solidFill>
                <a:latin typeface="Trebuchet MS" pitchFamily="34" charset="0"/>
              </a:defRPr>
            </a:lvl8pPr>
            <a:lvl9pPr marL="3886200" indent="-228600" defTabSz="801688" eaLnBrk="0" fontAlgn="base" hangingPunct="0">
              <a:spcBef>
                <a:spcPct val="0"/>
              </a:spcBef>
              <a:spcAft>
                <a:spcPct val="0"/>
              </a:spcAft>
              <a:defRPr sz="1400" b="1">
                <a:solidFill>
                  <a:schemeClr val="bg1"/>
                </a:solidFill>
                <a:latin typeface="Trebuchet MS" pitchFamily="34" charset="0"/>
              </a:defRPr>
            </a:lvl9pPr>
          </a:lstStyle>
          <a:p>
            <a:pPr eaLnBrk="1" hangingPunct="1">
              <a:spcAft>
                <a:spcPct val="40000"/>
              </a:spcAft>
            </a:pPr>
            <a:r>
              <a:rPr lang="fr-FR" sz="1600" u="sng" noProof="1">
                <a:latin typeface="Arial" pitchFamily="34" charset="0"/>
              </a:rPr>
              <a:t>Opportunités</a:t>
            </a:r>
            <a:endParaRPr lang="fr-FR" b="0">
              <a:latin typeface="Arial" pitchFamily="34" charset="0"/>
            </a:endParaRPr>
          </a:p>
          <a:p>
            <a:pPr eaLnBrk="1" hangingPunct="1">
              <a:spcAft>
                <a:spcPct val="40000"/>
              </a:spcAft>
            </a:pPr>
            <a:endParaRPr lang="fr-FR" b="0">
              <a:latin typeface="Arial" pitchFamily="34" charset="0"/>
            </a:endParaRPr>
          </a:p>
          <a:p>
            <a:pPr eaLnBrk="1" hangingPunct="1">
              <a:spcAft>
                <a:spcPct val="40000"/>
              </a:spcAft>
            </a:pPr>
            <a:r>
              <a:rPr lang="fr-FR" sz="1800" b="0" noProof="1">
                <a:latin typeface="Arial" pitchFamily="34" charset="0"/>
              </a:rPr>
              <a:t> </a:t>
            </a:r>
          </a:p>
        </p:txBody>
      </p:sp>
      <p:sp>
        <p:nvSpPr>
          <p:cNvPr id="25" name="Text Box 19"/>
          <p:cNvSpPr txBox="1">
            <a:spLocks noChangeArrowheads="1"/>
          </p:cNvSpPr>
          <p:nvPr/>
        </p:nvSpPr>
        <p:spPr bwMode="gray">
          <a:xfrm>
            <a:off x="5457825" y="5370514"/>
            <a:ext cx="3276600" cy="354012"/>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171450" indent="-171450">
              <a:spcAft>
                <a:spcPct val="40000"/>
              </a:spcAft>
              <a:buFont typeface="Arial" pitchFamily="34" charset="0"/>
              <a:buChar char="•"/>
              <a:defRPr/>
            </a:pPr>
            <a:r>
              <a:rPr lang="fr-FR" sz="1000" b="0" dirty="0" smtClean="0">
                <a:solidFill>
                  <a:schemeClr val="bg1"/>
                </a:solidFill>
              </a:rPr>
              <a:t>Demande de </a:t>
            </a:r>
            <a:r>
              <a:rPr lang="fr-FR" sz="1000" dirty="0" smtClean="0">
                <a:solidFill>
                  <a:schemeClr val="accent2"/>
                </a:solidFill>
              </a:rPr>
              <a:t>renouvellement de la mission</a:t>
            </a:r>
            <a:r>
              <a:rPr lang="fr-FR" sz="1000" dirty="0" smtClean="0">
                <a:solidFill>
                  <a:srgbClr val="C00000"/>
                </a:solidFill>
              </a:rPr>
              <a:t> </a:t>
            </a:r>
            <a:r>
              <a:rPr lang="fr-FR" sz="1000" b="0" dirty="0" smtClean="0">
                <a:solidFill>
                  <a:schemeClr val="bg1"/>
                </a:solidFill>
              </a:rPr>
              <a:t>en N+1 pour identifier les tendances</a:t>
            </a:r>
          </a:p>
          <a:p>
            <a:pPr>
              <a:spcAft>
                <a:spcPct val="40000"/>
              </a:spcAft>
              <a:defRPr/>
            </a:pPr>
            <a:endParaRPr lang="fr-FR" sz="1600" b="0" dirty="0" smtClean="0"/>
          </a:p>
          <a:p>
            <a:pPr>
              <a:spcAft>
                <a:spcPct val="40000"/>
              </a:spcAft>
              <a:defRPr/>
            </a:pPr>
            <a:r>
              <a:rPr lang="fr-FR" sz="2000" b="0" noProof="1" smtClean="0"/>
              <a:t> </a:t>
            </a:r>
            <a:endParaRPr lang="fr-FR" sz="2000" b="0" noProof="1"/>
          </a:p>
        </p:txBody>
      </p:sp>
      <p:sp>
        <p:nvSpPr>
          <p:cNvPr id="26" name="Text Box 19"/>
          <p:cNvSpPr txBox="1">
            <a:spLocks noChangeArrowheads="1"/>
          </p:cNvSpPr>
          <p:nvPr/>
        </p:nvSpPr>
        <p:spPr bwMode="gray">
          <a:xfrm>
            <a:off x="3810002" y="5732463"/>
            <a:ext cx="4894263" cy="354012"/>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171450" indent="-171450">
              <a:spcAft>
                <a:spcPct val="40000"/>
              </a:spcAft>
              <a:buFont typeface="Arial" pitchFamily="34" charset="0"/>
              <a:buChar char="•"/>
              <a:defRPr/>
            </a:pPr>
            <a:r>
              <a:rPr lang="fr-FR" sz="1000" b="0" dirty="0" smtClean="0">
                <a:solidFill>
                  <a:schemeClr val="bg1"/>
                </a:solidFill>
              </a:rPr>
              <a:t>Se faire connaître sur les </a:t>
            </a:r>
            <a:r>
              <a:rPr lang="fr-FR" sz="1000" dirty="0" smtClean="0">
                <a:solidFill>
                  <a:schemeClr val="accent2"/>
                </a:solidFill>
              </a:rPr>
              <a:t>autres mandats des administrateurs</a:t>
            </a:r>
            <a:r>
              <a:rPr lang="fr-FR" sz="1000" dirty="0" smtClean="0">
                <a:solidFill>
                  <a:srgbClr val="C00000"/>
                </a:solidFill>
              </a:rPr>
              <a:t> </a:t>
            </a:r>
            <a:r>
              <a:rPr lang="fr-FR" sz="1000" b="0" dirty="0" smtClean="0">
                <a:solidFill>
                  <a:schemeClr val="bg1"/>
                </a:solidFill>
              </a:rPr>
              <a:t>(travail de lobbying restant à mener)</a:t>
            </a:r>
            <a:endParaRPr lang="fr-FR" sz="1100" b="0" dirty="0" smtClean="0">
              <a:solidFill>
                <a:schemeClr val="bg1"/>
              </a:solidFill>
            </a:endParaRPr>
          </a:p>
          <a:p>
            <a:pPr>
              <a:spcAft>
                <a:spcPct val="40000"/>
              </a:spcAft>
              <a:defRPr/>
            </a:pPr>
            <a:r>
              <a:rPr lang="fr-FR" sz="2000" b="0" noProof="1" smtClean="0"/>
              <a:t> </a:t>
            </a:r>
            <a:endParaRPr lang="fr-FR" sz="2000" b="0" noProof="1"/>
          </a:p>
        </p:txBody>
      </p:sp>
      <p:pic>
        <p:nvPicPr>
          <p:cNvPr id="27" name="Picture 48"/>
          <p:cNvPicPr>
            <a:picLocks noChangeAspect="1" noChangeArrowheads="1"/>
          </p:cNvPicPr>
          <p:nvPr/>
        </p:nvPicPr>
        <p:blipFill>
          <a:blip r:embed="rId4" cstate="print">
            <a:extLst/>
          </a:blip>
          <a:stretch>
            <a:fillRect/>
          </a:stretch>
        </p:blipFill>
        <p:spPr bwMode="auto">
          <a:xfrm>
            <a:off x="247651" y="1644651"/>
            <a:ext cx="1428750" cy="1377724"/>
          </a:xfrm>
          <a:prstGeom prst="rect">
            <a:avLst/>
          </a:prstGeom>
          <a:solidFill>
            <a:schemeClr val="bg1">
              <a:lumMod val="85000"/>
            </a:schemeClr>
          </a:solidFill>
          <a:ln w="22225">
            <a:solidFill>
              <a:schemeClr val="tx1"/>
            </a:solidFill>
          </a:ln>
          <a:effectLst>
            <a:glow>
              <a:schemeClr val="accent1">
                <a:alpha val="48000"/>
              </a:schemeClr>
            </a:glow>
            <a:innerShdw blurRad="114300">
              <a:prstClr val="black"/>
            </a:innerShdw>
            <a:softEdge rad="12700"/>
          </a:effectLst>
          <a:extLst/>
        </p:spPr>
      </p:pic>
    </p:spTree>
    <p:extLst>
      <p:ext uri="{BB962C8B-B14F-4D97-AF65-F5344CB8AC3E}">
        <p14:creationId xmlns:p14="http://schemas.microsoft.com/office/powerpoint/2010/main" xmlns="" val="2636762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fr-FR" smtClean="0"/>
              <a:t>CONTEXTE ET RETOURS D’EXPERIENCE</a:t>
            </a:r>
            <a:br>
              <a:rPr lang="fr-FR" smtClean="0"/>
            </a:br>
            <a:r>
              <a:rPr lang="fr-FR" smtClean="0"/>
              <a:t>Retours d’expérience – Vaillant</a:t>
            </a:r>
          </a:p>
        </p:txBody>
      </p:sp>
      <p:pic>
        <p:nvPicPr>
          <p:cNvPr id="33796"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000" y="638175"/>
            <a:ext cx="9779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981200" y="1752600"/>
            <a:ext cx="7162800" cy="2677656"/>
          </a:xfrm>
          <a:prstGeom prst="rect">
            <a:avLst/>
          </a:prstGeom>
        </p:spPr>
        <p:txBody>
          <a:bodyPr>
            <a:spAutoFit/>
          </a:bodyPr>
          <a:lstStyle/>
          <a:p>
            <a:pPr>
              <a:spcAft>
                <a:spcPts val="600"/>
              </a:spcAft>
              <a:defRPr/>
            </a:pPr>
            <a:r>
              <a:rPr lang="fr-FR" sz="1100" b="0" dirty="0">
                <a:solidFill>
                  <a:schemeClr val="tx1"/>
                </a:solidFill>
                <a:cs typeface="+mn-cs"/>
              </a:rPr>
              <a:t>« Nous utilisons SAP, un produit complexe qui nécessite l'intervention de nombreux utilisateurs internes.</a:t>
            </a:r>
          </a:p>
          <a:p>
            <a:pPr>
              <a:spcAft>
                <a:spcPts val="600"/>
              </a:spcAft>
              <a:defRPr/>
            </a:pPr>
            <a:r>
              <a:rPr lang="fr-FR" sz="1100" b="0" dirty="0">
                <a:solidFill>
                  <a:schemeClr val="tx1"/>
                </a:solidFill>
                <a:cs typeface="+mn-cs"/>
              </a:rPr>
              <a:t>La demande de BDO qui consiste à demander l'ensemble des fichiers et des écritures SAP a été </a:t>
            </a:r>
            <a:r>
              <a:rPr lang="fr-FR" sz="1100" dirty="0">
                <a:solidFill>
                  <a:srgbClr val="C00000"/>
                </a:solidFill>
                <a:cs typeface="+mn-cs"/>
              </a:rPr>
              <a:t>instruite sans difficultés </a:t>
            </a:r>
            <a:r>
              <a:rPr lang="fr-FR" sz="1100" b="0" dirty="0">
                <a:solidFill>
                  <a:schemeClr val="tx1"/>
                </a:solidFill>
                <a:cs typeface="+mn-cs"/>
              </a:rPr>
              <a:t>par notre service informatique et cela </a:t>
            </a:r>
            <a:r>
              <a:rPr lang="fr-FR" sz="1100" dirty="0">
                <a:solidFill>
                  <a:srgbClr val="C00000"/>
                </a:solidFill>
                <a:cs typeface="+mn-cs"/>
              </a:rPr>
              <a:t>leur a demandé très peu de temps</a:t>
            </a:r>
            <a:r>
              <a:rPr lang="fr-FR" sz="1100" b="0" dirty="0">
                <a:solidFill>
                  <a:schemeClr val="tx1"/>
                </a:solidFill>
                <a:cs typeface="+mn-cs"/>
              </a:rPr>
              <a:t>. En effet, les responsables de l'analyse ont été mis en contact direct </a:t>
            </a:r>
            <a:r>
              <a:rPr lang="fr-FR" sz="1100" dirty="0">
                <a:solidFill>
                  <a:srgbClr val="C00000"/>
                </a:solidFill>
                <a:cs typeface="+mn-cs"/>
              </a:rPr>
              <a:t>avec notre informaticien, ils ont pu "parler le même langage"</a:t>
            </a:r>
            <a:r>
              <a:rPr lang="fr-FR" sz="1100" b="0" dirty="0">
                <a:solidFill>
                  <a:schemeClr val="tx1"/>
                </a:solidFill>
                <a:cs typeface="+mn-cs"/>
              </a:rPr>
              <a:t>.</a:t>
            </a:r>
          </a:p>
          <a:p>
            <a:pPr>
              <a:spcAft>
                <a:spcPts val="600"/>
              </a:spcAft>
              <a:defRPr/>
            </a:pPr>
            <a:r>
              <a:rPr lang="fr-FR" sz="1100" b="0" dirty="0">
                <a:solidFill>
                  <a:schemeClr val="tx1"/>
                </a:solidFill>
                <a:cs typeface="+mn-cs"/>
              </a:rPr>
              <a:t>La restitution de cette analyse qui nous a été faite  a été à la fois  très complète , synthétique et simple à commenter. </a:t>
            </a:r>
          </a:p>
          <a:p>
            <a:pPr>
              <a:spcAft>
                <a:spcPts val="0"/>
              </a:spcAft>
              <a:defRPr/>
            </a:pPr>
            <a:r>
              <a:rPr lang="fr-FR" sz="1100" b="0" dirty="0">
                <a:solidFill>
                  <a:schemeClr val="tx1"/>
                </a:solidFill>
                <a:cs typeface="+mn-cs"/>
              </a:rPr>
              <a:t>Je dirais même que j'ai été </a:t>
            </a:r>
            <a:r>
              <a:rPr lang="fr-FR" sz="1100" dirty="0">
                <a:solidFill>
                  <a:srgbClr val="C00000"/>
                </a:solidFill>
                <a:cs typeface="+mn-cs"/>
              </a:rPr>
              <a:t>étonné de l'ensemble des informations restituées </a:t>
            </a:r>
            <a:r>
              <a:rPr lang="fr-FR" sz="1100" b="0" dirty="0">
                <a:solidFill>
                  <a:schemeClr val="tx1"/>
                </a:solidFill>
                <a:cs typeface="+mn-cs"/>
              </a:rPr>
              <a:t>: </a:t>
            </a:r>
          </a:p>
          <a:p>
            <a:pPr marL="171450" indent="-171450">
              <a:spcAft>
                <a:spcPts val="0"/>
              </a:spcAft>
              <a:buFont typeface="Arial" pitchFamily="34" charset="0"/>
              <a:buChar char="•"/>
              <a:defRPr/>
            </a:pPr>
            <a:r>
              <a:rPr lang="fr-FR" sz="1100" b="0" dirty="0">
                <a:solidFill>
                  <a:schemeClr val="tx1"/>
                </a:solidFill>
                <a:cs typeface="+mn-cs"/>
              </a:rPr>
              <a:t>données par user, par type de pièces,</a:t>
            </a:r>
          </a:p>
          <a:p>
            <a:pPr marL="171450" indent="-171450">
              <a:spcAft>
                <a:spcPts val="0"/>
              </a:spcAft>
              <a:buFont typeface="Arial" pitchFamily="34" charset="0"/>
              <a:buChar char="•"/>
              <a:defRPr/>
            </a:pPr>
            <a:r>
              <a:rPr lang="fr-FR" sz="1100" b="0" dirty="0">
                <a:solidFill>
                  <a:schemeClr val="tx1"/>
                </a:solidFill>
                <a:cs typeface="+mn-cs"/>
              </a:rPr>
              <a:t>données entrées pendant les week-end, en dehors des heures habituelles de travail...</a:t>
            </a:r>
          </a:p>
          <a:p>
            <a:pPr marL="171450" indent="-171450">
              <a:spcAft>
                <a:spcPts val="600"/>
              </a:spcAft>
              <a:buFont typeface="Arial" pitchFamily="34" charset="0"/>
              <a:buChar char="•"/>
              <a:defRPr/>
            </a:pPr>
            <a:r>
              <a:rPr lang="fr-FR" sz="1100" b="0" dirty="0">
                <a:solidFill>
                  <a:schemeClr val="tx1"/>
                </a:solidFill>
                <a:cs typeface="+mn-cs"/>
              </a:rPr>
              <a:t>données en volumétrie, selon saisonnalité, avec des montants ou bien des montants à zéro, …</a:t>
            </a:r>
          </a:p>
          <a:p>
            <a:pPr>
              <a:spcAft>
                <a:spcPts val="600"/>
              </a:spcAft>
              <a:defRPr/>
            </a:pPr>
            <a:r>
              <a:rPr lang="fr-FR" sz="1100" b="0" dirty="0">
                <a:solidFill>
                  <a:schemeClr val="tx1"/>
                </a:solidFill>
                <a:cs typeface="+mn-cs"/>
              </a:rPr>
              <a:t>En conclusion, cette étude nous a à la fois </a:t>
            </a:r>
            <a:r>
              <a:rPr lang="fr-FR" sz="1100" dirty="0">
                <a:solidFill>
                  <a:srgbClr val="C00000"/>
                </a:solidFill>
                <a:cs typeface="+mn-cs"/>
              </a:rPr>
              <a:t>impressionnés par son étendue et sa facilité d'interprétation</a:t>
            </a:r>
            <a:r>
              <a:rPr lang="fr-FR" sz="1100" b="0" dirty="0">
                <a:solidFill>
                  <a:schemeClr val="tx1"/>
                </a:solidFill>
                <a:cs typeface="+mn-cs"/>
              </a:rPr>
              <a:t>. »</a:t>
            </a:r>
          </a:p>
          <a:p>
            <a:pPr marL="0" lvl="3">
              <a:spcAft>
                <a:spcPts val="600"/>
              </a:spcAft>
              <a:defRPr/>
            </a:pPr>
            <a:r>
              <a:rPr lang="fr-FR" sz="1100" dirty="0">
                <a:solidFill>
                  <a:schemeClr val="tx1"/>
                </a:solidFill>
                <a:cs typeface="+mn-cs"/>
              </a:rPr>
              <a:t>Bruno Gimonnet, </a:t>
            </a:r>
            <a:r>
              <a:rPr lang="fr-FR" sz="1100" dirty="0" err="1">
                <a:solidFill>
                  <a:schemeClr val="tx1"/>
                </a:solidFill>
                <a:cs typeface="+mn-cs"/>
              </a:rPr>
              <a:t>Accounting</a:t>
            </a:r>
            <a:r>
              <a:rPr lang="fr-FR" sz="1100" dirty="0">
                <a:solidFill>
                  <a:schemeClr val="tx1"/>
                </a:solidFill>
                <a:cs typeface="+mn-cs"/>
              </a:rPr>
              <a:t> </a:t>
            </a:r>
            <a:r>
              <a:rPr lang="fr-FR" sz="1100" dirty="0" err="1">
                <a:solidFill>
                  <a:schemeClr val="tx1"/>
                </a:solidFill>
                <a:cs typeface="+mn-cs"/>
              </a:rPr>
              <a:t>Treasury</a:t>
            </a:r>
            <a:r>
              <a:rPr lang="fr-FR" sz="1100" dirty="0">
                <a:solidFill>
                  <a:schemeClr val="tx1"/>
                </a:solidFill>
                <a:cs typeface="+mn-cs"/>
              </a:rPr>
              <a:t> Manager, le 30 mars 2011</a:t>
            </a:r>
          </a:p>
        </p:txBody>
      </p:sp>
      <p:sp>
        <p:nvSpPr>
          <p:cNvPr id="33799" name="Freeform 5"/>
          <p:cNvSpPr>
            <a:spLocks/>
          </p:cNvSpPr>
          <p:nvPr/>
        </p:nvSpPr>
        <p:spPr bwMode="gray">
          <a:xfrm>
            <a:off x="247652" y="4545013"/>
            <a:ext cx="8609013" cy="1677987"/>
          </a:xfrm>
          <a:custGeom>
            <a:avLst/>
            <a:gdLst>
              <a:gd name="T0" fmla="*/ 0 w 1655"/>
              <a:gd name="T1" fmla="*/ 0 h 837"/>
              <a:gd name="T2" fmla="*/ 0 w 1655"/>
              <a:gd name="T3" fmla="*/ 2147483647 h 837"/>
              <a:gd name="T4" fmla="*/ 2147483647 w 1655"/>
              <a:gd name="T5" fmla="*/ 2147483647 h 837"/>
              <a:gd name="T6" fmla="*/ 2147483647 w 1655"/>
              <a:gd name="T7" fmla="*/ 2147483647 h 837"/>
              <a:gd name="T8" fmla="*/ 2147483647 w 1655"/>
              <a:gd name="T9" fmla="*/ 2147483647 h 837"/>
              <a:gd name="T10" fmla="*/ 2147483647 w 1655"/>
              <a:gd name="T11" fmla="*/ 2147483647 h 837"/>
              <a:gd name="T12" fmla="*/ 2147483647 w 1655"/>
              <a:gd name="T13" fmla="*/ 2147483647 h 837"/>
              <a:gd name="T14" fmla="*/ 2147483647 w 1655"/>
              <a:gd name="T15" fmla="*/ 2147483647 h 837"/>
              <a:gd name="T16" fmla="*/ 2147483647 w 1655"/>
              <a:gd name="T17" fmla="*/ 2147483647 h 837"/>
              <a:gd name="T18" fmla="*/ 2147483647 w 1655"/>
              <a:gd name="T19" fmla="*/ 2147483647 h 837"/>
              <a:gd name="T20" fmla="*/ 2147483647 w 1655"/>
              <a:gd name="T21" fmla="*/ 2147483647 h 837"/>
              <a:gd name="T22" fmla="*/ 2147483647 w 1655"/>
              <a:gd name="T23" fmla="*/ 2147483647 h 837"/>
              <a:gd name="T24" fmla="*/ 2147483647 w 1655"/>
              <a:gd name="T25" fmla="*/ 2147483647 h 837"/>
              <a:gd name="T26" fmla="*/ 2147483647 w 1655"/>
              <a:gd name="T27" fmla="*/ 2147483647 h 837"/>
              <a:gd name="T28" fmla="*/ 2147483647 w 1655"/>
              <a:gd name="T29" fmla="*/ 2147483647 h 837"/>
              <a:gd name="T30" fmla="*/ 2147483647 w 1655"/>
              <a:gd name="T31" fmla="*/ 2147483647 h 837"/>
              <a:gd name="T32" fmla="*/ 2147483647 w 1655"/>
              <a:gd name="T33" fmla="*/ 2147483647 h 837"/>
              <a:gd name="T34" fmla="*/ 2147483647 w 1655"/>
              <a:gd name="T35" fmla="*/ 2147483647 h 837"/>
              <a:gd name="T36" fmla="*/ 2147483647 w 1655"/>
              <a:gd name="T37" fmla="*/ 2147483647 h 837"/>
              <a:gd name="T38" fmla="*/ 2147483647 w 1655"/>
              <a:gd name="T39" fmla="*/ 2147483647 h 837"/>
              <a:gd name="T40" fmla="*/ 2147483647 w 1655"/>
              <a:gd name="T41" fmla="*/ 2147483647 h 837"/>
              <a:gd name="T42" fmla="*/ 2147483647 w 1655"/>
              <a:gd name="T43" fmla="*/ 2147483647 h 837"/>
              <a:gd name="T44" fmla="*/ 2147483647 w 1655"/>
              <a:gd name="T45" fmla="*/ 2147483647 h 837"/>
              <a:gd name="T46" fmla="*/ 2147483647 w 1655"/>
              <a:gd name="T47" fmla="*/ 2147483647 h 837"/>
              <a:gd name="T48" fmla="*/ 2147483647 w 1655"/>
              <a:gd name="T49" fmla="*/ 2147483647 h 837"/>
              <a:gd name="T50" fmla="*/ 2147483647 w 1655"/>
              <a:gd name="T51" fmla="*/ 2147483647 h 837"/>
              <a:gd name="T52" fmla="*/ 2147483647 w 1655"/>
              <a:gd name="T53" fmla="*/ 2147483647 h 837"/>
              <a:gd name="T54" fmla="*/ 2147483647 w 1655"/>
              <a:gd name="T55" fmla="*/ 2147483647 h 837"/>
              <a:gd name="T56" fmla="*/ 2147483647 w 1655"/>
              <a:gd name="T57" fmla="*/ 2147483647 h 837"/>
              <a:gd name="T58" fmla="*/ 2147483647 w 1655"/>
              <a:gd name="T59" fmla="*/ 2147483647 h 837"/>
              <a:gd name="T60" fmla="*/ 2147483647 w 1655"/>
              <a:gd name="T61" fmla="*/ 2147483647 h 837"/>
              <a:gd name="T62" fmla="*/ 2147483647 w 1655"/>
              <a:gd name="T63" fmla="*/ 2147483647 h 837"/>
              <a:gd name="T64" fmla="*/ 2147483647 w 1655"/>
              <a:gd name="T65" fmla="*/ 2147483647 h 837"/>
              <a:gd name="T66" fmla="*/ 2147483647 w 1655"/>
              <a:gd name="T67" fmla="*/ 2147483647 h 837"/>
              <a:gd name="T68" fmla="*/ 2147483647 w 1655"/>
              <a:gd name="T69" fmla="*/ 2147483647 h 837"/>
              <a:gd name="T70" fmla="*/ 2147483647 w 1655"/>
              <a:gd name="T71" fmla="*/ 2147483647 h 837"/>
              <a:gd name="T72" fmla="*/ 2147483647 w 1655"/>
              <a:gd name="T73" fmla="*/ 2147483647 h 837"/>
              <a:gd name="T74" fmla="*/ 2147483647 w 1655"/>
              <a:gd name="T75" fmla="*/ 2147483647 h 837"/>
              <a:gd name="T76" fmla="*/ 2147483647 w 1655"/>
              <a:gd name="T77" fmla="*/ 2147483647 h 837"/>
              <a:gd name="T78" fmla="*/ 2147483647 w 1655"/>
              <a:gd name="T79" fmla="*/ 2147483647 h 837"/>
              <a:gd name="T80" fmla="*/ 2147483647 w 1655"/>
              <a:gd name="T81" fmla="*/ 2147483647 h 837"/>
              <a:gd name="T82" fmla="*/ 2147483647 w 1655"/>
              <a:gd name="T83" fmla="*/ 2147483647 h 837"/>
              <a:gd name="T84" fmla="*/ 2147483647 w 1655"/>
              <a:gd name="T85" fmla="*/ 2147483647 h 837"/>
              <a:gd name="T86" fmla="*/ 2147483647 w 1655"/>
              <a:gd name="T87" fmla="*/ 2147483647 h 837"/>
              <a:gd name="T88" fmla="*/ 2147483647 w 1655"/>
              <a:gd name="T89" fmla="*/ 0 h 837"/>
              <a:gd name="T90" fmla="*/ 0 w 1655"/>
              <a:gd name="T91" fmla="*/ 0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5"/>
              <a:gd name="T139" fmla="*/ 0 h 837"/>
              <a:gd name="T140" fmla="*/ 1655 w 1655"/>
              <a:gd name="T141" fmla="*/ 837 h 8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5" h="837">
                <a:moveTo>
                  <a:pt x="0" y="0"/>
                </a:moveTo>
                <a:cubicBezTo>
                  <a:pt x="0" y="837"/>
                  <a:pt x="0" y="837"/>
                  <a:pt x="0" y="837"/>
                </a:cubicBezTo>
                <a:cubicBezTo>
                  <a:pt x="46" y="819"/>
                  <a:pt x="46" y="819"/>
                  <a:pt x="46" y="819"/>
                </a:cubicBezTo>
                <a:cubicBezTo>
                  <a:pt x="112" y="792"/>
                  <a:pt x="232" y="739"/>
                  <a:pt x="273" y="699"/>
                </a:cubicBezTo>
                <a:cubicBezTo>
                  <a:pt x="279" y="693"/>
                  <a:pt x="310" y="666"/>
                  <a:pt x="352" y="645"/>
                </a:cubicBezTo>
                <a:cubicBezTo>
                  <a:pt x="394" y="624"/>
                  <a:pt x="434" y="615"/>
                  <a:pt x="442" y="613"/>
                </a:cubicBezTo>
                <a:cubicBezTo>
                  <a:pt x="443" y="613"/>
                  <a:pt x="443" y="613"/>
                  <a:pt x="443" y="613"/>
                </a:cubicBezTo>
                <a:cubicBezTo>
                  <a:pt x="470" y="608"/>
                  <a:pt x="490" y="624"/>
                  <a:pt x="495" y="630"/>
                </a:cubicBezTo>
                <a:cubicBezTo>
                  <a:pt x="504" y="642"/>
                  <a:pt x="504" y="659"/>
                  <a:pt x="503" y="666"/>
                </a:cubicBezTo>
                <a:cubicBezTo>
                  <a:pt x="503" y="677"/>
                  <a:pt x="506" y="690"/>
                  <a:pt x="511" y="701"/>
                </a:cubicBezTo>
                <a:cubicBezTo>
                  <a:pt x="530" y="738"/>
                  <a:pt x="576" y="753"/>
                  <a:pt x="613" y="734"/>
                </a:cubicBezTo>
                <a:cubicBezTo>
                  <a:pt x="650" y="715"/>
                  <a:pt x="665" y="670"/>
                  <a:pt x="646" y="633"/>
                </a:cubicBezTo>
                <a:cubicBezTo>
                  <a:pt x="640" y="622"/>
                  <a:pt x="632" y="612"/>
                  <a:pt x="623" y="605"/>
                </a:cubicBezTo>
                <a:cubicBezTo>
                  <a:pt x="617" y="602"/>
                  <a:pt x="603" y="591"/>
                  <a:pt x="599" y="578"/>
                </a:cubicBezTo>
                <a:cubicBezTo>
                  <a:pt x="597" y="570"/>
                  <a:pt x="596" y="545"/>
                  <a:pt x="615" y="526"/>
                </a:cubicBezTo>
                <a:cubicBezTo>
                  <a:pt x="615" y="526"/>
                  <a:pt x="616" y="525"/>
                  <a:pt x="616" y="525"/>
                </a:cubicBezTo>
                <a:cubicBezTo>
                  <a:pt x="622" y="520"/>
                  <a:pt x="653" y="493"/>
                  <a:pt x="696" y="471"/>
                </a:cubicBezTo>
                <a:cubicBezTo>
                  <a:pt x="739" y="449"/>
                  <a:pt x="780" y="440"/>
                  <a:pt x="787" y="439"/>
                </a:cubicBezTo>
                <a:cubicBezTo>
                  <a:pt x="787" y="439"/>
                  <a:pt x="787" y="439"/>
                  <a:pt x="787" y="439"/>
                </a:cubicBezTo>
                <a:cubicBezTo>
                  <a:pt x="787" y="439"/>
                  <a:pt x="832" y="430"/>
                  <a:pt x="879" y="406"/>
                </a:cubicBezTo>
                <a:cubicBezTo>
                  <a:pt x="927" y="382"/>
                  <a:pt x="960" y="352"/>
                  <a:pt x="960" y="352"/>
                </a:cubicBezTo>
                <a:cubicBezTo>
                  <a:pt x="960" y="351"/>
                  <a:pt x="960" y="351"/>
                  <a:pt x="960" y="351"/>
                </a:cubicBezTo>
                <a:cubicBezTo>
                  <a:pt x="979" y="333"/>
                  <a:pt x="978" y="307"/>
                  <a:pt x="976" y="300"/>
                </a:cubicBezTo>
                <a:cubicBezTo>
                  <a:pt x="972" y="286"/>
                  <a:pt x="958" y="276"/>
                  <a:pt x="952" y="272"/>
                </a:cubicBezTo>
                <a:cubicBezTo>
                  <a:pt x="943" y="265"/>
                  <a:pt x="935" y="256"/>
                  <a:pt x="929" y="245"/>
                </a:cubicBezTo>
                <a:cubicBezTo>
                  <a:pt x="910" y="208"/>
                  <a:pt x="925" y="162"/>
                  <a:pt x="962" y="144"/>
                </a:cubicBezTo>
                <a:cubicBezTo>
                  <a:pt x="999" y="125"/>
                  <a:pt x="1045" y="140"/>
                  <a:pt x="1064" y="177"/>
                </a:cubicBezTo>
                <a:cubicBezTo>
                  <a:pt x="1069" y="188"/>
                  <a:pt x="1072" y="200"/>
                  <a:pt x="1072" y="212"/>
                </a:cubicBezTo>
                <a:cubicBezTo>
                  <a:pt x="1071" y="218"/>
                  <a:pt x="1071" y="236"/>
                  <a:pt x="1080" y="247"/>
                </a:cubicBezTo>
                <a:cubicBezTo>
                  <a:pt x="1080" y="248"/>
                  <a:pt x="1080" y="248"/>
                  <a:pt x="1081" y="248"/>
                </a:cubicBezTo>
                <a:cubicBezTo>
                  <a:pt x="1081" y="249"/>
                  <a:pt x="1081" y="249"/>
                  <a:pt x="1082" y="249"/>
                </a:cubicBezTo>
                <a:cubicBezTo>
                  <a:pt x="1082" y="249"/>
                  <a:pt x="1082" y="250"/>
                  <a:pt x="1082" y="250"/>
                </a:cubicBezTo>
                <a:cubicBezTo>
                  <a:pt x="1083" y="250"/>
                  <a:pt x="1083" y="251"/>
                  <a:pt x="1083" y="251"/>
                </a:cubicBezTo>
                <a:cubicBezTo>
                  <a:pt x="1084" y="251"/>
                  <a:pt x="1084" y="251"/>
                  <a:pt x="1084" y="251"/>
                </a:cubicBezTo>
                <a:cubicBezTo>
                  <a:pt x="1084" y="252"/>
                  <a:pt x="1085" y="252"/>
                  <a:pt x="1086" y="253"/>
                </a:cubicBezTo>
                <a:cubicBezTo>
                  <a:pt x="1086" y="253"/>
                  <a:pt x="1086" y="253"/>
                  <a:pt x="1086" y="253"/>
                </a:cubicBezTo>
                <a:cubicBezTo>
                  <a:pt x="1086" y="253"/>
                  <a:pt x="1087" y="254"/>
                  <a:pt x="1088" y="255"/>
                </a:cubicBezTo>
                <a:cubicBezTo>
                  <a:pt x="1088" y="255"/>
                  <a:pt x="1088" y="255"/>
                  <a:pt x="1088" y="255"/>
                </a:cubicBezTo>
                <a:cubicBezTo>
                  <a:pt x="1097" y="261"/>
                  <a:pt x="1111" y="267"/>
                  <a:pt x="1128" y="265"/>
                </a:cubicBezTo>
                <a:cubicBezTo>
                  <a:pt x="1128" y="265"/>
                  <a:pt x="1128" y="265"/>
                  <a:pt x="1128" y="265"/>
                </a:cubicBezTo>
                <a:cubicBezTo>
                  <a:pt x="1129" y="265"/>
                  <a:pt x="1130" y="265"/>
                  <a:pt x="1131" y="265"/>
                </a:cubicBezTo>
                <a:cubicBezTo>
                  <a:pt x="1132" y="264"/>
                  <a:pt x="1132" y="264"/>
                  <a:pt x="1132" y="264"/>
                </a:cubicBezTo>
                <a:cubicBezTo>
                  <a:pt x="1145" y="261"/>
                  <a:pt x="1184" y="252"/>
                  <a:pt x="1223" y="232"/>
                </a:cubicBezTo>
                <a:cubicBezTo>
                  <a:pt x="1260" y="214"/>
                  <a:pt x="1289" y="192"/>
                  <a:pt x="1303" y="177"/>
                </a:cubicBezTo>
                <a:cubicBezTo>
                  <a:pt x="1401" y="80"/>
                  <a:pt x="1655" y="0"/>
                  <a:pt x="1655" y="0"/>
                </a:cubicBezTo>
                <a:lnTo>
                  <a:pt x="0" y="0"/>
                </a:lnTo>
                <a:close/>
              </a:path>
            </a:pathLst>
          </a:custGeom>
          <a:gradFill rotWithShape="1">
            <a:gsLst>
              <a:gs pos="0">
                <a:srgbClr val="C9C9C9">
                  <a:alpha val="50000"/>
                </a:srgbClr>
              </a:gs>
              <a:gs pos="100000">
                <a:srgbClr val="DCDCDC"/>
              </a:gs>
            </a:gsLst>
            <a:lin ang="2700000" scaled="1"/>
          </a:gradFill>
          <a:ln w="6350">
            <a:solidFill>
              <a:srgbClr val="969696"/>
            </a:solidFill>
            <a:miter lim="800000"/>
            <a:headEnd/>
            <a:tailEnd/>
          </a:ln>
        </p:spPr>
        <p:txBody>
          <a:bodyPr/>
          <a:lstStyle/>
          <a:p>
            <a:endParaRPr lang="fr-FR"/>
          </a:p>
        </p:txBody>
      </p:sp>
      <p:sp>
        <p:nvSpPr>
          <p:cNvPr id="33800" name="Freeform 6"/>
          <p:cNvSpPr>
            <a:spLocks/>
          </p:cNvSpPr>
          <p:nvPr/>
        </p:nvSpPr>
        <p:spPr bwMode="gray">
          <a:xfrm>
            <a:off x="247650" y="4545013"/>
            <a:ext cx="8591550" cy="1677987"/>
          </a:xfrm>
          <a:custGeom>
            <a:avLst/>
            <a:gdLst>
              <a:gd name="T0" fmla="*/ 2147483647 w 1655"/>
              <a:gd name="T1" fmla="*/ 2147483647 h 837"/>
              <a:gd name="T2" fmla="*/ 2147483647 w 1655"/>
              <a:gd name="T3" fmla="*/ 2147483647 h 837"/>
              <a:gd name="T4" fmla="*/ 2147483647 w 1655"/>
              <a:gd name="T5" fmla="*/ 2147483647 h 837"/>
              <a:gd name="T6" fmla="*/ 2147483647 w 1655"/>
              <a:gd name="T7" fmla="*/ 2147483647 h 837"/>
              <a:gd name="T8" fmla="*/ 2147483647 w 1655"/>
              <a:gd name="T9" fmla="*/ 2147483647 h 837"/>
              <a:gd name="T10" fmla="*/ 2147483647 w 1655"/>
              <a:gd name="T11" fmla="*/ 2147483647 h 837"/>
              <a:gd name="T12" fmla="*/ 2147483647 w 1655"/>
              <a:gd name="T13" fmla="*/ 2147483647 h 837"/>
              <a:gd name="T14" fmla="*/ 2147483647 w 1655"/>
              <a:gd name="T15" fmla="*/ 2147483647 h 837"/>
              <a:gd name="T16" fmla="*/ 2147483647 w 1655"/>
              <a:gd name="T17" fmla="*/ 2147483647 h 837"/>
              <a:gd name="T18" fmla="*/ 2147483647 w 1655"/>
              <a:gd name="T19" fmla="*/ 2147483647 h 837"/>
              <a:gd name="T20" fmla="*/ 2147483647 w 1655"/>
              <a:gd name="T21" fmla="*/ 2147483647 h 837"/>
              <a:gd name="T22" fmla="*/ 2147483647 w 1655"/>
              <a:gd name="T23" fmla="*/ 2147483647 h 837"/>
              <a:gd name="T24" fmla="*/ 2147483647 w 1655"/>
              <a:gd name="T25" fmla="*/ 2147483647 h 837"/>
              <a:gd name="T26" fmla="*/ 2147483647 w 1655"/>
              <a:gd name="T27" fmla="*/ 2147483647 h 837"/>
              <a:gd name="T28" fmla="*/ 2147483647 w 1655"/>
              <a:gd name="T29" fmla="*/ 2147483647 h 837"/>
              <a:gd name="T30" fmla="*/ 2147483647 w 1655"/>
              <a:gd name="T31" fmla="*/ 2147483647 h 837"/>
              <a:gd name="T32" fmla="*/ 2147483647 w 1655"/>
              <a:gd name="T33" fmla="*/ 2147483647 h 837"/>
              <a:gd name="T34" fmla="*/ 2147483647 w 1655"/>
              <a:gd name="T35" fmla="*/ 2147483647 h 837"/>
              <a:gd name="T36" fmla="*/ 2147483647 w 1655"/>
              <a:gd name="T37" fmla="*/ 2147483647 h 837"/>
              <a:gd name="T38" fmla="*/ 2147483647 w 1655"/>
              <a:gd name="T39" fmla="*/ 2147483647 h 837"/>
              <a:gd name="T40" fmla="*/ 2147483647 w 1655"/>
              <a:gd name="T41" fmla="*/ 2147483647 h 837"/>
              <a:gd name="T42" fmla="*/ 2147483647 w 1655"/>
              <a:gd name="T43" fmla="*/ 2147483647 h 837"/>
              <a:gd name="T44" fmla="*/ 2147483647 w 1655"/>
              <a:gd name="T45" fmla="*/ 2147483647 h 837"/>
              <a:gd name="T46" fmla="*/ 2147483647 w 1655"/>
              <a:gd name="T47" fmla="*/ 2147483647 h 837"/>
              <a:gd name="T48" fmla="*/ 2147483647 w 1655"/>
              <a:gd name="T49" fmla="*/ 2147483647 h 837"/>
              <a:gd name="T50" fmla="*/ 2147483647 w 1655"/>
              <a:gd name="T51" fmla="*/ 2147483647 h 837"/>
              <a:gd name="T52" fmla="*/ 2147483647 w 1655"/>
              <a:gd name="T53" fmla="*/ 2147483647 h 837"/>
              <a:gd name="T54" fmla="*/ 2147483647 w 1655"/>
              <a:gd name="T55" fmla="*/ 2147483647 h 837"/>
              <a:gd name="T56" fmla="*/ 2147483647 w 1655"/>
              <a:gd name="T57" fmla="*/ 2147483647 h 837"/>
              <a:gd name="T58" fmla="*/ 2147483647 w 1655"/>
              <a:gd name="T59" fmla="*/ 2147483647 h 837"/>
              <a:gd name="T60" fmla="*/ 2147483647 w 1655"/>
              <a:gd name="T61" fmla="*/ 2147483647 h 837"/>
              <a:gd name="T62" fmla="*/ 2147483647 w 1655"/>
              <a:gd name="T63" fmla="*/ 2147483647 h 837"/>
              <a:gd name="T64" fmla="*/ 2147483647 w 1655"/>
              <a:gd name="T65" fmla="*/ 2147483647 h 837"/>
              <a:gd name="T66" fmla="*/ 2147483647 w 1655"/>
              <a:gd name="T67" fmla="*/ 2147483647 h 837"/>
              <a:gd name="T68" fmla="*/ 2147483647 w 1655"/>
              <a:gd name="T69" fmla="*/ 2147483647 h 837"/>
              <a:gd name="T70" fmla="*/ 2147483647 w 1655"/>
              <a:gd name="T71" fmla="*/ 2147483647 h 837"/>
              <a:gd name="T72" fmla="*/ 2147483647 w 1655"/>
              <a:gd name="T73" fmla="*/ 2147483647 h 837"/>
              <a:gd name="T74" fmla="*/ 2147483647 w 1655"/>
              <a:gd name="T75" fmla="*/ 2147483647 h 837"/>
              <a:gd name="T76" fmla="*/ 2147483647 w 1655"/>
              <a:gd name="T77" fmla="*/ 2147483647 h 837"/>
              <a:gd name="T78" fmla="*/ 2147483647 w 1655"/>
              <a:gd name="T79" fmla="*/ 2147483647 h 837"/>
              <a:gd name="T80" fmla="*/ 2147483647 w 1655"/>
              <a:gd name="T81" fmla="*/ 2147483647 h 837"/>
              <a:gd name="T82" fmla="*/ 2147483647 w 1655"/>
              <a:gd name="T83" fmla="*/ 2147483647 h 837"/>
              <a:gd name="T84" fmla="*/ 0 w 1655"/>
              <a:gd name="T85" fmla="*/ 2147483647 h 837"/>
              <a:gd name="T86" fmla="*/ 2147483647 w 1655"/>
              <a:gd name="T87" fmla="*/ 2147483647 h 837"/>
              <a:gd name="T88" fmla="*/ 2147483647 w 1655"/>
              <a:gd name="T89" fmla="*/ 0 h 837"/>
              <a:gd name="T90" fmla="*/ 2147483647 w 1655"/>
              <a:gd name="T91" fmla="*/ 2147483647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5"/>
              <a:gd name="T139" fmla="*/ 0 h 837"/>
              <a:gd name="T140" fmla="*/ 1655 w 1655"/>
              <a:gd name="T141" fmla="*/ 837 h 8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5" h="837">
                <a:moveTo>
                  <a:pt x="1303" y="177"/>
                </a:moveTo>
                <a:cubicBezTo>
                  <a:pt x="1289" y="192"/>
                  <a:pt x="1260" y="214"/>
                  <a:pt x="1223" y="232"/>
                </a:cubicBezTo>
                <a:cubicBezTo>
                  <a:pt x="1176" y="256"/>
                  <a:pt x="1132" y="265"/>
                  <a:pt x="1132" y="265"/>
                </a:cubicBezTo>
                <a:cubicBezTo>
                  <a:pt x="1131" y="265"/>
                  <a:pt x="1131" y="265"/>
                  <a:pt x="1131" y="265"/>
                </a:cubicBezTo>
                <a:cubicBezTo>
                  <a:pt x="1131" y="265"/>
                  <a:pt x="1127" y="265"/>
                  <a:pt x="1127" y="265"/>
                </a:cubicBezTo>
                <a:cubicBezTo>
                  <a:pt x="1127" y="265"/>
                  <a:pt x="1128" y="265"/>
                  <a:pt x="1128" y="265"/>
                </a:cubicBezTo>
                <a:cubicBezTo>
                  <a:pt x="1111" y="267"/>
                  <a:pt x="1097" y="261"/>
                  <a:pt x="1088" y="255"/>
                </a:cubicBezTo>
                <a:cubicBezTo>
                  <a:pt x="1088" y="255"/>
                  <a:pt x="1088" y="255"/>
                  <a:pt x="1088" y="255"/>
                </a:cubicBezTo>
                <a:cubicBezTo>
                  <a:pt x="1087" y="254"/>
                  <a:pt x="1086" y="253"/>
                  <a:pt x="1086" y="253"/>
                </a:cubicBezTo>
                <a:cubicBezTo>
                  <a:pt x="1086" y="253"/>
                  <a:pt x="1086" y="253"/>
                  <a:pt x="1086" y="253"/>
                </a:cubicBezTo>
                <a:cubicBezTo>
                  <a:pt x="1085" y="252"/>
                  <a:pt x="1084" y="252"/>
                  <a:pt x="1084" y="251"/>
                </a:cubicBezTo>
                <a:cubicBezTo>
                  <a:pt x="1084" y="251"/>
                  <a:pt x="1084" y="251"/>
                  <a:pt x="1083" y="251"/>
                </a:cubicBezTo>
                <a:cubicBezTo>
                  <a:pt x="1083" y="251"/>
                  <a:pt x="1083" y="250"/>
                  <a:pt x="1082" y="250"/>
                </a:cubicBezTo>
                <a:cubicBezTo>
                  <a:pt x="1082" y="250"/>
                  <a:pt x="1082" y="249"/>
                  <a:pt x="1082" y="249"/>
                </a:cubicBezTo>
                <a:cubicBezTo>
                  <a:pt x="1081" y="249"/>
                  <a:pt x="1081" y="249"/>
                  <a:pt x="1081" y="248"/>
                </a:cubicBezTo>
                <a:cubicBezTo>
                  <a:pt x="1080" y="248"/>
                  <a:pt x="1080" y="248"/>
                  <a:pt x="1080" y="247"/>
                </a:cubicBezTo>
                <a:cubicBezTo>
                  <a:pt x="1071" y="236"/>
                  <a:pt x="1071" y="218"/>
                  <a:pt x="1072" y="212"/>
                </a:cubicBezTo>
                <a:cubicBezTo>
                  <a:pt x="1072" y="200"/>
                  <a:pt x="1069" y="188"/>
                  <a:pt x="1064" y="177"/>
                </a:cubicBezTo>
                <a:cubicBezTo>
                  <a:pt x="1045" y="140"/>
                  <a:pt x="999" y="125"/>
                  <a:pt x="962" y="144"/>
                </a:cubicBezTo>
                <a:cubicBezTo>
                  <a:pt x="925" y="162"/>
                  <a:pt x="910" y="208"/>
                  <a:pt x="929" y="245"/>
                </a:cubicBezTo>
                <a:cubicBezTo>
                  <a:pt x="935" y="256"/>
                  <a:pt x="943" y="265"/>
                  <a:pt x="952" y="272"/>
                </a:cubicBezTo>
                <a:cubicBezTo>
                  <a:pt x="958" y="276"/>
                  <a:pt x="972" y="286"/>
                  <a:pt x="976" y="300"/>
                </a:cubicBezTo>
                <a:cubicBezTo>
                  <a:pt x="978" y="307"/>
                  <a:pt x="979" y="333"/>
                  <a:pt x="960" y="351"/>
                </a:cubicBezTo>
                <a:cubicBezTo>
                  <a:pt x="960" y="351"/>
                  <a:pt x="960" y="351"/>
                  <a:pt x="960" y="352"/>
                </a:cubicBezTo>
                <a:cubicBezTo>
                  <a:pt x="960" y="352"/>
                  <a:pt x="927" y="382"/>
                  <a:pt x="879" y="406"/>
                </a:cubicBezTo>
                <a:cubicBezTo>
                  <a:pt x="832" y="430"/>
                  <a:pt x="787" y="439"/>
                  <a:pt x="787" y="439"/>
                </a:cubicBezTo>
                <a:cubicBezTo>
                  <a:pt x="787" y="439"/>
                  <a:pt x="787" y="439"/>
                  <a:pt x="787" y="439"/>
                </a:cubicBezTo>
                <a:cubicBezTo>
                  <a:pt x="780" y="440"/>
                  <a:pt x="739" y="449"/>
                  <a:pt x="696" y="471"/>
                </a:cubicBezTo>
                <a:cubicBezTo>
                  <a:pt x="653" y="493"/>
                  <a:pt x="622" y="520"/>
                  <a:pt x="616" y="525"/>
                </a:cubicBezTo>
                <a:cubicBezTo>
                  <a:pt x="616" y="525"/>
                  <a:pt x="615" y="526"/>
                  <a:pt x="615" y="526"/>
                </a:cubicBezTo>
                <a:cubicBezTo>
                  <a:pt x="596" y="545"/>
                  <a:pt x="597" y="570"/>
                  <a:pt x="599" y="578"/>
                </a:cubicBezTo>
                <a:cubicBezTo>
                  <a:pt x="603" y="591"/>
                  <a:pt x="617" y="602"/>
                  <a:pt x="623" y="605"/>
                </a:cubicBezTo>
                <a:cubicBezTo>
                  <a:pt x="632" y="612"/>
                  <a:pt x="640" y="622"/>
                  <a:pt x="646" y="633"/>
                </a:cubicBezTo>
                <a:cubicBezTo>
                  <a:pt x="665" y="670"/>
                  <a:pt x="650" y="715"/>
                  <a:pt x="613" y="734"/>
                </a:cubicBezTo>
                <a:cubicBezTo>
                  <a:pt x="576" y="753"/>
                  <a:pt x="530" y="738"/>
                  <a:pt x="511" y="701"/>
                </a:cubicBezTo>
                <a:cubicBezTo>
                  <a:pt x="506" y="690"/>
                  <a:pt x="503" y="677"/>
                  <a:pt x="503" y="666"/>
                </a:cubicBezTo>
                <a:cubicBezTo>
                  <a:pt x="504" y="659"/>
                  <a:pt x="504" y="642"/>
                  <a:pt x="495" y="630"/>
                </a:cubicBezTo>
                <a:cubicBezTo>
                  <a:pt x="490" y="624"/>
                  <a:pt x="470" y="608"/>
                  <a:pt x="443" y="613"/>
                </a:cubicBezTo>
                <a:cubicBezTo>
                  <a:pt x="443" y="613"/>
                  <a:pt x="443" y="613"/>
                  <a:pt x="442" y="613"/>
                </a:cubicBezTo>
                <a:cubicBezTo>
                  <a:pt x="434" y="615"/>
                  <a:pt x="394" y="624"/>
                  <a:pt x="352" y="645"/>
                </a:cubicBezTo>
                <a:cubicBezTo>
                  <a:pt x="310" y="666"/>
                  <a:pt x="279" y="693"/>
                  <a:pt x="273" y="699"/>
                </a:cubicBezTo>
                <a:cubicBezTo>
                  <a:pt x="232" y="739"/>
                  <a:pt x="112" y="792"/>
                  <a:pt x="46" y="819"/>
                </a:cubicBezTo>
                <a:cubicBezTo>
                  <a:pt x="18" y="830"/>
                  <a:pt x="0" y="837"/>
                  <a:pt x="0" y="837"/>
                </a:cubicBezTo>
                <a:cubicBezTo>
                  <a:pt x="1655" y="837"/>
                  <a:pt x="1655" y="837"/>
                  <a:pt x="1655" y="837"/>
                </a:cubicBezTo>
                <a:cubicBezTo>
                  <a:pt x="1655" y="0"/>
                  <a:pt x="1655" y="0"/>
                  <a:pt x="1655" y="0"/>
                </a:cubicBezTo>
                <a:cubicBezTo>
                  <a:pt x="1655" y="0"/>
                  <a:pt x="1401" y="80"/>
                  <a:pt x="1303" y="177"/>
                </a:cubicBezTo>
                <a:close/>
              </a:path>
            </a:pathLst>
          </a:custGeom>
          <a:solidFill>
            <a:schemeClr val="tx2"/>
          </a:solidFill>
          <a:ln w="6350">
            <a:solidFill>
              <a:srgbClr val="969696"/>
            </a:solidFill>
            <a:miter lim="800000"/>
            <a:headEnd/>
            <a:tailEnd/>
          </a:ln>
        </p:spPr>
        <p:txBody>
          <a:bodyPr/>
          <a:lstStyle/>
          <a:p>
            <a:endParaRPr lang="fr-FR"/>
          </a:p>
        </p:txBody>
      </p:sp>
      <p:sp>
        <p:nvSpPr>
          <p:cNvPr id="18" name="Text Box 19"/>
          <p:cNvSpPr txBox="1">
            <a:spLocks noChangeArrowheads="1"/>
          </p:cNvSpPr>
          <p:nvPr/>
        </p:nvSpPr>
        <p:spPr bwMode="gray">
          <a:xfrm>
            <a:off x="304800" y="4602163"/>
            <a:ext cx="4095750" cy="1370012"/>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defRPr/>
            </a:pPr>
            <a:r>
              <a:rPr lang="fr-FR" u="sng" noProof="1" smtClean="0"/>
              <a:t>Succès</a:t>
            </a:r>
            <a:endParaRPr lang="fr-FR" u="sng" dirty="0" smtClean="0"/>
          </a:p>
          <a:p>
            <a:pPr marL="171450" indent="-171450">
              <a:spcAft>
                <a:spcPct val="40000"/>
              </a:spcAft>
              <a:buFont typeface="Arial" pitchFamily="34" charset="0"/>
              <a:buChar char="•"/>
              <a:defRPr/>
            </a:pPr>
            <a:r>
              <a:rPr lang="fr-FR" sz="1000" b="0" dirty="0" smtClean="0"/>
              <a:t>Dans un contexte de </a:t>
            </a:r>
            <a:r>
              <a:rPr lang="fr-FR" sz="1000" dirty="0" smtClean="0">
                <a:solidFill>
                  <a:srgbClr val="C00000"/>
                </a:solidFill>
              </a:rPr>
              <a:t>référé</a:t>
            </a:r>
            <a:r>
              <a:rPr lang="fr-FR" sz="1000" b="0" dirty="0" smtClean="0"/>
              <a:t>, possibilité de montrer une approche </a:t>
            </a:r>
            <a:r>
              <a:rPr lang="fr-FR" sz="1000" dirty="0" smtClean="0">
                <a:solidFill>
                  <a:srgbClr val="C00000"/>
                </a:solidFill>
              </a:rPr>
              <a:t>novatrice</a:t>
            </a:r>
            <a:endParaRPr lang="fr-FR" sz="1000" b="0" dirty="0"/>
          </a:p>
          <a:p>
            <a:pPr marL="171450" indent="-171450">
              <a:spcAft>
                <a:spcPct val="40000"/>
              </a:spcAft>
              <a:buFont typeface="Arial" pitchFamily="34" charset="0"/>
              <a:buChar char="•"/>
              <a:defRPr/>
            </a:pPr>
            <a:r>
              <a:rPr lang="fr-FR" sz="1000" b="0" dirty="0" smtClean="0"/>
              <a:t>Satisfaction du client qui a demandé </a:t>
            </a:r>
            <a:r>
              <a:rPr lang="fr-FR" sz="1000" dirty="0" smtClean="0">
                <a:solidFill>
                  <a:srgbClr val="C00000"/>
                </a:solidFill>
              </a:rPr>
              <a:t>une intervention similaire en N+1</a:t>
            </a:r>
            <a:endParaRPr lang="fr-FR" noProof="1">
              <a:solidFill>
                <a:srgbClr val="C00000"/>
              </a:solidFill>
            </a:endParaRPr>
          </a:p>
        </p:txBody>
      </p:sp>
      <p:sp>
        <p:nvSpPr>
          <p:cNvPr id="33802" name="Text Box 19"/>
          <p:cNvSpPr txBox="1">
            <a:spLocks noChangeArrowheads="1"/>
          </p:cNvSpPr>
          <p:nvPr/>
        </p:nvSpPr>
        <p:spPr bwMode="gray">
          <a:xfrm>
            <a:off x="7540627" y="5943600"/>
            <a:ext cx="17367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01688" eaLnBrk="0" hangingPunct="0">
              <a:defRPr sz="1400" b="1">
                <a:solidFill>
                  <a:schemeClr val="bg1"/>
                </a:solidFill>
                <a:latin typeface="Trebuchet MS" pitchFamily="34" charset="0"/>
              </a:defRPr>
            </a:lvl1pPr>
            <a:lvl2pPr marL="742950" indent="-285750" defTabSz="801688" eaLnBrk="0" hangingPunct="0">
              <a:defRPr sz="1400" b="1">
                <a:solidFill>
                  <a:schemeClr val="bg1"/>
                </a:solidFill>
                <a:latin typeface="Trebuchet MS" pitchFamily="34" charset="0"/>
              </a:defRPr>
            </a:lvl2pPr>
            <a:lvl3pPr marL="1143000" indent="-228600" defTabSz="801688" eaLnBrk="0" hangingPunct="0">
              <a:defRPr sz="1400" b="1">
                <a:solidFill>
                  <a:schemeClr val="bg1"/>
                </a:solidFill>
                <a:latin typeface="Trebuchet MS" pitchFamily="34" charset="0"/>
              </a:defRPr>
            </a:lvl3pPr>
            <a:lvl4pPr marL="1600200" indent="-228600" defTabSz="801688" eaLnBrk="0" hangingPunct="0">
              <a:defRPr sz="1400" b="1">
                <a:solidFill>
                  <a:schemeClr val="bg1"/>
                </a:solidFill>
                <a:latin typeface="Trebuchet MS" pitchFamily="34" charset="0"/>
              </a:defRPr>
            </a:lvl4pPr>
            <a:lvl5pPr marL="2057400" indent="-228600" defTabSz="801688" eaLnBrk="0" hangingPunct="0">
              <a:defRPr sz="1400" b="1">
                <a:solidFill>
                  <a:schemeClr val="bg1"/>
                </a:solidFill>
                <a:latin typeface="Trebuchet MS" pitchFamily="34" charset="0"/>
              </a:defRPr>
            </a:lvl5pPr>
            <a:lvl6pPr marL="2514600" indent="-228600" defTabSz="801688" eaLnBrk="0" fontAlgn="base" hangingPunct="0">
              <a:spcBef>
                <a:spcPct val="0"/>
              </a:spcBef>
              <a:spcAft>
                <a:spcPct val="0"/>
              </a:spcAft>
              <a:defRPr sz="1400" b="1">
                <a:solidFill>
                  <a:schemeClr val="bg1"/>
                </a:solidFill>
                <a:latin typeface="Trebuchet MS" pitchFamily="34" charset="0"/>
              </a:defRPr>
            </a:lvl6pPr>
            <a:lvl7pPr marL="2971800" indent="-228600" defTabSz="801688" eaLnBrk="0" fontAlgn="base" hangingPunct="0">
              <a:spcBef>
                <a:spcPct val="0"/>
              </a:spcBef>
              <a:spcAft>
                <a:spcPct val="0"/>
              </a:spcAft>
              <a:defRPr sz="1400" b="1">
                <a:solidFill>
                  <a:schemeClr val="bg1"/>
                </a:solidFill>
                <a:latin typeface="Trebuchet MS" pitchFamily="34" charset="0"/>
              </a:defRPr>
            </a:lvl7pPr>
            <a:lvl8pPr marL="3429000" indent="-228600" defTabSz="801688" eaLnBrk="0" fontAlgn="base" hangingPunct="0">
              <a:spcBef>
                <a:spcPct val="0"/>
              </a:spcBef>
              <a:spcAft>
                <a:spcPct val="0"/>
              </a:spcAft>
              <a:defRPr sz="1400" b="1">
                <a:solidFill>
                  <a:schemeClr val="bg1"/>
                </a:solidFill>
                <a:latin typeface="Trebuchet MS" pitchFamily="34" charset="0"/>
              </a:defRPr>
            </a:lvl8pPr>
            <a:lvl9pPr marL="3886200" indent="-228600" defTabSz="801688" eaLnBrk="0" fontAlgn="base" hangingPunct="0">
              <a:spcBef>
                <a:spcPct val="0"/>
              </a:spcBef>
              <a:spcAft>
                <a:spcPct val="0"/>
              </a:spcAft>
              <a:defRPr sz="1400" b="1">
                <a:solidFill>
                  <a:schemeClr val="bg1"/>
                </a:solidFill>
                <a:latin typeface="Trebuchet MS" pitchFamily="34" charset="0"/>
              </a:defRPr>
            </a:lvl9pPr>
          </a:lstStyle>
          <a:p>
            <a:pPr eaLnBrk="1" hangingPunct="1">
              <a:spcAft>
                <a:spcPct val="40000"/>
              </a:spcAft>
            </a:pPr>
            <a:r>
              <a:rPr lang="fr-FR" sz="1600" u="sng" noProof="1">
                <a:latin typeface="Arial" pitchFamily="34" charset="0"/>
              </a:rPr>
              <a:t>Opportunités</a:t>
            </a:r>
            <a:endParaRPr lang="fr-FR" b="0">
              <a:latin typeface="Arial" pitchFamily="34" charset="0"/>
            </a:endParaRPr>
          </a:p>
          <a:p>
            <a:pPr eaLnBrk="1" hangingPunct="1">
              <a:spcAft>
                <a:spcPct val="40000"/>
              </a:spcAft>
            </a:pPr>
            <a:endParaRPr lang="fr-FR" b="0">
              <a:latin typeface="Arial" pitchFamily="34" charset="0"/>
            </a:endParaRPr>
          </a:p>
          <a:p>
            <a:pPr eaLnBrk="1" hangingPunct="1">
              <a:spcAft>
                <a:spcPct val="40000"/>
              </a:spcAft>
            </a:pPr>
            <a:r>
              <a:rPr lang="fr-FR" sz="1800" b="0" noProof="1">
                <a:latin typeface="Arial" pitchFamily="34" charset="0"/>
              </a:rPr>
              <a:t> </a:t>
            </a:r>
          </a:p>
        </p:txBody>
      </p:sp>
      <p:sp>
        <p:nvSpPr>
          <p:cNvPr id="24" name="Text Box 19"/>
          <p:cNvSpPr txBox="1">
            <a:spLocks noChangeArrowheads="1"/>
          </p:cNvSpPr>
          <p:nvPr/>
        </p:nvSpPr>
        <p:spPr bwMode="gray">
          <a:xfrm>
            <a:off x="5572125" y="5116514"/>
            <a:ext cx="3379788" cy="455612"/>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171450" indent="-171450">
              <a:spcAft>
                <a:spcPct val="40000"/>
              </a:spcAft>
              <a:buFont typeface="Arial" pitchFamily="34" charset="0"/>
              <a:buChar char="•"/>
              <a:defRPr/>
            </a:pPr>
            <a:r>
              <a:rPr lang="fr-FR" sz="1000" b="0" dirty="0" smtClean="0">
                <a:solidFill>
                  <a:schemeClr val="bg1"/>
                </a:solidFill>
              </a:rPr>
              <a:t>Tenter de montrer notre compétence au niveau du groupe Vaillant et au </a:t>
            </a:r>
            <a:r>
              <a:rPr lang="fr-FR" sz="1000" dirty="0" smtClean="0">
                <a:solidFill>
                  <a:schemeClr val="accent2"/>
                </a:solidFill>
              </a:rPr>
              <a:t>niveau de BDO Germany</a:t>
            </a:r>
          </a:p>
          <a:p>
            <a:pPr>
              <a:spcAft>
                <a:spcPct val="40000"/>
              </a:spcAft>
              <a:defRPr/>
            </a:pPr>
            <a:endParaRPr lang="fr-FR" sz="1100" b="0" dirty="0" smtClean="0"/>
          </a:p>
          <a:p>
            <a:pPr>
              <a:spcAft>
                <a:spcPct val="40000"/>
              </a:spcAft>
              <a:defRPr/>
            </a:pPr>
            <a:r>
              <a:rPr lang="fr-FR" sz="2000" b="0" noProof="1" smtClean="0"/>
              <a:t> </a:t>
            </a:r>
            <a:endParaRPr lang="fr-FR" sz="2000" b="0" noProof="1"/>
          </a:p>
        </p:txBody>
      </p:sp>
      <p:sp>
        <p:nvSpPr>
          <p:cNvPr id="25" name="Text Box 19"/>
          <p:cNvSpPr txBox="1">
            <a:spLocks noChangeArrowheads="1"/>
          </p:cNvSpPr>
          <p:nvPr/>
        </p:nvSpPr>
        <p:spPr bwMode="gray">
          <a:xfrm>
            <a:off x="4589463" y="5553076"/>
            <a:ext cx="4495800" cy="455613"/>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171450" indent="-171450">
              <a:spcAft>
                <a:spcPct val="40000"/>
              </a:spcAft>
              <a:buFont typeface="Arial" pitchFamily="34" charset="0"/>
              <a:buChar char="•"/>
              <a:defRPr/>
            </a:pPr>
            <a:r>
              <a:rPr lang="fr-FR" sz="1000" b="0" dirty="0" smtClean="0">
                <a:solidFill>
                  <a:schemeClr val="bg1"/>
                </a:solidFill>
              </a:rPr>
              <a:t>Nouvelles interventions sur</a:t>
            </a:r>
            <a:r>
              <a:rPr lang="fr-FR" sz="1000" b="0" dirty="0" smtClean="0"/>
              <a:t> </a:t>
            </a:r>
            <a:r>
              <a:rPr lang="fr-FR" sz="1000" dirty="0" smtClean="0">
                <a:solidFill>
                  <a:schemeClr val="accent2"/>
                </a:solidFill>
              </a:rPr>
              <a:t>d’autres filiales françaises</a:t>
            </a:r>
          </a:p>
          <a:p>
            <a:pPr>
              <a:spcAft>
                <a:spcPct val="40000"/>
              </a:spcAft>
              <a:defRPr/>
            </a:pPr>
            <a:endParaRPr lang="fr-FR" sz="1100" b="0" dirty="0" smtClean="0"/>
          </a:p>
          <a:p>
            <a:pPr>
              <a:spcAft>
                <a:spcPct val="40000"/>
              </a:spcAft>
              <a:defRPr/>
            </a:pPr>
            <a:r>
              <a:rPr lang="fr-FR" sz="2000" b="0" noProof="1" smtClean="0"/>
              <a:t> </a:t>
            </a:r>
            <a:endParaRPr lang="fr-FR" sz="2000" b="0" noProof="1"/>
          </a:p>
        </p:txBody>
      </p:sp>
      <p:sp>
        <p:nvSpPr>
          <p:cNvPr id="26" name="Text Box 19"/>
          <p:cNvSpPr txBox="1">
            <a:spLocks noChangeArrowheads="1"/>
          </p:cNvSpPr>
          <p:nvPr/>
        </p:nvSpPr>
        <p:spPr bwMode="gray">
          <a:xfrm>
            <a:off x="3810000" y="5808663"/>
            <a:ext cx="5029200" cy="455612"/>
          </a:xfrm>
          <a:prstGeom prst="rect">
            <a:avLst/>
          </a:prstGeom>
          <a:noFill/>
          <a:ln>
            <a:noFill/>
          </a:ln>
          <a:extLst/>
        </p:spPr>
        <p:txBody>
          <a:bodyPr lIns="0" tIns="0" rIns="0" bIns="0"/>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171450" indent="-171450">
              <a:spcAft>
                <a:spcPct val="40000"/>
              </a:spcAft>
              <a:buFont typeface="Arial" pitchFamily="34" charset="0"/>
              <a:buChar char="•"/>
              <a:defRPr/>
            </a:pPr>
            <a:r>
              <a:rPr lang="fr-FR" sz="1000" dirty="0" smtClean="0">
                <a:solidFill>
                  <a:schemeClr val="accent2"/>
                </a:solidFill>
              </a:rPr>
              <a:t>Récurrence</a:t>
            </a:r>
            <a:r>
              <a:rPr lang="fr-FR" sz="1000" b="0" dirty="0" smtClean="0"/>
              <a:t> </a:t>
            </a:r>
            <a:r>
              <a:rPr lang="fr-FR" sz="1000" b="0" dirty="0" smtClean="0">
                <a:solidFill>
                  <a:schemeClr val="bg1"/>
                </a:solidFill>
              </a:rPr>
              <a:t>de ce type d’interventions</a:t>
            </a:r>
            <a:endParaRPr lang="fr-FR" sz="1100" b="0" dirty="0" smtClean="0">
              <a:solidFill>
                <a:schemeClr val="bg1"/>
              </a:solidFill>
            </a:endParaRPr>
          </a:p>
          <a:p>
            <a:pPr>
              <a:spcAft>
                <a:spcPct val="40000"/>
              </a:spcAft>
              <a:defRPr/>
            </a:pPr>
            <a:r>
              <a:rPr lang="fr-FR" sz="2000" b="0" noProof="1" smtClean="0"/>
              <a:t> </a:t>
            </a:r>
            <a:endParaRPr lang="fr-FR" sz="2000" b="0" noProof="1"/>
          </a:p>
        </p:txBody>
      </p:sp>
      <p:pic>
        <p:nvPicPr>
          <p:cNvPr id="28" name="Picture 35"/>
          <p:cNvPicPr>
            <a:picLocks noChangeAspect="1" noChangeArrowheads="1"/>
          </p:cNvPicPr>
          <p:nvPr/>
        </p:nvPicPr>
        <p:blipFill>
          <a:blip r:embed="rId4" cstate="print">
            <a:extLst/>
          </a:blip>
          <a:stretch>
            <a:fillRect/>
          </a:stretch>
        </p:blipFill>
        <p:spPr bwMode="auto">
          <a:xfrm>
            <a:off x="247651" y="2714625"/>
            <a:ext cx="1604209" cy="381000"/>
          </a:xfrm>
          <a:prstGeom prst="rect">
            <a:avLst/>
          </a:prstGeom>
          <a:solidFill>
            <a:schemeClr val="bg1">
              <a:lumMod val="85000"/>
            </a:schemeClr>
          </a:solidFill>
          <a:ln w="22225">
            <a:solidFill>
              <a:schemeClr val="tx1"/>
            </a:solidFill>
          </a:ln>
          <a:effectLst>
            <a:glow>
              <a:schemeClr val="accent1">
                <a:alpha val="48000"/>
              </a:schemeClr>
            </a:glow>
            <a:innerShdw blurRad="114300">
              <a:prstClr val="black"/>
            </a:innerShdw>
            <a:softEdge rad="12700"/>
          </a:effectLst>
          <a:extLst/>
        </p:spPr>
      </p:pic>
    </p:spTree>
    <p:extLst>
      <p:ext uri="{BB962C8B-B14F-4D97-AF65-F5344CB8AC3E}">
        <p14:creationId xmlns:p14="http://schemas.microsoft.com/office/powerpoint/2010/main" xmlns="" val="165301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hangingPunct="1"/>
            <a:r>
              <a:rPr lang="en-US" sz="1000" b="0" smtClean="0">
                <a:solidFill>
                  <a:srgbClr val="ED1A3B"/>
                </a:solidFill>
              </a:rPr>
              <a:t>Page </a:t>
            </a:r>
            <a:fld id="{DADC009A-AC98-49B3-BF13-D03E5569797D}" type="slidenum">
              <a:rPr lang="en-US" sz="1000" b="0" smtClean="0">
                <a:solidFill>
                  <a:srgbClr val="ED1A3B"/>
                </a:solidFill>
              </a:rPr>
              <a:pPr eaLnBrk="1" hangingPunct="1"/>
              <a:t>29</a:t>
            </a:fld>
            <a:endParaRPr lang="en-US" sz="1000" b="0" smtClean="0">
              <a:solidFill>
                <a:srgbClr val="ED1A3B"/>
              </a:solidFill>
            </a:endParaRPr>
          </a:p>
        </p:txBody>
      </p:sp>
      <p:sp>
        <p:nvSpPr>
          <p:cNvPr id="5" name="Espace réservé du pied de page 4"/>
          <p:cNvSpPr>
            <a:spLocks noGrp="1"/>
          </p:cNvSpPr>
          <p:nvPr>
            <p:ph type="ftr" sz="quarter" idx="12"/>
          </p:nvPr>
        </p:nvSpPr>
        <p:spPr/>
        <p:txBody>
          <a:bodyPr/>
          <a:lstStyle/>
          <a:p>
            <a:pPr>
              <a:defRPr/>
            </a:pPr>
            <a:r>
              <a:rPr lang="fr-FR" smtClean="0"/>
              <a:t>Magnifier® : L’approche par les faits</a:t>
            </a:r>
            <a:endParaRPr lang="fr-FR"/>
          </a:p>
        </p:txBody>
      </p:sp>
      <p:sp>
        <p:nvSpPr>
          <p:cNvPr id="34820" name="Rectangle 2"/>
          <p:cNvSpPr>
            <a:spLocks noGrp="1" noChangeArrowheads="1"/>
          </p:cNvSpPr>
          <p:nvPr>
            <p:ph type="title"/>
          </p:nvPr>
        </p:nvSpPr>
        <p:spPr/>
        <p:txBody>
          <a:bodyPr/>
          <a:lstStyle/>
          <a:p>
            <a:pPr eaLnBrk="1" hangingPunct="1"/>
            <a:r>
              <a:rPr lang="fr-FR" smtClean="0"/>
              <a:t>CONTEXTE ET RETOURS D’EXPERIENCE</a:t>
            </a:r>
            <a:br>
              <a:rPr lang="fr-FR" smtClean="0"/>
            </a:br>
            <a:r>
              <a:rPr lang="fr-FR" smtClean="0"/>
              <a:t>Retours d’expérience – hors CAC</a:t>
            </a:r>
          </a:p>
        </p:txBody>
      </p:sp>
      <p:pic>
        <p:nvPicPr>
          <p:cNvPr id="34821"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0" y="638175"/>
            <a:ext cx="9779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1905000" y="1720851"/>
            <a:ext cx="7239000" cy="1477328"/>
          </a:xfrm>
          <a:prstGeom prst="rect">
            <a:avLst/>
          </a:prstGeom>
        </p:spPr>
        <p:txBody>
          <a:bodyPr>
            <a:spAutoFit/>
          </a:bodyPr>
          <a:lstStyle/>
          <a:p>
            <a:pPr marL="0" lvl="3">
              <a:spcAft>
                <a:spcPts val="600"/>
              </a:spcAft>
              <a:defRPr/>
            </a:pPr>
            <a:r>
              <a:rPr lang="fr-FR" sz="1000" b="0" i="1" dirty="0">
                <a:solidFill>
                  <a:schemeClr val="tx1"/>
                </a:solidFill>
                <a:cs typeface="+mn-cs"/>
              </a:rPr>
              <a:t>« Dans le cadre de la mission réalisée par BDO,  l’approche Magnifier a permis :</a:t>
            </a:r>
          </a:p>
          <a:p>
            <a:pPr marL="171450" indent="-171450">
              <a:spcAft>
                <a:spcPts val="600"/>
              </a:spcAft>
              <a:buFont typeface="Arial" pitchFamily="34" charset="0"/>
              <a:buChar char="•"/>
              <a:defRPr/>
            </a:pPr>
            <a:r>
              <a:rPr lang="fr-FR" sz="1000" b="0" i="1" dirty="0">
                <a:solidFill>
                  <a:schemeClr val="tx1"/>
                </a:solidFill>
                <a:cs typeface="+mn-cs"/>
              </a:rPr>
              <a:t>de </a:t>
            </a:r>
            <a:r>
              <a:rPr lang="fr-FR" sz="1000" i="1" dirty="0">
                <a:solidFill>
                  <a:srgbClr val="C00000"/>
                </a:solidFill>
                <a:cs typeface="+mn-cs"/>
              </a:rPr>
              <a:t>détecter des doubles règlements</a:t>
            </a:r>
            <a:r>
              <a:rPr lang="fr-FR" sz="1000" b="0" i="1" dirty="0">
                <a:solidFill>
                  <a:schemeClr val="tx1"/>
                </a:solidFill>
                <a:cs typeface="+mn-cs"/>
              </a:rPr>
              <a:t> fournisseurs qui ont pu pour majorité être récupérés (impact cash ou compensation),</a:t>
            </a:r>
          </a:p>
          <a:p>
            <a:pPr marL="171450" indent="-171450">
              <a:spcAft>
                <a:spcPts val="600"/>
              </a:spcAft>
              <a:buFont typeface="Arial" pitchFamily="34" charset="0"/>
              <a:buChar char="•"/>
              <a:defRPr/>
            </a:pPr>
            <a:r>
              <a:rPr lang="fr-FR" sz="1000" b="0" i="1" dirty="0">
                <a:solidFill>
                  <a:schemeClr val="tx1"/>
                </a:solidFill>
                <a:cs typeface="+mn-cs"/>
              </a:rPr>
              <a:t>de </a:t>
            </a:r>
            <a:r>
              <a:rPr lang="fr-FR" sz="1000" i="1" dirty="0">
                <a:solidFill>
                  <a:srgbClr val="C00000"/>
                </a:solidFill>
                <a:cs typeface="+mn-cs"/>
              </a:rPr>
              <a:t>mettre en exergue des points de faiblesse ou de vigilance en termes de contrôle interne</a:t>
            </a:r>
            <a:r>
              <a:rPr lang="fr-FR" sz="1000" b="0" i="1" dirty="0">
                <a:solidFill>
                  <a:schemeClr val="tx1"/>
                </a:solidFill>
                <a:cs typeface="+mn-cs"/>
              </a:rPr>
              <a:t>,</a:t>
            </a:r>
          </a:p>
          <a:p>
            <a:pPr>
              <a:spcAft>
                <a:spcPts val="600"/>
              </a:spcAft>
              <a:defRPr/>
            </a:pPr>
            <a:r>
              <a:rPr lang="fr-FR" sz="1000" b="0" i="1" dirty="0">
                <a:solidFill>
                  <a:schemeClr val="tx1"/>
                </a:solidFill>
                <a:cs typeface="+mn-cs"/>
              </a:rPr>
              <a:t>Cette approche nous apporte, en tant que Manager, </a:t>
            </a:r>
            <a:r>
              <a:rPr lang="fr-FR" sz="1000" i="1" dirty="0">
                <a:solidFill>
                  <a:srgbClr val="C00000"/>
                </a:solidFill>
                <a:cs typeface="+mn-cs"/>
              </a:rPr>
              <a:t>une bonne vision globale de la fonction comptable </a:t>
            </a:r>
            <a:r>
              <a:rPr lang="fr-FR" sz="1000" b="0" i="1" dirty="0">
                <a:solidFill>
                  <a:schemeClr val="tx1"/>
                </a:solidFill>
                <a:cs typeface="+mn-cs"/>
              </a:rPr>
              <a:t>de notre entité et constitue, de ce fait, </a:t>
            </a:r>
            <a:r>
              <a:rPr lang="fr-FR" sz="1000" i="1" dirty="0">
                <a:solidFill>
                  <a:srgbClr val="C00000"/>
                </a:solidFill>
                <a:cs typeface="+mn-cs"/>
              </a:rPr>
              <a:t>une base de départ efficace  pour améliorer nos processus comptables</a:t>
            </a:r>
            <a:r>
              <a:rPr lang="fr-FR" sz="1000" b="0" i="1" dirty="0">
                <a:solidFill>
                  <a:schemeClr val="tx1"/>
                </a:solidFill>
                <a:cs typeface="+mn-cs"/>
              </a:rPr>
              <a:t>.  </a:t>
            </a:r>
          </a:p>
          <a:p>
            <a:pPr>
              <a:spcAft>
                <a:spcPts val="600"/>
              </a:spcAft>
              <a:defRPr/>
            </a:pPr>
            <a:r>
              <a:rPr lang="fr-FR" sz="1000" i="1" dirty="0">
                <a:solidFill>
                  <a:schemeClr val="tx1"/>
                </a:solidFill>
                <a:cs typeface="+mn-cs"/>
              </a:rPr>
              <a:t>Alban </a:t>
            </a:r>
            <a:r>
              <a:rPr lang="fr-FR" sz="1000" i="1" dirty="0" err="1">
                <a:solidFill>
                  <a:schemeClr val="tx1"/>
                </a:solidFill>
                <a:cs typeface="+mn-cs"/>
              </a:rPr>
              <a:t>Bouriot</a:t>
            </a:r>
            <a:r>
              <a:rPr lang="fr-FR" sz="1000" i="1" dirty="0">
                <a:solidFill>
                  <a:schemeClr val="tx1"/>
                </a:solidFill>
                <a:cs typeface="+mn-cs"/>
              </a:rPr>
              <a:t>, Responsable Normes et Procédures Comptables (DCOP), le 28-03-2011</a:t>
            </a:r>
          </a:p>
        </p:txBody>
      </p:sp>
      <p:pic>
        <p:nvPicPr>
          <p:cNvPr id="14" name="Picture 53"/>
          <p:cNvPicPr>
            <a:picLocks noChangeAspect="1" noChangeArrowheads="1"/>
          </p:cNvPicPr>
          <p:nvPr/>
        </p:nvPicPr>
        <p:blipFill>
          <a:blip r:embed="rId3" cstate="print">
            <a:extLst/>
          </a:blip>
          <a:stretch>
            <a:fillRect/>
          </a:stretch>
        </p:blipFill>
        <p:spPr bwMode="auto">
          <a:xfrm>
            <a:off x="287340" y="1803341"/>
            <a:ext cx="1164045" cy="939859"/>
          </a:xfrm>
          <a:prstGeom prst="rect">
            <a:avLst/>
          </a:prstGeom>
          <a:solidFill>
            <a:schemeClr val="bg1">
              <a:lumMod val="85000"/>
            </a:schemeClr>
          </a:solidFill>
          <a:ln w="22225">
            <a:solidFill>
              <a:schemeClr val="tx1"/>
            </a:solidFill>
          </a:ln>
          <a:effectLst>
            <a:glow>
              <a:schemeClr val="accent1">
                <a:alpha val="48000"/>
              </a:schemeClr>
            </a:glow>
            <a:innerShdw blurRad="114300">
              <a:prstClr val="black"/>
            </a:innerShdw>
            <a:softEdge rad="12700"/>
          </a:effectLst>
          <a:extLst/>
        </p:spPr>
      </p:pic>
      <p:pic>
        <p:nvPicPr>
          <p:cNvPr id="15" name="Picture 53"/>
          <p:cNvPicPr>
            <a:picLocks noChangeAspect="1" noChangeArrowheads="1"/>
          </p:cNvPicPr>
          <p:nvPr/>
        </p:nvPicPr>
        <p:blipFill>
          <a:blip r:embed="rId4" cstate="print">
            <a:extLst/>
          </a:blip>
          <a:stretch>
            <a:fillRect/>
          </a:stretch>
        </p:blipFill>
        <p:spPr bwMode="auto">
          <a:xfrm>
            <a:off x="298913" y="3396345"/>
            <a:ext cx="1152470" cy="691483"/>
          </a:xfrm>
          <a:prstGeom prst="rect">
            <a:avLst/>
          </a:prstGeom>
          <a:solidFill>
            <a:schemeClr val="bg1">
              <a:lumMod val="85000"/>
            </a:schemeClr>
          </a:solidFill>
          <a:ln w="22225">
            <a:solidFill>
              <a:schemeClr val="tx1"/>
            </a:solidFill>
          </a:ln>
          <a:effectLst>
            <a:glow>
              <a:schemeClr val="accent1">
                <a:alpha val="48000"/>
              </a:schemeClr>
            </a:glow>
            <a:innerShdw blurRad="114300">
              <a:prstClr val="black"/>
            </a:innerShdw>
            <a:softEdge rad="12700"/>
          </a:effectLst>
          <a:extLst/>
        </p:spPr>
      </p:pic>
      <p:pic>
        <p:nvPicPr>
          <p:cNvPr id="16" name="Picture 53"/>
          <p:cNvPicPr>
            <a:picLocks noChangeAspect="1" noChangeArrowheads="1"/>
          </p:cNvPicPr>
          <p:nvPr/>
        </p:nvPicPr>
        <p:blipFill>
          <a:blip r:embed="rId5" cstate="print">
            <a:extLst/>
          </a:blip>
          <a:stretch>
            <a:fillRect/>
          </a:stretch>
        </p:blipFill>
        <p:spPr bwMode="auto">
          <a:xfrm>
            <a:off x="315554" y="4302287"/>
            <a:ext cx="1152470" cy="500189"/>
          </a:xfrm>
          <a:prstGeom prst="rect">
            <a:avLst/>
          </a:prstGeom>
          <a:solidFill>
            <a:schemeClr val="bg1">
              <a:lumMod val="85000"/>
            </a:schemeClr>
          </a:solidFill>
          <a:ln w="22225">
            <a:solidFill>
              <a:schemeClr val="tx1"/>
            </a:solidFill>
          </a:ln>
          <a:effectLst>
            <a:glow>
              <a:schemeClr val="accent1">
                <a:alpha val="48000"/>
              </a:schemeClr>
            </a:glow>
            <a:innerShdw blurRad="114300">
              <a:prstClr val="black"/>
            </a:innerShdw>
            <a:softEdge rad="12700"/>
          </a:effectLst>
          <a:extLst/>
        </p:spPr>
      </p:pic>
      <p:pic>
        <p:nvPicPr>
          <p:cNvPr id="17" name="Picture 53"/>
          <p:cNvPicPr>
            <a:picLocks noChangeAspect="1" noChangeArrowheads="1"/>
          </p:cNvPicPr>
          <p:nvPr/>
        </p:nvPicPr>
        <p:blipFill>
          <a:blip r:embed="rId6" cstate="print">
            <a:extLst/>
          </a:blip>
          <a:stretch>
            <a:fillRect/>
          </a:stretch>
        </p:blipFill>
        <p:spPr bwMode="auto">
          <a:xfrm>
            <a:off x="309048" y="5047637"/>
            <a:ext cx="1119187" cy="514964"/>
          </a:xfrm>
          <a:prstGeom prst="rect">
            <a:avLst/>
          </a:prstGeom>
          <a:solidFill>
            <a:schemeClr val="bg1">
              <a:lumMod val="85000"/>
            </a:schemeClr>
          </a:solidFill>
          <a:ln w="22225">
            <a:solidFill>
              <a:schemeClr val="tx1"/>
            </a:solidFill>
          </a:ln>
          <a:effectLst>
            <a:glow>
              <a:schemeClr val="accent1">
                <a:alpha val="48000"/>
              </a:schemeClr>
            </a:glow>
            <a:innerShdw blurRad="114300">
              <a:prstClr val="black"/>
            </a:innerShdw>
            <a:softEdge rad="12700"/>
          </a:effectLst>
          <a:extLst/>
        </p:spPr>
      </p:pic>
      <p:pic>
        <p:nvPicPr>
          <p:cNvPr id="18" name="Picture 53"/>
          <p:cNvPicPr>
            <a:picLocks noChangeAspect="1" noChangeArrowheads="1"/>
          </p:cNvPicPr>
          <p:nvPr/>
        </p:nvPicPr>
        <p:blipFill>
          <a:blip r:embed="rId7" cstate="print">
            <a:extLst/>
          </a:blip>
          <a:stretch>
            <a:fillRect/>
          </a:stretch>
        </p:blipFill>
        <p:spPr bwMode="auto">
          <a:xfrm>
            <a:off x="313018" y="5766453"/>
            <a:ext cx="1134782" cy="481948"/>
          </a:xfrm>
          <a:prstGeom prst="rect">
            <a:avLst/>
          </a:prstGeom>
          <a:solidFill>
            <a:schemeClr val="bg1">
              <a:lumMod val="85000"/>
            </a:schemeClr>
          </a:solidFill>
          <a:ln w="22225">
            <a:solidFill>
              <a:schemeClr val="tx1"/>
            </a:solidFill>
          </a:ln>
          <a:effectLst>
            <a:glow>
              <a:schemeClr val="accent1">
                <a:alpha val="48000"/>
              </a:schemeClr>
            </a:glow>
            <a:innerShdw blurRad="114300">
              <a:prstClr val="black"/>
            </a:innerShdw>
            <a:softEdge rad="12700"/>
          </a:effectLst>
          <a:extLst/>
        </p:spPr>
      </p:pic>
      <p:sp>
        <p:nvSpPr>
          <p:cNvPr id="19" name="Rectangle 31"/>
          <p:cNvSpPr>
            <a:spLocks noChangeArrowheads="1"/>
          </p:cNvSpPr>
          <p:nvPr/>
        </p:nvSpPr>
        <p:spPr bwMode="auto">
          <a:xfrm>
            <a:off x="1905000" y="3352800"/>
            <a:ext cx="7239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spcAft>
                <a:spcPts val="600"/>
              </a:spcAft>
              <a:buFont typeface="Arial" pitchFamily="34" charset="0"/>
              <a:buChar char="•"/>
            </a:pPr>
            <a:r>
              <a:rPr lang="fr-FR" sz="1000" b="0" i="1">
                <a:solidFill>
                  <a:schemeClr val="tx1"/>
                </a:solidFill>
              </a:rPr>
              <a:t>Projet important envisagé mais mis en « stand by »</a:t>
            </a:r>
          </a:p>
          <a:p>
            <a:pPr marL="171450" indent="-171450">
              <a:spcAft>
                <a:spcPts val="600"/>
              </a:spcAft>
              <a:buFont typeface="Arial" pitchFamily="34" charset="0"/>
              <a:buChar char="•"/>
            </a:pPr>
            <a:r>
              <a:rPr lang="fr-FR" sz="1000" b="0" i="1">
                <a:solidFill>
                  <a:schemeClr val="tx1"/>
                </a:solidFill>
              </a:rPr>
              <a:t>Partenariat entre BDO et APDC (Association Professionnelle des Directeurs Comptables</a:t>
            </a:r>
          </a:p>
          <a:p>
            <a:pPr marL="171450" indent="-171450">
              <a:spcAft>
                <a:spcPts val="600"/>
              </a:spcAft>
              <a:buFont typeface="Arial" pitchFamily="34" charset="0"/>
              <a:buChar char="•"/>
            </a:pPr>
            <a:r>
              <a:rPr lang="fr-FR" sz="1000" b="0" i="1">
                <a:solidFill>
                  <a:schemeClr val="tx1"/>
                </a:solidFill>
              </a:rPr>
              <a:t>Soutien actif pour la négociation avec ADP</a:t>
            </a:r>
          </a:p>
        </p:txBody>
      </p:sp>
      <p:sp>
        <p:nvSpPr>
          <p:cNvPr id="20" name="Rectangle 32"/>
          <p:cNvSpPr>
            <a:spLocks noChangeArrowheads="1"/>
          </p:cNvSpPr>
          <p:nvPr/>
        </p:nvSpPr>
        <p:spPr bwMode="auto">
          <a:xfrm>
            <a:off x="1905000" y="4149725"/>
            <a:ext cx="7239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spcAft>
                <a:spcPts val="600"/>
              </a:spcAft>
              <a:buFont typeface="Arial" pitchFamily="34" charset="0"/>
              <a:buChar char="•"/>
            </a:pPr>
            <a:r>
              <a:rPr lang="fr-FR" sz="1000" b="0" i="1">
                <a:solidFill>
                  <a:schemeClr val="tx1"/>
                </a:solidFill>
              </a:rPr>
              <a:t>Plusieurs missions d’audit réalisées en environnement complexe</a:t>
            </a:r>
          </a:p>
          <a:p>
            <a:pPr marL="171450" indent="-171450">
              <a:spcAft>
                <a:spcPts val="600"/>
              </a:spcAft>
              <a:buFont typeface="Arial" pitchFamily="34" charset="0"/>
              <a:buChar char="•"/>
            </a:pPr>
            <a:r>
              <a:rPr lang="fr-FR" sz="1000" b="0" i="1">
                <a:solidFill>
                  <a:schemeClr val="tx1"/>
                </a:solidFill>
              </a:rPr>
              <a:t>Contrat cadre signé en Juin 2011</a:t>
            </a:r>
          </a:p>
          <a:p>
            <a:pPr marL="171450" indent="-171450">
              <a:spcAft>
                <a:spcPts val="600"/>
              </a:spcAft>
              <a:buFont typeface="Arial" pitchFamily="34" charset="0"/>
              <a:buChar char="•"/>
            </a:pPr>
            <a:r>
              <a:rPr lang="fr-FR" sz="1000" b="0" i="1">
                <a:solidFill>
                  <a:schemeClr val="tx1"/>
                </a:solidFill>
              </a:rPr>
              <a:t>Obtention du projet de mise en place de tableau de bord du contrôle interne sur l’ensemble des filiales importantes (Mission sur 5 ans)</a:t>
            </a:r>
          </a:p>
        </p:txBody>
      </p:sp>
      <p:sp>
        <p:nvSpPr>
          <p:cNvPr id="21" name="Rectangle 33"/>
          <p:cNvSpPr>
            <a:spLocks noChangeArrowheads="1"/>
          </p:cNvSpPr>
          <p:nvPr/>
        </p:nvSpPr>
        <p:spPr bwMode="auto">
          <a:xfrm>
            <a:off x="1919288" y="5770564"/>
            <a:ext cx="7239000"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spcAft>
                <a:spcPts val="600"/>
              </a:spcAft>
              <a:buFont typeface="Arial" pitchFamily="34" charset="0"/>
              <a:buChar char="•"/>
            </a:pPr>
            <a:r>
              <a:rPr lang="fr-FR" sz="1000" b="0" i="1">
                <a:solidFill>
                  <a:schemeClr val="tx1"/>
                </a:solidFill>
              </a:rPr>
              <a:t>Missions réalisées en assistance de l’audit interne sur une quinzaine de pays</a:t>
            </a:r>
          </a:p>
          <a:p>
            <a:pPr marL="171450" indent="-171450">
              <a:spcAft>
                <a:spcPts val="600"/>
              </a:spcAft>
              <a:buFont typeface="Arial" pitchFamily="34" charset="0"/>
              <a:buChar char="•"/>
            </a:pPr>
            <a:r>
              <a:rPr lang="fr-FR" sz="1000" b="0" i="1">
                <a:solidFill>
                  <a:schemeClr val="tx1"/>
                </a:solidFill>
              </a:rPr>
              <a:t>Contrat cadre signé sur 6 mois, renouvelé pour 6 mois supplémentaires en juin 2011</a:t>
            </a:r>
          </a:p>
        </p:txBody>
      </p:sp>
      <p:sp>
        <p:nvSpPr>
          <p:cNvPr id="22" name="Rectangle 21"/>
          <p:cNvSpPr/>
          <p:nvPr/>
        </p:nvSpPr>
        <p:spPr>
          <a:xfrm>
            <a:off x="1905000" y="5005389"/>
            <a:ext cx="7239000" cy="938719"/>
          </a:xfrm>
          <a:prstGeom prst="rect">
            <a:avLst/>
          </a:prstGeom>
        </p:spPr>
        <p:txBody>
          <a:bodyPr>
            <a:spAutoFit/>
          </a:bodyPr>
          <a:lstStyle/>
          <a:p>
            <a:pPr marL="171450" indent="-171450">
              <a:spcAft>
                <a:spcPts val="600"/>
              </a:spcAft>
              <a:buFont typeface="Arial" pitchFamily="34" charset="0"/>
              <a:buChar char="•"/>
              <a:defRPr/>
            </a:pPr>
            <a:r>
              <a:rPr lang="fr-FR" sz="1000" b="0" i="1" dirty="0">
                <a:solidFill>
                  <a:schemeClr val="tx1"/>
                </a:solidFill>
                <a:cs typeface="+mn-cs"/>
              </a:rPr>
              <a:t>Contrat cadre signé pour tout ce qui est mission d’investigation sur la fraude et/ou le contrôle interne comptable.</a:t>
            </a:r>
          </a:p>
          <a:p>
            <a:pPr marL="171450" indent="-171450">
              <a:spcAft>
                <a:spcPts val="600"/>
              </a:spcAft>
              <a:buFont typeface="Arial" pitchFamily="34" charset="0"/>
              <a:buChar char="•"/>
              <a:defRPr/>
            </a:pPr>
            <a:r>
              <a:rPr lang="fr-FR" sz="1000" b="0" i="1" dirty="0">
                <a:solidFill>
                  <a:schemeClr val="tx1"/>
                </a:solidFill>
                <a:cs typeface="+mn-cs"/>
              </a:rPr>
              <a:t>Témoignages publics de soutien (y compris sur vidéo)</a:t>
            </a:r>
          </a:p>
          <a:p>
            <a:pPr marL="171450" indent="-171450">
              <a:spcAft>
                <a:spcPts val="600"/>
              </a:spcAft>
              <a:buFont typeface="Arial" pitchFamily="34" charset="0"/>
              <a:buChar char="•"/>
              <a:defRPr/>
            </a:pPr>
            <a:r>
              <a:rPr lang="fr-FR" sz="1000" b="0" i="1" dirty="0">
                <a:solidFill>
                  <a:schemeClr val="tx1"/>
                </a:solidFill>
                <a:cs typeface="+mn-cs"/>
              </a:rPr>
              <a:t>Soutien actif pour la négociation avec ADP</a:t>
            </a:r>
          </a:p>
          <a:p>
            <a:pPr>
              <a:spcAft>
                <a:spcPts val="600"/>
              </a:spcAft>
              <a:defRPr/>
            </a:pPr>
            <a:endParaRPr lang="fr-FR" sz="1000" b="0" i="1" dirty="0">
              <a:solidFill>
                <a:schemeClr val="tx1"/>
              </a:solidFill>
              <a:cs typeface="+mn-cs"/>
            </a:endParaRPr>
          </a:p>
        </p:txBody>
      </p:sp>
    </p:spTree>
    <p:extLst>
      <p:ext uri="{BB962C8B-B14F-4D97-AF65-F5344CB8AC3E}">
        <p14:creationId xmlns:p14="http://schemas.microsoft.com/office/powerpoint/2010/main" xmlns="" val="3301831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c 27"/>
          <p:cNvSpPr/>
          <p:nvPr/>
        </p:nvSpPr>
        <p:spPr bwMode="auto">
          <a:xfrm rot="2681699">
            <a:off x="-7224381" y="-246587"/>
            <a:ext cx="8377595" cy="8167098"/>
          </a:xfrm>
          <a:prstGeom prst="arc">
            <a:avLst/>
          </a:prstGeom>
          <a:no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grpSp>
        <p:nvGrpSpPr>
          <p:cNvPr id="4" name="Groupe 3"/>
          <p:cNvGrpSpPr/>
          <p:nvPr/>
        </p:nvGrpSpPr>
        <p:grpSpPr>
          <a:xfrm>
            <a:off x="529130" y="3793659"/>
            <a:ext cx="8485489" cy="1166648"/>
            <a:chOff x="310055" y="3666942"/>
            <a:chExt cx="8485489" cy="1166648"/>
          </a:xfrm>
        </p:grpSpPr>
        <p:sp>
          <p:nvSpPr>
            <p:cNvPr id="11" name="Rectangle à coins arrondis 10"/>
            <p:cNvSpPr/>
            <p:nvPr/>
          </p:nvSpPr>
          <p:spPr bwMode="auto">
            <a:xfrm>
              <a:off x="672662" y="3854961"/>
              <a:ext cx="8122882" cy="790611"/>
            </a:xfrm>
            <a:prstGeom prst="roundRect">
              <a:avLst/>
            </a:prstGeom>
            <a:solidFill>
              <a:schemeClr val="accent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1162050" lvl="0" indent="-171450" algn="l">
                <a:buFont typeface="Wingdings" pitchFamily="2" charset="2"/>
                <a:buChar char="§"/>
              </a:pPr>
              <a:r>
                <a:rPr lang="fr-FR" sz="1200" dirty="0"/>
                <a:t>Analyse assistée d’un fichier de mouvement comptable afin de d’identifier les postes clés dans le cadre de votre programma de </a:t>
              </a:r>
              <a:r>
                <a:rPr lang="fr-FR" sz="1200" dirty="0" smtClean="0"/>
                <a:t>travail</a:t>
              </a:r>
              <a:endParaRPr kumimoji="0" lang="fr-FR" sz="1200" b="1" i="0" u="none" strike="noStrike" cap="none" normalizeH="0" baseline="0" dirty="0" smtClean="0">
                <a:ln>
                  <a:noFill/>
                </a:ln>
                <a:solidFill>
                  <a:schemeClr val="bg1"/>
                </a:solidFill>
                <a:effectLst/>
                <a:latin typeface="Trebuchet MS" pitchFamily="34" charset="0"/>
              </a:endParaRPr>
            </a:p>
          </p:txBody>
        </p:sp>
        <p:sp>
          <p:nvSpPr>
            <p:cNvPr id="19" name="Ellipse 18"/>
            <p:cNvSpPr/>
            <p:nvPr/>
          </p:nvSpPr>
          <p:spPr bwMode="auto">
            <a:xfrm>
              <a:off x="310055" y="3666942"/>
              <a:ext cx="1166648" cy="1166648"/>
            </a:xfrm>
            <a:prstGeom prst="ellipse">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r>
                <a:rPr lang="fr-FR" sz="1050" dirty="0" err="1" smtClean="0">
                  <a:solidFill>
                    <a:schemeClr val="bg1">
                      <a:lumMod val="50000"/>
                    </a:schemeClr>
                  </a:solidFill>
                </a:rPr>
                <a:t>Minifier</a:t>
              </a:r>
              <a:endParaRPr lang="fr-FR" dirty="0">
                <a:solidFill>
                  <a:schemeClr val="bg1">
                    <a:lumMod val="50000"/>
                  </a:schemeClr>
                </a:solidFill>
              </a:endParaRPr>
            </a:p>
          </p:txBody>
        </p:sp>
      </p:grpSp>
      <p:pic>
        <p:nvPicPr>
          <p:cNvPr id="19458"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9600" y="79375"/>
            <a:ext cx="827088" cy="121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e 7"/>
          <p:cNvGrpSpPr/>
          <p:nvPr/>
        </p:nvGrpSpPr>
        <p:grpSpPr>
          <a:xfrm>
            <a:off x="157655" y="4991252"/>
            <a:ext cx="8433099" cy="1166648"/>
            <a:chOff x="157655" y="4991252"/>
            <a:chExt cx="8433099" cy="1166648"/>
          </a:xfrm>
        </p:grpSpPr>
        <p:sp>
          <p:nvSpPr>
            <p:cNvPr id="12" name="Rectangle à coins arrondis 11"/>
            <p:cNvSpPr/>
            <p:nvPr/>
          </p:nvSpPr>
          <p:spPr bwMode="auto">
            <a:xfrm>
              <a:off x="467872" y="5179273"/>
              <a:ext cx="8122882" cy="790611"/>
            </a:xfrm>
            <a:prstGeom prst="roundRect">
              <a:avLst/>
            </a:prstGeom>
            <a:solidFill>
              <a:schemeClr val="accent1"/>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1162050" lvl="0" indent="-171450" algn="l">
                <a:buFont typeface="Wingdings" pitchFamily="2" charset="2"/>
                <a:buChar char="§"/>
              </a:pPr>
              <a:r>
                <a:rPr lang="fr-FR" sz="1200" dirty="0"/>
                <a:t>Analyse approfondie sur l’organisation comptable et les pratiques à risque, détection de fraude, benchmark entre entités, analyses ciblées</a:t>
              </a:r>
              <a:r>
                <a:rPr lang="fr-FR" sz="1200" dirty="0" smtClean="0"/>
                <a:t>…..</a:t>
              </a:r>
              <a:endParaRPr kumimoji="0" lang="fr-FR" sz="1200" b="1" i="0" u="none" strike="noStrike" cap="none" normalizeH="0" baseline="0" dirty="0" smtClean="0">
                <a:ln>
                  <a:noFill/>
                </a:ln>
                <a:solidFill>
                  <a:schemeClr val="bg1"/>
                </a:solidFill>
                <a:effectLst/>
                <a:latin typeface="Trebuchet MS" pitchFamily="34" charset="0"/>
              </a:endParaRPr>
            </a:p>
          </p:txBody>
        </p:sp>
        <p:sp>
          <p:nvSpPr>
            <p:cNvPr id="18" name="Ellipse 17"/>
            <p:cNvSpPr/>
            <p:nvPr/>
          </p:nvSpPr>
          <p:spPr bwMode="auto">
            <a:xfrm>
              <a:off x="157655" y="4991252"/>
              <a:ext cx="1166648" cy="1166648"/>
            </a:xfrm>
            <a:prstGeom prst="ellipse">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r>
                <a:rPr lang="fr-FR" sz="1050" dirty="0" smtClean="0">
                  <a:solidFill>
                    <a:schemeClr val="bg1">
                      <a:lumMod val="50000"/>
                    </a:schemeClr>
                  </a:solidFill>
                </a:rPr>
                <a:t>Magnifier</a:t>
              </a:r>
              <a:endParaRPr lang="fr-FR" dirty="0">
                <a:solidFill>
                  <a:schemeClr val="bg1">
                    <a:lumMod val="50000"/>
                  </a:schemeClr>
                </a:solidFill>
              </a:endParaRPr>
            </a:p>
          </p:txBody>
        </p:sp>
      </p:grpSp>
      <p:grpSp>
        <p:nvGrpSpPr>
          <p:cNvPr id="6" name="Groupe 5"/>
          <p:cNvGrpSpPr/>
          <p:nvPr/>
        </p:nvGrpSpPr>
        <p:grpSpPr>
          <a:xfrm>
            <a:off x="510080" y="2596067"/>
            <a:ext cx="8485489" cy="1166648"/>
            <a:chOff x="310055" y="2516060"/>
            <a:chExt cx="8485489" cy="1166648"/>
          </a:xfrm>
        </p:grpSpPr>
        <p:sp>
          <p:nvSpPr>
            <p:cNvPr id="10" name="Rectangle à coins arrondis 9"/>
            <p:cNvSpPr/>
            <p:nvPr/>
          </p:nvSpPr>
          <p:spPr bwMode="auto">
            <a:xfrm>
              <a:off x="672662" y="2704079"/>
              <a:ext cx="8122882" cy="790611"/>
            </a:xfrm>
            <a:prstGeom prst="round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1162050" lvl="0" indent="-171450" algn="l">
                <a:buFont typeface="Wingdings" pitchFamily="2" charset="2"/>
                <a:buChar char="§"/>
              </a:pPr>
              <a:endParaRPr lang="fr-FR" sz="1200" dirty="0"/>
            </a:p>
            <a:p>
              <a:pPr marL="1162050" lvl="0" indent="-171450" algn="l">
                <a:buFont typeface="Wingdings" pitchFamily="2" charset="2"/>
                <a:buChar char="§"/>
              </a:pPr>
              <a:r>
                <a:rPr lang="fr-FR" sz="1200" dirty="0"/>
                <a:t>Etat des lieux des systèmes d’informations pour identification des zones de risques.</a:t>
              </a:r>
            </a:p>
            <a:p>
              <a:pPr marL="1162050" lvl="0" indent="-171450" algn="l">
                <a:buFont typeface="Wingdings" pitchFamily="2" charset="2"/>
                <a:buChar char="§"/>
              </a:pPr>
              <a:r>
                <a:rPr lang="fr-FR" sz="1200" dirty="0"/>
                <a:t>Evaluation sur les mesures de sécurité mise en place autour de l’application comptable.</a:t>
              </a:r>
            </a:p>
            <a:p>
              <a:pPr marL="1162050" lvl="0" indent="-171450" algn="l">
                <a:buFont typeface="Wingdings" pitchFamily="2" charset="2"/>
                <a:buChar char="§"/>
              </a:pPr>
              <a:r>
                <a:rPr lang="fr-FR" sz="1200" dirty="0"/>
                <a:t>Evaluation sur les processus ciblés par le biais des techniques informatiques</a:t>
              </a:r>
              <a:r>
                <a:rPr lang="fr-FR" sz="1200" dirty="0" smtClean="0"/>
                <a:t>.</a:t>
              </a:r>
              <a:endParaRPr lang="fr-FR" sz="1200" dirty="0"/>
            </a:p>
            <a:p>
              <a:pPr marL="1162050" marR="0" indent="-1714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200" b="1" i="0" u="none" strike="noStrike" cap="none" normalizeH="0" baseline="0" dirty="0" smtClean="0">
                <a:ln>
                  <a:noFill/>
                </a:ln>
                <a:solidFill>
                  <a:schemeClr val="bg1"/>
                </a:solidFill>
                <a:effectLst/>
                <a:latin typeface="Trebuchet MS" pitchFamily="34" charset="0"/>
              </a:endParaRPr>
            </a:p>
          </p:txBody>
        </p:sp>
        <p:sp>
          <p:nvSpPr>
            <p:cNvPr id="20" name="Ellipse 19"/>
            <p:cNvSpPr/>
            <p:nvPr/>
          </p:nvSpPr>
          <p:spPr bwMode="auto">
            <a:xfrm>
              <a:off x="310055" y="2516060"/>
              <a:ext cx="1166648" cy="1166648"/>
            </a:xfrm>
            <a:prstGeom prst="ellipse">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r>
                <a:rPr lang="fr-FR" sz="1050" dirty="0" smtClean="0">
                  <a:solidFill>
                    <a:schemeClr val="bg1">
                      <a:lumMod val="50000"/>
                    </a:schemeClr>
                  </a:solidFill>
                </a:rPr>
                <a:t>Diligence informatique</a:t>
              </a:r>
              <a:endParaRPr lang="fr-FR" sz="1050" dirty="0">
                <a:solidFill>
                  <a:schemeClr val="bg1">
                    <a:lumMod val="50000"/>
                  </a:schemeClr>
                </a:solidFill>
              </a:endParaRPr>
            </a:p>
          </p:txBody>
        </p:sp>
      </p:grpSp>
      <p:grpSp>
        <p:nvGrpSpPr>
          <p:cNvPr id="22" name="Groupe 21"/>
          <p:cNvGrpSpPr/>
          <p:nvPr/>
        </p:nvGrpSpPr>
        <p:grpSpPr>
          <a:xfrm>
            <a:off x="157655" y="1398475"/>
            <a:ext cx="8433099" cy="1166648"/>
            <a:chOff x="157655" y="1398475"/>
            <a:chExt cx="8433099" cy="1166648"/>
          </a:xfrm>
        </p:grpSpPr>
        <p:sp>
          <p:nvSpPr>
            <p:cNvPr id="2" name="Rectangle à coins arrondis 1"/>
            <p:cNvSpPr/>
            <p:nvPr/>
          </p:nvSpPr>
          <p:spPr bwMode="auto">
            <a:xfrm>
              <a:off x="467872" y="1670570"/>
              <a:ext cx="8122882" cy="790611"/>
            </a:xfrm>
            <a:prstGeom prst="roundRect">
              <a:avLst/>
            </a:prstGeom>
            <a:solidFill>
              <a:srgbClr val="EE9024"/>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1162050" lvl="0" indent="-171450" algn="l">
                <a:buFont typeface="Wingdings" pitchFamily="2" charset="2"/>
                <a:buChar char="§"/>
              </a:pPr>
              <a:r>
                <a:rPr lang="fr-FR" sz="1200" dirty="0"/>
                <a:t>Evaluation sur l’environnement informatique permettant d’obtenir  un premier niveau d’assurance sur la qualité des données que vous projetez d’exploiter</a:t>
              </a:r>
              <a:r>
                <a:rPr lang="fr-FR" sz="1200" dirty="0" smtClean="0"/>
                <a:t>.</a:t>
              </a:r>
              <a:endParaRPr lang="fr-FR" sz="1200" dirty="0"/>
            </a:p>
          </p:txBody>
        </p:sp>
        <p:sp>
          <p:nvSpPr>
            <p:cNvPr id="21" name="Ellipse 20"/>
            <p:cNvSpPr/>
            <p:nvPr/>
          </p:nvSpPr>
          <p:spPr bwMode="auto">
            <a:xfrm>
              <a:off x="157655" y="1398475"/>
              <a:ext cx="1166648" cy="1166648"/>
            </a:xfrm>
            <a:prstGeom prst="ellipse">
              <a:avLst/>
            </a:prstGeom>
            <a:solidFill>
              <a:schemeClr val="bg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r>
                <a:rPr lang="fr-FR" sz="1050" dirty="0">
                  <a:solidFill>
                    <a:schemeClr val="bg1">
                      <a:lumMod val="50000"/>
                    </a:schemeClr>
                  </a:solidFill>
                </a:rPr>
                <a:t>Prise de connaissance IT</a:t>
              </a:r>
            </a:p>
          </p:txBody>
        </p:sp>
      </p:grpSp>
      <p:sp>
        <p:nvSpPr>
          <p:cNvPr id="30" name="Rectangle 1"/>
          <p:cNvSpPr>
            <a:spLocks noGrp="1" noChangeArrowheads="1"/>
          </p:cNvSpPr>
          <p:nvPr>
            <p:ph type="title"/>
          </p:nvPr>
        </p:nvSpPr>
        <p:spPr>
          <a:xfrm>
            <a:off x="287340" y="673101"/>
            <a:ext cx="8569325" cy="971551"/>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L’audit par l’informatique et l’approche par les faits pour effectuer nos missions légales</a:t>
            </a:r>
            <a:endParaRPr lang="fr-FR" sz="2400" dirty="0"/>
          </a:p>
        </p:txBody>
      </p:sp>
    </p:spTree>
    <p:extLst>
      <p:ext uri="{BB962C8B-B14F-4D97-AF65-F5344CB8AC3E}">
        <p14:creationId xmlns:p14="http://schemas.microsoft.com/office/powerpoint/2010/main" xmlns="" val="177851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fr-FR" smtClean="0"/>
              <a:t>CONTEXTE ET RETOURS D’EXPERIENCE</a:t>
            </a:r>
            <a:br>
              <a:rPr lang="fr-FR" smtClean="0"/>
            </a:br>
            <a:r>
              <a:rPr lang="fr-FR" smtClean="0"/>
              <a:t>Un facteur de différenciation </a:t>
            </a:r>
          </a:p>
        </p:txBody>
      </p:sp>
      <p:pic>
        <p:nvPicPr>
          <p:cNvPr id="40964"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000" y="638175"/>
            <a:ext cx="9779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Line 6"/>
          <p:cNvSpPr>
            <a:spLocks noChangeShapeType="1"/>
          </p:cNvSpPr>
          <p:nvPr/>
        </p:nvSpPr>
        <p:spPr bwMode="auto">
          <a:xfrm>
            <a:off x="-138113" y="3348039"/>
            <a:ext cx="3276601"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40967" name="Rectangle 11"/>
          <p:cNvSpPr>
            <a:spLocks noChangeArrowheads="1"/>
          </p:cNvSpPr>
          <p:nvPr/>
        </p:nvSpPr>
        <p:spPr bwMode="gray">
          <a:xfrm>
            <a:off x="85725" y="1760539"/>
            <a:ext cx="6502400" cy="452437"/>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r>
              <a:rPr lang="fr-FR" noProof="1">
                <a:latin typeface="Arial" pitchFamily="34" charset="0"/>
              </a:rPr>
              <a:t>„La puissance ne consiste pas à frapper fort ou souvent, </a:t>
            </a:r>
          </a:p>
          <a:p>
            <a:pPr algn="ctr" defTabSz="801688" eaLnBrk="0" hangingPunct="0"/>
            <a:r>
              <a:rPr lang="fr-FR" noProof="1">
                <a:latin typeface="Arial" pitchFamily="34" charset="0"/>
              </a:rPr>
              <a:t>mais à frapper juste“	 H. de Balzac</a:t>
            </a:r>
          </a:p>
        </p:txBody>
      </p:sp>
      <p:sp>
        <p:nvSpPr>
          <p:cNvPr id="20" name="Rectangle 5"/>
          <p:cNvSpPr>
            <a:spLocks noChangeArrowheads="1"/>
          </p:cNvSpPr>
          <p:nvPr/>
        </p:nvSpPr>
        <p:spPr bwMode="gray">
          <a:xfrm>
            <a:off x="85725" y="2201864"/>
            <a:ext cx="6502400" cy="3819525"/>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92075" lvl="2" indent="-92075">
              <a:spcAft>
                <a:spcPts val="600"/>
              </a:spcAft>
              <a:buFontTx/>
              <a:buChar char="•"/>
              <a:defRPr/>
            </a:pPr>
            <a:r>
              <a:rPr lang="fr-FR" b="0" dirty="0">
                <a:solidFill>
                  <a:schemeClr val="accent4">
                    <a:lumMod val="65000"/>
                    <a:lumOff val="35000"/>
                  </a:schemeClr>
                </a:solidFill>
                <a:cs typeface="+mn-cs"/>
              </a:rPr>
              <a:t>Il faut compléter l’approche par les risques d’une approche factuelle. </a:t>
            </a:r>
            <a:r>
              <a:rPr lang="fr-FR" dirty="0">
                <a:solidFill>
                  <a:srgbClr val="C00000"/>
                </a:solidFill>
                <a:cs typeface="+mn-cs"/>
              </a:rPr>
              <a:t>La révision comptable peut et doit alimenter la réflexion sur les risques</a:t>
            </a:r>
            <a:r>
              <a:rPr lang="fr-FR" b="0" dirty="0">
                <a:solidFill>
                  <a:schemeClr val="accent4">
                    <a:lumMod val="65000"/>
                    <a:lumOff val="35000"/>
                  </a:schemeClr>
                </a:solidFill>
                <a:cs typeface="+mn-cs"/>
              </a:rPr>
              <a:t>. Les deux approches s’alimentent réciproquement.</a:t>
            </a:r>
          </a:p>
          <a:p>
            <a:pPr marL="92075" lvl="2" indent="-92075">
              <a:spcAft>
                <a:spcPts val="600"/>
              </a:spcAft>
              <a:buFontTx/>
              <a:buChar char="•"/>
              <a:defRPr/>
            </a:pPr>
            <a:r>
              <a:rPr lang="fr-FR" b="0" dirty="0">
                <a:solidFill>
                  <a:schemeClr val="accent4">
                    <a:lumMod val="65000"/>
                    <a:lumOff val="35000"/>
                  </a:schemeClr>
                </a:solidFill>
                <a:cs typeface="+mn-cs"/>
              </a:rPr>
              <a:t>L’analyse du grand livre </a:t>
            </a:r>
            <a:r>
              <a:rPr lang="fr-FR" dirty="0">
                <a:solidFill>
                  <a:srgbClr val="C00000"/>
                </a:solidFill>
                <a:cs typeface="+mn-cs"/>
              </a:rPr>
              <a:t>ne doit pas être faite « en plus », elle doit être faite « à la place »</a:t>
            </a:r>
            <a:r>
              <a:rPr lang="fr-FR" b="0" dirty="0">
                <a:solidFill>
                  <a:schemeClr val="accent4">
                    <a:lumMod val="65000"/>
                    <a:lumOff val="35000"/>
                  </a:schemeClr>
                </a:solidFill>
                <a:cs typeface="+mn-cs"/>
              </a:rPr>
              <a:t>. Il s’agit de couvrir rapidement certaines diligences et d’éliminer certains travaux fastidieux de contrôle  </a:t>
            </a:r>
          </a:p>
          <a:p>
            <a:pPr marL="92075" lvl="2" indent="-92075">
              <a:spcAft>
                <a:spcPts val="600"/>
              </a:spcAft>
              <a:buFontTx/>
              <a:buChar char="•"/>
              <a:defRPr/>
            </a:pPr>
            <a:r>
              <a:rPr lang="fr-FR" b="0" dirty="0">
                <a:solidFill>
                  <a:schemeClr val="accent4">
                    <a:lumMod val="65000"/>
                    <a:lumOff val="35000"/>
                  </a:schemeClr>
                </a:solidFill>
                <a:cs typeface="+mn-cs"/>
              </a:rPr>
              <a:t>Il faut que nos audits, outre leur caractère inhérent de contrôle, apportent une </a:t>
            </a:r>
            <a:r>
              <a:rPr lang="fr-FR" dirty="0">
                <a:solidFill>
                  <a:srgbClr val="C00000"/>
                </a:solidFill>
                <a:cs typeface="+mn-cs"/>
              </a:rPr>
              <a:t>valeur ajoutée indéniable </a:t>
            </a:r>
            <a:r>
              <a:rPr lang="fr-FR" b="0" dirty="0">
                <a:solidFill>
                  <a:schemeClr val="accent4">
                    <a:lumMod val="65000"/>
                    <a:lumOff val="35000"/>
                  </a:schemeClr>
                </a:solidFill>
                <a:cs typeface="+mn-cs"/>
              </a:rPr>
              <a:t>à nos interlocuteurs sur nos dossiers. Les analyses menées avec Magnifier </a:t>
            </a:r>
            <a:r>
              <a:rPr lang="fr-FR" dirty="0">
                <a:solidFill>
                  <a:srgbClr val="C00000"/>
                </a:solidFill>
                <a:cs typeface="+mn-cs"/>
              </a:rPr>
              <a:t>n’existent pas dans les applications comptables des entreprises</a:t>
            </a:r>
            <a:r>
              <a:rPr lang="fr-FR" b="0" dirty="0">
                <a:solidFill>
                  <a:schemeClr val="accent4">
                    <a:lumMod val="65000"/>
                    <a:lumOff val="35000"/>
                  </a:schemeClr>
                </a:solidFill>
                <a:cs typeface="+mn-cs"/>
              </a:rPr>
              <a:t> que nous auditons.</a:t>
            </a:r>
          </a:p>
          <a:p>
            <a:pPr marL="92075" lvl="2" indent="-92075">
              <a:spcAft>
                <a:spcPts val="600"/>
              </a:spcAft>
              <a:buFontTx/>
              <a:buChar char="•"/>
              <a:defRPr/>
            </a:pPr>
            <a:r>
              <a:rPr lang="fr-FR" b="0" dirty="0">
                <a:solidFill>
                  <a:schemeClr val="accent4">
                    <a:lumMod val="65000"/>
                    <a:lumOff val="35000"/>
                  </a:schemeClr>
                </a:solidFill>
                <a:cs typeface="+mn-cs"/>
              </a:rPr>
              <a:t>Il faut que nous apportions plus de valeur, tout en étant le moins contraignant possible auprès des entreprises auditées. </a:t>
            </a:r>
            <a:r>
              <a:rPr lang="fr-FR" dirty="0">
                <a:solidFill>
                  <a:srgbClr val="C00000"/>
                </a:solidFill>
                <a:cs typeface="+mn-cs"/>
              </a:rPr>
              <a:t>Un investissement faible de leur part, pour une valeur ajoutée importante de notre part</a:t>
            </a:r>
            <a:r>
              <a:rPr lang="fr-FR" b="0" dirty="0">
                <a:solidFill>
                  <a:schemeClr val="accent4">
                    <a:lumMod val="65000"/>
                    <a:lumOff val="35000"/>
                  </a:schemeClr>
                </a:solidFill>
                <a:cs typeface="+mn-cs"/>
              </a:rPr>
              <a:t>.</a:t>
            </a:r>
          </a:p>
          <a:p>
            <a:pPr marL="92075" lvl="2" indent="-92075">
              <a:spcAft>
                <a:spcPts val="600"/>
              </a:spcAft>
              <a:buFontTx/>
              <a:buChar char="•"/>
              <a:defRPr/>
            </a:pPr>
            <a:r>
              <a:rPr lang="fr-FR" b="0" dirty="0">
                <a:solidFill>
                  <a:schemeClr val="accent4">
                    <a:lumMod val="65000"/>
                    <a:lumOff val="35000"/>
                  </a:schemeClr>
                </a:solidFill>
                <a:cs typeface="+mn-cs"/>
              </a:rPr>
              <a:t>Les objectifs finaux peuvent se résumer par une </a:t>
            </a:r>
            <a:r>
              <a:rPr lang="fr-FR" dirty="0">
                <a:solidFill>
                  <a:srgbClr val="C00000"/>
                </a:solidFill>
                <a:cs typeface="+mn-cs"/>
              </a:rPr>
              <a:t>vision acérée des équipes BDO, et des clients demandeurs de notre expertise</a:t>
            </a:r>
            <a:r>
              <a:rPr lang="fr-FR" b="0" dirty="0">
                <a:solidFill>
                  <a:schemeClr val="accent4">
                    <a:lumMod val="65000"/>
                    <a:lumOff val="35000"/>
                  </a:schemeClr>
                </a:solidFill>
                <a:cs typeface="+mn-cs"/>
              </a:rPr>
              <a:t>.</a:t>
            </a:r>
          </a:p>
          <a:p>
            <a:pPr marL="92075" lvl="2" indent="-92075">
              <a:buFontTx/>
              <a:buChar char="•"/>
              <a:defRPr/>
            </a:pPr>
            <a:endParaRPr lang="fr-FR" b="0" dirty="0">
              <a:solidFill>
                <a:schemeClr val="accent4">
                  <a:lumMod val="65000"/>
                  <a:lumOff val="35000"/>
                </a:schemeClr>
              </a:solidFill>
              <a:cs typeface="+mn-cs"/>
            </a:endParaRPr>
          </a:p>
        </p:txBody>
      </p:sp>
      <p:grpSp>
        <p:nvGrpSpPr>
          <p:cNvPr id="40969" name="Groupe 20"/>
          <p:cNvGrpSpPr>
            <a:grpSpLocks/>
          </p:cNvGrpSpPr>
          <p:nvPr/>
        </p:nvGrpSpPr>
        <p:grpSpPr bwMode="auto">
          <a:xfrm>
            <a:off x="6588612" y="2324100"/>
            <a:ext cx="1601302" cy="1166813"/>
            <a:chOff x="5214809" y="1691831"/>
            <a:chExt cx="1600328" cy="1165860"/>
          </a:xfrm>
        </p:grpSpPr>
        <p:sp>
          <p:nvSpPr>
            <p:cNvPr id="41044" name="Freeform 4"/>
            <p:cNvSpPr>
              <a:spLocks/>
            </p:cNvSpPr>
            <p:nvPr/>
          </p:nvSpPr>
          <p:spPr bwMode="auto">
            <a:xfrm>
              <a:off x="5943600" y="1691831"/>
              <a:ext cx="871537" cy="1165860"/>
            </a:xfrm>
            <a:custGeom>
              <a:avLst/>
              <a:gdLst>
                <a:gd name="T0" fmla="*/ 2147483647 w 849"/>
                <a:gd name="T1" fmla="*/ 2147483647 h 1133"/>
                <a:gd name="T2" fmla="*/ 0 w 849"/>
                <a:gd name="T3" fmla="*/ 2147483647 h 1133"/>
                <a:gd name="T4" fmla="*/ 2147483647 w 849"/>
                <a:gd name="T5" fmla="*/ 0 h 1133"/>
                <a:gd name="T6" fmla="*/ 2147483647 w 849"/>
                <a:gd name="T7" fmla="*/ 0 h 1133"/>
                <a:gd name="T8" fmla="*/ 2147483647 w 849"/>
                <a:gd name="T9" fmla="*/ 2147483647 h 1133"/>
                <a:gd name="T10" fmla="*/ 2147483647 w 849"/>
                <a:gd name="T11" fmla="*/ 2147483647 h 1133"/>
                <a:gd name="T12" fmla="*/ 2147483647 w 849"/>
                <a:gd name="T13" fmla="*/ 2147483647 h 1133"/>
                <a:gd name="T14" fmla="*/ 2147483647 w 849"/>
                <a:gd name="T15" fmla="*/ 2147483647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gradFill rotWithShape="1">
              <a:gsLst>
                <a:gs pos="0">
                  <a:srgbClr val="969696"/>
                </a:gs>
                <a:gs pos="100000">
                  <a:srgbClr val="222222"/>
                </a:gs>
              </a:gsLst>
              <a:lin ang="5400000" scaled="1"/>
            </a:gradFill>
            <a:ln w="3175" algn="ctr">
              <a:solidFill>
                <a:schemeClr val="bg1"/>
              </a:solidFill>
              <a:miter lim="800000"/>
              <a:headEnd/>
              <a:tailEnd/>
            </a:ln>
          </p:spPr>
          <p:txBody>
            <a:bodyPr/>
            <a:lstStyle/>
            <a:p>
              <a:pPr algn="ctr"/>
              <a:endParaRPr lang="en-GB" sz="1100"/>
            </a:p>
            <a:p>
              <a:pPr algn="ctr"/>
              <a:endParaRPr lang="en-GB" sz="1100"/>
            </a:p>
            <a:p>
              <a:pPr algn="ctr"/>
              <a:endParaRPr lang="en-GB" sz="1100"/>
            </a:p>
            <a:p>
              <a:pPr algn="ctr"/>
              <a:endParaRPr lang="en-GB" sz="1100"/>
            </a:p>
            <a:p>
              <a:pPr algn="ctr"/>
              <a:endParaRPr lang="en-GB" sz="1100"/>
            </a:p>
            <a:p>
              <a:pPr algn="ctr"/>
              <a:endParaRPr lang="en-GB" sz="1100"/>
            </a:p>
          </p:txBody>
        </p:sp>
        <p:sp>
          <p:nvSpPr>
            <p:cNvPr id="5" name="ZoneTexte 4"/>
            <p:cNvSpPr txBox="1"/>
            <p:nvPr/>
          </p:nvSpPr>
          <p:spPr>
            <a:xfrm>
              <a:off x="5214809" y="1904383"/>
              <a:ext cx="804987" cy="645803"/>
            </a:xfrm>
            <a:prstGeom prst="rect">
              <a:avLst/>
            </a:prstGeom>
            <a:noFill/>
          </p:spPr>
          <p:txBody>
            <a:bodyPr wrap="none">
              <a:spAutoFit/>
            </a:bodyPr>
            <a:lstStyle/>
            <a:p>
              <a:pPr algn="ctr">
                <a:defRPr/>
              </a:pPr>
              <a:r>
                <a:rPr lang="fr-FR" sz="1200" dirty="0">
                  <a:solidFill>
                    <a:schemeClr val="accent4">
                      <a:lumMod val="75000"/>
                      <a:lumOff val="25000"/>
                    </a:schemeClr>
                  </a:solidFill>
                  <a:cs typeface="+mn-cs"/>
                </a:rPr>
                <a:t>Aversion</a:t>
              </a:r>
            </a:p>
            <a:p>
              <a:pPr algn="ctr">
                <a:defRPr/>
              </a:pPr>
              <a:r>
                <a:rPr lang="fr-FR" sz="1200" dirty="0">
                  <a:solidFill>
                    <a:schemeClr val="accent4">
                      <a:lumMod val="75000"/>
                      <a:lumOff val="25000"/>
                    </a:schemeClr>
                  </a:solidFill>
                  <a:cs typeface="+mn-cs"/>
                </a:rPr>
                <a:t>aux </a:t>
              </a:r>
            </a:p>
            <a:p>
              <a:pPr algn="ctr">
                <a:defRPr/>
              </a:pPr>
              <a:r>
                <a:rPr lang="fr-FR" sz="1200" dirty="0">
                  <a:solidFill>
                    <a:schemeClr val="accent4">
                      <a:lumMod val="75000"/>
                      <a:lumOff val="25000"/>
                    </a:schemeClr>
                  </a:solidFill>
                  <a:cs typeface="+mn-cs"/>
                </a:rPr>
                <a:t>risques</a:t>
              </a:r>
            </a:p>
          </p:txBody>
        </p:sp>
      </p:grpSp>
      <p:grpSp>
        <p:nvGrpSpPr>
          <p:cNvPr id="40970" name="Groupe 24"/>
          <p:cNvGrpSpPr>
            <a:grpSpLocks/>
          </p:cNvGrpSpPr>
          <p:nvPr/>
        </p:nvGrpSpPr>
        <p:grpSpPr bwMode="auto">
          <a:xfrm>
            <a:off x="7613651" y="2324100"/>
            <a:ext cx="1598362" cy="1166813"/>
            <a:chOff x="7281862" y="1691831"/>
            <a:chExt cx="1598602" cy="1165860"/>
          </a:xfrm>
        </p:grpSpPr>
        <p:sp>
          <p:nvSpPr>
            <p:cNvPr id="41042" name="Freeform 5"/>
            <p:cNvSpPr>
              <a:spLocks/>
            </p:cNvSpPr>
            <p:nvPr/>
          </p:nvSpPr>
          <p:spPr bwMode="auto">
            <a:xfrm>
              <a:off x="7281862" y="1691831"/>
              <a:ext cx="871538" cy="116586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rotWithShape="1">
              <a:gsLst>
                <a:gs pos="0">
                  <a:srgbClr val="EAEAEA"/>
                </a:gs>
                <a:gs pos="100000">
                  <a:srgbClr val="7B7B7B"/>
                </a:gs>
              </a:gsLst>
              <a:lin ang="2700000" scaled="1"/>
            </a:gradFill>
            <a:ln w="3175">
              <a:solidFill>
                <a:schemeClr val="bg1"/>
              </a:solidFill>
              <a:miter lim="800000"/>
              <a:headEnd/>
              <a:tailEnd/>
            </a:ln>
          </p:spPr>
          <p:txBody>
            <a:bodyPr/>
            <a:lstStyle/>
            <a:p>
              <a:endParaRPr lang="fr-FR"/>
            </a:p>
          </p:txBody>
        </p:sp>
        <p:sp>
          <p:nvSpPr>
            <p:cNvPr id="23" name="ZoneTexte 22"/>
            <p:cNvSpPr txBox="1"/>
            <p:nvPr/>
          </p:nvSpPr>
          <p:spPr>
            <a:xfrm>
              <a:off x="8144254" y="1904383"/>
              <a:ext cx="736210" cy="645803"/>
            </a:xfrm>
            <a:prstGeom prst="rect">
              <a:avLst/>
            </a:prstGeom>
            <a:noFill/>
          </p:spPr>
          <p:txBody>
            <a:bodyPr wrap="none">
              <a:spAutoFit/>
            </a:bodyPr>
            <a:lstStyle/>
            <a:p>
              <a:pPr algn="ctr">
                <a:defRPr/>
              </a:pPr>
              <a:r>
                <a:rPr lang="fr-FR" sz="1200" dirty="0">
                  <a:solidFill>
                    <a:schemeClr val="accent4">
                      <a:lumMod val="75000"/>
                      <a:lumOff val="25000"/>
                    </a:schemeClr>
                  </a:solidFill>
                  <a:cs typeface="+mn-cs"/>
                </a:rPr>
                <a:t>Analyse</a:t>
              </a:r>
            </a:p>
            <a:p>
              <a:pPr algn="ctr">
                <a:defRPr/>
              </a:pPr>
              <a:r>
                <a:rPr lang="fr-FR" sz="1200" dirty="0">
                  <a:solidFill>
                    <a:schemeClr val="accent4">
                      <a:lumMod val="75000"/>
                      <a:lumOff val="25000"/>
                    </a:schemeClr>
                  </a:solidFill>
                  <a:cs typeface="+mn-cs"/>
                </a:rPr>
                <a:t>des</a:t>
              </a:r>
            </a:p>
            <a:p>
              <a:pPr algn="ctr">
                <a:defRPr/>
              </a:pPr>
              <a:r>
                <a:rPr lang="fr-FR" sz="1200" dirty="0">
                  <a:solidFill>
                    <a:schemeClr val="accent4">
                      <a:lumMod val="75000"/>
                      <a:lumOff val="25000"/>
                    </a:schemeClr>
                  </a:solidFill>
                  <a:cs typeface="+mn-cs"/>
                </a:rPr>
                <a:t>faits</a:t>
              </a:r>
            </a:p>
          </p:txBody>
        </p:sp>
      </p:grpSp>
      <p:grpSp>
        <p:nvGrpSpPr>
          <p:cNvPr id="40971" name="Groupe 105"/>
          <p:cNvGrpSpPr>
            <a:grpSpLocks/>
          </p:cNvGrpSpPr>
          <p:nvPr/>
        </p:nvGrpSpPr>
        <p:grpSpPr bwMode="auto">
          <a:xfrm>
            <a:off x="7345365" y="4038601"/>
            <a:ext cx="1214437" cy="1216025"/>
            <a:chOff x="5944341" y="4038600"/>
            <a:chExt cx="1214454" cy="1216001"/>
          </a:xfrm>
        </p:grpSpPr>
        <p:sp>
          <p:nvSpPr>
            <p:cNvPr id="41023" name="Oval 6"/>
            <p:cNvSpPr>
              <a:spLocks noChangeArrowheads="1"/>
            </p:cNvSpPr>
            <p:nvPr/>
          </p:nvSpPr>
          <p:spPr bwMode="gray">
            <a:xfrm>
              <a:off x="5944341" y="4038600"/>
              <a:ext cx="1214454" cy="1216001"/>
            </a:xfrm>
            <a:prstGeom prst="ellipse">
              <a:avLst/>
            </a:prstGeom>
            <a:solidFill>
              <a:srgbClr val="777777"/>
            </a:solidFill>
            <a:ln w="9525">
              <a:round/>
              <a:headEnd/>
              <a:tailEnd/>
            </a:ln>
            <a:scene3d>
              <a:camera prst="legacyPerspectiveTop"/>
              <a:lightRig rig="legacyFlat4" dir="t"/>
            </a:scene3d>
            <a:sp3d extrusionH="887400" prstMaterial="legacyMatte">
              <a:bevelT w="13500" h="13500" prst="angle"/>
              <a:bevelB w="13500" h="13500" prst="angle"/>
              <a:extrusionClr>
                <a:schemeClr val="bg1"/>
              </a:extrusionClr>
            </a:sp3d>
          </p:spPr>
          <p:txBody>
            <a:bodyPr>
              <a:flatTx/>
            </a:bodyPr>
            <a:lstStyle/>
            <a:p>
              <a:pPr algn="ctr"/>
              <a:endParaRPr lang="en-GB"/>
            </a:p>
          </p:txBody>
        </p:sp>
        <p:sp>
          <p:nvSpPr>
            <p:cNvPr id="41024" name="Oval 8"/>
            <p:cNvSpPr>
              <a:spLocks noChangeArrowheads="1"/>
            </p:cNvSpPr>
            <p:nvPr/>
          </p:nvSpPr>
          <p:spPr bwMode="gray">
            <a:xfrm>
              <a:off x="5948228" y="4041941"/>
              <a:ext cx="1206680" cy="1209320"/>
            </a:xfrm>
            <a:prstGeom prst="ellipse">
              <a:avLst/>
            </a:prstGeom>
            <a:gradFill rotWithShape="1">
              <a:gsLst>
                <a:gs pos="0">
                  <a:srgbClr val="9F9F9F"/>
                </a:gs>
                <a:gs pos="100000">
                  <a:srgbClr val="E4E4E4"/>
                </a:gs>
              </a:gsLst>
              <a:lin ang="2700000" scaled="1"/>
            </a:gradFill>
            <a:ln w="19050">
              <a:solidFill>
                <a:schemeClr val="bg1"/>
              </a:solidFill>
              <a:round/>
              <a:headEnd/>
              <a:tailEnd/>
            </a:ln>
          </p:spPr>
          <p:txBody>
            <a:bodyPr wrap="none" anchor="ctr"/>
            <a:lstStyle/>
            <a:p>
              <a:pPr algn="ctr"/>
              <a:endParaRPr lang="en-GB"/>
            </a:p>
          </p:txBody>
        </p:sp>
        <p:sp>
          <p:nvSpPr>
            <p:cNvPr id="41025" name="Oval 9"/>
            <p:cNvSpPr>
              <a:spLocks noChangeArrowheads="1"/>
            </p:cNvSpPr>
            <p:nvPr/>
          </p:nvSpPr>
          <p:spPr bwMode="gray">
            <a:xfrm>
              <a:off x="6072617" y="4166659"/>
              <a:ext cx="958458" cy="960440"/>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pPr algn="ctr"/>
              <a:endParaRPr lang="en-GB"/>
            </a:p>
          </p:txBody>
        </p:sp>
        <p:sp>
          <p:nvSpPr>
            <p:cNvPr id="41026" name="Oval 10"/>
            <p:cNvSpPr>
              <a:spLocks noChangeArrowheads="1"/>
            </p:cNvSpPr>
            <p:nvPr/>
          </p:nvSpPr>
          <p:spPr bwMode="gray">
            <a:xfrm>
              <a:off x="6192563" y="4286366"/>
              <a:ext cx="718011" cy="720469"/>
            </a:xfrm>
            <a:prstGeom prst="ellipse">
              <a:avLst/>
            </a:prstGeom>
            <a:gradFill rotWithShape="1">
              <a:gsLst>
                <a:gs pos="0">
                  <a:srgbClr val="333333"/>
                </a:gs>
                <a:gs pos="100000">
                  <a:srgbClr val="B1B1B1"/>
                </a:gs>
              </a:gsLst>
              <a:lin ang="2700000" scaled="1"/>
            </a:gradFill>
            <a:ln w="19050">
              <a:solidFill>
                <a:schemeClr val="bg1"/>
              </a:solidFill>
              <a:round/>
              <a:headEnd/>
              <a:tailEnd/>
            </a:ln>
          </p:spPr>
          <p:txBody>
            <a:bodyPr/>
            <a:lstStyle/>
            <a:p>
              <a:pPr algn="ctr"/>
              <a:endParaRPr lang="en-GB"/>
            </a:p>
          </p:txBody>
        </p:sp>
        <p:sp>
          <p:nvSpPr>
            <p:cNvPr id="41027" name="Oval 11"/>
            <p:cNvSpPr>
              <a:spLocks noChangeArrowheads="1"/>
            </p:cNvSpPr>
            <p:nvPr/>
          </p:nvSpPr>
          <p:spPr bwMode="gray">
            <a:xfrm>
              <a:off x="6305845" y="4400505"/>
              <a:ext cx="492556" cy="492191"/>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pPr algn="ctr"/>
              <a:endParaRPr lang="en-GB"/>
            </a:p>
          </p:txBody>
        </p:sp>
        <p:sp>
          <p:nvSpPr>
            <p:cNvPr id="41028" name="Oval 12"/>
            <p:cNvSpPr>
              <a:spLocks noChangeArrowheads="1"/>
            </p:cNvSpPr>
            <p:nvPr/>
          </p:nvSpPr>
          <p:spPr bwMode="gray">
            <a:xfrm flipV="1">
              <a:off x="6404134" y="4498498"/>
              <a:ext cx="295978" cy="296762"/>
            </a:xfrm>
            <a:prstGeom prst="ellipse">
              <a:avLst/>
            </a:prstGeom>
            <a:solidFill>
              <a:schemeClr val="accent2"/>
            </a:solidFill>
            <a:ln w="9525">
              <a:solidFill>
                <a:srgbClr val="E2E2E2"/>
              </a:solidFill>
              <a:round/>
              <a:headEnd/>
              <a:tailEnd/>
            </a:ln>
          </p:spPr>
          <p:txBody>
            <a:bodyPr rot="10800000"/>
            <a:lstStyle/>
            <a:p>
              <a:pPr algn="ctr"/>
              <a:endParaRPr lang="en-GB"/>
            </a:p>
          </p:txBody>
        </p:sp>
        <p:sp>
          <p:nvSpPr>
            <p:cNvPr id="41029" name="Text Box 67"/>
            <p:cNvSpPr txBox="1">
              <a:spLocks noChangeArrowheads="1"/>
            </p:cNvSpPr>
            <p:nvPr/>
          </p:nvSpPr>
          <p:spPr bwMode="gray">
            <a:xfrm>
              <a:off x="6510753" y="4409970"/>
              <a:ext cx="92736" cy="9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algn="ctr">
                <a:lnSpc>
                  <a:spcPct val="60000"/>
                </a:lnSpc>
                <a:spcBef>
                  <a:spcPct val="50000"/>
                </a:spcBef>
              </a:pPr>
              <a:endParaRPr lang="en-GB">
                <a:solidFill>
                  <a:schemeClr val="tx1"/>
                </a:solidFill>
                <a:latin typeface="Arial" pitchFamily="34" charset="0"/>
              </a:endParaRPr>
            </a:p>
          </p:txBody>
        </p:sp>
        <p:grpSp>
          <p:nvGrpSpPr>
            <p:cNvPr id="41030" name="Group 117"/>
            <p:cNvGrpSpPr>
              <a:grpSpLocks/>
            </p:cNvGrpSpPr>
            <p:nvPr/>
          </p:nvGrpSpPr>
          <p:grpSpPr bwMode="auto">
            <a:xfrm>
              <a:off x="6285854" y="4431128"/>
              <a:ext cx="213237" cy="213802"/>
              <a:chOff x="-180" y="2946"/>
              <a:chExt cx="384" cy="384"/>
            </a:xfrm>
          </p:grpSpPr>
          <p:sp>
            <p:nvSpPr>
              <p:cNvPr id="41039" name="Oval 113"/>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fr-FR"/>
              </a:p>
            </p:txBody>
          </p:sp>
          <p:sp>
            <p:nvSpPr>
              <p:cNvPr id="41040" name="Oval 115"/>
              <p:cNvSpPr>
                <a:spLocks noChangeArrowheads="1"/>
              </p:cNvSpPr>
              <p:nvPr/>
            </p:nvSpPr>
            <p:spPr bwMode="auto">
              <a:xfrm>
                <a:off x="-44" y="3082"/>
                <a:ext cx="112" cy="112"/>
              </a:xfrm>
              <a:prstGeom prst="ellipse">
                <a:avLst/>
              </a:prstGeom>
              <a:solidFill>
                <a:srgbClr val="BCBCBC"/>
              </a:solidFill>
              <a:ln w="9525">
                <a:solidFill>
                  <a:schemeClr val="tx1"/>
                </a:solidFill>
                <a:round/>
                <a:headEnd/>
                <a:tailEnd/>
              </a:ln>
            </p:spPr>
            <p:txBody>
              <a:bodyPr wrap="none" anchor="ctr"/>
              <a:lstStyle/>
              <a:p>
                <a:pPr algn="ctr"/>
                <a:endParaRPr lang="fr-FR"/>
              </a:p>
            </p:txBody>
          </p:sp>
          <p:sp>
            <p:nvSpPr>
              <p:cNvPr id="41041" name="Oval 116"/>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fr-FR"/>
              </a:p>
            </p:txBody>
          </p:sp>
        </p:grpSp>
        <p:grpSp>
          <p:nvGrpSpPr>
            <p:cNvPr id="41031" name="Group 135"/>
            <p:cNvGrpSpPr>
              <a:grpSpLocks/>
            </p:cNvGrpSpPr>
            <p:nvPr/>
          </p:nvGrpSpPr>
          <p:grpSpPr bwMode="auto">
            <a:xfrm>
              <a:off x="6680122" y="4357633"/>
              <a:ext cx="213237" cy="213802"/>
              <a:chOff x="-180" y="2946"/>
              <a:chExt cx="384" cy="384"/>
            </a:xfrm>
          </p:grpSpPr>
          <p:sp>
            <p:nvSpPr>
              <p:cNvPr id="41036" name="Oval 136"/>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fr-FR"/>
              </a:p>
            </p:txBody>
          </p:sp>
          <p:sp>
            <p:nvSpPr>
              <p:cNvPr id="41037" name="Oval 137"/>
              <p:cNvSpPr>
                <a:spLocks noChangeArrowheads="1"/>
              </p:cNvSpPr>
              <p:nvPr/>
            </p:nvSpPr>
            <p:spPr bwMode="auto">
              <a:xfrm>
                <a:off x="-44" y="3082"/>
                <a:ext cx="112" cy="112"/>
              </a:xfrm>
              <a:prstGeom prst="ellipse">
                <a:avLst/>
              </a:prstGeom>
              <a:solidFill>
                <a:srgbClr val="5F5F5F"/>
              </a:solidFill>
              <a:ln w="9525">
                <a:solidFill>
                  <a:schemeClr val="tx1"/>
                </a:solidFill>
                <a:round/>
                <a:headEnd/>
                <a:tailEnd/>
              </a:ln>
            </p:spPr>
            <p:txBody>
              <a:bodyPr wrap="none" anchor="ctr"/>
              <a:lstStyle/>
              <a:p>
                <a:pPr algn="ctr"/>
                <a:endParaRPr lang="fr-FR"/>
              </a:p>
            </p:txBody>
          </p:sp>
          <p:sp>
            <p:nvSpPr>
              <p:cNvPr id="41038" name="Oval 138"/>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fr-FR"/>
              </a:p>
            </p:txBody>
          </p:sp>
        </p:grpSp>
        <p:grpSp>
          <p:nvGrpSpPr>
            <p:cNvPr id="41032" name="Group 139"/>
            <p:cNvGrpSpPr>
              <a:grpSpLocks/>
            </p:cNvGrpSpPr>
            <p:nvPr/>
          </p:nvGrpSpPr>
          <p:grpSpPr bwMode="auto">
            <a:xfrm>
              <a:off x="6463552" y="4600945"/>
              <a:ext cx="213237" cy="213802"/>
              <a:chOff x="-180" y="2946"/>
              <a:chExt cx="384" cy="384"/>
            </a:xfrm>
          </p:grpSpPr>
          <p:sp>
            <p:nvSpPr>
              <p:cNvPr id="41033" name="Oval 140"/>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fr-FR"/>
              </a:p>
            </p:txBody>
          </p:sp>
          <p:sp>
            <p:nvSpPr>
              <p:cNvPr id="41034" name="Oval 141"/>
              <p:cNvSpPr>
                <a:spLocks noChangeArrowheads="1"/>
              </p:cNvSpPr>
              <p:nvPr/>
            </p:nvSpPr>
            <p:spPr bwMode="auto">
              <a:xfrm>
                <a:off x="-44" y="3082"/>
                <a:ext cx="112" cy="112"/>
              </a:xfrm>
              <a:prstGeom prst="ellipse">
                <a:avLst/>
              </a:prstGeom>
              <a:solidFill>
                <a:srgbClr val="6D0303"/>
              </a:solidFill>
              <a:ln w="9525">
                <a:solidFill>
                  <a:schemeClr val="tx1"/>
                </a:solidFill>
                <a:round/>
                <a:headEnd/>
                <a:tailEnd/>
              </a:ln>
            </p:spPr>
            <p:txBody>
              <a:bodyPr wrap="none" anchor="ctr"/>
              <a:lstStyle/>
              <a:p>
                <a:pPr algn="ctr"/>
                <a:endParaRPr lang="fr-FR"/>
              </a:p>
            </p:txBody>
          </p:sp>
          <p:sp>
            <p:nvSpPr>
              <p:cNvPr id="41035" name="Oval 142"/>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fr-FR"/>
              </a:p>
            </p:txBody>
          </p:sp>
        </p:grpSp>
      </p:grpSp>
      <p:grpSp>
        <p:nvGrpSpPr>
          <p:cNvPr id="40972" name="Group 203"/>
          <p:cNvGrpSpPr>
            <a:grpSpLocks/>
          </p:cNvGrpSpPr>
          <p:nvPr/>
        </p:nvGrpSpPr>
        <p:grpSpPr bwMode="auto">
          <a:xfrm rot="9000762">
            <a:off x="7115175" y="4167189"/>
            <a:ext cx="579438" cy="550863"/>
            <a:chOff x="3097" y="1092"/>
            <a:chExt cx="788" cy="748"/>
          </a:xfrm>
        </p:grpSpPr>
        <p:grpSp>
          <p:nvGrpSpPr>
            <p:cNvPr id="41007" name="Group 204"/>
            <p:cNvGrpSpPr>
              <a:grpSpLocks/>
            </p:cNvGrpSpPr>
            <p:nvPr/>
          </p:nvGrpSpPr>
          <p:grpSpPr bwMode="auto">
            <a:xfrm>
              <a:off x="3146" y="1103"/>
              <a:ext cx="739" cy="737"/>
              <a:chOff x="3146" y="1103"/>
              <a:chExt cx="739" cy="737"/>
            </a:xfrm>
          </p:grpSpPr>
          <p:sp>
            <p:nvSpPr>
              <p:cNvPr id="41018" name="Freeform 205"/>
              <p:cNvSpPr>
                <a:spLocks/>
              </p:cNvSpPr>
              <p:nvPr/>
            </p:nvSpPr>
            <p:spPr bwMode="gray">
              <a:xfrm rot="10521890">
                <a:off x="3146" y="1103"/>
                <a:ext cx="371" cy="414"/>
              </a:xfrm>
              <a:custGeom>
                <a:avLst/>
                <a:gdLst>
                  <a:gd name="T0" fmla="*/ 354 w 365"/>
                  <a:gd name="T1" fmla="*/ 134 h 456"/>
                  <a:gd name="T2" fmla="*/ 245 w 365"/>
                  <a:gd name="T3" fmla="*/ 88 h 456"/>
                  <a:gd name="T4" fmla="*/ 23 w 365"/>
                  <a:gd name="T5" fmla="*/ 18 h 456"/>
                  <a:gd name="T6" fmla="*/ 23 w 365"/>
                  <a:gd name="T7" fmla="*/ 36 h 456"/>
                  <a:gd name="T8" fmla="*/ 168 w 365"/>
                  <a:gd name="T9" fmla="*/ 116 h 456"/>
                  <a:gd name="T10" fmla="*/ 274 w 365"/>
                  <a:gd name="T11" fmla="*/ 160 h 456"/>
                  <a:gd name="T12" fmla="*/ 378 w 365"/>
                  <a:gd name="T13" fmla="*/ 189 h 456"/>
                  <a:gd name="T14" fmla="*/ 422 w 365"/>
                  <a:gd name="T15" fmla="*/ 174 h 456"/>
                  <a:gd name="T16" fmla="*/ 354 w 365"/>
                  <a:gd name="T17" fmla="*/ 134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19" name="Freeform 206"/>
              <p:cNvSpPr>
                <a:spLocks/>
              </p:cNvSpPr>
              <p:nvPr/>
            </p:nvSpPr>
            <p:spPr bwMode="gray">
              <a:xfrm rot="10521890">
                <a:off x="3376" y="1238"/>
                <a:ext cx="509" cy="347"/>
              </a:xfrm>
              <a:custGeom>
                <a:avLst/>
                <a:gdLst>
                  <a:gd name="T0" fmla="*/ 230 w 501"/>
                  <a:gd name="T1" fmla="*/ 0 h 383"/>
                  <a:gd name="T2" fmla="*/ 27 w 501"/>
                  <a:gd name="T3" fmla="*/ 21 h 383"/>
                  <a:gd name="T4" fmla="*/ 497 w 501"/>
                  <a:gd name="T5" fmla="*/ 157 h 383"/>
                  <a:gd name="T6" fmla="*/ 578 w 501"/>
                  <a:gd name="T7" fmla="*/ 130 h 383"/>
                  <a:gd name="T8" fmla="*/ 230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20" name="Freeform 207"/>
              <p:cNvSpPr>
                <a:spLocks/>
              </p:cNvSpPr>
              <p:nvPr/>
            </p:nvSpPr>
            <p:spPr bwMode="gray">
              <a:xfrm rot="10521890">
                <a:off x="3304" y="1309"/>
                <a:ext cx="389" cy="531"/>
              </a:xfrm>
              <a:custGeom>
                <a:avLst/>
                <a:gdLst>
                  <a:gd name="T0" fmla="*/ 144 w 383"/>
                  <a:gd name="T1" fmla="*/ 5 h 586"/>
                  <a:gd name="T2" fmla="*/ 0 w 383"/>
                  <a:gd name="T3" fmla="*/ 111 h 586"/>
                  <a:gd name="T4" fmla="*/ 345 w 383"/>
                  <a:gd name="T5" fmla="*/ 241 h 586"/>
                  <a:gd name="T6" fmla="*/ 440 w 383"/>
                  <a:gd name="T7" fmla="*/ 182 h 586"/>
                  <a:gd name="T8" fmla="*/ 144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gradFill rotWithShape="1">
                <a:gsLst>
                  <a:gs pos="0">
                    <a:srgbClr val="8CB8E8"/>
                  </a:gs>
                  <a:gs pos="100000">
                    <a:srgbClr val="69A2E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21" name="Freeform 208"/>
              <p:cNvSpPr>
                <a:spLocks/>
              </p:cNvSpPr>
              <p:nvPr/>
            </p:nvSpPr>
            <p:spPr bwMode="gray">
              <a:xfrm rot="10521890">
                <a:off x="3374" y="1172"/>
                <a:ext cx="305" cy="422"/>
              </a:xfrm>
              <a:custGeom>
                <a:avLst/>
                <a:gdLst>
                  <a:gd name="T0" fmla="*/ 0 w 300"/>
                  <a:gd name="T1" fmla="*/ 0 h 466"/>
                  <a:gd name="T2" fmla="*/ 49 w 300"/>
                  <a:gd name="T3" fmla="*/ 114 h 466"/>
                  <a:gd name="T4" fmla="*/ 313 w 300"/>
                  <a:gd name="T5" fmla="*/ 190 h 466"/>
                  <a:gd name="T6" fmla="*/ 348 w 300"/>
                  <a:gd name="T7" fmla="*/ 129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22" name="Freeform 209"/>
              <p:cNvSpPr>
                <a:spLocks/>
              </p:cNvSpPr>
              <p:nvPr/>
            </p:nvSpPr>
            <p:spPr bwMode="gray">
              <a:xfrm rot="10521890">
                <a:off x="3244" y="1312"/>
                <a:ext cx="441" cy="321"/>
              </a:xfrm>
              <a:custGeom>
                <a:avLst/>
                <a:gdLst>
                  <a:gd name="T0" fmla="*/ 0 w 435"/>
                  <a:gd name="T1" fmla="*/ 15 h 354"/>
                  <a:gd name="T2" fmla="*/ 315 w 435"/>
                  <a:gd name="T3" fmla="*/ 15 h 354"/>
                  <a:gd name="T4" fmla="*/ 491 w 435"/>
                  <a:gd name="T5" fmla="*/ 124 h 354"/>
                  <a:gd name="T6" fmla="*/ 338 w 435"/>
                  <a:gd name="T7" fmla="*/ 147 h 354"/>
                  <a:gd name="T8" fmla="*/ 0 w 435"/>
                  <a:gd name="T9" fmla="*/ 15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grpSp>
          <p:nvGrpSpPr>
            <p:cNvPr id="41008" name="Group 210"/>
            <p:cNvGrpSpPr>
              <a:grpSpLocks/>
            </p:cNvGrpSpPr>
            <p:nvPr/>
          </p:nvGrpSpPr>
          <p:grpSpPr bwMode="auto">
            <a:xfrm>
              <a:off x="3097" y="1092"/>
              <a:ext cx="141" cy="122"/>
              <a:chOff x="3097" y="1092"/>
              <a:chExt cx="141" cy="122"/>
            </a:xfrm>
          </p:grpSpPr>
          <p:sp>
            <p:nvSpPr>
              <p:cNvPr id="41016" name="Freeform 211"/>
              <p:cNvSpPr>
                <a:spLocks/>
              </p:cNvSpPr>
              <p:nvPr/>
            </p:nvSpPr>
            <p:spPr bwMode="gray">
              <a:xfrm rot="10521890">
                <a:off x="3097" y="1092"/>
                <a:ext cx="62" cy="61"/>
              </a:xfrm>
              <a:custGeom>
                <a:avLst/>
                <a:gdLst>
                  <a:gd name="T0" fmla="*/ 70 w 61"/>
                  <a:gd name="T1" fmla="*/ 25 h 68"/>
                  <a:gd name="T2" fmla="*/ 3 w 61"/>
                  <a:gd name="T3" fmla="*/ 6 h 68"/>
                  <a:gd name="T4" fmla="*/ 0 w 61"/>
                  <a:gd name="T5" fmla="*/ 4 h 68"/>
                  <a:gd name="T6" fmla="*/ 8 w 61"/>
                  <a:gd name="T7" fmla="*/ 0 h 68"/>
                  <a:gd name="T8" fmla="*/ 10 w 61"/>
                  <a:gd name="T9" fmla="*/ 3 h 68"/>
                  <a:gd name="T10" fmla="*/ 70 w 61"/>
                  <a:gd name="T11" fmla="*/ 25 h 68"/>
                  <a:gd name="T12" fmla="*/ 70 w 61"/>
                  <a:gd name="T13" fmla="*/ 25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17" name="Freeform 212"/>
              <p:cNvSpPr>
                <a:spLocks/>
              </p:cNvSpPr>
              <p:nvPr/>
            </p:nvSpPr>
            <p:spPr bwMode="gray">
              <a:xfrm rot="10521890">
                <a:off x="3131" y="1112"/>
                <a:ext cx="107" cy="102"/>
              </a:xfrm>
              <a:custGeom>
                <a:avLst/>
                <a:gdLst>
                  <a:gd name="T0" fmla="*/ 69 w 106"/>
                  <a:gd name="T1" fmla="*/ 0 h 113"/>
                  <a:gd name="T2" fmla="*/ 41 w 106"/>
                  <a:gd name="T3" fmla="*/ 16 h 113"/>
                  <a:gd name="T4" fmla="*/ 0 w 106"/>
                  <a:gd name="T5" fmla="*/ 23 h 113"/>
                  <a:gd name="T6" fmla="*/ 73 w 106"/>
                  <a:gd name="T7" fmla="*/ 42 h 113"/>
                  <a:gd name="T8" fmla="*/ 112 w 106"/>
                  <a:gd name="T9" fmla="*/ 26 h 113"/>
                  <a:gd name="T10" fmla="*/ 69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grpSp>
          <p:nvGrpSpPr>
            <p:cNvPr id="41009" name="Group 213"/>
            <p:cNvGrpSpPr>
              <a:grpSpLocks/>
            </p:cNvGrpSpPr>
            <p:nvPr/>
          </p:nvGrpSpPr>
          <p:grpSpPr bwMode="auto">
            <a:xfrm rot="10521890">
              <a:off x="3137" y="1122"/>
              <a:ext cx="96" cy="86"/>
              <a:chOff x="2760" y="2156"/>
              <a:chExt cx="224" cy="225"/>
            </a:xfrm>
          </p:grpSpPr>
          <p:sp>
            <p:nvSpPr>
              <p:cNvPr id="41010" name="Freeform 214"/>
              <p:cNvSpPr>
                <a:spLocks/>
              </p:cNvSpPr>
              <p:nvPr/>
            </p:nvSpPr>
            <p:spPr bwMode="gray">
              <a:xfrm>
                <a:off x="2781" y="2180"/>
                <a:ext cx="142" cy="130"/>
              </a:xfrm>
              <a:custGeom>
                <a:avLst/>
                <a:gdLst>
                  <a:gd name="T0" fmla="*/ 133049 w 60"/>
                  <a:gd name="T1" fmla="*/ 0 h 55"/>
                  <a:gd name="T2" fmla="*/ 95561 w 60"/>
                  <a:gd name="T3" fmla="*/ 94349 h 55"/>
                  <a:gd name="T4" fmla="*/ 0 w 60"/>
                  <a:gd name="T5" fmla="*/ 114948 h 55"/>
                  <a:gd name="T6" fmla="*/ 100176 w 60"/>
                  <a:gd name="T7" fmla="*/ 96410 h 55"/>
                  <a:gd name="T8" fmla="*/ 133049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11" name="Freeform 215"/>
              <p:cNvSpPr>
                <a:spLocks/>
              </p:cNvSpPr>
              <p:nvPr/>
            </p:nvSpPr>
            <p:spPr bwMode="gray">
              <a:xfrm>
                <a:off x="2760" y="2156"/>
                <a:ext cx="148" cy="137"/>
              </a:xfrm>
              <a:custGeom>
                <a:avLst/>
                <a:gdLst>
                  <a:gd name="T0" fmla="*/ 130773 w 63"/>
                  <a:gd name="T1" fmla="*/ 0 h 58"/>
                  <a:gd name="T2" fmla="*/ 93658 w 63"/>
                  <a:gd name="T3" fmla="*/ 98843 h 58"/>
                  <a:gd name="T4" fmla="*/ 0 w 63"/>
                  <a:gd name="T5" fmla="*/ 121032 h 58"/>
                  <a:gd name="T6" fmla="*/ 98312 w 63"/>
                  <a:gd name="T7" fmla="*/ 102639 h 58"/>
                  <a:gd name="T8" fmla="*/ 130773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12" name="Freeform 216"/>
              <p:cNvSpPr>
                <a:spLocks/>
              </p:cNvSpPr>
              <p:nvPr/>
            </p:nvSpPr>
            <p:spPr bwMode="gray">
              <a:xfrm>
                <a:off x="2800" y="2201"/>
                <a:ext cx="137" cy="123"/>
              </a:xfrm>
              <a:custGeom>
                <a:avLst/>
                <a:gdLst>
                  <a:gd name="T0" fmla="*/ 125948 w 58"/>
                  <a:gd name="T1" fmla="*/ 0 h 52"/>
                  <a:gd name="T2" fmla="*/ 91027 w 58"/>
                  <a:gd name="T3" fmla="*/ 90405 h 52"/>
                  <a:gd name="T4" fmla="*/ 0 w 58"/>
                  <a:gd name="T5" fmla="*/ 111885 h 52"/>
                  <a:gd name="T6" fmla="*/ 93980 w 58"/>
                  <a:gd name="T7" fmla="*/ 93158 h 52"/>
                  <a:gd name="T8" fmla="*/ 125948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13" name="Freeform 217"/>
              <p:cNvSpPr>
                <a:spLocks/>
              </p:cNvSpPr>
              <p:nvPr/>
            </p:nvSpPr>
            <p:spPr bwMode="gray">
              <a:xfrm>
                <a:off x="2856" y="2262"/>
                <a:ext cx="116" cy="104"/>
              </a:xfrm>
              <a:custGeom>
                <a:avLst/>
                <a:gdLst>
                  <a:gd name="T0" fmla="*/ 109682 w 49"/>
                  <a:gd name="T1" fmla="*/ 0 h 44"/>
                  <a:gd name="T2" fmla="*/ 78674 w 49"/>
                  <a:gd name="T3" fmla="*/ 75851 h 44"/>
                  <a:gd name="T4" fmla="*/ 0 w 49"/>
                  <a:gd name="T5" fmla="*/ 92723 h 44"/>
                  <a:gd name="T6" fmla="*/ 81633 w 49"/>
                  <a:gd name="T7" fmla="*/ 77965 h 44"/>
                  <a:gd name="T8" fmla="*/ 109682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14" name="Freeform 218"/>
              <p:cNvSpPr>
                <a:spLocks/>
              </p:cNvSpPr>
              <p:nvPr/>
            </p:nvSpPr>
            <p:spPr bwMode="gray">
              <a:xfrm>
                <a:off x="2840" y="2244"/>
                <a:ext cx="120" cy="111"/>
              </a:xfrm>
              <a:custGeom>
                <a:avLst/>
                <a:gdLst>
                  <a:gd name="T0" fmla="*/ 108264 w 51"/>
                  <a:gd name="T1" fmla="*/ 0 h 47"/>
                  <a:gd name="T2" fmla="*/ 77026 w 51"/>
                  <a:gd name="T3" fmla="*/ 80300 h 47"/>
                  <a:gd name="T4" fmla="*/ 0 w 51"/>
                  <a:gd name="T5" fmla="*/ 95935 h 47"/>
                  <a:gd name="T6" fmla="*/ 81784 w 51"/>
                  <a:gd name="T7" fmla="*/ 82449 h 47"/>
                  <a:gd name="T8" fmla="*/ 108264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15" name="Freeform 219"/>
              <p:cNvSpPr>
                <a:spLocks/>
              </p:cNvSpPr>
              <p:nvPr/>
            </p:nvSpPr>
            <p:spPr bwMode="gray">
              <a:xfrm>
                <a:off x="2873" y="2279"/>
                <a:ext cx="111" cy="102"/>
              </a:xfrm>
              <a:custGeom>
                <a:avLst/>
                <a:gdLst>
                  <a:gd name="T0" fmla="*/ 102349 w 47"/>
                  <a:gd name="T1" fmla="*/ 0 h 43"/>
                  <a:gd name="T2" fmla="*/ 75437 w 47"/>
                  <a:gd name="T3" fmla="*/ 76080 h 43"/>
                  <a:gd name="T4" fmla="*/ 0 w 47"/>
                  <a:gd name="T5" fmla="*/ 93366 h 43"/>
                  <a:gd name="T6" fmla="*/ 77379 w 47"/>
                  <a:gd name="T7" fmla="*/ 78172 h 43"/>
                  <a:gd name="T8" fmla="*/ 102349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grpSp>
      <p:grpSp>
        <p:nvGrpSpPr>
          <p:cNvPr id="40973" name="Group 257"/>
          <p:cNvGrpSpPr>
            <a:grpSpLocks/>
          </p:cNvGrpSpPr>
          <p:nvPr/>
        </p:nvGrpSpPr>
        <p:grpSpPr bwMode="auto">
          <a:xfrm>
            <a:off x="8193088" y="4081465"/>
            <a:ext cx="646112" cy="479425"/>
            <a:chOff x="3295" y="1211"/>
            <a:chExt cx="1163" cy="860"/>
          </a:xfrm>
        </p:grpSpPr>
        <p:grpSp>
          <p:nvGrpSpPr>
            <p:cNvPr id="40991" name="Group 254"/>
            <p:cNvGrpSpPr>
              <a:grpSpLocks/>
            </p:cNvGrpSpPr>
            <p:nvPr/>
          </p:nvGrpSpPr>
          <p:grpSpPr bwMode="auto">
            <a:xfrm>
              <a:off x="3420" y="1211"/>
              <a:ext cx="1038" cy="860"/>
              <a:chOff x="3420" y="1211"/>
              <a:chExt cx="1038" cy="860"/>
            </a:xfrm>
          </p:grpSpPr>
          <p:sp>
            <p:nvSpPr>
              <p:cNvPr id="41002" name="Freeform 239"/>
              <p:cNvSpPr>
                <a:spLocks/>
              </p:cNvSpPr>
              <p:nvPr/>
            </p:nvSpPr>
            <p:spPr bwMode="gray">
              <a:xfrm rot="7223090">
                <a:off x="3448" y="1520"/>
                <a:ext cx="491" cy="548"/>
              </a:xfrm>
              <a:custGeom>
                <a:avLst/>
                <a:gdLst>
                  <a:gd name="T0" fmla="*/ 4414 w 365"/>
                  <a:gd name="T1" fmla="*/ 1682 h 456"/>
                  <a:gd name="T2" fmla="*/ 3024 w 365"/>
                  <a:gd name="T3" fmla="*/ 1108 h 456"/>
                  <a:gd name="T4" fmla="*/ 331 w 365"/>
                  <a:gd name="T5" fmla="*/ 218 h 456"/>
                  <a:gd name="T6" fmla="*/ 331 w 365"/>
                  <a:gd name="T7" fmla="*/ 448 h 456"/>
                  <a:gd name="T8" fmla="*/ 2088 w 365"/>
                  <a:gd name="T9" fmla="*/ 1446 h 456"/>
                  <a:gd name="T10" fmla="*/ 3428 w 365"/>
                  <a:gd name="T11" fmla="*/ 1997 h 456"/>
                  <a:gd name="T12" fmla="*/ 4708 w 365"/>
                  <a:gd name="T13" fmla="*/ 2357 h 456"/>
                  <a:gd name="T14" fmla="*/ 5266 w 365"/>
                  <a:gd name="T15" fmla="*/ 2152 h 456"/>
                  <a:gd name="T16" fmla="*/ 4414 w 365"/>
                  <a:gd name="T17" fmla="*/ 1682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03" name="Freeform 240"/>
              <p:cNvSpPr>
                <a:spLocks/>
              </p:cNvSpPr>
              <p:nvPr/>
            </p:nvSpPr>
            <p:spPr bwMode="gray">
              <a:xfrm rot="7223090">
                <a:off x="3694" y="1318"/>
                <a:ext cx="674" cy="459"/>
              </a:xfrm>
              <a:custGeom>
                <a:avLst/>
                <a:gdLst>
                  <a:gd name="T0" fmla="*/ 2895 w 501"/>
                  <a:gd name="T1" fmla="*/ 0 h 383"/>
                  <a:gd name="T2" fmla="*/ 382 w 501"/>
                  <a:gd name="T3" fmla="*/ 253 h 383"/>
                  <a:gd name="T4" fmla="*/ 6217 w 501"/>
                  <a:gd name="T5" fmla="*/ 1953 h 383"/>
                  <a:gd name="T6" fmla="*/ 7232 w 501"/>
                  <a:gd name="T7" fmla="*/ 1614 h 383"/>
                  <a:gd name="T8" fmla="*/ 2895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04" name="Freeform 241"/>
              <p:cNvSpPr>
                <a:spLocks/>
              </p:cNvSpPr>
              <p:nvPr/>
            </p:nvSpPr>
            <p:spPr bwMode="gray">
              <a:xfrm rot="7223090">
                <a:off x="3849" y="1463"/>
                <a:ext cx="515" cy="702"/>
              </a:xfrm>
              <a:custGeom>
                <a:avLst/>
                <a:gdLst>
                  <a:gd name="T0" fmla="*/ 1800 w 383"/>
                  <a:gd name="T1" fmla="*/ 24 h 586"/>
                  <a:gd name="T2" fmla="*/ 0 w 383"/>
                  <a:gd name="T3" fmla="*/ 1363 h 586"/>
                  <a:gd name="T4" fmla="*/ 4308 w 383"/>
                  <a:gd name="T5" fmla="*/ 2977 h 586"/>
                  <a:gd name="T6" fmla="*/ 5500 w 383"/>
                  <a:gd name="T7" fmla="*/ 2246 h 586"/>
                  <a:gd name="T8" fmla="*/ 1800 w 383"/>
                  <a:gd name="T9" fmla="*/ 24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gradFill rotWithShape="1">
                <a:gsLst>
                  <a:gs pos="0">
                    <a:srgbClr val="8CB8E8"/>
                  </a:gs>
                  <a:gs pos="100000">
                    <a:srgbClr val="69A2E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05" name="Freeform 242"/>
              <p:cNvSpPr>
                <a:spLocks/>
              </p:cNvSpPr>
              <p:nvPr/>
            </p:nvSpPr>
            <p:spPr bwMode="gray">
              <a:xfrm rot="7223090">
                <a:off x="3719" y="1358"/>
                <a:ext cx="403" cy="559"/>
              </a:xfrm>
              <a:custGeom>
                <a:avLst/>
                <a:gdLst>
                  <a:gd name="T0" fmla="*/ 0 w 300"/>
                  <a:gd name="T1" fmla="*/ 0 h 466"/>
                  <a:gd name="T2" fmla="*/ 578 w 300"/>
                  <a:gd name="T3" fmla="*/ 1439 h 466"/>
                  <a:gd name="T4" fmla="*/ 3833 w 300"/>
                  <a:gd name="T5" fmla="*/ 2399 h 466"/>
                  <a:gd name="T6" fmla="*/ 4272 w 300"/>
                  <a:gd name="T7" fmla="*/ 1629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06" name="Freeform 243"/>
              <p:cNvSpPr>
                <a:spLocks/>
              </p:cNvSpPr>
              <p:nvPr/>
            </p:nvSpPr>
            <p:spPr bwMode="gray">
              <a:xfrm rot="7223090">
                <a:off x="3679" y="1560"/>
                <a:ext cx="583" cy="425"/>
              </a:xfrm>
              <a:custGeom>
                <a:avLst/>
                <a:gdLst>
                  <a:gd name="T0" fmla="*/ 0 w 435"/>
                  <a:gd name="T1" fmla="*/ 190 h 354"/>
                  <a:gd name="T2" fmla="*/ 3887 w 435"/>
                  <a:gd name="T3" fmla="*/ 179 h 354"/>
                  <a:gd name="T4" fmla="*/ 6066 w 435"/>
                  <a:gd name="T5" fmla="*/ 1554 h 354"/>
                  <a:gd name="T6" fmla="*/ 4183 w 435"/>
                  <a:gd name="T7" fmla="*/ 1832 h 354"/>
                  <a:gd name="T8" fmla="*/ 0 w 435"/>
                  <a:gd name="T9" fmla="*/ 190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grpSp>
          <p:nvGrpSpPr>
            <p:cNvPr id="40992" name="Group 256"/>
            <p:cNvGrpSpPr>
              <a:grpSpLocks/>
            </p:cNvGrpSpPr>
            <p:nvPr/>
          </p:nvGrpSpPr>
          <p:grpSpPr bwMode="auto">
            <a:xfrm>
              <a:off x="3295" y="1770"/>
              <a:ext cx="195" cy="143"/>
              <a:chOff x="3295" y="1770"/>
              <a:chExt cx="195" cy="143"/>
            </a:xfrm>
          </p:grpSpPr>
          <p:sp>
            <p:nvSpPr>
              <p:cNvPr id="41000" name="Freeform 245"/>
              <p:cNvSpPr>
                <a:spLocks/>
              </p:cNvSpPr>
              <p:nvPr/>
            </p:nvSpPr>
            <p:spPr bwMode="gray">
              <a:xfrm rot="7223090">
                <a:off x="3295" y="1831"/>
                <a:ext cx="82" cy="81"/>
              </a:xfrm>
              <a:custGeom>
                <a:avLst/>
                <a:gdLst>
                  <a:gd name="T0" fmla="*/ 875 w 61"/>
                  <a:gd name="T1" fmla="*/ 326 h 68"/>
                  <a:gd name="T2" fmla="*/ 40 w 61"/>
                  <a:gd name="T3" fmla="*/ 76 h 68"/>
                  <a:gd name="T4" fmla="*/ 0 w 61"/>
                  <a:gd name="T5" fmla="*/ 61 h 68"/>
                  <a:gd name="T6" fmla="*/ 117 w 61"/>
                  <a:gd name="T7" fmla="*/ 0 h 68"/>
                  <a:gd name="T8" fmla="*/ 136 w 61"/>
                  <a:gd name="T9" fmla="*/ 17 h 68"/>
                  <a:gd name="T10" fmla="*/ 875 w 61"/>
                  <a:gd name="T11" fmla="*/ 325 h 68"/>
                  <a:gd name="T12" fmla="*/ 875 w 61"/>
                  <a:gd name="T13" fmla="*/ 326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1001" name="Freeform 246"/>
              <p:cNvSpPr>
                <a:spLocks/>
              </p:cNvSpPr>
              <p:nvPr/>
            </p:nvSpPr>
            <p:spPr bwMode="gray">
              <a:xfrm rot="7223090">
                <a:off x="3352" y="1773"/>
                <a:ext cx="142" cy="135"/>
              </a:xfrm>
              <a:custGeom>
                <a:avLst/>
                <a:gdLst>
                  <a:gd name="T0" fmla="*/ 828 w 106"/>
                  <a:gd name="T1" fmla="*/ 0 h 113"/>
                  <a:gd name="T2" fmla="*/ 572 w 106"/>
                  <a:gd name="T3" fmla="*/ 203 h 113"/>
                  <a:gd name="T4" fmla="*/ 0 w 106"/>
                  <a:gd name="T5" fmla="*/ 280 h 113"/>
                  <a:gd name="T6" fmla="*/ 890 w 106"/>
                  <a:gd name="T7" fmla="*/ 527 h 113"/>
                  <a:gd name="T8" fmla="*/ 1432 w 106"/>
                  <a:gd name="T9" fmla="*/ 335 h 113"/>
                  <a:gd name="T10" fmla="*/ 828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grpSp>
          <p:nvGrpSpPr>
            <p:cNvPr id="40993" name="Group 255"/>
            <p:cNvGrpSpPr>
              <a:grpSpLocks/>
            </p:cNvGrpSpPr>
            <p:nvPr/>
          </p:nvGrpSpPr>
          <p:grpSpPr bwMode="auto">
            <a:xfrm>
              <a:off x="3357" y="1793"/>
              <a:ext cx="133" cy="92"/>
              <a:chOff x="3357" y="1793"/>
              <a:chExt cx="133" cy="92"/>
            </a:xfrm>
          </p:grpSpPr>
          <p:sp>
            <p:nvSpPr>
              <p:cNvPr id="40994" name="Freeform 248"/>
              <p:cNvSpPr>
                <a:spLocks/>
              </p:cNvSpPr>
              <p:nvPr/>
            </p:nvSpPr>
            <p:spPr bwMode="gray">
              <a:xfrm rot="7223090">
                <a:off x="3402" y="1805"/>
                <a:ext cx="80" cy="66"/>
              </a:xfrm>
              <a:custGeom>
                <a:avLst/>
                <a:gdLst>
                  <a:gd name="T0" fmla="*/ 759 w 60"/>
                  <a:gd name="T1" fmla="*/ 0 h 55"/>
                  <a:gd name="T2" fmla="*/ 543 w 60"/>
                  <a:gd name="T3" fmla="*/ 210 h 55"/>
                  <a:gd name="T4" fmla="*/ 0 w 60"/>
                  <a:gd name="T5" fmla="*/ 258 h 55"/>
                  <a:gd name="T6" fmla="*/ 569 w 60"/>
                  <a:gd name="T7" fmla="*/ 215 h 55"/>
                  <a:gd name="T8" fmla="*/ 759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95" name="Freeform 249"/>
              <p:cNvSpPr>
                <a:spLocks/>
              </p:cNvSpPr>
              <p:nvPr/>
            </p:nvSpPr>
            <p:spPr bwMode="gray">
              <a:xfrm rot="7223090">
                <a:off x="3414" y="1800"/>
                <a:ext cx="84" cy="69"/>
              </a:xfrm>
              <a:custGeom>
                <a:avLst/>
                <a:gdLst>
                  <a:gd name="T0" fmla="*/ 805 w 63"/>
                  <a:gd name="T1" fmla="*/ 0 h 58"/>
                  <a:gd name="T2" fmla="*/ 569 w 63"/>
                  <a:gd name="T3" fmla="*/ 209 h 58"/>
                  <a:gd name="T4" fmla="*/ 0 w 63"/>
                  <a:gd name="T5" fmla="*/ 252 h 58"/>
                  <a:gd name="T6" fmla="*/ 604 w 63"/>
                  <a:gd name="T7" fmla="*/ 214 h 58"/>
                  <a:gd name="T8" fmla="*/ 805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96" name="Freeform 250"/>
              <p:cNvSpPr>
                <a:spLocks/>
              </p:cNvSpPr>
              <p:nvPr/>
            </p:nvSpPr>
            <p:spPr bwMode="gray">
              <a:xfrm rot="7223090">
                <a:off x="3390" y="1811"/>
                <a:ext cx="77" cy="62"/>
              </a:xfrm>
              <a:custGeom>
                <a:avLst/>
                <a:gdLst>
                  <a:gd name="T0" fmla="*/ 705 w 58"/>
                  <a:gd name="T1" fmla="*/ 0 h 52"/>
                  <a:gd name="T2" fmla="*/ 506 w 58"/>
                  <a:gd name="T3" fmla="*/ 192 h 52"/>
                  <a:gd name="T4" fmla="*/ 0 w 58"/>
                  <a:gd name="T5" fmla="*/ 235 h 52"/>
                  <a:gd name="T6" fmla="*/ 523 w 58"/>
                  <a:gd name="T7" fmla="*/ 197 h 52"/>
                  <a:gd name="T8" fmla="*/ 70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97" name="Freeform 251"/>
              <p:cNvSpPr>
                <a:spLocks/>
              </p:cNvSpPr>
              <p:nvPr/>
            </p:nvSpPr>
            <p:spPr bwMode="gray">
              <a:xfrm rot="7223090">
                <a:off x="3361" y="1825"/>
                <a:ext cx="66" cy="52"/>
              </a:xfrm>
              <a:custGeom>
                <a:avLst/>
                <a:gdLst>
                  <a:gd name="T0" fmla="*/ 682 w 49"/>
                  <a:gd name="T1" fmla="*/ 0 h 44"/>
                  <a:gd name="T2" fmla="*/ 501 w 49"/>
                  <a:gd name="T3" fmla="*/ 148 h 44"/>
                  <a:gd name="T4" fmla="*/ 0 w 49"/>
                  <a:gd name="T5" fmla="*/ 180 h 44"/>
                  <a:gd name="T6" fmla="*/ 506 w 49"/>
                  <a:gd name="T7" fmla="*/ 152 h 44"/>
                  <a:gd name="T8" fmla="*/ 682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98" name="Freeform 252"/>
              <p:cNvSpPr>
                <a:spLocks/>
              </p:cNvSpPr>
              <p:nvPr/>
            </p:nvSpPr>
            <p:spPr bwMode="gray">
              <a:xfrm rot="7223090">
                <a:off x="3370" y="1819"/>
                <a:ext cx="68" cy="56"/>
              </a:xfrm>
              <a:custGeom>
                <a:avLst/>
                <a:gdLst>
                  <a:gd name="T0" fmla="*/ 655 w 51"/>
                  <a:gd name="T1" fmla="*/ 0 h 47"/>
                  <a:gd name="T2" fmla="*/ 471 w 51"/>
                  <a:gd name="T3" fmla="*/ 170 h 47"/>
                  <a:gd name="T4" fmla="*/ 0 w 51"/>
                  <a:gd name="T5" fmla="*/ 203 h 47"/>
                  <a:gd name="T6" fmla="*/ 491 w 51"/>
                  <a:gd name="T7" fmla="*/ 176 h 47"/>
                  <a:gd name="T8" fmla="*/ 655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99" name="Freeform 253"/>
              <p:cNvSpPr>
                <a:spLocks/>
              </p:cNvSpPr>
              <p:nvPr/>
            </p:nvSpPr>
            <p:spPr bwMode="gray">
              <a:xfrm rot="7223090">
                <a:off x="3351" y="1828"/>
                <a:ext cx="63" cy="52"/>
              </a:xfrm>
              <a:custGeom>
                <a:avLst/>
                <a:gdLst>
                  <a:gd name="T0" fmla="*/ 618 w 47"/>
                  <a:gd name="T1" fmla="*/ 0 h 43"/>
                  <a:gd name="T2" fmla="*/ 458 w 47"/>
                  <a:gd name="T3" fmla="*/ 177 h 43"/>
                  <a:gd name="T4" fmla="*/ 0 w 47"/>
                  <a:gd name="T5" fmla="*/ 214 h 43"/>
                  <a:gd name="T6" fmla="*/ 481 w 47"/>
                  <a:gd name="T7" fmla="*/ 183 h 43"/>
                  <a:gd name="T8" fmla="*/ 618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grpSp>
      <p:grpSp>
        <p:nvGrpSpPr>
          <p:cNvPr id="40974" name="Group 295"/>
          <p:cNvGrpSpPr>
            <a:grpSpLocks/>
          </p:cNvGrpSpPr>
          <p:nvPr/>
        </p:nvGrpSpPr>
        <p:grpSpPr bwMode="auto">
          <a:xfrm>
            <a:off x="7969250" y="4699000"/>
            <a:ext cx="541338" cy="558800"/>
            <a:chOff x="2860" y="2298"/>
            <a:chExt cx="975" cy="1003"/>
          </a:xfrm>
        </p:grpSpPr>
        <p:grpSp>
          <p:nvGrpSpPr>
            <p:cNvPr id="40975" name="Group 292"/>
            <p:cNvGrpSpPr>
              <a:grpSpLocks/>
            </p:cNvGrpSpPr>
            <p:nvPr/>
          </p:nvGrpSpPr>
          <p:grpSpPr bwMode="auto">
            <a:xfrm>
              <a:off x="2900" y="2334"/>
              <a:ext cx="935" cy="967"/>
              <a:chOff x="2900" y="2334"/>
              <a:chExt cx="935" cy="967"/>
            </a:xfrm>
          </p:grpSpPr>
          <p:sp>
            <p:nvSpPr>
              <p:cNvPr id="40986" name="Freeform 277"/>
              <p:cNvSpPr>
                <a:spLocks/>
              </p:cNvSpPr>
              <p:nvPr/>
            </p:nvSpPr>
            <p:spPr bwMode="gray">
              <a:xfrm rot="-10756093">
                <a:off x="2900" y="2334"/>
                <a:ext cx="476" cy="532"/>
              </a:xfrm>
              <a:custGeom>
                <a:avLst/>
                <a:gdLst>
                  <a:gd name="T0" fmla="*/ 3335 w 365"/>
                  <a:gd name="T1" fmla="*/ 1288 h 456"/>
                  <a:gd name="T2" fmla="*/ 2293 w 365"/>
                  <a:gd name="T3" fmla="*/ 847 h 456"/>
                  <a:gd name="T4" fmla="*/ 250 w 365"/>
                  <a:gd name="T5" fmla="*/ 169 h 456"/>
                  <a:gd name="T6" fmla="*/ 250 w 365"/>
                  <a:gd name="T7" fmla="*/ 345 h 456"/>
                  <a:gd name="T8" fmla="*/ 1581 w 365"/>
                  <a:gd name="T9" fmla="*/ 1107 h 456"/>
                  <a:gd name="T10" fmla="*/ 2590 w 365"/>
                  <a:gd name="T11" fmla="*/ 1532 h 456"/>
                  <a:gd name="T12" fmla="*/ 3551 w 365"/>
                  <a:gd name="T13" fmla="*/ 1804 h 456"/>
                  <a:gd name="T14" fmla="*/ 3983 w 365"/>
                  <a:gd name="T15" fmla="*/ 1651 h 456"/>
                  <a:gd name="T16" fmla="*/ 3335 w 365"/>
                  <a:gd name="T17" fmla="*/ 1288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AB0505"/>
                  </a:gs>
                  <a:gs pos="100000">
                    <a:srgbClr val="4F020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a:lstStyle/>
              <a:p>
                <a:endParaRPr lang="fr-FR"/>
              </a:p>
            </p:txBody>
          </p:sp>
          <p:sp>
            <p:nvSpPr>
              <p:cNvPr id="40987" name="Freeform 278"/>
              <p:cNvSpPr>
                <a:spLocks/>
              </p:cNvSpPr>
              <p:nvPr/>
            </p:nvSpPr>
            <p:spPr bwMode="gray">
              <a:xfrm rot="-10756093">
                <a:off x="3181" y="2543"/>
                <a:ext cx="654" cy="446"/>
              </a:xfrm>
              <a:custGeom>
                <a:avLst/>
                <a:gdLst>
                  <a:gd name="T0" fmla="*/ 2206 w 501"/>
                  <a:gd name="T1" fmla="*/ 0 h 383"/>
                  <a:gd name="T2" fmla="*/ 296 w 501"/>
                  <a:gd name="T3" fmla="*/ 198 h 383"/>
                  <a:gd name="T4" fmla="*/ 4744 w 501"/>
                  <a:gd name="T5" fmla="*/ 1507 h 383"/>
                  <a:gd name="T6" fmla="*/ 5520 w 501"/>
                  <a:gd name="T7" fmla="*/ 1248 h 383"/>
                  <a:gd name="T8" fmla="*/ 2206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rgbClr val="AB050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a:lstStyle/>
              <a:p>
                <a:endParaRPr lang="fr-FR"/>
              </a:p>
            </p:txBody>
          </p:sp>
          <p:sp>
            <p:nvSpPr>
              <p:cNvPr id="40988" name="Freeform 279"/>
              <p:cNvSpPr>
                <a:spLocks/>
              </p:cNvSpPr>
              <p:nvPr/>
            </p:nvSpPr>
            <p:spPr bwMode="gray">
              <a:xfrm rot="-10756093">
                <a:off x="3070" y="2619"/>
                <a:ext cx="499" cy="682"/>
              </a:xfrm>
              <a:custGeom>
                <a:avLst/>
                <a:gdLst>
                  <a:gd name="T0" fmla="*/ 1367 w 383"/>
                  <a:gd name="T1" fmla="*/ 19 h 586"/>
                  <a:gd name="T2" fmla="*/ 0 w 383"/>
                  <a:gd name="T3" fmla="*/ 1052 h 586"/>
                  <a:gd name="T4" fmla="*/ 3244 w 383"/>
                  <a:gd name="T5" fmla="*/ 2296 h 586"/>
                  <a:gd name="T6" fmla="*/ 4146 w 383"/>
                  <a:gd name="T7" fmla="*/ 1729 h 586"/>
                  <a:gd name="T8" fmla="*/ 1367 w 383"/>
                  <a:gd name="T9" fmla="*/ 19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rgbClr val="AB050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a:lstStyle/>
              <a:p>
                <a:endParaRPr lang="fr-FR"/>
              </a:p>
            </p:txBody>
          </p:sp>
          <p:sp>
            <p:nvSpPr>
              <p:cNvPr id="40989" name="Freeform 280"/>
              <p:cNvSpPr>
                <a:spLocks/>
              </p:cNvSpPr>
              <p:nvPr/>
            </p:nvSpPr>
            <p:spPr bwMode="gray">
              <a:xfrm rot="-10756093">
                <a:off x="3183" y="2446"/>
                <a:ext cx="391" cy="542"/>
              </a:xfrm>
              <a:custGeom>
                <a:avLst/>
                <a:gdLst>
                  <a:gd name="T0" fmla="*/ 0 w 300"/>
                  <a:gd name="T1" fmla="*/ 0 h 466"/>
                  <a:gd name="T2" fmla="*/ 437 w 300"/>
                  <a:gd name="T3" fmla="*/ 1092 h 466"/>
                  <a:gd name="T4" fmla="*/ 2922 w 300"/>
                  <a:gd name="T5" fmla="*/ 1816 h 466"/>
                  <a:gd name="T6" fmla="*/ 3261 w 300"/>
                  <a:gd name="T7" fmla="*/ 1235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C40505"/>
                  </a:gs>
                  <a:gs pos="100000">
                    <a:srgbClr val="5B0202"/>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90" name="Freeform 281"/>
              <p:cNvSpPr>
                <a:spLocks/>
              </p:cNvSpPr>
              <p:nvPr/>
            </p:nvSpPr>
            <p:spPr bwMode="gray">
              <a:xfrm rot="-10756093">
                <a:off x="3006" y="2617"/>
                <a:ext cx="566" cy="413"/>
              </a:xfrm>
              <a:custGeom>
                <a:avLst/>
                <a:gdLst>
                  <a:gd name="T0" fmla="*/ 0 w 435"/>
                  <a:gd name="T1" fmla="*/ 146 h 354"/>
                  <a:gd name="T2" fmla="*/ 2980 w 435"/>
                  <a:gd name="T3" fmla="*/ 141 h 354"/>
                  <a:gd name="T4" fmla="*/ 4653 w 435"/>
                  <a:gd name="T5" fmla="*/ 1201 h 354"/>
                  <a:gd name="T6" fmla="*/ 3205 w 435"/>
                  <a:gd name="T7" fmla="*/ 1419 h 354"/>
                  <a:gd name="T8" fmla="*/ 0 w 435"/>
                  <a:gd name="T9" fmla="*/ 146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6D0303"/>
                  </a:gs>
                  <a:gs pos="100000">
                    <a:srgbClr val="320101"/>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a:lstStyle/>
              <a:p>
                <a:endParaRPr lang="fr-FR"/>
              </a:p>
            </p:txBody>
          </p:sp>
        </p:grpSp>
        <p:grpSp>
          <p:nvGrpSpPr>
            <p:cNvPr id="40976" name="Group 294"/>
            <p:cNvGrpSpPr>
              <a:grpSpLocks/>
            </p:cNvGrpSpPr>
            <p:nvPr/>
          </p:nvGrpSpPr>
          <p:grpSpPr bwMode="auto">
            <a:xfrm>
              <a:off x="2860" y="2298"/>
              <a:ext cx="176" cy="164"/>
              <a:chOff x="2860" y="2298"/>
              <a:chExt cx="176" cy="164"/>
            </a:xfrm>
          </p:grpSpPr>
          <p:sp>
            <p:nvSpPr>
              <p:cNvPr id="40984" name="Freeform 283"/>
              <p:cNvSpPr>
                <a:spLocks/>
              </p:cNvSpPr>
              <p:nvPr/>
            </p:nvSpPr>
            <p:spPr bwMode="gray">
              <a:xfrm rot="-10756093">
                <a:off x="2860" y="2298"/>
                <a:ext cx="80" cy="79"/>
              </a:xfrm>
              <a:custGeom>
                <a:avLst/>
                <a:gdLst>
                  <a:gd name="T0" fmla="*/ 702 w 61"/>
                  <a:gd name="T1" fmla="*/ 261 h 68"/>
                  <a:gd name="T2" fmla="*/ 37 w 61"/>
                  <a:gd name="T3" fmla="*/ 65 h 68"/>
                  <a:gd name="T4" fmla="*/ 0 w 61"/>
                  <a:gd name="T5" fmla="*/ 49 h 68"/>
                  <a:gd name="T6" fmla="*/ 87 w 61"/>
                  <a:gd name="T7" fmla="*/ 0 h 68"/>
                  <a:gd name="T8" fmla="*/ 114 w 61"/>
                  <a:gd name="T9" fmla="*/ 3 h 68"/>
                  <a:gd name="T10" fmla="*/ 702 w 61"/>
                  <a:gd name="T11" fmla="*/ 260 h 68"/>
                  <a:gd name="T12" fmla="*/ 702 w 61"/>
                  <a:gd name="T13" fmla="*/ 261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666666"/>
                  </a:gs>
                  <a:gs pos="100000">
                    <a:srgbClr val="DDDDDD"/>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85" name="Freeform 284"/>
              <p:cNvSpPr>
                <a:spLocks/>
              </p:cNvSpPr>
              <p:nvPr/>
            </p:nvSpPr>
            <p:spPr bwMode="gray">
              <a:xfrm rot="-10756093">
                <a:off x="2899" y="2331"/>
                <a:ext cx="137" cy="131"/>
              </a:xfrm>
              <a:custGeom>
                <a:avLst/>
                <a:gdLst>
                  <a:gd name="T0" fmla="*/ 607 w 106"/>
                  <a:gd name="T1" fmla="*/ 0 h 113"/>
                  <a:gd name="T2" fmla="*/ 416 w 106"/>
                  <a:gd name="T3" fmla="*/ 158 h 113"/>
                  <a:gd name="T4" fmla="*/ 0 w 106"/>
                  <a:gd name="T5" fmla="*/ 212 h 113"/>
                  <a:gd name="T6" fmla="*/ 641 w 106"/>
                  <a:gd name="T7" fmla="*/ 403 h 113"/>
                  <a:gd name="T8" fmla="*/ 1035 w 106"/>
                  <a:gd name="T9" fmla="*/ 253 h 113"/>
                  <a:gd name="T10" fmla="*/ 607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a:lstStyle/>
              <a:p>
                <a:endParaRPr lang="fr-FR"/>
              </a:p>
            </p:txBody>
          </p:sp>
        </p:grpSp>
        <p:grpSp>
          <p:nvGrpSpPr>
            <p:cNvPr id="40977" name="Group 293"/>
            <p:cNvGrpSpPr>
              <a:grpSpLocks/>
            </p:cNvGrpSpPr>
            <p:nvPr/>
          </p:nvGrpSpPr>
          <p:grpSpPr bwMode="auto">
            <a:xfrm>
              <a:off x="2905" y="2343"/>
              <a:ext cx="124" cy="110"/>
              <a:chOff x="2905" y="2343"/>
              <a:chExt cx="124" cy="110"/>
            </a:xfrm>
          </p:grpSpPr>
          <p:sp>
            <p:nvSpPr>
              <p:cNvPr id="40978" name="Freeform 286"/>
              <p:cNvSpPr>
                <a:spLocks/>
              </p:cNvSpPr>
              <p:nvPr/>
            </p:nvSpPr>
            <p:spPr bwMode="gray">
              <a:xfrm rot="-10756093">
                <a:off x="2939" y="2378"/>
                <a:ext cx="78" cy="63"/>
              </a:xfrm>
              <a:custGeom>
                <a:avLst/>
                <a:gdLst>
                  <a:gd name="T0" fmla="*/ 607 w 60"/>
                  <a:gd name="T1" fmla="*/ 0 h 55"/>
                  <a:gd name="T2" fmla="*/ 434 w 60"/>
                  <a:gd name="T3" fmla="*/ 141 h 55"/>
                  <a:gd name="T4" fmla="*/ 0 w 60"/>
                  <a:gd name="T5" fmla="*/ 166 h 55"/>
                  <a:gd name="T6" fmla="*/ 460 w 60"/>
                  <a:gd name="T7" fmla="*/ 142 h 55"/>
                  <a:gd name="T8" fmla="*/ 60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79" name="Freeform 287"/>
              <p:cNvSpPr>
                <a:spLocks/>
              </p:cNvSpPr>
              <p:nvPr/>
            </p:nvSpPr>
            <p:spPr bwMode="gray">
              <a:xfrm rot="-10756093">
                <a:off x="2947" y="2386"/>
                <a:ext cx="82" cy="67"/>
              </a:xfrm>
              <a:custGeom>
                <a:avLst/>
                <a:gdLst>
                  <a:gd name="T0" fmla="*/ 646 w 63"/>
                  <a:gd name="T1" fmla="*/ 0 h 58"/>
                  <a:gd name="T2" fmla="*/ 462 w 63"/>
                  <a:gd name="T3" fmla="*/ 158 h 58"/>
                  <a:gd name="T4" fmla="*/ 0 w 63"/>
                  <a:gd name="T5" fmla="*/ 195 h 58"/>
                  <a:gd name="T6" fmla="*/ 484 w 63"/>
                  <a:gd name="T7" fmla="*/ 163 h 58"/>
                  <a:gd name="T8" fmla="*/ 646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80" name="Freeform 288"/>
              <p:cNvSpPr>
                <a:spLocks/>
              </p:cNvSpPr>
              <p:nvPr/>
            </p:nvSpPr>
            <p:spPr bwMode="gray">
              <a:xfrm rot="-10756093">
                <a:off x="2931" y="2372"/>
                <a:ext cx="76" cy="60"/>
              </a:xfrm>
              <a:custGeom>
                <a:avLst/>
                <a:gdLst>
                  <a:gd name="T0" fmla="*/ 621 w 58"/>
                  <a:gd name="T1" fmla="*/ 0 h 52"/>
                  <a:gd name="T2" fmla="*/ 449 w 58"/>
                  <a:gd name="T3" fmla="*/ 141 h 52"/>
                  <a:gd name="T4" fmla="*/ 0 w 58"/>
                  <a:gd name="T5" fmla="*/ 172 h 52"/>
                  <a:gd name="T6" fmla="*/ 472 w 58"/>
                  <a:gd name="T7" fmla="*/ 142 h 52"/>
                  <a:gd name="T8" fmla="*/ 621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81" name="Freeform 289"/>
              <p:cNvSpPr>
                <a:spLocks/>
              </p:cNvSpPr>
              <p:nvPr/>
            </p:nvSpPr>
            <p:spPr bwMode="gray">
              <a:xfrm rot="-10756093">
                <a:off x="2913" y="2349"/>
                <a:ext cx="64" cy="51"/>
              </a:xfrm>
              <a:custGeom>
                <a:avLst/>
                <a:gdLst>
                  <a:gd name="T0" fmla="*/ 517 w 49"/>
                  <a:gd name="T1" fmla="*/ 0 h 44"/>
                  <a:gd name="T2" fmla="*/ 370 w 49"/>
                  <a:gd name="T3" fmla="*/ 124 h 44"/>
                  <a:gd name="T4" fmla="*/ 0 w 49"/>
                  <a:gd name="T5" fmla="*/ 148 h 44"/>
                  <a:gd name="T6" fmla="*/ 387 w 49"/>
                  <a:gd name="T7" fmla="*/ 126 h 44"/>
                  <a:gd name="T8" fmla="*/ 51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82" name="Freeform 290"/>
              <p:cNvSpPr>
                <a:spLocks/>
              </p:cNvSpPr>
              <p:nvPr/>
            </p:nvSpPr>
            <p:spPr bwMode="gray">
              <a:xfrm rot="-10756093">
                <a:off x="2918" y="2356"/>
                <a:ext cx="67" cy="54"/>
              </a:xfrm>
              <a:custGeom>
                <a:avLst/>
                <a:gdLst>
                  <a:gd name="T0" fmla="*/ 566 w 51"/>
                  <a:gd name="T1" fmla="*/ 0 h 47"/>
                  <a:gd name="T2" fmla="*/ 407 w 51"/>
                  <a:gd name="T3" fmla="*/ 122 h 47"/>
                  <a:gd name="T4" fmla="*/ 0 w 51"/>
                  <a:gd name="T5" fmla="*/ 144 h 47"/>
                  <a:gd name="T6" fmla="*/ 431 w 51"/>
                  <a:gd name="T7" fmla="*/ 124 h 47"/>
                  <a:gd name="T8" fmla="*/ 566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0983" name="Freeform 291"/>
              <p:cNvSpPr>
                <a:spLocks/>
              </p:cNvSpPr>
              <p:nvPr/>
            </p:nvSpPr>
            <p:spPr bwMode="gray">
              <a:xfrm rot="-10756093">
                <a:off x="2905" y="2343"/>
                <a:ext cx="61" cy="50"/>
              </a:xfrm>
              <a:custGeom>
                <a:avLst/>
                <a:gdLst>
                  <a:gd name="T0" fmla="*/ 465 w 47"/>
                  <a:gd name="T1" fmla="*/ 0 h 43"/>
                  <a:gd name="T2" fmla="*/ 350 w 47"/>
                  <a:gd name="T3" fmla="*/ 123 h 43"/>
                  <a:gd name="T4" fmla="*/ 0 w 47"/>
                  <a:gd name="T5" fmla="*/ 148 h 43"/>
                  <a:gd name="T6" fmla="*/ 354 w 47"/>
                  <a:gd name="T7" fmla="*/ 126 h 43"/>
                  <a:gd name="T8" fmla="*/ 46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grpSp>
    </p:spTree>
    <p:extLst>
      <p:ext uri="{BB962C8B-B14F-4D97-AF65-F5344CB8AC3E}">
        <p14:creationId xmlns:p14="http://schemas.microsoft.com/office/powerpoint/2010/main" xmlns="" val="1820408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ctrTitle"/>
          </p:nvPr>
        </p:nvSpPr>
        <p:spPr>
          <a:xfrm>
            <a:off x="286978" y="1379538"/>
            <a:ext cx="8643872" cy="525462"/>
          </a:xfrm>
        </p:spPr>
        <p:txBody>
          <a:bodyPr/>
          <a:lstStyle/>
          <a:p>
            <a:r>
              <a:rPr lang="fr-FR" sz="4000" dirty="0" smtClean="0"/>
              <a:t>Etude de cas</a:t>
            </a:r>
          </a:p>
        </p:txBody>
      </p:sp>
      <p:pic>
        <p:nvPicPr>
          <p:cNvPr id="6" name="Picture 2" descr="Image Detai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2032" y="0"/>
            <a:ext cx="1969550" cy="11392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ous-titre 1"/>
          <p:cNvSpPr>
            <a:spLocks noGrp="1"/>
          </p:cNvSpPr>
          <p:nvPr>
            <p:ph type="subTitle" idx="1"/>
          </p:nvPr>
        </p:nvSpPr>
        <p:spPr/>
        <p:txBody>
          <a:bodyPr/>
          <a:lstStyle/>
          <a:p>
            <a:r>
              <a:rPr lang="fr-FR" sz="3600" dirty="0" smtClean="0"/>
              <a:t>	Spot Light - Entité </a:t>
            </a:r>
            <a:r>
              <a:rPr lang="fr-FR" sz="3600" dirty="0"/>
              <a:t>Espagne</a:t>
            </a:r>
          </a:p>
        </p:txBody>
      </p:sp>
      <p:sp>
        <p:nvSpPr>
          <p:cNvPr id="7" name="Rectangle 2"/>
          <p:cNvSpPr txBox="1">
            <a:spLocks noChangeArrowheads="1"/>
          </p:cNvSpPr>
          <p:nvPr/>
        </p:nvSpPr>
        <p:spPr bwMode="auto">
          <a:xfrm>
            <a:off x="334718" y="3229841"/>
            <a:ext cx="8285399" cy="906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pPr>
              <a:tabLst>
                <a:tab pos="2695575" algn="l"/>
                <a:tab pos="3048000" algn="l"/>
              </a:tabLst>
            </a:pPr>
            <a:r>
              <a:rPr lang="en-GB" dirty="0" smtClean="0">
                <a:solidFill>
                  <a:srgbClr val="000000"/>
                </a:solidFill>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S</a:t>
            </a:r>
            <a:r>
              <a:rPr lang="en-GB" dirty="0">
                <a:solidFill>
                  <a:srgbClr val="FF0000"/>
                </a:solidFill>
                <a:effectLst>
                  <a:outerShdw blurRad="38100" dist="38100" dir="2700000" algn="tl">
                    <a:srgbClr val="000000">
                      <a:alpha val="43137"/>
                    </a:srgbClr>
                  </a:outerShdw>
                </a:effectLst>
              </a:rPr>
              <a:t>	</a:t>
            </a:r>
            <a:r>
              <a:rPr lang="en-GB" dirty="0" err="1">
                <a:solidFill>
                  <a:srgbClr val="FFFFFF"/>
                </a:solidFill>
                <a:effectLst>
                  <a:outerShdw blurRad="38100" dist="38100" dir="2700000" algn="tl">
                    <a:srgbClr val="000000">
                      <a:alpha val="43137"/>
                    </a:srgbClr>
                  </a:outerShdw>
                </a:effectLst>
              </a:rPr>
              <a:t>ubsidiaries</a:t>
            </a:r>
            <a:r>
              <a:rPr lang="en-GB" dirty="0">
                <a:solidFill>
                  <a:srgbClr val="FFFFFF"/>
                </a:solidFill>
                <a:effectLst>
                  <a:outerShdw blurRad="38100" dist="38100" dir="2700000" algn="tl">
                    <a:srgbClr val="000000">
                      <a:alpha val="43137"/>
                    </a:srgbClr>
                  </a:outerShdw>
                </a:effectLst>
              </a:rPr>
              <a:t> accounting</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P </a:t>
            </a:r>
            <a:r>
              <a:rPr lang="en-GB" dirty="0" err="1" smtClean="0">
                <a:solidFill>
                  <a:srgbClr val="FFFFFF"/>
                </a:solidFill>
                <a:effectLst>
                  <a:outerShdw blurRad="38100" dist="38100" dir="2700000" algn="tl">
                    <a:srgbClr val="000000">
                      <a:alpha val="43137"/>
                    </a:srgbClr>
                  </a:outerShdw>
                </a:effectLst>
              </a:rPr>
              <a:t>ractices</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O </a:t>
            </a:r>
            <a:r>
              <a:rPr lang="en-GB" dirty="0" err="1" smtClean="0">
                <a:solidFill>
                  <a:srgbClr val="FFFFFF"/>
                </a:solidFill>
                <a:effectLst>
                  <a:outerShdw blurRad="38100" dist="38100" dir="2700000" algn="tl">
                    <a:srgbClr val="000000">
                      <a:alpha val="43137"/>
                    </a:srgbClr>
                  </a:outerShdw>
                </a:effectLst>
              </a:rPr>
              <a:t>verview</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T </a:t>
            </a:r>
            <a:r>
              <a:rPr lang="en-GB" dirty="0" err="1" smtClean="0">
                <a:solidFill>
                  <a:srgbClr val="FFFFFF"/>
                </a:solidFill>
                <a:effectLst>
                  <a:outerShdw blurRad="38100" dist="38100" dir="2700000" algn="tl">
                    <a:srgbClr val="000000">
                      <a:alpha val="43137"/>
                    </a:srgbClr>
                  </a:outerShdw>
                </a:effectLst>
              </a:rPr>
              <a:t>ool</a:t>
            </a:r>
            <a:r>
              <a:rPr lang="fr-FR" dirty="0" smtClean="0">
                <a:solidFill>
                  <a:srgbClr val="000000"/>
                </a:solidFill>
                <a:effectLst>
                  <a:outerShdw blurRad="38100" dist="38100" dir="2700000" algn="tl">
                    <a:srgbClr val="000000">
                      <a:alpha val="43137"/>
                    </a:srgbClr>
                  </a:outerShdw>
                </a:effectLst>
              </a:rPr>
              <a:t/>
            </a:r>
            <a:br>
              <a:rPr lang="fr-FR" dirty="0" smtClean="0">
                <a:solidFill>
                  <a:srgbClr val="000000"/>
                </a:solidFill>
                <a:effectLst>
                  <a:outerShdw blurRad="38100" dist="38100" dir="2700000" algn="tl">
                    <a:srgbClr val="000000">
                      <a:alpha val="43137"/>
                    </a:srgbClr>
                  </a:outerShdw>
                </a:effectLst>
              </a:rPr>
            </a:br>
            <a:r>
              <a:rPr lang="fr-FR" dirty="0" smtClean="0">
                <a:solidFill>
                  <a:srgbClr val="000000"/>
                </a:solidFill>
                <a:effectLst>
                  <a:outerShdw blurRad="38100" dist="38100" dir="2700000" algn="tl">
                    <a:srgbClr val="000000">
                      <a:alpha val="43137"/>
                    </a:srgbClr>
                  </a:outerShdw>
                </a:effectLst>
              </a:rPr>
              <a:t>	</a:t>
            </a:r>
            <a:br>
              <a:rPr lang="fr-FR" dirty="0" smtClean="0">
                <a:solidFill>
                  <a:srgbClr val="000000"/>
                </a:solidFill>
                <a:effectLst>
                  <a:outerShdw blurRad="38100" dist="38100" dir="2700000" algn="tl">
                    <a:srgbClr val="000000">
                      <a:alpha val="43137"/>
                    </a:srgbClr>
                  </a:outerShdw>
                </a:effectLst>
              </a:rPr>
            </a:br>
            <a:r>
              <a:rPr lang="fr-FR" dirty="0" smtClean="0">
                <a:solidFill>
                  <a:srgbClr val="000000"/>
                </a:solidFill>
                <a:effectLst>
                  <a:outerShdw blurRad="38100" dist="38100" dir="2700000" algn="tl">
                    <a:srgbClr val="000000">
                      <a:alpha val="43137"/>
                    </a:srgbClr>
                  </a:outerShdw>
                </a:effectLst>
              </a:rPr>
              <a:t/>
            </a:r>
            <a:br>
              <a:rPr lang="fr-FR" dirty="0" smtClean="0">
                <a:solidFill>
                  <a:srgbClr val="000000"/>
                </a:solidFill>
                <a:effectLst>
                  <a:outerShdw blurRad="38100" dist="38100" dir="2700000" algn="tl">
                    <a:srgbClr val="000000">
                      <a:alpha val="43137"/>
                    </a:srgbClr>
                  </a:outerShdw>
                </a:effectLst>
              </a:rPr>
            </a:br>
            <a:endParaRPr lang="fr-FR" sz="2000" noProof="1">
              <a:solidFill>
                <a:srgbClr val="000000"/>
              </a:solidFill>
              <a:effectLst>
                <a:outerShdw blurRad="38100" dist="38100" dir="2700000" algn="tl">
                  <a:srgbClr val="000000">
                    <a:alpha val="43137"/>
                  </a:srgbClr>
                </a:outerShdw>
              </a:effectLst>
            </a:endParaRPr>
          </a:p>
        </p:txBody>
      </p:sp>
      <p:sp>
        <p:nvSpPr>
          <p:cNvPr id="8" name="Rectangle à coins arrondis 7"/>
          <p:cNvSpPr/>
          <p:nvPr/>
        </p:nvSpPr>
        <p:spPr>
          <a:xfrm>
            <a:off x="2910102" y="3176676"/>
            <a:ext cx="432048" cy="1934239"/>
          </a:xfrm>
          <a:prstGeom prst="roundRect">
            <a:avLst/>
          </a:prstGeom>
          <a:noFill/>
          <a:ln w="28575">
            <a:solidFill>
              <a:srgbClr val="ED1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rgbClr val="FFFFFF"/>
              </a:solidFill>
            </a:endParaRPr>
          </a:p>
        </p:txBody>
      </p:sp>
    </p:spTree>
    <p:extLst>
      <p:ext uri="{BB962C8B-B14F-4D97-AF65-F5344CB8AC3E}">
        <p14:creationId xmlns:p14="http://schemas.microsoft.com/office/powerpoint/2010/main" xmlns="" val="399754259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u numéro de diapositive 5"/>
          <p:cNvSpPr txBox="1">
            <a:spLocks noGrp="1"/>
          </p:cNvSpPr>
          <p:nvPr/>
        </p:nvSpPr>
        <p:spPr bwMode="auto">
          <a:xfrm>
            <a:off x="648883" y="6486525"/>
            <a:ext cx="2133918" cy="165100"/>
          </a:xfrm>
          <a:prstGeom prst="rect">
            <a:avLst/>
          </a:prstGeom>
          <a:noFill/>
          <a:ln w="9525">
            <a:noFill/>
            <a:miter lim="800000"/>
            <a:headEnd/>
            <a:tailEnd/>
          </a:ln>
        </p:spPr>
        <p:txBody>
          <a:bodyPr lIns="0" tIns="0" rIns="0" bIns="0"/>
          <a:lstStyle/>
          <a:p>
            <a:r>
              <a:rPr lang="en-US" sz="1000">
                <a:solidFill>
                  <a:srgbClr val="FFFFFF"/>
                </a:solidFill>
                <a:latin typeface="Trebuchet MS"/>
              </a:rPr>
              <a:t>Page </a:t>
            </a:r>
            <a:fld id="{B7433B6B-92ED-413B-8B94-A4531ADBD019}" type="slidenum">
              <a:rPr lang="en-US" sz="1000">
                <a:solidFill>
                  <a:srgbClr val="FFFFFF"/>
                </a:solidFill>
                <a:latin typeface="Trebuchet MS"/>
              </a:rPr>
              <a:pPr/>
              <a:t>32</a:t>
            </a:fld>
            <a:endParaRPr lang="en-US" sz="1000">
              <a:solidFill>
                <a:srgbClr val="FFFFFF"/>
              </a:solidFill>
              <a:latin typeface="Trebuchet MS"/>
            </a:endParaRPr>
          </a:p>
        </p:txBody>
      </p:sp>
      <p:sp>
        <p:nvSpPr>
          <p:cNvPr id="81922" name="Rectangle 2"/>
          <p:cNvSpPr>
            <a:spLocks noChangeArrowheads="1"/>
          </p:cNvSpPr>
          <p:nvPr/>
        </p:nvSpPr>
        <p:spPr bwMode="auto">
          <a:xfrm>
            <a:off x="287465" y="468313"/>
            <a:ext cx="8461719" cy="455612"/>
          </a:xfrm>
          <a:prstGeom prst="rect">
            <a:avLst/>
          </a:prstGeom>
          <a:noFill/>
          <a:ln w="9525">
            <a:noFill/>
            <a:miter lim="800000"/>
            <a:headEnd/>
            <a:tailEnd/>
          </a:ln>
        </p:spPr>
        <p:txBody>
          <a:bodyPr lIns="0" tIns="0" rIns="0" bIns="0"/>
          <a:lstStyle/>
          <a:p>
            <a:pPr algn="l">
              <a:lnSpc>
                <a:spcPct val="105000"/>
              </a:lnSpc>
            </a:pPr>
            <a:r>
              <a:rPr lang="en-GB" sz="2800" dirty="0">
                <a:solidFill>
                  <a:srgbClr val="ED1A3B"/>
                </a:solidFill>
                <a:latin typeface="Trebuchet MS"/>
              </a:rPr>
              <a:t>CONTEXTE DU PROJET SPOT LIGHT</a:t>
            </a:r>
            <a:endParaRPr lang="fr-FR" sz="2800" dirty="0">
              <a:solidFill>
                <a:srgbClr val="ED1A3B"/>
              </a:solidFill>
              <a:latin typeface="Trebuchet MS"/>
            </a:endParaRPr>
          </a:p>
          <a:p>
            <a:pPr algn="l">
              <a:lnSpc>
                <a:spcPct val="105000"/>
              </a:lnSpc>
            </a:pPr>
            <a:r>
              <a:rPr lang="fr-FR" sz="2400" dirty="0">
                <a:solidFill>
                  <a:srgbClr val="2EAFA4"/>
                </a:solidFill>
                <a:latin typeface="Trebuchet MS"/>
              </a:rPr>
              <a:t>Objectifs</a:t>
            </a:r>
            <a:endParaRPr lang="en-US" sz="2400" dirty="0">
              <a:solidFill>
                <a:srgbClr val="2EAFA4"/>
              </a:solidFill>
              <a:latin typeface="Trebuchet MS"/>
            </a:endParaRPr>
          </a:p>
        </p:txBody>
      </p:sp>
      <p:sp>
        <p:nvSpPr>
          <p:cNvPr id="81948" name="Rectangle 17"/>
          <p:cNvSpPr>
            <a:spLocks noChangeArrowheads="1"/>
          </p:cNvSpPr>
          <p:nvPr/>
        </p:nvSpPr>
        <p:spPr bwMode="gray">
          <a:xfrm>
            <a:off x="833767" y="3886201"/>
            <a:ext cx="7763931" cy="2162175"/>
          </a:xfrm>
          <a:prstGeom prst="rect">
            <a:avLst/>
          </a:prstGeom>
          <a:noFill/>
          <a:ln w="9525">
            <a:noFill/>
            <a:miter lim="800000"/>
            <a:headEnd/>
            <a:tailEnd/>
          </a:ln>
        </p:spPr>
        <p:txBody>
          <a:bodyPr lIns="0" tIns="0" rIns="0" bIns="0"/>
          <a:lstStyle/>
          <a:p>
            <a:pPr marL="266700" indent="-266700"/>
            <a:endParaRPr lang="fr-FR" sz="1200" u="sng">
              <a:solidFill>
                <a:srgbClr val="786860"/>
              </a:solidFill>
              <a:latin typeface="Trebuchet MS"/>
            </a:endParaRPr>
          </a:p>
          <a:p>
            <a:pPr marL="266700" indent="-266700"/>
            <a:endParaRPr lang="fr-FR" sz="1200" u="sng">
              <a:solidFill>
                <a:srgbClr val="786860"/>
              </a:solidFill>
              <a:latin typeface="Trebuchet MS"/>
            </a:endParaRPr>
          </a:p>
          <a:p>
            <a:pPr marL="266700" indent="-266700"/>
            <a:endParaRPr lang="fr-FR" sz="1200" u="sng">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p:txBody>
      </p:sp>
      <p:sp>
        <p:nvSpPr>
          <p:cNvPr id="81949" name="Rectangle 17"/>
          <p:cNvSpPr>
            <a:spLocks noChangeArrowheads="1"/>
          </p:cNvSpPr>
          <p:nvPr/>
        </p:nvSpPr>
        <p:spPr bwMode="gray">
          <a:xfrm>
            <a:off x="833767" y="1670050"/>
            <a:ext cx="7763931" cy="4654550"/>
          </a:xfrm>
          <a:prstGeom prst="rect">
            <a:avLst/>
          </a:prstGeom>
          <a:noFill/>
          <a:ln w="9525">
            <a:noFill/>
            <a:miter lim="800000"/>
            <a:headEnd/>
            <a:tailEnd/>
          </a:ln>
        </p:spPr>
        <p:txBody>
          <a:bodyPr lIns="0" tIns="0" rIns="0" bIns="0"/>
          <a:lstStyle/>
          <a:p>
            <a:pPr marL="266700" indent="-266700"/>
            <a:endParaRPr lang="fr-FR" sz="1600" dirty="0">
              <a:solidFill>
                <a:srgbClr val="786860"/>
              </a:solidFill>
              <a:latin typeface="Trebuchet MS"/>
            </a:endParaRPr>
          </a:p>
        </p:txBody>
      </p:sp>
      <p:sp>
        <p:nvSpPr>
          <p:cNvPr id="18" name="Text Box 19"/>
          <p:cNvSpPr txBox="1">
            <a:spLocks noChangeArrowheads="1"/>
          </p:cNvSpPr>
          <p:nvPr/>
        </p:nvSpPr>
        <p:spPr bwMode="gray">
          <a:xfrm>
            <a:off x="4731358" y="2742011"/>
            <a:ext cx="1313376" cy="37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cs typeface="Arial" pitchFamily="34" charset="0"/>
              </a:rPr>
              <a:t>Qualité</a:t>
            </a:r>
            <a:endParaRPr lang="fr-FR" sz="2400" noProof="1">
              <a:solidFill>
                <a:srgbClr val="FFFFFF"/>
              </a:solidFill>
              <a:cs typeface="Arial" pitchFamily="34" charset="0"/>
            </a:endParaRPr>
          </a:p>
        </p:txBody>
      </p:sp>
      <p:sp>
        <p:nvSpPr>
          <p:cNvPr id="19" name="Text Box 19"/>
          <p:cNvSpPr txBox="1">
            <a:spLocks noChangeArrowheads="1"/>
          </p:cNvSpPr>
          <p:nvPr/>
        </p:nvSpPr>
        <p:spPr bwMode="gray">
          <a:xfrm>
            <a:off x="4731360" y="4533756"/>
            <a:ext cx="1493148" cy="162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cs typeface="Arial" pitchFamily="34" charset="0"/>
              </a:rPr>
              <a:t>Transparence</a:t>
            </a:r>
          </a:p>
          <a:p>
            <a:pPr>
              <a:spcAft>
                <a:spcPct val="40000"/>
              </a:spcAft>
            </a:pPr>
            <a:r>
              <a:rPr lang="fr-FR" sz="2400" noProof="1" smtClean="0">
                <a:solidFill>
                  <a:srgbClr val="FFFFFF"/>
                </a:solidFill>
                <a:cs typeface="Arial" pitchFamily="34" charset="0"/>
              </a:rPr>
              <a:t>et temps réel</a:t>
            </a:r>
            <a:endParaRPr lang="fr-FR" sz="2400" noProof="1">
              <a:solidFill>
                <a:srgbClr val="FFFFFF"/>
              </a:solidFill>
              <a:cs typeface="Arial" pitchFamily="34" charset="0"/>
            </a:endParaRPr>
          </a:p>
        </p:txBody>
      </p:sp>
      <p:sp>
        <p:nvSpPr>
          <p:cNvPr id="20" name="Text Box 19"/>
          <p:cNvSpPr txBox="1">
            <a:spLocks noChangeArrowheads="1"/>
          </p:cNvSpPr>
          <p:nvPr/>
        </p:nvSpPr>
        <p:spPr bwMode="gray">
          <a:xfrm>
            <a:off x="2782802" y="4364994"/>
            <a:ext cx="1660023" cy="177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latin typeface="Trebuchet MS"/>
                <a:cs typeface="Arial" pitchFamily="34" charset="0"/>
              </a:rPr>
              <a:t>Conformit</a:t>
            </a:r>
          </a:p>
          <a:p>
            <a:pPr>
              <a:spcAft>
                <a:spcPct val="40000"/>
              </a:spcAft>
            </a:pPr>
            <a:r>
              <a:rPr lang="fr-FR" sz="2400" noProof="1">
                <a:solidFill>
                  <a:srgbClr val="FFFFFF"/>
                </a:solidFill>
                <a:latin typeface="Trebuchet MS"/>
                <a:cs typeface="Arial" pitchFamily="34" charset="0"/>
              </a:rPr>
              <a:t>réglementaire</a:t>
            </a:r>
          </a:p>
          <a:p>
            <a:pPr>
              <a:spcAft>
                <a:spcPct val="40000"/>
              </a:spcAft>
            </a:pPr>
            <a:endParaRPr lang="fr-FR" sz="2400" noProof="1">
              <a:solidFill>
                <a:srgbClr val="FFFFFF"/>
              </a:solidFill>
              <a:latin typeface="Trebuchet MS"/>
              <a:cs typeface="Arial" pitchFamily="34" charset="0"/>
            </a:endParaRPr>
          </a:p>
        </p:txBody>
      </p:sp>
      <p:sp>
        <p:nvSpPr>
          <p:cNvPr id="24" name="Rectangle 17"/>
          <p:cNvSpPr>
            <a:spLocks noChangeArrowheads="1"/>
          </p:cNvSpPr>
          <p:nvPr/>
        </p:nvSpPr>
        <p:spPr bwMode="gray">
          <a:xfrm>
            <a:off x="845781" y="3769361"/>
            <a:ext cx="7763931" cy="2162175"/>
          </a:xfrm>
          <a:prstGeom prst="rect">
            <a:avLst/>
          </a:prstGeom>
          <a:noFill/>
          <a:ln w="9525">
            <a:noFill/>
            <a:miter lim="800000"/>
            <a:headEnd/>
            <a:tailEnd/>
          </a:ln>
        </p:spPr>
        <p:txBody>
          <a:bodyPr lIns="0" tIns="0" rIns="0" bIns="0"/>
          <a:lstStyle/>
          <a:p>
            <a:pPr marL="266700" indent="-266700"/>
            <a:endParaRPr lang="fr-FR" sz="1200" u="sng">
              <a:solidFill>
                <a:srgbClr val="786860"/>
              </a:solidFill>
              <a:latin typeface="Trebuchet MS"/>
            </a:endParaRPr>
          </a:p>
          <a:p>
            <a:pPr marL="266700" indent="-266700"/>
            <a:endParaRPr lang="fr-FR" sz="1200" u="sng">
              <a:solidFill>
                <a:srgbClr val="786860"/>
              </a:solidFill>
              <a:latin typeface="Trebuchet MS"/>
            </a:endParaRPr>
          </a:p>
          <a:p>
            <a:pPr marL="266700" indent="-266700"/>
            <a:endParaRPr lang="fr-FR" sz="1200" u="sng">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p:txBody>
      </p:sp>
      <p:sp>
        <p:nvSpPr>
          <p:cNvPr id="28" name="Text Box 19"/>
          <p:cNvSpPr txBox="1">
            <a:spLocks noChangeArrowheads="1"/>
          </p:cNvSpPr>
          <p:nvPr/>
        </p:nvSpPr>
        <p:spPr bwMode="gray">
          <a:xfrm>
            <a:off x="5149886" y="2625171"/>
            <a:ext cx="1313376" cy="37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latin typeface="Trebuchet MS"/>
                <a:cs typeface="Arial" pitchFamily="34" charset="0"/>
              </a:rPr>
              <a:t>Qualité</a:t>
            </a:r>
            <a:endParaRPr lang="fr-FR" sz="2400" noProof="1">
              <a:solidFill>
                <a:srgbClr val="FFFFFF"/>
              </a:solidFill>
              <a:latin typeface="Trebuchet MS"/>
              <a:cs typeface="Arial" pitchFamily="34" charset="0"/>
            </a:endParaRPr>
          </a:p>
        </p:txBody>
      </p:sp>
      <p:sp>
        <p:nvSpPr>
          <p:cNvPr id="29" name="Text Box 19"/>
          <p:cNvSpPr txBox="1">
            <a:spLocks noChangeArrowheads="1"/>
          </p:cNvSpPr>
          <p:nvPr/>
        </p:nvSpPr>
        <p:spPr bwMode="gray">
          <a:xfrm>
            <a:off x="4794955" y="4407704"/>
            <a:ext cx="1493148" cy="162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latin typeface="Trebuchet MS"/>
                <a:cs typeface="Arial" pitchFamily="34" charset="0"/>
              </a:rPr>
              <a:t>Transpaence</a:t>
            </a:r>
          </a:p>
          <a:p>
            <a:pPr>
              <a:spcAft>
                <a:spcPct val="40000"/>
              </a:spcAft>
            </a:pPr>
            <a:r>
              <a:rPr lang="fr-FR" sz="2400" noProof="1" smtClean="0">
                <a:solidFill>
                  <a:srgbClr val="FFFFFF"/>
                </a:solidFill>
                <a:latin typeface="Trebuchet MS"/>
                <a:cs typeface="Arial" pitchFamily="34" charset="0"/>
              </a:rPr>
              <a:t>et temps réel</a:t>
            </a:r>
            <a:endParaRPr lang="fr-FR" sz="2400" noProof="1">
              <a:solidFill>
                <a:srgbClr val="FFFFFF"/>
              </a:solidFill>
              <a:latin typeface="Trebuchet MS"/>
              <a:cs typeface="Arial" pitchFamily="34" charset="0"/>
            </a:endParaRPr>
          </a:p>
        </p:txBody>
      </p:sp>
      <p:graphicFrame>
        <p:nvGraphicFramePr>
          <p:cNvPr id="2" name="Diagramme 1"/>
          <p:cNvGraphicFramePr/>
          <p:nvPr>
            <p:extLst>
              <p:ext uri="{D42A27DB-BD31-4B8C-83A1-F6EECF244321}">
                <p14:modId xmlns:p14="http://schemas.microsoft.com/office/powerpoint/2010/main" xmlns="" val="1992211818"/>
              </p:ext>
            </p:extLst>
          </p:nvPr>
        </p:nvGraphicFramePr>
        <p:xfrm>
          <a:off x="524656" y="1675545"/>
          <a:ext cx="7585023" cy="4187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66402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u numéro de diapositive 5"/>
          <p:cNvSpPr txBox="1">
            <a:spLocks noGrp="1"/>
          </p:cNvSpPr>
          <p:nvPr/>
        </p:nvSpPr>
        <p:spPr bwMode="auto">
          <a:xfrm>
            <a:off x="648883" y="6486525"/>
            <a:ext cx="2133918" cy="165100"/>
          </a:xfrm>
          <a:prstGeom prst="rect">
            <a:avLst/>
          </a:prstGeom>
          <a:noFill/>
          <a:ln w="9525">
            <a:noFill/>
            <a:miter lim="800000"/>
            <a:headEnd/>
            <a:tailEnd/>
          </a:ln>
        </p:spPr>
        <p:txBody>
          <a:bodyPr lIns="0" tIns="0" rIns="0" bIns="0"/>
          <a:lstStyle/>
          <a:p>
            <a:r>
              <a:rPr lang="en-US" sz="1000">
                <a:solidFill>
                  <a:srgbClr val="FFFFFF"/>
                </a:solidFill>
                <a:latin typeface="Trebuchet MS"/>
              </a:rPr>
              <a:t>Page </a:t>
            </a:r>
            <a:fld id="{B7433B6B-92ED-413B-8B94-A4531ADBD019}" type="slidenum">
              <a:rPr lang="en-US" sz="1000">
                <a:solidFill>
                  <a:srgbClr val="FFFFFF"/>
                </a:solidFill>
                <a:latin typeface="Trebuchet MS"/>
              </a:rPr>
              <a:pPr/>
              <a:t>33</a:t>
            </a:fld>
            <a:endParaRPr lang="en-US" sz="1000">
              <a:solidFill>
                <a:srgbClr val="FFFFFF"/>
              </a:solidFill>
              <a:latin typeface="Trebuchet MS"/>
            </a:endParaRPr>
          </a:p>
        </p:txBody>
      </p:sp>
      <p:sp>
        <p:nvSpPr>
          <p:cNvPr id="81948" name="Rectangle 17"/>
          <p:cNvSpPr>
            <a:spLocks noChangeArrowheads="1"/>
          </p:cNvSpPr>
          <p:nvPr/>
        </p:nvSpPr>
        <p:spPr bwMode="gray">
          <a:xfrm>
            <a:off x="833767" y="3886201"/>
            <a:ext cx="7763931" cy="2162175"/>
          </a:xfrm>
          <a:prstGeom prst="rect">
            <a:avLst/>
          </a:prstGeom>
          <a:noFill/>
          <a:ln w="9525">
            <a:noFill/>
            <a:miter lim="800000"/>
            <a:headEnd/>
            <a:tailEnd/>
          </a:ln>
        </p:spPr>
        <p:txBody>
          <a:bodyPr lIns="0" tIns="0" rIns="0" bIns="0"/>
          <a:lstStyle/>
          <a:p>
            <a:pPr marL="266700" indent="-266700"/>
            <a:endParaRPr lang="fr-FR" sz="1200" u="sng">
              <a:solidFill>
                <a:srgbClr val="786860"/>
              </a:solidFill>
              <a:latin typeface="Trebuchet MS"/>
            </a:endParaRPr>
          </a:p>
          <a:p>
            <a:pPr marL="266700" indent="-266700"/>
            <a:endParaRPr lang="fr-FR" sz="1200" u="sng">
              <a:solidFill>
                <a:srgbClr val="786860"/>
              </a:solidFill>
              <a:latin typeface="Trebuchet MS"/>
            </a:endParaRPr>
          </a:p>
          <a:p>
            <a:pPr marL="266700" indent="-266700"/>
            <a:endParaRPr lang="fr-FR" sz="1200" u="sng">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p:txBody>
      </p:sp>
      <p:sp>
        <p:nvSpPr>
          <p:cNvPr id="81949" name="Rectangle 17"/>
          <p:cNvSpPr>
            <a:spLocks noChangeArrowheads="1"/>
          </p:cNvSpPr>
          <p:nvPr/>
        </p:nvSpPr>
        <p:spPr bwMode="gray">
          <a:xfrm>
            <a:off x="833767" y="1670050"/>
            <a:ext cx="7763931" cy="4654550"/>
          </a:xfrm>
          <a:prstGeom prst="rect">
            <a:avLst/>
          </a:prstGeom>
          <a:noFill/>
          <a:ln w="9525">
            <a:noFill/>
            <a:miter lim="800000"/>
            <a:headEnd/>
            <a:tailEnd/>
          </a:ln>
        </p:spPr>
        <p:txBody>
          <a:bodyPr lIns="0" tIns="0" rIns="0" bIns="0"/>
          <a:lstStyle/>
          <a:p>
            <a:pPr marL="266700" indent="-266700"/>
            <a:endParaRPr lang="fr-FR" sz="1600" dirty="0">
              <a:solidFill>
                <a:srgbClr val="786860"/>
              </a:solidFill>
              <a:latin typeface="Trebuchet MS"/>
            </a:endParaRPr>
          </a:p>
        </p:txBody>
      </p:sp>
      <p:sp>
        <p:nvSpPr>
          <p:cNvPr id="18" name="Text Box 19"/>
          <p:cNvSpPr txBox="1">
            <a:spLocks noChangeArrowheads="1"/>
          </p:cNvSpPr>
          <p:nvPr/>
        </p:nvSpPr>
        <p:spPr bwMode="gray">
          <a:xfrm>
            <a:off x="4731358" y="2742011"/>
            <a:ext cx="1313376" cy="37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cs typeface="Arial" pitchFamily="34" charset="0"/>
              </a:rPr>
              <a:t>Qualité</a:t>
            </a:r>
            <a:endParaRPr lang="fr-FR" sz="2400" noProof="1">
              <a:solidFill>
                <a:srgbClr val="FFFFFF"/>
              </a:solidFill>
              <a:cs typeface="Arial" pitchFamily="34" charset="0"/>
            </a:endParaRPr>
          </a:p>
        </p:txBody>
      </p:sp>
      <p:sp>
        <p:nvSpPr>
          <p:cNvPr id="19" name="Text Box 19"/>
          <p:cNvSpPr txBox="1">
            <a:spLocks noChangeArrowheads="1"/>
          </p:cNvSpPr>
          <p:nvPr/>
        </p:nvSpPr>
        <p:spPr bwMode="gray">
          <a:xfrm>
            <a:off x="4731360" y="4533756"/>
            <a:ext cx="1493148" cy="162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cs typeface="Arial" pitchFamily="34" charset="0"/>
              </a:rPr>
              <a:t>Transparence</a:t>
            </a:r>
          </a:p>
          <a:p>
            <a:pPr>
              <a:spcAft>
                <a:spcPct val="40000"/>
              </a:spcAft>
            </a:pPr>
            <a:r>
              <a:rPr lang="fr-FR" sz="2400" noProof="1" smtClean="0">
                <a:solidFill>
                  <a:srgbClr val="FFFFFF"/>
                </a:solidFill>
                <a:cs typeface="Arial" pitchFamily="34" charset="0"/>
              </a:rPr>
              <a:t>et temps réel</a:t>
            </a:r>
            <a:endParaRPr lang="fr-FR" sz="2400" noProof="1">
              <a:solidFill>
                <a:srgbClr val="FFFFFF"/>
              </a:solidFill>
              <a:cs typeface="Arial" pitchFamily="34" charset="0"/>
            </a:endParaRPr>
          </a:p>
        </p:txBody>
      </p:sp>
      <p:sp>
        <p:nvSpPr>
          <p:cNvPr id="20" name="Text Box 19"/>
          <p:cNvSpPr txBox="1">
            <a:spLocks noChangeArrowheads="1"/>
          </p:cNvSpPr>
          <p:nvPr/>
        </p:nvSpPr>
        <p:spPr bwMode="gray">
          <a:xfrm>
            <a:off x="2782802" y="4364994"/>
            <a:ext cx="1660023" cy="177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latin typeface="Trebuchet MS"/>
                <a:cs typeface="Arial" pitchFamily="34" charset="0"/>
              </a:rPr>
              <a:t>Conformit</a:t>
            </a:r>
          </a:p>
          <a:p>
            <a:pPr>
              <a:spcAft>
                <a:spcPct val="40000"/>
              </a:spcAft>
            </a:pPr>
            <a:r>
              <a:rPr lang="fr-FR" sz="2400" noProof="1">
                <a:solidFill>
                  <a:srgbClr val="FFFFFF"/>
                </a:solidFill>
                <a:latin typeface="Trebuchet MS"/>
                <a:cs typeface="Arial" pitchFamily="34" charset="0"/>
              </a:rPr>
              <a:t>réglementaire</a:t>
            </a:r>
          </a:p>
          <a:p>
            <a:pPr>
              <a:spcAft>
                <a:spcPct val="40000"/>
              </a:spcAft>
            </a:pPr>
            <a:endParaRPr lang="fr-FR" sz="2400" noProof="1">
              <a:solidFill>
                <a:srgbClr val="FFFFFF"/>
              </a:solidFill>
              <a:latin typeface="Trebuchet MS"/>
              <a:cs typeface="Arial" pitchFamily="34" charset="0"/>
            </a:endParaRPr>
          </a:p>
        </p:txBody>
      </p:sp>
      <p:sp>
        <p:nvSpPr>
          <p:cNvPr id="24" name="Rectangle 17"/>
          <p:cNvSpPr>
            <a:spLocks noChangeArrowheads="1"/>
          </p:cNvSpPr>
          <p:nvPr/>
        </p:nvSpPr>
        <p:spPr bwMode="gray">
          <a:xfrm>
            <a:off x="845781" y="3769361"/>
            <a:ext cx="7763931" cy="2162175"/>
          </a:xfrm>
          <a:prstGeom prst="rect">
            <a:avLst/>
          </a:prstGeom>
          <a:noFill/>
          <a:ln w="9525">
            <a:noFill/>
            <a:miter lim="800000"/>
            <a:headEnd/>
            <a:tailEnd/>
          </a:ln>
        </p:spPr>
        <p:txBody>
          <a:bodyPr lIns="0" tIns="0" rIns="0" bIns="0"/>
          <a:lstStyle/>
          <a:p>
            <a:pPr marL="266700" indent="-266700"/>
            <a:endParaRPr lang="fr-FR" sz="1200" u="sng">
              <a:solidFill>
                <a:srgbClr val="786860"/>
              </a:solidFill>
              <a:latin typeface="Trebuchet MS"/>
            </a:endParaRPr>
          </a:p>
          <a:p>
            <a:pPr marL="266700" indent="-266700"/>
            <a:endParaRPr lang="fr-FR" sz="1200" u="sng">
              <a:solidFill>
                <a:srgbClr val="786860"/>
              </a:solidFill>
              <a:latin typeface="Trebuchet MS"/>
            </a:endParaRPr>
          </a:p>
          <a:p>
            <a:pPr marL="266700" indent="-266700"/>
            <a:endParaRPr lang="fr-FR" sz="1200" u="sng">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a:p>
            <a:pPr marL="266700" indent="-266700"/>
            <a:endParaRPr lang="fr-FR" sz="1200">
              <a:solidFill>
                <a:srgbClr val="786860"/>
              </a:solidFill>
              <a:latin typeface="Trebuchet MS"/>
            </a:endParaRPr>
          </a:p>
        </p:txBody>
      </p:sp>
      <p:sp>
        <p:nvSpPr>
          <p:cNvPr id="28" name="Text Box 19"/>
          <p:cNvSpPr txBox="1">
            <a:spLocks noChangeArrowheads="1"/>
          </p:cNvSpPr>
          <p:nvPr/>
        </p:nvSpPr>
        <p:spPr bwMode="gray">
          <a:xfrm>
            <a:off x="5149886" y="2625171"/>
            <a:ext cx="1313376" cy="37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latin typeface="Trebuchet MS"/>
                <a:cs typeface="Arial" pitchFamily="34" charset="0"/>
              </a:rPr>
              <a:t>Qualité</a:t>
            </a:r>
            <a:endParaRPr lang="fr-FR" sz="2400" noProof="1">
              <a:solidFill>
                <a:srgbClr val="FFFFFF"/>
              </a:solidFill>
              <a:latin typeface="Trebuchet MS"/>
              <a:cs typeface="Arial" pitchFamily="34" charset="0"/>
            </a:endParaRPr>
          </a:p>
        </p:txBody>
      </p:sp>
      <p:sp>
        <p:nvSpPr>
          <p:cNvPr id="29" name="Text Box 19"/>
          <p:cNvSpPr txBox="1">
            <a:spLocks noChangeArrowheads="1"/>
          </p:cNvSpPr>
          <p:nvPr/>
        </p:nvSpPr>
        <p:spPr bwMode="gray">
          <a:xfrm>
            <a:off x="4794955" y="4407704"/>
            <a:ext cx="1493148" cy="162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fr-FR" sz="2400" noProof="1" smtClean="0">
                <a:solidFill>
                  <a:srgbClr val="FFFFFF"/>
                </a:solidFill>
                <a:latin typeface="Trebuchet MS"/>
                <a:cs typeface="Arial" pitchFamily="34" charset="0"/>
              </a:rPr>
              <a:t>Transpaence</a:t>
            </a:r>
          </a:p>
          <a:p>
            <a:pPr>
              <a:spcAft>
                <a:spcPct val="40000"/>
              </a:spcAft>
            </a:pPr>
            <a:r>
              <a:rPr lang="fr-FR" sz="2400" noProof="1" smtClean="0">
                <a:solidFill>
                  <a:srgbClr val="FFFFFF"/>
                </a:solidFill>
                <a:latin typeface="Trebuchet MS"/>
                <a:cs typeface="Arial" pitchFamily="34" charset="0"/>
              </a:rPr>
              <a:t>et temps réel</a:t>
            </a:r>
            <a:endParaRPr lang="fr-FR" sz="2400" noProof="1">
              <a:solidFill>
                <a:srgbClr val="FFFFFF"/>
              </a:solidFill>
              <a:latin typeface="Trebuchet MS"/>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234" y="908050"/>
            <a:ext cx="8758726" cy="504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287465" y="1268760"/>
            <a:ext cx="2495336" cy="307777"/>
          </a:xfrm>
          <a:prstGeom prst="rect">
            <a:avLst/>
          </a:prstGeom>
          <a:noFill/>
        </p:spPr>
        <p:txBody>
          <a:bodyPr wrap="square" rtlCol="0">
            <a:spAutoFit/>
          </a:bodyPr>
          <a:lstStyle/>
          <a:p>
            <a:r>
              <a:rPr lang="fr-FR" dirty="0">
                <a:solidFill>
                  <a:srgbClr val="FFFFFF"/>
                </a:solidFill>
                <a:latin typeface="Trebuchet MS"/>
              </a:rPr>
              <a:t>Tableau de bord général</a:t>
            </a:r>
          </a:p>
        </p:txBody>
      </p:sp>
      <p:sp>
        <p:nvSpPr>
          <p:cNvPr id="15" name="Rectangle 2"/>
          <p:cNvSpPr>
            <a:spLocks noChangeArrowheads="1"/>
          </p:cNvSpPr>
          <p:nvPr/>
        </p:nvSpPr>
        <p:spPr bwMode="auto">
          <a:xfrm>
            <a:off x="287465" y="468313"/>
            <a:ext cx="8461719" cy="455612"/>
          </a:xfrm>
          <a:prstGeom prst="rect">
            <a:avLst/>
          </a:prstGeom>
          <a:noFill/>
          <a:ln w="9525">
            <a:noFill/>
            <a:miter lim="800000"/>
            <a:headEnd/>
            <a:tailEnd/>
          </a:ln>
        </p:spPr>
        <p:txBody>
          <a:bodyPr lIns="0" tIns="0" rIns="0" bIns="0"/>
          <a:lstStyle/>
          <a:p>
            <a:pPr algn="l">
              <a:lnSpc>
                <a:spcPct val="105000"/>
              </a:lnSpc>
            </a:pPr>
            <a:r>
              <a:rPr lang="en-GB" sz="2800" dirty="0">
                <a:solidFill>
                  <a:srgbClr val="ED1A3B"/>
                </a:solidFill>
                <a:latin typeface="Trebuchet MS"/>
              </a:rPr>
              <a:t>CONTEXTE DU PROJET SPOT LIGHT</a:t>
            </a:r>
            <a:endParaRPr lang="fr-FR" sz="2800" dirty="0">
              <a:solidFill>
                <a:srgbClr val="ED1A3B"/>
              </a:solidFill>
              <a:latin typeface="Trebuchet MS"/>
            </a:endParaRPr>
          </a:p>
          <a:p>
            <a:pPr algn="l">
              <a:lnSpc>
                <a:spcPct val="105000"/>
              </a:lnSpc>
            </a:pPr>
            <a:r>
              <a:rPr lang="fr-FR" sz="2400" dirty="0">
                <a:solidFill>
                  <a:srgbClr val="2EAFA4"/>
                </a:solidFill>
                <a:latin typeface="Trebuchet MS"/>
              </a:rPr>
              <a:t>Objectifs</a:t>
            </a:r>
            <a:endParaRPr lang="en-US" sz="2400" dirty="0">
              <a:solidFill>
                <a:srgbClr val="2EAFA4"/>
              </a:solidFill>
              <a:latin typeface="Trebuchet MS"/>
            </a:endParaRPr>
          </a:p>
        </p:txBody>
      </p:sp>
    </p:spTree>
    <p:extLst>
      <p:ext uri="{BB962C8B-B14F-4D97-AF65-F5344CB8AC3E}">
        <p14:creationId xmlns:p14="http://schemas.microsoft.com/office/powerpoint/2010/main" xmlns="" val="2502590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Connecteur droit 4"/>
          <p:cNvCxnSpPr>
            <a:cxnSpLocks noChangeShapeType="1"/>
          </p:cNvCxnSpPr>
          <p:nvPr/>
        </p:nvCxnSpPr>
        <p:spPr bwMode="auto">
          <a:xfrm>
            <a:off x="4826000" y="1718246"/>
            <a:ext cx="3975100" cy="20638"/>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sp>
        <p:nvSpPr>
          <p:cNvPr id="45059" name="Rectangle 2"/>
          <p:cNvSpPr>
            <a:spLocks noGrp="1" noChangeArrowheads="1"/>
          </p:cNvSpPr>
          <p:nvPr>
            <p:ph type="title"/>
          </p:nvPr>
        </p:nvSpPr>
        <p:spPr>
          <a:xfrm>
            <a:off x="287340" y="673101"/>
            <a:ext cx="8569325" cy="631043"/>
          </a:xfrm>
        </p:spPr>
        <p:txBody>
          <a:bodyPr/>
          <a:lstStyle/>
          <a:p>
            <a:pPr eaLnBrk="1" hangingPunct="1"/>
            <a:r>
              <a:rPr lang="fr-FR" dirty="0" smtClean="0"/>
              <a:t>DISPOSITIF DU PROJET SPOT LIGHT</a:t>
            </a:r>
            <a:br>
              <a:rPr lang="fr-FR" dirty="0" smtClean="0"/>
            </a:br>
            <a:endParaRPr lang="fr-FR" sz="2400" dirty="0" smtClean="0"/>
          </a:p>
        </p:txBody>
      </p:sp>
      <p:sp>
        <p:nvSpPr>
          <p:cNvPr id="13" name="Rectangle 3"/>
          <p:cNvSpPr txBox="1">
            <a:spLocks noChangeArrowheads="1"/>
          </p:cNvSpPr>
          <p:nvPr/>
        </p:nvSpPr>
        <p:spPr bwMode="auto">
          <a:xfrm>
            <a:off x="-152400" y="1409693"/>
            <a:ext cx="6178446" cy="3589337"/>
          </a:xfrm>
          <a:prstGeom prst="rect">
            <a:avLst/>
          </a:prstGeom>
          <a:noFill/>
          <a:ln w="9525">
            <a:noFill/>
            <a:miter lim="800000"/>
            <a:headEnd/>
            <a:tailEnd/>
          </a:ln>
          <a:effectLst/>
        </p:spPr>
        <p:txBody>
          <a:bodyPr lIns="0" tIns="0" rIns="0" bIns="0"/>
          <a:lstStyle/>
          <a:p>
            <a:pPr marL="641350" lvl="2" indent="-303213" algn="just">
              <a:spcBef>
                <a:spcPct val="20000"/>
              </a:spcBef>
              <a:buFontTx/>
              <a:buChar char="•"/>
              <a:defRPr/>
            </a:pPr>
            <a:r>
              <a:rPr lang="fr-FR" kern="0" dirty="0">
                <a:solidFill>
                  <a:srgbClr val="786860"/>
                </a:solidFill>
                <a:latin typeface="Trebuchet MS"/>
              </a:rPr>
              <a:t>Collecte des données et éléments de paramétrage</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Intégration des données et paramétrage</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Alimentation du tableau de bord enrichi</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Revue de survol et préparation des données standards</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Concertation des grandes tendances et points d’attention majeurs</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Préparation des données complémentaires</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Analyse des schémas comptables </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Formalisation des conclusions et annexes</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Restitution des résultats</a:t>
            </a: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r>
              <a:rPr lang="fr-FR" kern="0" dirty="0">
                <a:solidFill>
                  <a:srgbClr val="786860"/>
                </a:solidFill>
                <a:latin typeface="Trebuchet MS"/>
              </a:rPr>
              <a:t>Audit sur </a:t>
            </a:r>
            <a:r>
              <a:rPr lang="fr-FR" kern="0" dirty="0" smtClean="0">
                <a:solidFill>
                  <a:srgbClr val="786860"/>
                </a:solidFill>
                <a:latin typeface="Trebuchet MS"/>
              </a:rPr>
              <a:t>place (EN COURS : prévu les 17 et 18 septembre avec une auditrice confirmée)</a:t>
            </a:r>
            <a:endParaRPr lang="fr-FR" kern="0" dirty="0">
              <a:solidFill>
                <a:srgbClr val="786860"/>
              </a:solidFill>
              <a:latin typeface="Trebuchet MS"/>
            </a:endParaRPr>
          </a:p>
          <a:p>
            <a:pPr marL="641350" lvl="2" indent="-303213" algn="just">
              <a:spcBef>
                <a:spcPct val="20000"/>
              </a:spcBef>
              <a:buFontTx/>
              <a:buChar char="•"/>
              <a:defRPr/>
            </a:pPr>
            <a:endParaRPr lang="fr-FR" kern="0" dirty="0">
              <a:solidFill>
                <a:srgbClr val="786860"/>
              </a:solidFill>
              <a:latin typeface="Trebuchet MS"/>
            </a:endParaRPr>
          </a:p>
          <a:p>
            <a:pPr marL="641350" lvl="2" indent="-303213" algn="just">
              <a:spcBef>
                <a:spcPct val="20000"/>
              </a:spcBef>
              <a:buFontTx/>
              <a:buChar char="•"/>
              <a:defRPr/>
            </a:pPr>
            <a:endParaRPr lang="fr-FR" kern="0" dirty="0">
              <a:solidFill>
                <a:srgbClr val="786860"/>
              </a:solidFill>
              <a:latin typeface="Trebuchet MS"/>
            </a:endParaRPr>
          </a:p>
          <a:p>
            <a:pPr marL="338137" lvl="2" algn="just">
              <a:spcBef>
                <a:spcPct val="20000"/>
              </a:spcBef>
              <a:defRPr/>
            </a:pPr>
            <a:endParaRPr lang="fr-FR" kern="0" dirty="0">
              <a:solidFill>
                <a:srgbClr val="786860"/>
              </a:solidFill>
              <a:latin typeface="Trebuchet MS"/>
            </a:endParaRPr>
          </a:p>
        </p:txBody>
      </p:sp>
      <p:sp>
        <p:nvSpPr>
          <p:cNvPr id="45064" name="Flèche droite 22"/>
          <p:cNvSpPr>
            <a:spLocks noChangeArrowheads="1"/>
          </p:cNvSpPr>
          <p:nvPr/>
        </p:nvSpPr>
        <p:spPr bwMode="auto">
          <a:xfrm>
            <a:off x="442913" y="2235733"/>
            <a:ext cx="6962774" cy="45719"/>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sp>
        <p:nvSpPr>
          <p:cNvPr id="45065" name="Flèche droite 23"/>
          <p:cNvSpPr>
            <a:spLocks noChangeArrowheads="1"/>
          </p:cNvSpPr>
          <p:nvPr/>
        </p:nvSpPr>
        <p:spPr bwMode="auto">
          <a:xfrm>
            <a:off x="442913" y="2711529"/>
            <a:ext cx="6962774" cy="45719"/>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sp>
        <p:nvSpPr>
          <p:cNvPr id="45066" name="Flèche droite 24"/>
          <p:cNvSpPr>
            <a:spLocks noChangeArrowheads="1"/>
          </p:cNvSpPr>
          <p:nvPr/>
        </p:nvSpPr>
        <p:spPr bwMode="auto">
          <a:xfrm>
            <a:off x="420687" y="3246156"/>
            <a:ext cx="6985000" cy="45719"/>
          </a:xfrm>
          <a:prstGeom prst="rightArrow">
            <a:avLst>
              <a:gd name="adj1" fmla="val 50000"/>
              <a:gd name="adj2" fmla="val 49771"/>
            </a:avLst>
          </a:prstGeom>
          <a:solidFill>
            <a:schemeClr val="tx2"/>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sp>
        <p:nvSpPr>
          <p:cNvPr id="45067" name="Flèche droite 25"/>
          <p:cNvSpPr>
            <a:spLocks noChangeArrowheads="1"/>
          </p:cNvSpPr>
          <p:nvPr/>
        </p:nvSpPr>
        <p:spPr bwMode="auto">
          <a:xfrm>
            <a:off x="442913" y="3716758"/>
            <a:ext cx="6962774" cy="46037"/>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sp>
        <p:nvSpPr>
          <p:cNvPr id="45068" name="Flèche droite 26"/>
          <p:cNvSpPr>
            <a:spLocks noChangeArrowheads="1"/>
          </p:cNvSpPr>
          <p:nvPr/>
        </p:nvSpPr>
        <p:spPr bwMode="auto">
          <a:xfrm>
            <a:off x="442912" y="4228088"/>
            <a:ext cx="6962775" cy="62379"/>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sp>
        <p:nvSpPr>
          <p:cNvPr id="45069" name="Flèche droite 27"/>
          <p:cNvSpPr>
            <a:spLocks noChangeArrowheads="1"/>
          </p:cNvSpPr>
          <p:nvPr/>
        </p:nvSpPr>
        <p:spPr bwMode="auto">
          <a:xfrm>
            <a:off x="442913" y="4760237"/>
            <a:ext cx="6962774" cy="45719"/>
          </a:xfrm>
          <a:prstGeom prst="rightArrow">
            <a:avLst>
              <a:gd name="adj1" fmla="val 50000"/>
              <a:gd name="adj2" fmla="val 51548"/>
            </a:avLst>
          </a:prstGeom>
          <a:solidFill>
            <a:schemeClr val="accent1"/>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sp>
        <p:nvSpPr>
          <p:cNvPr id="45070" name="Flèche droite 28"/>
          <p:cNvSpPr>
            <a:spLocks noChangeArrowheads="1"/>
          </p:cNvSpPr>
          <p:nvPr/>
        </p:nvSpPr>
        <p:spPr bwMode="auto">
          <a:xfrm>
            <a:off x="442912" y="5320780"/>
            <a:ext cx="6962775" cy="45719"/>
          </a:xfrm>
          <a:prstGeom prst="rightArrow">
            <a:avLst>
              <a:gd name="adj1" fmla="val 50000"/>
              <a:gd name="adj2" fmla="val 49770"/>
            </a:avLst>
          </a:prstGeom>
          <a:solidFill>
            <a:schemeClr val="accent1"/>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sp>
        <p:nvSpPr>
          <p:cNvPr id="45071" name="Flèche droite 29"/>
          <p:cNvSpPr>
            <a:spLocks noChangeArrowheads="1"/>
          </p:cNvSpPr>
          <p:nvPr/>
        </p:nvSpPr>
        <p:spPr bwMode="auto">
          <a:xfrm>
            <a:off x="442912" y="5821363"/>
            <a:ext cx="6962775" cy="46037"/>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cxnSp>
        <p:nvCxnSpPr>
          <p:cNvPr id="45072" name="Connecteur droit 4"/>
          <p:cNvCxnSpPr>
            <a:cxnSpLocks noChangeShapeType="1"/>
          </p:cNvCxnSpPr>
          <p:nvPr/>
        </p:nvCxnSpPr>
        <p:spPr bwMode="auto">
          <a:xfrm>
            <a:off x="4632325" y="2240404"/>
            <a:ext cx="4168775" cy="20638"/>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5073" name="Connecteur droit 42"/>
          <p:cNvCxnSpPr>
            <a:cxnSpLocks noChangeShapeType="1"/>
          </p:cNvCxnSpPr>
          <p:nvPr/>
        </p:nvCxnSpPr>
        <p:spPr bwMode="auto">
          <a:xfrm>
            <a:off x="4683125" y="2714443"/>
            <a:ext cx="4114800" cy="10318"/>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5074" name="Connecteur droit 43"/>
          <p:cNvCxnSpPr>
            <a:cxnSpLocks noChangeShapeType="1"/>
          </p:cNvCxnSpPr>
          <p:nvPr/>
        </p:nvCxnSpPr>
        <p:spPr bwMode="auto">
          <a:xfrm>
            <a:off x="4746625" y="3234286"/>
            <a:ext cx="4051300" cy="51920"/>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5075" name="Connecteur droit 44"/>
          <p:cNvCxnSpPr>
            <a:cxnSpLocks noChangeShapeType="1"/>
          </p:cNvCxnSpPr>
          <p:nvPr/>
        </p:nvCxnSpPr>
        <p:spPr bwMode="auto">
          <a:xfrm>
            <a:off x="4724400" y="3714468"/>
            <a:ext cx="4076700"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5076" name="Connecteur droit 45"/>
          <p:cNvCxnSpPr>
            <a:cxnSpLocks noChangeShapeType="1"/>
          </p:cNvCxnSpPr>
          <p:nvPr/>
        </p:nvCxnSpPr>
        <p:spPr bwMode="auto">
          <a:xfrm>
            <a:off x="4724400" y="4250313"/>
            <a:ext cx="4073525" cy="40154"/>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5077" name="Connecteur droit 46"/>
          <p:cNvCxnSpPr>
            <a:cxnSpLocks noChangeShapeType="1"/>
          </p:cNvCxnSpPr>
          <p:nvPr/>
        </p:nvCxnSpPr>
        <p:spPr bwMode="auto">
          <a:xfrm>
            <a:off x="4724400" y="4782463"/>
            <a:ext cx="4073525" cy="10318"/>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5078" name="Connecteur droit 47"/>
          <p:cNvCxnSpPr>
            <a:cxnSpLocks noChangeShapeType="1"/>
          </p:cNvCxnSpPr>
          <p:nvPr/>
        </p:nvCxnSpPr>
        <p:spPr bwMode="auto">
          <a:xfrm>
            <a:off x="4724400" y="5329603"/>
            <a:ext cx="4073525" cy="36896"/>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5079" name="Connecteur droit 48"/>
          <p:cNvCxnSpPr>
            <a:cxnSpLocks noChangeShapeType="1"/>
          </p:cNvCxnSpPr>
          <p:nvPr/>
        </p:nvCxnSpPr>
        <p:spPr bwMode="auto">
          <a:xfrm>
            <a:off x="4724400" y="5846763"/>
            <a:ext cx="4073525"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sp>
        <p:nvSpPr>
          <p:cNvPr id="45112" name="Rectangle à coins arrondis 33"/>
          <p:cNvSpPr>
            <a:spLocks noChangeArrowheads="1"/>
          </p:cNvSpPr>
          <p:nvPr/>
        </p:nvSpPr>
        <p:spPr bwMode="auto">
          <a:xfrm>
            <a:off x="8188324" y="812549"/>
            <a:ext cx="790783" cy="5543281"/>
          </a:xfrm>
          <a:prstGeom prst="roundRect">
            <a:avLst>
              <a:gd name="adj" fmla="val 16667"/>
            </a:avLst>
          </a:prstGeom>
          <a:gradFill>
            <a:gsLst>
              <a:gs pos="0">
                <a:schemeClr val="bg1">
                  <a:lumMod val="50000"/>
                </a:schemeClr>
              </a:gs>
              <a:gs pos="35000">
                <a:schemeClr val="bg1">
                  <a:lumMod val="65000"/>
                </a:schemeClr>
              </a:gs>
              <a:gs pos="100000">
                <a:schemeClr val="bg1">
                  <a:lumMod val="85000"/>
                </a:schemeClr>
              </a:gs>
            </a:gsLst>
            <a:lin ang="16200000" scaled="1"/>
          </a:gradFill>
          <a:ln w="25400" algn="ctr">
            <a:solidFill>
              <a:srgbClr val="9D8D85"/>
            </a:solidFill>
            <a:round/>
            <a:headEnd/>
            <a:tailEnd type="triangle" w="lg" len="med"/>
          </a:ln>
        </p:spPr>
        <p:txBody>
          <a:bodyPr lIns="0" tIns="0" rIns="0" bIns="0"/>
          <a:lstStyle/>
          <a:p>
            <a:r>
              <a:rPr lang="fr-FR" noProof="1">
                <a:solidFill>
                  <a:srgbClr val="FFFFFF"/>
                </a:solidFill>
                <a:latin typeface="Trebuchet MS"/>
              </a:rPr>
              <a:t>CLARINS</a:t>
            </a:r>
          </a:p>
        </p:txBody>
      </p:sp>
      <p:grpSp>
        <p:nvGrpSpPr>
          <p:cNvPr id="3" name="Groupe 2"/>
          <p:cNvGrpSpPr>
            <a:grpSpLocks/>
          </p:cNvGrpSpPr>
          <p:nvPr/>
        </p:nvGrpSpPr>
        <p:grpSpPr bwMode="auto">
          <a:xfrm>
            <a:off x="7405688" y="826408"/>
            <a:ext cx="609600" cy="5546360"/>
            <a:chOff x="6910388" y="1938338"/>
            <a:chExt cx="609600" cy="4157662"/>
          </a:xfrm>
          <a:solidFill>
            <a:schemeClr val="accent1"/>
          </a:solidFill>
        </p:grpSpPr>
        <p:sp>
          <p:nvSpPr>
            <p:cNvPr id="45102" name="Rectangle à coins arrondis 31"/>
            <p:cNvSpPr>
              <a:spLocks noChangeArrowheads="1"/>
            </p:cNvSpPr>
            <p:nvPr/>
          </p:nvSpPr>
          <p:spPr bwMode="auto">
            <a:xfrm>
              <a:off x="6910388" y="1938338"/>
              <a:ext cx="609600" cy="4157662"/>
            </a:xfrm>
            <a:prstGeom prst="roundRect">
              <a:avLst>
                <a:gd name="adj" fmla="val 16667"/>
              </a:avLst>
            </a:prstGeom>
            <a:grpFill/>
            <a:ln w="25400" algn="ctr">
              <a:solidFill>
                <a:srgbClr val="9D8D85"/>
              </a:solidFill>
              <a:round/>
              <a:headEnd/>
              <a:tailEnd type="triangle" w="lg" len="med"/>
            </a:ln>
          </p:spPr>
          <p:txBody>
            <a:bodyPr lIns="0" tIns="0" rIns="0" bIns="0"/>
            <a:lstStyle/>
            <a:p>
              <a:r>
                <a:rPr lang="fr-FR" noProof="1">
                  <a:solidFill>
                    <a:srgbClr val="FFFFFF"/>
                  </a:solidFill>
                  <a:latin typeface="Trebuchet MS"/>
                </a:rPr>
                <a:t>BDO</a:t>
              </a:r>
            </a:p>
          </p:txBody>
        </p:sp>
        <p:pic>
          <p:nvPicPr>
            <p:cNvPr id="45103"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24688" y="2248421"/>
              <a:ext cx="381000" cy="381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5104" name="Image 37"/>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2668404"/>
              <a:ext cx="381000" cy="381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5105" name="Image 38"/>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3035711"/>
              <a:ext cx="381000" cy="381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5107" name="Image 40"/>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3796305"/>
              <a:ext cx="381000" cy="381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5108" name="Image 49"/>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4177304"/>
              <a:ext cx="381000" cy="381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5109" name="Image 68"/>
            <p:cNvPicPr>
              <a:picLocks noChangeAspect="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4558437"/>
              <a:ext cx="381000" cy="379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64" name="Flèche droite 22"/>
          <p:cNvSpPr>
            <a:spLocks noChangeArrowheads="1"/>
          </p:cNvSpPr>
          <p:nvPr/>
        </p:nvSpPr>
        <p:spPr bwMode="auto">
          <a:xfrm>
            <a:off x="442912" y="1727097"/>
            <a:ext cx="6962775" cy="45719"/>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endParaRPr lang="fr-FR" noProof="1">
              <a:solidFill>
                <a:srgbClr val="FFFFFF"/>
              </a:solidFill>
              <a:latin typeface="Trebuchet MS"/>
            </a:endParaRPr>
          </a:p>
        </p:txBody>
      </p:sp>
      <p:pic>
        <p:nvPicPr>
          <p:cNvPr id="77"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519988" y="2788279"/>
            <a:ext cx="381000" cy="508258"/>
          </a:xfrm>
          <a:prstGeom prst="rect">
            <a:avLst/>
          </a:prstGeom>
          <a:noFill/>
          <a:ln>
            <a:noFill/>
          </a:ln>
        </p:spPr>
      </p:pic>
      <p:pic>
        <p:nvPicPr>
          <p:cNvPr id="78"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519988" y="4858241"/>
            <a:ext cx="381000" cy="50825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79"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519988" y="5366499"/>
            <a:ext cx="381000" cy="50825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81"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537478" y="5803709"/>
            <a:ext cx="381000" cy="50825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82"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8393215" y="1209988"/>
            <a:ext cx="381000" cy="508258"/>
          </a:xfrm>
          <a:prstGeom prst="rect">
            <a:avLst/>
          </a:prstGeom>
          <a:noFill/>
          <a:ln>
            <a:noFill/>
          </a:ln>
        </p:spPr>
      </p:pic>
      <p:pic>
        <p:nvPicPr>
          <p:cNvPr id="83"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8400715" y="3234286"/>
            <a:ext cx="381000" cy="508258"/>
          </a:xfrm>
          <a:prstGeom prst="rect">
            <a:avLst/>
          </a:prstGeom>
          <a:noFill/>
          <a:ln>
            <a:noFill/>
          </a:ln>
        </p:spPr>
      </p:pic>
      <p:pic>
        <p:nvPicPr>
          <p:cNvPr id="84"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8416925" y="5366499"/>
            <a:ext cx="381000" cy="508258"/>
          </a:xfrm>
          <a:prstGeom prst="rect">
            <a:avLst/>
          </a:prstGeom>
          <a:noFill/>
          <a:ln>
            <a:noFill/>
          </a:ln>
        </p:spPr>
      </p:pic>
      <p:pic>
        <p:nvPicPr>
          <p:cNvPr id="85"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8428173" y="5847572"/>
            <a:ext cx="381000" cy="508258"/>
          </a:xfrm>
          <a:prstGeom prst="rect">
            <a:avLst/>
          </a:prstGeom>
          <a:noFill/>
          <a:ln>
            <a:noFill/>
          </a:ln>
        </p:spPr>
      </p:pic>
      <p:graphicFrame>
        <p:nvGraphicFramePr>
          <p:cNvPr id="2" name="Objet 1"/>
          <p:cNvGraphicFramePr>
            <a:graphicFrameLocks noChangeAspect="1"/>
          </p:cNvGraphicFramePr>
          <p:nvPr>
            <p:extLst>
              <p:ext uri="{D42A27DB-BD31-4B8C-83A1-F6EECF244321}">
                <p14:modId xmlns:p14="http://schemas.microsoft.com/office/powerpoint/2010/main" xmlns="" val="2431042861"/>
              </p:ext>
            </p:extLst>
          </p:nvPr>
        </p:nvGraphicFramePr>
        <p:xfrm>
          <a:off x="4724400" y="1124669"/>
          <a:ext cx="914400" cy="792163"/>
        </p:xfrm>
        <a:graphic>
          <a:graphicData uri="http://schemas.openxmlformats.org/presentationml/2006/ole">
            <p:oleObj spid="_x0000_s2071" name="Feuille de calcul" showAsIcon="1" r:id="rId6" imgW="914400" imgH="792360" progId="Excel.Sheet.8">
              <p:link updateAutomatic="1"/>
            </p:oleObj>
          </a:graphicData>
        </a:graphic>
      </p:graphicFrame>
      <p:graphicFrame>
        <p:nvGraphicFramePr>
          <p:cNvPr id="4" name="Objet 3"/>
          <p:cNvGraphicFramePr>
            <a:graphicFrameLocks noChangeAspect="1"/>
          </p:cNvGraphicFramePr>
          <p:nvPr>
            <p:extLst>
              <p:ext uri="{D42A27DB-BD31-4B8C-83A1-F6EECF244321}">
                <p14:modId xmlns:p14="http://schemas.microsoft.com/office/powerpoint/2010/main" xmlns="" val="1052969917"/>
              </p:ext>
            </p:extLst>
          </p:nvPr>
        </p:nvGraphicFramePr>
        <p:xfrm>
          <a:off x="5724128" y="1074909"/>
          <a:ext cx="914400" cy="792163"/>
        </p:xfrm>
        <a:graphic>
          <a:graphicData uri="http://schemas.openxmlformats.org/presentationml/2006/ole">
            <p:oleObj spid="_x0000_s2072" name="Feuille de calcul" showAsIcon="1" r:id="rId7" imgW="914400" imgH="792360" progId="Excel.Sheet.8">
              <p:link updateAutomatic="1"/>
            </p:oleObj>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xmlns="" val="2023459572"/>
              </p:ext>
            </p:extLst>
          </p:nvPr>
        </p:nvGraphicFramePr>
        <p:xfrm>
          <a:off x="6589174" y="1068035"/>
          <a:ext cx="914400" cy="792163"/>
        </p:xfrm>
        <a:graphic>
          <a:graphicData uri="http://schemas.openxmlformats.org/presentationml/2006/ole">
            <p:oleObj spid="_x0000_s2073" name="Feuille de calcul" showAsIcon="1" r:id="rId8" imgW="914400" imgH="792360" progId="Excel.Sheet.8">
              <p:link updateAutomatic="1"/>
            </p:oleObj>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xmlns="" val="909731590"/>
              </p:ext>
            </p:extLst>
          </p:nvPr>
        </p:nvGraphicFramePr>
        <p:xfrm>
          <a:off x="6456362" y="2148361"/>
          <a:ext cx="914400" cy="792163"/>
        </p:xfrm>
        <a:graphic>
          <a:graphicData uri="http://schemas.openxmlformats.org/presentationml/2006/ole">
            <p:oleObj spid="_x0000_s2074" name="Feuille de calcul" showAsIcon="1" r:id="rId9" imgW="914400" imgH="792360" progId="Excel.Sheet.12">
              <p:link updateAutomatic="1"/>
            </p:oleObj>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xmlns="" val="3761123104"/>
              </p:ext>
            </p:extLst>
          </p:nvPr>
        </p:nvGraphicFramePr>
        <p:xfrm>
          <a:off x="6456362" y="4076997"/>
          <a:ext cx="914400" cy="792163"/>
        </p:xfrm>
        <a:graphic>
          <a:graphicData uri="http://schemas.openxmlformats.org/presentationml/2006/ole">
            <p:oleObj spid="_x0000_s2075" name="Feuille de calcul" showAsIcon="1" r:id="rId10" imgW="914400" imgH="792360" progId="Excel.Sheet.8">
              <p:link updateAutomatic="1"/>
            </p:oleObj>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xmlns="" val="569213402"/>
              </p:ext>
            </p:extLst>
          </p:nvPr>
        </p:nvGraphicFramePr>
        <p:xfrm>
          <a:off x="5890008" y="5900930"/>
          <a:ext cx="914400" cy="792163"/>
        </p:xfrm>
        <a:graphic>
          <a:graphicData uri="http://schemas.openxmlformats.org/presentationml/2006/ole">
            <p:oleObj spid="_x0000_s2076" name="Présentation" showAsIcon="1" r:id="rId11" imgW="914400" imgH="792360" progId="PowerPoint.Show.12">
              <p:link updateAutomatic="1"/>
            </p:oleObj>
          </a:graphicData>
        </a:graphic>
      </p:graphicFrame>
      <p:graphicFrame>
        <p:nvGraphicFramePr>
          <p:cNvPr id="12" name="Objet 11"/>
          <p:cNvGraphicFramePr>
            <a:graphicFrameLocks noChangeAspect="1"/>
          </p:cNvGraphicFramePr>
          <p:nvPr>
            <p:extLst>
              <p:ext uri="{D42A27DB-BD31-4B8C-83A1-F6EECF244321}">
                <p14:modId xmlns:p14="http://schemas.microsoft.com/office/powerpoint/2010/main" xmlns="" val="3632177318"/>
              </p:ext>
            </p:extLst>
          </p:nvPr>
        </p:nvGraphicFramePr>
        <p:xfrm>
          <a:off x="6686933" y="5857081"/>
          <a:ext cx="914400" cy="792163"/>
        </p:xfrm>
        <a:graphic>
          <a:graphicData uri="http://schemas.openxmlformats.org/presentationml/2006/ole">
            <p:oleObj spid="_x0000_s2077" name="Présentation" showAsIcon="1" r:id="rId12" imgW="914400" imgH="792360" progId="PowerPoint.Show.12">
              <p:link updateAutomatic="1"/>
            </p:oleObj>
          </a:graphicData>
        </a:graphic>
      </p:graphicFrame>
    </p:spTree>
    <p:extLst>
      <p:ext uri="{BB962C8B-B14F-4D97-AF65-F5344CB8AC3E}">
        <p14:creationId xmlns:p14="http://schemas.microsoft.com/office/powerpoint/2010/main" xmlns="" val="250584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gray">
          <a:xfrm>
            <a:off x="2" y="273845"/>
            <a:ext cx="8856663" cy="5346700"/>
          </a:xfrm>
          <a:prstGeom prst="rect">
            <a:avLst/>
          </a:prstGeom>
          <a:solidFill>
            <a:schemeClr val="bg2"/>
          </a:solidFill>
          <a:ln>
            <a:noFill/>
          </a:ln>
          <a:extLst/>
        </p:spPr>
        <p:txBody>
          <a:bodyPr wrap="none" lIns="0" tIns="0" rIns="0" bIns="0" anchor="ctr"/>
          <a:lstStyle/>
          <a:p>
            <a:endParaRPr lang="fr-FR">
              <a:solidFill>
                <a:srgbClr val="FFFFFF"/>
              </a:solidFill>
              <a:latin typeface="Trebuchet MS"/>
            </a:endParaRPr>
          </a:p>
        </p:txBody>
      </p:sp>
      <p:sp>
        <p:nvSpPr>
          <p:cNvPr id="3" name="Titre 2"/>
          <p:cNvSpPr>
            <a:spLocks noGrp="1"/>
          </p:cNvSpPr>
          <p:nvPr>
            <p:ph type="ctrTitle"/>
          </p:nvPr>
        </p:nvSpPr>
        <p:spPr/>
        <p:txBody>
          <a:bodyPr/>
          <a:lstStyle/>
          <a:p>
            <a:r>
              <a:rPr lang="fr-FR" dirty="0" smtClean="0"/>
              <a:t>Cas pratique</a:t>
            </a:r>
            <a:br>
              <a:rPr lang="fr-FR" dirty="0" smtClean="0"/>
            </a:br>
            <a:r>
              <a:rPr lang="fr-FR" dirty="0"/>
              <a:t/>
            </a:r>
            <a:br>
              <a:rPr lang="fr-FR" dirty="0"/>
            </a:br>
            <a:endParaRPr lang="fr-FR" dirty="0"/>
          </a:p>
        </p:txBody>
      </p:sp>
    </p:spTree>
    <p:extLst>
      <p:ext uri="{BB962C8B-B14F-4D97-AF65-F5344CB8AC3E}">
        <p14:creationId xmlns:p14="http://schemas.microsoft.com/office/powerpoint/2010/main" xmlns="" val="170429573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gray">
          <a:xfrm>
            <a:off x="8731" y="283232"/>
            <a:ext cx="8856663" cy="5346700"/>
          </a:xfrm>
          <a:prstGeom prst="rect">
            <a:avLst/>
          </a:prstGeom>
          <a:solidFill>
            <a:schemeClr val="tx2"/>
          </a:solidFill>
          <a:ln>
            <a:noFill/>
          </a:ln>
        </p:spPr>
        <p:txBody>
          <a:bodyPr wrap="none" lIns="0" tIns="0" rIns="0" bIns="0" anchor="ctr"/>
          <a:lstStyle/>
          <a:p>
            <a:pPr fontAlgn="auto">
              <a:spcBef>
                <a:spcPts val="0"/>
              </a:spcBef>
              <a:spcAft>
                <a:spcPts val="0"/>
              </a:spcAft>
            </a:pPr>
            <a:endParaRPr lang="fr-FR" sz="1800" b="0">
              <a:solidFill>
                <a:srgbClr val="000000"/>
              </a:solidFill>
              <a:latin typeface="Trebuchet MS"/>
            </a:endParaRPr>
          </a:p>
        </p:txBody>
      </p:sp>
      <p:sp>
        <p:nvSpPr>
          <p:cNvPr id="39940" name="Freeform 3"/>
          <p:cNvSpPr>
            <a:spLocks noChangeAspect="1"/>
          </p:cNvSpPr>
          <p:nvPr/>
        </p:nvSpPr>
        <p:spPr bwMode="gray">
          <a:xfrm>
            <a:off x="287338" y="5030788"/>
            <a:ext cx="161925" cy="1827212"/>
          </a:xfrm>
          <a:custGeom>
            <a:avLst/>
            <a:gdLst>
              <a:gd name="T0" fmla="*/ 2147483647 w 120"/>
              <a:gd name="T1" fmla="*/ 0 h 1354"/>
              <a:gd name="T2" fmla="*/ 2147483647 w 120"/>
              <a:gd name="T3" fmla="*/ 2147483647 h 1354"/>
              <a:gd name="T4" fmla="*/ 0 w 120"/>
              <a:gd name="T5" fmla="*/ 2147483647 h 1354"/>
              <a:gd name="T6" fmla="*/ 0 w 120"/>
              <a:gd name="T7" fmla="*/ 2147483647 h 1354"/>
              <a:gd name="T8" fmla="*/ 2147483647 w 120"/>
              <a:gd name="T9" fmla="*/ 0 h 1354"/>
              <a:gd name="T10" fmla="*/ 0 60000 65536"/>
              <a:gd name="T11" fmla="*/ 0 60000 65536"/>
              <a:gd name="T12" fmla="*/ 0 60000 65536"/>
              <a:gd name="T13" fmla="*/ 0 60000 65536"/>
              <a:gd name="T14" fmla="*/ 0 60000 65536"/>
              <a:gd name="T15" fmla="*/ 0 w 120"/>
              <a:gd name="T16" fmla="*/ 0 h 1354"/>
              <a:gd name="T17" fmla="*/ 120 w 120"/>
              <a:gd name="T18" fmla="*/ 1354 h 1354"/>
            </a:gdLst>
            <a:ahLst/>
            <a:cxnLst>
              <a:cxn ang="T10">
                <a:pos x="T0" y="T1"/>
              </a:cxn>
              <a:cxn ang="T11">
                <a:pos x="T2" y="T3"/>
              </a:cxn>
              <a:cxn ang="T12">
                <a:pos x="T4" y="T5"/>
              </a:cxn>
              <a:cxn ang="T13">
                <a:pos x="T6" y="T7"/>
              </a:cxn>
              <a:cxn ang="T14">
                <a:pos x="T8" y="T9"/>
              </a:cxn>
            </a:cxnLst>
            <a:rect l="T15" t="T16" r="T17" b="T18"/>
            <a:pathLst>
              <a:path w="120" h="1354">
                <a:moveTo>
                  <a:pt x="120" y="0"/>
                </a:moveTo>
                <a:lnTo>
                  <a:pt x="120" y="1354"/>
                </a:lnTo>
                <a:lnTo>
                  <a:pt x="0" y="1354"/>
                </a:lnTo>
                <a:lnTo>
                  <a:pt x="0" y="85"/>
                </a:lnTo>
                <a:lnTo>
                  <a:pt x="120" y="0"/>
                </a:lnTo>
                <a:close/>
              </a:path>
            </a:pathLst>
          </a:custGeom>
          <a:solidFill>
            <a:srgbClr val="EC1C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fontAlgn="auto">
              <a:spcBef>
                <a:spcPts val="0"/>
              </a:spcBef>
              <a:spcAft>
                <a:spcPts val="0"/>
              </a:spcAft>
            </a:pPr>
            <a:endParaRPr lang="fr-FR" sz="1800" b="0">
              <a:solidFill>
                <a:srgbClr val="000000"/>
              </a:solidFill>
              <a:latin typeface="Trebuchet MS"/>
            </a:endParaRPr>
          </a:p>
        </p:txBody>
      </p:sp>
      <p:sp>
        <p:nvSpPr>
          <p:cNvPr id="39941" name="Freeform 4"/>
          <p:cNvSpPr>
            <a:spLocks noChangeAspect="1"/>
          </p:cNvSpPr>
          <p:nvPr/>
        </p:nvSpPr>
        <p:spPr bwMode="gray">
          <a:xfrm>
            <a:off x="287338" y="0"/>
            <a:ext cx="161925" cy="898525"/>
          </a:xfrm>
          <a:custGeom>
            <a:avLst/>
            <a:gdLst>
              <a:gd name="T0" fmla="*/ 2147483647 w 120"/>
              <a:gd name="T1" fmla="*/ 2147483647 h 666"/>
              <a:gd name="T2" fmla="*/ 2147483647 w 120"/>
              <a:gd name="T3" fmla="*/ 0 h 666"/>
              <a:gd name="T4" fmla="*/ 0 w 120"/>
              <a:gd name="T5" fmla="*/ 0 h 666"/>
              <a:gd name="T6" fmla="*/ 0 w 120"/>
              <a:gd name="T7" fmla="*/ 2147483647 h 666"/>
              <a:gd name="T8" fmla="*/ 2147483647 w 120"/>
              <a:gd name="T9" fmla="*/ 2147483647 h 666"/>
              <a:gd name="T10" fmla="*/ 0 60000 65536"/>
              <a:gd name="T11" fmla="*/ 0 60000 65536"/>
              <a:gd name="T12" fmla="*/ 0 60000 65536"/>
              <a:gd name="T13" fmla="*/ 0 60000 65536"/>
              <a:gd name="T14" fmla="*/ 0 60000 65536"/>
              <a:gd name="T15" fmla="*/ 0 w 120"/>
              <a:gd name="T16" fmla="*/ 0 h 666"/>
              <a:gd name="T17" fmla="*/ 120 w 120"/>
              <a:gd name="T18" fmla="*/ 666 h 666"/>
            </a:gdLst>
            <a:ahLst/>
            <a:cxnLst>
              <a:cxn ang="T10">
                <a:pos x="T0" y="T1"/>
              </a:cxn>
              <a:cxn ang="T11">
                <a:pos x="T2" y="T3"/>
              </a:cxn>
              <a:cxn ang="T12">
                <a:pos x="T4" y="T5"/>
              </a:cxn>
              <a:cxn ang="T13">
                <a:pos x="T6" y="T7"/>
              </a:cxn>
              <a:cxn ang="T14">
                <a:pos x="T8" y="T9"/>
              </a:cxn>
            </a:cxnLst>
            <a:rect l="T15" t="T16" r="T17" b="T18"/>
            <a:pathLst>
              <a:path w="120" h="666">
                <a:moveTo>
                  <a:pt x="120" y="581"/>
                </a:moveTo>
                <a:lnTo>
                  <a:pt x="120" y="0"/>
                </a:lnTo>
                <a:lnTo>
                  <a:pt x="0" y="0"/>
                </a:lnTo>
                <a:lnTo>
                  <a:pt x="0" y="666"/>
                </a:lnTo>
                <a:lnTo>
                  <a:pt x="120" y="581"/>
                </a:lnTo>
                <a:close/>
              </a:path>
            </a:pathLst>
          </a:custGeom>
          <a:solidFill>
            <a:srgbClr val="EC1C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fontAlgn="auto">
              <a:spcBef>
                <a:spcPts val="0"/>
              </a:spcBef>
              <a:spcAft>
                <a:spcPts val="0"/>
              </a:spcAft>
            </a:pPr>
            <a:endParaRPr lang="fr-FR" sz="1800" b="0">
              <a:solidFill>
                <a:srgbClr val="000000"/>
              </a:solidFill>
              <a:latin typeface="Trebuchet MS"/>
            </a:endParaRPr>
          </a:p>
        </p:txBody>
      </p:sp>
      <p:sp>
        <p:nvSpPr>
          <p:cNvPr id="221189" name="Rectangle 5"/>
          <p:cNvSpPr>
            <a:spLocks noChangeArrowheads="1"/>
          </p:cNvSpPr>
          <p:nvPr/>
        </p:nvSpPr>
        <p:spPr bwMode="gray">
          <a:xfrm>
            <a:off x="287338" y="1379538"/>
            <a:ext cx="8299450" cy="525462"/>
          </a:xfrm>
          <a:prstGeom prst="rect">
            <a:avLst/>
          </a:prstGeom>
          <a:noFill/>
          <a:ln w="9525">
            <a:noFill/>
            <a:miter lim="800000"/>
            <a:headEnd/>
            <a:tailEnd/>
          </a:ln>
          <a:effectLst/>
        </p:spPr>
        <p:txBody>
          <a:bodyPr lIns="0" tIns="0" rIns="0" bIns="0"/>
          <a:lstStyle/>
          <a:p>
            <a:pPr algn="l" defTabSz="801688" eaLnBrk="0" fontAlgn="auto" hangingPunct="0">
              <a:spcBef>
                <a:spcPts val="0"/>
              </a:spcBef>
              <a:spcAft>
                <a:spcPts val="0"/>
              </a:spcAft>
              <a:defRPr/>
            </a:pPr>
            <a:r>
              <a:rPr lang="fr-FR" sz="3200" b="0" cap="small" dirty="0">
                <a:solidFill>
                  <a:srgbClr val="FFFFFF"/>
                </a:solidFill>
                <a:latin typeface="Trebuchet MS"/>
              </a:rPr>
              <a:t>Modalités</a:t>
            </a:r>
          </a:p>
        </p:txBody>
      </p:sp>
      <p:sp>
        <p:nvSpPr>
          <p:cNvPr id="39943" name="Rectangle 6"/>
          <p:cNvSpPr>
            <a:spLocks noChangeArrowheads="1"/>
          </p:cNvSpPr>
          <p:nvPr/>
        </p:nvSpPr>
        <p:spPr bwMode="gray">
          <a:xfrm>
            <a:off x="287338" y="1905000"/>
            <a:ext cx="8299450"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l" fontAlgn="auto">
              <a:spcBef>
                <a:spcPct val="20000"/>
              </a:spcBef>
              <a:spcAft>
                <a:spcPts val="0"/>
              </a:spcAft>
            </a:pPr>
            <a:r>
              <a:rPr lang="en-GB" sz="1800" b="0">
                <a:solidFill>
                  <a:srgbClr val="000000"/>
                </a:solidFill>
                <a:latin typeface="Trebuchet MS"/>
              </a:rPr>
              <a:t> </a:t>
            </a:r>
            <a:endParaRPr lang="en-US" sz="1800" b="0">
              <a:solidFill>
                <a:srgbClr val="000000"/>
              </a:solidFill>
              <a:latin typeface="Trebuchet MS"/>
            </a:endParaRPr>
          </a:p>
        </p:txBody>
      </p:sp>
      <p:sp>
        <p:nvSpPr>
          <p:cNvPr id="2" name="Rectangle 1"/>
          <p:cNvSpPr/>
          <p:nvPr/>
        </p:nvSpPr>
        <p:spPr>
          <a:xfrm>
            <a:off x="287338" y="2106613"/>
            <a:ext cx="4572000" cy="3388620"/>
          </a:xfrm>
          <a:prstGeom prst="rect">
            <a:avLst/>
          </a:prstGeom>
        </p:spPr>
        <p:txBody>
          <a:bodyPr>
            <a:spAutoFit/>
          </a:bodyPr>
          <a:lstStyle/>
          <a:p>
            <a:pPr marL="190500" indent="-190500" algn="l" fontAlgn="auto">
              <a:lnSpc>
                <a:spcPct val="90000"/>
              </a:lnSpc>
              <a:spcBef>
                <a:spcPts val="0"/>
              </a:spcBef>
              <a:spcAft>
                <a:spcPct val="20000"/>
              </a:spcAft>
              <a:buClr>
                <a:srgbClr val="292929"/>
              </a:buClr>
              <a:buFont typeface="Wingdings" pitchFamily="2" charset="2"/>
              <a:buChar char="§"/>
              <a:defRPr/>
            </a:pPr>
            <a:r>
              <a:rPr lang="fr-FR" sz="2000" b="0" cap="small" dirty="0">
                <a:solidFill>
                  <a:srgbClr val="FFFFFF"/>
                </a:solidFill>
                <a:latin typeface="Trebuchet MS"/>
              </a:rPr>
              <a:t>La collecte de données</a:t>
            </a:r>
          </a:p>
          <a:p>
            <a:pPr marL="190500" indent="-190500" algn="l" fontAlgn="auto">
              <a:lnSpc>
                <a:spcPct val="90000"/>
              </a:lnSpc>
              <a:spcBef>
                <a:spcPts val="0"/>
              </a:spcBef>
              <a:spcAft>
                <a:spcPct val="20000"/>
              </a:spcAft>
              <a:buClr>
                <a:srgbClr val="292929"/>
              </a:buClr>
              <a:buFont typeface="Wingdings" pitchFamily="2" charset="2"/>
              <a:buChar char="§"/>
              <a:defRPr/>
            </a:pPr>
            <a:endParaRPr lang="fr-FR" sz="2000" b="0" cap="small" dirty="0">
              <a:solidFill>
                <a:srgbClr val="FFFFFF"/>
              </a:solidFill>
              <a:latin typeface="Trebuchet MS"/>
            </a:endParaRPr>
          </a:p>
          <a:p>
            <a:pPr marL="190500" indent="-190500" algn="l" fontAlgn="auto">
              <a:lnSpc>
                <a:spcPct val="90000"/>
              </a:lnSpc>
              <a:spcBef>
                <a:spcPts val="0"/>
              </a:spcBef>
              <a:spcAft>
                <a:spcPct val="20000"/>
              </a:spcAft>
              <a:buClr>
                <a:srgbClr val="292929"/>
              </a:buClr>
              <a:buFont typeface="Wingdings" pitchFamily="2" charset="2"/>
              <a:buChar char="§"/>
              <a:defRPr/>
            </a:pPr>
            <a:r>
              <a:rPr lang="fr-FR" sz="2000" b="0" cap="small" dirty="0">
                <a:solidFill>
                  <a:srgbClr val="FFFFFF"/>
                </a:solidFill>
                <a:latin typeface="Trebuchet MS"/>
              </a:rPr>
              <a:t>L’accès à Magnifier</a:t>
            </a:r>
          </a:p>
          <a:p>
            <a:pPr marL="190500" indent="-190500" algn="l" fontAlgn="auto">
              <a:lnSpc>
                <a:spcPct val="90000"/>
              </a:lnSpc>
              <a:spcBef>
                <a:spcPts val="0"/>
              </a:spcBef>
              <a:spcAft>
                <a:spcPct val="20000"/>
              </a:spcAft>
              <a:buClr>
                <a:srgbClr val="292929"/>
              </a:buClr>
              <a:buFont typeface="Wingdings" pitchFamily="2" charset="2"/>
              <a:buChar char="§"/>
              <a:defRPr/>
            </a:pPr>
            <a:endParaRPr lang="fr-FR" sz="2000" b="0" cap="small" dirty="0">
              <a:solidFill>
                <a:srgbClr val="FFFFFF"/>
              </a:solidFill>
              <a:latin typeface="Trebuchet MS"/>
            </a:endParaRPr>
          </a:p>
          <a:p>
            <a:pPr marL="190500" indent="-190500" algn="l" fontAlgn="auto">
              <a:lnSpc>
                <a:spcPct val="90000"/>
              </a:lnSpc>
              <a:spcBef>
                <a:spcPts val="0"/>
              </a:spcBef>
              <a:spcAft>
                <a:spcPct val="20000"/>
              </a:spcAft>
              <a:buClr>
                <a:srgbClr val="292929"/>
              </a:buClr>
              <a:buFont typeface="Wingdings" pitchFamily="2" charset="2"/>
              <a:buChar char="§"/>
              <a:defRPr/>
            </a:pPr>
            <a:r>
              <a:rPr lang="fr-FR" sz="2000" b="0" cap="small" dirty="0">
                <a:solidFill>
                  <a:srgbClr val="FFFFFF"/>
                </a:solidFill>
                <a:latin typeface="Trebuchet MS"/>
              </a:rPr>
              <a:t>Quels contrôles utiliser</a:t>
            </a:r>
          </a:p>
          <a:p>
            <a:pPr marL="190500" indent="-190500" algn="l" fontAlgn="auto">
              <a:lnSpc>
                <a:spcPct val="90000"/>
              </a:lnSpc>
              <a:spcBef>
                <a:spcPts val="0"/>
              </a:spcBef>
              <a:spcAft>
                <a:spcPct val="20000"/>
              </a:spcAft>
              <a:buClr>
                <a:srgbClr val="292929"/>
              </a:buClr>
              <a:buFont typeface="Wingdings" pitchFamily="2" charset="2"/>
              <a:buChar char="§"/>
              <a:defRPr/>
            </a:pPr>
            <a:endParaRPr lang="fr-FR" sz="2000" b="0" cap="small" dirty="0">
              <a:solidFill>
                <a:srgbClr val="FFFFFF"/>
              </a:solidFill>
              <a:latin typeface="Trebuchet MS"/>
            </a:endParaRPr>
          </a:p>
          <a:p>
            <a:pPr marL="190500" indent="-190500" algn="l" fontAlgn="auto">
              <a:lnSpc>
                <a:spcPct val="90000"/>
              </a:lnSpc>
              <a:spcBef>
                <a:spcPts val="0"/>
              </a:spcBef>
              <a:spcAft>
                <a:spcPct val="20000"/>
              </a:spcAft>
              <a:buClr>
                <a:srgbClr val="292929"/>
              </a:buClr>
              <a:buFont typeface="Wingdings" pitchFamily="2" charset="2"/>
              <a:buChar char="§"/>
              <a:defRPr/>
            </a:pPr>
            <a:r>
              <a:rPr lang="fr-FR" sz="2000" b="0" cap="small" dirty="0">
                <a:solidFill>
                  <a:srgbClr val="FFFFFF"/>
                </a:solidFill>
                <a:latin typeface="Trebuchet MS"/>
              </a:rPr>
              <a:t>Quels acteurs ?</a:t>
            </a:r>
          </a:p>
          <a:p>
            <a:pPr marL="190500" indent="-190500" algn="l" fontAlgn="auto">
              <a:lnSpc>
                <a:spcPct val="90000"/>
              </a:lnSpc>
              <a:spcBef>
                <a:spcPts val="0"/>
              </a:spcBef>
              <a:spcAft>
                <a:spcPct val="20000"/>
              </a:spcAft>
              <a:buClr>
                <a:srgbClr val="292929"/>
              </a:buClr>
              <a:buFont typeface="Wingdings" pitchFamily="2" charset="2"/>
              <a:buChar char="§"/>
              <a:defRPr/>
            </a:pPr>
            <a:endParaRPr lang="fr-FR" sz="2000" b="0" cap="small" dirty="0">
              <a:solidFill>
                <a:srgbClr val="FFFFFF"/>
              </a:solidFill>
              <a:latin typeface="Trebuchet MS"/>
            </a:endParaRPr>
          </a:p>
          <a:p>
            <a:pPr marL="190500" indent="-190500" algn="l" fontAlgn="auto">
              <a:lnSpc>
                <a:spcPct val="90000"/>
              </a:lnSpc>
              <a:spcBef>
                <a:spcPts val="0"/>
              </a:spcBef>
              <a:spcAft>
                <a:spcPct val="20000"/>
              </a:spcAft>
              <a:buClr>
                <a:srgbClr val="292929"/>
              </a:buClr>
              <a:buFont typeface="Wingdings" pitchFamily="2" charset="2"/>
              <a:buChar char="§"/>
              <a:defRPr/>
            </a:pPr>
            <a:r>
              <a:rPr lang="fr-FR" sz="2000" b="0" cap="small" dirty="0">
                <a:solidFill>
                  <a:srgbClr val="FFFFFF"/>
                </a:solidFill>
                <a:latin typeface="Trebuchet MS"/>
              </a:rPr>
              <a:t>La communication avec le client</a:t>
            </a:r>
          </a:p>
          <a:p>
            <a:pPr marL="190500" indent="-190500" algn="l" fontAlgn="auto">
              <a:lnSpc>
                <a:spcPct val="90000"/>
              </a:lnSpc>
              <a:spcBef>
                <a:spcPts val="0"/>
              </a:spcBef>
              <a:spcAft>
                <a:spcPct val="20000"/>
              </a:spcAft>
              <a:buClr>
                <a:srgbClr val="292929"/>
              </a:buClr>
              <a:buFont typeface="Wingdings" pitchFamily="2" charset="2"/>
              <a:buChar char="§"/>
              <a:defRPr/>
            </a:pPr>
            <a:endParaRPr lang="fr-FR" sz="1800" b="0" cap="small" dirty="0">
              <a:solidFill>
                <a:srgbClr val="000000"/>
              </a:solidFill>
              <a:latin typeface="Trebuchet MS"/>
            </a:endParaRPr>
          </a:p>
        </p:txBody>
      </p:sp>
      <p:pic>
        <p:nvPicPr>
          <p:cNvPr id="39945" name="Imag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42188" y="4114800"/>
            <a:ext cx="1414462"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7450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fr-FR" dirty="0" smtClean="0"/>
              <a:t>LA MISE EN PRATIQUE</a:t>
            </a:r>
            <a:br>
              <a:rPr lang="fr-FR" dirty="0" smtClean="0"/>
            </a:br>
            <a:r>
              <a:rPr lang="fr-FR" sz="2400" dirty="0" smtClean="0">
                <a:solidFill>
                  <a:schemeClr val="accent2"/>
                </a:solidFill>
              </a:rPr>
              <a:t>La collecte de données</a:t>
            </a:r>
          </a:p>
        </p:txBody>
      </p:sp>
      <p:sp>
        <p:nvSpPr>
          <p:cNvPr id="37" name="Rectangle 3"/>
          <p:cNvSpPr txBox="1">
            <a:spLocks noChangeArrowheads="1"/>
          </p:cNvSpPr>
          <p:nvPr/>
        </p:nvSpPr>
        <p:spPr bwMode="auto">
          <a:xfrm>
            <a:off x="287338" y="1820863"/>
            <a:ext cx="8569325" cy="2979737"/>
          </a:xfrm>
          <a:prstGeom prst="rect">
            <a:avLst/>
          </a:prstGeom>
          <a:noFill/>
          <a:ln w="9525">
            <a:noFill/>
            <a:miter lim="800000"/>
            <a:headEnd/>
            <a:tailEnd/>
          </a:ln>
          <a:effectLst/>
        </p:spPr>
        <p:txBody>
          <a:bodyPr lIns="0" tIns="0" rIns="0" bIns="0"/>
          <a:lstStyle/>
          <a:p>
            <a:pPr marL="641350" lvl="2" indent="-303213" algn="l" fontAlgn="auto">
              <a:spcBef>
                <a:spcPct val="20000"/>
              </a:spcBef>
              <a:spcAft>
                <a:spcPts val="0"/>
              </a:spcAft>
              <a:buFontTx/>
              <a:buChar char="•"/>
              <a:defRPr/>
            </a:pPr>
            <a:r>
              <a:rPr lang="fr-FR" sz="1600" b="0" kern="0" dirty="0">
                <a:solidFill>
                  <a:srgbClr val="786860"/>
                </a:solidFill>
                <a:latin typeface="Trebuchet MS"/>
              </a:rPr>
              <a:t>Quoi</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Pour Magnifier (copie de 6 à 12 tables selon les systèmes concernés). Pas de travail de programmation de requête pour le client</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Pour </a:t>
            </a:r>
            <a:r>
              <a:rPr lang="fr-FR" sz="1200" b="0" kern="0" dirty="0" err="1">
                <a:solidFill>
                  <a:srgbClr val="786860"/>
                </a:solidFill>
                <a:latin typeface="Trebuchet MS"/>
              </a:rPr>
              <a:t>Minifier</a:t>
            </a:r>
            <a:r>
              <a:rPr lang="fr-FR" sz="1200" b="0" kern="0" dirty="0">
                <a:solidFill>
                  <a:srgbClr val="786860"/>
                </a:solidFill>
                <a:latin typeface="Trebuchet MS"/>
              </a:rPr>
              <a:t> (un fichier de mouvements comptables, conception en cours, livraison prévue en juillet 2011)</a:t>
            </a:r>
          </a:p>
          <a:p>
            <a:pPr marL="1098550" lvl="3" indent="-303213" algn="l"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l" fontAlgn="auto">
              <a:spcBef>
                <a:spcPct val="20000"/>
              </a:spcBef>
              <a:spcAft>
                <a:spcPts val="0"/>
              </a:spcAft>
              <a:buFontTx/>
              <a:buChar char="•"/>
              <a:defRPr/>
            </a:pPr>
            <a:r>
              <a:rPr lang="fr-FR" sz="1600" b="0" kern="0" dirty="0">
                <a:solidFill>
                  <a:srgbClr val="786860"/>
                </a:solidFill>
                <a:latin typeface="Trebuchet MS"/>
              </a:rPr>
              <a:t>Par Qui</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Pour Magnifier : </a:t>
            </a:r>
            <a:r>
              <a:rPr lang="fr-FR" sz="1200" b="0" kern="0" dirty="0" smtClean="0">
                <a:solidFill>
                  <a:srgbClr val="786860"/>
                </a:solidFill>
                <a:latin typeface="Trebuchet MS"/>
              </a:rPr>
              <a:t>Audit Informatique</a:t>
            </a:r>
            <a:endParaRPr lang="fr-FR" sz="1200" b="0" kern="0" dirty="0">
              <a:solidFill>
                <a:srgbClr val="786860"/>
              </a:solidFill>
              <a:latin typeface="Trebuchet MS"/>
            </a:endParaRPr>
          </a:p>
          <a:p>
            <a:pPr marL="1098550" lvl="3" indent="-303213" algn="l" fontAlgn="auto">
              <a:spcBef>
                <a:spcPct val="20000"/>
              </a:spcBef>
              <a:spcAft>
                <a:spcPts val="0"/>
              </a:spcAft>
              <a:buFontTx/>
              <a:buChar char="•"/>
              <a:defRPr/>
            </a:pPr>
            <a:r>
              <a:rPr lang="fr-FR" sz="1200" b="0" kern="0" dirty="0">
                <a:solidFill>
                  <a:srgbClr val="786860"/>
                </a:solidFill>
                <a:latin typeface="Trebuchet MS"/>
              </a:rPr>
              <a:t>Pour </a:t>
            </a:r>
            <a:r>
              <a:rPr lang="fr-FR" sz="1200" b="0" kern="0" dirty="0" err="1">
                <a:solidFill>
                  <a:srgbClr val="786860"/>
                </a:solidFill>
                <a:latin typeface="Trebuchet MS"/>
              </a:rPr>
              <a:t>Minifier</a:t>
            </a:r>
            <a:r>
              <a:rPr lang="fr-FR" sz="1200" b="0" kern="0" dirty="0">
                <a:solidFill>
                  <a:srgbClr val="786860"/>
                </a:solidFill>
                <a:latin typeface="Trebuchet MS"/>
              </a:rPr>
              <a:t> : Audit fi (après premières missions de test réalisées par RAS)</a:t>
            </a:r>
          </a:p>
          <a:p>
            <a:pPr marL="1098550" lvl="3" indent="-303213" algn="l"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l" fontAlgn="auto">
              <a:spcBef>
                <a:spcPct val="20000"/>
              </a:spcBef>
              <a:spcAft>
                <a:spcPts val="0"/>
              </a:spcAft>
              <a:buFontTx/>
              <a:buChar char="•"/>
              <a:defRPr/>
            </a:pPr>
            <a:r>
              <a:rPr lang="fr-FR" sz="1600" b="0" kern="0" dirty="0">
                <a:solidFill>
                  <a:srgbClr val="786860"/>
                </a:solidFill>
                <a:latin typeface="Trebuchet MS"/>
              </a:rPr>
              <a:t>Le paramétrage</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Uniquement pour Magnifier, </a:t>
            </a:r>
          </a:p>
          <a:p>
            <a:pPr marL="1098550" lvl="3" indent="-303213" algn="l"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l" fontAlgn="auto">
              <a:spcBef>
                <a:spcPct val="20000"/>
              </a:spcBef>
              <a:spcAft>
                <a:spcPts val="0"/>
              </a:spcAft>
              <a:buFontTx/>
              <a:buChar char="•"/>
              <a:defRPr/>
            </a:pPr>
            <a:r>
              <a:rPr lang="fr-FR" sz="1600" b="0" kern="0" dirty="0">
                <a:solidFill>
                  <a:srgbClr val="786860"/>
                </a:solidFill>
                <a:latin typeface="Trebuchet MS"/>
              </a:rPr>
              <a:t>Les points d’attention</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Le délai de prise en compte d’une nouvelle application (ou d’une application propriétaire)</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La réactivité du client</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Les contrôles globaux et la qualité des données </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La prise en compte d’un plan comptable spécifique (étranger, métier, …)</a:t>
            </a:r>
          </a:p>
          <a:p>
            <a:pPr marL="1098550" lvl="3" indent="-303213" algn="l" fontAlgn="auto">
              <a:spcBef>
                <a:spcPct val="20000"/>
              </a:spcBef>
              <a:spcAft>
                <a:spcPts val="0"/>
              </a:spcAft>
              <a:buFontTx/>
              <a:buChar char="•"/>
              <a:defRPr/>
            </a:pPr>
            <a:r>
              <a:rPr lang="fr-FR" sz="1200" b="0" kern="0" dirty="0">
                <a:solidFill>
                  <a:srgbClr val="786860"/>
                </a:solidFill>
                <a:latin typeface="Trebuchet MS"/>
              </a:rPr>
              <a:t>La préparation de la collecte d’informations complémentaires (journaux d’</a:t>
            </a:r>
            <a:r>
              <a:rPr lang="fr-FR" sz="1200" b="0" kern="0" dirty="0" err="1">
                <a:solidFill>
                  <a:srgbClr val="786860"/>
                </a:solidFill>
                <a:latin typeface="Trebuchet MS"/>
              </a:rPr>
              <a:t>od</a:t>
            </a:r>
            <a:r>
              <a:rPr lang="fr-FR" sz="1200" b="0" kern="0" dirty="0">
                <a:solidFill>
                  <a:srgbClr val="786860"/>
                </a:solidFill>
                <a:latin typeface="Trebuchet MS"/>
              </a:rPr>
              <a:t>, utilisateurs comptables, périodes normales d’activité, code fournisseurs et clients en </a:t>
            </a:r>
            <a:r>
              <a:rPr lang="fr-FR" sz="1200" b="0" kern="0" dirty="0" err="1">
                <a:solidFill>
                  <a:srgbClr val="786860"/>
                </a:solidFill>
                <a:latin typeface="Trebuchet MS"/>
              </a:rPr>
              <a:t>interco</a:t>
            </a:r>
            <a:r>
              <a:rPr lang="fr-FR" sz="1200" b="0" kern="0" dirty="0">
                <a:solidFill>
                  <a:srgbClr val="786860"/>
                </a:solidFill>
                <a:latin typeface="Trebuchet MS"/>
              </a:rPr>
              <a:t>)</a:t>
            </a:r>
          </a:p>
        </p:txBody>
      </p:sp>
      <p:pic>
        <p:nvPicPr>
          <p:cNvPr id="40966" name="Imag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2900" y="463550"/>
            <a:ext cx="11811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Imag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1400" y="1020763"/>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9278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hangingPunct="1"/>
            <a:r>
              <a:rPr lang="en-US" sz="1000" b="0" smtClean="0">
                <a:solidFill>
                  <a:srgbClr val="ED1A3B"/>
                </a:solidFill>
              </a:rPr>
              <a:t>Page </a:t>
            </a:r>
            <a:fld id="{43430439-ACB0-4B7B-A8EC-BAE876BAC453}" type="slidenum">
              <a:rPr lang="en-US" sz="1000" b="0" smtClean="0">
                <a:solidFill>
                  <a:srgbClr val="ED1A3B"/>
                </a:solidFill>
              </a:rPr>
              <a:pPr eaLnBrk="1" hangingPunct="1"/>
              <a:t>38</a:t>
            </a:fld>
            <a:endParaRPr lang="en-US" sz="1000" b="0" smtClean="0">
              <a:solidFill>
                <a:srgbClr val="ED1A3B"/>
              </a:solidFill>
            </a:endParaRPr>
          </a:p>
        </p:txBody>
      </p:sp>
      <p:sp>
        <p:nvSpPr>
          <p:cNvPr id="41987" name="Rectangle 2"/>
          <p:cNvSpPr>
            <a:spLocks noGrp="1" noChangeArrowheads="1"/>
          </p:cNvSpPr>
          <p:nvPr>
            <p:ph type="title"/>
          </p:nvPr>
        </p:nvSpPr>
        <p:spPr/>
        <p:txBody>
          <a:bodyPr/>
          <a:lstStyle/>
          <a:p>
            <a:pPr eaLnBrk="1" hangingPunct="1"/>
            <a:r>
              <a:rPr lang="fr-FR" dirty="0" smtClean="0"/>
              <a:t>LA MISE EN PRATIQUE</a:t>
            </a:r>
            <a:br>
              <a:rPr lang="fr-FR" dirty="0" smtClean="0"/>
            </a:br>
            <a:r>
              <a:rPr lang="fr-FR" sz="2400" dirty="0" smtClean="0">
                <a:solidFill>
                  <a:schemeClr val="accent2"/>
                </a:solidFill>
              </a:rPr>
              <a:t>L’accès à Magnifier</a:t>
            </a:r>
          </a:p>
        </p:txBody>
      </p:sp>
      <p:sp>
        <p:nvSpPr>
          <p:cNvPr id="37" name="Rectangle 3"/>
          <p:cNvSpPr txBox="1">
            <a:spLocks noChangeArrowheads="1"/>
          </p:cNvSpPr>
          <p:nvPr/>
        </p:nvSpPr>
        <p:spPr bwMode="auto">
          <a:xfrm>
            <a:off x="287338" y="1820863"/>
            <a:ext cx="8569325" cy="2979737"/>
          </a:xfrm>
          <a:prstGeom prst="rect">
            <a:avLst/>
          </a:prstGeom>
          <a:noFill/>
          <a:ln w="9525">
            <a:noFill/>
            <a:miter lim="800000"/>
            <a:headEnd/>
            <a:tailEnd/>
          </a:ln>
          <a:effectLst/>
        </p:spPr>
        <p:txBody>
          <a:bodyPr lIns="0" tIns="0" rIns="0" bIns="0"/>
          <a:lstStyle/>
          <a:p>
            <a:pPr marL="641350" lvl="2" indent="-303213" algn="l" fontAlgn="auto">
              <a:spcBef>
                <a:spcPct val="20000"/>
              </a:spcBef>
              <a:spcAft>
                <a:spcPts val="0"/>
              </a:spcAft>
              <a:buFontTx/>
              <a:buChar char="•"/>
              <a:defRPr/>
            </a:pPr>
            <a:r>
              <a:rPr lang="fr-FR" sz="1800" b="0" kern="0" dirty="0">
                <a:solidFill>
                  <a:srgbClr val="786860"/>
                </a:solidFill>
                <a:latin typeface="Trebuchet MS"/>
              </a:rPr>
              <a:t>Magnifier (et par la suite « Mini » fier, ou Magnifier PME) fonctionne en mode </a:t>
            </a:r>
            <a:r>
              <a:rPr lang="fr-FR" sz="1800" b="0" kern="0" dirty="0" err="1">
                <a:solidFill>
                  <a:srgbClr val="786860"/>
                </a:solidFill>
                <a:latin typeface="Trebuchet MS"/>
              </a:rPr>
              <a:t>SaaS</a:t>
            </a:r>
            <a:r>
              <a:rPr lang="fr-FR" sz="1800" b="0" kern="0" dirty="0">
                <a:solidFill>
                  <a:srgbClr val="786860"/>
                </a:solidFill>
                <a:latin typeface="Trebuchet MS"/>
              </a:rPr>
              <a:t> (Software as a Service). Par conséquent :</a:t>
            </a:r>
          </a:p>
          <a:p>
            <a:pPr marL="1098550" lvl="3" indent="-303213" algn="l" fontAlgn="auto">
              <a:spcBef>
                <a:spcPct val="20000"/>
              </a:spcBef>
              <a:spcAft>
                <a:spcPts val="0"/>
              </a:spcAft>
              <a:buFontTx/>
              <a:buChar char="•"/>
              <a:defRPr/>
            </a:pPr>
            <a:r>
              <a:rPr lang="fr-FR" sz="1600" b="0" kern="0" dirty="0">
                <a:solidFill>
                  <a:srgbClr val="786860"/>
                </a:solidFill>
                <a:latin typeface="Trebuchet MS"/>
              </a:rPr>
              <a:t>Aucune donnée comptable sur les postes des auditeurs. Les avantages sont une </a:t>
            </a:r>
            <a:r>
              <a:rPr lang="fr-FR" sz="1600" kern="0" dirty="0">
                <a:solidFill>
                  <a:srgbClr val="786860"/>
                </a:solidFill>
                <a:latin typeface="Trebuchet MS"/>
              </a:rPr>
              <a:t>garantie de confidentialité </a:t>
            </a:r>
            <a:r>
              <a:rPr lang="fr-FR" sz="1600" b="0" kern="0" dirty="0">
                <a:solidFill>
                  <a:srgbClr val="786860"/>
                </a:solidFill>
                <a:latin typeface="Trebuchet MS"/>
              </a:rPr>
              <a:t>ainsi que la possibilité de partager les analyses entre les membres d’une équipe.</a:t>
            </a:r>
          </a:p>
          <a:p>
            <a:pPr marL="1098550" lvl="3" indent="-303213" algn="l" fontAlgn="auto">
              <a:spcBef>
                <a:spcPct val="20000"/>
              </a:spcBef>
              <a:spcAft>
                <a:spcPts val="0"/>
              </a:spcAft>
              <a:buFontTx/>
              <a:buChar char="•"/>
              <a:defRPr/>
            </a:pPr>
            <a:r>
              <a:rPr lang="fr-FR" sz="1600" b="0" kern="0" dirty="0">
                <a:solidFill>
                  <a:srgbClr val="786860"/>
                </a:solidFill>
                <a:latin typeface="Trebuchet MS"/>
              </a:rPr>
              <a:t>Chaque utilisateur dispose d’un </a:t>
            </a:r>
            <a:r>
              <a:rPr lang="fr-FR" sz="1600" kern="0" dirty="0">
                <a:solidFill>
                  <a:srgbClr val="786860"/>
                </a:solidFill>
                <a:latin typeface="Trebuchet MS"/>
              </a:rPr>
              <a:t>login et d’un mot de passe personnel. </a:t>
            </a:r>
            <a:r>
              <a:rPr lang="fr-FR" sz="1600" b="0" kern="0" dirty="0">
                <a:solidFill>
                  <a:srgbClr val="786860"/>
                </a:solidFill>
                <a:latin typeface="Trebuchet MS"/>
              </a:rPr>
              <a:t>Ce compte permet d’accéder à l’ensemble des dossiers propres à chaque auditeur. Cela permet notamment de disposer de l’accès à différents exercices d’un même client.</a:t>
            </a:r>
          </a:p>
          <a:p>
            <a:pPr marL="1098550" lvl="3" indent="-303213" algn="l" fontAlgn="auto">
              <a:spcBef>
                <a:spcPct val="20000"/>
              </a:spcBef>
              <a:spcAft>
                <a:spcPts val="0"/>
              </a:spcAft>
              <a:buFontTx/>
              <a:buChar char="•"/>
              <a:defRPr/>
            </a:pPr>
            <a:r>
              <a:rPr lang="fr-FR" sz="1600" b="0" kern="0" dirty="0">
                <a:solidFill>
                  <a:srgbClr val="786860"/>
                </a:solidFill>
                <a:latin typeface="Trebuchet MS"/>
              </a:rPr>
              <a:t>Seul </a:t>
            </a:r>
            <a:r>
              <a:rPr lang="fr-FR" sz="1600" kern="0" dirty="0">
                <a:solidFill>
                  <a:srgbClr val="786860"/>
                </a:solidFill>
                <a:latin typeface="Trebuchet MS"/>
              </a:rPr>
              <a:t>l’administrateur (manager) du dossier </a:t>
            </a:r>
            <a:r>
              <a:rPr lang="fr-FR" sz="1600" b="0" kern="0" dirty="0">
                <a:solidFill>
                  <a:srgbClr val="786860"/>
                </a:solidFill>
                <a:latin typeface="Trebuchet MS"/>
              </a:rPr>
              <a:t>dispose de la possibilité de changer les paramètres. </a:t>
            </a:r>
          </a:p>
          <a:p>
            <a:pPr marL="1098550" lvl="3" indent="-303213" algn="l" fontAlgn="auto">
              <a:spcBef>
                <a:spcPct val="20000"/>
              </a:spcBef>
              <a:spcAft>
                <a:spcPts val="0"/>
              </a:spcAft>
              <a:buFontTx/>
              <a:buChar char="•"/>
              <a:defRPr/>
            </a:pPr>
            <a:r>
              <a:rPr lang="fr-FR" sz="1600" b="0" kern="0" dirty="0">
                <a:solidFill>
                  <a:srgbClr val="786860"/>
                </a:solidFill>
                <a:latin typeface="Trebuchet MS"/>
              </a:rPr>
              <a:t>L’équipe BDO </a:t>
            </a:r>
            <a:r>
              <a:rPr lang="fr-FR" sz="1600" b="0" kern="0" dirty="0" err="1">
                <a:solidFill>
                  <a:srgbClr val="786860"/>
                </a:solidFill>
                <a:latin typeface="Trebuchet MS"/>
              </a:rPr>
              <a:t>Advisory</a:t>
            </a:r>
            <a:r>
              <a:rPr lang="fr-FR" sz="1600" b="0" kern="0" dirty="0">
                <a:solidFill>
                  <a:srgbClr val="786860"/>
                </a:solidFill>
                <a:latin typeface="Trebuchet MS"/>
              </a:rPr>
              <a:t> a la possibilité de prendre la </a:t>
            </a:r>
            <a:r>
              <a:rPr lang="fr-FR" sz="1600" kern="0" dirty="0">
                <a:solidFill>
                  <a:srgbClr val="FFFFFF">
                    <a:lumMod val="50000"/>
                  </a:srgbClr>
                </a:solidFill>
                <a:latin typeface="Trebuchet MS"/>
              </a:rPr>
              <a:t>main à distance </a:t>
            </a:r>
            <a:r>
              <a:rPr lang="fr-FR" sz="1600" b="0" kern="0" dirty="0">
                <a:solidFill>
                  <a:srgbClr val="786860"/>
                </a:solidFill>
                <a:latin typeface="Trebuchet MS"/>
              </a:rPr>
              <a:t>sur le poste des auditeurs financiers pour les assister ou pour leur indiquer une situation à risque qui aurait été détectée lors des analyses préliminaires</a:t>
            </a:r>
            <a:r>
              <a:rPr lang="fr-FR" sz="1600" b="0" kern="0" dirty="0" smtClean="0">
                <a:solidFill>
                  <a:srgbClr val="786860"/>
                </a:solidFill>
                <a:latin typeface="Trebuchet MS"/>
              </a:rPr>
              <a:t>.</a:t>
            </a:r>
            <a:endParaRPr lang="fr-FR" sz="1600" b="0" kern="0" dirty="0">
              <a:solidFill>
                <a:srgbClr val="786860"/>
              </a:solidFill>
              <a:latin typeface="Trebuchet MS"/>
            </a:endParaRPr>
          </a:p>
          <a:p>
            <a:pPr marL="1098550" lvl="3" indent="-303213" algn="l" fontAlgn="auto">
              <a:spcBef>
                <a:spcPct val="20000"/>
              </a:spcBef>
              <a:spcAft>
                <a:spcPts val="0"/>
              </a:spcAft>
              <a:buFontTx/>
              <a:buChar char="•"/>
              <a:defRPr/>
            </a:pPr>
            <a:r>
              <a:rPr lang="fr-FR" sz="1600" b="0" kern="0" dirty="0">
                <a:solidFill>
                  <a:srgbClr val="786860"/>
                </a:solidFill>
                <a:latin typeface="Trebuchet MS"/>
              </a:rPr>
              <a:t>Lors de l’utilisation de Magnifier sur des dossiers internationaux, le passage en </a:t>
            </a:r>
            <a:r>
              <a:rPr lang="fr-FR" sz="1600" kern="0" dirty="0">
                <a:solidFill>
                  <a:srgbClr val="786860"/>
                </a:solidFill>
                <a:latin typeface="Trebuchet MS"/>
              </a:rPr>
              <a:t>langue anglaise </a:t>
            </a:r>
            <a:r>
              <a:rPr lang="fr-FR" sz="1600" b="0" kern="0" dirty="0">
                <a:solidFill>
                  <a:srgbClr val="786860"/>
                </a:solidFill>
                <a:latin typeface="Trebuchet MS"/>
              </a:rPr>
              <a:t>est possible à tout moment.</a:t>
            </a:r>
          </a:p>
          <a:p>
            <a:pPr marL="641350" lvl="2" indent="-303213" algn="l"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l" fontAlgn="auto">
              <a:spcBef>
                <a:spcPct val="20000"/>
              </a:spcBef>
              <a:spcAft>
                <a:spcPts val="0"/>
              </a:spcAft>
              <a:buFontTx/>
              <a:buChar char="•"/>
              <a:defRPr/>
            </a:pPr>
            <a:endParaRPr lang="fr-FR" sz="1200" b="0" kern="0" dirty="0">
              <a:solidFill>
                <a:srgbClr val="786860"/>
              </a:solidFill>
              <a:latin typeface="Trebuchet MS"/>
            </a:endParaRPr>
          </a:p>
        </p:txBody>
      </p:sp>
      <p:pic>
        <p:nvPicPr>
          <p:cNvPr id="41990" name="Imag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2900" y="463550"/>
            <a:ext cx="11811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1" name="Imag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4200" y="1066800"/>
            <a:ext cx="563563"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30047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fr-FR" dirty="0" smtClean="0"/>
              <a:t>LA MISE EN PRATIQUE</a:t>
            </a:r>
            <a:br>
              <a:rPr lang="fr-FR" dirty="0" smtClean="0"/>
            </a:br>
            <a:r>
              <a:rPr lang="fr-FR" sz="2400" dirty="0" smtClean="0">
                <a:solidFill>
                  <a:schemeClr val="accent2"/>
                </a:solidFill>
              </a:rPr>
              <a:t>Quels acteurs ?</a:t>
            </a:r>
          </a:p>
        </p:txBody>
      </p:sp>
      <p:pic>
        <p:nvPicPr>
          <p:cNvPr id="43013" name="Imag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2900" y="463550"/>
            <a:ext cx="11811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3"/>
          <p:cNvSpPr txBox="1">
            <a:spLocks noChangeArrowheads="1"/>
          </p:cNvSpPr>
          <p:nvPr/>
        </p:nvSpPr>
        <p:spPr bwMode="auto">
          <a:xfrm>
            <a:off x="-152400" y="2506663"/>
            <a:ext cx="5051425" cy="3589337"/>
          </a:xfrm>
          <a:prstGeom prst="rect">
            <a:avLst/>
          </a:prstGeom>
          <a:noFill/>
          <a:ln w="9525">
            <a:noFill/>
            <a:miter lim="800000"/>
            <a:headEnd/>
            <a:tailEnd/>
          </a:ln>
          <a:effectLst/>
        </p:spPr>
        <p:txBody>
          <a:bodyPr lIns="0" tIns="0" rIns="0" bIns="0"/>
          <a:lstStyle/>
          <a:p>
            <a:pPr marL="641350" lvl="2" indent="-303213" algn="just" fontAlgn="auto">
              <a:spcBef>
                <a:spcPct val="20000"/>
              </a:spcBef>
              <a:spcAft>
                <a:spcPts val="0"/>
              </a:spcAft>
              <a:buFontTx/>
              <a:buChar char="•"/>
              <a:defRPr/>
            </a:pPr>
            <a:r>
              <a:rPr lang="fr-FR" sz="1200" b="0" kern="0" dirty="0">
                <a:solidFill>
                  <a:srgbClr val="786860"/>
                </a:solidFill>
                <a:latin typeface="Trebuchet MS"/>
              </a:rPr>
              <a:t>Collecte</a:t>
            </a:r>
          </a:p>
          <a:p>
            <a:pPr marL="641350" lvl="2" indent="-303213" algn="just"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just" fontAlgn="auto">
              <a:spcBef>
                <a:spcPct val="20000"/>
              </a:spcBef>
              <a:spcAft>
                <a:spcPts val="0"/>
              </a:spcAft>
              <a:buFontTx/>
              <a:buChar char="•"/>
              <a:defRPr/>
            </a:pPr>
            <a:r>
              <a:rPr lang="fr-FR" sz="1200" b="0" kern="0" dirty="0">
                <a:solidFill>
                  <a:srgbClr val="786860"/>
                </a:solidFill>
                <a:latin typeface="Trebuchet MS"/>
              </a:rPr>
              <a:t>Validation qualité</a:t>
            </a:r>
          </a:p>
          <a:p>
            <a:pPr marL="641350" lvl="2" indent="-303213" algn="just"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just" fontAlgn="auto">
              <a:spcBef>
                <a:spcPct val="20000"/>
              </a:spcBef>
              <a:spcAft>
                <a:spcPts val="0"/>
              </a:spcAft>
              <a:buFontTx/>
              <a:buChar char="•"/>
              <a:defRPr/>
            </a:pPr>
            <a:r>
              <a:rPr lang="fr-FR" sz="1200" b="0" kern="0" dirty="0">
                <a:solidFill>
                  <a:srgbClr val="786860"/>
                </a:solidFill>
                <a:latin typeface="Trebuchet MS"/>
              </a:rPr>
              <a:t>Intégration</a:t>
            </a:r>
          </a:p>
          <a:p>
            <a:pPr marL="641350" lvl="2" indent="-303213" algn="just"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just" fontAlgn="auto">
              <a:spcBef>
                <a:spcPct val="20000"/>
              </a:spcBef>
              <a:spcAft>
                <a:spcPts val="0"/>
              </a:spcAft>
              <a:buFontTx/>
              <a:buChar char="•"/>
              <a:defRPr/>
            </a:pPr>
            <a:r>
              <a:rPr lang="fr-FR" sz="1200" b="0" kern="0" dirty="0">
                <a:solidFill>
                  <a:srgbClr val="786860"/>
                </a:solidFill>
                <a:latin typeface="Trebuchet MS"/>
              </a:rPr>
              <a:t>Analyse préliminaire et contributions au plan de mission</a:t>
            </a:r>
          </a:p>
          <a:p>
            <a:pPr marL="641350" lvl="2" indent="-303213" algn="just"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just" fontAlgn="auto">
              <a:spcBef>
                <a:spcPct val="20000"/>
              </a:spcBef>
              <a:spcAft>
                <a:spcPts val="0"/>
              </a:spcAft>
              <a:buFontTx/>
              <a:buChar char="•"/>
              <a:defRPr/>
            </a:pPr>
            <a:r>
              <a:rPr lang="fr-FR" sz="1200" b="0" kern="0" dirty="0">
                <a:solidFill>
                  <a:srgbClr val="786860"/>
                </a:solidFill>
                <a:latin typeface="Trebuchet MS"/>
              </a:rPr>
              <a:t>Investigations complémentaires</a:t>
            </a:r>
          </a:p>
          <a:p>
            <a:pPr marL="641350" lvl="2" indent="-303213" algn="just"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just" fontAlgn="auto">
              <a:spcBef>
                <a:spcPct val="20000"/>
              </a:spcBef>
              <a:spcAft>
                <a:spcPts val="0"/>
              </a:spcAft>
              <a:buFontTx/>
              <a:buChar char="•"/>
              <a:defRPr/>
            </a:pPr>
            <a:r>
              <a:rPr lang="fr-FR" sz="1200" b="0" kern="0" dirty="0">
                <a:solidFill>
                  <a:srgbClr val="786860"/>
                </a:solidFill>
                <a:latin typeface="Trebuchet MS"/>
              </a:rPr>
              <a:t>Réalisation du rapport</a:t>
            </a:r>
          </a:p>
          <a:p>
            <a:pPr marL="641350" lvl="2" indent="-303213" algn="just"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just" fontAlgn="auto">
              <a:spcBef>
                <a:spcPct val="20000"/>
              </a:spcBef>
              <a:spcAft>
                <a:spcPts val="0"/>
              </a:spcAft>
              <a:buFontTx/>
              <a:buChar char="•"/>
              <a:defRPr/>
            </a:pPr>
            <a:r>
              <a:rPr lang="fr-FR" sz="1200" b="0" kern="0" dirty="0">
                <a:solidFill>
                  <a:srgbClr val="786860"/>
                </a:solidFill>
                <a:latin typeface="Trebuchet MS"/>
              </a:rPr>
              <a:t>Soumission au client et collecte des commentaires et réponses</a:t>
            </a:r>
          </a:p>
          <a:p>
            <a:pPr marL="641350" lvl="2" indent="-303213" algn="just" fontAlgn="auto">
              <a:spcBef>
                <a:spcPct val="20000"/>
              </a:spcBef>
              <a:spcAft>
                <a:spcPts val="0"/>
              </a:spcAft>
              <a:buFontTx/>
              <a:buChar char="•"/>
              <a:defRPr/>
            </a:pPr>
            <a:endParaRPr lang="fr-FR" sz="1200" b="0" kern="0" dirty="0">
              <a:solidFill>
                <a:srgbClr val="786860"/>
              </a:solidFill>
              <a:latin typeface="Trebuchet MS"/>
            </a:endParaRPr>
          </a:p>
          <a:p>
            <a:pPr marL="641350" lvl="2" indent="-303213" algn="just" fontAlgn="auto">
              <a:spcBef>
                <a:spcPct val="20000"/>
              </a:spcBef>
              <a:spcAft>
                <a:spcPts val="0"/>
              </a:spcAft>
              <a:buFontTx/>
              <a:buChar char="•"/>
              <a:defRPr/>
            </a:pPr>
            <a:r>
              <a:rPr lang="fr-FR" sz="1200" b="0" kern="0" dirty="0">
                <a:solidFill>
                  <a:srgbClr val="786860"/>
                </a:solidFill>
                <a:latin typeface="Trebuchet MS"/>
              </a:rPr>
              <a:t>Affinage des contrôles pour l’exercice N+1</a:t>
            </a:r>
          </a:p>
        </p:txBody>
      </p:sp>
      <p:sp>
        <p:nvSpPr>
          <p:cNvPr id="43015" name="Flèche droite 22"/>
          <p:cNvSpPr>
            <a:spLocks noChangeArrowheads="1"/>
          </p:cNvSpPr>
          <p:nvPr/>
        </p:nvSpPr>
        <p:spPr bwMode="auto">
          <a:xfrm>
            <a:off x="442913" y="2697163"/>
            <a:ext cx="4303712" cy="46037"/>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sp>
        <p:nvSpPr>
          <p:cNvPr id="43016" name="Flèche droite 23"/>
          <p:cNvSpPr>
            <a:spLocks noChangeArrowheads="1"/>
          </p:cNvSpPr>
          <p:nvPr/>
        </p:nvSpPr>
        <p:spPr bwMode="auto">
          <a:xfrm>
            <a:off x="442913" y="3154363"/>
            <a:ext cx="4303712" cy="46037"/>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sp>
        <p:nvSpPr>
          <p:cNvPr id="43017" name="Flèche droite 24"/>
          <p:cNvSpPr>
            <a:spLocks noChangeArrowheads="1"/>
          </p:cNvSpPr>
          <p:nvPr/>
        </p:nvSpPr>
        <p:spPr bwMode="auto">
          <a:xfrm>
            <a:off x="442913" y="3611563"/>
            <a:ext cx="4303712" cy="46037"/>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sp>
        <p:nvSpPr>
          <p:cNvPr id="43018" name="Flèche droite 25"/>
          <p:cNvSpPr>
            <a:spLocks noChangeArrowheads="1"/>
          </p:cNvSpPr>
          <p:nvPr/>
        </p:nvSpPr>
        <p:spPr bwMode="auto">
          <a:xfrm>
            <a:off x="442913" y="4046538"/>
            <a:ext cx="4303712" cy="46037"/>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sp>
        <p:nvSpPr>
          <p:cNvPr id="43019" name="Flèche droite 26"/>
          <p:cNvSpPr>
            <a:spLocks noChangeArrowheads="1"/>
          </p:cNvSpPr>
          <p:nvPr/>
        </p:nvSpPr>
        <p:spPr bwMode="auto">
          <a:xfrm>
            <a:off x="442913" y="4452938"/>
            <a:ext cx="4303712" cy="46037"/>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sp>
        <p:nvSpPr>
          <p:cNvPr id="43020" name="Flèche droite 27"/>
          <p:cNvSpPr>
            <a:spLocks noChangeArrowheads="1"/>
          </p:cNvSpPr>
          <p:nvPr/>
        </p:nvSpPr>
        <p:spPr bwMode="auto">
          <a:xfrm>
            <a:off x="442913" y="4910138"/>
            <a:ext cx="4303712" cy="44450"/>
          </a:xfrm>
          <a:prstGeom prst="rightArrow">
            <a:avLst>
              <a:gd name="adj1" fmla="val 50000"/>
              <a:gd name="adj2" fmla="val 51548"/>
            </a:avLst>
          </a:prstGeom>
          <a:solidFill>
            <a:schemeClr val="accent1"/>
          </a:solidFill>
          <a:ln w="25400" algn="ctr">
            <a:solidFill>
              <a:srgbClr val="9D8D85"/>
            </a:solidFill>
            <a:round/>
            <a:headEnd/>
            <a:tailEnd type="triangle" w="lg" len="med"/>
          </a:ln>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sp>
        <p:nvSpPr>
          <p:cNvPr id="43021" name="Flèche droite 28"/>
          <p:cNvSpPr>
            <a:spLocks noChangeArrowheads="1"/>
          </p:cNvSpPr>
          <p:nvPr/>
        </p:nvSpPr>
        <p:spPr bwMode="auto">
          <a:xfrm>
            <a:off x="442913" y="5365750"/>
            <a:ext cx="4303712" cy="46038"/>
          </a:xfrm>
          <a:prstGeom prst="rightArrow">
            <a:avLst>
              <a:gd name="adj1" fmla="val 50000"/>
              <a:gd name="adj2" fmla="val 49770"/>
            </a:avLst>
          </a:prstGeom>
          <a:solidFill>
            <a:schemeClr val="accent1"/>
          </a:solidFill>
          <a:ln w="25400" algn="ctr">
            <a:solidFill>
              <a:srgbClr val="9D8D85"/>
            </a:solidFill>
            <a:round/>
            <a:headEnd/>
            <a:tailEnd type="triangle" w="lg" len="med"/>
          </a:ln>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sp>
        <p:nvSpPr>
          <p:cNvPr id="43022" name="Flèche droite 29"/>
          <p:cNvSpPr>
            <a:spLocks noChangeArrowheads="1"/>
          </p:cNvSpPr>
          <p:nvPr/>
        </p:nvSpPr>
        <p:spPr bwMode="auto">
          <a:xfrm>
            <a:off x="442913" y="5821363"/>
            <a:ext cx="4303712" cy="46037"/>
          </a:xfrm>
          <a:prstGeom prst="rightArrow">
            <a:avLst>
              <a:gd name="adj1" fmla="val 50000"/>
              <a:gd name="adj2" fmla="val 49771"/>
            </a:avLst>
          </a:prstGeom>
          <a:solidFill>
            <a:schemeClr val="accent1"/>
          </a:solidFill>
          <a:ln w="25400" algn="ctr">
            <a:solidFill>
              <a:srgbClr val="9D8D85"/>
            </a:solidFill>
            <a:round/>
            <a:headEnd/>
            <a:tailEnd type="triangle" w="lg" len="med"/>
          </a:ln>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cxnSp>
        <p:nvCxnSpPr>
          <p:cNvPr id="43023" name="Connecteur droit 4"/>
          <p:cNvCxnSpPr>
            <a:cxnSpLocks noChangeShapeType="1"/>
          </p:cNvCxnSpPr>
          <p:nvPr/>
        </p:nvCxnSpPr>
        <p:spPr bwMode="auto">
          <a:xfrm>
            <a:off x="4746625" y="2705100"/>
            <a:ext cx="4168775" cy="20638"/>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3024" name="Connecteur droit 42"/>
          <p:cNvCxnSpPr>
            <a:cxnSpLocks noChangeShapeType="1"/>
          </p:cNvCxnSpPr>
          <p:nvPr/>
        </p:nvCxnSpPr>
        <p:spPr bwMode="auto">
          <a:xfrm>
            <a:off x="4724400" y="3179763"/>
            <a:ext cx="4168775"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3025" name="Connecteur droit 43"/>
          <p:cNvCxnSpPr>
            <a:cxnSpLocks noChangeShapeType="1"/>
          </p:cNvCxnSpPr>
          <p:nvPr/>
        </p:nvCxnSpPr>
        <p:spPr bwMode="auto">
          <a:xfrm>
            <a:off x="4724400" y="3636963"/>
            <a:ext cx="4168775"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3026" name="Connecteur droit 44"/>
          <p:cNvCxnSpPr>
            <a:cxnSpLocks noChangeShapeType="1"/>
          </p:cNvCxnSpPr>
          <p:nvPr/>
        </p:nvCxnSpPr>
        <p:spPr bwMode="auto">
          <a:xfrm>
            <a:off x="4724400" y="4059238"/>
            <a:ext cx="4168775"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3027" name="Connecteur droit 45"/>
          <p:cNvCxnSpPr>
            <a:cxnSpLocks noChangeShapeType="1"/>
          </p:cNvCxnSpPr>
          <p:nvPr/>
        </p:nvCxnSpPr>
        <p:spPr bwMode="auto">
          <a:xfrm>
            <a:off x="4724400" y="4475163"/>
            <a:ext cx="4168775"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3028" name="Connecteur droit 46"/>
          <p:cNvCxnSpPr>
            <a:cxnSpLocks noChangeShapeType="1"/>
          </p:cNvCxnSpPr>
          <p:nvPr/>
        </p:nvCxnSpPr>
        <p:spPr bwMode="auto">
          <a:xfrm>
            <a:off x="4724400" y="4932363"/>
            <a:ext cx="4168775"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3029" name="Connecteur droit 47"/>
          <p:cNvCxnSpPr>
            <a:cxnSpLocks noChangeShapeType="1"/>
          </p:cNvCxnSpPr>
          <p:nvPr/>
        </p:nvCxnSpPr>
        <p:spPr bwMode="auto">
          <a:xfrm>
            <a:off x="4724400" y="5389563"/>
            <a:ext cx="4168775"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cxnSp>
        <p:nvCxnSpPr>
          <p:cNvPr id="43030" name="Connecteur droit 48"/>
          <p:cNvCxnSpPr>
            <a:cxnSpLocks noChangeShapeType="1"/>
          </p:cNvCxnSpPr>
          <p:nvPr/>
        </p:nvCxnSpPr>
        <p:spPr bwMode="auto">
          <a:xfrm>
            <a:off x="4724400" y="5846763"/>
            <a:ext cx="4168775" cy="20637"/>
          </a:xfrm>
          <a:prstGeom prst="line">
            <a:avLst/>
          </a:prstGeom>
          <a:noFill/>
          <a:ln w="9525" algn="ctr">
            <a:solidFill>
              <a:srgbClr val="9D8D85"/>
            </a:solidFill>
            <a:round/>
            <a:headEnd/>
            <a:tailEnd type="none" w="lg" len="med"/>
          </a:ln>
          <a:extLst>
            <a:ext uri="{909E8E84-426E-40DD-AFC4-6F175D3DCCD1}">
              <a14:hiddenFill xmlns:a14="http://schemas.microsoft.com/office/drawing/2010/main" xmlns="">
                <a:noFill/>
              </a14:hiddenFill>
            </a:ext>
          </a:extLst>
        </p:spPr>
      </p:cxnSp>
      <p:grpSp>
        <p:nvGrpSpPr>
          <p:cNvPr id="4" name="Groupe 3"/>
          <p:cNvGrpSpPr>
            <a:grpSpLocks/>
          </p:cNvGrpSpPr>
          <p:nvPr/>
        </p:nvGrpSpPr>
        <p:grpSpPr bwMode="auto">
          <a:xfrm>
            <a:off x="7637463" y="1676400"/>
            <a:ext cx="1277937" cy="4419600"/>
            <a:chOff x="7637463" y="1676400"/>
            <a:chExt cx="1277937" cy="4419600"/>
          </a:xfrm>
        </p:grpSpPr>
        <p:sp>
          <p:nvSpPr>
            <p:cNvPr id="43061" name="ZoneTexte 15"/>
            <p:cNvSpPr txBox="1">
              <a:spLocks noChangeArrowheads="1"/>
            </p:cNvSpPr>
            <p:nvPr/>
          </p:nvSpPr>
          <p:spPr bwMode="auto">
            <a:xfrm>
              <a:off x="7637463" y="1676400"/>
              <a:ext cx="1214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fontAlgn="auto" hangingPunct="1">
                <a:spcBef>
                  <a:spcPts val="0"/>
                </a:spcBef>
                <a:spcAft>
                  <a:spcPts val="0"/>
                </a:spcAft>
              </a:pPr>
              <a:r>
                <a:rPr lang="en-GB" sz="1200">
                  <a:solidFill>
                    <a:srgbClr val="786860"/>
                  </a:solidFill>
                </a:rPr>
                <a:t>MANUFIER</a:t>
              </a:r>
            </a:p>
          </p:txBody>
        </p:sp>
        <p:sp>
          <p:nvSpPr>
            <p:cNvPr id="43062" name="Rectangle à coins arrondis 32"/>
            <p:cNvSpPr>
              <a:spLocks noChangeArrowheads="1"/>
            </p:cNvSpPr>
            <p:nvPr/>
          </p:nvSpPr>
          <p:spPr bwMode="auto">
            <a:xfrm>
              <a:off x="7696200" y="1938338"/>
              <a:ext cx="609600" cy="4157662"/>
            </a:xfrm>
            <a:prstGeom prst="roundRect">
              <a:avLst>
                <a:gd name="adj" fmla="val 16667"/>
              </a:avLst>
            </a:prstGeom>
            <a:solidFill>
              <a:schemeClr val="accent1"/>
            </a:solidFill>
            <a:ln w="25400" algn="ctr">
              <a:solidFill>
                <a:srgbClr val="9D8D85"/>
              </a:solidFill>
              <a:round/>
              <a:headEnd/>
              <a:tailEnd type="triangle" w="lg" len="med"/>
            </a:ln>
          </p:spPr>
          <p:txBody>
            <a:bodyPr lIns="0" tIns="0" rIns="0" bIns="0"/>
            <a:lstStyle/>
            <a:p>
              <a:pPr fontAlgn="auto">
                <a:spcBef>
                  <a:spcPts val="0"/>
                </a:spcBef>
                <a:spcAft>
                  <a:spcPts val="0"/>
                </a:spcAft>
              </a:pPr>
              <a:r>
                <a:rPr lang="fr-FR" sz="1800" b="0" noProof="1">
                  <a:solidFill>
                    <a:srgbClr val="000000"/>
                  </a:solidFill>
                  <a:latin typeface="Trebuchet MS"/>
                </a:rPr>
                <a:t>AI</a:t>
              </a:r>
            </a:p>
          </p:txBody>
        </p:sp>
        <p:sp>
          <p:nvSpPr>
            <p:cNvPr id="43063" name="Rectangle à coins arrondis 33"/>
            <p:cNvSpPr>
              <a:spLocks noChangeArrowheads="1"/>
            </p:cNvSpPr>
            <p:nvPr/>
          </p:nvSpPr>
          <p:spPr bwMode="auto">
            <a:xfrm>
              <a:off x="8305800" y="1938338"/>
              <a:ext cx="609600" cy="4157662"/>
            </a:xfrm>
            <a:prstGeom prst="roundRect">
              <a:avLst>
                <a:gd name="adj" fmla="val 16667"/>
              </a:avLst>
            </a:prstGeom>
            <a:solidFill>
              <a:schemeClr val="bg1">
                <a:lumMod val="50000"/>
                <a:alpha val="39000"/>
              </a:schemeClr>
            </a:solidFill>
            <a:ln w="25400" algn="ctr">
              <a:solidFill>
                <a:srgbClr val="9D8D85"/>
              </a:solidFill>
              <a:round/>
              <a:headEnd/>
              <a:tailEnd type="triangle" w="lg" len="med"/>
            </a:ln>
          </p:spPr>
          <p:txBody>
            <a:bodyPr lIns="0" tIns="0" rIns="0" bIns="0"/>
            <a:lstStyle/>
            <a:p>
              <a:pPr fontAlgn="auto">
                <a:spcBef>
                  <a:spcPts val="0"/>
                </a:spcBef>
                <a:spcAft>
                  <a:spcPts val="0"/>
                </a:spcAft>
              </a:pPr>
              <a:r>
                <a:rPr lang="fr-FR" sz="1800" b="0" noProof="1">
                  <a:solidFill>
                    <a:srgbClr val="000000"/>
                  </a:solidFill>
                  <a:latin typeface="Trebuchet MS"/>
                </a:rPr>
                <a:t>AF</a:t>
              </a:r>
            </a:p>
          </p:txBody>
        </p:sp>
        <p:pic>
          <p:nvPicPr>
            <p:cNvPr id="43064" name="Image 6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8420100" y="2987675"/>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65" name="Image 66"/>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8420100" y="3889375"/>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66" name="Image 67"/>
            <p:cNvPicPr>
              <a:picLocks noChangeAspect="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8420100" y="4295775"/>
              <a:ext cx="38100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e 2"/>
          <p:cNvGrpSpPr>
            <a:grpSpLocks/>
          </p:cNvGrpSpPr>
          <p:nvPr/>
        </p:nvGrpSpPr>
        <p:grpSpPr bwMode="auto">
          <a:xfrm>
            <a:off x="6265863" y="1676400"/>
            <a:ext cx="1254125" cy="4419600"/>
            <a:chOff x="6265863" y="1676400"/>
            <a:chExt cx="1254125" cy="4419600"/>
          </a:xfrm>
        </p:grpSpPr>
        <p:sp>
          <p:nvSpPr>
            <p:cNvPr id="43051" name="ZoneTexte 14"/>
            <p:cNvSpPr txBox="1">
              <a:spLocks noChangeArrowheads="1"/>
            </p:cNvSpPr>
            <p:nvPr/>
          </p:nvSpPr>
          <p:spPr bwMode="auto">
            <a:xfrm>
              <a:off x="6265863" y="1676400"/>
              <a:ext cx="1214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fontAlgn="auto" hangingPunct="1">
                <a:spcBef>
                  <a:spcPts val="0"/>
                </a:spcBef>
                <a:spcAft>
                  <a:spcPts val="0"/>
                </a:spcAft>
              </a:pPr>
              <a:r>
                <a:rPr lang="en-GB" sz="1200">
                  <a:solidFill>
                    <a:srgbClr val="786860"/>
                  </a:solidFill>
                </a:rPr>
                <a:t>MINIFIER</a:t>
              </a:r>
            </a:p>
          </p:txBody>
        </p:sp>
        <p:sp>
          <p:nvSpPr>
            <p:cNvPr id="43052" name="Rectangle à coins arrondis 30"/>
            <p:cNvSpPr>
              <a:spLocks noChangeArrowheads="1"/>
            </p:cNvSpPr>
            <p:nvPr/>
          </p:nvSpPr>
          <p:spPr bwMode="auto">
            <a:xfrm>
              <a:off x="6300788" y="1938338"/>
              <a:ext cx="609600" cy="4157662"/>
            </a:xfrm>
            <a:prstGeom prst="roundRect">
              <a:avLst>
                <a:gd name="adj" fmla="val 16667"/>
              </a:avLst>
            </a:prstGeom>
            <a:solidFill>
              <a:schemeClr val="accent1"/>
            </a:solidFill>
            <a:ln w="25400" algn="ctr">
              <a:solidFill>
                <a:srgbClr val="9D8D85"/>
              </a:solidFill>
              <a:round/>
              <a:headEnd/>
              <a:tailEnd type="triangle" w="lg" len="med"/>
            </a:ln>
          </p:spPr>
          <p:txBody>
            <a:bodyPr lIns="0" tIns="0" rIns="0" bIns="0"/>
            <a:lstStyle/>
            <a:p>
              <a:pPr fontAlgn="auto">
                <a:spcBef>
                  <a:spcPts val="0"/>
                </a:spcBef>
                <a:spcAft>
                  <a:spcPts val="0"/>
                </a:spcAft>
              </a:pPr>
              <a:r>
                <a:rPr lang="fr-FR" sz="1800" b="0" noProof="1">
                  <a:solidFill>
                    <a:srgbClr val="000000"/>
                  </a:solidFill>
                  <a:latin typeface="Trebuchet MS"/>
                </a:rPr>
                <a:t>AI</a:t>
              </a:r>
            </a:p>
          </p:txBody>
        </p:sp>
        <p:sp>
          <p:nvSpPr>
            <p:cNvPr id="43053" name="Rectangle à coins arrondis 31"/>
            <p:cNvSpPr>
              <a:spLocks noChangeArrowheads="1"/>
            </p:cNvSpPr>
            <p:nvPr/>
          </p:nvSpPr>
          <p:spPr bwMode="auto">
            <a:xfrm>
              <a:off x="6910388" y="1938338"/>
              <a:ext cx="609600" cy="4157662"/>
            </a:xfrm>
            <a:prstGeom prst="roundRect">
              <a:avLst>
                <a:gd name="adj" fmla="val 16667"/>
              </a:avLst>
            </a:prstGeom>
            <a:solidFill>
              <a:schemeClr val="bg1">
                <a:lumMod val="50000"/>
                <a:alpha val="39000"/>
              </a:schemeClr>
            </a:solidFill>
            <a:ln w="25400" algn="ctr">
              <a:solidFill>
                <a:srgbClr val="9D8D85"/>
              </a:solidFill>
              <a:round/>
              <a:headEnd/>
              <a:tailEnd type="triangle" w="lg" len="med"/>
            </a:ln>
          </p:spPr>
          <p:txBody>
            <a:bodyPr lIns="0" tIns="0" rIns="0" bIns="0"/>
            <a:lstStyle/>
            <a:p>
              <a:pPr fontAlgn="auto">
                <a:spcBef>
                  <a:spcPts val="0"/>
                </a:spcBef>
                <a:spcAft>
                  <a:spcPts val="0"/>
                </a:spcAft>
              </a:pPr>
              <a:r>
                <a:rPr lang="fr-FR" sz="1800" b="0" noProof="1">
                  <a:solidFill>
                    <a:srgbClr val="000000"/>
                  </a:solidFill>
                  <a:latin typeface="Trebuchet MS"/>
                </a:rPr>
                <a:t>AF</a:t>
              </a:r>
            </a:p>
          </p:txBody>
        </p:sp>
        <p:pic>
          <p:nvPicPr>
            <p:cNvPr id="43054" name="Image 3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24688" y="25146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5" name="Image 37"/>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29718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6" name="Image 38"/>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6415088" y="3446463"/>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7" name="Image 39"/>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6415088" y="2963863"/>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8" name="Image 40"/>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38862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9" name="Image 49"/>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42672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60" name="Image 68"/>
            <p:cNvPicPr>
              <a:picLocks noChangeAspect="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7010400" y="5210175"/>
              <a:ext cx="38100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e 4"/>
          <p:cNvGrpSpPr>
            <a:grpSpLocks/>
          </p:cNvGrpSpPr>
          <p:nvPr/>
        </p:nvGrpSpPr>
        <p:grpSpPr bwMode="auto">
          <a:xfrm>
            <a:off x="4899025" y="1649413"/>
            <a:ext cx="1219200" cy="4457700"/>
            <a:chOff x="4899025" y="1649413"/>
            <a:chExt cx="1219200" cy="4457700"/>
          </a:xfrm>
        </p:grpSpPr>
        <p:sp>
          <p:nvSpPr>
            <p:cNvPr id="43034" name="ZoneTexte 11"/>
            <p:cNvSpPr txBox="1">
              <a:spLocks noChangeArrowheads="1"/>
            </p:cNvSpPr>
            <p:nvPr/>
          </p:nvSpPr>
          <p:spPr bwMode="auto">
            <a:xfrm>
              <a:off x="4899025" y="1676400"/>
              <a:ext cx="12144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bg1"/>
                  </a:solidFill>
                  <a:latin typeface="Trebuchet MS" pitchFamily="34" charset="0"/>
                </a:defRPr>
              </a:lvl1pPr>
              <a:lvl2pPr marL="742950" indent="-285750" eaLnBrk="0" hangingPunct="0">
                <a:defRPr sz="1400" b="1">
                  <a:solidFill>
                    <a:schemeClr val="bg1"/>
                  </a:solidFill>
                  <a:latin typeface="Trebuchet MS" pitchFamily="34" charset="0"/>
                </a:defRPr>
              </a:lvl2pPr>
              <a:lvl3pPr marL="1143000" indent="-228600" eaLnBrk="0" hangingPunct="0">
                <a:defRPr sz="1400" b="1">
                  <a:solidFill>
                    <a:schemeClr val="bg1"/>
                  </a:solidFill>
                  <a:latin typeface="Trebuchet MS" pitchFamily="34" charset="0"/>
                </a:defRPr>
              </a:lvl3pPr>
              <a:lvl4pPr marL="1600200" indent="-228600" eaLnBrk="0" hangingPunct="0">
                <a:defRPr sz="1400" b="1">
                  <a:solidFill>
                    <a:schemeClr val="bg1"/>
                  </a:solidFill>
                  <a:latin typeface="Trebuchet MS" pitchFamily="34" charset="0"/>
                </a:defRPr>
              </a:lvl4pPr>
              <a:lvl5pPr marL="2057400" indent="-228600" eaLnBrk="0" hangingPunct="0">
                <a:defRPr sz="1400" b="1">
                  <a:solidFill>
                    <a:schemeClr val="bg1"/>
                  </a:solidFill>
                  <a:latin typeface="Trebuchet MS" pitchFamily="34" charset="0"/>
                </a:defRPr>
              </a:lvl5pPr>
              <a:lvl6pPr marL="2514600" indent="-228600" eaLnBrk="0" fontAlgn="base" hangingPunct="0">
                <a:spcBef>
                  <a:spcPct val="0"/>
                </a:spcBef>
                <a:spcAft>
                  <a:spcPct val="0"/>
                </a:spcAft>
                <a:defRPr sz="1400" b="1">
                  <a:solidFill>
                    <a:schemeClr val="bg1"/>
                  </a:solidFill>
                  <a:latin typeface="Trebuchet MS" pitchFamily="34" charset="0"/>
                </a:defRPr>
              </a:lvl6pPr>
              <a:lvl7pPr marL="2971800" indent="-228600" eaLnBrk="0" fontAlgn="base" hangingPunct="0">
                <a:spcBef>
                  <a:spcPct val="0"/>
                </a:spcBef>
                <a:spcAft>
                  <a:spcPct val="0"/>
                </a:spcAft>
                <a:defRPr sz="1400" b="1">
                  <a:solidFill>
                    <a:schemeClr val="bg1"/>
                  </a:solidFill>
                  <a:latin typeface="Trebuchet MS" pitchFamily="34" charset="0"/>
                </a:defRPr>
              </a:lvl7pPr>
              <a:lvl8pPr marL="3429000" indent="-228600" eaLnBrk="0" fontAlgn="base" hangingPunct="0">
                <a:spcBef>
                  <a:spcPct val="0"/>
                </a:spcBef>
                <a:spcAft>
                  <a:spcPct val="0"/>
                </a:spcAft>
                <a:defRPr sz="1400" b="1">
                  <a:solidFill>
                    <a:schemeClr val="bg1"/>
                  </a:solidFill>
                  <a:latin typeface="Trebuchet MS" pitchFamily="34" charset="0"/>
                </a:defRPr>
              </a:lvl8pPr>
              <a:lvl9pPr marL="3886200" indent="-228600" eaLnBrk="0" fontAlgn="base" hangingPunct="0">
                <a:spcBef>
                  <a:spcPct val="0"/>
                </a:spcBef>
                <a:spcAft>
                  <a:spcPct val="0"/>
                </a:spcAft>
                <a:defRPr sz="1400" b="1">
                  <a:solidFill>
                    <a:schemeClr val="bg1"/>
                  </a:solidFill>
                  <a:latin typeface="Trebuchet MS" pitchFamily="34" charset="0"/>
                </a:defRPr>
              </a:lvl9pPr>
            </a:lstStyle>
            <a:p>
              <a:pPr eaLnBrk="1" fontAlgn="auto" hangingPunct="1">
                <a:spcBef>
                  <a:spcPts val="0"/>
                </a:spcBef>
                <a:spcAft>
                  <a:spcPts val="0"/>
                </a:spcAft>
              </a:pPr>
              <a:r>
                <a:rPr lang="en-GB" sz="1200">
                  <a:solidFill>
                    <a:srgbClr val="786860"/>
                  </a:solidFill>
                </a:rPr>
                <a:t>MAGNIFIER</a:t>
              </a:r>
            </a:p>
          </p:txBody>
        </p:sp>
        <p:sp>
          <p:nvSpPr>
            <p:cNvPr id="43035" name="Rectangle 13"/>
            <p:cNvSpPr>
              <a:spLocks noChangeArrowheads="1"/>
            </p:cNvSpPr>
            <p:nvPr/>
          </p:nvSpPr>
          <p:spPr bwMode="auto">
            <a:xfrm>
              <a:off x="4899025" y="1649413"/>
              <a:ext cx="1214438"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fontAlgn="auto">
                <a:spcBef>
                  <a:spcPts val="0"/>
                </a:spcBef>
                <a:spcAft>
                  <a:spcPts val="0"/>
                </a:spcAft>
              </a:pPr>
              <a:endParaRPr lang="fr-FR" sz="1800" b="0" noProof="1">
                <a:solidFill>
                  <a:srgbClr val="000000"/>
                </a:solidFill>
                <a:latin typeface="Trebuchet MS"/>
              </a:endParaRPr>
            </a:p>
          </p:txBody>
        </p:sp>
        <p:sp>
          <p:nvSpPr>
            <p:cNvPr id="43036" name="Rectangle à coins arrondis 16"/>
            <p:cNvSpPr>
              <a:spLocks noChangeArrowheads="1"/>
            </p:cNvSpPr>
            <p:nvPr/>
          </p:nvSpPr>
          <p:spPr bwMode="auto">
            <a:xfrm>
              <a:off x="4899025" y="1938338"/>
              <a:ext cx="609600" cy="4157662"/>
            </a:xfrm>
            <a:prstGeom prst="roundRect">
              <a:avLst>
                <a:gd name="adj" fmla="val 16667"/>
              </a:avLst>
            </a:prstGeom>
            <a:solidFill>
              <a:schemeClr val="accent1"/>
            </a:solidFill>
            <a:ln w="25400" algn="ctr">
              <a:solidFill>
                <a:srgbClr val="9D8D85"/>
              </a:solidFill>
              <a:round/>
              <a:headEnd/>
              <a:tailEnd type="triangle" w="lg" len="med"/>
            </a:ln>
          </p:spPr>
          <p:txBody>
            <a:bodyPr lIns="0" tIns="0" rIns="0" bIns="0"/>
            <a:lstStyle/>
            <a:p>
              <a:pPr fontAlgn="auto">
                <a:spcBef>
                  <a:spcPts val="0"/>
                </a:spcBef>
                <a:spcAft>
                  <a:spcPts val="0"/>
                </a:spcAft>
              </a:pPr>
              <a:r>
                <a:rPr lang="fr-FR" sz="1800" b="0" noProof="1">
                  <a:solidFill>
                    <a:srgbClr val="000000"/>
                  </a:solidFill>
                  <a:latin typeface="Trebuchet MS"/>
                </a:rPr>
                <a:t>AI</a:t>
              </a:r>
            </a:p>
          </p:txBody>
        </p:sp>
        <p:sp>
          <p:nvSpPr>
            <p:cNvPr id="43037" name="Rectangle à coins arrondis 17"/>
            <p:cNvSpPr>
              <a:spLocks noChangeArrowheads="1"/>
            </p:cNvSpPr>
            <p:nvPr/>
          </p:nvSpPr>
          <p:spPr bwMode="auto">
            <a:xfrm>
              <a:off x="5508625" y="1938338"/>
              <a:ext cx="609600" cy="4168775"/>
            </a:xfrm>
            <a:prstGeom prst="roundRect">
              <a:avLst>
                <a:gd name="adj" fmla="val 16667"/>
              </a:avLst>
            </a:prstGeom>
            <a:solidFill>
              <a:schemeClr val="bg1">
                <a:lumMod val="50000"/>
                <a:alpha val="38823"/>
              </a:schemeClr>
            </a:solidFill>
            <a:ln w="25400" algn="ctr">
              <a:solidFill>
                <a:srgbClr val="9D8D85"/>
              </a:solidFill>
              <a:round/>
              <a:headEnd/>
              <a:tailEnd type="triangle" w="lg" len="med"/>
            </a:ln>
          </p:spPr>
          <p:txBody>
            <a:bodyPr lIns="0" tIns="0" rIns="0" bIns="0"/>
            <a:lstStyle/>
            <a:p>
              <a:pPr fontAlgn="auto">
                <a:spcBef>
                  <a:spcPts val="0"/>
                </a:spcBef>
                <a:spcAft>
                  <a:spcPts val="0"/>
                </a:spcAft>
              </a:pPr>
              <a:r>
                <a:rPr lang="fr-FR" sz="1800" b="0" noProof="1">
                  <a:solidFill>
                    <a:srgbClr val="000000"/>
                  </a:solidFill>
                  <a:latin typeface="Trebuchet MS"/>
                </a:rPr>
                <a:t>AF</a:t>
              </a:r>
            </a:p>
          </p:txBody>
        </p:sp>
        <p:pic>
          <p:nvPicPr>
            <p:cNvPr id="43038" name="Image 2"/>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013325" y="2506663"/>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9" name="Image 50"/>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029200" y="29718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0" name="Image 51"/>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014913" y="34290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1" name="Image 52"/>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014913" y="38862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2" name="Image 53"/>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014913" y="43434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3" name="Image 54"/>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014913" y="47244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4" name="Image 55"/>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029200" y="51816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5" name="Image 56"/>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029200" y="56388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6" name="Image 60"/>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624513" y="38862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7" name="Image 61"/>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624513" y="43434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8" name="Image 62"/>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624513" y="47244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9" name="Image 63"/>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638800" y="51816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0" name="Image 63"/>
            <p:cNvPicPr>
              <a:picLocks noChangeAspect="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a:stretch>
              <a:fillRect/>
            </a:stretch>
          </p:blipFill>
          <p:spPr bwMode="auto">
            <a:xfrm>
              <a:off x="5652120" y="5640288"/>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78728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9600" y="79375"/>
            <a:ext cx="827088" cy="121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684" y="1124263"/>
            <a:ext cx="9182684" cy="5733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2"/>
          <p:cNvSpPr txBox="1">
            <a:spLocks noChangeArrowheads="1"/>
          </p:cNvSpPr>
          <p:nvPr/>
        </p:nvSpPr>
        <p:spPr bwMode="auto">
          <a:xfrm>
            <a:off x="287338" y="520907"/>
            <a:ext cx="8769350" cy="971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l" rtl="0" eaLnBrk="0" fontAlgn="base" hangingPunct="0">
              <a:lnSpc>
                <a:spcPct val="105000"/>
              </a:lnSpc>
              <a:spcBef>
                <a:spcPct val="0"/>
              </a:spcBef>
              <a:spcAft>
                <a:spcPct val="0"/>
              </a:spcAft>
              <a:defRPr sz="2800" b="1">
                <a:solidFill>
                  <a:srgbClr val="ED1A3B"/>
                </a:solidFill>
                <a:latin typeface="+mj-lt"/>
                <a:ea typeface="+mj-ea"/>
                <a:cs typeface="+mj-cs"/>
              </a:defRPr>
            </a:lvl1pPr>
            <a:lvl2pPr algn="l" rtl="0" eaLnBrk="0" fontAlgn="base" hangingPunct="0">
              <a:lnSpc>
                <a:spcPct val="105000"/>
              </a:lnSpc>
              <a:spcBef>
                <a:spcPct val="0"/>
              </a:spcBef>
              <a:spcAft>
                <a:spcPct val="0"/>
              </a:spcAft>
              <a:defRPr sz="2800" b="1">
                <a:solidFill>
                  <a:srgbClr val="ED1A3B"/>
                </a:solidFill>
                <a:latin typeface="Trebuchet MS" pitchFamily="34" charset="0"/>
              </a:defRPr>
            </a:lvl2pPr>
            <a:lvl3pPr algn="l" rtl="0" eaLnBrk="0" fontAlgn="base" hangingPunct="0">
              <a:lnSpc>
                <a:spcPct val="105000"/>
              </a:lnSpc>
              <a:spcBef>
                <a:spcPct val="0"/>
              </a:spcBef>
              <a:spcAft>
                <a:spcPct val="0"/>
              </a:spcAft>
              <a:defRPr sz="2800" b="1">
                <a:solidFill>
                  <a:srgbClr val="ED1A3B"/>
                </a:solidFill>
                <a:latin typeface="Trebuchet MS" pitchFamily="34" charset="0"/>
              </a:defRPr>
            </a:lvl3pPr>
            <a:lvl4pPr algn="l" rtl="0" eaLnBrk="0" fontAlgn="base" hangingPunct="0">
              <a:lnSpc>
                <a:spcPct val="105000"/>
              </a:lnSpc>
              <a:spcBef>
                <a:spcPct val="0"/>
              </a:spcBef>
              <a:spcAft>
                <a:spcPct val="0"/>
              </a:spcAft>
              <a:defRPr sz="2800" b="1">
                <a:solidFill>
                  <a:srgbClr val="ED1A3B"/>
                </a:solidFill>
                <a:latin typeface="Trebuchet MS" pitchFamily="34" charset="0"/>
              </a:defRPr>
            </a:lvl4pPr>
            <a:lvl5pPr algn="l" rtl="0" eaLnBrk="0" fontAlgn="base" hangingPunct="0">
              <a:lnSpc>
                <a:spcPct val="105000"/>
              </a:lnSpc>
              <a:spcBef>
                <a:spcPct val="0"/>
              </a:spcBef>
              <a:spcAft>
                <a:spcPct val="0"/>
              </a:spcAft>
              <a:defRPr sz="2800" b="1">
                <a:solidFill>
                  <a:srgbClr val="ED1A3B"/>
                </a:solidFill>
                <a:latin typeface="Trebuchet MS" pitchFamily="34" charset="0"/>
              </a:defRPr>
            </a:lvl5pPr>
            <a:lvl6pPr marL="457200" algn="l" rtl="0" fontAlgn="base">
              <a:lnSpc>
                <a:spcPct val="105000"/>
              </a:lnSpc>
              <a:spcBef>
                <a:spcPct val="0"/>
              </a:spcBef>
              <a:spcAft>
                <a:spcPct val="0"/>
              </a:spcAft>
              <a:defRPr sz="2800" b="1">
                <a:solidFill>
                  <a:srgbClr val="ED1A3B"/>
                </a:solidFill>
                <a:latin typeface="Trebuchet MS" pitchFamily="34" charset="0"/>
              </a:defRPr>
            </a:lvl6pPr>
            <a:lvl7pPr marL="914400" algn="l" rtl="0" fontAlgn="base">
              <a:lnSpc>
                <a:spcPct val="105000"/>
              </a:lnSpc>
              <a:spcBef>
                <a:spcPct val="0"/>
              </a:spcBef>
              <a:spcAft>
                <a:spcPct val="0"/>
              </a:spcAft>
              <a:defRPr sz="2800" b="1">
                <a:solidFill>
                  <a:srgbClr val="ED1A3B"/>
                </a:solidFill>
                <a:latin typeface="Trebuchet MS" pitchFamily="34" charset="0"/>
              </a:defRPr>
            </a:lvl7pPr>
            <a:lvl8pPr marL="1371600" algn="l" rtl="0" fontAlgn="base">
              <a:lnSpc>
                <a:spcPct val="105000"/>
              </a:lnSpc>
              <a:spcBef>
                <a:spcPct val="0"/>
              </a:spcBef>
              <a:spcAft>
                <a:spcPct val="0"/>
              </a:spcAft>
              <a:defRPr sz="2800" b="1">
                <a:solidFill>
                  <a:srgbClr val="ED1A3B"/>
                </a:solidFill>
                <a:latin typeface="Trebuchet MS" pitchFamily="34" charset="0"/>
              </a:defRPr>
            </a:lvl8pPr>
            <a:lvl9pPr marL="1828800" algn="l" rtl="0" fontAlgn="base">
              <a:lnSpc>
                <a:spcPct val="105000"/>
              </a:lnSpc>
              <a:spcBef>
                <a:spcPct val="0"/>
              </a:spcBef>
              <a:spcAft>
                <a:spcPct val="0"/>
              </a:spcAft>
              <a:defRPr sz="2800" b="1">
                <a:solidFill>
                  <a:srgbClr val="ED1A3B"/>
                </a:solidFill>
                <a:latin typeface="Trebuchet MS" pitchFamily="34" charset="0"/>
              </a:defRPr>
            </a:lvl9pPr>
          </a:lstStyle>
          <a:p>
            <a:pPr eaLnBrk="1" hangingPunct="1">
              <a:defRPr/>
            </a:pPr>
            <a:r>
              <a:rPr lang="fr-FR" sz="2000" cap="small" dirty="0" smtClean="0"/>
              <a:t>L’AUDIT PAR L INFORMATIQUE ET L APPROCHE PAR LES FAITS POUR EFFECTUER NOS MISSIONS LEGALES</a:t>
            </a:r>
            <a:br>
              <a:rPr lang="fr-FR" sz="2000" cap="small" dirty="0" smtClean="0"/>
            </a:br>
            <a:endParaRPr lang="fr-FR" sz="2000" dirty="0"/>
          </a:p>
        </p:txBody>
      </p:sp>
    </p:spTree>
    <p:extLst>
      <p:ext uri="{BB962C8B-B14F-4D97-AF65-F5344CB8AC3E}">
        <p14:creationId xmlns:p14="http://schemas.microsoft.com/office/powerpoint/2010/main" xmlns="" val="3574694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fr-FR" dirty="0" smtClean="0"/>
              <a:t>LA MISE EN PRATIQUE</a:t>
            </a:r>
            <a:br>
              <a:rPr lang="fr-FR" dirty="0" smtClean="0"/>
            </a:br>
            <a:r>
              <a:rPr lang="fr-FR" sz="2400" dirty="0" smtClean="0">
                <a:solidFill>
                  <a:schemeClr val="accent2"/>
                </a:solidFill>
              </a:rPr>
              <a:t>La communication avec le client</a:t>
            </a:r>
          </a:p>
        </p:txBody>
      </p:sp>
      <p:sp>
        <p:nvSpPr>
          <p:cNvPr id="37" name="Rectangle 3"/>
          <p:cNvSpPr txBox="1">
            <a:spLocks noChangeArrowheads="1"/>
          </p:cNvSpPr>
          <p:nvPr/>
        </p:nvSpPr>
        <p:spPr bwMode="auto">
          <a:xfrm>
            <a:off x="285750" y="4554538"/>
            <a:ext cx="8858250" cy="1322387"/>
          </a:xfrm>
          <a:prstGeom prst="rect">
            <a:avLst/>
          </a:prstGeom>
          <a:noFill/>
          <a:ln w="9525">
            <a:noFill/>
            <a:miter lim="800000"/>
            <a:headEnd/>
            <a:tailEnd/>
          </a:ln>
          <a:effectLst/>
        </p:spPr>
        <p:txBody>
          <a:bodyPr lIns="0" tIns="0" rIns="0" bIns="0"/>
          <a:lstStyle/>
          <a:p>
            <a:pPr marL="641350" lvl="2" indent="-303213" algn="l" fontAlgn="auto">
              <a:spcBef>
                <a:spcPct val="20000"/>
              </a:spcBef>
              <a:spcAft>
                <a:spcPts val="0"/>
              </a:spcAft>
              <a:buFontTx/>
              <a:buChar char="•"/>
              <a:defRPr/>
            </a:pPr>
            <a:r>
              <a:rPr lang="fr-FR" sz="1600" b="0" kern="0" dirty="0">
                <a:solidFill>
                  <a:srgbClr val="786860"/>
                </a:solidFill>
                <a:latin typeface="Trebuchet MS"/>
              </a:rPr>
              <a:t>Nous disposons des arguments commerciaux pour échanger avec vos clients, à savoir :</a:t>
            </a:r>
          </a:p>
          <a:p>
            <a:pPr marL="1555750" lvl="4" indent="-303213" algn="l" fontAlgn="auto">
              <a:spcBef>
                <a:spcPct val="20000"/>
              </a:spcBef>
              <a:spcAft>
                <a:spcPts val="0"/>
              </a:spcAft>
              <a:buFont typeface="Wingdings" pitchFamily="2" charset="2"/>
              <a:buChar char="Ø"/>
              <a:defRPr/>
            </a:pPr>
            <a:r>
              <a:rPr lang="fr-FR" sz="1200" b="0" kern="0" dirty="0">
                <a:solidFill>
                  <a:srgbClr val="786860"/>
                </a:solidFill>
                <a:latin typeface="Trebuchet MS"/>
              </a:rPr>
              <a:t>Quelles informations collecter</a:t>
            </a:r>
          </a:p>
          <a:p>
            <a:pPr marL="1555750" lvl="4" indent="-303213" algn="l" fontAlgn="auto">
              <a:spcBef>
                <a:spcPct val="20000"/>
              </a:spcBef>
              <a:spcAft>
                <a:spcPts val="0"/>
              </a:spcAft>
              <a:buFont typeface="Wingdings" pitchFamily="2" charset="2"/>
              <a:buChar char="Ø"/>
              <a:defRPr/>
            </a:pPr>
            <a:r>
              <a:rPr lang="fr-FR" sz="1200" b="0" kern="0" dirty="0">
                <a:solidFill>
                  <a:srgbClr val="786860"/>
                </a:solidFill>
                <a:latin typeface="Trebuchet MS"/>
              </a:rPr>
              <a:t>Comment présenter l’approche au client</a:t>
            </a:r>
          </a:p>
          <a:p>
            <a:pPr marL="1555750" lvl="4" indent="-303213" algn="l" fontAlgn="auto">
              <a:spcBef>
                <a:spcPct val="20000"/>
              </a:spcBef>
              <a:spcAft>
                <a:spcPts val="0"/>
              </a:spcAft>
              <a:buFont typeface="Wingdings" pitchFamily="2" charset="2"/>
              <a:buChar char="Ø"/>
              <a:defRPr/>
            </a:pPr>
            <a:r>
              <a:rPr lang="fr-FR" sz="1200" b="0" kern="0" dirty="0">
                <a:solidFill>
                  <a:srgbClr val="786860"/>
                </a:solidFill>
                <a:latin typeface="Trebuchet MS"/>
              </a:rPr>
              <a:t>Quels intérêts le client peut retirer de cette approche</a:t>
            </a:r>
          </a:p>
          <a:p>
            <a:pPr marL="1555750" lvl="4" indent="-303213" algn="l" fontAlgn="auto">
              <a:spcBef>
                <a:spcPct val="20000"/>
              </a:spcBef>
              <a:spcAft>
                <a:spcPts val="0"/>
              </a:spcAft>
              <a:buFont typeface="Wingdings" pitchFamily="2" charset="2"/>
              <a:buChar char="Ø"/>
              <a:defRPr/>
            </a:pPr>
            <a:r>
              <a:rPr lang="fr-FR" sz="1200" b="0" kern="0" dirty="0">
                <a:solidFill>
                  <a:srgbClr val="786860"/>
                </a:solidFill>
                <a:latin typeface="Trebuchet MS"/>
              </a:rPr>
              <a:t>Le budget</a:t>
            </a:r>
          </a:p>
        </p:txBody>
      </p:sp>
      <p:pic>
        <p:nvPicPr>
          <p:cNvPr id="44038" name="Imag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2900" y="463550"/>
            <a:ext cx="11811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975" y="1446213"/>
            <a:ext cx="3470275" cy="303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4898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fr-FR" dirty="0" smtClean="0"/>
              <a:t>Prise de connaissance de l’environnement informatique des clients</a:t>
            </a:r>
            <a:endParaRPr lang="fr-FR" dirty="0"/>
          </a:p>
        </p:txBody>
      </p:sp>
      <p:sp>
        <p:nvSpPr>
          <p:cNvPr id="2" name="Espace réservé du pied de page 1"/>
          <p:cNvSpPr>
            <a:spLocks noGrp="1"/>
          </p:cNvSpPr>
          <p:nvPr>
            <p:ph type="ftr" sz="quarter" idx="3"/>
          </p:nvPr>
        </p:nvSpPr>
        <p:spPr/>
        <p:txBody>
          <a:bodyPr/>
          <a:lstStyle/>
          <a:p>
            <a:r>
              <a:rPr lang="fr-FR" smtClean="0"/>
              <a:t>Pyramide des âges BDO - 16/05/2012</a:t>
            </a:r>
            <a:endParaRPr lang="en-GB"/>
          </a:p>
        </p:txBody>
      </p:sp>
      <p:sp>
        <p:nvSpPr>
          <p:cNvPr id="9" name="Slide Number Placeholder 4"/>
          <p:cNvSpPr>
            <a:spLocks noGrp="1"/>
          </p:cNvSpPr>
          <p:nvPr>
            <p:ph type="sldNum" sz="quarter" idx="4"/>
          </p:nvPr>
        </p:nvSpPr>
        <p:spPr/>
        <p:txBody>
          <a:bodyPr/>
          <a:lstStyle/>
          <a:p>
            <a:r>
              <a:rPr lang="en-GB"/>
              <a:t>Page </a:t>
            </a:r>
            <a:fld id="{20C48D23-A3AD-49D9-9534-D3E256FE0820}" type="slidenum">
              <a:rPr lang="en-GB"/>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D’un cadre réglementaire vers des opportunités</a:t>
            </a:r>
            <a:r>
              <a:rPr lang="fr-FR" dirty="0" smtClean="0"/>
              <a:t/>
            </a:r>
            <a:br>
              <a:rPr lang="fr-FR" dirty="0" smtClean="0"/>
            </a:br>
            <a:endParaRPr lang="fr-FR" sz="2400" dirty="0" smtClean="0">
              <a:solidFill>
                <a:srgbClr val="2EB0A4"/>
              </a:solidFill>
            </a:endParaRPr>
          </a:p>
        </p:txBody>
      </p:sp>
      <p:grpSp>
        <p:nvGrpSpPr>
          <p:cNvPr id="13" name="Groupe 12"/>
          <p:cNvGrpSpPr/>
          <p:nvPr/>
        </p:nvGrpSpPr>
        <p:grpSpPr>
          <a:xfrm>
            <a:off x="285363" y="1053512"/>
            <a:ext cx="8569325" cy="1569660"/>
            <a:chOff x="285363" y="1053512"/>
            <a:chExt cx="8569325" cy="1569660"/>
          </a:xfrm>
        </p:grpSpPr>
        <p:sp>
          <p:nvSpPr>
            <p:cNvPr id="2" name="Rectangle 1"/>
            <p:cNvSpPr/>
            <p:nvPr/>
          </p:nvSpPr>
          <p:spPr bwMode="auto">
            <a:xfrm>
              <a:off x="404110" y="1211283"/>
              <a:ext cx="8416927" cy="1353787"/>
            </a:xfrm>
            <a:prstGeom prst="rect">
              <a:avLst/>
            </a:prstGeom>
            <a:solidFill>
              <a:schemeClr val="accent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7" name="ZoneTexte 6"/>
            <p:cNvSpPr txBox="1"/>
            <p:nvPr/>
          </p:nvSpPr>
          <p:spPr>
            <a:xfrm>
              <a:off x="285363" y="1053512"/>
              <a:ext cx="8569325" cy="1569660"/>
            </a:xfrm>
            <a:prstGeom prst="rect">
              <a:avLst/>
            </a:prstGeom>
            <a:noFill/>
          </p:spPr>
          <p:txBody>
            <a:bodyPr wrap="square" rtlCol="0">
              <a:spAutoFit/>
            </a:bodyPr>
            <a:lstStyle/>
            <a:p>
              <a:pPr algn="just"/>
              <a:r>
                <a:rPr lang="fr-FR" sz="3200" dirty="0" smtClean="0"/>
                <a:t>REGLEMENTATION</a:t>
              </a:r>
            </a:p>
            <a:p>
              <a:pPr algn="just"/>
              <a:endParaRPr lang="fr-FR" sz="1600" b="0" dirty="0" smtClean="0"/>
            </a:p>
            <a:p>
              <a:pPr algn="just"/>
              <a:r>
                <a:rPr lang="fr-FR" sz="1600" b="0" dirty="0" smtClean="0"/>
                <a:t>La NEP 315 énonce l’obligation pour le commissaire aux comptes de connaître l’environnement de l’entreprise. Ainsi la prise de connaissance des systèmes d’information entre dans un cadre réglementaire.</a:t>
              </a:r>
              <a:endParaRPr lang="fr-FR" b="0" dirty="0" smtClean="0"/>
            </a:p>
          </p:txBody>
        </p:sp>
      </p:grpSp>
      <p:grpSp>
        <p:nvGrpSpPr>
          <p:cNvPr id="12" name="Groupe 11"/>
          <p:cNvGrpSpPr/>
          <p:nvPr/>
        </p:nvGrpSpPr>
        <p:grpSpPr>
          <a:xfrm>
            <a:off x="288339" y="2762666"/>
            <a:ext cx="8569325" cy="1569660"/>
            <a:chOff x="288339" y="2512205"/>
            <a:chExt cx="8569325" cy="1569660"/>
          </a:xfrm>
        </p:grpSpPr>
        <p:sp>
          <p:nvSpPr>
            <p:cNvPr id="8" name="Rectangle 7"/>
            <p:cNvSpPr/>
            <p:nvPr/>
          </p:nvSpPr>
          <p:spPr bwMode="auto">
            <a:xfrm>
              <a:off x="407086" y="2669976"/>
              <a:ext cx="8416927" cy="1353600"/>
            </a:xfrm>
            <a:prstGeom prst="rect">
              <a:avLst/>
            </a:prstGeom>
            <a:solidFill>
              <a:schemeClr val="accent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9" name="ZoneTexte 8"/>
            <p:cNvSpPr txBox="1"/>
            <p:nvPr/>
          </p:nvSpPr>
          <p:spPr>
            <a:xfrm>
              <a:off x="288339" y="2512205"/>
              <a:ext cx="8569325" cy="1569660"/>
            </a:xfrm>
            <a:prstGeom prst="rect">
              <a:avLst/>
            </a:prstGeom>
            <a:noFill/>
          </p:spPr>
          <p:txBody>
            <a:bodyPr wrap="square" rtlCol="0">
              <a:spAutoFit/>
            </a:bodyPr>
            <a:lstStyle/>
            <a:p>
              <a:pPr algn="just"/>
              <a:r>
                <a:rPr lang="fr-FR" sz="3200" dirty="0" smtClean="0"/>
                <a:t>MOYENS</a:t>
              </a:r>
            </a:p>
            <a:p>
              <a:pPr algn="just"/>
              <a:endParaRPr lang="fr-FR" sz="1600" b="0" dirty="0" smtClean="0"/>
            </a:p>
            <a:p>
              <a:pPr algn="just"/>
              <a:r>
                <a:rPr lang="fr-FR" sz="1600" b="0" dirty="0" smtClean="0"/>
                <a:t>Le questionnaire que nous proposons s’appui sur le référentiel COBIT. Il est rempli en collaboration avec le client lors d’un entretien d’environ une heure. Les résultats permettent de donner une vue sur la qualité du système d’information du client.</a:t>
              </a:r>
              <a:endParaRPr lang="fr-FR" sz="3200" b="0" dirty="0" smtClean="0"/>
            </a:p>
          </p:txBody>
        </p:sp>
      </p:grpSp>
      <p:grpSp>
        <p:nvGrpSpPr>
          <p:cNvPr id="6" name="Groupe 5"/>
          <p:cNvGrpSpPr/>
          <p:nvPr/>
        </p:nvGrpSpPr>
        <p:grpSpPr>
          <a:xfrm>
            <a:off x="288339" y="4471633"/>
            <a:ext cx="8569325" cy="1569660"/>
            <a:chOff x="288339" y="4210383"/>
            <a:chExt cx="8569325" cy="1569660"/>
          </a:xfrm>
        </p:grpSpPr>
        <p:sp>
          <p:nvSpPr>
            <p:cNvPr id="10" name="Rectangle 9"/>
            <p:cNvSpPr/>
            <p:nvPr/>
          </p:nvSpPr>
          <p:spPr bwMode="auto">
            <a:xfrm>
              <a:off x="407086" y="4368154"/>
              <a:ext cx="8416927" cy="1353600"/>
            </a:xfrm>
            <a:prstGeom prst="rect">
              <a:avLst/>
            </a:prstGeom>
            <a:solidFill>
              <a:schemeClr val="accent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11" name="ZoneTexte 10"/>
            <p:cNvSpPr txBox="1"/>
            <p:nvPr/>
          </p:nvSpPr>
          <p:spPr>
            <a:xfrm>
              <a:off x="288339" y="4210383"/>
              <a:ext cx="8569325" cy="1569660"/>
            </a:xfrm>
            <a:prstGeom prst="rect">
              <a:avLst/>
            </a:prstGeom>
            <a:noFill/>
          </p:spPr>
          <p:txBody>
            <a:bodyPr wrap="square" rtlCol="0">
              <a:spAutoFit/>
            </a:bodyPr>
            <a:lstStyle/>
            <a:p>
              <a:pPr algn="just"/>
              <a:r>
                <a:rPr lang="fr-FR" sz="3200" dirty="0" smtClean="0"/>
                <a:t>OPPORTUNITES</a:t>
              </a:r>
            </a:p>
            <a:p>
              <a:pPr algn="just"/>
              <a:endParaRPr lang="fr-FR" sz="1600" b="0" dirty="0" smtClean="0"/>
            </a:p>
            <a:p>
              <a:pPr algn="just"/>
              <a:r>
                <a:rPr lang="fr-FR" sz="1600" b="0" dirty="0" smtClean="0"/>
                <a:t>Les résultats de la prise de connaissance peuvent donner lieu à des missions complémentaires IT. En outre, une DDL liée au contrôle interne devrait voir le jour et permettrait d’intégrer des missions de conseils IT aux mandats CAC.</a:t>
              </a:r>
            </a:p>
          </p:txBody>
        </p:sp>
      </p:grpSp>
      <p:sp>
        <p:nvSpPr>
          <p:cNvPr id="14" name="Ellipse 13"/>
          <p:cNvSpPr/>
          <p:nvPr/>
        </p:nvSpPr>
        <p:spPr bwMode="auto">
          <a:xfrm>
            <a:off x="8166574" y="878773"/>
            <a:ext cx="712519" cy="712519"/>
          </a:xfrm>
          <a:prstGeom prst="ellipse">
            <a:avLst/>
          </a:prstGeom>
          <a:solidFill>
            <a:schemeClr val="accent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3600" dirty="0" smtClean="0">
                <a:solidFill>
                  <a:schemeClr val="accent2"/>
                </a:solidFill>
                <a:latin typeface="Webdings" pitchFamily="18" charset="2"/>
              </a:rPr>
              <a:t>;</a:t>
            </a:r>
            <a:endParaRPr kumimoji="0" lang="fr-FR" sz="3600" b="1" i="0" u="none" strike="noStrike" cap="none" normalizeH="0" baseline="0" dirty="0" smtClean="0">
              <a:ln>
                <a:noFill/>
              </a:ln>
              <a:solidFill>
                <a:schemeClr val="accent2"/>
              </a:solidFill>
              <a:effectLst/>
              <a:latin typeface="Webdings" pitchFamily="18" charset="2"/>
            </a:endParaRPr>
          </a:p>
        </p:txBody>
      </p:sp>
      <p:sp>
        <p:nvSpPr>
          <p:cNvPr id="16" name="Ellipse 15"/>
          <p:cNvSpPr/>
          <p:nvPr/>
        </p:nvSpPr>
        <p:spPr bwMode="auto">
          <a:xfrm>
            <a:off x="8166574" y="2584536"/>
            <a:ext cx="712519" cy="712519"/>
          </a:xfrm>
          <a:prstGeom prst="ellipse">
            <a:avLst/>
          </a:prstGeom>
          <a:solidFill>
            <a:schemeClr val="accent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3600" dirty="0">
                <a:solidFill>
                  <a:schemeClr val="accent2"/>
                </a:solidFill>
                <a:latin typeface="Webdings" pitchFamily="18" charset="2"/>
              </a:rPr>
              <a:t>4</a:t>
            </a:r>
            <a:endParaRPr kumimoji="0" lang="fr-FR" sz="3600" b="1" i="0" u="none" strike="noStrike" cap="none" normalizeH="0" baseline="0" dirty="0" smtClean="0">
              <a:ln>
                <a:noFill/>
              </a:ln>
              <a:solidFill>
                <a:schemeClr val="accent2"/>
              </a:solidFill>
              <a:effectLst/>
              <a:latin typeface="Webdings" pitchFamily="18" charset="2"/>
            </a:endParaRPr>
          </a:p>
        </p:txBody>
      </p:sp>
      <p:sp>
        <p:nvSpPr>
          <p:cNvPr id="17" name="Ellipse 16"/>
          <p:cNvSpPr/>
          <p:nvPr/>
        </p:nvSpPr>
        <p:spPr bwMode="auto">
          <a:xfrm>
            <a:off x="8166574" y="4343889"/>
            <a:ext cx="712519" cy="712519"/>
          </a:xfrm>
          <a:prstGeom prst="ellipse">
            <a:avLst/>
          </a:prstGeom>
          <a:solidFill>
            <a:schemeClr val="accent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3600" dirty="0" smtClean="0">
                <a:solidFill>
                  <a:schemeClr val="accent2"/>
                </a:solidFill>
                <a:latin typeface="Webdings" pitchFamily="18" charset="2"/>
              </a:rPr>
              <a:t>:</a:t>
            </a:r>
            <a:endParaRPr kumimoji="0" lang="fr-FR" sz="3600" b="1" i="0" u="none" strike="noStrike" cap="none" normalizeH="0" baseline="0" dirty="0" smtClean="0">
              <a:ln>
                <a:noFill/>
              </a:ln>
              <a:solidFill>
                <a:schemeClr val="accent2"/>
              </a:solidFill>
              <a:effectLst/>
              <a:latin typeface="Webdings" pitchFamily="18" charset="2"/>
            </a:endParaRPr>
          </a:p>
        </p:txBody>
      </p:sp>
    </p:spTree>
    <p:extLst>
      <p:ext uri="{BB962C8B-B14F-4D97-AF65-F5344CB8AC3E}">
        <p14:creationId xmlns:p14="http://schemas.microsoft.com/office/powerpoint/2010/main" xmlns="" val="31074150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Les thèmes abordés</a:t>
            </a:r>
            <a:r>
              <a:rPr lang="fr-FR" dirty="0" smtClean="0"/>
              <a:t/>
            </a:r>
            <a:br>
              <a:rPr lang="fr-FR" dirty="0" smtClean="0"/>
            </a:br>
            <a:endParaRPr lang="fr-FR" sz="2400" dirty="0" smtClean="0">
              <a:solidFill>
                <a:srgbClr val="2EB0A4"/>
              </a:solidFill>
            </a:endParaRPr>
          </a:p>
        </p:txBody>
      </p:sp>
      <p:sp>
        <p:nvSpPr>
          <p:cNvPr id="23" name="Arrondir un rectangle avec un coin diagonal 22"/>
          <p:cNvSpPr/>
          <p:nvPr/>
        </p:nvSpPr>
        <p:spPr bwMode="auto">
          <a:xfrm>
            <a:off x="583142" y="1718450"/>
            <a:ext cx="3792245" cy="266700"/>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2" name="Arrondir un rectangle avec un coin diagonal 1"/>
          <p:cNvSpPr/>
          <p:nvPr/>
        </p:nvSpPr>
        <p:spPr bwMode="auto">
          <a:xfrm>
            <a:off x="573242" y="1625425"/>
            <a:ext cx="3796877" cy="266700"/>
          </a:xfrm>
          <a:prstGeom prst="round2DiagRect">
            <a:avLst/>
          </a:prstGeom>
          <a:solidFill>
            <a:srgbClr val="62CAE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Trebuchet MS" pitchFamily="34" charset="0"/>
              </a:rPr>
              <a:t>La fonction informatique</a:t>
            </a:r>
          </a:p>
        </p:txBody>
      </p:sp>
      <p:sp>
        <p:nvSpPr>
          <p:cNvPr id="3" name="Triangle isocèle 2"/>
          <p:cNvSpPr/>
          <p:nvPr/>
        </p:nvSpPr>
        <p:spPr bwMode="auto">
          <a:xfrm rot="5400000">
            <a:off x="-1562870" y="1456773"/>
            <a:ext cx="700644" cy="604003"/>
          </a:xfrm>
          <a:prstGeom prst="triangle">
            <a:avLst/>
          </a:prstGeom>
          <a:solidFill>
            <a:srgbClr val="1F497D"/>
          </a:solidFill>
          <a:ln w="25400" cap="flat" cmpd="sng" algn="ctr">
            <a:noFill/>
            <a:prstDash val="solid"/>
            <a:round/>
            <a:headEnd type="none" w="med" len="med"/>
            <a:tailEnd type="triangle" w="lg" len="med"/>
          </a:ln>
          <a:effectLst/>
        </p:spPr>
        <p:txBody>
          <a:bodyPr vert="vert270"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Trebuchet MS" pitchFamily="34" charset="0"/>
              </a:rPr>
              <a:t>1</a:t>
            </a:r>
          </a:p>
        </p:txBody>
      </p:sp>
      <p:sp>
        <p:nvSpPr>
          <p:cNvPr id="46" name="Arrondir un rectangle avec un coin diagonal 45"/>
          <p:cNvSpPr/>
          <p:nvPr/>
        </p:nvSpPr>
        <p:spPr bwMode="auto">
          <a:xfrm>
            <a:off x="583142" y="2222657"/>
            <a:ext cx="3792245" cy="266700"/>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47" name="Arrondir un rectangle avec un coin diagonal 46"/>
          <p:cNvSpPr/>
          <p:nvPr/>
        </p:nvSpPr>
        <p:spPr bwMode="auto">
          <a:xfrm>
            <a:off x="573242" y="2129632"/>
            <a:ext cx="3796877" cy="266700"/>
          </a:xfrm>
          <a:prstGeom prst="round2DiagRect">
            <a:avLst/>
          </a:prstGeom>
          <a:solidFill>
            <a:srgbClr val="62CAE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Trebuchet MS" pitchFamily="34" charset="0"/>
              </a:rPr>
              <a:t>Planification et organisation</a:t>
            </a:r>
          </a:p>
        </p:txBody>
      </p:sp>
      <p:sp>
        <p:nvSpPr>
          <p:cNvPr id="48" name="Triangle isocèle 47"/>
          <p:cNvSpPr/>
          <p:nvPr/>
        </p:nvSpPr>
        <p:spPr bwMode="auto">
          <a:xfrm rot="5400000">
            <a:off x="-1562870" y="1960980"/>
            <a:ext cx="700644" cy="604003"/>
          </a:xfrm>
          <a:prstGeom prst="triangle">
            <a:avLst/>
          </a:prstGeom>
          <a:solidFill>
            <a:srgbClr val="1F497D"/>
          </a:solidFill>
          <a:ln w="25400" cap="flat" cmpd="sng" algn="ctr">
            <a:noFill/>
            <a:prstDash val="solid"/>
            <a:round/>
            <a:headEnd type="none" w="med" len="med"/>
            <a:tailEnd type="triangle" w="lg" len="med"/>
          </a:ln>
          <a:effectLst/>
        </p:spPr>
        <p:txBody>
          <a:bodyPr vert="vert270"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a:t>2</a:t>
            </a:r>
            <a:endParaRPr kumimoji="0" lang="fr-FR" sz="1400" b="1" i="0" u="none" strike="noStrike" cap="none" normalizeH="0" baseline="0" smtClean="0">
              <a:ln>
                <a:noFill/>
              </a:ln>
              <a:solidFill>
                <a:schemeClr val="bg1"/>
              </a:solidFill>
              <a:effectLst/>
            </a:endParaRPr>
          </a:p>
        </p:txBody>
      </p:sp>
      <p:sp>
        <p:nvSpPr>
          <p:cNvPr id="50" name="Arrondir un rectangle avec un coin diagonal 49"/>
          <p:cNvSpPr/>
          <p:nvPr/>
        </p:nvSpPr>
        <p:spPr bwMode="auto">
          <a:xfrm>
            <a:off x="583142" y="2726864"/>
            <a:ext cx="3792245" cy="266700"/>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51" name="Arrondir un rectangle avec un coin diagonal 50"/>
          <p:cNvSpPr/>
          <p:nvPr/>
        </p:nvSpPr>
        <p:spPr bwMode="auto">
          <a:xfrm>
            <a:off x="573242" y="2633839"/>
            <a:ext cx="3796877" cy="266700"/>
          </a:xfrm>
          <a:prstGeom prst="round2DiagRect">
            <a:avLst/>
          </a:prstGeom>
          <a:solidFill>
            <a:srgbClr val="62CAE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Trebuchet MS" pitchFamily="34" charset="0"/>
              </a:rPr>
              <a:t>Acquisition et mise en place</a:t>
            </a:r>
          </a:p>
        </p:txBody>
      </p:sp>
      <p:sp>
        <p:nvSpPr>
          <p:cNvPr id="52" name="Triangle isocèle 51"/>
          <p:cNvSpPr/>
          <p:nvPr/>
        </p:nvSpPr>
        <p:spPr bwMode="auto">
          <a:xfrm rot="5400000">
            <a:off x="-1562870" y="2465187"/>
            <a:ext cx="700644" cy="604003"/>
          </a:xfrm>
          <a:prstGeom prst="triangle">
            <a:avLst/>
          </a:prstGeom>
          <a:solidFill>
            <a:srgbClr val="1F497D"/>
          </a:solidFill>
          <a:ln w="25400" cap="flat" cmpd="sng" algn="ctr">
            <a:noFill/>
            <a:prstDash val="solid"/>
            <a:round/>
            <a:headEnd type="none" w="med" len="med"/>
            <a:tailEnd type="triangle" w="lg" len="med"/>
          </a:ln>
          <a:effectLst/>
        </p:spPr>
        <p:txBody>
          <a:bodyPr vert="vert270"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a:t>3</a:t>
            </a:r>
            <a:endParaRPr kumimoji="0" lang="fr-FR" sz="1400" b="1" i="0" u="none" strike="noStrike" cap="none" normalizeH="0" baseline="0" smtClean="0">
              <a:ln>
                <a:noFill/>
              </a:ln>
              <a:solidFill>
                <a:schemeClr val="bg1"/>
              </a:solidFill>
              <a:effectLst/>
            </a:endParaRPr>
          </a:p>
        </p:txBody>
      </p:sp>
      <p:sp>
        <p:nvSpPr>
          <p:cNvPr id="54" name="Arrondir un rectangle avec un coin diagonal 53"/>
          <p:cNvSpPr/>
          <p:nvPr/>
        </p:nvSpPr>
        <p:spPr bwMode="auto">
          <a:xfrm>
            <a:off x="583142" y="3231071"/>
            <a:ext cx="3792245" cy="266700"/>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55" name="Arrondir un rectangle avec un coin diagonal 54"/>
          <p:cNvSpPr/>
          <p:nvPr/>
        </p:nvSpPr>
        <p:spPr bwMode="auto">
          <a:xfrm>
            <a:off x="573242" y="3138046"/>
            <a:ext cx="3796877" cy="266700"/>
          </a:xfrm>
          <a:prstGeom prst="round2DiagRect">
            <a:avLst/>
          </a:prstGeom>
          <a:solidFill>
            <a:srgbClr val="62CAE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Trebuchet MS" pitchFamily="34" charset="0"/>
              </a:rPr>
              <a:t>Distribution et supports</a:t>
            </a:r>
          </a:p>
        </p:txBody>
      </p:sp>
      <p:sp>
        <p:nvSpPr>
          <p:cNvPr id="56" name="Triangle isocèle 55"/>
          <p:cNvSpPr/>
          <p:nvPr/>
        </p:nvSpPr>
        <p:spPr bwMode="auto">
          <a:xfrm rot="5400000">
            <a:off x="-1562870" y="2969394"/>
            <a:ext cx="700644" cy="604003"/>
          </a:xfrm>
          <a:prstGeom prst="triangle">
            <a:avLst/>
          </a:prstGeom>
          <a:solidFill>
            <a:srgbClr val="1F497D"/>
          </a:solidFill>
          <a:ln w="25400" cap="flat" cmpd="sng" algn="ctr">
            <a:noFill/>
            <a:prstDash val="solid"/>
            <a:round/>
            <a:headEnd type="none" w="med" len="med"/>
            <a:tailEnd type="triangle" w="lg" len="med"/>
          </a:ln>
          <a:effectLst/>
        </p:spPr>
        <p:txBody>
          <a:bodyPr vert="vert270"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a:t>4</a:t>
            </a:r>
            <a:endParaRPr kumimoji="0" lang="fr-FR" sz="1400" b="1" i="0" u="none" strike="noStrike" cap="none" normalizeH="0" baseline="0" smtClean="0">
              <a:ln>
                <a:noFill/>
              </a:ln>
              <a:solidFill>
                <a:schemeClr val="bg1"/>
              </a:solidFill>
              <a:effectLst/>
            </a:endParaRPr>
          </a:p>
        </p:txBody>
      </p:sp>
      <p:sp>
        <p:nvSpPr>
          <p:cNvPr id="58" name="Arrondir un rectangle avec un coin diagonal 57"/>
          <p:cNvSpPr/>
          <p:nvPr/>
        </p:nvSpPr>
        <p:spPr bwMode="auto">
          <a:xfrm>
            <a:off x="583142" y="3735278"/>
            <a:ext cx="3792245" cy="266700"/>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59" name="Arrondir un rectangle avec un coin diagonal 58"/>
          <p:cNvSpPr/>
          <p:nvPr/>
        </p:nvSpPr>
        <p:spPr bwMode="auto">
          <a:xfrm>
            <a:off x="573242" y="3642253"/>
            <a:ext cx="3796877" cy="266700"/>
          </a:xfrm>
          <a:prstGeom prst="round2DiagRect">
            <a:avLst/>
          </a:prstGeom>
          <a:solidFill>
            <a:srgbClr val="62CAE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b="0" dirty="0" smtClean="0"/>
              <a:t>Applications</a:t>
            </a:r>
            <a:endParaRPr kumimoji="0" lang="fr-FR" sz="1400" b="0" i="0" u="none" strike="noStrike" cap="none" normalizeH="0" baseline="0" dirty="0" smtClean="0">
              <a:ln>
                <a:noFill/>
              </a:ln>
              <a:solidFill>
                <a:schemeClr val="bg1"/>
              </a:solidFill>
              <a:effectLst/>
            </a:endParaRPr>
          </a:p>
        </p:txBody>
      </p:sp>
      <p:sp>
        <p:nvSpPr>
          <p:cNvPr id="60" name="Triangle isocèle 59"/>
          <p:cNvSpPr/>
          <p:nvPr/>
        </p:nvSpPr>
        <p:spPr bwMode="auto">
          <a:xfrm rot="5400000">
            <a:off x="-1562870" y="3473601"/>
            <a:ext cx="700644" cy="604003"/>
          </a:xfrm>
          <a:prstGeom prst="triangle">
            <a:avLst/>
          </a:prstGeom>
          <a:solidFill>
            <a:srgbClr val="1F497D"/>
          </a:solidFill>
          <a:ln w="25400" cap="flat" cmpd="sng" algn="ctr">
            <a:noFill/>
            <a:prstDash val="solid"/>
            <a:round/>
            <a:headEnd type="none" w="med" len="med"/>
            <a:tailEnd type="triangle" w="lg" len="med"/>
          </a:ln>
          <a:effectLst/>
        </p:spPr>
        <p:txBody>
          <a:bodyPr vert="vert270"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a:t>5</a:t>
            </a:r>
            <a:endParaRPr kumimoji="0" lang="fr-FR" sz="1400" b="1" i="0" u="none" strike="noStrike" cap="none" normalizeH="0" baseline="0" smtClean="0">
              <a:ln>
                <a:noFill/>
              </a:ln>
              <a:solidFill>
                <a:schemeClr val="bg1"/>
              </a:solidFill>
              <a:effectLst/>
            </a:endParaRPr>
          </a:p>
        </p:txBody>
      </p:sp>
      <p:sp>
        <p:nvSpPr>
          <p:cNvPr id="62" name="Arrondir un rectangle avec un coin diagonal 61"/>
          <p:cNvSpPr/>
          <p:nvPr/>
        </p:nvSpPr>
        <p:spPr bwMode="auto">
          <a:xfrm>
            <a:off x="583142" y="4239485"/>
            <a:ext cx="3792245" cy="266700"/>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63" name="Arrondir un rectangle avec un coin diagonal 62"/>
          <p:cNvSpPr/>
          <p:nvPr/>
        </p:nvSpPr>
        <p:spPr bwMode="auto">
          <a:xfrm>
            <a:off x="573242" y="4146460"/>
            <a:ext cx="3796877" cy="266700"/>
          </a:xfrm>
          <a:prstGeom prst="round2DiagRect">
            <a:avLst/>
          </a:prstGeom>
          <a:solidFill>
            <a:srgbClr val="62CAE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r>
              <a:rPr lang="fr-FR" b="0" dirty="0" smtClean="0"/>
              <a:t>Sécurité logique</a:t>
            </a:r>
            <a:endParaRPr kumimoji="0" lang="fr-FR" sz="1400" b="0" i="0" u="none" strike="noStrike" cap="none" normalizeH="0" baseline="0" dirty="0" smtClean="0">
              <a:ln>
                <a:noFill/>
              </a:ln>
              <a:solidFill>
                <a:schemeClr val="bg1"/>
              </a:solidFill>
              <a:effectLst/>
            </a:endParaRPr>
          </a:p>
        </p:txBody>
      </p:sp>
      <p:sp>
        <p:nvSpPr>
          <p:cNvPr id="64" name="Triangle isocèle 63"/>
          <p:cNvSpPr/>
          <p:nvPr/>
        </p:nvSpPr>
        <p:spPr bwMode="auto">
          <a:xfrm rot="5400000">
            <a:off x="-1562870" y="3977808"/>
            <a:ext cx="700644" cy="604003"/>
          </a:xfrm>
          <a:prstGeom prst="triangle">
            <a:avLst/>
          </a:prstGeom>
          <a:solidFill>
            <a:srgbClr val="1F497D"/>
          </a:solidFill>
          <a:ln w="25400" cap="flat" cmpd="sng" algn="ctr">
            <a:noFill/>
            <a:prstDash val="solid"/>
            <a:round/>
            <a:headEnd type="none" w="med" len="med"/>
            <a:tailEnd type="triangle" w="lg" len="med"/>
          </a:ln>
          <a:effectLst/>
        </p:spPr>
        <p:txBody>
          <a:bodyPr vert="vert270"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a:t>6</a:t>
            </a:r>
            <a:endParaRPr kumimoji="0" lang="fr-FR" sz="1400" b="1" i="0" u="none" strike="noStrike" cap="none" normalizeH="0" baseline="0" smtClean="0">
              <a:ln>
                <a:noFill/>
              </a:ln>
              <a:solidFill>
                <a:schemeClr val="bg1"/>
              </a:solidFill>
              <a:effectLst/>
            </a:endParaRPr>
          </a:p>
        </p:txBody>
      </p:sp>
      <p:sp>
        <p:nvSpPr>
          <p:cNvPr id="66" name="Arrondir un rectangle avec un coin diagonal 65"/>
          <p:cNvSpPr/>
          <p:nvPr/>
        </p:nvSpPr>
        <p:spPr bwMode="auto">
          <a:xfrm>
            <a:off x="583142" y="4743692"/>
            <a:ext cx="3792245" cy="266700"/>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67" name="Arrondir un rectangle avec un coin diagonal 66"/>
          <p:cNvSpPr/>
          <p:nvPr/>
        </p:nvSpPr>
        <p:spPr bwMode="auto">
          <a:xfrm>
            <a:off x="573242" y="4650667"/>
            <a:ext cx="3796877" cy="266700"/>
          </a:xfrm>
          <a:prstGeom prst="round2DiagRect">
            <a:avLst/>
          </a:prstGeom>
          <a:solidFill>
            <a:srgbClr val="62CAE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Trebuchet MS" pitchFamily="34" charset="0"/>
              </a:rPr>
              <a:t>Sécurité physique</a:t>
            </a:r>
          </a:p>
        </p:txBody>
      </p:sp>
      <p:sp>
        <p:nvSpPr>
          <p:cNvPr id="68" name="Triangle isocèle 67"/>
          <p:cNvSpPr/>
          <p:nvPr/>
        </p:nvSpPr>
        <p:spPr bwMode="auto">
          <a:xfrm rot="5400000">
            <a:off x="-1562870" y="4482015"/>
            <a:ext cx="700644" cy="604003"/>
          </a:xfrm>
          <a:prstGeom prst="triangle">
            <a:avLst/>
          </a:prstGeom>
          <a:solidFill>
            <a:srgbClr val="1F497D"/>
          </a:solidFill>
          <a:ln w="25400" cap="flat" cmpd="sng" algn="ctr">
            <a:noFill/>
            <a:prstDash val="solid"/>
            <a:round/>
            <a:headEnd type="none" w="med" len="med"/>
            <a:tailEnd type="triangle" w="lg" len="med"/>
          </a:ln>
          <a:effectLst/>
        </p:spPr>
        <p:txBody>
          <a:bodyPr vert="vert270"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a:t>7</a:t>
            </a:r>
            <a:endParaRPr kumimoji="0" lang="fr-FR" sz="1400" b="1" i="0" u="none" strike="noStrike" cap="none" normalizeH="0" baseline="0" smtClean="0">
              <a:ln>
                <a:noFill/>
              </a:ln>
              <a:solidFill>
                <a:schemeClr val="bg1"/>
              </a:solidFill>
              <a:effectLst/>
            </a:endParaRPr>
          </a:p>
        </p:txBody>
      </p:sp>
      <p:sp>
        <p:nvSpPr>
          <p:cNvPr id="70" name="Arrondir un rectangle avec un coin diagonal 69"/>
          <p:cNvSpPr/>
          <p:nvPr/>
        </p:nvSpPr>
        <p:spPr bwMode="auto">
          <a:xfrm>
            <a:off x="583142" y="5247899"/>
            <a:ext cx="3792245" cy="266700"/>
          </a:xfrm>
          <a:prstGeom prst="round2DiagRect">
            <a:avLst/>
          </a:prstGeom>
          <a:solidFill>
            <a:srgbClr val="1F497D"/>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bg1"/>
              </a:solidFill>
              <a:effectLst/>
              <a:latin typeface="Trebuchet MS" pitchFamily="34" charset="0"/>
            </a:endParaRPr>
          </a:p>
        </p:txBody>
      </p:sp>
      <p:sp>
        <p:nvSpPr>
          <p:cNvPr id="71" name="Arrondir un rectangle avec un coin diagonal 70"/>
          <p:cNvSpPr/>
          <p:nvPr/>
        </p:nvSpPr>
        <p:spPr bwMode="auto">
          <a:xfrm>
            <a:off x="573242" y="5154874"/>
            <a:ext cx="3796877" cy="266700"/>
          </a:xfrm>
          <a:prstGeom prst="round2DiagRect">
            <a:avLst/>
          </a:prstGeom>
          <a:solidFill>
            <a:srgbClr val="62CAE3"/>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Trebuchet MS" pitchFamily="34" charset="0"/>
              </a:rPr>
              <a:t>Forces et faiblesses</a:t>
            </a:r>
          </a:p>
        </p:txBody>
      </p:sp>
      <p:sp>
        <p:nvSpPr>
          <p:cNvPr id="72" name="Triangle isocèle 71"/>
          <p:cNvSpPr/>
          <p:nvPr/>
        </p:nvSpPr>
        <p:spPr bwMode="auto">
          <a:xfrm rot="5400000">
            <a:off x="-1562870" y="4986222"/>
            <a:ext cx="700644" cy="604003"/>
          </a:xfrm>
          <a:prstGeom prst="triangle">
            <a:avLst/>
          </a:prstGeom>
          <a:solidFill>
            <a:srgbClr val="1F497D"/>
          </a:solidFill>
          <a:ln w="25400" cap="flat" cmpd="sng" algn="ctr">
            <a:noFill/>
            <a:prstDash val="solid"/>
            <a:round/>
            <a:headEnd type="none" w="med" len="med"/>
            <a:tailEnd type="triangle" w="lg" len="med"/>
          </a:ln>
          <a:effectLst/>
        </p:spPr>
        <p:txBody>
          <a:bodyPr vert="vert270"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a:t>8</a:t>
            </a:r>
            <a:endParaRPr kumimoji="0" lang="fr-FR" sz="1400" b="1" i="0" u="none" strike="noStrike" cap="none" normalizeH="0" baseline="0" smtClean="0">
              <a:ln>
                <a:noFill/>
              </a:ln>
              <a:solidFill>
                <a:schemeClr val="bg1"/>
              </a:solidFill>
              <a:effectLst/>
            </a:endParaRPr>
          </a:p>
        </p:txBody>
      </p:sp>
      <p:sp>
        <p:nvSpPr>
          <p:cNvPr id="44" name="Rectangle à coins arrondis 43"/>
          <p:cNvSpPr/>
          <p:nvPr/>
        </p:nvSpPr>
        <p:spPr bwMode="auto">
          <a:xfrm>
            <a:off x="9369556" y="1615520"/>
            <a:ext cx="4298944" cy="3889174"/>
          </a:xfrm>
          <a:prstGeom prst="roundRect">
            <a:avLst/>
          </a:prstGeom>
          <a:solidFill>
            <a:schemeClr val="accent3"/>
          </a:solidFill>
          <a:ln w="25400" cap="flat" cmpd="sng" algn="ctr">
            <a:solidFill>
              <a:srgbClr val="1F497D"/>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Les acteurs,</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l</a:t>
            </a:r>
            <a:r>
              <a:rPr lang="fr-FR" dirty="0" smtClean="0">
                <a:solidFill>
                  <a:srgbClr val="1F497D"/>
                </a:solidFill>
              </a:rPr>
              <a:t>e commerce électronique,</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smtClean="0">
                <a:solidFill>
                  <a:srgbClr val="1F497D"/>
                </a:solidFill>
              </a:rPr>
              <a:t>le</a:t>
            </a:r>
            <a:r>
              <a:rPr kumimoji="0" lang="fr-FR" sz="1400" b="1" i="0" u="none" strike="noStrike" cap="none" normalizeH="0" baseline="0" dirty="0" smtClean="0">
                <a:ln>
                  <a:noFill/>
                </a:ln>
                <a:solidFill>
                  <a:srgbClr val="1F497D"/>
                </a:solidFill>
                <a:effectLst/>
                <a:latin typeface="Trebuchet MS" pitchFamily="34" charset="0"/>
              </a:rPr>
              <a:t>s informations critiques ou sensibles,</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e</a:t>
            </a:r>
            <a:r>
              <a:rPr lang="fr-FR" dirty="0" smtClean="0">
                <a:solidFill>
                  <a:srgbClr val="1F497D"/>
                </a:solidFill>
              </a:rPr>
              <a:t>xistence de rapports d’audit,</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smtClean="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e</a:t>
            </a:r>
            <a:r>
              <a:rPr kumimoji="0" lang="fr-FR" sz="1400" b="1" i="0" u="none" strike="noStrike" cap="none" normalizeH="0" baseline="0" dirty="0" smtClean="0">
                <a:ln>
                  <a:noFill/>
                </a:ln>
                <a:solidFill>
                  <a:srgbClr val="1F497D"/>
                </a:solidFill>
                <a:effectLst/>
                <a:latin typeface="Trebuchet MS" pitchFamily="34" charset="0"/>
              </a:rPr>
              <a:t>xistence de cartographies,</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a:t>
            </a:r>
          </a:p>
        </p:txBody>
      </p:sp>
      <p:sp>
        <p:nvSpPr>
          <p:cNvPr id="78" name="Rectangle à coins arrondis 77"/>
          <p:cNvSpPr/>
          <p:nvPr/>
        </p:nvSpPr>
        <p:spPr bwMode="auto">
          <a:xfrm>
            <a:off x="9369556" y="1615520"/>
            <a:ext cx="4298944" cy="3889174"/>
          </a:xfrm>
          <a:prstGeom prst="roundRect">
            <a:avLst/>
          </a:prstGeom>
          <a:solidFill>
            <a:schemeClr val="accent3"/>
          </a:solidFill>
          <a:ln w="25400" cap="flat" cmpd="sng" algn="ctr">
            <a:solidFill>
              <a:srgbClr val="1F497D"/>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Le</a:t>
            </a:r>
            <a:r>
              <a:rPr kumimoji="0" lang="fr-FR" sz="1400" b="1" i="0" u="none" strike="noStrike" cap="none" normalizeH="0" dirty="0" smtClean="0">
                <a:ln>
                  <a:noFill/>
                </a:ln>
                <a:solidFill>
                  <a:srgbClr val="1F497D"/>
                </a:solidFill>
                <a:effectLst/>
                <a:latin typeface="Trebuchet MS" pitchFamily="34" charset="0"/>
              </a:rPr>
              <a:t> schéma directeur informatique</a:t>
            </a:r>
            <a:r>
              <a:rPr kumimoji="0" lang="fr-FR" sz="1400" b="1" i="0" u="none" strike="noStrike" cap="none" normalizeH="0" baseline="0" dirty="0" smtClean="0">
                <a:ln>
                  <a:noFill/>
                </a:ln>
                <a:solidFill>
                  <a:srgbClr val="1F497D"/>
                </a:solidFill>
                <a:effectLst/>
                <a:latin typeface="Trebuchet MS" pitchFamily="34" charset="0"/>
              </a:rPr>
              <a:t>,</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l</a:t>
            </a:r>
            <a:r>
              <a:rPr lang="fr-FR" dirty="0" smtClean="0">
                <a:solidFill>
                  <a:srgbClr val="1F497D"/>
                </a:solidFill>
              </a:rPr>
              <a:t>e budget alloué au SI,</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l</a:t>
            </a:r>
            <a:r>
              <a:rPr lang="fr-FR" dirty="0" smtClean="0">
                <a:solidFill>
                  <a:srgbClr val="1F497D"/>
                </a:solidFill>
              </a:rPr>
              <a:t>’existence d’un rapport d’évaluation des risques informatiques</a:t>
            </a:r>
            <a:r>
              <a:rPr kumimoji="0" lang="fr-FR" sz="1400" b="1" i="0" u="none" strike="noStrike" cap="none" normalizeH="0" baseline="0" dirty="0" smtClean="0">
                <a:ln>
                  <a:noFill/>
                </a:ln>
                <a:solidFill>
                  <a:srgbClr val="1F497D"/>
                </a:solidFill>
                <a:effectLst/>
                <a:latin typeface="Trebuchet MS" pitchFamily="34" charset="0"/>
              </a:rPr>
              <a:t>,</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l</a:t>
            </a:r>
            <a:r>
              <a:rPr lang="fr-FR" dirty="0" smtClean="0">
                <a:solidFill>
                  <a:srgbClr val="1F497D"/>
                </a:solidFill>
              </a:rPr>
              <a:t>es projets informatiques majeurs,</a:t>
            </a:r>
          </a:p>
          <a:p>
            <a:pPr marR="0" algn="l" defTabSz="914400" rtl="0" eaLnBrk="1" fontAlgn="base" latinLnBrk="0" hangingPunct="1">
              <a:lnSpc>
                <a:spcPct val="100000"/>
              </a:lnSpc>
              <a:spcBef>
                <a:spcPct val="0"/>
              </a:spcBef>
              <a:spcAft>
                <a:spcPct val="0"/>
              </a:spcAft>
              <a:buClrTx/>
              <a:buSzTx/>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a:t>
            </a:r>
          </a:p>
        </p:txBody>
      </p:sp>
      <p:sp>
        <p:nvSpPr>
          <p:cNvPr id="79" name="Rectangle à coins arrondis 78"/>
          <p:cNvSpPr/>
          <p:nvPr/>
        </p:nvSpPr>
        <p:spPr bwMode="auto">
          <a:xfrm>
            <a:off x="9369556" y="1615520"/>
            <a:ext cx="4298944" cy="3889174"/>
          </a:xfrm>
          <a:prstGeom prst="roundRect">
            <a:avLst/>
          </a:prstGeom>
          <a:solidFill>
            <a:schemeClr val="accent3"/>
          </a:solidFill>
          <a:ln w="25400" cap="flat" cmpd="sng" algn="ctr">
            <a:solidFill>
              <a:srgbClr val="1F497D"/>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Responsabilité de la mise en œuvre d’une nouvelle application,</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r</a:t>
            </a:r>
            <a:r>
              <a:rPr lang="fr-FR" dirty="0" smtClean="0">
                <a:solidFill>
                  <a:srgbClr val="1F497D"/>
                </a:solidFill>
              </a:rPr>
              <a:t>esponsabilité de l’achat de matériel,</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c</a:t>
            </a:r>
            <a:r>
              <a:rPr lang="fr-FR" dirty="0" smtClean="0">
                <a:solidFill>
                  <a:srgbClr val="1F497D"/>
                </a:solidFill>
              </a:rPr>
              <a:t>oordination des demandes de maintenance,</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smtClean="0">
                <a:solidFill>
                  <a:srgbClr val="1F497D"/>
                </a:solidFill>
              </a:rPr>
              <a:t>formalisation des demandes de maintenance</a:t>
            </a:r>
            <a:r>
              <a:rPr kumimoji="0" lang="fr-FR" sz="1400" b="1" i="0" u="none" strike="noStrike" cap="none" normalizeH="0" baseline="0" dirty="0" smtClean="0">
                <a:ln>
                  <a:noFill/>
                </a:ln>
                <a:solidFill>
                  <a:srgbClr val="1F497D"/>
                </a:solidFill>
                <a:effectLst/>
                <a:latin typeface="Trebuchet MS" pitchFamily="34" charset="0"/>
              </a:rPr>
              <a:t>,</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a:t>
            </a:r>
          </a:p>
        </p:txBody>
      </p:sp>
      <p:sp>
        <p:nvSpPr>
          <p:cNvPr id="80" name="Rectangle à coins arrondis 79"/>
          <p:cNvSpPr/>
          <p:nvPr/>
        </p:nvSpPr>
        <p:spPr bwMode="auto">
          <a:xfrm>
            <a:off x="9369556" y="1615520"/>
            <a:ext cx="4298944" cy="3889174"/>
          </a:xfrm>
          <a:prstGeom prst="roundRect">
            <a:avLst/>
          </a:prstGeom>
          <a:solidFill>
            <a:schemeClr val="accent3"/>
          </a:solidFill>
          <a:ln w="25400" cap="flat" cmpd="sng" algn="ctr">
            <a:solidFill>
              <a:srgbClr val="1F497D"/>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Contrat d’externalisation éventuel,</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e</a:t>
            </a:r>
            <a:r>
              <a:rPr lang="fr-FR" dirty="0" smtClean="0">
                <a:solidFill>
                  <a:srgbClr val="1F497D"/>
                </a:solidFill>
              </a:rPr>
              <a:t>xistence d’un prestataire pour la maintenance du matériel,</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e</a:t>
            </a:r>
            <a:r>
              <a:rPr lang="fr-FR" dirty="0" smtClean="0">
                <a:solidFill>
                  <a:srgbClr val="1F497D"/>
                </a:solidFill>
              </a:rPr>
              <a:t>xistence d’un prestataire pour les équipements centraux,</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d</a:t>
            </a:r>
            <a:r>
              <a:rPr lang="fr-FR" dirty="0" smtClean="0">
                <a:solidFill>
                  <a:srgbClr val="1F497D"/>
                </a:solidFill>
              </a:rPr>
              <a:t>éfinition de contrats de services systématiques</a:t>
            </a:r>
            <a:r>
              <a:rPr kumimoji="0" lang="fr-FR" sz="1400" b="1" i="0" u="none" strike="noStrike" cap="none" normalizeH="0" baseline="0" dirty="0" smtClean="0">
                <a:ln>
                  <a:noFill/>
                </a:ln>
                <a:solidFill>
                  <a:srgbClr val="1F497D"/>
                </a:solidFill>
                <a:effectLst/>
                <a:latin typeface="Trebuchet MS" pitchFamily="34" charset="0"/>
              </a:rPr>
              <a:t>,</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a:t>
            </a:r>
          </a:p>
        </p:txBody>
      </p:sp>
      <p:sp>
        <p:nvSpPr>
          <p:cNvPr id="81" name="Rectangle à coins arrondis 80"/>
          <p:cNvSpPr/>
          <p:nvPr/>
        </p:nvSpPr>
        <p:spPr bwMode="auto">
          <a:xfrm>
            <a:off x="9369556" y="1615520"/>
            <a:ext cx="4298944" cy="3889174"/>
          </a:xfrm>
          <a:prstGeom prst="roundRect">
            <a:avLst/>
          </a:prstGeom>
          <a:solidFill>
            <a:schemeClr val="accent3"/>
          </a:solidFill>
          <a:ln w="25400" cap="flat" cmpd="sng" algn="ctr">
            <a:solidFill>
              <a:srgbClr val="1F497D"/>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Nom des applications,</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smtClean="0">
                <a:solidFill>
                  <a:srgbClr val="1F497D"/>
                </a:solidFill>
              </a:rPr>
              <a:t>dates de mise en service,</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d</a:t>
            </a:r>
            <a:r>
              <a:rPr lang="fr-FR" dirty="0" smtClean="0">
                <a:solidFill>
                  <a:srgbClr val="1F497D"/>
                </a:solidFill>
              </a:rPr>
              <a:t>ates d’évolution prévues,</a:t>
            </a: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a:t>
            </a:r>
          </a:p>
        </p:txBody>
      </p:sp>
      <p:sp>
        <p:nvSpPr>
          <p:cNvPr id="82" name="Rectangle à coins arrondis 81"/>
          <p:cNvSpPr/>
          <p:nvPr/>
        </p:nvSpPr>
        <p:spPr bwMode="auto">
          <a:xfrm>
            <a:off x="9369556" y="1615520"/>
            <a:ext cx="4298944" cy="3889174"/>
          </a:xfrm>
          <a:prstGeom prst="roundRect">
            <a:avLst/>
          </a:prstGeom>
          <a:solidFill>
            <a:schemeClr val="accent3"/>
          </a:solidFill>
          <a:ln w="25400" cap="flat" cmpd="sng" algn="ctr">
            <a:solidFill>
              <a:srgbClr val="1F497D"/>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smtClean="0">
                <a:solidFill>
                  <a:srgbClr val="1F497D"/>
                </a:solidFill>
              </a:rPr>
              <a:t>Formalisation du plan de sauvegarde</a:t>
            </a:r>
            <a:r>
              <a:rPr kumimoji="0" lang="fr-FR" sz="1400" b="1" i="0" u="none" strike="noStrike" cap="none" normalizeH="0" baseline="0" dirty="0" smtClean="0">
                <a:ln>
                  <a:noFill/>
                </a:ln>
                <a:solidFill>
                  <a:srgbClr val="1F497D"/>
                </a:solidFill>
                <a:effectLst/>
                <a:latin typeface="Trebuchet MS" pitchFamily="34" charset="0"/>
              </a:rPr>
              <a:t>,</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f</a:t>
            </a:r>
            <a:r>
              <a:rPr kumimoji="0" lang="fr-FR" sz="1400" b="1" i="0" u="none" strike="noStrike" cap="none" normalizeH="0" baseline="0" dirty="0" smtClean="0">
                <a:ln>
                  <a:noFill/>
                </a:ln>
                <a:solidFill>
                  <a:srgbClr val="1F497D"/>
                </a:solidFill>
                <a:effectLst/>
                <a:latin typeface="Trebuchet MS" pitchFamily="34" charset="0"/>
              </a:rPr>
              <a:t>réquence pour les programmes et les données personnelles,</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s</a:t>
            </a:r>
            <a:r>
              <a:rPr kumimoji="0" lang="fr-FR" sz="1400" b="1" i="0" u="none" strike="noStrike" cap="none" normalizeH="0" baseline="0" dirty="0" smtClean="0">
                <a:ln>
                  <a:noFill/>
                </a:ln>
                <a:solidFill>
                  <a:srgbClr val="1F497D"/>
                </a:solidFill>
                <a:effectLst/>
                <a:latin typeface="Trebuchet MS" pitchFamily="34" charset="0"/>
              </a:rPr>
              <a:t>upport de stockage,</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c</a:t>
            </a:r>
            <a:r>
              <a:rPr kumimoji="0" lang="fr-FR" sz="1400" b="1" i="0" u="none" strike="noStrike" cap="none" normalizeH="0" baseline="0" dirty="0" smtClean="0">
                <a:ln>
                  <a:noFill/>
                </a:ln>
                <a:solidFill>
                  <a:srgbClr val="1F497D"/>
                </a:solidFill>
                <a:effectLst/>
                <a:latin typeface="Trebuchet MS" pitchFamily="34" charset="0"/>
              </a:rPr>
              <a:t>onservation,</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i</a:t>
            </a:r>
            <a:r>
              <a:rPr kumimoji="0" lang="fr-FR" sz="1400" b="1" i="0" u="none" strike="noStrike" cap="none" normalizeH="0" baseline="0" dirty="0" smtClean="0">
                <a:ln>
                  <a:noFill/>
                </a:ln>
                <a:solidFill>
                  <a:srgbClr val="1F497D"/>
                </a:solidFill>
                <a:effectLst/>
                <a:latin typeface="Trebuchet MS" pitchFamily="34" charset="0"/>
              </a:rPr>
              <a:t>ncidents survenus,</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liste des personnes ayant accès au SI,</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moyens de protections contre l’intrusion logique,</a:t>
            </a:r>
          </a:p>
          <a:p>
            <a:pPr marR="0" algn="l" defTabSz="914400" rtl="0" eaLnBrk="1" fontAlgn="base" latinLnBrk="0" hangingPunct="1">
              <a:lnSpc>
                <a:spcPct val="100000"/>
              </a:lnSpc>
              <a:spcBef>
                <a:spcPct val="0"/>
              </a:spcBef>
              <a:spcAft>
                <a:spcPct val="0"/>
              </a:spcAft>
              <a:buClrTx/>
              <a:buSzTx/>
              <a:tabLst/>
            </a:pP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a:t>
            </a:r>
          </a:p>
        </p:txBody>
      </p:sp>
      <p:sp>
        <p:nvSpPr>
          <p:cNvPr id="83" name="Rectangle à coins arrondis 82"/>
          <p:cNvSpPr/>
          <p:nvPr/>
        </p:nvSpPr>
        <p:spPr bwMode="auto">
          <a:xfrm>
            <a:off x="9369556" y="1615520"/>
            <a:ext cx="4298944" cy="3889174"/>
          </a:xfrm>
          <a:prstGeom prst="roundRect">
            <a:avLst/>
          </a:prstGeom>
          <a:solidFill>
            <a:schemeClr val="accent3"/>
          </a:solidFill>
          <a:ln w="25400" cap="flat" cmpd="sng" algn="ctr">
            <a:solidFill>
              <a:srgbClr val="1F497D"/>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smtClean="0">
                <a:solidFill>
                  <a:srgbClr val="1F497D"/>
                </a:solidFill>
              </a:rPr>
              <a:t>Existence d’une salle dédiée</a:t>
            </a:r>
            <a:r>
              <a:rPr kumimoji="0" lang="fr-FR" sz="1400" b="1" i="0" u="none" strike="noStrike" cap="none" normalizeH="0" baseline="0" dirty="0" smtClean="0">
                <a:ln>
                  <a:noFill/>
                </a:ln>
                <a:solidFill>
                  <a:srgbClr val="1F497D"/>
                </a:solidFill>
                <a:effectLst/>
                <a:latin typeface="Trebuchet MS" pitchFamily="34" charset="0"/>
              </a:rPr>
              <a:t>,</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a</a:t>
            </a:r>
            <a:r>
              <a:rPr kumimoji="0" lang="fr-FR" sz="1400" b="1" i="0" u="none" strike="noStrike" cap="none" normalizeH="0" baseline="0" dirty="0" smtClean="0">
                <a:ln>
                  <a:noFill/>
                </a:ln>
                <a:solidFill>
                  <a:srgbClr val="1F497D"/>
                </a:solidFill>
                <a:effectLst/>
                <a:latin typeface="Trebuchet MS" pitchFamily="34" charset="0"/>
              </a:rPr>
              <a:t>ccès physique sécurisé,</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d</a:t>
            </a:r>
            <a:r>
              <a:rPr kumimoji="0" lang="fr-FR" sz="1400" b="1" i="0" u="none" strike="noStrike" cap="none" normalizeH="0" baseline="0" dirty="0" smtClean="0">
                <a:ln>
                  <a:noFill/>
                </a:ln>
                <a:solidFill>
                  <a:srgbClr val="1F497D"/>
                </a:solidFill>
                <a:effectLst/>
                <a:latin typeface="Trebuchet MS" pitchFamily="34" charset="0"/>
              </a:rPr>
              <a:t>ispositifs de détection et d’extinction d’incendies,</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r</a:t>
            </a:r>
            <a:r>
              <a:rPr kumimoji="0" lang="fr-FR" sz="1400" b="1" i="0" u="none" strike="noStrike" cap="none" normalizeH="0" baseline="0" dirty="0" smtClean="0">
                <a:ln>
                  <a:noFill/>
                </a:ln>
                <a:solidFill>
                  <a:srgbClr val="1F497D"/>
                </a:solidFill>
                <a:effectLst/>
                <a:latin typeface="Trebuchet MS" pitchFamily="34" charset="0"/>
              </a:rPr>
              <a:t>edondances des climatiseurs,</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g</a:t>
            </a:r>
            <a:r>
              <a:rPr kumimoji="0" lang="fr-FR" sz="1400" b="1" i="0" u="none" strike="noStrike" cap="none" normalizeH="0" baseline="0" dirty="0" smtClean="0">
                <a:ln>
                  <a:noFill/>
                </a:ln>
                <a:solidFill>
                  <a:srgbClr val="1F497D"/>
                </a:solidFill>
                <a:effectLst/>
                <a:latin typeface="Trebuchet MS" pitchFamily="34" charset="0"/>
              </a:rPr>
              <a:t>roupe électrogène, onduleur,</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lang="fr-FR" dirty="0">
              <a:solidFill>
                <a:srgbClr val="1F497D"/>
              </a:solidFill>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a:solidFill>
                  <a:srgbClr val="1F497D"/>
                </a:solidFill>
              </a:rPr>
              <a:t>g</a:t>
            </a:r>
            <a:r>
              <a:rPr kumimoji="0" lang="fr-FR" sz="1400" b="1" i="0" u="none" strike="noStrike" cap="none" normalizeH="0" baseline="0" dirty="0" smtClean="0">
                <a:ln>
                  <a:noFill/>
                </a:ln>
                <a:solidFill>
                  <a:srgbClr val="1F497D"/>
                </a:solidFill>
                <a:effectLst/>
                <a:latin typeface="Trebuchet MS" pitchFamily="34" charset="0"/>
              </a:rPr>
              <a:t>estion technique centralisée,</a:t>
            </a:r>
          </a:p>
          <a:p>
            <a:pPr marR="0" algn="l" defTabSz="914400" rtl="0" eaLnBrk="1" fontAlgn="base" latinLnBrk="0" hangingPunct="1">
              <a:lnSpc>
                <a:spcPct val="100000"/>
              </a:lnSpc>
              <a:spcBef>
                <a:spcPct val="0"/>
              </a:spcBef>
              <a:spcAft>
                <a:spcPct val="0"/>
              </a:spcAft>
              <a:buClrTx/>
              <a:buSzTx/>
              <a:tabLst/>
            </a:pPr>
            <a:endParaRPr kumimoji="0" lang="fr-FR" sz="1400" b="1" i="0" u="none" strike="noStrike" cap="none" normalizeH="0" baseline="0" dirty="0" smtClean="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400" b="1" i="0" u="none" strike="noStrike" cap="none" normalizeH="0" baseline="0" dirty="0" smtClean="0">
                <a:ln>
                  <a:noFill/>
                </a:ln>
                <a:solidFill>
                  <a:srgbClr val="1F497D"/>
                </a:solidFill>
                <a:effectLst/>
                <a:latin typeface="Trebuchet MS" pitchFamily="34" charset="0"/>
              </a:rPr>
              <a:t>…</a:t>
            </a:r>
          </a:p>
        </p:txBody>
      </p:sp>
      <p:sp>
        <p:nvSpPr>
          <p:cNvPr id="84" name="Rectangle à coins arrondis 83"/>
          <p:cNvSpPr/>
          <p:nvPr/>
        </p:nvSpPr>
        <p:spPr bwMode="auto">
          <a:xfrm>
            <a:off x="9369556" y="1615520"/>
            <a:ext cx="4298944" cy="3889174"/>
          </a:xfrm>
          <a:prstGeom prst="roundRect">
            <a:avLst/>
          </a:prstGeom>
          <a:solidFill>
            <a:schemeClr val="accent3"/>
          </a:solidFill>
          <a:ln w="25400" cap="flat" cmpd="sng" algn="ctr">
            <a:solidFill>
              <a:srgbClr val="1F497D"/>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smtClean="0">
                <a:solidFill>
                  <a:srgbClr val="1F497D"/>
                </a:solidFill>
              </a:rPr>
              <a:t>Selon le client,</a:t>
            </a: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1400" b="1" i="0" u="none" strike="noStrike" cap="none" normalizeH="0" baseline="0" dirty="0">
              <a:ln>
                <a:noFill/>
              </a:ln>
              <a:solidFill>
                <a:srgbClr val="1F497D"/>
              </a:solidFill>
              <a:effectLst/>
              <a:latin typeface="Trebuchet MS" pitchFamily="34" charset="0"/>
            </a:endParaRPr>
          </a:p>
          <a:p>
            <a:pPr marL="285750" marR="0" indent="-285750" algn="l" defTabSz="914400" rtl="0" eaLnBrk="1" fontAlgn="base" latinLnBrk="0" hangingPunct="1">
              <a:lnSpc>
                <a:spcPct val="100000"/>
              </a:lnSpc>
              <a:spcBef>
                <a:spcPct val="0"/>
              </a:spcBef>
              <a:spcAft>
                <a:spcPct val="0"/>
              </a:spcAft>
              <a:buClrTx/>
              <a:buSzTx/>
              <a:buFont typeface="Wingdings" pitchFamily="2" charset="2"/>
              <a:buChar char="§"/>
              <a:tabLst/>
            </a:pPr>
            <a:r>
              <a:rPr lang="fr-FR" dirty="0" smtClean="0">
                <a:solidFill>
                  <a:srgbClr val="1F497D"/>
                </a:solidFill>
              </a:rPr>
              <a:t>selon l’auditeur.</a:t>
            </a:r>
            <a:endParaRPr kumimoji="0" lang="fr-FR" sz="1400" b="1" i="0" u="none" strike="noStrike" cap="none" normalizeH="0" baseline="0" dirty="0" smtClean="0">
              <a:ln>
                <a:noFill/>
              </a:ln>
              <a:solidFill>
                <a:srgbClr val="1F497D"/>
              </a:solidFill>
              <a:effectLst/>
              <a:latin typeface="Trebuchet MS" pitchFamily="34" charset="0"/>
            </a:endParaRPr>
          </a:p>
        </p:txBody>
      </p:sp>
    </p:spTree>
    <p:extLst>
      <p:ext uri="{BB962C8B-B14F-4D97-AF65-F5344CB8AC3E}">
        <p14:creationId xmlns:p14="http://schemas.microsoft.com/office/powerpoint/2010/main" xmlns="" val="36391003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72222E-6 -4.21832E-6 L 0.21945 -4.21832E-6 " pathEditMode="relative" rAng="0" ptsTypes="AA">
                                      <p:cBhvr>
                                        <p:cTn id="6" dur="1000" fill="hold"/>
                                        <p:tgtEl>
                                          <p:spTgt spid="3"/>
                                        </p:tgtEl>
                                        <p:attrNameLst>
                                          <p:attrName>ppt_x</p:attrName>
                                          <p:attrName>ppt_y</p:attrName>
                                        </p:attrNameLst>
                                      </p:cBhvr>
                                      <p:rCtr x="10972" y="0"/>
                                    </p:animMotion>
                                  </p:childTnLst>
                                </p:cTn>
                              </p:par>
                              <p:par>
                                <p:cTn id="7" presetID="35" presetClass="path" presetSubtype="0" accel="50000" decel="50000" fill="hold" grpId="0" nodeType="withEffect">
                                  <p:stCondLst>
                                    <p:cond delay="0"/>
                                  </p:stCondLst>
                                  <p:childTnLst>
                                    <p:animMotion origin="layout" path="M 0.00469 -2.59019E-7 L -0.5243 -2.59019E-7 " pathEditMode="relative" rAng="0" ptsTypes="AA">
                                      <p:cBhvr>
                                        <p:cTn id="8" dur="1000" fill="hold"/>
                                        <p:tgtEl>
                                          <p:spTgt spid="44"/>
                                        </p:tgtEl>
                                        <p:attrNameLst>
                                          <p:attrName>ppt_x</p:attrName>
                                          <p:attrName>ppt_y</p:attrName>
                                        </p:attrNameLst>
                                      </p:cBhvr>
                                      <p:rCtr x="-26458" y="0"/>
                                    </p:animMotion>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0" nodeType="clickEffect">
                                  <p:stCondLst>
                                    <p:cond delay="0"/>
                                  </p:stCondLst>
                                  <p:childTnLst>
                                    <p:animMotion origin="layout" path="M -4.72222E-6 -4.21832E-6 L 0.21945 -4.21832E-6 " pathEditMode="relative" rAng="0" ptsTypes="AA">
                                      <p:cBhvr>
                                        <p:cTn id="12" dur="1000" fill="hold"/>
                                        <p:tgtEl>
                                          <p:spTgt spid="48"/>
                                        </p:tgtEl>
                                        <p:attrNameLst>
                                          <p:attrName>ppt_x</p:attrName>
                                          <p:attrName>ppt_y</p:attrName>
                                        </p:attrNameLst>
                                      </p:cBhvr>
                                      <p:rCtr x="10972" y="0"/>
                                    </p:animMotion>
                                  </p:childTnLst>
                                </p:cTn>
                              </p:par>
                              <p:par>
                                <p:cTn id="13" presetID="35" presetClass="path" presetSubtype="0" accel="50000" decel="50000" fill="hold" grpId="0" nodeType="withEffect">
                                  <p:stCondLst>
                                    <p:cond delay="0"/>
                                  </p:stCondLst>
                                  <p:childTnLst>
                                    <p:animMotion origin="layout" path="M 0.00469 -2.59019E-7 L -0.5243 -2.59019E-7 " pathEditMode="relative" rAng="0" ptsTypes="AA">
                                      <p:cBhvr>
                                        <p:cTn id="14" dur="1000" fill="hold"/>
                                        <p:tgtEl>
                                          <p:spTgt spid="78"/>
                                        </p:tgtEl>
                                        <p:attrNameLst>
                                          <p:attrName>ppt_x</p:attrName>
                                          <p:attrName>ppt_y</p:attrName>
                                        </p:attrNameLst>
                                      </p:cBhvr>
                                      <p:rCtr x="-26458"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4.72222E-6 -4.21832E-6 L 0.21945 -4.21832E-6 " pathEditMode="relative" rAng="0" ptsTypes="AA">
                                      <p:cBhvr>
                                        <p:cTn id="18" dur="1000" fill="hold"/>
                                        <p:tgtEl>
                                          <p:spTgt spid="52"/>
                                        </p:tgtEl>
                                        <p:attrNameLst>
                                          <p:attrName>ppt_x</p:attrName>
                                          <p:attrName>ppt_y</p:attrName>
                                        </p:attrNameLst>
                                      </p:cBhvr>
                                      <p:rCtr x="10972" y="0"/>
                                    </p:animMotion>
                                  </p:childTnLst>
                                </p:cTn>
                              </p:par>
                              <p:par>
                                <p:cTn id="19" presetID="35" presetClass="path" presetSubtype="0" accel="50000" decel="50000" fill="hold" grpId="0" nodeType="withEffect">
                                  <p:stCondLst>
                                    <p:cond delay="0"/>
                                  </p:stCondLst>
                                  <p:childTnLst>
                                    <p:animMotion origin="layout" path="M 0.00469 -2.59019E-7 L -0.5243 -2.59019E-7 " pathEditMode="relative" rAng="0" ptsTypes="AA">
                                      <p:cBhvr>
                                        <p:cTn id="20" dur="1000" fill="hold"/>
                                        <p:tgtEl>
                                          <p:spTgt spid="79"/>
                                        </p:tgtEl>
                                        <p:attrNameLst>
                                          <p:attrName>ppt_x</p:attrName>
                                          <p:attrName>ppt_y</p:attrName>
                                        </p:attrNameLst>
                                      </p:cBhvr>
                                      <p:rCtr x="-26458" y="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4.72222E-6 -4.21832E-6 L 0.21945 -4.21832E-6 " pathEditMode="relative" rAng="0" ptsTypes="AA">
                                      <p:cBhvr>
                                        <p:cTn id="24" dur="1000" fill="hold"/>
                                        <p:tgtEl>
                                          <p:spTgt spid="56"/>
                                        </p:tgtEl>
                                        <p:attrNameLst>
                                          <p:attrName>ppt_x</p:attrName>
                                          <p:attrName>ppt_y</p:attrName>
                                        </p:attrNameLst>
                                      </p:cBhvr>
                                      <p:rCtr x="10972" y="0"/>
                                    </p:animMotion>
                                  </p:childTnLst>
                                </p:cTn>
                              </p:par>
                              <p:par>
                                <p:cTn id="25" presetID="35" presetClass="path" presetSubtype="0" accel="50000" decel="50000" fill="hold" grpId="0" nodeType="withEffect">
                                  <p:stCondLst>
                                    <p:cond delay="0"/>
                                  </p:stCondLst>
                                  <p:childTnLst>
                                    <p:animMotion origin="layout" path="M 0.00469 -2.59019E-7 L -0.5243 -2.59019E-7 " pathEditMode="relative" rAng="0" ptsTypes="AA">
                                      <p:cBhvr>
                                        <p:cTn id="26" dur="1000" fill="hold"/>
                                        <p:tgtEl>
                                          <p:spTgt spid="80"/>
                                        </p:tgtEl>
                                        <p:attrNameLst>
                                          <p:attrName>ppt_x</p:attrName>
                                          <p:attrName>ppt_y</p:attrName>
                                        </p:attrNameLst>
                                      </p:cBhvr>
                                      <p:rCtr x="-26458"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4.72222E-6 -4.21832E-6 L 0.21945 -4.21832E-6 " pathEditMode="relative" rAng="0" ptsTypes="AA">
                                      <p:cBhvr>
                                        <p:cTn id="30" dur="1000" fill="hold"/>
                                        <p:tgtEl>
                                          <p:spTgt spid="60"/>
                                        </p:tgtEl>
                                        <p:attrNameLst>
                                          <p:attrName>ppt_x</p:attrName>
                                          <p:attrName>ppt_y</p:attrName>
                                        </p:attrNameLst>
                                      </p:cBhvr>
                                      <p:rCtr x="10972" y="0"/>
                                    </p:animMotion>
                                  </p:childTnLst>
                                </p:cTn>
                              </p:par>
                              <p:par>
                                <p:cTn id="31" presetID="35" presetClass="path" presetSubtype="0" accel="50000" decel="50000" fill="hold" grpId="0" nodeType="withEffect">
                                  <p:stCondLst>
                                    <p:cond delay="0"/>
                                  </p:stCondLst>
                                  <p:childTnLst>
                                    <p:animMotion origin="layout" path="M 0.00469 -2.59019E-7 L -0.5243 -2.59019E-7 " pathEditMode="relative" rAng="0" ptsTypes="AA">
                                      <p:cBhvr>
                                        <p:cTn id="32" dur="1000" fill="hold"/>
                                        <p:tgtEl>
                                          <p:spTgt spid="81"/>
                                        </p:tgtEl>
                                        <p:attrNameLst>
                                          <p:attrName>ppt_x</p:attrName>
                                          <p:attrName>ppt_y</p:attrName>
                                        </p:attrNameLst>
                                      </p:cBhvr>
                                      <p:rCtr x="-26458"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grpId="0" nodeType="clickEffect">
                                  <p:stCondLst>
                                    <p:cond delay="0"/>
                                  </p:stCondLst>
                                  <p:childTnLst>
                                    <p:animMotion origin="layout" path="M -4.72222E-6 -4.21832E-6 L 0.21945 -4.21832E-6 " pathEditMode="relative" rAng="0" ptsTypes="AA">
                                      <p:cBhvr>
                                        <p:cTn id="36" dur="1000" fill="hold"/>
                                        <p:tgtEl>
                                          <p:spTgt spid="64"/>
                                        </p:tgtEl>
                                        <p:attrNameLst>
                                          <p:attrName>ppt_x</p:attrName>
                                          <p:attrName>ppt_y</p:attrName>
                                        </p:attrNameLst>
                                      </p:cBhvr>
                                      <p:rCtr x="10972" y="0"/>
                                    </p:animMotion>
                                  </p:childTnLst>
                                </p:cTn>
                              </p:par>
                              <p:par>
                                <p:cTn id="37" presetID="35" presetClass="path" presetSubtype="0" accel="50000" decel="50000" fill="hold" grpId="0" nodeType="withEffect">
                                  <p:stCondLst>
                                    <p:cond delay="0"/>
                                  </p:stCondLst>
                                  <p:childTnLst>
                                    <p:animMotion origin="layout" path="M 0.00469 -2.59019E-7 L -0.5243 -2.59019E-7 " pathEditMode="relative" rAng="0" ptsTypes="AA">
                                      <p:cBhvr>
                                        <p:cTn id="38" dur="1000" fill="hold"/>
                                        <p:tgtEl>
                                          <p:spTgt spid="82"/>
                                        </p:tgtEl>
                                        <p:attrNameLst>
                                          <p:attrName>ppt_x</p:attrName>
                                          <p:attrName>ppt_y</p:attrName>
                                        </p:attrNameLst>
                                      </p:cBhvr>
                                      <p:rCtr x="-26458"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0" nodeType="clickEffect">
                                  <p:stCondLst>
                                    <p:cond delay="0"/>
                                  </p:stCondLst>
                                  <p:childTnLst>
                                    <p:animMotion origin="layout" path="M -4.72222E-6 -4.21832E-6 L 0.21945 -4.21832E-6 " pathEditMode="relative" rAng="0" ptsTypes="AA">
                                      <p:cBhvr>
                                        <p:cTn id="42" dur="1000" fill="hold"/>
                                        <p:tgtEl>
                                          <p:spTgt spid="68"/>
                                        </p:tgtEl>
                                        <p:attrNameLst>
                                          <p:attrName>ppt_x</p:attrName>
                                          <p:attrName>ppt_y</p:attrName>
                                        </p:attrNameLst>
                                      </p:cBhvr>
                                      <p:rCtr x="10972" y="0"/>
                                    </p:animMotion>
                                  </p:childTnLst>
                                </p:cTn>
                              </p:par>
                              <p:par>
                                <p:cTn id="43" presetID="35" presetClass="path" presetSubtype="0" accel="50000" decel="50000" fill="hold" grpId="0" nodeType="withEffect">
                                  <p:stCondLst>
                                    <p:cond delay="0"/>
                                  </p:stCondLst>
                                  <p:childTnLst>
                                    <p:animMotion origin="layout" path="M 0.00469 -2.59019E-7 L -0.5243 -2.59019E-7 " pathEditMode="relative" rAng="0" ptsTypes="AA">
                                      <p:cBhvr>
                                        <p:cTn id="44" dur="1000" fill="hold"/>
                                        <p:tgtEl>
                                          <p:spTgt spid="83"/>
                                        </p:tgtEl>
                                        <p:attrNameLst>
                                          <p:attrName>ppt_x</p:attrName>
                                          <p:attrName>ppt_y</p:attrName>
                                        </p:attrNameLst>
                                      </p:cBhvr>
                                      <p:rCtr x="-26458" y="0"/>
                                    </p:animMotion>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0" nodeType="clickEffect">
                                  <p:stCondLst>
                                    <p:cond delay="0"/>
                                  </p:stCondLst>
                                  <p:childTnLst>
                                    <p:animMotion origin="layout" path="M -4.72222E-6 -4.21832E-6 L 0.21945 -4.21832E-6 " pathEditMode="relative" rAng="0" ptsTypes="AA">
                                      <p:cBhvr>
                                        <p:cTn id="48" dur="1000" fill="hold"/>
                                        <p:tgtEl>
                                          <p:spTgt spid="72"/>
                                        </p:tgtEl>
                                        <p:attrNameLst>
                                          <p:attrName>ppt_x</p:attrName>
                                          <p:attrName>ppt_y</p:attrName>
                                        </p:attrNameLst>
                                      </p:cBhvr>
                                      <p:rCtr x="10972" y="0"/>
                                    </p:animMotion>
                                  </p:childTnLst>
                                </p:cTn>
                              </p:par>
                              <p:par>
                                <p:cTn id="49" presetID="35" presetClass="path" presetSubtype="0" accel="50000" decel="50000" fill="hold" grpId="0" nodeType="withEffect">
                                  <p:stCondLst>
                                    <p:cond delay="0"/>
                                  </p:stCondLst>
                                  <p:childTnLst>
                                    <p:animMotion origin="layout" path="M 0.00469 -2.59019E-7 L -0.5243 -2.59019E-7 " pathEditMode="relative" rAng="0" ptsTypes="AA">
                                      <p:cBhvr>
                                        <p:cTn id="50" dur="1000" fill="hold"/>
                                        <p:tgtEl>
                                          <p:spTgt spid="84"/>
                                        </p:tgtEl>
                                        <p:attrNameLst>
                                          <p:attrName>ppt_x</p:attrName>
                                          <p:attrName>ppt_y</p:attrName>
                                        </p:attrNameLst>
                                      </p:cBhvr>
                                      <p:rCtr x="-264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8" grpId="0" animBg="1"/>
      <p:bldP spid="52" grpId="0" animBg="1"/>
      <p:bldP spid="56" grpId="0" animBg="1"/>
      <p:bldP spid="60" grpId="0" animBg="1"/>
      <p:bldP spid="64" grpId="0" animBg="1"/>
      <p:bldP spid="68" grpId="0" animBg="1"/>
      <p:bldP spid="72" grpId="0" animBg="1"/>
      <p:bldP spid="44" grpId="0" animBg="1"/>
      <p:bldP spid="78" grpId="0" animBg="1"/>
      <p:bldP spid="79" grpId="0" animBg="1"/>
      <p:bldP spid="80" grpId="0" animBg="1"/>
      <p:bldP spid="81" grpId="0" animBg="1"/>
      <p:bldP spid="82" grpId="0" animBg="1"/>
      <p:bldP spid="83"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t>Interprétation des conclusions : synthèse graphique</a:t>
            </a:r>
            <a:r>
              <a:rPr lang="fr-FR" dirty="0" smtClean="0"/>
              <a:t/>
            </a:r>
            <a:br>
              <a:rPr lang="fr-FR" dirty="0" smtClean="0"/>
            </a:br>
            <a:endParaRPr lang="fr-FR" sz="2400" dirty="0" smtClean="0">
              <a:solidFill>
                <a:srgbClr val="2EB0A4"/>
              </a:solidFill>
            </a:endParaRP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xmlns="" val="0"/>
              </a:ext>
            </a:extLst>
          </a:blip>
          <a:srcRect t="16624"/>
          <a:stretch/>
        </p:blipFill>
        <p:spPr>
          <a:xfrm>
            <a:off x="0" y="1140030"/>
            <a:ext cx="9144000" cy="5717969"/>
          </a:xfrm>
          <a:prstGeom prst="rect">
            <a:avLst/>
          </a:prstGeom>
        </p:spPr>
      </p:pic>
    </p:spTree>
    <p:extLst>
      <p:ext uri="{BB962C8B-B14F-4D97-AF65-F5344CB8AC3E}">
        <p14:creationId xmlns:p14="http://schemas.microsoft.com/office/powerpoint/2010/main" xmlns="" val="445544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fr-FR" dirty="0" smtClean="0"/>
              <a:t>Diligences Informatiques</a:t>
            </a:r>
            <a:endParaRPr lang="fr-FR" dirty="0"/>
          </a:p>
        </p:txBody>
      </p:sp>
      <p:sp>
        <p:nvSpPr>
          <p:cNvPr id="2" name="Espace réservé du pied de page 1"/>
          <p:cNvSpPr>
            <a:spLocks noGrp="1"/>
          </p:cNvSpPr>
          <p:nvPr>
            <p:ph type="ftr" sz="quarter" idx="3"/>
          </p:nvPr>
        </p:nvSpPr>
        <p:spPr/>
        <p:txBody>
          <a:bodyPr/>
          <a:lstStyle/>
          <a:p>
            <a:r>
              <a:rPr lang="fr-FR" smtClean="0"/>
              <a:t>Pyramide des âges BDO - 16/05/2012</a:t>
            </a:r>
            <a:endParaRPr lang="en-GB"/>
          </a:p>
        </p:txBody>
      </p:sp>
      <p:sp>
        <p:nvSpPr>
          <p:cNvPr id="9" name="Slide Number Placeholder 4"/>
          <p:cNvSpPr>
            <a:spLocks noGrp="1"/>
          </p:cNvSpPr>
          <p:nvPr>
            <p:ph type="sldNum" sz="quarter" idx="4"/>
          </p:nvPr>
        </p:nvSpPr>
        <p:spPr/>
        <p:txBody>
          <a:bodyPr/>
          <a:lstStyle/>
          <a:p>
            <a:r>
              <a:rPr lang="en-GB"/>
              <a:t>Page </a:t>
            </a:r>
            <a:fld id="{20C48D23-A3AD-49D9-9534-D3E256FE0820}" type="slidenum">
              <a:rPr lang="en-GB"/>
              <a:pPr/>
              <a:t>9</a:t>
            </a:fld>
            <a:endParaRPr lang="en-GB"/>
          </a:p>
        </p:txBody>
      </p:sp>
    </p:spTree>
    <p:extLst>
      <p:ext uri="{BB962C8B-B14F-4D97-AF65-F5344CB8AC3E}">
        <p14:creationId xmlns:p14="http://schemas.microsoft.com/office/powerpoint/2010/main" xmlns="" val="2323935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DO_PowerPoint_2007_std_310709">
  <a:themeElements>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DO_PowerPoint_2007_ws_310709">
  <a:themeElements>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BDO_PowerPoint_2007_std_310709</Template>
  <TotalTime>2939</TotalTime>
  <Words>4072</Words>
  <Application>Microsoft Office PowerPoint</Application>
  <PresentationFormat>Affichage à l'écran (4:3)</PresentationFormat>
  <Paragraphs>917</Paragraphs>
  <Slides>40</Slides>
  <Notes>31</Notes>
  <HiddenSlides>0</HiddenSlides>
  <MMClips>0</MMClips>
  <ScaleCrop>false</ScaleCrop>
  <HeadingPairs>
    <vt:vector size="6" baseType="variant">
      <vt:variant>
        <vt:lpstr>Thème</vt:lpstr>
      </vt:variant>
      <vt:variant>
        <vt:i4>2</vt:i4>
      </vt:variant>
      <vt:variant>
        <vt:lpstr>Liaisons</vt:lpstr>
      </vt:variant>
      <vt:variant>
        <vt:i4>8</vt:i4>
      </vt:variant>
      <vt:variant>
        <vt:lpstr>Titres des diapositives</vt:lpstr>
      </vt:variant>
      <vt:variant>
        <vt:i4>40</vt:i4>
      </vt:variant>
    </vt:vector>
  </HeadingPairs>
  <TitlesOfParts>
    <vt:vector size="50" baseType="lpstr">
      <vt:lpstr>BDO_PowerPoint_2007_std_310709</vt:lpstr>
      <vt:lpstr>BDO_PowerPoint_2007_ws_310709</vt:lpstr>
      <vt:lpstr>G:\Clarins Espagne\Rapport CAC2012_Thierry Mugler_02032012.pptx</vt:lpstr>
      <vt:lpstr>G:\Clarins Espagne\Setting Clarins Spain.xls</vt:lpstr>
      <vt:lpstr>G:\Clarins Espagne\MAPPING.xls</vt:lpstr>
      <vt:lpstr>G:\Clarins Espagne\Trial Balance Jan-Jun 2012.xls</vt:lpstr>
      <vt:lpstr>G:\Clarins Espagne\Tableau de bord enrichi.xlsx</vt:lpstr>
      <vt:lpstr>G:\Clarins Espagne\Schémas comptables Clarins Espagne.xls</vt:lpstr>
      <vt:lpstr>G:\Clarins Espagne\REPORT 2011-2012_SPAIN.pptx</vt:lpstr>
      <vt:lpstr>G:\Clarins Espagne\Report 2011_KOREA_080812.pptx</vt:lpstr>
      <vt:lpstr>L’audit par l’informatique Formation School 3 - 2012</vt:lpstr>
      <vt:lpstr>Diapositive 2</vt:lpstr>
      <vt:lpstr>L’audit par l’informatique et l’approche par les faits pour effectuer nos missions légales</vt:lpstr>
      <vt:lpstr>Diapositive 4</vt:lpstr>
      <vt:lpstr>Prise de connaissance de l’environnement informatique des clients</vt:lpstr>
      <vt:lpstr>D’un cadre réglementaire vers des opportunités </vt:lpstr>
      <vt:lpstr>Les thèmes abordés </vt:lpstr>
      <vt:lpstr>Interprétation des conclusions : synthèse graphique </vt:lpstr>
      <vt:lpstr>Diligences Informatiques</vt:lpstr>
      <vt:lpstr>La démarche </vt:lpstr>
      <vt:lpstr>Exemples de missions : LR Services </vt:lpstr>
      <vt:lpstr>Exemples de missions : Rue du commerce </vt:lpstr>
      <vt:lpstr>Exemples de missions : MGET </vt:lpstr>
      <vt:lpstr>Exemples de missions : EBSCO</vt:lpstr>
      <vt:lpstr>L’approche par les faits doit alimenter l’approche par les risques </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CONTEXTE ET RETOURS D’EXPERIENCE Retours d’expérience – Yves Rocher</vt:lpstr>
      <vt:lpstr>CONTEXTE ET RETOURS D’EXPERIENCE Retours d’expérience – Arc International</vt:lpstr>
      <vt:lpstr>CONTEXTE ET RETOURS D’EXPERIENCE Retours d’expérience – Vaillant</vt:lpstr>
      <vt:lpstr>CONTEXTE ET RETOURS D’EXPERIENCE Retours d’expérience – hors CAC</vt:lpstr>
      <vt:lpstr>CONTEXTE ET RETOURS D’EXPERIENCE Un facteur de différenciation </vt:lpstr>
      <vt:lpstr>Etude de cas</vt:lpstr>
      <vt:lpstr>Diapositive 32</vt:lpstr>
      <vt:lpstr>Diapositive 33</vt:lpstr>
      <vt:lpstr>DISPOSITIF DU PROJET SPOT LIGHT </vt:lpstr>
      <vt:lpstr>Cas pratique  </vt:lpstr>
      <vt:lpstr>Diapositive 36</vt:lpstr>
      <vt:lpstr>LA MISE EN PRATIQUE La collecte de données</vt:lpstr>
      <vt:lpstr>LA MISE EN PRATIQUE L’accès à Magnifier</vt:lpstr>
      <vt:lpstr>LA MISE EN PRATIQUE Quels acteurs ?</vt:lpstr>
      <vt:lpstr>LA MISE EN PRATIQUE La communication avec le client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dc:title>
  <dc:creator>Maxime SAGEAU</dc:creator>
  <cp:lastModifiedBy>Admin</cp:lastModifiedBy>
  <cp:revision>113</cp:revision>
  <cp:lastPrinted>2012-05-23T09:47:49Z</cp:lastPrinted>
  <dcterms:created xsi:type="dcterms:W3CDTF">2011-10-10T13:39:22Z</dcterms:created>
  <dcterms:modified xsi:type="dcterms:W3CDTF">2013-01-23T15:37:57Z</dcterms:modified>
</cp:coreProperties>
</file>