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DC7"/>
    <a:srgbClr val="006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1" autoAdjust="0"/>
    <p:restoredTop sz="94660"/>
  </p:normalViewPr>
  <p:slideViewPr>
    <p:cSldViewPr showGuides="1">
      <p:cViewPr varScale="1">
        <p:scale>
          <a:sx n="74" d="100"/>
          <a:sy n="74" d="100"/>
        </p:scale>
        <p:origin x="-1302" y="-90"/>
      </p:cViewPr>
      <p:guideLst>
        <p:guide orient="horz" pos="4044"/>
        <p:guide pos="19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E:\PPT potx\New Logos\Ato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5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116638" y="8632825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90647" bIns="0" anchor="b"/>
          <a:lstStyle>
            <a:defPPr>
              <a:defRPr lang="nl-NL"/>
            </a:defPPr>
            <a:lvl1pPr marL="0" algn="r" defTabSz="906463" rtl="0" eaLnBrk="0" latinLnBrk="0" hangingPunct="0">
              <a:lnSpc>
                <a:spcPct val="89000"/>
              </a:lnSpc>
              <a:spcBef>
                <a:spcPct val="0"/>
              </a:spcBef>
              <a:buClrTx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fld id="{2F1E6F19-AE8A-4701-B61D-C4E5A1E969A7}" type="slidenum">
              <a:rPr lang="en-US" sz="1000" smtClean="0"/>
              <a:pPr fontAlgn="auto">
                <a:spcAft>
                  <a:spcPts val="0"/>
                </a:spcAft>
                <a:defRPr/>
              </a:pPr>
              <a:t>‹N°›</a:t>
            </a:fld>
            <a:endParaRPr lang="en-US" sz="1000" dirty="0"/>
          </a:p>
        </p:txBody>
      </p:sp>
      <p:sp>
        <p:nvSpPr>
          <p:cNvPr id="10" name="AddNotifier#2"/>
          <p:cNvSpPr txBox="1">
            <a:spLocks noChangeArrowheads="1"/>
          </p:cNvSpPr>
          <p:nvPr/>
        </p:nvSpPr>
        <p:spPr bwMode="auto">
          <a:xfrm>
            <a:off x="185738" y="8632825"/>
            <a:ext cx="596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defPPr>
              <a:defRPr lang="nl-NL"/>
            </a:defPPr>
            <a:lvl1pPr marL="0" algn="l" defTabSz="914400" rtl="0" eaLnBrk="1" latinLnBrk="0" hangingPunct="1">
              <a:spcBef>
                <a:spcPct val="0"/>
              </a:spcBef>
              <a:defRPr sz="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Atos, the Atos logo, Atos Consulting, Atos Worldline, Atos Sphere, Atos Cloud and Atos WorldGrid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are registered trademarks of Atos SA. August 2011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© 2011 Atos Consulting. Confidential information owned by Atos, to be used by the recipient only. This document, or any part of it,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may not be reproduced, copied, circulated and/or distributed nor quoted without prior written approval from Atos.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388603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nl-NL" noProof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16638" y="8604250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0647" bIns="0" numCol="1" anchor="b" anchorCtr="0" compatLnSpc="1">
            <a:prstTxWarp prst="textNoShape">
              <a:avLst/>
            </a:prstTxWarp>
          </a:bodyPr>
          <a:lstStyle>
            <a:lvl1pPr algn="r" defTabSz="906463" eaLnBrk="0" fontAlgn="auto" hangingPunct="0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 sz="100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5F621-E6AB-45A6-9489-0ADF9357354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pic>
        <p:nvPicPr>
          <p:cNvPr id="24581" name="Picture 2" descr="E:\PPT potx\New Logos\A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538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ddNotifier#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5738" y="8604250"/>
            <a:ext cx="597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0"/>
              </a:spcBef>
              <a:spcAft>
                <a:spcPts val="0"/>
              </a:spcAft>
              <a:defRPr sz="500" baseline="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Atos, the Atos logo, Atos Consulting, Atos Worldline, Atos Sphere, Atos Cloud and Atos WorldGrid</a:t>
            </a:r>
          </a:p>
          <a:p>
            <a:pPr>
              <a:defRPr/>
            </a:pPr>
            <a:r>
              <a:rPr lang="en-US" smtClean="0"/>
              <a:t>are registered trademarks of Atos SA. August 2011</a:t>
            </a:r>
          </a:p>
          <a:p>
            <a:pPr>
              <a:defRPr/>
            </a:pPr>
            <a:r>
              <a:rPr lang="en-US" smtClean="0"/>
              <a:t>© 2011 Atos Consulting. Confidential information owned by Atos, to be used by the recipient only. This document, or any part of it, </a:t>
            </a:r>
          </a:p>
          <a:p>
            <a:pPr>
              <a:defRPr/>
            </a:pPr>
            <a:r>
              <a:rPr lang="en-US" smtClean="0"/>
              <a:t>may not be reproduced, copied, circulated and/or distributed nor quoted without prior written approval from Atos.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90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F621-E6AB-45A6-9489-0ADF9357354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63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Profile </a:t>
            </a:r>
            <a:r>
              <a:rPr lang="fr-FR" dirty="0" err="1" smtClean="0"/>
              <a:t>Title</a:t>
            </a:r>
            <a:r>
              <a:rPr lang="fr-FR" dirty="0" smtClean="0"/>
              <a:t> (</a:t>
            </a:r>
            <a:r>
              <a:rPr lang="fr-FR" dirty="0" err="1" smtClean="0"/>
              <a:t>customer</a:t>
            </a:r>
            <a:r>
              <a:rPr lang="fr-FR" dirty="0" smtClean="0"/>
              <a:t> </a:t>
            </a:r>
            <a:r>
              <a:rPr lang="fr-FR" dirty="0" err="1" smtClean="0"/>
              <a:t>specific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44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Profile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smtClean="0">
                <a:solidFill>
                  <a:srgbClr val="FFFFFF"/>
                </a:solidFill>
              </a:rPr>
              <a:t>Solution skills</a:t>
            </a:r>
            <a:endParaRPr lang="en-US" sz="1400" b="1" i="1" noProof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smtClean="0">
                <a:solidFill>
                  <a:srgbClr val="FFFFFF"/>
                </a:solidFill>
              </a:rPr>
              <a:t>Business skills</a:t>
            </a:r>
            <a:endParaRPr lang="en-US" sz="1400" b="1" i="1" noProof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smtClean="0">
                <a:solidFill>
                  <a:srgbClr val="FFFFFF"/>
                </a:solidFill>
              </a:rPr>
              <a:t>References</a:t>
            </a:r>
            <a:endParaRPr lang="en-US" sz="1400" b="1" i="1" noProof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4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Profile </a:t>
            </a:r>
            <a:r>
              <a:rPr lang="fr-FR" dirty="0" err="1" smtClean="0"/>
              <a:t>Title</a:t>
            </a:r>
            <a:r>
              <a:rPr lang="fr-FR" dirty="0" smtClean="0"/>
              <a:t> (spécifique au contexte)</a:t>
            </a:r>
            <a:endParaRPr lang="fr-FR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584176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Profil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et cursus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Compétences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clés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Secteur d’intervention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Références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9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" y="725488"/>
            <a:ext cx="8683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dirty="0" smtClean="0"/>
          </a:p>
        </p:txBody>
      </p:sp>
      <p:sp>
        <p:nvSpPr>
          <p:cNvPr id="1028" name="AddReferenceName#1"/>
          <p:cNvSpPr txBox="1">
            <a:spLocks noChangeArrowheads="1"/>
          </p:cNvSpPr>
          <p:nvPr/>
        </p:nvSpPr>
        <p:spPr bwMode="auto">
          <a:xfrm>
            <a:off x="190500" y="6253163"/>
            <a:ext cx="57594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en-US" sz="1000" dirty="0" smtClean="0"/>
              <a:t>       SL</a:t>
            </a:r>
            <a:r>
              <a:rPr lang="en-US" sz="1000" baseline="0" dirty="0" smtClean="0"/>
              <a:t> SI SAP</a:t>
            </a:r>
            <a:endParaRPr lang="nl-NL" sz="100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8913" y="6242012"/>
            <a:ext cx="6381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 baseline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41C78B-CED7-407A-A5B8-D29BA4BBA2BA}" type="slidenum">
              <a:rPr lang="nl-NL"/>
              <a:pPr>
                <a:defRPr/>
              </a:pPr>
              <a:t>‹N°›</a:t>
            </a:fld>
            <a:endParaRPr lang="nl-NL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7963" y="1600200"/>
            <a:ext cx="8685212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Lucida Sans Unicode" pitchFamily="34" charset="0"/>
        <a:buChar char="▶"/>
        <a:defRPr sz="16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539750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1088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93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190501" y="188640"/>
            <a:ext cx="5677644" cy="358775"/>
          </a:xfrm>
        </p:spPr>
        <p:txBody>
          <a:bodyPr/>
          <a:lstStyle/>
          <a:p>
            <a:r>
              <a:rPr lang="fr-FR" dirty="0" smtClean="0"/>
              <a:t>Luca ROTONI</a:t>
            </a:r>
            <a:endParaRPr lang="fr-FR" dirty="0"/>
          </a:p>
        </p:txBody>
      </p:sp>
      <p:sp>
        <p:nvSpPr>
          <p:cNvPr id="34" name="Espace réservé du contenu 3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000" dirty="0" smtClean="0"/>
              <a:t>ATOS</a:t>
            </a:r>
          </a:p>
          <a:p>
            <a:pPr marL="263525" indent="0">
              <a:buNone/>
            </a:pPr>
            <a:r>
              <a:rPr lang="en-US" sz="1000" b="1" dirty="0" smtClean="0"/>
              <a:t>Associated Partner SAP (Business Solution Manager)</a:t>
            </a:r>
          </a:p>
          <a:p>
            <a:pPr lvl="1"/>
            <a:r>
              <a:rPr lang="en-US" sz="900" dirty="0" smtClean="0"/>
              <a:t>Specialty : SAP</a:t>
            </a:r>
          </a:p>
          <a:p>
            <a:pPr lvl="1"/>
            <a:r>
              <a:rPr lang="en-US" sz="900" dirty="0" smtClean="0"/>
              <a:t>SAP Business Developer, Offering Manager: e.g.  SAP Consolidation et Harmonization, SAP AM, SAP Upgrade, …</a:t>
            </a:r>
          </a:p>
          <a:p>
            <a:r>
              <a:rPr lang="en-US" sz="1000" dirty="0" smtClean="0"/>
              <a:t>CAPGEMINI</a:t>
            </a:r>
          </a:p>
          <a:p>
            <a:pPr marL="263525" indent="0">
              <a:buNone/>
            </a:pPr>
            <a:r>
              <a:rPr lang="en-US" sz="1000" b="1" dirty="0" smtClean="0"/>
              <a:t>Profit Center Director and SAP Program Manager</a:t>
            </a:r>
          </a:p>
          <a:p>
            <a:pPr lvl="1">
              <a:defRPr/>
            </a:pP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Specialty : SAP</a:t>
            </a:r>
          </a:p>
          <a:p>
            <a:pPr lvl="1">
              <a:defRPr/>
            </a:pP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SAP Profit center (100 consultants): SAP functional competence center  </a:t>
            </a:r>
          </a:p>
          <a:p>
            <a:pPr lvl="1">
              <a:defRPr/>
            </a:pP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 SAP Business Developer</a:t>
            </a:r>
          </a:p>
          <a:p>
            <a:pPr lvl="1">
              <a:defRPr/>
            </a:pP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Project Director fo</a:t>
            </a:r>
            <a:r>
              <a:rPr lang="en-US" sz="900" dirty="0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 the deployment of the IT system CHORUS (SAP) for the French State.</a:t>
            </a:r>
          </a:p>
          <a:p>
            <a:pPr lvl="1">
              <a:defRPr/>
            </a:pP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SAP Program Manager for the worldwide deployment of SAP ECC 6 (70 consultants ~14.000 jh/an) for Fromageries BEL (cheese maker leader).</a:t>
            </a:r>
            <a:endParaRPr lang="en-US" sz="900" dirty="0" smtClean="0"/>
          </a:p>
          <a:p>
            <a:r>
              <a:rPr lang="en-US" sz="1000" dirty="0" smtClean="0"/>
              <a:t>ACCENTURE</a:t>
            </a:r>
          </a:p>
          <a:p>
            <a:pPr marL="263525" indent="0">
              <a:buNone/>
            </a:pPr>
            <a:r>
              <a:rPr lang="en-US" sz="1000" b="1" dirty="0" smtClean="0"/>
              <a:t>SAP Project Director </a:t>
            </a:r>
          </a:p>
          <a:p>
            <a:pPr lvl="1">
              <a:defRPr/>
            </a:pP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Specialty : SAP, APO, IS-U, IS-Oil</a:t>
            </a:r>
          </a:p>
          <a:p>
            <a:pPr lvl="1">
              <a:defRPr/>
            </a:pP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Application Maintenance Manager for </a:t>
            </a:r>
            <a:r>
              <a:rPr lang="en-US" sz="900" dirty="0" err="1" smtClean="0">
                <a:solidFill>
                  <a:srgbClr val="000000"/>
                </a:solidFill>
                <a:cs typeface="Times New Roman" pitchFamily="18" charset="0"/>
              </a:rPr>
              <a:t>L’Oréal</a:t>
            </a: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 : ITIL  implementation. Team of 40 consultants.</a:t>
            </a:r>
          </a:p>
          <a:p>
            <a:pPr lvl="1">
              <a:defRPr/>
            </a:pP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Application Maintenance Manager for </a:t>
            </a:r>
            <a:r>
              <a:rPr lang="en-US" sz="900" dirty="0" err="1" smtClean="0">
                <a:solidFill>
                  <a:srgbClr val="000000"/>
                </a:solidFill>
                <a:cs typeface="Times New Roman" pitchFamily="18" charset="0"/>
              </a:rPr>
              <a:t>ErDF</a:t>
            </a: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 : : ITIL  implementation. Team of 20 consultants.</a:t>
            </a:r>
          </a:p>
          <a:p>
            <a:pPr lvl="1">
              <a:defRPr/>
            </a:pPr>
            <a:r>
              <a:rPr lang="en-US" sz="900" dirty="0" smtClean="0">
                <a:solidFill>
                  <a:srgbClr val="000000"/>
                </a:solidFill>
                <a:cs typeface="Times New Roman" pitchFamily="18" charset="0"/>
              </a:rPr>
              <a:t>Application Maintenance Manager for Total : : ITIL  implementation. Team of 25 consultants.</a:t>
            </a:r>
            <a:endParaRPr lang="en-US" dirty="0" smtClean="0"/>
          </a:p>
          <a:p>
            <a:pPr defTabSz="195263"/>
            <a:endParaRPr lang="en-US" dirty="0" smtClean="0"/>
          </a:p>
          <a:p>
            <a:pPr defTabSz="195263"/>
            <a:endParaRPr lang="en-US" dirty="0" smtClean="0"/>
          </a:p>
          <a:p>
            <a:pPr lvl="1"/>
            <a:endParaRPr lang="en-US" sz="1100" dirty="0" smtClean="0">
              <a:cs typeface="Arial" pitchFamily="34" charset="0"/>
            </a:endParaRPr>
          </a:p>
        </p:txBody>
      </p:sp>
      <p:sp>
        <p:nvSpPr>
          <p:cNvPr id="22539" name="Espace réservé du contenu 22538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pPr>
              <a:spcBef>
                <a:spcPts val="300"/>
              </a:spcBef>
              <a:buClr>
                <a:schemeClr val="hlink"/>
              </a:buClr>
            </a:pPr>
            <a:r>
              <a:rPr lang="en-US" dirty="0" smtClean="0">
                <a:cs typeface="Arial" charset="0"/>
              </a:rPr>
              <a:t>BU  and SAP Program Mgt</a:t>
            </a:r>
          </a:p>
          <a:p>
            <a:r>
              <a:rPr lang="en-US" dirty="0" smtClean="0"/>
              <a:t>Consulting </a:t>
            </a:r>
          </a:p>
          <a:p>
            <a:pPr lvl="1"/>
            <a:r>
              <a:rPr lang="en-US" dirty="0" smtClean="0"/>
              <a:t>IS Management</a:t>
            </a:r>
          </a:p>
          <a:p>
            <a:pPr lvl="1"/>
            <a:r>
              <a:rPr lang="en-US" dirty="0" smtClean="0"/>
              <a:t>IS deployment</a:t>
            </a:r>
          </a:p>
          <a:p>
            <a:r>
              <a:rPr lang="en-US" dirty="0" smtClean="0"/>
              <a:t>Applicative expertise</a:t>
            </a:r>
          </a:p>
          <a:p>
            <a:pPr lvl="1"/>
            <a:r>
              <a:rPr lang="en-US" dirty="0" smtClean="0"/>
              <a:t>SAP</a:t>
            </a:r>
            <a:endParaRPr lang="en-US" dirty="0"/>
          </a:p>
          <a:p>
            <a:pPr lvl="1"/>
            <a:r>
              <a:rPr lang="en-US" dirty="0" smtClean="0"/>
              <a:t>Languages : Fluent in French, English &amp; Italian</a:t>
            </a:r>
          </a:p>
        </p:txBody>
      </p:sp>
      <p:sp>
        <p:nvSpPr>
          <p:cNvPr id="22541" name="Espace réservé du contenu 22540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en-US" smtClean="0"/>
              <a:t> L'Oréal, Siemens (Industry)</a:t>
            </a:r>
          </a:p>
          <a:p>
            <a:r>
              <a:rPr lang="en-US" smtClean="0"/>
              <a:t> ErDF (Energy &amp; Utilities)</a:t>
            </a:r>
          </a:p>
          <a:p>
            <a:r>
              <a:rPr lang="en-US" smtClean="0"/>
              <a:t> Total (Energy &amp; Utilities)</a:t>
            </a:r>
          </a:p>
          <a:p>
            <a:r>
              <a:rPr lang="en-US" smtClean="0"/>
              <a:t> Fromageries BEL (Industry)</a:t>
            </a:r>
          </a:p>
          <a:p>
            <a:r>
              <a:rPr lang="en-US" smtClean="0"/>
              <a:t> Etat Français (Public Secteur), </a:t>
            </a:r>
          </a:p>
          <a:p>
            <a:r>
              <a:rPr lang="en-US" smtClean="0"/>
              <a:t>Trèves, Plastic Omnium (supplier car industry), …</a:t>
            </a:r>
            <a:endParaRPr lang="en-US"/>
          </a:p>
        </p:txBody>
      </p:sp>
      <p:pic>
        <p:nvPicPr>
          <p:cNvPr id="14" name="Espace réservé pour une image  13"/>
          <p:cNvPicPr>
            <a:picLocks noGrp="1" noChangeAspect="1"/>
          </p:cNvPicPr>
          <p:nvPr>
            <p:ph type="pic" sz="quarter" idx="3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7791"/>
          <a:stretch/>
        </p:blipFill>
        <p:spPr>
          <a:xfrm>
            <a:off x="8001024" y="116632"/>
            <a:ext cx="648072" cy="432048"/>
          </a:xfrm>
        </p:spPr>
      </p:pic>
      <p:pic>
        <p:nvPicPr>
          <p:cNvPr id="1029" name="Picture 5"/>
          <p:cNvPicPr>
            <a:picLocks noGrp="1" noChangeAspect="1" noChangeArrowheads="1"/>
          </p:cNvPicPr>
          <p:nvPr>
            <p:ph type="pic" sz="quarter" idx="36"/>
          </p:nvPr>
        </p:nvPicPr>
        <p:blipFill>
          <a:blip r:embed="rId4" cstate="print"/>
          <a:srcRect l="5183" r="5183"/>
          <a:stretch>
            <a:fillRect/>
          </a:stretch>
        </p:blipFill>
        <p:spPr bwMode="auto">
          <a:xfrm>
            <a:off x="7215206" y="116632"/>
            <a:ext cx="6480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8" name="Espace réservé du texte 22537"/>
          <p:cNvSpPr>
            <a:spLocks noGrp="1"/>
          </p:cNvSpPr>
          <p:nvPr>
            <p:ph idx="40"/>
          </p:nvPr>
        </p:nvSpPr>
        <p:spPr/>
        <p:txBody>
          <a:bodyPr/>
          <a:lstStyle/>
          <a:p>
            <a:r>
              <a:rPr lang="en-US" dirty="0" smtClean="0"/>
              <a:t>16 years experience, IT Management for major international companies</a:t>
            </a:r>
          </a:p>
          <a:p>
            <a:r>
              <a:rPr lang="en-US" smtClean="0"/>
              <a:t>PhD </a:t>
            </a:r>
            <a:r>
              <a:rPr lang="en-US" dirty="0" smtClean="0"/>
              <a:t>in Informatics</a:t>
            </a:r>
          </a:p>
        </p:txBody>
      </p:sp>
      <p:sp>
        <p:nvSpPr>
          <p:cNvPr id="17" name="Espace réservé du texte 22528"/>
          <p:cNvSpPr>
            <a:spLocks noGrp="1"/>
          </p:cNvSpPr>
          <p:nvPr>
            <p:ph type="body" sz="quarter" idx="24"/>
          </p:nvPr>
        </p:nvSpPr>
        <p:spPr>
          <a:xfrm>
            <a:off x="179512" y="620688"/>
            <a:ext cx="7848256" cy="324000"/>
          </a:xfrm>
        </p:spPr>
        <p:txBody>
          <a:bodyPr/>
          <a:lstStyle/>
          <a:p>
            <a:r>
              <a:rPr lang="en-US" sz="1600" dirty="0" smtClean="0"/>
              <a:t>Associated Partner SAP and Business Developer</a:t>
            </a:r>
            <a:endParaRPr lang="en-US" sz="16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83856" y="908720"/>
            <a:ext cx="878063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algn="just"/>
            <a:r>
              <a:rPr lang="en-US" sz="1100" b="0" dirty="0" smtClean="0"/>
              <a:t>LRI is an IT Senior Manager  having worked in the bosom of IT departments for major international companies (+16 years experience). LRI has led SAP implementation programs and SAP Profit centers (100 consultants) around the ERSP SAP. LRI is able to work on various </a:t>
            </a:r>
            <a:r>
              <a:rPr lang="en-US" sz="1100" dirty="0" smtClean="0"/>
              <a:t>topic</a:t>
            </a:r>
            <a:r>
              <a:rPr lang="en-US" sz="1100" b="0" dirty="0" smtClean="0"/>
              <a:t>s like: Build Projects, IT master plan, ITIL processes, Application Maintenance (AM), Application of Balanced Scorecard </a:t>
            </a:r>
            <a:r>
              <a:rPr lang="en-US" sz="1100" dirty="0" smtClean="0"/>
              <a:t>and Six-</a:t>
            </a:r>
            <a:r>
              <a:rPr lang="en-US" sz="1100" b="0" dirty="0" smtClean="0"/>
              <a:t>Sigma to IT, Upgrades. </a:t>
            </a:r>
            <a:endParaRPr lang="en-US" sz="1100" b="0" dirty="0">
              <a:solidFill>
                <a:schemeClr val="tx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37" y="1666700"/>
            <a:ext cx="888879" cy="111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7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 reference v0.9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none" lIns="91440" tIns="45720" rIns="91440" bIns="45720" rtlCol="0">
        <a:no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 reference v0.9</Template>
  <TotalTime>216</TotalTime>
  <Words>326</Words>
  <Application>Microsoft Office PowerPoint</Application>
  <PresentationFormat>Affichage à l'écran (4:3)</PresentationFormat>
  <Paragraphs>37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AA reference v0.9</vt:lpstr>
      <vt:lpstr>Luca ROTONI</vt:lpstr>
    </vt:vector>
  </TitlesOfParts>
  <Company>Atos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Hayan  Zouhour</dc:title>
  <dc:creator>A137642</dc:creator>
  <cp:lastModifiedBy>MARTIN, PATRICIA</cp:lastModifiedBy>
  <cp:revision>51</cp:revision>
  <dcterms:created xsi:type="dcterms:W3CDTF">2011-06-15T08:22:24Z</dcterms:created>
  <dcterms:modified xsi:type="dcterms:W3CDTF">2013-06-25T13:37:41Z</dcterms:modified>
</cp:coreProperties>
</file>