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9"/>
  </p:notes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9" r:id="rId13"/>
    <p:sldId id="268" r:id="rId14"/>
    <p:sldId id="272" r:id="rId15"/>
    <p:sldId id="271" r:id="rId16"/>
    <p:sldId id="273" r:id="rId17"/>
    <p:sldId id="274" r:id="rId1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1901" autoAdjust="0"/>
  </p:normalViewPr>
  <p:slideViewPr>
    <p:cSldViewPr>
      <p:cViewPr varScale="1">
        <p:scale>
          <a:sx n="52" d="100"/>
          <a:sy n="52" d="100"/>
        </p:scale>
        <p:origin x="-158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AB8D95-B891-41DD-9C8F-07A2515B1855}" type="datetimeFigureOut">
              <a:rPr lang="fr-FR" smtClean="0"/>
              <a:t>31/01/2011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2E7781-C309-4972-B50B-A0A16EBB1DC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97621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fr-FR" dirty="0" smtClean="0"/>
              <a:t>Rappel du sujet</a:t>
            </a:r>
          </a:p>
          <a:p>
            <a:pPr marL="171450" indent="-171450">
              <a:buFontTx/>
              <a:buChar char="-"/>
            </a:pPr>
            <a:r>
              <a:rPr lang="fr-FR" dirty="0" smtClean="0"/>
              <a:t>Pourquoi</a:t>
            </a:r>
            <a:r>
              <a:rPr lang="fr-FR" baseline="0" dirty="0" smtClean="0"/>
              <a:t> ce sujet : </a:t>
            </a:r>
          </a:p>
          <a:p>
            <a:pPr marL="628650" lvl="1" indent="-171450">
              <a:buFontTx/>
              <a:buChar char="-"/>
            </a:pPr>
            <a:r>
              <a:rPr lang="fr-FR" baseline="0" dirty="0" smtClean="0"/>
              <a:t>Moins de personnes impliqués dans l’association informatique</a:t>
            </a:r>
          </a:p>
          <a:p>
            <a:pPr marL="628650" lvl="1" indent="-171450">
              <a:buFontTx/>
              <a:buChar char="-"/>
            </a:pPr>
            <a:r>
              <a:rPr lang="fr-FR" baseline="0" dirty="0" smtClean="0"/>
              <a:t>Bruit de couloir : ridiculise l’informatique</a:t>
            </a:r>
          </a:p>
          <a:p>
            <a:pPr marL="628650" lvl="1" indent="-171450">
              <a:buFontTx/>
              <a:buChar char="-"/>
            </a:pPr>
            <a:r>
              <a:rPr lang="fr-FR" baseline="0" dirty="0" smtClean="0"/>
              <a:t>Implication dans les cours informatiques</a:t>
            </a:r>
          </a:p>
          <a:p>
            <a:pPr marL="171450" lvl="0" indent="-171450">
              <a:buFontTx/>
              <a:buChar char="-"/>
            </a:pPr>
            <a:r>
              <a:rPr lang="fr-FR" baseline="0" dirty="0" smtClean="0"/>
              <a:t>Enoncer l’objectif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2E7781-C309-4972-B50B-A0A16EBB1DCC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41290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Remplir</a:t>
            </a:r>
            <a:r>
              <a:rPr lang="fr-FR" baseline="0" dirty="0" smtClean="0"/>
              <a:t> le </a:t>
            </a:r>
            <a:r>
              <a:rPr lang="fr-FR" baseline="0" dirty="0" err="1" smtClean="0"/>
              <a:t>slide</a:t>
            </a:r>
            <a:r>
              <a:rPr lang="fr-FR" baseline="0" dirty="0" smtClean="0"/>
              <a:t> avec les idées des participants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2E7781-C309-4972-B50B-A0A16EBB1DCC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44291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Tx/>
              <a:buChar char="-"/>
            </a:pPr>
            <a:r>
              <a:rPr lang="fr-FR" baseline="0" dirty="0" smtClean="0"/>
              <a:t>Conclusion</a:t>
            </a:r>
          </a:p>
          <a:p>
            <a:pPr marL="628650" lvl="1" indent="-171450">
              <a:buFontTx/>
              <a:buChar char="-"/>
            </a:pPr>
            <a:r>
              <a:rPr lang="fr-FR" baseline="0" dirty="0" smtClean="0"/>
              <a:t>Rappel de l’objectif</a:t>
            </a:r>
          </a:p>
          <a:p>
            <a:pPr marL="628650" lvl="1" indent="-171450">
              <a:buFontTx/>
              <a:buChar char="-"/>
            </a:pPr>
            <a:r>
              <a:rPr lang="fr-FR" baseline="0" dirty="0" smtClean="0"/>
              <a:t>Enoncé le résultat de notre travail</a:t>
            </a:r>
          </a:p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2E7781-C309-4972-B50B-A0A16EBB1DCC}" type="slidenum">
              <a:rPr lang="fr-FR" smtClean="0"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44291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mtClean="0"/>
              <a:t>Merci !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2E7781-C309-4972-B50B-A0A16EBB1DCC}" type="slidenum">
              <a:rPr lang="fr-FR" smtClean="0"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44291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fr-FR" dirty="0" smtClean="0"/>
              <a:t>Historique</a:t>
            </a:r>
          </a:p>
          <a:p>
            <a:pPr marL="628650" lvl="1" indent="-171450">
              <a:buFontTx/>
              <a:buChar char="-"/>
            </a:pPr>
            <a:r>
              <a:rPr lang="fr-FR" dirty="0" smtClean="0"/>
              <a:t>L’histoire des</a:t>
            </a:r>
            <a:r>
              <a:rPr lang="fr-FR" baseline="0" dirty="0" smtClean="0"/>
              <a:t> projets informatiques de l’école : Eistiens.net</a:t>
            </a:r>
          </a:p>
          <a:p>
            <a:pPr marL="628650" lvl="1" indent="-171450">
              <a:buFontTx/>
              <a:buChar char="-"/>
            </a:pPr>
            <a:r>
              <a:rPr lang="fr-FR" baseline="0" dirty="0" smtClean="0"/>
              <a:t>L’association informatique</a:t>
            </a:r>
          </a:p>
          <a:p>
            <a:pPr marL="171450" lvl="0" indent="-171450">
              <a:buFontTx/>
              <a:buChar char="-"/>
            </a:pPr>
            <a:r>
              <a:rPr lang="fr-FR" baseline="0" dirty="0" smtClean="0"/>
              <a:t>Sondage</a:t>
            </a:r>
          </a:p>
          <a:p>
            <a:pPr marL="628650" lvl="1" indent="-171450">
              <a:buFontTx/>
              <a:buChar char="-"/>
            </a:pPr>
            <a:r>
              <a:rPr lang="fr-FR" baseline="0" dirty="0" smtClean="0"/>
              <a:t>Analyse des résultats &amp; Interprétation</a:t>
            </a:r>
          </a:p>
          <a:p>
            <a:pPr marL="171450" lvl="0" indent="-171450">
              <a:buFontTx/>
              <a:buChar char="-"/>
            </a:pPr>
            <a:r>
              <a:rPr lang="fr-FR" baseline="0" dirty="0" smtClean="0"/>
              <a:t>Brainstorming</a:t>
            </a:r>
          </a:p>
          <a:p>
            <a:pPr marL="628650" lvl="1" indent="-171450">
              <a:buFontTx/>
              <a:buChar char="-"/>
            </a:pPr>
            <a:r>
              <a:rPr lang="fr-FR" baseline="0" dirty="0" smtClean="0"/>
              <a:t>Trouver des solutions</a:t>
            </a:r>
          </a:p>
          <a:p>
            <a:pPr marL="171450" lvl="0" indent="-171450">
              <a:buFontTx/>
              <a:buChar char="-"/>
            </a:pPr>
            <a:r>
              <a:rPr lang="fr-FR" baseline="0" dirty="0" smtClean="0"/>
              <a:t>Exploitation des solutions</a:t>
            </a:r>
          </a:p>
          <a:p>
            <a:pPr marL="628650" lvl="1" indent="-171450">
              <a:buFontTx/>
              <a:buChar char="-"/>
            </a:pPr>
            <a:r>
              <a:rPr lang="fr-FR" baseline="0" dirty="0" smtClean="0"/>
              <a:t>Ensemble exploitations des meilleurs idées</a:t>
            </a:r>
          </a:p>
          <a:p>
            <a:pPr marL="1085850" lvl="2" indent="-171450">
              <a:buFontTx/>
              <a:buChar char="-"/>
            </a:pPr>
            <a:r>
              <a:rPr lang="fr-FR" baseline="0" dirty="0" smtClean="0"/>
              <a:t>Mise en place</a:t>
            </a:r>
          </a:p>
          <a:p>
            <a:pPr marL="1085850" lvl="2" indent="-171450">
              <a:buFontTx/>
              <a:buChar char="-"/>
            </a:pPr>
            <a:r>
              <a:rPr lang="fr-FR" baseline="0" dirty="0" smtClean="0"/>
              <a:t>Avantages </a:t>
            </a:r>
          </a:p>
          <a:p>
            <a:pPr marL="1085850" lvl="2" indent="-171450">
              <a:buFontTx/>
              <a:buChar char="-"/>
            </a:pPr>
            <a:r>
              <a:rPr lang="fr-FR" baseline="0" dirty="0" smtClean="0"/>
              <a:t>Désavantages</a:t>
            </a:r>
          </a:p>
          <a:p>
            <a:pPr marL="171450" lvl="0" indent="-171450">
              <a:buFontTx/>
              <a:buChar char="-"/>
            </a:pPr>
            <a:r>
              <a:rPr lang="fr-FR" baseline="0" dirty="0" smtClean="0"/>
              <a:t>Conclusion</a:t>
            </a:r>
          </a:p>
          <a:p>
            <a:pPr marL="628650" lvl="1" indent="-171450">
              <a:buFontTx/>
              <a:buChar char="-"/>
            </a:pPr>
            <a:r>
              <a:rPr lang="fr-FR" baseline="0" dirty="0" smtClean="0"/>
              <a:t>Rappel de l’objectif</a:t>
            </a:r>
          </a:p>
          <a:p>
            <a:pPr marL="628650" lvl="1" indent="-171450">
              <a:buFontTx/>
              <a:buChar char="-"/>
            </a:pPr>
            <a:r>
              <a:rPr lang="fr-FR" baseline="0" dirty="0" smtClean="0"/>
              <a:t>Enoncé le résultat de notre travail</a:t>
            </a:r>
          </a:p>
          <a:p>
            <a:pPr marL="1085850" lvl="2" indent="-171450">
              <a:buFontTx/>
              <a:buChar char="-"/>
            </a:pPr>
            <a:endParaRPr lang="fr-FR" baseline="0" dirty="0" smtClean="0"/>
          </a:p>
          <a:p>
            <a:pPr marL="171450" lvl="0" indent="-171450">
              <a:buFontTx/>
              <a:buChar char="-"/>
            </a:pP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2E7781-C309-4972-B50B-A0A16EBB1DCC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70374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Arthur </a:t>
            </a:r>
            <a:r>
              <a:rPr lang="fr-FR" dirty="0" err="1" smtClean="0"/>
              <a:t>Mayrand</a:t>
            </a:r>
            <a:r>
              <a:rPr lang="fr-FR" dirty="0" smtClean="0"/>
              <a:t> ancien président ATILLA 2008</a:t>
            </a:r>
          </a:p>
          <a:p>
            <a:endParaRPr lang="fr-FR" dirty="0" smtClean="0"/>
          </a:p>
          <a:p>
            <a:r>
              <a:rPr lang="fr-FR" dirty="0" smtClean="0"/>
              <a:t>Ecrit le site « </a:t>
            </a:r>
            <a:r>
              <a:rPr lang="fr-FR" dirty="0" err="1" smtClean="0"/>
              <a:t>from</a:t>
            </a:r>
            <a:r>
              <a:rPr lang="fr-FR" dirty="0" smtClean="0"/>
              <a:t> scratch »</a:t>
            </a:r>
          </a:p>
          <a:p>
            <a:endParaRPr lang="fr-FR" dirty="0" smtClean="0"/>
          </a:p>
          <a:p>
            <a:r>
              <a:rPr lang="fr-FR" dirty="0" smtClean="0"/>
              <a:t>Ajout de module</a:t>
            </a:r>
          </a:p>
          <a:p>
            <a:r>
              <a:rPr lang="fr-FR" dirty="0" smtClean="0"/>
              <a:t>	-</a:t>
            </a:r>
            <a:r>
              <a:rPr lang="fr-FR" baseline="0" dirty="0" smtClean="0"/>
              <a:t> Emploi du temps AREL (</a:t>
            </a:r>
            <a:r>
              <a:rPr lang="fr-FR" baseline="0" dirty="0" err="1" smtClean="0"/>
              <a:t>obsolete</a:t>
            </a:r>
            <a:r>
              <a:rPr lang="fr-FR" baseline="0" dirty="0" smtClean="0"/>
              <a:t>)</a:t>
            </a:r>
          </a:p>
          <a:p>
            <a:r>
              <a:rPr lang="fr-FR" baseline="0" dirty="0" smtClean="0"/>
              <a:t>	- Affichage de news</a:t>
            </a:r>
          </a:p>
          <a:p>
            <a:r>
              <a:rPr lang="fr-FR" baseline="0" dirty="0" smtClean="0"/>
              <a:t>	- Page associations</a:t>
            </a:r>
          </a:p>
          <a:p>
            <a:r>
              <a:rPr lang="fr-FR" baseline="0" dirty="0" smtClean="0"/>
              <a:t>	- </a:t>
            </a:r>
            <a:r>
              <a:rPr lang="fr-FR" baseline="0" dirty="0" err="1" smtClean="0"/>
              <a:t>Trombi</a:t>
            </a:r>
            <a:endParaRPr lang="fr-FR" baseline="0" dirty="0" smtClean="0"/>
          </a:p>
          <a:p>
            <a:endParaRPr lang="fr-FR" baseline="0" dirty="0" smtClean="0"/>
          </a:p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2E7781-C309-4972-B50B-A0A16EBB1DCC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56451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 smtClean="0"/>
          </a:p>
          <a:p>
            <a:pPr marL="171450" indent="-171450">
              <a:buFontTx/>
              <a:buChar char="-"/>
            </a:pPr>
            <a:r>
              <a:rPr lang="fr-FR" dirty="0" smtClean="0"/>
              <a:t>Nombres de projets</a:t>
            </a:r>
            <a:r>
              <a:rPr lang="fr-FR" baseline="0" dirty="0" smtClean="0"/>
              <a:t> actifs décroissant au fil des années</a:t>
            </a:r>
          </a:p>
          <a:p>
            <a:pPr marL="171450" indent="-171450">
              <a:buFontTx/>
              <a:buChar char="-"/>
            </a:pPr>
            <a:endParaRPr lang="fr-FR" baseline="0" dirty="0" smtClean="0"/>
          </a:p>
          <a:p>
            <a:pPr marL="171450" indent="-171450">
              <a:buFontTx/>
              <a:buChar char="-"/>
            </a:pPr>
            <a:r>
              <a:rPr lang="fr-FR" baseline="0" dirty="0" smtClean="0"/>
              <a:t>Diversité des formations idem</a:t>
            </a:r>
          </a:p>
          <a:p>
            <a:pPr marL="171450" indent="-171450">
              <a:buFontTx/>
              <a:buChar char="-"/>
            </a:pPr>
            <a:endParaRPr lang="fr-FR" baseline="0" dirty="0" smtClean="0"/>
          </a:p>
          <a:p>
            <a:pPr marL="171450" indent="-171450">
              <a:buFontTx/>
              <a:buChar char="-"/>
            </a:pPr>
            <a:r>
              <a:rPr lang="fr-FR" baseline="0" dirty="0" smtClean="0"/>
              <a:t>Auto-entreprenariat des membres en baisse aussi</a:t>
            </a:r>
          </a:p>
          <a:p>
            <a:pPr marL="171450" indent="-171450">
              <a:buFontTx/>
              <a:buChar char="-"/>
            </a:pPr>
            <a:endParaRPr lang="fr-FR" baseline="0" dirty="0" smtClean="0"/>
          </a:p>
          <a:p>
            <a:pPr marL="171450" indent="-171450">
              <a:buFontTx/>
              <a:buChar char="-"/>
            </a:pP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2E7781-C309-4972-B50B-A0A16EBB1DCC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47745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26 participant samedi 29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2E7781-C309-4972-B50B-A0A16EBB1DCC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34909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Remplir</a:t>
            </a:r>
            <a:r>
              <a:rPr lang="fr-FR" baseline="0" dirty="0" smtClean="0"/>
              <a:t> le </a:t>
            </a:r>
            <a:r>
              <a:rPr lang="fr-FR" baseline="0" dirty="0" err="1" smtClean="0"/>
              <a:t>slide</a:t>
            </a:r>
            <a:r>
              <a:rPr lang="fr-FR" baseline="0" dirty="0" smtClean="0"/>
              <a:t> avec les idées des participants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2E7781-C309-4972-B50B-A0A16EBB1DCC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44291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Remplir</a:t>
            </a:r>
            <a:r>
              <a:rPr lang="fr-FR" baseline="0" dirty="0" smtClean="0"/>
              <a:t> le </a:t>
            </a:r>
            <a:r>
              <a:rPr lang="fr-FR" baseline="0" dirty="0" err="1" smtClean="0"/>
              <a:t>slide</a:t>
            </a:r>
            <a:r>
              <a:rPr lang="fr-FR" baseline="0" dirty="0" smtClean="0"/>
              <a:t> avec les idées des participants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2E7781-C309-4972-B50B-A0A16EBB1DCC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44291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Demande marché</a:t>
            </a:r>
            <a:r>
              <a:rPr lang="fr-FR" baseline="0" dirty="0" smtClean="0"/>
              <a:t>s</a:t>
            </a:r>
          </a:p>
          <a:p>
            <a:r>
              <a:rPr lang="fr-FR" baseline="0" dirty="0" smtClean="0"/>
              <a:t>Cohérence pédagogie/recrutement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2E7781-C309-4972-B50B-A0A16EBB1DCC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44291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Remplir</a:t>
            </a:r>
            <a:r>
              <a:rPr lang="fr-FR" baseline="0" dirty="0" smtClean="0"/>
              <a:t> le </a:t>
            </a:r>
            <a:r>
              <a:rPr lang="fr-FR" baseline="0" dirty="0" err="1" smtClean="0"/>
              <a:t>slide</a:t>
            </a:r>
            <a:r>
              <a:rPr lang="fr-FR" baseline="0" dirty="0" smtClean="0"/>
              <a:t> avec les idées des participants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2E7781-C309-4972-B50B-A0A16EBB1DCC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44291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2426" y="2895600"/>
            <a:ext cx="4572000" cy="1368798"/>
          </a:xfrm>
        </p:spPr>
        <p:txBody>
          <a:bodyPr>
            <a:normAutofit/>
          </a:bodyPr>
          <a:lstStyle>
            <a:lvl1pPr marL="0" indent="0" algn="l">
              <a:buNone/>
              <a:defRPr sz="2000" b="0" i="1" cap="none" spc="12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0" y="4743451"/>
            <a:ext cx="9144000" cy="21145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0" y="4714875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Date Placeholder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D04F7-DA05-4182-8C72-6E623F68B764}" type="datetimeFigureOut">
              <a:rPr lang="fr-FR" smtClean="0"/>
              <a:t>31/01/2011</a:t>
            </a:fld>
            <a:endParaRPr lang="fr-F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5BDE5A3-EC58-4D3B-831A-F29110991994}" type="slidenum">
              <a:rPr lang="fr-FR" smtClean="0"/>
              <a:t>‹#›</a:t>
            </a:fld>
            <a:endParaRPr lang="fr-FR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52426" y="457200"/>
            <a:ext cx="7680960" cy="2438399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defRPr kumimoji="0" lang="en-US" sz="6000" b="1" i="0" u="none" strike="noStrike" kern="1200" cap="none" spc="0" normalizeH="0" baseline="0" noProof="0" smtClean="0">
                <a:ln>
                  <a:noFill/>
                </a:ln>
                <a:gradFill>
                  <a:gsLst>
                    <a:gs pos="0">
                      <a:schemeClr val="tx1">
                        <a:alpha val="92000"/>
                      </a:schemeClr>
                    </a:gs>
                    <a:gs pos="45000">
                      <a:schemeClr val="tx1">
                        <a:alpha val="51000"/>
                      </a:schemeClr>
                    </a:gs>
                    <a:gs pos="100000">
                      <a:schemeClr val="tx1"/>
                    </a:gs>
                  </a:gsLst>
                  <a:lin ang="3600000" scaled="0"/>
                </a:gra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D04F7-DA05-4182-8C72-6E623F68B764}" type="datetimeFigureOut">
              <a:rPr lang="fr-FR" smtClean="0"/>
              <a:t>31/01/2011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DE5A3-EC58-4D3B-831A-F29110991994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D04F7-DA05-4182-8C72-6E623F68B764}" type="datetimeFigureOut">
              <a:rPr lang="fr-FR" smtClean="0"/>
              <a:t>31/01/2011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DE5A3-EC58-4D3B-831A-F29110991994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768096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D0D04F7-DA05-4182-8C72-6E623F68B764}" type="datetimeFigureOut">
              <a:rPr lang="fr-FR" smtClean="0"/>
              <a:t>31/01/2011</a:t>
            </a:fld>
            <a:endParaRPr lang="fr-FR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5BDE5A3-EC58-4D3B-831A-F29110991994}" type="slidenum">
              <a:rPr lang="fr-FR" smtClean="0"/>
              <a:t>‹#›</a:t>
            </a:fld>
            <a:endParaRPr lang="fr-F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352426" y="4003302"/>
            <a:ext cx="4572000" cy="1178298"/>
          </a:xfrm>
        </p:spPr>
        <p:txBody>
          <a:bodyPr>
            <a:normAutofit/>
          </a:bodyPr>
          <a:lstStyle>
            <a:lvl1pPr marL="0" indent="0" algn="l">
              <a:buNone/>
              <a:defRPr sz="2000" b="0" i="1" cap="none" spc="12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D04F7-DA05-4182-8C72-6E623F68B764}" type="datetimeFigureOut">
              <a:rPr lang="fr-FR" smtClean="0"/>
              <a:t>31/01/2011</a:t>
            </a:fld>
            <a:endParaRPr lang="fr-FR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5BDE5A3-EC58-4D3B-831A-F29110991994}" type="slidenum">
              <a:rPr lang="fr-FR" smtClean="0"/>
              <a:t>‹#›</a:t>
            </a:fld>
            <a:endParaRPr lang="fr-F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-4439" y="182880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354366" y="1990078"/>
            <a:ext cx="8439912" cy="1984248"/>
          </a:xfrm>
        </p:spPr>
        <p:txBody>
          <a:bodyPr>
            <a:noAutofit/>
          </a:bodyPr>
          <a:lstStyle>
            <a:lvl1pPr>
              <a:defRPr kumimoji="0" lang="en-US" sz="6000" b="1" i="0" u="none" strike="noStrike" kern="1200" cap="none" spc="0" normalizeH="0" baseline="0" noProof="0" dirty="0" smtClean="0">
                <a:ln>
                  <a:noFill/>
                </a:ln>
                <a:gradFill>
                  <a:gsLst>
                    <a:gs pos="0">
                      <a:schemeClr val="tx1">
                        <a:alpha val="92000"/>
                      </a:schemeClr>
                    </a:gs>
                    <a:gs pos="45000">
                      <a:schemeClr val="tx1">
                        <a:alpha val="51000"/>
                      </a:schemeClr>
                    </a:gs>
                    <a:gs pos="100000">
                      <a:schemeClr val="tx1"/>
                    </a:gs>
                  </a:gsLst>
                  <a:lin ang="3600000" scaled="0"/>
                </a:gra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4"/>
          </p:nvPr>
        </p:nvSpPr>
        <p:spPr>
          <a:xfrm>
            <a:off x="4901184" y="1463040"/>
            <a:ext cx="3886200" cy="428853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8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3886200" cy="428853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7" name="Title 2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BD0D04F7-DA05-4182-8C72-6E623F68B764}" type="datetimeFigureOut">
              <a:rPr lang="fr-FR" smtClean="0"/>
              <a:t>31/01/2011</a:t>
            </a:fld>
            <a:endParaRPr lang="fr-FR"/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5BDE5A3-EC58-4D3B-831A-F29110991994}" type="slidenum">
              <a:rPr lang="fr-FR" smtClean="0"/>
              <a:t>‹#›</a:t>
            </a:fld>
            <a:endParaRPr lang="fr-FR"/>
          </a:p>
        </p:txBody>
      </p:sp>
      <p:sp>
        <p:nvSpPr>
          <p:cNvPr id="26" name="Footer Placeholder 25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426" y="1463040"/>
            <a:ext cx="3886200" cy="509587"/>
          </a:xfrm>
        </p:spPr>
        <p:txBody>
          <a:bodyPr>
            <a:normAutofit/>
          </a:bodyPr>
          <a:lstStyle>
            <a:lvl1pPr marL="0" indent="0">
              <a:buNone/>
              <a:defRPr sz="2000" b="0" i="1" spc="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5"/>
          </p:nvPr>
        </p:nvSpPr>
        <p:spPr>
          <a:xfrm>
            <a:off x="4900613" y="1463040"/>
            <a:ext cx="3886200" cy="509587"/>
          </a:xfrm>
        </p:spPr>
        <p:txBody>
          <a:bodyPr>
            <a:normAutofit/>
          </a:bodyPr>
          <a:lstStyle>
            <a:lvl1pPr marL="0" indent="0">
              <a:buNone/>
              <a:defRPr sz="2000" b="0" i="1" spc="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Content Placeholder 11"/>
          <p:cNvSpPr>
            <a:spLocks noGrp="1"/>
          </p:cNvSpPr>
          <p:nvPr>
            <p:ph sz="quarter" idx="14"/>
          </p:nvPr>
        </p:nvSpPr>
        <p:spPr>
          <a:xfrm>
            <a:off x="4900613" y="2011680"/>
            <a:ext cx="3886200" cy="3736848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8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2011680"/>
            <a:ext cx="3886200" cy="3736848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0" name="Title 2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BD0D04F7-DA05-4182-8C72-6E623F68B764}" type="datetimeFigureOut">
              <a:rPr lang="fr-FR" smtClean="0"/>
              <a:t>31/01/2011</a:t>
            </a:fld>
            <a:endParaRPr lang="fr-FR"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25BDE5A3-EC58-4D3B-831A-F29110991994}" type="slidenum">
              <a:rPr lang="fr-FR" smtClean="0"/>
              <a:t>‹#›</a:t>
            </a:fld>
            <a:endParaRPr lang="fr-FR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D04F7-DA05-4182-8C72-6E623F68B764}" type="datetimeFigureOut">
              <a:rPr lang="fr-FR" smtClean="0"/>
              <a:t>31/01/2011</a:t>
            </a:fld>
            <a:endParaRPr lang="fr-FR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5BDE5A3-EC58-4D3B-831A-F29110991994}" type="slidenum">
              <a:rPr lang="fr-FR" smtClean="0"/>
              <a:t>‹#›</a:t>
            </a:fld>
            <a:endParaRPr lang="fr-FR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D04F7-DA05-4182-8C72-6E623F68B764}" type="datetimeFigureOut">
              <a:rPr lang="fr-FR" smtClean="0"/>
              <a:t>31/01/2011</a:t>
            </a:fld>
            <a:endParaRPr lang="fr-FR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5BDE5A3-EC58-4D3B-831A-F29110991994}" type="slidenum">
              <a:rPr lang="fr-FR" smtClean="0"/>
              <a:t>‹#›</a:t>
            </a:fld>
            <a:endParaRPr lang="fr-FR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0" y="5734050"/>
            <a:ext cx="9144000" cy="11239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/>
          <p:cNvCxnSpPr/>
          <p:nvPr/>
        </p:nvCxnSpPr>
        <p:spPr>
          <a:xfrm>
            <a:off x="0" y="569595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itle 2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426" y="1463040"/>
            <a:ext cx="3381375" cy="3967162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 b="0" i="1" spc="0" baseline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4"/>
          </p:nvPr>
        </p:nvSpPr>
        <p:spPr>
          <a:xfrm>
            <a:off x="4105275" y="1463040"/>
            <a:ext cx="4681538" cy="396849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BD0D04F7-DA05-4182-8C72-6E623F68B764}" type="datetimeFigureOut">
              <a:rPr lang="fr-FR" smtClean="0"/>
              <a:t>31/01/2011</a:t>
            </a:fld>
            <a:endParaRPr lang="fr-F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5BDE5A3-EC58-4D3B-831A-F29110991994}" type="slidenum">
              <a:rPr lang="fr-FR" smtClean="0"/>
              <a:t>‹#›</a:t>
            </a:fld>
            <a:endParaRPr lang="fr-FR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29224" y="0"/>
            <a:ext cx="3914775" cy="5657850"/>
          </a:xfrm>
        </p:spPr>
        <p:txBody>
          <a:bodyPr anchor="ctr" anchorCtr="0"/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352426" y="1600199"/>
            <a:ext cx="4572000" cy="3593237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sz="1600" i="1">
                <a:solidFill>
                  <a:schemeClr val="tx1"/>
                </a:solidFill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0" y="5734050"/>
            <a:ext cx="9144000" cy="11239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569595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itle Placeholder 1"/>
          <p:cNvSpPr>
            <a:spLocks noGrp="1"/>
          </p:cNvSpPr>
          <p:nvPr>
            <p:ph type="title"/>
          </p:nvPr>
        </p:nvSpPr>
        <p:spPr>
          <a:xfrm>
            <a:off x="352425" y="275208"/>
            <a:ext cx="4572000" cy="132499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D0D04F7-DA05-4182-8C72-6E623F68B764}" type="datetimeFigureOut">
              <a:rPr lang="fr-FR" smtClean="0"/>
              <a:t>31/01/2011</a:t>
            </a:fld>
            <a:endParaRPr lang="fr-FR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5BDE5A3-EC58-4D3B-831A-F29110991994}" type="slidenum">
              <a:rPr lang="fr-FR" smtClean="0"/>
              <a:t>‹#›</a:t>
            </a:fld>
            <a:endParaRPr lang="fr-F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2426" y="228600"/>
            <a:ext cx="768096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426" y="1463040"/>
            <a:ext cx="768096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2426" y="6543676"/>
            <a:ext cx="1466850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fld id="{BD0D04F7-DA05-4182-8C72-6E623F68B764}" type="datetimeFigureOut">
              <a:rPr lang="fr-FR" smtClean="0"/>
              <a:t>31/01/2011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09749" y="6543676"/>
            <a:ext cx="4086225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="1" i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6700" y="6543676"/>
            <a:ext cx="876300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fld id="{25BDE5A3-EC58-4D3B-831A-F29110991994}" type="slidenum">
              <a:rPr lang="fr-FR" smtClean="0"/>
              <a:t>‹#›</a:t>
            </a:fld>
            <a:endParaRPr lang="fr-F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defTabSz="914400" rtl="0" eaLnBrk="1" latinLnBrk="0" hangingPunct="1">
        <a:spcBef>
          <a:spcPts val="400"/>
        </a:spcBef>
        <a:buNone/>
        <a:defRPr sz="4000" b="0" kern="1200" cap="none" spc="0" baseline="0">
          <a:solidFill>
            <a:schemeClr val="tx1"/>
          </a:solidFill>
          <a:latin typeface="+mj-lt"/>
          <a:ea typeface="+mj-ea"/>
          <a:cs typeface="Tunga" pitchFamily="2"/>
        </a:defRPr>
      </a:lvl1pPr>
    </p:titleStyle>
    <p:bodyStyle>
      <a:lvl1pPr marL="0" indent="0" algn="l" defTabSz="914400" rtl="0" eaLnBrk="1" latinLnBrk="0" hangingPunct="1">
        <a:spcBef>
          <a:spcPts val="1200"/>
        </a:spcBef>
        <a:spcAft>
          <a:spcPts val="0"/>
        </a:spcAft>
        <a:buClr>
          <a:schemeClr val="accent5"/>
        </a:buClr>
        <a:buFont typeface="Arial" pitchFamily="34" charset="0"/>
        <a:buNone/>
        <a:defRPr sz="1800" b="0" i="0" kern="1200" cap="none" spc="30" baseline="0">
          <a:solidFill>
            <a:schemeClr val="tx1"/>
          </a:solidFill>
          <a:latin typeface="+mn-lt"/>
          <a:ea typeface="+mn-ea"/>
          <a:cs typeface="Tahoma" pitchFamily="34" charset="0"/>
        </a:defRPr>
      </a:lvl1pPr>
      <a:lvl2pPr marL="171450" indent="-171450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2pPr>
      <a:lvl3pPr marL="344488" indent="-165100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3pPr>
      <a:lvl4pPr marL="517525" indent="-169863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4pPr>
      <a:lvl5pPr marL="688975" indent="-173038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5pPr>
      <a:lvl6pPr marL="868680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06984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243584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408176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Comprendre le phénomène et apporter des solutions</a:t>
            </a:r>
            <a:endParaRPr lang="fr-F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Le désintérêt de l’informatique à l’EISTI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6060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323528" y="1628800"/>
            <a:ext cx="8396038" cy="3262104"/>
          </a:xfrm>
        </p:spPr>
        <p:txBody>
          <a:bodyPr>
            <a:normAutofit lnSpcReduction="10000"/>
          </a:bodyPr>
          <a:lstStyle/>
          <a:p>
            <a:pPr marL="285750" indent="-285750">
              <a:lnSpc>
                <a:spcPct val="200000"/>
              </a:lnSpc>
              <a:buFont typeface="Arial" pitchFamily="34" charset="0"/>
              <a:buChar char="•"/>
            </a:pPr>
            <a:r>
              <a:rPr lang="fr-FR" dirty="0" smtClean="0"/>
              <a:t>En négligeant la minorité qui veut jeter à la poubelle leur connaissances accumulés au cours des années</a:t>
            </a:r>
          </a:p>
          <a:p>
            <a:pPr marL="457200" lvl="1" indent="-285750">
              <a:lnSpc>
                <a:spcPct val="200000"/>
              </a:lnSpc>
            </a:pPr>
            <a:r>
              <a:rPr lang="fr-FR" dirty="0" smtClean="0"/>
              <a:t>Une moitié est prête à appliquer dans un contexte réelle leur connaissances comme un outil pour survenir aux besoins</a:t>
            </a:r>
          </a:p>
          <a:p>
            <a:pPr marL="457200" lvl="1" indent="-285750">
              <a:lnSpc>
                <a:spcPct val="200000"/>
              </a:lnSpc>
            </a:pPr>
            <a:r>
              <a:rPr lang="fr-FR" dirty="0" smtClean="0"/>
              <a:t>Et l’autre moitié semble prête le présenter comme leur atout principal, voir d’en faire leur métier</a:t>
            </a:r>
          </a:p>
          <a:p>
            <a:pPr marL="457200" lvl="1" indent="-285750">
              <a:lnSpc>
                <a:spcPct val="200000"/>
              </a:lnSpc>
            </a:pPr>
            <a:endParaRPr lang="fr-FR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51652" y="692696"/>
            <a:ext cx="8396812" cy="648072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Et pour l’avenir, l’informatique ça sera…</a:t>
            </a:r>
            <a:endParaRPr lang="fr-FR" dirty="0"/>
          </a:p>
        </p:txBody>
      </p:sp>
      <p:sp>
        <p:nvSpPr>
          <p:cNvPr id="4" name="TextBox 3"/>
          <p:cNvSpPr txBox="1"/>
          <p:nvPr/>
        </p:nvSpPr>
        <p:spPr>
          <a:xfrm>
            <a:off x="323528" y="116632"/>
            <a:ext cx="84249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2800" i="1" dirty="0" smtClean="0"/>
              <a:t>Feedback</a:t>
            </a:r>
            <a:endParaRPr lang="fr-FR" sz="2800" i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5015962"/>
            <a:ext cx="8515137" cy="1408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4097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8396038" cy="5062304"/>
          </a:xfrm>
        </p:spPr>
        <p:txBody>
          <a:bodyPr anchor="ctr"/>
          <a:lstStyle/>
          <a:p>
            <a:endParaRPr lang="fr-FR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fr-FR" dirty="0" smtClean="0"/>
              <a:t>…</a:t>
            </a:r>
          </a:p>
          <a:p>
            <a:pPr marL="285750" indent="-285750">
              <a:buFont typeface="Arial" pitchFamily="34" charset="0"/>
              <a:buChar char="•"/>
            </a:pPr>
            <a:endParaRPr lang="fr-FR" dirty="0"/>
          </a:p>
          <a:p>
            <a:pPr marL="285750" indent="-285750">
              <a:buFont typeface="Arial" pitchFamily="34" charset="0"/>
              <a:buChar char="•"/>
            </a:pPr>
            <a:endParaRPr lang="fr-F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51652" y="692696"/>
            <a:ext cx="8396812" cy="718266"/>
          </a:xfrm>
        </p:spPr>
        <p:txBody>
          <a:bodyPr>
            <a:normAutofit/>
          </a:bodyPr>
          <a:lstStyle/>
          <a:p>
            <a:r>
              <a:rPr lang="fr-FR" dirty="0" smtClean="0"/>
              <a:t>Vos réactions quant au résultats ?</a:t>
            </a:r>
            <a:endParaRPr lang="fr-FR" dirty="0"/>
          </a:p>
        </p:txBody>
      </p:sp>
      <p:sp>
        <p:nvSpPr>
          <p:cNvPr id="4" name="TextBox 3"/>
          <p:cNvSpPr txBox="1"/>
          <p:nvPr/>
        </p:nvSpPr>
        <p:spPr>
          <a:xfrm>
            <a:off x="323528" y="116632"/>
            <a:ext cx="84249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2800" i="1" dirty="0" smtClean="0">
                <a:latin typeface="+mj-lt"/>
              </a:rPr>
              <a:t>Feedback</a:t>
            </a:r>
            <a:endParaRPr lang="fr-FR" sz="2800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77595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8396038" cy="5062304"/>
          </a:xfrm>
        </p:spPr>
        <p:txBody>
          <a:bodyPr anchor="ctr"/>
          <a:lstStyle/>
          <a:p>
            <a:endParaRPr lang="fr-FR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fr-FR" dirty="0" smtClean="0"/>
              <a:t>Intégrer les expériences professionnelles plus tôt dans le cursus sous forme de tutorat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r-FR" dirty="0" smtClean="0"/>
              <a:t>Mieux cibler les domaines informatiques que l’on apprend et donc être plus spécifique à une technologie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r-FR" dirty="0" smtClean="0"/>
              <a:t>...</a:t>
            </a:r>
          </a:p>
          <a:p>
            <a:pPr marL="285750" indent="-285750">
              <a:buFont typeface="Arial" pitchFamily="34" charset="0"/>
              <a:buChar char="•"/>
            </a:pPr>
            <a:endParaRPr lang="fr-FR" dirty="0"/>
          </a:p>
          <a:p>
            <a:pPr marL="285750" indent="-285750">
              <a:buFont typeface="Arial" pitchFamily="34" charset="0"/>
              <a:buChar char="•"/>
            </a:pPr>
            <a:endParaRPr lang="fr-F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51652" y="692696"/>
            <a:ext cx="8396812" cy="718266"/>
          </a:xfrm>
        </p:spPr>
        <p:txBody>
          <a:bodyPr>
            <a:normAutofit/>
          </a:bodyPr>
          <a:lstStyle/>
          <a:p>
            <a:r>
              <a:rPr lang="fr-FR" dirty="0" smtClean="0"/>
              <a:t>Vos idées !</a:t>
            </a:r>
            <a:endParaRPr lang="fr-FR" dirty="0"/>
          </a:p>
        </p:txBody>
      </p:sp>
      <p:sp>
        <p:nvSpPr>
          <p:cNvPr id="4" name="TextBox 3"/>
          <p:cNvSpPr txBox="1"/>
          <p:nvPr/>
        </p:nvSpPr>
        <p:spPr>
          <a:xfrm>
            <a:off x="323528" y="116632"/>
            <a:ext cx="84249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2800" i="1" dirty="0" smtClean="0">
                <a:latin typeface="+mj-lt"/>
              </a:rPr>
              <a:t>Brainstorming</a:t>
            </a:r>
            <a:endParaRPr lang="fr-FR" sz="2800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63922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8396038" cy="5062304"/>
          </a:xfrm>
        </p:spPr>
        <p:txBody>
          <a:bodyPr anchor="ctr"/>
          <a:lstStyle/>
          <a:p>
            <a:endParaRPr lang="fr-FR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fr-FR" dirty="0" smtClean="0"/>
              <a:t>Désillusion dû côté « Marketing » de l’EISTI au recrutement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r-FR" dirty="0" smtClean="0"/>
              <a:t>Mauvaise qualité de la pédagogie</a:t>
            </a:r>
          </a:p>
          <a:p>
            <a:pPr marL="285750" indent="-285750">
              <a:buFont typeface="Arial" pitchFamily="34" charset="0"/>
              <a:buChar char="•"/>
            </a:pPr>
            <a:endParaRPr lang="fr-FR" dirty="0" smtClean="0"/>
          </a:p>
          <a:p>
            <a:pPr marL="285750" indent="-285750">
              <a:buFont typeface="Arial" pitchFamily="34" charset="0"/>
              <a:buChar char="•"/>
            </a:pPr>
            <a:endParaRPr lang="fr-FR" dirty="0"/>
          </a:p>
          <a:p>
            <a:pPr marL="285750" indent="-285750">
              <a:buFont typeface="Arial" pitchFamily="34" charset="0"/>
              <a:buChar char="•"/>
            </a:pPr>
            <a:endParaRPr lang="fr-F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51652" y="692696"/>
            <a:ext cx="8396812" cy="718266"/>
          </a:xfrm>
        </p:spPr>
        <p:txBody>
          <a:bodyPr>
            <a:normAutofit/>
          </a:bodyPr>
          <a:lstStyle/>
          <a:p>
            <a:r>
              <a:rPr lang="fr-FR" dirty="0" smtClean="0"/>
              <a:t>Malaises </a:t>
            </a:r>
            <a:endParaRPr lang="fr-FR" dirty="0"/>
          </a:p>
        </p:txBody>
      </p:sp>
      <p:sp>
        <p:nvSpPr>
          <p:cNvPr id="4" name="TextBox 3"/>
          <p:cNvSpPr txBox="1"/>
          <p:nvPr/>
        </p:nvSpPr>
        <p:spPr>
          <a:xfrm>
            <a:off x="323528" y="116632"/>
            <a:ext cx="84249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2800" i="1" dirty="0" smtClean="0">
                <a:latin typeface="+mj-lt"/>
              </a:rPr>
              <a:t>Exploitation</a:t>
            </a:r>
            <a:endParaRPr lang="fr-FR" sz="2800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51176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8396038" cy="5062304"/>
          </a:xfrm>
        </p:spPr>
        <p:txBody>
          <a:bodyPr anchor="ctr"/>
          <a:lstStyle/>
          <a:p>
            <a:endParaRPr lang="fr-FR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fr-FR" dirty="0" smtClean="0"/>
              <a:t>Prérequis</a:t>
            </a:r>
            <a:endParaRPr lang="fr-FR" dirty="0"/>
          </a:p>
          <a:p>
            <a:pPr marL="457200" lvl="1" indent="-285750"/>
            <a:r>
              <a:rPr lang="fr-FR" dirty="0" smtClean="0"/>
              <a:t>Identifier les matières critiques (Commission CTI)</a:t>
            </a:r>
          </a:p>
          <a:p>
            <a:pPr marL="457200" lvl="1" indent="-285750"/>
            <a:r>
              <a:rPr lang="fr-FR" dirty="0" smtClean="0"/>
              <a:t>Formation des professeurs sur les nouvelles matières à intégrer</a:t>
            </a:r>
          </a:p>
          <a:p>
            <a:pPr marL="630238" lvl="2" indent="-285750"/>
            <a:r>
              <a:rPr lang="fr-FR" dirty="0" smtClean="0"/>
              <a:t>Formation pédagogique</a:t>
            </a:r>
          </a:p>
          <a:p>
            <a:pPr marL="630238" lvl="2" indent="-285750"/>
            <a:r>
              <a:rPr lang="fr-FR" dirty="0" smtClean="0"/>
              <a:t>Formation des connaissances</a:t>
            </a:r>
          </a:p>
          <a:p>
            <a:pPr marL="457200" lvl="1" indent="-285750"/>
            <a:r>
              <a:rPr lang="fr-FR" dirty="0" smtClean="0"/>
              <a:t>Forme &amp; Organisation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r-FR" dirty="0" smtClean="0"/>
              <a:t>Changement attendus</a:t>
            </a:r>
          </a:p>
          <a:p>
            <a:pPr marL="457200" lvl="1" indent="-285750"/>
            <a:r>
              <a:rPr lang="fr-FR" dirty="0" smtClean="0"/>
              <a:t>La motivation des professeurs implique la motivation des élèves</a:t>
            </a:r>
          </a:p>
          <a:p>
            <a:pPr marL="457200" lvl="1" indent="-285750"/>
            <a:r>
              <a:rPr lang="fr-FR" dirty="0" smtClean="0"/>
              <a:t>Le fait d’être à la pointe permet une meilleure cohérence avec la plaquette</a:t>
            </a:r>
          </a:p>
          <a:p>
            <a:pPr marL="630238" lvl="2" indent="-285750"/>
            <a:r>
              <a:rPr lang="fr-FR" dirty="0" smtClean="0"/>
              <a:t>Réduction de la désillusion</a:t>
            </a:r>
          </a:p>
          <a:p>
            <a:pPr marL="457200" lvl="1" indent="-285750"/>
            <a:r>
              <a:rPr lang="fr-FR" dirty="0" smtClean="0"/>
              <a:t>Procure une sensation de cours ordonnés et une fierté d’être </a:t>
            </a:r>
            <a:r>
              <a:rPr lang="fr-FR" dirty="0" err="1" smtClean="0"/>
              <a:t>EISTIens</a:t>
            </a:r>
            <a:endParaRPr lang="fr-FR" dirty="0"/>
          </a:p>
          <a:p>
            <a:pPr marL="285750" indent="-285750">
              <a:buFont typeface="Arial" pitchFamily="34" charset="0"/>
              <a:buChar char="•"/>
            </a:pPr>
            <a:endParaRPr lang="fr-F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51652" y="692696"/>
            <a:ext cx="8396812" cy="718266"/>
          </a:xfrm>
        </p:spPr>
        <p:txBody>
          <a:bodyPr>
            <a:normAutofit/>
          </a:bodyPr>
          <a:lstStyle/>
          <a:p>
            <a:r>
              <a:rPr lang="fr-FR" dirty="0" smtClean="0"/>
              <a:t>Idée </a:t>
            </a:r>
            <a:r>
              <a:rPr lang="fr-FR" dirty="0" smtClean="0"/>
              <a:t>n°1 </a:t>
            </a:r>
            <a:r>
              <a:rPr lang="fr-FR" dirty="0" smtClean="0"/>
              <a:t>: </a:t>
            </a:r>
            <a:r>
              <a:rPr lang="fr-FR" dirty="0" smtClean="0"/>
              <a:t>Mise à jour des connaissances</a:t>
            </a:r>
            <a:endParaRPr lang="fr-FR" dirty="0"/>
          </a:p>
        </p:txBody>
      </p:sp>
      <p:sp>
        <p:nvSpPr>
          <p:cNvPr id="4" name="TextBox 3"/>
          <p:cNvSpPr txBox="1"/>
          <p:nvPr/>
        </p:nvSpPr>
        <p:spPr>
          <a:xfrm>
            <a:off x="323528" y="116632"/>
            <a:ext cx="84249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2800" i="1" dirty="0" smtClean="0">
                <a:latin typeface="+mj-lt"/>
              </a:rPr>
              <a:t>Exploitation</a:t>
            </a:r>
            <a:endParaRPr lang="fr-FR" sz="2800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39889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8396038" cy="5062304"/>
          </a:xfrm>
        </p:spPr>
        <p:txBody>
          <a:bodyPr anchor="ctr"/>
          <a:lstStyle/>
          <a:p>
            <a:endParaRPr lang="fr-FR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fr-FR" dirty="0" smtClean="0"/>
              <a:t>...</a:t>
            </a:r>
          </a:p>
          <a:p>
            <a:pPr marL="285750" indent="-285750">
              <a:buFont typeface="Arial" pitchFamily="34" charset="0"/>
              <a:buChar char="•"/>
            </a:pPr>
            <a:endParaRPr lang="fr-FR" dirty="0"/>
          </a:p>
          <a:p>
            <a:pPr marL="285750" indent="-285750">
              <a:buFont typeface="Arial" pitchFamily="34" charset="0"/>
              <a:buChar char="•"/>
            </a:pPr>
            <a:endParaRPr lang="fr-F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51652" y="692696"/>
            <a:ext cx="8396812" cy="718266"/>
          </a:xfrm>
        </p:spPr>
        <p:txBody>
          <a:bodyPr>
            <a:normAutofit/>
          </a:bodyPr>
          <a:lstStyle/>
          <a:p>
            <a:r>
              <a:rPr lang="fr-FR" dirty="0" smtClean="0"/>
              <a:t>Idée n°3 : </a:t>
            </a:r>
            <a:endParaRPr lang="fr-FR" dirty="0"/>
          </a:p>
        </p:txBody>
      </p:sp>
      <p:sp>
        <p:nvSpPr>
          <p:cNvPr id="4" name="TextBox 3"/>
          <p:cNvSpPr txBox="1"/>
          <p:nvPr/>
        </p:nvSpPr>
        <p:spPr>
          <a:xfrm>
            <a:off x="323528" y="116632"/>
            <a:ext cx="84249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2800" i="1" dirty="0" smtClean="0">
                <a:latin typeface="+mj-lt"/>
              </a:rPr>
              <a:t>Exploitation</a:t>
            </a:r>
            <a:endParaRPr lang="fr-FR" sz="2800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30090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352426" y="2060848"/>
            <a:ext cx="8396038" cy="4464496"/>
          </a:xfrm>
        </p:spPr>
        <p:txBody>
          <a:bodyPr anchor="ctr">
            <a:normAutofit/>
          </a:bodyPr>
          <a:lstStyle/>
          <a:p>
            <a:endParaRPr lang="fr-FR" dirty="0" smtClean="0"/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fr-FR" dirty="0"/>
              <a:t>Il ne faut pas seulement se reposer sur les sondages </a:t>
            </a:r>
            <a:r>
              <a:rPr lang="fr-FR" dirty="0" smtClean="0"/>
              <a:t>pour </a:t>
            </a:r>
            <a:r>
              <a:rPr lang="fr-FR" dirty="0"/>
              <a:t>comprendre le </a:t>
            </a:r>
            <a:r>
              <a:rPr lang="fr-FR" dirty="0" smtClean="0"/>
              <a:t>phénomène mais aussi recueillir un peu tous les jours les avis des élèves</a:t>
            </a:r>
            <a:endParaRPr lang="fr-FR" dirty="0"/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fr-FR" dirty="0" smtClean="0"/>
              <a:t>A terme le désintérêt de l’informatique fait perdre la valeur ajouté d’un élève dans son futur travail où il sera forcément confronté à des nouvelles technologies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fr-FR" dirty="0" smtClean="0"/>
              <a:t>Cependant on peut espérer qu’un regain soit possible car les élèves prennent conscience du côté ludique </a:t>
            </a:r>
            <a:r>
              <a:rPr lang="fr-FR" b="1" dirty="0" smtClean="0"/>
              <a:t>ET</a:t>
            </a:r>
            <a:r>
              <a:rPr lang="fr-FR" dirty="0" smtClean="0"/>
              <a:t> lucratif, ce qui lui attirerait plus d’intérêt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fr-FR" i="1" dirty="0" smtClean="0"/>
              <a:t>Exploitation du travail de réunion</a:t>
            </a:r>
            <a:endParaRPr lang="fr-FR" i="1" dirty="0"/>
          </a:p>
          <a:p>
            <a:pPr marL="285750" indent="-285750">
              <a:buFont typeface="Arial" pitchFamily="34" charset="0"/>
              <a:buChar char="•"/>
            </a:pPr>
            <a:endParaRPr lang="fr-F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51652" y="692696"/>
            <a:ext cx="8396812" cy="718266"/>
          </a:xfrm>
        </p:spPr>
        <p:txBody>
          <a:bodyPr>
            <a:normAutofit/>
          </a:bodyPr>
          <a:lstStyle/>
          <a:p>
            <a:r>
              <a:rPr lang="fr-FR" dirty="0" smtClean="0"/>
              <a:t>Conclusion</a:t>
            </a:r>
            <a:endParaRPr lang="fr-FR" dirty="0"/>
          </a:p>
        </p:txBody>
      </p:sp>
      <p:sp>
        <p:nvSpPr>
          <p:cNvPr id="4" name="TextBox 3"/>
          <p:cNvSpPr txBox="1"/>
          <p:nvPr/>
        </p:nvSpPr>
        <p:spPr>
          <a:xfrm>
            <a:off x="323528" y="116632"/>
            <a:ext cx="84249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2800" i="1" dirty="0">
                <a:latin typeface="+mj-lt"/>
              </a:rPr>
              <a:t>c</a:t>
            </a:r>
            <a:r>
              <a:rPr lang="fr-FR" sz="2800" i="1" dirty="0" smtClean="0">
                <a:latin typeface="+mj-lt"/>
              </a:rPr>
              <a:t>onclusion</a:t>
            </a:r>
            <a:endParaRPr lang="fr-FR" sz="2800" i="1" dirty="0">
              <a:latin typeface="+mj-lt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367870" y="1534236"/>
            <a:ext cx="8380593" cy="454604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ts val="1200"/>
              </a:spcBef>
              <a:spcAft>
                <a:spcPts val="0"/>
              </a:spcAft>
              <a:buClr>
                <a:schemeClr val="accent5"/>
              </a:buClr>
              <a:buFont typeface="Arial" pitchFamily="34" charset="0"/>
              <a:buNone/>
              <a:defRPr sz="1800" b="0" i="0" kern="1200" cap="none" spc="30" baseline="0">
                <a:solidFill>
                  <a:schemeClr val="tx1"/>
                </a:solidFill>
                <a:latin typeface="+mn-lt"/>
                <a:ea typeface="+mn-ea"/>
                <a:cs typeface="Tahoma" pitchFamily="34" charset="0"/>
              </a:defRPr>
            </a:lvl1pPr>
            <a:lvl2pPr marL="171450" indent="-1714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Tahoma" pitchFamily="34" charset="0"/>
              </a:defRPr>
            </a:lvl2pPr>
            <a:lvl3pPr marL="344488" indent="-16510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Tahoma" pitchFamily="34" charset="0"/>
              </a:defRPr>
            </a:lvl3pPr>
            <a:lvl4pPr marL="517525" indent="-169863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Tahoma" pitchFamily="34" charset="0"/>
              </a:defRPr>
            </a:lvl4pPr>
            <a:lvl5pPr marL="688975" indent="-173038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Tahoma" pitchFamily="34" charset="0"/>
              </a:defRPr>
            </a:lvl5pPr>
            <a:lvl6pPr marL="868680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9848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43584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408176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000" i="1" dirty="0" smtClean="0"/>
              <a:t>Comprendre le phénomène et apporter des solutions</a:t>
            </a:r>
            <a:endParaRPr lang="fr-FR" sz="2000" i="1" dirty="0"/>
          </a:p>
        </p:txBody>
      </p:sp>
    </p:spTree>
    <p:extLst>
      <p:ext uri="{BB962C8B-B14F-4D97-AF65-F5344CB8AC3E}">
        <p14:creationId xmlns:p14="http://schemas.microsoft.com/office/powerpoint/2010/main" val="141413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8396038" cy="5062304"/>
          </a:xfrm>
        </p:spPr>
        <p:txBody>
          <a:bodyPr anchor="ctr">
            <a:normAutofit/>
          </a:bodyPr>
          <a:lstStyle/>
          <a:p>
            <a:endParaRPr lang="fr-FR" dirty="0" smtClean="0"/>
          </a:p>
          <a:p>
            <a:pPr marL="285750" indent="-285750">
              <a:lnSpc>
                <a:spcPct val="300000"/>
              </a:lnSpc>
              <a:buFont typeface="Arial" pitchFamily="34" charset="0"/>
              <a:buChar char="•"/>
            </a:pPr>
            <a:r>
              <a:rPr lang="fr-FR" dirty="0" smtClean="0"/>
              <a:t>Merci de votre participation, assiduité et patience.</a:t>
            </a:r>
          </a:p>
          <a:p>
            <a:pPr marL="285750" indent="-285750">
              <a:lnSpc>
                <a:spcPct val="300000"/>
              </a:lnSpc>
              <a:buFont typeface="Arial" pitchFamily="34" charset="0"/>
              <a:buChar char="•"/>
            </a:pPr>
            <a:r>
              <a:rPr lang="fr-FR" dirty="0" smtClean="0"/>
              <a:t>Maintenant vous pouvez profitez d’une pause avant la prochaine réunion !</a:t>
            </a:r>
            <a:endParaRPr lang="fr-FR" dirty="0"/>
          </a:p>
          <a:p>
            <a:pPr marL="285750" indent="-285750">
              <a:buFont typeface="Arial" pitchFamily="34" charset="0"/>
              <a:buChar char="•"/>
            </a:pPr>
            <a:endParaRPr lang="fr-F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51652" y="692696"/>
            <a:ext cx="8396812" cy="718266"/>
          </a:xfrm>
        </p:spPr>
        <p:txBody>
          <a:bodyPr>
            <a:normAutofit/>
          </a:bodyPr>
          <a:lstStyle/>
          <a:p>
            <a:r>
              <a:rPr lang="fr-FR" dirty="0" smtClean="0"/>
              <a:t>Remerciements</a:t>
            </a:r>
            <a:endParaRPr lang="fr-FR" dirty="0"/>
          </a:p>
        </p:txBody>
      </p:sp>
      <p:sp>
        <p:nvSpPr>
          <p:cNvPr id="4" name="TextBox 3"/>
          <p:cNvSpPr txBox="1"/>
          <p:nvPr/>
        </p:nvSpPr>
        <p:spPr>
          <a:xfrm>
            <a:off x="323528" y="116632"/>
            <a:ext cx="84249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2800" i="1" dirty="0" smtClean="0">
                <a:latin typeface="+mj-lt"/>
              </a:rPr>
              <a:t>Conclusion</a:t>
            </a:r>
            <a:endParaRPr lang="fr-FR" sz="2800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65068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8396038" cy="5062304"/>
          </a:xfrm>
        </p:spPr>
        <p:txBody>
          <a:bodyPr>
            <a:normAutofit/>
          </a:bodyPr>
          <a:lstStyle/>
          <a:p>
            <a:pPr marL="342900" indent="-342900" algn="ctr">
              <a:lnSpc>
                <a:spcPct val="250000"/>
              </a:lnSpc>
              <a:buFont typeface="+mj-lt"/>
              <a:buAutoNum type="arabicPeriod"/>
            </a:pPr>
            <a:r>
              <a:rPr lang="fr-FR" dirty="0" smtClean="0"/>
              <a:t>Rappel historique</a:t>
            </a:r>
          </a:p>
          <a:p>
            <a:pPr marL="342900" indent="-342900" algn="ctr">
              <a:lnSpc>
                <a:spcPct val="250000"/>
              </a:lnSpc>
              <a:buFont typeface="+mj-lt"/>
              <a:buAutoNum type="arabicPeriod"/>
            </a:pPr>
            <a:r>
              <a:rPr lang="fr-FR" dirty="0" smtClean="0"/>
              <a:t>Retours et avis des participants</a:t>
            </a:r>
          </a:p>
          <a:p>
            <a:pPr marL="342900" indent="-342900" algn="ctr">
              <a:lnSpc>
                <a:spcPct val="250000"/>
              </a:lnSpc>
              <a:buFont typeface="+mj-lt"/>
              <a:buAutoNum type="arabicPeriod"/>
            </a:pPr>
            <a:r>
              <a:rPr lang="fr-FR" dirty="0" smtClean="0"/>
              <a:t>Brainstorming</a:t>
            </a:r>
          </a:p>
          <a:p>
            <a:pPr marL="342900" indent="-342900" algn="ctr">
              <a:lnSpc>
                <a:spcPct val="250000"/>
              </a:lnSpc>
              <a:buFont typeface="+mj-lt"/>
              <a:buAutoNum type="arabicPeriod"/>
            </a:pPr>
            <a:r>
              <a:rPr lang="fr-FR" dirty="0" smtClean="0"/>
              <a:t>Exploitation des idées</a:t>
            </a:r>
          </a:p>
          <a:p>
            <a:pPr marL="342900" indent="-342900" algn="ctr">
              <a:lnSpc>
                <a:spcPct val="250000"/>
              </a:lnSpc>
              <a:buFont typeface="+mj-lt"/>
              <a:buAutoNum type="arabicPeriod"/>
            </a:pPr>
            <a:r>
              <a:rPr lang="fr-FR" dirty="0" smtClean="0"/>
              <a:t>Conclusion</a:t>
            </a:r>
            <a:endParaRPr lang="fr-F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52426" y="228600"/>
            <a:ext cx="8396038" cy="1066800"/>
          </a:xfrm>
        </p:spPr>
        <p:txBody>
          <a:bodyPr/>
          <a:lstStyle/>
          <a:p>
            <a:r>
              <a:rPr lang="fr-FR" dirty="0" smtClean="0"/>
              <a:t>Plan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1334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8396038" cy="5062304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endParaRPr lang="fr-FR" dirty="0" smtClean="0"/>
          </a:p>
          <a:p>
            <a:pPr marL="285750" indent="-285750">
              <a:lnSpc>
                <a:spcPct val="200000"/>
              </a:lnSpc>
              <a:buFont typeface="Arial" pitchFamily="34" charset="0"/>
              <a:buChar char="•"/>
            </a:pPr>
            <a:r>
              <a:rPr lang="fr-FR" dirty="0" smtClean="0"/>
              <a:t>Crée par un ancien élève (Arthur </a:t>
            </a:r>
            <a:r>
              <a:rPr lang="fr-FR" dirty="0" err="1" smtClean="0"/>
              <a:t>Mayrand</a:t>
            </a:r>
            <a:r>
              <a:rPr lang="fr-FR" dirty="0" smtClean="0"/>
              <a:t>)</a:t>
            </a:r>
          </a:p>
          <a:p>
            <a:pPr marL="285750" indent="-285750">
              <a:lnSpc>
                <a:spcPct val="200000"/>
              </a:lnSpc>
              <a:buFont typeface="Arial" pitchFamily="34" charset="0"/>
              <a:buChar char="•"/>
            </a:pPr>
            <a:endParaRPr lang="fr-FR" dirty="0"/>
          </a:p>
          <a:p>
            <a:pPr marL="285750" indent="-285750">
              <a:lnSpc>
                <a:spcPct val="200000"/>
              </a:lnSpc>
              <a:buFont typeface="Arial" pitchFamily="34" charset="0"/>
              <a:buChar char="•"/>
            </a:pPr>
            <a:r>
              <a:rPr lang="fr-FR" dirty="0" smtClean="0"/>
              <a:t>Maintenu par les différents de l’association ATILLA</a:t>
            </a:r>
          </a:p>
          <a:p>
            <a:pPr marL="285750" indent="-285750">
              <a:lnSpc>
                <a:spcPct val="200000"/>
              </a:lnSpc>
              <a:buFont typeface="Arial" pitchFamily="34" charset="0"/>
              <a:buChar char="•"/>
            </a:pPr>
            <a:endParaRPr lang="fr-FR" dirty="0"/>
          </a:p>
          <a:p>
            <a:pPr marL="285750" indent="-285750">
              <a:lnSpc>
                <a:spcPct val="200000"/>
              </a:lnSpc>
              <a:buFont typeface="Arial" pitchFamily="34" charset="0"/>
              <a:buChar char="•"/>
            </a:pPr>
            <a:r>
              <a:rPr lang="fr-FR" dirty="0" smtClean="0"/>
              <a:t>Possibilité d’ajouter des fonctionnalités par les élèves entreprenants</a:t>
            </a:r>
          </a:p>
          <a:p>
            <a:pPr marL="285750" indent="-285750">
              <a:lnSpc>
                <a:spcPct val="200000"/>
              </a:lnSpc>
              <a:buFont typeface="Arial" pitchFamily="34" charset="0"/>
              <a:buChar char="•"/>
            </a:pPr>
            <a:endParaRPr lang="fr-FR" dirty="0"/>
          </a:p>
          <a:p>
            <a:pPr marL="285750" indent="-285750">
              <a:buFont typeface="Arial" pitchFamily="34" charset="0"/>
              <a:buChar char="•"/>
            </a:pPr>
            <a:endParaRPr lang="fr-F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51652" y="692696"/>
            <a:ext cx="8396812" cy="718266"/>
          </a:xfrm>
        </p:spPr>
        <p:txBody>
          <a:bodyPr>
            <a:normAutofit/>
          </a:bodyPr>
          <a:lstStyle/>
          <a:p>
            <a:r>
              <a:rPr lang="fr-FR" dirty="0" smtClean="0"/>
              <a:t>Eistiens.net</a:t>
            </a:r>
            <a:endParaRPr lang="fr-FR" dirty="0"/>
          </a:p>
        </p:txBody>
      </p:sp>
      <p:sp>
        <p:nvSpPr>
          <p:cNvPr id="4" name="TextBox 3"/>
          <p:cNvSpPr txBox="1"/>
          <p:nvPr/>
        </p:nvSpPr>
        <p:spPr>
          <a:xfrm>
            <a:off x="323528" y="116632"/>
            <a:ext cx="84249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2800" i="1" dirty="0" smtClean="0">
                <a:latin typeface="+mj-lt"/>
              </a:rPr>
              <a:t>Historique</a:t>
            </a:r>
            <a:endParaRPr lang="fr-FR" sz="2800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20059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8396038" cy="5062304"/>
          </a:xfrm>
        </p:spPr>
        <p:txBody>
          <a:bodyPr>
            <a:normAutofit/>
          </a:bodyPr>
          <a:lstStyle/>
          <a:p>
            <a:endParaRPr lang="fr-FR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fr-FR" dirty="0" smtClean="0"/>
              <a:t>Objectif de promouvoir la culture informatique</a:t>
            </a:r>
          </a:p>
          <a:p>
            <a:pPr marL="285750" indent="-285750">
              <a:buFont typeface="Arial" pitchFamily="34" charset="0"/>
              <a:buChar char="•"/>
            </a:pPr>
            <a:endParaRPr lang="fr-FR" dirty="0"/>
          </a:p>
          <a:p>
            <a:pPr marL="285750" indent="-285750">
              <a:buFont typeface="Arial" pitchFamily="34" charset="0"/>
              <a:buChar char="•"/>
            </a:pPr>
            <a:r>
              <a:rPr lang="fr-FR" dirty="0" smtClean="0"/>
              <a:t>Organisation de conférences</a:t>
            </a:r>
          </a:p>
          <a:p>
            <a:pPr marL="285750" indent="-285750">
              <a:buFont typeface="Arial" pitchFamily="34" charset="0"/>
              <a:buChar char="•"/>
            </a:pPr>
            <a:endParaRPr lang="fr-FR" dirty="0"/>
          </a:p>
          <a:p>
            <a:pPr marL="285750" indent="-285750">
              <a:buFont typeface="Arial" pitchFamily="34" charset="0"/>
              <a:buChar char="•"/>
            </a:pPr>
            <a:r>
              <a:rPr lang="fr-FR" dirty="0" smtClean="0"/>
              <a:t>Proposition libre de formations sur un sujet </a:t>
            </a:r>
            <a:br>
              <a:rPr lang="fr-FR" dirty="0" smtClean="0"/>
            </a:br>
            <a:r>
              <a:rPr lang="fr-FR" sz="1400" dirty="0" smtClean="0"/>
              <a:t>sous réserve d’avoir des intervenants pouvant la diriger</a:t>
            </a:r>
            <a:endParaRPr lang="fr-FR" dirty="0" smtClean="0"/>
          </a:p>
          <a:p>
            <a:pPr marL="285750" indent="-285750">
              <a:buFont typeface="Arial" pitchFamily="34" charset="0"/>
              <a:buChar char="•"/>
            </a:pPr>
            <a:endParaRPr lang="fr-FR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fr-FR" dirty="0" smtClean="0"/>
              <a:t>Proposait des espaces d’hébergements pour des élèves voulant un espace « labo » pour leurs projets personnels</a:t>
            </a:r>
          </a:p>
          <a:p>
            <a:pPr marL="285750" indent="-285750">
              <a:buFont typeface="Arial" pitchFamily="34" charset="0"/>
              <a:buChar char="•"/>
            </a:pPr>
            <a:endParaRPr lang="fr-FR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fr-FR" dirty="0" smtClean="0"/>
              <a:t>Maintenance de grands projets (</a:t>
            </a:r>
            <a:r>
              <a:rPr lang="fr-FR" dirty="0" err="1" smtClean="0"/>
              <a:t>EisTV</a:t>
            </a:r>
            <a:r>
              <a:rPr lang="fr-FR" dirty="0" smtClean="0"/>
              <a:t>, Eistiens.net, Forge)</a:t>
            </a:r>
          </a:p>
          <a:p>
            <a:pPr marL="285750" indent="-285750">
              <a:buFont typeface="Arial" pitchFamily="34" charset="0"/>
              <a:buChar char="•"/>
            </a:pPr>
            <a:endParaRPr lang="fr-FR" dirty="0"/>
          </a:p>
          <a:p>
            <a:pPr marL="285750" indent="-285750">
              <a:buFont typeface="Arial" pitchFamily="34" charset="0"/>
              <a:buChar char="•"/>
            </a:pPr>
            <a:endParaRPr lang="fr-F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51652" y="692696"/>
            <a:ext cx="8396812" cy="718266"/>
          </a:xfrm>
        </p:spPr>
        <p:txBody>
          <a:bodyPr>
            <a:normAutofit/>
          </a:bodyPr>
          <a:lstStyle/>
          <a:p>
            <a:r>
              <a:rPr lang="fr-FR" dirty="0" smtClean="0"/>
              <a:t>Association ATILLA</a:t>
            </a:r>
            <a:endParaRPr lang="fr-FR" dirty="0"/>
          </a:p>
        </p:txBody>
      </p:sp>
      <p:sp>
        <p:nvSpPr>
          <p:cNvPr id="4" name="TextBox 3"/>
          <p:cNvSpPr txBox="1"/>
          <p:nvPr/>
        </p:nvSpPr>
        <p:spPr>
          <a:xfrm>
            <a:off x="323528" y="116632"/>
            <a:ext cx="84249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2800" i="1" dirty="0" smtClean="0">
                <a:latin typeface="+mj-lt"/>
              </a:rPr>
              <a:t>Historique</a:t>
            </a:r>
            <a:endParaRPr lang="fr-FR" sz="2800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97078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352426" y="2132856"/>
            <a:ext cx="2419374" cy="4392488"/>
          </a:xfrm>
        </p:spPr>
        <p:txBody>
          <a:bodyPr>
            <a:normAutofit/>
          </a:bodyPr>
          <a:lstStyle/>
          <a:p>
            <a:pPr marL="285750" indent="-285750">
              <a:lnSpc>
                <a:spcPct val="200000"/>
              </a:lnSpc>
              <a:buFont typeface="Arial" pitchFamily="34" charset="0"/>
              <a:buChar char="•"/>
            </a:pPr>
            <a:r>
              <a:rPr lang="fr-FR" dirty="0" smtClean="0"/>
              <a:t>Sondage effectué par les personnes présentes aujourd’hui, un échantillon d’élèves volontaire.</a:t>
            </a:r>
            <a:endParaRPr lang="fr-F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51652" y="836712"/>
            <a:ext cx="8396812" cy="1078306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Qu’en est-il de ce que pensent aujourd’hui les élèves ?</a:t>
            </a:r>
            <a:endParaRPr lang="fr-FR" dirty="0"/>
          </a:p>
        </p:txBody>
      </p:sp>
      <p:sp>
        <p:nvSpPr>
          <p:cNvPr id="4" name="TextBox 3"/>
          <p:cNvSpPr txBox="1"/>
          <p:nvPr/>
        </p:nvSpPr>
        <p:spPr>
          <a:xfrm>
            <a:off x="323528" y="116632"/>
            <a:ext cx="84249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2800" i="1" dirty="0" smtClean="0"/>
              <a:t>Feedback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354" b="20636"/>
          <a:stretch/>
        </p:blipFill>
        <p:spPr>
          <a:xfrm>
            <a:off x="2987824" y="1926514"/>
            <a:ext cx="6009157" cy="4790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4827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323528" y="1916832"/>
            <a:ext cx="8396038" cy="2974072"/>
          </a:xfrm>
        </p:spPr>
        <p:txBody>
          <a:bodyPr>
            <a:normAutofit/>
          </a:bodyPr>
          <a:lstStyle/>
          <a:p>
            <a:endParaRPr lang="fr-FR" dirty="0" smtClean="0"/>
          </a:p>
          <a:p>
            <a:pPr marL="285750" indent="-285750">
              <a:lnSpc>
                <a:spcPct val="200000"/>
              </a:lnSpc>
              <a:buFont typeface="Arial" pitchFamily="34" charset="0"/>
              <a:buChar char="•"/>
            </a:pPr>
            <a:r>
              <a:rPr lang="fr-FR" dirty="0" smtClean="0"/>
              <a:t>Seul 1/3 des élèves avaient connaissance du monde informatique avant d’entrer à l’EISTI</a:t>
            </a:r>
          </a:p>
          <a:p>
            <a:pPr marL="285750" indent="-285750">
              <a:lnSpc>
                <a:spcPct val="200000"/>
              </a:lnSpc>
              <a:buFont typeface="Arial" pitchFamily="34" charset="0"/>
              <a:buChar char="•"/>
            </a:pPr>
            <a:r>
              <a:rPr lang="fr-FR" dirty="0" smtClean="0"/>
              <a:t>Plus de la moitié ne sont pas réticent à ce domaine</a:t>
            </a:r>
          </a:p>
          <a:p>
            <a:pPr marL="285750" indent="-285750">
              <a:buFont typeface="Arial" pitchFamily="34" charset="0"/>
              <a:buChar char="•"/>
            </a:pPr>
            <a:endParaRPr lang="fr-F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51652" y="692696"/>
            <a:ext cx="8396812" cy="1152128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La connaissance du monde informatique pré-EISTI</a:t>
            </a:r>
            <a:endParaRPr lang="fr-FR" dirty="0"/>
          </a:p>
        </p:txBody>
      </p:sp>
      <p:sp>
        <p:nvSpPr>
          <p:cNvPr id="4" name="TextBox 3"/>
          <p:cNvSpPr txBox="1"/>
          <p:nvPr/>
        </p:nvSpPr>
        <p:spPr>
          <a:xfrm>
            <a:off x="323528" y="116632"/>
            <a:ext cx="84249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2800" i="1" dirty="0" smtClean="0"/>
              <a:t>Feedback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5013176"/>
            <a:ext cx="8496436" cy="1413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9262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323528" y="1988840"/>
            <a:ext cx="8396038" cy="4464496"/>
          </a:xfrm>
        </p:spPr>
        <p:txBody>
          <a:bodyPr>
            <a:normAutofit fontScale="85000" lnSpcReduction="10000"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fr-FR" i="1" dirty="0" smtClean="0"/>
              <a:t>« </a:t>
            </a:r>
            <a:r>
              <a:rPr lang="fr-FR" i="1" dirty="0"/>
              <a:t>Oui car c'est une école d'informatique. Mais je suis déçu de ne pas avoir fait beaucoup de </a:t>
            </a:r>
            <a:r>
              <a:rPr lang="fr-FR" i="1" dirty="0" smtClean="0"/>
              <a:t>web »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r-FR" i="1" dirty="0"/>
              <a:t>« </a:t>
            </a:r>
            <a:r>
              <a:rPr lang="fr-FR" i="1" dirty="0" smtClean="0"/>
              <a:t>Oui, je voulais apprendre </a:t>
            </a:r>
            <a:r>
              <a:rPr lang="fr-FR" i="1" dirty="0"/>
              <a:t>les télécoms - Option malheureusement supprimée l'année de mon </a:t>
            </a:r>
            <a:r>
              <a:rPr lang="fr-FR" i="1" dirty="0" smtClean="0"/>
              <a:t>arrivée »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r-FR" i="1" dirty="0" smtClean="0"/>
              <a:t>« Je </a:t>
            </a:r>
            <a:r>
              <a:rPr lang="fr-FR" i="1" dirty="0"/>
              <a:t>pensais </a:t>
            </a:r>
            <a:r>
              <a:rPr lang="fr-FR" i="1" dirty="0" smtClean="0"/>
              <a:t>[…] </a:t>
            </a:r>
            <a:r>
              <a:rPr lang="fr-FR" i="1" dirty="0"/>
              <a:t>à l'informatique comme à un outil, </a:t>
            </a:r>
            <a:r>
              <a:rPr lang="fr-FR" i="1" dirty="0" smtClean="0"/>
              <a:t>[pour] développer </a:t>
            </a:r>
            <a:r>
              <a:rPr lang="fr-FR" i="1" dirty="0"/>
              <a:t>nos connaissances dans l'utilisation des logiciels </a:t>
            </a:r>
            <a:r>
              <a:rPr lang="fr-FR" i="1" dirty="0" smtClean="0"/>
              <a:t>[…] </a:t>
            </a:r>
            <a:r>
              <a:rPr lang="fr-FR" i="1" dirty="0"/>
              <a:t>or on nous apprend </a:t>
            </a:r>
            <a:r>
              <a:rPr lang="fr-FR" i="1" dirty="0" smtClean="0"/>
              <a:t>[…] </a:t>
            </a:r>
            <a:r>
              <a:rPr lang="fr-FR" i="1" dirty="0"/>
              <a:t>faire de la </a:t>
            </a:r>
            <a:r>
              <a:rPr lang="fr-FR" i="1" dirty="0" smtClean="0"/>
              <a:t>programmation »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r-FR" i="1" dirty="0" smtClean="0"/>
              <a:t>« La </a:t>
            </a:r>
            <a:r>
              <a:rPr lang="fr-FR" i="1" dirty="0"/>
              <a:t>masse d'informatique à l'EISTI ne m'a en aucun cas gêné, </a:t>
            </a:r>
            <a:r>
              <a:rPr lang="fr-FR" i="1" dirty="0" smtClean="0"/>
              <a:t>[…] </a:t>
            </a:r>
            <a:r>
              <a:rPr lang="fr-FR" i="1" dirty="0"/>
              <a:t>Néanmoins, le peu de </a:t>
            </a:r>
            <a:r>
              <a:rPr lang="fr-FR" i="1" dirty="0" smtClean="0"/>
              <a:t>nouveauté [sur les technologies informatiques] enseignée </a:t>
            </a:r>
            <a:r>
              <a:rPr lang="fr-FR" i="1" dirty="0"/>
              <a:t>est </a:t>
            </a:r>
            <a:r>
              <a:rPr lang="fr-FR" i="1" dirty="0" smtClean="0"/>
              <a:t>décevant »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r-FR" i="1" dirty="0" smtClean="0"/>
              <a:t>« Non, cela ne me dérange pas du tout »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r-FR" i="1" dirty="0" smtClean="0"/>
              <a:t>« </a:t>
            </a:r>
            <a:r>
              <a:rPr lang="fr-FR" i="1" dirty="0"/>
              <a:t>Non, je pensais qu'on allait pouvoir choisir une orientation avec moins d'informatique dès la première </a:t>
            </a:r>
            <a:r>
              <a:rPr lang="fr-FR" i="1" dirty="0" smtClean="0"/>
              <a:t>année »</a:t>
            </a:r>
            <a:endParaRPr lang="fr-FR" i="1" dirty="0"/>
          </a:p>
          <a:p>
            <a:pPr marL="285750" indent="-285750">
              <a:buFont typeface="Arial" pitchFamily="34" charset="0"/>
              <a:buChar char="•"/>
            </a:pPr>
            <a:r>
              <a:rPr lang="fr-FR" i="1" dirty="0"/>
              <a:t>« Non, je pensais pouvoir rester assez généraliste </a:t>
            </a:r>
            <a:r>
              <a:rPr lang="fr-FR" i="1" dirty="0" smtClean="0"/>
              <a:t>»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r-FR" i="1" dirty="0"/>
              <a:t>« Je suis entré à </a:t>
            </a:r>
            <a:r>
              <a:rPr lang="fr-FR" i="1" dirty="0" smtClean="0"/>
              <a:t>l'EISTI </a:t>
            </a:r>
            <a:r>
              <a:rPr lang="fr-FR" i="1" dirty="0"/>
              <a:t>pour être </a:t>
            </a:r>
            <a:r>
              <a:rPr lang="fr-FR" i="1" dirty="0" smtClean="0"/>
              <a:t>Trader. L'école </a:t>
            </a:r>
            <a:r>
              <a:rPr lang="fr-FR" i="1" dirty="0"/>
              <a:t>était devait être un tremplin pour être </a:t>
            </a:r>
            <a:r>
              <a:rPr lang="fr-FR" i="1" dirty="0" smtClean="0"/>
              <a:t>Trader. Sinon </a:t>
            </a:r>
            <a:r>
              <a:rPr lang="fr-FR" i="1" dirty="0"/>
              <a:t>l'informatique ça </a:t>
            </a:r>
            <a:r>
              <a:rPr lang="fr-FR" i="1" dirty="0" smtClean="0"/>
              <a:t>peut </a:t>
            </a:r>
            <a:r>
              <a:rPr lang="fr-FR" i="1" dirty="0"/>
              <a:t>toujours </a:t>
            </a:r>
            <a:r>
              <a:rPr lang="fr-FR" i="1" dirty="0" smtClean="0"/>
              <a:t>servir »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r-FR" i="1" dirty="0" smtClean="0"/>
              <a:t>« Je </a:t>
            </a:r>
            <a:r>
              <a:rPr lang="fr-FR" i="1" dirty="0"/>
              <a:t>ne m'attendais pas à avoir autant </a:t>
            </a:r>
            <a:r>
              <a:rPr lang="fr-FR" i="1" dirty="0" smtClean="0"/>
              <a:t>d'informatique. […] </a:t>
            </a:r>
            <a:r>
              <a:rPr lang="fr-FR" i="1" dirty="0"/>
              <a:t>j'attendais plus de l'EISTI, l'école a trop souvent considéré qu'on avait déjà des bases, qu'on connaissait déjà certaines </a:t>
            </a:r>
            <a:r>
              <a:rPr lang="fr-FR" i="1" dirty="0" smtClean="0"/>
              <a:t>choses […] »</a:t>
            </a:r>
            <a:endParaRPr lang="fr-FR" i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37590" y="548680"/>
            <a:ext cx="8396812" cy="1368152"/>
          </a:xfrm>
        </p:spPr>
        <p:txBody>
          <a:bodyPr>
            <a:normAutofit/>
          </a:bodyPr>
          <a:lstStyle/>
          <a:p>
            <a:r>
              <a:rPr lang="fr-FR" dirty="0" smtClean="0"/>
              <a:t>Surpris quant au volume de connaissances informatique à l’EISTI ?</a:t>
            </a:r>
            <a:endParaRPr lang="fr-FR" dirty="0"/>
          </a:p>
        </p:txBody>
      </p:sp>
      <p:sp>
        <p:nvSpPr>
          <p:cNvPr id="4" name="TextBox 3"/>
          <p:cNvSpPr txBox="1"/>
          <p:nvPr/>
        </p:nvSpPr>
        <p:spPr>
          <a:xfrm>
            <a:off x="323528" y="116632"/>
            <a:ext cx="84249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2800" i="1" dirty="0" smtClean="0"/>
              <a:t>Feedback</a:t>
            </a:r>
          </a:p>
        </p:txBody>
      </p:sp>
    </p:spTree>
    <p:extLst>
      <p:ext uri="{BB962C8B-B14F-4D97-AF65-F5344CB8AC3E}">
        <p14:creationId xmlns:p14="http://schemas.microsoft.com/office/powerpoint/2010/main" val="3532447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323528" y="1916832"/>
            <a:ext cx="8396038" cy="2974072"/>
          </a:xfrm>
        </p:spPr>
        <p:txBody>
          <a:bodyPr>
            <a:normAutofit/>
          </a:bodyPr>
          <a:lstStyle/>
          <a:p>
            <a:endParaRPr lang="fr-FR" dirty="0" smtClean="0"/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fr-FR" dirty="0" smtClean="0"/>
              <a:t>Une grande partie ne s’intéresse à l’informatique qu’au niveau scolaire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fr-FR" dirty="0" smtClean="0"/>
              <a:t>Mais il est bon de voir qu’une autre majorité satisfait sa curiosité par des recherches personnels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fr-FR" dirty="0" smtClean="0"/>
              <a:t>Cependant les deux extrémums restent rares</a:t>
            </a:r>
            <a:endParaRPr lang="fr-F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51652" y="692696"/>
            <a:ext cx="8396812" cy="1152128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Votre intérêt sur le monde informatique actuel ?</a:t>
            </a:r>
            <a:endParaRPr lang="fr-FR" dirty="0"/>
          </a:p>
        </p:txBody>
      </p:sp>
      <p:sp>
        <p:nvSpPr>
          <p:cNvPr id="4" name="TextBox 3"/>
          <p:cNvSpPr txBox="1"/>
          <p:nvPr/>
        </p:nvSpPr>
        <p:spPr>
          <a:xfrm>
            <a:off x="323528" y="116632"/>
            <a:ext cx="84249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2800" i="1" dirty="0" smtClean="0"/>
              <a:t>Feedback</a:t>
            </a:r>
            <a:endParaRPr lang="fr-FR" sz="2800" i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5013176"/>
            <a:ext cx="8496436" cy="1440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2279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323528" y="1628800"/>
            <a:ext cx="8396038" cy="3262104"/>
          </a:xfrm>
        </p:spPr>
        <p:txBody>
          <a:bodyPr>
            <a:normAutofit/>
          </a:bodyPr>
          <a:lstStyle/>
          <a:p>
            <a:pPr marL="285750" indent="-285750">
              <a:lnSpc>
                <a:spcPct val="200000"/>
              </a:lnSpc>
              <a:buFont typeface="Arial" pitchFamily="34" charset="0"/>
              <a:buChar char="•"/>
            </a:pPr>
            <a:r>
              <a:rPr lang="fr-FR" dirty="0" smtClean="0"/>
              <a:t>Cette question est bien partagé</a:t>
            </a:r>
          </a:p>
          <a:p>
            <a:pPr marL="457200" lvl="1" indent="-285750">
              <a:lnSpc>
                <a:spcPct val="200000"/>
              </a:lnSpc>
            </a:pPr>
            <a:r>
              <a:rPr lang="fr-FR" dirty="0" smtClean="0"/>
              <a:t>Une moitié laisse leurs connaissances informatiques dans le domaine scolaire</a:t>
            </a:r>
          </a:p>
          <a:p>
            <a:pPr marL="457200" lvl="1" indent="-285750">
              <a:lnSpc>
                <a:spcPct val="200000"/>
              </a:lnSpc>
            </a:pPr>
            <a:r>
              <a:rPr lang="fr-FR" dirty="0" smtClean="0"/>
              <a:t>Une autre moitié plus curieuse tente des expérimentations dans leur projet personnels ou associatif</a:t>
            </a:r>
            <a:endParaRPr lang="fr-FR" dirty="0"/>
          </a:p>
          <a:p>
            <a:pPr marL="285750" indent="-285750">
              <a:lnSpc>
                <a:spcPct val="200000"/>
              </a:lnSpc>
              <a:buFont typeface="Arial" pitchFamily="34" charset="0"/>
              <a:buChar char="•"/>
            </a:pPr>
            <a:r>
              <a:rPr lang="fr-FR" dirty="0" smtClean="0"/>
              <a:t>Et vous, dans quel genre de projet personnel utilisez-vous l’informatique 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51652" y="692696"/>
            <a:ext cx="8396812" cy="648072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L’utilisation de vos connaissances ?</a:t>
            </a:r>
            <a:endParaRPr lang="fr-FR" dirty="0"/>
          </a:p>
        </p:txBody>
      </p:sp>
      <p:sp>
        <p:nvSpPr>
          <p:cNvPr id="4" name="TextBox 3"/>
          <p:cNvSpPr txBox="1"/>
          <p:nvPr/>
        </p:nvSpPr>
        <p:spPr>
          <a:xfrm>
            <a:off x="323528" y="116632"/>
            <a:ext cx="84249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2800" i="1" dirty="0" smtClean="0"/>
              <a:t>Feedback</a:t>
            </a:r>
            <a:endParaRPr lang="fr-FR" sz="2800" i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308" y="5013176"/>
            <a:ext cx="8515137" cy="1406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971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ylar">
  <a:themeElements>
    <a:clrScheme name="Mylar">
      <a:dk1>
        <a:srgbClr val="000000"/>
      </a:dk1>
      <a:lt1>
        <a:srgbClr val="FFFFFF"/>
      </a:lt1>
      <a:dk2>
        <a:srgbClr val="656162"/>
      </a:dk2>
      <a:lt2>
        <a:srgbClr val="E0DACC"/>
      </a:lt2>
      <a:accent1>
        <a:srgbClr val="4A5A7A"/>
      </a:accent1>
      <a:accent2>
        <a:srgbClr val="F7BD40"/>
      </a:accent2>
      <a:accent3>
        <a:srgbClr val="975C00"/>
      </a:accent3>
      <a:accent4>
        <a:srgbClr val="754D41"/>
      </a:accent4>
      <a:accent5>
        <a:srgbClr val="838995"/>
      </a:accent5>
      <a:accent6>
        <a:srgbClr val="687B66"/>
      </a:accent6>
      <a:hlink>
        <a:srgbClr val="B5740B"/>
      </a:hlink>
      <a:folHlink>
        <a:srgbClr val="7483A0"/>
      </a:folHlink>
    </a:clrScheme>
    <a:fontScheme name="Mylar">
      <a:majorFont>
        <a:latin typeface="Corbel"/>
        <a:ea typeface=""/>
        <a:cs typeface=""/>
        <a:font script="Jpan" typeface="HGｺﾞｼｯｸM"/>
        <a:font script="Hang" typeface="맑은 고딕"/>
        <a:font script="Hans" typeface="华文楷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华文楷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ylar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50800" dist="25400" dir="13500000">
              <a:srgbClr val="000000">
                <a:alpha val="75000"/>
              </a:srgbClr>
            </a:innerShdw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dkEdge">
            <a:bevelT w="25400" h="508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tint val="100000"/>
                <a:shade val="30000"/>
                <a:alpha val="100000"/>
                <a:satMod val="255000"/>
                <a:lumMod val="100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lumMod val="80000"/>
              </a:schemeClr>
              <a:schemeClr val="phClr">
                <a:tint val="50000"/>
                <a:lumMod val="1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Mylar</Template>
  <TotalTime>414</TotalTime>
  <Words>692</Words>
  <Application>Microsoft Office PowerPoint</Application>
  <PresentationFormat>On-screen Show (4:3)</PresentationFormat>
  <Paragraphs>170</Paragraphs>
  <Slides>17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Mylar</vt:lpstr>
      <vt:lpstr>Le désintérêt de l’informatique à l’EISTI</vt:lpstr>
      <vt:lpstr>Plan</vt:lpstr>
      <vt:lpstr>Eistiens.net</vt:lpstr>
      <vt:lpstr>Association ATILLA</vt:lpstr>
      <vt:lpstr>Qu’en est-il de ce que pensent aujourd’hui les élèves ?</vt:lpstr>
      <vt:lpstr>La connaissance du monde informatique pré-EISTI</vt:lpstr>
      <vt:lpstr>Surpris quant au volume de connaissances informatique à l’EISTI ?</vt:lpstr>
      <vt:lpstr>Votre intérêt sur le monde informatique actuel ?</vt:lpstr>
      <vt:lpstr>L’utilisation de vos connaissances ?</vt:lpstr>
      <vt:lpstr>Et pour l’avenir, l’informatique ça sera…</vt:lpstr>
      <vt:lpstr>Vos réactions quant au résultats ?</vt:lpstr>
      <vt:lpstr>Vos idées !</vt:lpstr>
      <vt:lpstr>Malaises </vt:lpstr>
      <vt:lpstr>Idée n°1 : Mise à jour des connaissances</vt:lpstr>
      <vt:lpstr>Idée n°3 : </vt:lpstr>
      <vt:lpstr>Conclusion</vt:lpstr>
      <vt:lpstr>Remerciements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Andréa</dc:creator>
  <cp:lastModifiedBy>Andréa</cp:lastModifiedBy>
  <cp:revision>18</cp:revision>
  <dcterms:created xsi:type="dcterms:W3CDTF">2011-01-29T11:24:59Z</dcterms:created>
  <dcterms:modified xsi:type="dcterms:W3CDTF">2011-01-31T15:25:55Z</dcterms:modified>
</cp:coreProperties>
</file>