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22AE2B3-F447-4742-85C8-B87DE1339C42}" type="datetimeFigureOut">
              <a:rPr lang="fr-FR" smtClean="0"/>
              <a:t>18/10/2010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CA75317-B5E9-4FA7-88B5-7BE471080E9C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" y="2020888"/>
            <a:ext cx="7664805" cy="4075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Banco Bilbao </a:t>
            </a:r>
            <a:r>
              <a:rPr lang="fr-FR" dirty="0" err="1"/>
              <a:t>Vizcaya</a:t>
            </a:r>
            <a:r>
              <a:rPr lang="fr-FR" dirty="0"/>
              <a:t> </a:t>
            </a:r>
            <a:r>
              <a:rPr lang="fr-FR" dirty="0" err="1" smtClean="0"/>
              <a:t>Argentaria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0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fr-FR" dirty="0"/>
          </a:p>
          <a:p>
            <a:pPr marL="342900" indent="-342900" algn="l">
              <a:buFont typeface="Arial" pitchFamily="34" charset="0"/>
              <a:buChar char="•"/>
            </a:pP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HISTORIA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POTENCIA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VALORES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SUMARIO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0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1999 : </a:t>
            </a:r>
            <a:r>
              <a:rPr lang="fr-FR" dirty="0" err="1" smtClean="0"/>
              <a:t>Creación</a:t>
            </a:r>
            <a:r>
              <a:rPr lang="fr-FR" dirty="0" smtClean="0"/>
              <a:t> de BBVA : </a:t>
            </a:r>
            <a:r>
              <a:rPr lang="fr-FR" dirty="0" err="1" smtClean="0"/>
              <a:t>fusión</a:t>
            </a:r>
            <a:r>
              <a:rPr lang="fr-FR" dirty="0" smtClean="0"/>
              <a:t> de Banco Bilbao (BBV) y </a:t>
            </a:r>
            <a:r>
              <a:rPr lang="fr-FR" dirty="0" err="1" smtClean="0"/>
              <a:t>Argentaria</a:t>
            </a:r>
            <a:r>
              <a:rPr lang="fr-FR" dirty="0" smtClean="0"/>
              <a:t> (</a:t>
            </a:r>
            <a:r>
              <a:rPr lang="fr-FR" dirty="0" err="1" smtClean="0"/>
              <a:t>Corporación</a:t>
            </a:r>
            <a:r>
              <a:rPr lang="fr-FR" dirty="0" smtClean="0"/>
              <a:t> </a:t>
            </a:r>
            <a:r>
              <a:rPr lang="fr-FR" dirty="0" err="1" smtClean="0"/>
              <a:t>Banaria</a:t>
            </a:r>
            <a:r>
              <a:rPr lang="fr-FR" dirty="0" smtClean="0"/>
              <a:t> de España)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2000 : </a:t>
            </a:r>
            <a:r>
              <a:rPr lang="fr-FR" dirty="0" err="1" smtClean="0"/>
              <a:t>Adquisición</a:t>
            </a:r>
            <a:r>
              <a:rPr lang="fr-FR" dirty="0" smtClean="0"/>
              <a:t> de </a:t>
            </a:r>
            <a:r>
              <a:rPr lang="fr-FR" dirty="0" err="1" smtClean="0"/>
              <a:t>Bancomer</a:t>
            </a:r>
            <a:r>
              <a:rPr lang="fr-FR" dirty="0" smtClean="0"/>
              <a:t> (principal </a:t>
            </a:r>
            <a:r>
              <a:rPr lang="fr-FR" dirty="0" err="1" smtClean="0"/>
              <a:t>institución</a:t>
            </a:r>
            <a:r>
              <a:rPr lang="fr-FR" dirty="0" smtClean="0"/>
              <a:t> </a:t>
            </a:r>
            <a:r>
              <a:rPr lang="fr-FR" dirty="0" err="1" smtClean="0"/>
              <a:t>financiera</a:t>
            </a:r>
            <a:r>
              <a:rPr lang="fr-FR" dirty="0" smtClean="0"/>
              <a:t> de </a:t>
            </a:r>
            <a:r>
              <a:rPr lang="fr-FR" dirty="0" err="1" smtClean="0"/>
              <a:t>México</a:t>
            </a:r>
            <a:r>
              <a:rPr lang="fr-FR" dirty="0" smtClean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2004 : </a:t>
            </a:r>
            <a:r>
              <a:rPr lang="fr-FR" dirty="0" err="1" smtClean="0"/>
              <a:t>Entrada</a:t>
            </a:r>
            <a:r>
              <a:rPr lang="fr-FR" dirty="0" smtClean="0"/>
              <a:t> en los EE.UU. </a:t>
            </a:r>
            <a:r>
              <a:rPr lang="fr-FR" dirty="0" err="1" smtClean="0"/>
              <a:t>Compra</a:t>
            </a:r>
            <a:r>
              <a:rPr lang="fr-FR" dirty="0" smtClean="0"/>
              <a:t> de </a:t>
            </a:r>
            <a:r>
              <a:rPr lang="fr-FR" dirty="0" err="1" smtClean="0"/>
              <a:t>Valley</a:t>
            </a:r>
            <a:r>
              <a:rPr lang="fr-FR" dirty="0" smtClean="0"/>
              <a:t> Bank y Laredo National </a:t>
            </a:r>
            <a:r>
              <a:rPr lang="fr-FR" dirty="0" err="1" smtClean="0"/>
              <a:t>Bancshares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2006 : </a:t>
            </a:r>
            <a:r>
              <a:rPr lang="fr-FR" dirty="0" err="1" smtClean="0"/>
              <a:t>Adquicisión</a:t>
            </a:r>
            <a:r>
              <a:rPr lang="fr-FR" dirty="0" smtClean="0"/>
              <a:t> de Texas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Bancshares</a:t>
            </a:r>
            <a:r>
              <a:rPr lang="fr-FR" dirty="0" smtClean="0"/>
              <a:t> Inc. Y State National </a:t>
            </a:r>
            <a:r>
              <a:rPr lang="fr-FR" dirty="0" err="1" smtClean="0"/>
              <a:t>Bacshares</a:t>
            </a:r>
            <a:r>
              <a:rPr lang="fr-FR" dirty="0" smtClean="0"/>
              <a:t>. </a:t>
            </a:r>
            <a:r>
              <a:rPr lang="fr-FR" dirty="0" err="1" smtClean="0"/>
              <a:t>Apertura</a:t>
            </a:r>
            <a:r>
              <a:rPr lang="fr-FR" dirty="0" smtClean="0"/>
              <a:t> de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succursal</a:t>
            </a:r>
            <a:r>
              <a:rPr lang="fr-FR" dirty="0" smtClean="0"/>
              <a:t> en </a:t>
            </a:r>
            <a:r>
              <a:rPr lang="fr-FR" dirty="0" err="1" smtClean="0"/>
              <a:t>Singapur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2007 : </a:t>
            </a:r>
            <a:r>
              <a:rPr lang="fr-FR" dirty="0" err="1" smtClean="0"/>
              <a:t>Compra</a:t>
            </a:r>
            <a:r>
              <a:rPr lang="fr-FR" dirty="0" smtClean="0"/>
              <a:t> </a:t>
            </a:r>
            <a:r>
              <a:rPr lang="fr-FR" dirty="0" err="1" smtClean="0"/>
              <a:t>Compass</a:t>
            </a:r>
            <a:r>
              <a:rPr lang="fr-FR" dirty="0" smtClean="0"/>
              <a:t> </a:t>
            </a:r>
            <a:r>
              <a:rPr lang="fr-FR" dirty="0" err="1" smtClean="0"/>
              <a:t>Bancshares</a:t>
            </a:r>
            <a:r>
              <a:rPr lang="fr-FR" dirty="0" smtClean="0"/>
              <a:t>. Plan de </a:t>
            </a:r>
            <a:r>
              <a:rPr lang="fr-FR" dirty="0" err="1" smtClean="0"/>
              <a:t>fusionar</a:t>
            </a:r>
            <a:r>
              <a:rPr lang="fr-FR" dirty="0" smtClean="0"/>
              <a:t> las </a:t>
            </a:r>
            <a:r>
              <a:rPr lang="fr-FR" dirty="0" err="1" smtClean="0"/>
              <a:t>cuatro</a:t>
            </a:r>
            <a:r>
              <a:rPr lang="fr-FR" dirty="0" smtClean="0"/>
              <a:t> </a:t>
            </a:r>
            <a:r>
              <a:rPr lang="fr-FR" dirty="0" err="1" smtClean="0"/>
              <a:t>entidades</a:t>
            </a:r>
            <a:r>
              <a:rPr lang="fr-FR" dirty="0" smtClean="0"/>
              <a:t> </a:t>
            </a:r>
            <a:r>
              <a:rPr lang="fr-FR" dirty="0" err="1" smtClean="0"/>
              <a:t>bancarias</a:t>
            </a:r>
            <a:r>
              <a:rPr lang="fr-FR" dirty="0" smtClean="0"/>
              <a:t> para </a:t>
            </a:r>
            <a:r>
              <a:rPr lang="fr-FR" dirty="0" err="1" smtClean="0"/>
              <a:t>crear</a:t>
            </a:r>
            <a:r>
              <a:rPr lang="fr-FR" dirty="0" smtClean="0"/>
              <a:t> la </a:t>
            </a:r>
            <a:r>
              <a:rPr lang="fr-FR" dirty="0" err="1" smtClean="0"/>
              <a:t>mayor</a:t>
            </a:r>
            <a:r>
              <a:rPr lang="fr-FR" dirty="0" smtClean="0"/>
              <a:t> </a:t>
            </a:r>
            <a:r>
              <a:rPr lang="fr-FR" dirty="0" err="1" smtClean="0"/>
              <a:t>entidad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sur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pa</a:t>
            </a:r>
            <a:r>
              <a:rPr lang="fr-FR" dirty="0" err="1"/>
              <a:t>ís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3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fr-FR" dirty="0" err="1" smtClean="0"/>
              <a:t>Grupo</a:t>
            </a:r>
            <a:r>
              <a:rPr lang="fr-FR" dirty="0" smtClean="0"/>
              <a:t> </a:t>
            </a:r>
            <a:r>
              <a:rPr lang="fr-FR" dirty="0" err="1" smtClean="0"/>
              <a:t>bancario</a:t>
            </a:r>
            <a:r>
              <a:rPr lang="fr-FR" dirty="0" smtClean="0"/>
              <a:t> de </a:t>
            </a:r>
            <a:r>
              <a:rPr lang="fr-FR" dirty="0" err="1" smtClean="0"/>
              <a:t>origen</a:t>
            </a:r>
            <a:r>
              <a:rPr lang="fr-FR" dirty="0" smtClean="0"/>
              <a:t> </a:t>
            </a:r>
            <a:r>
              <a:rPr lang="fr-FR" dirty="0" err="1" smtClean="0"/>
              <a:t>vasco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err="1" smtClean="0"/>
              <a:t>Presente</a:t>
            </a:r>
            <a:r>
              <a:rPr lang="fr-FR" dirty="0" smtClean="0"/>
              <a:t> en 37 </a:t>
            </a:r>
            <a:r>
              <a:rPr lang="fr-FR" dirty="0" err="1" smtClean="0"/>
              <a:t>países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err="1" smtClean="0"/>
              <a:t>Segundo</a:t>
            </a:r>
            <a:r>
              <a:rPr lang="fr-FR" dirty="0" smtClean="0"/>
              <a:t> </a:t>
            </a:r>
            <a:r>
              <a:rPr lang="fr-FR" dirty="0" err="1" smtClean="0"/>
              <a:t>grupo</a:t>
            </a:r>
            <a:r>
              <a:rPr lang="fr-FR" dirty="0" smtClean="0"/>
              <a:t> </a:t>
            </a:r>
            <a:r>
              <a:rPr lang="fr-FR" dirty="0" err="1" smtClean="0"/>
              <a:t>bancario</a:t>
            </a:r>
            <a:r>
              <a:rPr lang="fr-FR" dirty="0" smtClean="0"/>
              <a:t> de España y </a:t>
            </a:r>
            <a:r>
              <a:rPr lang="fr-FR" dirty="0" err="1" smtClean="0"/>
              <a:t>América</a:t>
            </a:r>
            <a:r>
              <a:rPr lang="fr-FR" dirty="0" smtClean="0"/>
              <a:t> Latina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Primer </a:t>
            </a:r>
            <a:r>
              <a:rPr lang="fr-FR" dirty="0" err="1" smtClean="0"/>
              <a:t>jugador</a:t>
            </a:r>
            <a:r>
              <a:rPr lang="fr-FR" dirty="0" smtClean="0"/>
              <a:t> en la </a:t>
            </a:r>
            <a:r>
              <a:rPr lang="fr-FR" dirty="0" err="1" smtClean="0"/>
              <a:t>banca</a:t>
            </a:r>
            <a:r>
              <a:rPr lang="fr-FR" dirty="0" smtClean="0"/>
              <a:t> de </a:t>
            </a:r>
            <a:r>
              <a:rPr lang="fr-FR" dirty="0" err="1" smtClean="0"/>
              <a:t>México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fr-FR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err="1" smtClean="0"/>
              <a:t>Más</a:t>
            </a:r>
            <a:r>
              <a:rPr lang="fr-FR" dirty="0" smtClean="0"/>
              <a:t> de 35 </a:t>
            </a:r>
            <a:r>
              <a:rPr lang="fr-FR" dirty="0" err="1" smtClean="0"/>
              <a:t>millones</a:t>
            </a:r>
            <a:r>
              <a:rPr lang="fr-FR" dirty="0" smtClean="0"/>
              <a:t> de clientes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1 </a:t>
            </a:r>
            <a:r>
              <a:rPr lang="fr-FR" dirty="0" err="1" smtClean="0"/>
              <a:t>millones</a:t>
            </a:r>
            <a:r>
              <a:rPr lang="fr-FR" dirty="0" smtClean="0"/>
              <a:t> de </a:t>
            </a:r>
            <a:r>
              <a:rPr lang="fr-FR" dirty="0" err="1" smtClean="0"/>
              <a:t>accionistas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Una </a:t>
            </a:r>
            <a:r>
              <a:rPr lang="fr-FR" dirty="0" err="1" smtClean="0"/>
              <a:t>red</a:t>
            </a:r>
            <a:r>
              <a:rPr lang="fr-FR" dirty="0" smtClean="0"/>
              <a:t> de 7 410 </a:t>
            </a:r>
            <a:r>
              <a:rPr lang="fr-FR" dirty="0" err="1" smtClean="0"/>
              <a:t>agencias</a:t>
            </a:r>
            <a:r>
              <a:rPr lang="fr-FR" dirty="0" smtClean="0"/>
              <a:t> y 95 000 </a:t>
            </a:r>
            <a:r>
              <a:rPr lang="fr-FR" dirty="0" err="1" smtClean="0"/>
              <a:t>empleados</a:t>
            </a:r>
            <a:endParaRPr lang="fr-F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fr-FR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dirty="0" smtClean="0"/>
              <a:t>En 2005, 68 </a:t>
            </a:r>
            <a:r>
              <a:rPr lang="fr-FR" dirty="0" err="1" smtClean="0"/>
              <a:t>lugar</a:t>
            </a:r>
            <a:r>
              <a:rPr lang="fr-FR" dirty="0" smtClean="0"/>
              <a:t> entre las 100 </a:t>
            </a:r>
            <a:r>
              <a:rPr lang="fr-FR" dirty="0" err="1" smtClean="0"/>
              <a:t>empresas</a:t>
            </a:r>
            <a:r>
              <a:rPr lang="fr-FR" dirty="0" smtClean="0"/>
              <a:t> </a:t>
            </a:r>
            <a:r>
              <a:rPr lang="fr-FR" dirty="0" err="1" smtClean="0"/>
              <a:t>más</a:t>
            </a:r>
            <a:r>
              <a:rPr lang="fr-FR" dirty="0" smtClean="0"/>
              <a:t> grandes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mundo</a:t>
            </a:r>
            <a:r>
              <a:rPr lang="fr-FR" dirty="0" smtClean="0"/>
              <a:t> y 9 </a:t>
            </a:r>
            <a:r>
              <a:rPr lang="fr-FR" dirty="0" err="1" smtClean="0"/>
              <a:t>mercados</a:t>
            </a:r>
            <a:r>
              <a:rPr lang="fr-FR" dirty="0" smtClean="0"/>
              <a:t> de </a:t>
            </a:r>
            <a:r>
              <a:rPr lang="fr-FR" dirty="0" err="1" smtClean="0"/>
              <a:t>valores</a:t>
            </a:r>
            <a:r>
              <a:rPr lang="fr-FR" dirty="0" smtClean="0"/>
              <a:t> en </a:t>
            </a:r>
            <a:r>
              <a:rPr lang="fr-FR" dirty="0" err="1" smtClean="0"/>
              <a:t>todo</a:t>
            </a:r>
            <a:r>
              <a:rPr lang="fr-FR" dirty="0" smtClean="0"/>
              <a:t> el </a:t>
            </a:r>
            <a:r>
              <a:rPr lang="fr-FR" dirty="0" err="1" smtClean="0"/>
              <a:t>mundo</a:t>
            </a:r>
            <a:r>
              <a:rPr lang="fr-FR" dirty="0" smtClean="0"/>
              <a:t> (Ibex 35)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Potencia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6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BBVA es un sólido grupo financiero, de elevada solvencia y gran dimensión con un objetivo común: unir todas las fortalezas para establecer relaciones duraderas con clientes cada día más </a:t>
            </a:r>
            <a:r>
              <a:rPr lang="es-ES" dirty="0" smtClean="0"/>
              <a:t>satisfechos.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Mantenemos </a:t>
            </a:r>
            <a:r>
              <a:rPr lang="es-ES" dirty="0"/>
              <a:t>una relación a largo plazo de confianza y valor mutuo con nuestros clientes. Ofrecemos un servicio de máxima calidad y las soluciones, el asesoramiento y los productos más adecuados a sus necesidades. Toda nuestra organización trabaja para el </a:t>
            </a:r>
            <a:r>
              <a:rPr lang="es-ES" dirty="0" smtClean="0"/>
              <a:t>cliente.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Por </a:t>
            </a:r>
            <a:r>
              <a:rPr lang="es-ES" dirty="0"/>
              <a:t>lo tanto, todas las entidades del Grupo y todas las áreas que las constituyen asumimos el compromiso de desarrollar criterios de responsabilidad social en nuestro trabajo. </a:t>
            </a:r>
            <a:endParaRPr lang="es-E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BBVA Banco Continental somos conscientes de cómo cada uno de nosotros participamos en el resultado del negocio. Y nuestro compromiso será vital para seguir...adelante.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Valores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143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46</TotalTime>
  <Words>306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BlackTie</vt:lpstr>
      <vt:lpstr>Banco Bilbao Vizcaya Argentaria</vt:lpstr>
      <vt:lpstr>SUMARIO</vt:lpstr>
      <vt:lpstr>Historia</vt:lpstr>
      <vt:lpstr>Potencia</vt:lpstr>
      <vt:lpstr>Valores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Andréa</dc:creator>
  <cp:lastModifiedBy>Andréa</cp:lastModifiedBy>
  <cp:revision>6</cp:revision>
  <dcterms:created xsi:type="dcterms:W3CDTF">2010-10-17T11:32:33Z</dcterms:created>
  <dcterms:modified xsi:type="dcterms:W3CDTF">2010-10-18T09:42:44Z</dcterms:modified>
</cp:coreProperties>
</file>