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61" r:id="rId5"/>
    <p:sldId id="259" r:id="rId6"/>
    <p:sldId id="260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-2436" y="-9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8685763" cy="36868576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9C3A74-02CA-40B2-9EDC-1561ED6687D1}" type="datetimeFigureOut">
              <a:rPr lang="fr-FR" smtClean="0"/>
              <a:pPr/>
              <a:t>23/09/2009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035C70-D055-4C06-BA5D-83F53EF302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69100-FB3B-406C-951F-BE35FD330B36}" type="datetime1">
              <a:rPr lang="fr-FR" smtClean="0"/>
              <a:pPr/>
              <a:t>23/09/2009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89A85-994C-483F-B521-CE97E423D40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1DA6D-CAEF-42C1-92AF-FA7F4A09A4CE}" type="datetime1">
              <a:rPr lang="fr-FR" smtClean="0"/>
              <a:pPr/>
              <a:t>23/09/2009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89A85-994C-483F-B521-CE97E423D40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19D9A-1F59-41A3-A317-95D910D1C0A3}" type="datetime1">
              <a:rPr lang="fr-FR" smtClean="0"/>
              <a:pPr/>
              <a:t>23/09/2009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89A85-994C-483F-B521-CE97E423D40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2E40B-F4F7-49E0-B311-AA388E952422}" type="datetime1">
              <a:rPr lang="fr-FR" smtClean="0"/>
              <a:pPr/>
              <a:t>23/09/2009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89A85-994C-483F-B521-CE97E423D40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15AF4-447D-4D1B-9B30-B3383248178F}" type="datetime1">
              <a:rPr lang="fr-FR" smtClean="0"/>
              <a:pPr/>
              <a:t>23/09/2009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89A85-994C-483F-B521-CE97E423D40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E6273-61C7-40A5-94CD-6328681973AC}" type="datetime1">
              <a:rPr lang="fr-FR" smtClean="0"/>
              <a:pPr/>
              <a:t>23/09/2009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89A85-994C-483F-B521-CE97E423D40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08E37-F1C1-43FD-B2A1-6AC21A3E0D33}" type="datetime1">
              <a:rPr lang="fr-FR" smtClean="0"/>
              <a:pPr/>
              <a:t>23/09/2009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89A85-994C-483F-B521-CE97E423D40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22BCA-3B81-467D-913A-75D42CC0C41C}" type="datetime1">
              <a:rPr lang="fr-FR" smtClean="0"/>
              <a:pPr/>
              <a:t>23/09/2009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89A85-994C-483F-B521-CE97E423D40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D76DE-0225-4B10-B05A-694D80E2AD2B}" type="datetime1">
              <a:rPr lang="fr-FR" smtClean="0"/>
              <a:pPr/>
              <a:t>23/09/2009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89A85-994C-483F-B521-CE97E423D40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57B18-F140-4D25-97BB-AC17E3FA5F95}" type="datetime1">
              <a:rPr lang="fr-FR" smtClean="0"/>
              <a:pPr/>
              <a:t>23/09/2009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89A85-994C-483F-B521-CE97E423D40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A4666-57BB-453C-BDD2-B4706DA86E22}" type="datetime1">
              <a:rPr lang="fr-FR" smtClean="0"/>
              <a:pPr/>
              <a:t>23/09/2009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89A85-994C-483F-B521-CE97E423D40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7D761-426B-4BDE-8485-868E15E5821D}" type="datetime1">
              <a:rPr lang="fr-FR" smtClean="0"/>
              <a:pPr/>
              <a:t>23/09/2009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89A85-994C-483F-B521-CE97E423D40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3169" y="1103586"/>
            <a:ext cx="7772400" cy="4097722"/>
          </a:xfrm>
        </p:spPr>
        <p:txBody>
          <a:bodyPr>
            <a:normAutofit/>
          </a:bodyPr>
          <a:lstStyle/>
          <a:p>
            <a:r>
              <a:rPr lang="fr-FR" dirty="0" smtClean="0"/>
              <a:t>Etude de cas OFE ING 1 </a:t>
            </a:r>
            <a:br>
              <a:rPr lang="fr-FR" dirty="0" smtClean="0"/>
            </a:br>
            <a:r>
              <a:rPr lang="fr-FR" dirty="0" smtClean="0"/>
              <a:t>2009-2010</a:t>
            </a:r>
            <a:br>
              <a:rPr lang="fr-FR" dirty="0" smtClean="0"/>
            </a:br>
            <a:r>
              <a:rPr lang="fr-FR" sz="1800" dirty="0" smtClean="0"/>
              <a:t>Les concepts, méthodes et outils à utiliser ;</a:t>
            </a:r>
            <a:br>
              <a:rPr lang="fr-FR" sz="1800" dirty="0" smtClean="0"/>
            </a:br>
            <a:r>
              <a:rPr lang="fr-FR" sz="1800" dirty="0" smtClean="0"/>
              <a:t>Simulation de Monte-Carlo</a:t>
            </a:r>
            <a:br>
              <a:rPr lang="fr-FR" sz="1800" dirty="0" smtClean="0"/>
            </a:br>
            <a:r>
              <a:rPr lang="fr-FR" sz="1800" dirty="0" err="1" smtClean="0"/>
              <a:t>Pay-back</a:t>
            </a:r>
            <a:r>
              <a:rPr lang="fr-FR" sz="1800" dirty="0" smtClean="0"/>
              <a:t/>
            </a:r>
            <a:br>
              <a:rPr lang="fr-FR" sz="1800" dirty="0" smtClean="0"/>
            </a:br>
            <a:r>
              <a:rPr lang="fr-FR" sz="1800" dirty="0" smtClean="0"/>
              <a:t>Nomenclature et Gamme opératoire</a:t>
            </a:r>
            <a:br>
              <a:rPr lang="fr-FR" sz="1800" dirty="0" smtClean="0"/>
            </a:br>
            <a:r>
              <a:rPr lang="fr-FR" sz="1800" dirty="0" smtClean="0"/>
              <a:t>Calcul de taux horaire</a:t>
            </a:r>
            <a:br>
              <a:rPr lang="fr-FR" sz="1800" dirty="0" smtClean="0"/>
            </a:br>
            <a:r>
              <a:rPr lang="fr-FR" sz="1800" dirty="0" smtClean="0"/>
              <a:t>Capacité de production</a:t>
            </a:r>
            <a:br>
              <a:rPr lang="fr-FR" sz="1800" dirty="0" smtClean="0"/>
            </a:br>
            <a:r>
              <a:rPr lang="fr-FR" sz="1800" dirty="0" smtClean="0"/>
              <a:t>Cycle de vie produit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89A85-994C-483F-B521-CE97E423D40F}" type="slidenum">
              <a:rPr lang="fr-FR" smtClean="0"/>
              <a:pPr/>
              <a:t>1</a:t>
            </a:fld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772510" y="5297214"/>
            <a:ext cx="81873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Il est fortement conseillé de prendre connaissance de l’intégralité du document avant</a:t>
            </a:r>
          </a:p>
          <a:p>
            <a:r>
              <a:rPr lang="fr-FR" dirty="0" smtClean="0"/>
              <a:t>de commencer à résoudre le cas qui vous est proposé.</a:t>
            </a:r>
            <a:endParaRPr lang="fr-FR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9058" y="214290"/>
            <a:ext cx="1368425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36419" y="0"/>
            <a:ext cx="8229600" cy="494289"/>
          </a:xfrm>
        </p:spPr>
        <p:txBody>
          <a:bodyPr>
            <a:normAutofit/>
          </a:bodyPr>
          <a:lstStyle/>
          <a:p>
            <a:r>
              <a:rPr lang="fr-FR" sz="2000" dirty="0" smtClean="0"/>
              <a:t>Enoncé</a:t>
            </a:r>
            <a:endParaRPr lang="fr-FR" sz="2000" dirty="0"/>
          </a:p>
        </p:txBody>
      </p:sp>
      <p:sp>
        <p:nvSpPr>
          <p:cNvPr id="4" name="ZoneTexte 3"/>
          <p:cNvSpPr txBox="1"/>
          <p:nvPr/>
        </p:nvSpPr>
        <p:spPr>
          <a:xfrm>
            <a:off x="0" y="467591"/>
            <a:ext cx="9309536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Les investissements nécessaires à l’étude d’un nouveau produit, à son développement et au</a:t>
            </a:r>
          </a:p>
          <a:p>
            <a:r>
              <a:rPr lang="fr-FR" dirty="0"/>
              <a:t>l</a:t>
            </a:r>
            <a:r>
              <a:rPr lang="fr-FR" dirty="0" smtClean="0"/>
              <a:t>ancement de sa commercialisation sont évalués à 50.000 € sur la première année 2009.</a:t>
            </a:r>
          </a:p>
          <a:p>
            <a:r>
              <a:rPr lang="fr-FR" dirty="0" smtClean="0"/>
              <a:t>Le produit sera commercialisé au tout début de la deuxième année 2010.</a:t>
            </a:r>
          </a:p>
          <a:p>
            <a:r>
              <a:rPr lang="fr-FR" dirty="0" smtClean="0"/>
              <a:t>Avec l’hypothèse d’un prix de vente HT fixé à 100 € par produit vendu, il a été recueilli</a:t>
            </a:r>
          </a:p>
          <a:p>
            <a:r>
              <a:rPr lang="fr-FR" dirty="0"/>
              <a:t>a</a:t>
            </a:r>
            <a:r>
              <a:rPr lang="fr-FR" dirty="0" smtClean="0"/>
              <a:t>uprès des experts du marketing un % de chances de vendre une quantité  supérieure à une</a:t>
            </a:r>
          </a:p>
          <a:p>
            <a:r>
              <a:rPr lang="fr-FR" dirty="0"/>
              <a:t>q</a:t>
            </a:r>
            <a:r>
              <a:rPr lang="fr-FR" dirty="0" smtClean="0"/>
              <a:t>uantité donnée Q0 de ce produit durant les 3 années à venir (2010, 2011, 2012) selon le tableau</a:t>
            </a:r>
          </a:p>
          <a:p>
            <a:r>
              <a:rPr lang="fr-FR" dirty="0"/>
              <a:t>c</a:t>
            </a:r>
            <a:r>
              <a:rPr lang="fr-FR" dirty="0" smtClean="0"/>
              <a:t>i-dessous.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217004" y="4419600"/>
            <a:ext cx="8926996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Q1) Quantités vendues</a:t>
            </a:r>
          </a:p>
          <a:p>
            <a:r>
              <a:rPr lang="fr-FR" dirty="0" smtClean="0"/>
              <a:t>Déterminer la valeur de la quantité vendue qui a au moins 70% de chances d’être atteinte </a:t>
            </a:r>
          </a:p>
          <a:p>
            <a:r>
              <a:rPr lang="fr-FR" dirty="0" smtClean="0"/>
              <a:t>dans chacune des 3 années. Pour les années 2010 et 2011, la détermination de cette valeur </a:t>
            </a:r>
          </a:p>
          <a:p>
            <a:r>
              <a:rPr lang="fr-FR" dirty="0" smtClean="0"/>
              <a:t>ne pose pas de problème, il suffit de procéder par interpolation pour la déterminer. </a:t>
            </a:r>
          </a:p>
          <a:p>
            <a:r>
              <a:rPr lang="fr-FR" dirty="0" smtClean="0"/>
              <a:t>En revanche pour l’année 2012, il est conseillé de procéder par simulation de Monte-Carlo et </a:t>
            </a:r>
          </a:p>
          <a:p>
            <a:r>
              <a:rPr lang="fr-FR" dirty="0" smtClean="0"/>
              <a:t>de faire au moins 10 simulations de 1000 tirages au hasard chacune pour avoir une</a:t>
            </a:r>
          </a:p>
          <a:p>
            <a:r>
              <a:rPr lang="fr-FR" dirty="0"/>
              <a:t>b</a:t>
            </a:r>
            <a:r>
              <a:rPr lang="fr-FR" dirty="0" smtClean="0"/>
              <a:t>onne précision sur cette quantité.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89A85-994C-483F-B521-CE97E423D40F}" type="slidenum">
              <a:rPr lang="fr-FR" smtClean="0"/>
              <a:pPr/>
              <a:t>2</a:t>
            </a:fld>
            <a:endParaRPr lang="fr-FR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92146" y="2555874"/>
            <a:ext cx="6318317" cy="162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98198"/>
          </a:xfrm>
        </p:spPr>
        <p:txBody>
          <a:bodyPr>
            <a:normAutofit/>
          </a:bodyPr>
          <a:lstStyle/>
          <a:p>
            <a:r>
              <a:rPr lang="fr-FR" sz="2000" dirty="0" smtClean="0"/>
              <a:t>Enoncé</a:t>
            </a:r>
            <a:endParaRPr lang="fr-FR" sz="20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89A85-994C-483F-B521-CE97E423D40F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0" y="394854"/>
            <a:ext cx="9164112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Q2) </a:t>
            </a:r>
            <a:r>
              <a:rPr lang="fr-FR" b="1" dirty="0" err="1" smtClean="0"/>
              <a:t>Pay-back</a:t>
            </a:r>
            <a:endParaRPr lang="fr-FR" b="1" dirty="0" smtClean="0"/>
          </a:p>
          <a:p>
            <a:r>
              <a:rPr lang="fr-FR" dirty="0" smtClean="0"/>
              <a:t>Les dépenses relatives à l’exploitation de ce produit ont été évaluées à 80 € par produit</a:t>
            </a:r>
          </a:p>
          <a:p>
            <a:r>
              <a:rPr lang="fr-FR" dirty="0"/>
              <a:t>v</a:t>
            </a:r>
            <a:r>
              <a:rPr lang="fr-FR" dirty="0" smtClean="0"/>
              <a:t>endu. La question est de déterminer la date du </a:t>
            </a:r>
            <a:r>
              <a:rPr lang="fr-FR" dirty="0" err="1"/>
              <a:t>P</a:t>
            </a:r>
            <a:r>
              <a:rPr lang="fr-FR" dirty="0" err="1" smtClean="0"/>
              <a:t>ay-back</a:t>
            </a:r>
            <a:r>
              <a:rPr lang="fr-FR" dirty="0" smtClean="0"/>
              <a:t> en retenant la quantité qui a 70% de </a:t>
            </a:r>
          </a:p>
          <a:p>
            <a:r>
              <a:rPr lang="fr-FR" dirty="0" smtClean="0"/>
              <a:t>chances d’être atteinte sur chaque année et que vous venez d’identifier. </a:t>
            </a:r>
          </a:p>
          <a:p>
            <a:r>
              <a:rPr lang="fr-FR" dirty="0" smtClean="0"/>
              <a:t>On considérera que les ventes mensuelles sont égales au 12eme des ventes annuelles.</a:t>
            </a:r>
          </a:p>
          <a:p>
            <a:endParaRPr lang="fr-FR" dirty="0"/>
          </a:p>
          <a:p>
            <a:r>
              <a:rPr lang="fr-FR" b="1" dirty="0" smtClean="0"/>
              <a:t>Q3) Coût matières premières</a:t>
            </a:r>
          </a:p>
          <a:p>
            <a:r>
              <a:rPr lang="fr-FR" dirty="0" smtClean="0"/>
              <a:t>La nomenclature du produit est indiquée selon l’arborescence ci-dessous. Les coûts unitaires de</a:t>
            </a:r>
          </a:p>
          <a:p>
            <a:r>
              <a:rPr lang="fr-FR" dirty="0"/>
              <a:t>c</a:t>
            </a:r>
            <a:r>
              <a:rPr lang="fr-FR" dirty="0" smtClean="0"/>
              <a:t>hacune des matières premières </a:t>
            </a:r>
            <a:r>
              <a:rPr lang="fr-FR" dirty="0" err="1" smtClean="0"/>
              <a:t>MPi</a:t>
            </a:r>
            <a:r>
              <a:rPr lang="fr-FR" dirty="0" smtClean="0"/>
              <a:t> du dernier niveau sont indiqués dans le tableau associé à</a:t>
            </a:r>
          </a:p>
          <a:p>
            <a:r>
              <a:rPr lang="fr-FR" dirty="0" smtClean="0"/>
              <a:t>l’arborescence. Les composants de niveau supérieur sont simplement obtenus par des</a:t>
            </a:r>
          </a:p>
          <a:p>
            <a:r>
              <a:rPr lang="fr-FR" dirty="0"/>
              <a:t>o</a:t>
            </a:r>
            <a:r>
              <a:rPr lang="fr-FR" dirty="0" smtClean="0"/>
              <a:t>pérations de fabrication et ne nécessitent pas d’autres approvisionnements.</a:t>
            </a:r>
          </a:p>
          <a:p>
            <a:r>
              <a:rPr lang="fr-FR" dirty="0" smtClean="0"/>
              <a:t>Quel est le coût total des matières premières nécessaires à la fabrication d’un produit et quel % </a:t>
            </a:r>
          </a:p>
          <a:p>
            <a:r>
              <a:rPr lang="fr-FR" dirty="0"/>
              <a:t>r</a:t>
            </a:r>
            <a:r>
              <a:rPr lang="fr-FR" dirty="0" smtClean="0"/>
              <a:t>eprésente ce coût par rapport au coût total de 80 € ?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3382" y="0"/>
            <a:ext cx="8229600" cy="556635"/>
          </a:xfrm>
        </p:spPr>
        <p:txBody>
          <a:bodyPr>
            <a:normAutofit/>
          </a:bodyPr>
          <a:lstStyle/>
          <a:p>
            <a:r>
              <a:rPr lang="fr-FR" sz="2000" dirty="0" smtClean="0"/>
              <a:t>Enoncé</a:t>
            </a:r>
            <a:endParaRPr lang="fr-FR" sz="20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89A85-994C-483F-B521-CE97E423D40F}" type="slidenum">
              <a:rPr lang="fr-FR" smtClean="0"/>
              <a:pPr/>
              <a:t>4</a:t>
            </a:fld>
            <a:endParaRPr lang="fr-FR"/>
          </a:p>
        </p:txBody>
      </p:sp>
      <p:grpSp>
        <p:nvGrpSpPr>
          <p:cNvPr id="196" name="Groupe 195"/>
          <p:cNvGrpSpPr/>
          <p:nvPr/>
        </p:nvGrpSpPr>
        <p:grpSpPr>
          <a:xfrm>
            <a:off x="0" y="542783"/>
            <a:ext cx="5700713" cy="3355979"/>
            <a:chOff x="0" y="542783"/>
            <a:chExt cx="5700713" cy="3355979"/>
          </a:xfrm>
        </p:grpSpPr>
        <p:sp>
          <p:nvSpPr>
            <p:cNvPr id="93" name="Text Box 4"/>
            <p:cNvSpPr txBox="1">
              <a:spLocks noChangeArrowheads="1"/>
            </p:cNvSpPr>
            <p:nvPr/>
          </p:nvSpPr>
          <p:spPr bwMode="auto">
            <a:xfrm>
              <a:off x="2371726" y="542783"/>
              <a:ext cx="685800" cy="254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fr-FR" sz="1000" dirty="0" smtClean="0"/>
                <a:t>Produit</a:t>
              </a:r>
              <a:endParaRPr lang="fr-FR" sz="1000" dirty="0"/>
            </a:p>
          </p:txBody>
        </p:sp>
        <p:sp>
          <p:nvSpPr>
            <p:cNvPr id="94" name="Text Box 5"/>
            <p:cNvSpPr txBox="1">
              <a:spLocks noChangeArrowheads="1"/>
            </p:cNvSpPr>
            <p:nvPr/>
          </p:nvSpPr>
          <p:spPr bwMode="auto">
            <a:xfrm>
              <a:off x="984250" y="1177784"/>
              <a:ext cx="474663" cy="254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fr-FR" sz="1000"/>
                <a:t>1 M1</a:t>
              </a:r>
            </a:p>
          </p:txBody>
        </p:sp>
        <p:sp>
          <p:nvSpPr>
            <p:cNvPr id="95" name="Text Box 6"/>
            <p:cNvSpPr txBox="1">
              <a:spLocks noChangeArrowheads="1"/>
            </p:cNvSpPr>
            <p:nvPr/>
          </p:nvSpPr>
          <p:spPr bwMode="auto">
            <a:xfrm>
              <a:off x="4021138" y="1166671"/>
              <a:ext cx="474663" cy="254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fr-FR" sz="1000"/>
                <a:t>1 M2</a:t>
              </a:r>
            </a:p>
          </p:txBody>
        </p:sp>
        <p:sp>
          <p:nvSpPr>
            <p:cNvPr id="97" name="Text Box 8"/>
            <p:cNvSpPr txBox="1">
              <a:spLocks noChangeArrowheads="1"/>
            </p:cNvSpPr>
            <p:nvPr/>
          </p:nvSpPr>
          <p:spPr bwMode="auto">
            <a:xfrm>
              <a:off x="244475" y="1585772"/>
              <a:ext cx="558800" cy="254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fr-FR" sz="1000"/>
                <a:t>1 SM1</a:t>
              </a:r>
            </a:p>
          </p:txBody>
        </p:sp>
        <p:sp>
          <p:nvSpPr>
            <p:cNvPr id="98" name="Text Box 9"/>
            <p:cNvSpPr txBox="1">
              <a:spLocks noChangeArrowheads="1"/>
            </p:cNvSpPr>
            <p:nvPr/>
          </p:nvSpPr>
          <p:spPr bwMode="auto">
            <a:xfrm>
              <a:off x="1608138" y="1596884"/>
              <a:ext cx="584200" cy="254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fr-FR" sz="1000"/>
                <a:t>1 SM2</a:t>
              </a:r>
            </a:p>
          </p:txBody>
        </p:sp>
        <p:sp>
          <p:nvSpPr>
            <p:cNvPr id="99" name="Text Box 10"/>
            <p:cNvSpPr txBox="1">
              <a:spLocks noChangeArrowheads="1"/>
            </p:cNvSpPr>
            <p:nvPr/>
          </p:nvSpPr>
          <p:spPr bwMode="auto">
            <a:xfrm>
              <a:off x="3119438" y="1598472"/>
              <a:ext cx="585788" cy="254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fr-FR" sz="1000"/>
                <a:t>1 SM3</a:t>
              </a:r>
            </a:p>
          </p:txBody>
        </p:sp>
        <p:sp>
          <p:nvSpPr>
            <p:cNvPr id="100" name="Text Box 11"/>
            <p:cNvSpPr txBox="1">
              <a:spLocks noChangeArrowheads="1"/>
            </p:cNvSpPr>
            <p:nvPr/>
          </p:nvSpPr>
          <p:spPr bwMode="auto">
            <a:xfrm>
              <a:off x="4737101" y="1598472"/>
              <a:ext cx="598488" cy="254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fr-FR" sz="1000"/>
                <a:t>1 SM4</a:t>
              </a:r>
            </a:p>
          </p:txBody>
        </p:sp>
        <p:sp>
          <p:nvSpPr>
            <p:cNvPr id="101" name="Text Box 12"/>
            <p:cNvSpPr txBox="1">
              <a:spLocks noChangeArrowheads="1"/>
            </p:cNvSpPr>
            <p:nvPr/>
          </p:nvSpPr>
          <p:spPr bwMode="auto">
            <a:xfrm>
              <a:off x="2587625" y="2233472"/>
              <a:ext cx="452438" cy="254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fr-FR" sz="1000"/>
                <a:t>2 P1</a:t>
              </a:r>
            </a:p>
          </p:txBody>
        </p:sp>
        <p:sp>
          <p:nvSpPr>
            <p:cNvPr id="102" name="Text Box 13"/>
            <p:cNvSpPr txBox="1">
              <a:spLocks noChangeArrowheads="1"/>
            </p:cNvSpPr>
            <p:nvPr/>
          </p:nvSpPr>
          <p:spPr bwMode="auto">
            <a:xfrm>
              <a:off x="3257551" y="2233472"/>
              <a:ext cx="452438" cy="254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fr-FR" sz="1000"/>
                <a:t>1 P2</a:t>
              </a:r>
            </a:p>
          </p:txBody>
        </p:sp>
        <p:sp>
          <p:nvSpPr>
            <p:cNvPr id="103" name="Text Box 14"/>
            <p:cNvSpPr txBox="1">
              <a:spLocks noChangeArrowheads="1"/>
            </p:cNvSpPr>
            <p:nvPr/>
          </p:nvSpPr>
          <p:spPr bwMode="auto">
            <a:xfrm>
              <a:off x="3930651" y="2233472"/>
              <a:ext cx="452438" cy="254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fr-FR" sz="1000"/>
                <a:t>1 P3</a:t>
              </a:r>
            </a:p>
          </p:txBody>
        </p:sp>
        <p:sp>
          <p:nvSpPr>
            <p:cNvPr id="106" name="Text Box 17"/>
            <p:cNvSpPr txBox="1">
              <a:spLocks noChangeArrowheads="1"/>
            </p:cNvSpPr>
            <p:nvPr/>
          </p:nvSpPr>
          <p:spPr bwMode="auto">
            <a:xfrm>
              <a:off x="49213" y="2223947"/>
              <a:ext cx="452438" cy="254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fr-FR" sz="1000"/>
                <a:t>2 P1</a:t>
              </a:r>
            </a:p>
          </p:txBody>
        </p:sp>
        <p:sp>
          <p:nvSpPr>
            <p:cNvPr id="107" name="Text Box 18"/>
            <p:cNvSpPr txBox="1">
              <a:spLocks noChangeArrowheads="1"/>
            </p:cNvSpPr>
            <p:nvPr/>
          </p:nvSpPr>
          <p:spPr bwMode="auto">
            <a:xfrm>
              <a:off x="615950" y="2223947"/>
              <a:ext cx="452438" cy="254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fr-FR" sz="1000"/>
                <a:t>1 P2</a:t>
              </a:r>
            </a:p>
          </p:txBody>
        </p:sp>
        <p:sp>
          <p:nvSpPr>
            <p:cNvPr id="108" name="Text Box 19"/>
            <p:cNvSpPr txBox="1">
              <a:spLocks noChangeArrowheads="1"/>
            </p:cNvSpPr>
            <p:nvPr/>
          </p:nvSpPr>
          <p:spPr bwMode="auto">
            <a:xfrm>
              <a:off x="1281113" y="2223947"/>
              <a:ext cx="452438" cy="254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fr-FR" sz="1000"/>
                <a:t>4 P1</a:t>
              </a:r>
            </a:p>
          </p:txBody>
        </p:sp>
        <p:sp>
          <p:nvSpPr>
            <p:cNvPr id="109" name="Text Box 20"/>
            <p:cNvSpPr txBox="1">
              <a:spLocks noChangeArrowheads="1"/>
            </p:cNvSpPr>
            <p:nvPr/>
          </p:nvSpPr>
          <p:spPr bwMode="auto">
            <a:xfrm>
              <a:off x="1974850" y="2223947"/>
              <a:ext cx="452438" cy="254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fr-FR" sz="1000"/>
                <a:t>1 P3</a:t>
              </a:r>
            </a:p>
          </p:txBody>
        </p:sp>
        <p:sp>
          <p:nvSpPr>
            <p:cNvPr id="110" name="Text Box 21"/>
            <p:cNvSpPr txBox="1">
              <a:spLocks noChangeArrowheads="1"/>
            </p:cNvSpPr>
            <p:nvPr/>
          </p:nvSpPr>
          <p:spPr bwMode="auto">
            <a:xfrm>
              <a:off x="5168901" y="2195372"/>
              <a:ext cx="452438" cy="254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fr-FR" sz="1000"/>
                <a:t>4 P3</a:t>
              </a:r>
            </a:p>
          </p:txBody>
        </p:sp>
        <p:sp>
          <p:nvSpPr>
            <p:cNvPr id="111" name="Text Box 22"/>
            <p:cNvSpPr txBox="1">
              <a:spLocks noChangeArrowheads="1"/>
            </p:cNvSpPr>
            <p:nvPr/>
          </p:nvSpPr>
          <p:spPr bwMode="auto">
            <a:xfrm>
              <a:off x="4537076" y="2196960"/>
              <a:ext cx="465138" cy="254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fr-FR" sz="1000"/>
                <a:t>2 P2</a:t>
              </a:r>
            </a:p>
          </p:txBody>
        </p:sp>
        <p:grpSp>
          <p:nvGrpSpPr>
            <p:cNvPr id="112" name="Group 23"/>
            <p:cNvGrpSpPr>
              <a:grpSpLocks/>
            </p:cNvGrpSpPr>
            <p:nvPr/>
          </p:nvGrpSpPr>
          <p:grpSpPr bwMode="auto">
            <a:xfrm>
              <a:off x="0" y="2697023"/>
              <a:ext cx="571500" cy="1195389"/>
              <a:chOff x="734" y="2408"/>
              <a:chExt cx="360" cy="753"/>
            </a:xfrm>
          </p:grpSpPr>
          <p:sp>
            <p:nvSpPr>
              <p:cNvPr id="193" name="Text Box 24"/>
              <p:cNvSpPr txBox="1">
                <a:spLocks noChangeArrowheads="1"/>
              </p:cNvSpPr>
              <p:nvPr/>
            </p:nvSpPr>
            <p:spPr bwMode="auto">
              <a:xfrm>
                <a:off x="741" y="2408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5 MP1</a:t>
                </a:r>
              </a:p>
            </p:txBody>
          </p:sp>
          <p:sp>
            <p:nvSpPr>
              <p:cNvPr id="194" name="Text Box 25"/>
              <p:cNvSpPr txBox="1">
                <a:spLocks noChangeArrowheads="1"/>
              </p:cNvSpPr>
              <p:nvPr/>
            </p:nvSpPr>
            <p:spPr bwMode="auto">
              <a:xfrm>
                <a:off x="742" y="2716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2 MP2</a:t>
                </a:r>
              </a:p>
            </p:txBody>
          </p:sp>
          <p:sp>
            <p:nvSpPr>
              <p:cNvPr id="195" name="Text Box 26"/>
              <p:cNvSpPr txBox="1">
                <a:spLocks noChangeArrowheads="1"/>
              </p:cNvSpPr>
              <p:nvPr/>
            </p:nvSpPr>
            <p:spPr bwMode="auto">
              <a:xfrm>
                <a:off x="734" y="3001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3 MP3</a:t>
                </a:r>
              </a:p>
            </p:txBody>
          </p:sp>
        </p:grpSp>
        <p:grpSp>
          <p:nvGrpSpPr>
            <p:cNvPr id="113" name="Group 27"/>
            <p:cNvGrpSpPr>
              <a:grpSpLocks/>
            </p:cNvGrpSpPr>
            <p:nvPr/>
          </p:nvGrpSpPr>
          <p:grpSpPr bwMode="auto">
            <a:xfrm>
              <a:off x="611188" y="2703373"/>
              <a:ext cx="571500" cy="1195389"/>
              <a:chOff x="1204" y="2410"/>
              <a:chExt cx="360" cy="753"/>
            </a:xfrm>
          </p:grpSpPr>
          <p:sp>
            <p:nvSpPr>
              <p:cNvPr id="190" name="Text Box 28"/>
              <p:cNvSpPr txBox="1">
                <a:spLocks noChangeArrowheads="1"/>
              </p:cNvSpPr>
              <p:nvPr/>
            </p:nvSpPr>
            <p:spPr bwMode="auto">
              <a:xfrm>
                <a:off x="1211" y="2410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2 MP1</a:t>
                </a:r>
              </a:p>
            </p:txBody>
          </p:sp>
          <p:sp>
            <p:nvSpPr>
              <p:cNvPr id="191" name="Text Box 29"/>
              <p:cNvSpPr txBox="1">
                <a:spLocks noChangeArrowheads="1"/>
              </p:cNvSpPr>
              <p:nvPr/>
            </p:nvSpPr>
            <p:spPr bwMode="auto">
              <a:xfrm>
                <a:off x="1212" y="2718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4 MP2</a:t>
                </a:r>
              </a:p>
            </p:txBody>
          </p:sp>
          <p:sp>
            <p:nvSpPr>
              <p:cNvPr id="192" name="Text Box 30"/>
              <p:cNvSpPr txBox="1">
                <a:spLocks noChangeArrowheads="1"/>
              </p:cNvSpPr>
              <p:nvPr/>
            </p:nvSpPr>
            <p:spPr bwMode="auto">
              <a:xfrm>
                <a:off x="1204" y="3003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8 MP3</a:t>
                </a:r>
              </a:p>
            </p:txBody>
          </p:sp>
        </p:grpSp>
        <p:grpSp>
          <p:nvGrpSpPr>
            <p:cNvPr id="114" name="Group 31"/>
            <p:cNvGrpSpPr>
              <a:grpSpLocks/>
            </p:cNvGrpSpPr>
            <p:nvPr/>
          </p:nvGrpSpPr>
          <p:grpSpPr bwMode="auto">
            <a:xfrm>
              <a:off x="1931988" y="2698611"/>
              <a:ext cx="571500" cy="1195389"/>
              <a:chOff x="1204" y="2410"/>
              <a:chExt cx="360" cy="753"/>
            </a:xfrm>
          </p:grpSpPr>
          <p:sp>
            <p:nvSpPr>
              <p:cNvPr id="187" name="Text Box 32"/>
              <p:cNvSpPr txBox="1">
                <a:spLocks noChangeArrowheads="1"/>
              </p:cNvSpPr>
              <p:nvPr/>
            </p:nvSpPr>
            <p:spPr bwMode="auto">
              <a:xfrm>
                <a:off x="1211" y="2410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5 MP1</a:t>
                </a:r>
              </a:p>
            </p:txBody>
          </p:sp>
          <p:sp>
            <p:nvSpPr>
              <p:cNvPr id="188" name="Text Box 33"/>
              <p:cNvSpPr txBox="1">
                <a:spLocks noChangeArrowheads="1"/>
              </p:cNvSpPr>
              <p:nvPr/>
            </p:nvSpPr>
            <p:spPr bwMode="auto">
              <a:xfrm>
                <a:off x="1212" y="2718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2 MP2</a:t>
                </a:r>
              </a:p>
            </p:txBody>
          </p:sp>
          <p:sp>
            <p:nvSpPr>
              <p:cNvPr id="189" name="Text Box 34"/>
              <p:cNvSpPr txBox="1">
                <a:spLocks noChangeArrowheads="1"/>
              </p:cNvSpPr>
              <p:nvPr/>
            </p:nvSpPr>
            <p:spPr bwMode="auto">
              <a:xfrm>
                <a:off x="1204" y="3003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4 MP3</a:t>
                </a:r>
              </a:p>
            </p:txBody>
          </p:sp>
        </p:grpSp>
        <p:grpSp>
          <p:nvGrpSpPr>
            <p:cNvPr id="115" name="Group 35"/>
            <p:cNvGrpSpPr>
              <a:grpSpLocks/>
            </p:cNvGrpSpPr>
            <p:nvPr/>
          </p:nvGrpSpPr>
          <p:grpSpPr bwMode="auto">
            <a:xfrm>
              <a:off x="1246188" y="2701786"/>
              <a:ext cx="571500" cy="1195389"/>
              <a:chOff x="734" y="2408"/>
              <a:chExt cx="360" cy="753"/>
            </a:xfrm>
          </p:grpSpPr>
          <p:sp>
            <p:nvSpPr>
              <p:cNvPr id="184" name="Text Box 36"/>
              <p:cNvSpPr txBox="1">
                <a:spLocks noChangeArrowheads="1"/>
              </p:cNvSpPr>
              <p:nvPr/>
            </p:nvSpPr>
            <p:spPr bwMode="auto">
              <a:xfrm>
                <a:off x="741" y="2408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5 MP1</a:t>
                </a:r>
              </a:p>
            </p:txBody>
          </p:sp>
          <p:sp>
            <p:nvSpPr>
              <p:cNvPr id="185" name="Text Box 37"/>
              <p:cNvSpPr txBox="1">
                <a:spLocks noChangeArrowheads="1"/>
              </p:cNvSpPr>
              <p:nvPr/>
            </p:nvSpPr>
            <p:spPr bwMode="auto">
              <a:xfrm>
                <a:off x="742" y="2716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2 MP2</a:t>
                </a:r>
              </a:p>
            </p:txBody>
          </p:sp>
          <p:sp>
            <p:nvSpPr>
              <p:cNvPr id="186" name="Text Box 38"/>
              <p:cNvSpPr txBox="1">
                <a:spLocks noChangeArrowheads="1"/>
              </p:cNvSpPr>
              <p:nvPr/>
            </p:nvSpPr>
            <p:spPr bwMode="auto">
              <a:xfrm>
                <a:off x="734" y="3001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3 MP3</a:t>
                </a:r>
              </a:p>
            </p:txBody>
          </p:sp>
        </p:grpSp>
        <p:grpSp>
          <p:nvGrpSpPr>
            <p:cNvPr id="116" name="Group 39"/>
            <p:cNvGrpSpPr>
              <a:grpSpLocks/>
            </p:cNvGrpSpPr>
            <p:nvPr/>
          </p:nvGrpSpPr>
          <p:grpSpPr bwMode="auto">
            <a:xfrm>
              <a:off x="2560638" y="2687498"/>
              <a:ext cx="571500" cy="1195389"/>
              <a:chOff x="734" y="2408"/>
              <a:chExt cx="360" cy="753"/>
            </a:xfrm>
          </p:grpSpPr>
          <p:sp>
            <p:nvSpPr>
              <p:cNvPr id="181" name="Text Box 40"/>
              <p:cNvSpPr txBox="1">
                <a:spLocks noChangeArrowheads="1"/>
              </p:cNvSpPr>
              <p:nvPr/>
            </p:nvSpPr>
            <p:spPr bwMode="auto">
              <a:xfrm>
                <a:off x="741" y="2408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5 MP1</a:t>
                </a:r>
              </a:p>
            </p:txBody>
          </p:sp>
          <p:sp>
            <p:nvSpPr>
              <p:cNvPr id="182" name="Text Box 41"/>
              <p:cNvSpPr txBox="1">
                <a:spLocks noChangeArrowheads="1"/>
              </p:cNvSpPr>
              <p:nvPr/>
            </p:nvSpPr>
            <p:spPr bwMode="auto">
              <a:xfrm>
                <a:off x="742" y="2716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2 MP2</a:t>
                </a:r>
              </a:p>
            </p:txBody>
          </p:sp>
          <p:sp>
            <p:nvSpPr>
              <p:cNvPr id="183" name="Text Box 42"/>
              <p:cNvSpPr txBox="1">
                <a:spLocks noChangeArrowheads="1"/>
              </p:cNvSpPr>
              <p:nvPr/>
            </p:nvSpPr>
            <p:spPr bwMode="auto">
              <a:xfrm>
                <a:off x="734" y="3001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3 MP3</a:t>
                </a:r>
              </a:p>
            </p:txBody>
          </p:sp>
        </p:grpSp>
        <p:grpSp>
          <p:nvGrpSpPr>
            <p:cNvPr id="117" name="Group 43"/>
            <p:cNvGrpSpPr>
              <a:grpSpLocks/>
            </p:cNvGrpSpPr>
            <p:nvPr/>
          </p:nvGrpSpPr>
          <p:grpSpPr bwMode="auto">
            <a:xfrm>
              <a:off x="3209926" y="2693848"/>
              <a:ext cx="571500" cy="1195389"/>
              <a:chOff x="1204" y="2410"/>
              <a:chExt cx="360" cy="753"/>
            </a:xfrm>
          </p:grpSpPr>
          <p:sp>
            <p:nvSpPr>
              <p:cNvPr id="178" name="Text Box 44"/>
              <p:cNvSpPr txBox="1">
                <a:spLocks noChangeArrowheads="1"/>
              </p:cNvSpPr>
              <p:nvPr/>
            </p:nvSpPr>
            <p:spPr bwMode="auto">
              <a:xfrm>
                <a:off x="1211" y="2410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2 MP1</a:t>
                </a:r>
              </a:p>
            </p:txBody>
          </p:sp>
          <p:sp>
            <p:nvSpPr>
              <p:cNvPr id="179" name="Text Box 45"/>
              <p:cNvSpPr txBox="1">
                <a:spLocks noChangeArrowheads="1"/>
              </p:cNvSpPr>
              <p:nvPr/>
            </p:nvSpPr>
            <p:spPr bwMode="auto">
              <a:xfrm>
                <a:off x="1212" y="2718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4 MP2</a:t>
                </a:r>
              </a:p>
            </p:txBody>
          </p:sp>
          <p:sp>
            <p:nvSpPr>
              <p:cNvPr id="180" name="Text Box 46"/>
              <p:cNvSpPr txBox="1">
                <a:spLocks noChangeArrowheads="1"/>
              </p:cNvSpPr>
              <p:nvPr/>
            </p:nvSpPr>
            <p:spPr bwMode="auto">
              <a:xfrm>
                <a:off x="1204" y="3003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8 MP3</a:t>
                </a:r>
              </a:p>
            </p:txBody>
          </p:sp>
        </p:grpSp>
        <p:grpSp>
          <p:nvGrpSpPr>
            <p:cNvPr id="118" name="Group 47"/>
            <p:cNvGrpSpPr>
              <a:grpSpLocks/>
            </p:cNvGrpSpPr>
            <p:nvPr/>
          </p:nvGrpSpPr>
          <p:grpSpPr bwMode="auto">
            <a:xfrm>
              <a:off x="3868738" y="2676386"/>
              <a:ext cx="571500" cy="1195389"/>
              <a:chOff x="1204" y="2410"/>
              <a:chExt cx="360" cy="753"/>
            </a:xfrm>
          </p:grpSpPr>
          <p:sp>
            <p:nvSpPr>
              <p:cNvPr id="175" name="Text Box 48"/>
              <p:cNvSpPr txBox="1">
                <a:spLocks noChangeArrowheads="1"/>
              </p:cNvSpPr>
              <p:nvPr/>
            </p:nvSpPr>
            <p:spPr bwMode="auto">
              <a:xfrm>
                <a:off x="1211" y="2410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5 MP1</a:t>
                </a:r>
              </a:p>
            </p:txBody>
          </p:sp>
          <p:sp>
            <p:nvSpPr>
              <p:cNvPr id="176" name="Text Box 49"/>
              <p:cNvSpPr txBox="1">
                <a:spLocks noChangeArrowheads="1"/>
              </p:cNvSpPr>
              <p:nvPr/>
            </p:nvSpPr>
            <p:spPr bwMode="auto">
              <a:xfrm>
                <a:off x="1212" y="2718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2 MP2</a:t>
                </a:r>
              </a:p>
            </p:txBody>
          </p:sp>
          <p:sp>
            <p:nvSpPr>
              <p:cNvPr id="177" name="Text Box 50"/>
              <p:cNvSpPr txBox="1">
                <a:spLocks noChangeArrowheads="1"/>
              </p:cNvSpPr>
              <p:nvPr/>
            </p:nvSpPr>
            <p:spPr bwMode="auto">
              <a:xfrm>
                <a:off x="1204" y="3003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4 MP3</a:t>
                </a:r>
              </a:p>
            </p:txBody>
          </p:sp>
        </p:grpSp>
        <p:grpSp>
          <p:nvGrpSpPr>
            <p:cNvPr id="119" name="Group 51"/>
            <p:cNvGrpSpPr>
              <a:grpSpLocks/>
            </p:cNvGrpSpPr>
            <p:nvPr/>
          </p:nvGrpSpPr>
          <p:grpSpPr bwMode="auto">
            <a:xfrm>
              <a:off x="4510088" y="2666860"/>
              <a:ext cx="571500" cy="1195389"/>
              <a:chOff x="1204" y="2410"/>
              <a:chExt cx="360" cy="753"/>
            </a:xfrm>
          </p:grpSpPr>
          <p:sp>
            <p:nvSpPr>
              <p:cNvPr id="172" name="Text Box 52"/>
              <p:cNvSpPr txBox="1">
                <a:spLocks noChangeArrowheads="1"/>
              </p:cNvSpPr>
              <p:nvPr/>
            </p:nvSpPr>
            <p:spPr bwMode="auto">
              <a:xfrm>
                <a:off x="1211" y="2410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2 MP1</a:t>
                </a:r>
              </a:p>
            </p:txBody>
          </p:sp>
          <p:sp>
            <p:nvSpPr>
              <p:cNvPr id="173" name="Text Box 53"/>
              <p:cNvSpPr txBox="1">
                <a:spLocks noChangeArrowheads="1"/>
              </p:cNvSpPr>
              <p:nvPr/>
            </p:nvSpPr>
            <p:spPr bwMode="auto">
              <a:xfrm>
                <a:off x="1212" y="2718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4 MP2</a:t>
                </a:r>
              </a:p>
            </p:txBody>
          </p:sp>
          <p:sp>
            <p:nvSpPr>
              <p:cNvPr id="174" name="Text Box 54"/>
              <p:cNvSpPr txBox="1">
                <a:spLocks noChangeArrowheads="1"/>
              </p:cNvSpPr>
              <p:nvPr/>
            </p:nvSpPr>
            <p:spPr bwMode="auto">
              <a:xfrm>
                <a:off x="1204" y="3003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8 MP3</a:t>
                </a:r>
              </a:p>
            </p:txBody>
          </p:sp>
        </p:grpSp>
        <p:grpSp>
          <p:nvGrpSpPr>
            <p:cNvPr id="120" name="Group 55"/>
            <p:cNvGrpSpPr>
              <a:grpSpLocks/>
            </p:cNvGrpSpPr>
            <p:nvPr/>
          </p:nvGrpSpPr>
          <p:grpSpPr bwMode="auto">
            <a:xfrm>
              <a:off x="5129213" y="2676386"/>
              <a:ext cx="571500" cy="1195389"/>
              <a:chOff x="1204" y="2410"/>
              <a:chExt cx="360" cy="753"/>
            </a:xfrm>
          </p:grpSpPr>
          <p:sp>
            <p:nvSpPr>
              <p:cNvPr id="169" name="Text Box 56"/>
              <p:cNvSpPr txBox="1">
                <a:spLocks noChangeArrowheads="1"/>
              </p:cNvSpPr>
              <p:nvPr/>
            </p:nvSpPr>
            <p:spPr bwMode="auto">
              <a:xfrm>
                <a:off x="1211" y="2410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5 MP1</a:t>
                </a:r>
              </a:p>
            </p:txBody>
          </p:sp>
          <p:sp>
            <p:nvSpPr>
              <p:cNvPr id="170" name="Text Box 57"/>
              <p:cNvSpPr txBox="1">
                <a:spLocks noChangeArrowheads="1"/>
              </p:cNvSpPr>
              <p:nvPr/>
            </p:nvSpPr>
            <p:spPr bwMode="auto">
              <a:xfrm>
                <a:off x="1212" y="2718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2 MP2</a:t>
                </a:r>
              </a:p>
            </p:txBody>
          </p:sp>
          <p:sp>
            <p:nvSpPr>
              <p:cNvPr id="171" name="Text Box 58"/>
              <p:cNvSpPr txBox="1">
                <a:spLocks noChangeArrowheads="1"/>
              </p:cNvSpPr>
              <p:nvPr/>
            </p:nvSpPr>
            <p:spPr bwMode="auto">
              <a:xfrm>
                <a:off x="1204" y="3003"/>
                <a:ext cx="352" cy="1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r>
                  <a:rPr lang="fr-FR" sz="1000"/>
                  <a:t>4 MP3</a:t>
                </a:r>
              </a:p>
            </p:txBody>
          </p:sp>
        </p:grpSp>
        <p:sp>
          <p:nvSpPr>
            <p:cNvPr id="131" name="Line 84"/>
            <p:cNvSpPr>
              <a:spLocks noChangeShapeType="1"/>
            </p:cNvSpPr>
            <p:nvPr/>
          </p:nvSpPr>
          <p:spPr bwMode="auto">
            <a:xfrm flipV="1">
              <a:off x="1457325" y="673100"/>
              <a:ext cx="917575" cy="49674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133" name="Line 86"/>
            <p:cNvSpPr>
              <a:spLocks noChangeShapeType="1"/>
            </p:cNvSpPr>
            <p:nvPr/>
          </p:nvSpPr>
          <p:spPr bwMode="auto">
            <a:xfrm>
              <a:off x="3060700" y="622301"/>
              <a:ext cx="1179513" cy="5332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134" name="Line 87"/>
            <p:cNvSpPr>
              <a:spLocks noChangeShapeType="1"/>
            </p:cNvSpPr>
            <p:nvPr/>
          </p:nvSpPr>
          <p:spPr bwMode="auto">
            <a:xfrm flipH="1">
              <a:off x="515938" y="1420671"/>
              <a:ext cx="450850" cy="1603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135" name="Line 88"/>
            <p:cNvSpPr>
              <a:spLocks noChangeShapeType="1"/>
            </p:cNvSpPr>
            <p:nvPr/>
          </p:nvSpPr>
          <p:spPr bwMode="auto">
            <a:xfrm>
              <a:off x="1457325" y="1420671"/>
              <a:ext cx="463550" cy="1730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136" name="Line 89"/>
            <p:cNvSpPr>
              <a:spLocks noChangeShapeType="1"/>
            </p:cNvSpPr>
            <p:nvPr/>
          </p:nvSpPr>
          <p:spPr bwMode="auto">
            <a:xfrm flipH="1">
              <a:off x="250825" y="1846122"/>
              <a:ext cx="173038" cy="3698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137" name="Line 90"/>
            <p:cNvSpPr>
              <a:spLocks noChangeShapeType="1"/>
            </p:cNvSpPr>
            <p:nvPr/>
          </p:nvSpPr>
          <p:spPr bwMode="auto">
            <a:xfrm>
              <a:off x="661988" y="1819134"/>
              <a:ext cx="158750" cy="4111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138" name="Line 91"/>
            <p:cNvSpPr>
              <a:spLocks noChangeShapeType="1"/>
            </p:cNvSpPr>
            <p:nvPr/>
          </p:nvSpPr>
          <p:spPr bwMode="auto">
            <a:xfrm flipH="1">
              <a:off x="1497013" y="1846122"/>
              <a:ext cx="238125" cy="3698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139" name="Line 92"/>
            <p:cNvSpPr>
              <a:spLocks noChangeShapeType="1"/>
            </p:cNvSpPr>
            <p:nvPr/>
          </p:nvSpPr>
          <p:spPr bwMode="auto">
            <a:xfrm>
              <a:off x="2039938" y="1858822"/>
              <a:ext cx="185738" cy="3444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140" name="Line 93"/>
            <p:cNvSpPr>
              <a:spLocks noChangeShapeType="1"/>
            </p:cNvSpPr>
            <p:nvPr/>
          </p:nvSpPr>
          <p:spPr bwMode="auto">
            <a:xfrm flipH="1">
              <a:off x="2795588" y="1858822"/>
              <a:ext cx="609600" cy="357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141" name="Line 94"/>
            <p:cNvSpPr>
              <a:spLocks noChangeShapeType="1"/>
            </p:cNvSpPr>
            <p:nvPr/>
          </p:nvSpPr>
          <p:spPr bwMode="auto">
            <a:xfrm>
              <a:off x="3417888" y="1846122"/>
              <a:ext cx="0" cy="3698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142" name="Line 95"/>
            <p:cNvSpPr>
              <a:spLocks noChangeShapeType="1"/>
            </p:cNvSpPr>
            <p:nvPr/>
          </p:nvSpPr>
          <p:spPr bwMode="auto">
            <a:xfrm>
              <a:off x="3417888" y="1858822"/>
              <a:ext cx="649288" cy="357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143" name="Line 96"/>
            <p:cNvSpPr>
              <a:spLocks noChangeShapeType="1"/>
            </p:cNvSpPr>
            <p:nvPr/>
          </p:nvSpPr>
          <p:spPr bwMode="auto">
            <a:xfrm flipH="1">
              <a:off x="4756151" y="1858822"/>
              <a:ext cx="239713" cy="3317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144" name="Line 97"/>
            <p:cNvSpPr>
              <a:spLocks noChangeShapeType="1"/>
            </p:cNvSpPr>
            <p:nvPr/>
          </p:nvSpPr>
          <p:spPr bwMode="auto">
            <a:xfrm>
              <a:off x="5100638" y="1846122"/>
              <a:ext cx="252413" cy="330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145" name="Line 98"/>
            <p:cNvSpPr>
              <a:spLocks noChangeShapeType="1"/>
            </p:cNvSpPr>
            <p:nvPr/>
          </p:nvSpPr>
          <p:spPr bwMode="auto">
            <a:xfrm flipH="1">
              <a:off x="3417888" y="1407971"/>
              <a:ext cx="596900" cy="1730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146" name="Line 99"/>
            <p:cNvSpPr>
              <a:spLocks noChangeShapeType="1"/>
            </p:cNvSpPr>
            <p:nvPr/>
          </p:nvSpPr>
          <p:spPr bwMode="auto">
            <a:xfrm>
              <a:off x="4491038" y="1407971"/>
              <a:ext cx="557213" cy="1984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</p:grpSp>
      <p:sp>
        <p:nvSpPr>
          <p:cNvPr id="73" name="ZoneTexte 72"/>
          <p:cNvSpPr txBox="1"/>
          <p:nvPr/>
        </p:nvSpPr>
        <p:spPr>
          <a:xfrm>
            <a:off x="6286500" y="711200"/>
            <a:ext cx="225472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sz="1200" dirty="0" smtClean="0"/>
              <a:t>Le produit contient 1 M1 et 1 M2</a:t>
            </a:r>
            <a:endParaRPr lang="fr-FR" sz="1200" dirty="0"/>
          </a:p>
        </p:txBody>
      </p:sp>
      <p:sp>
        <p:nvSpPr>
          <p:cNvPr id="75" name="ZoneTexte 74"/>
          <p:cNvSpPr txBox="1"/>
          <p:nvPr/>
        </p:nvSpPr>
        <p:spPr>
          <a:xfrm>
            <a:off x="6286500" y="1574800"/>
            <a:ext cx="2257221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sz="1200" dirty="0" smtClean="0"/>
              <a:t>1 SM1 contient 2 P1 et 1 P2</a:t>
            </a:r>
          </a:p>
          <a:p>
            <a:r>
              <a:rPr lang="fr-FR" sz="1200" dirty="0" smtClean="0"/>
              <a:t>1 SM2 contient 4 P1 et 1 P3</a:t>
            </a:r>
          </a:p>
          <a:p>
            <a:r>
              <a:rPr lang="fr-FR" sz="1200" dirty="0" smtClean="0"/>
              <a:t>1 SM3 contient 2 P1, 1 P2 et 1 P3</a:t>
            </a:r>
          </a:p>
          <a:p>
            <a:r>
              <a:rPr lang="fr-FR" sz="1200" dirty="0" smtClean="0"/>
              <a:t>1 SM4 contient 2 P2 et 4 P3</a:t>
            </a:r>
            <a:endParaRPr lang="fr-FR" sz="1200" dirty="0"/>
          </a:p>
        </p:txBody>
      </p:sp>
      <p:sp>
        <p:nvSpPr>
          <p:cNvPr id="76" name="ZoneTexte 75"/>
          <p:cNvSpPr txBox="1"/>
          <p:nvPr/>
        </p:nvSpPr>
        <p:spPr>
          <a:xfrm>
            <a:off x="6286500" y="2451100"/>
            <a:ext cx="256499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sz="1200" dirty="0" smtClean="0"/>
              <a:t>1 P1 contient 5 MP1, 2 MP2 et 3 MP3</a:t>
            </a:r>
          </a:p>
          <a:p>
            <a:r>
              <a:rPr lang="fr-FR" sz="1200" dirty="0" smtClean="0"/>
              <a:t>1 P2 contient 2 MP1, 4 MP2 et  8 MP3</a:t>
            </a:r>
          </a:p>
          <a:p>
            <a:r>
              <a:rPr lang="fr-FR" sz="1200" dirty="0" smtClean="0"/>
              <a:t>1 P3 contient 5 MP1, 2 MP2 et  4 MP3</a:t>
            </a:r>
          </a:p>
        </p:txBody>
      </p:sp>
      <p:sp>
        <p:nvSpPr>
          <p:cNvPr id="77" name="ZoneTexte 76"/>
          <p:cNvSpPr txBox="1"/>
          <p:nvPr/>
        </p:nvSpPr>
        <p:spPr>
          <a:xfrm>
            <a:off x="6273800" y="1054100"/>
            <a:ext cx="2084097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sz="1200" dirty="0" smtClean="0"/>
              <a:t>1 M1 contient 1 SM1 et 1 SM2</a:t>
            </a:r>
          </a:p>
          <a:p>
            <a:r>
              <a:rPr lang="fr-FR" sz="1200" dirty="0" smtClean="0"/>
              <a:t>1 M2 contient 1 SM3 et 1 SM4</a:t>
            </a:r>
            <a:endParaRPr lang="fr-FR" sz="1200" dirty="0"/>
          </a:p>
        </p:txBody>
      </p:sp>
      <p:sp>
        <p:nvSpPr>
          <p:cNvPr id="78" name="ZoneTexte 77"/>
          <p:cNvSpPr txBox="1"/>
          <p:nvPr/>
        </p:nvSpPr>
        <p:spPr>
          <a:xfrm>
            <a:off x="5588000" y="355600"/>
            <a:ext cx="32499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Cette arborescence se lit de la manière suivante :</a:t>
            </a:r>
            <a:endParaRPr lang="fr-FR" sz="1200" dirty="0"/>
          </a:p>
        </p:txBody>
      </p:sp>
      <p:graphicFrame>
        <p:nvGraphicFramePr>
          <p:cNvPr id="79" name="Tableau 78"/>
          <p:cNvGraphicFramePr>
            <a:graphicFrameLocks noGrp="1"/>
          </p:cNvGraphicFramePr>
          <p:nvPr/>
        </p:nvGraphicFramePr>
        <p:xfrm>
          <a:off x="2781300" y="4457700"/>
          <a:ext cx="296087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040"/>
                <a:gridCol w="162883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ysClr val="windowText" lastClr="000000"/>
                          </a:solidFill>
                        </a:rPr>
                        <a:t>Matière première</a:t>
                      </a:r>
                      <a:endParaRPr lang="fr-FR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ysClr val="windowText" lastClr="000000"/>
                          </a:solidFill>
                        </a:rPr>
                        <a:t>Coût unitaire en euros</a:t>
                      </a:r>
                      <a:endParaRPr lang="fr-FR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MP1</a:t>
                      </a:r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ysClr val="windowText" lastClr="000000"/>
                          </a:solidFill>
                        </a:rPr>
                        <a:t>0,10</a:t>
                      </a:r>
                      <a:endParaRPr lang="fr-FR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MP2</a:t>
                      </a:r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ysClr val="windowText" lastClr="000000"/>
                          </a:solidFill>
                        </a:rPr>
                        <a:t>0,20</a:t>
                      </a:r>
                      <a:endParaRPr lang="fr-FR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MP3</a:t>
                      </a:r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solidFill>
                            <a:sysClr val="windowText" lastClr="000000"/>
                          </a:solidFill>
                        </a:rPr>
                        <a:t>0,05</a:t>
                      </a:r>
                      <a:endParaRPr lang="fr-FR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98198"/>
          </a:xfrm>
        </p:spPr>
        <p:txBody>
          <a:bodyPr>
            <a:normAutofit/>
          </a:bodyPr>
          <a:lstStyle/>
          <a:p>
            <a:r>
              <a:rPr lang="fr-FR" sz="2000" dirty="0" smtClean="0"/>
              <a:t>Enoncé</a:t>
            </a:r>
            <a:endParaRPr lang="fr-FR" sz="20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89A85-994C-483F-B521-CE97E423D40F}" type="slidenum">
              <a:rPr lang="fr-FR" smtClean="0"/>
              <a:pPr/>
              <a:t>5</a:t>
            </a:fld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205510" y="394692"/>
            <a:ext cx="9096273" cy="64633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Q4) Coût main d’œuvre</a:t>
            </a:r>
          </a:p>
          <a:p>
            <a:r>
              <a:rPr lang="fr-FR" dirty="0" smtClean="0"/>
              <a:t>Le temps de fabrication d’un produit est en moyenne de 70 minutes. Le salaire brut </a:t>
            </a:r>
          </a:p>
          <a:p>
            <a:r>
              <a:rPr lang="fr-FR" dirty="0" smtClean="0"/>
              <a:t>moyen mensuel des opérateurs pour le fabriquer est de 1800 €/mois et les horaires de </a:t>
            </a:r>
          </a:p>
          <a:p>
            <a:r>
              <a:rPr lang="fr-FR" dirty="0" smtClean="0"/>
              <a:t>travail sont les suivants :  35 h/semaine, 7h de travail /jour, 5 semaines de congés payés /an,</a:t>
            </a:r>
          </a:p>
          <a:p>
            <a:r>
              <a:rPr lang="fr-FR" dirty="0" smtClean="0"/>
              <a:t>10 jours fériés/an, taux d’absentéisme : 10% du temps de présence.</a:t>
            </a:r>
          </a:p>
          <a:p>
            <a:r>
              <a:rPr lang="fr-FR" dirty="0" smtClean="0"/>
              <a:t>Les charges sociales patronales sont de 50% du salaire brut.</a:t>
            </a:r>
          </a:p>
          <a:p>
            <a:r>
              <a:rPr lang="fr-FR" dirty="0" smtClean="0"/>
              <a:t>Quel est le coût direct de la main d’œuvre (salaire + charges sociales) nécessaire pour fabriquer</a:t>
            </a:r>
          </a:p>
          <a:p>
            <a:r>
              <a:rPr lang="fr-FR" dirty="0" smtClean="0"/>
              <a:t>le produit et quel % représente ce coût de main d’œuvre sur les 80€ ?</a:t>
            </a:r>
          </a:p>
          <a:p>
            <a:r>
              <a:rPr lang="fr-FR" b="1" dirty="0" smtClean="0"/>
              <a:t>Q5) Charges indirectes</a:t>
            </a:r>
          </a:p>
          <a:p>
            <a:r>
              <a:rPr lang="fr-FR" dirty="0" smtClean="0"/>
              <a:t>Que représente la différence entre le coût total de 80 € et la somme des coûts </a:t>
            </a:r>
          </a:p>
          <a:p>
            <a:r>
              <a:rPr lang="fr-FR" dirty="0" smtClean="0"/>
              <a:t>«Main d’œuvre + Matières premières » et quel est le % de cette différence par rapport au </a:t>
            </a:r>
          </a:p>
          <a:p>
            <a:r>
              <a:rPr lang="fr-FR" dirty="0" smtClean="0"/>
              <a:t>coût total de 80 € ?</a:t>
            </a:r>
          </a:p>
          <a:p>
            <a:endParaRPr lang="fr-FR" dirty="0"/>
          </a:p>
          <a:p>
            <a:r>
              <a:rPr lang="fr-FR" b="1" dirty="0" smtClean="0"/>
              <a:t>Q6) Effectif de production</a:t>
            </a:r>
          </a:p>
          <a:p>
            <a:r>
              <a:rPr lang="fr-FR" dirty="0" smtClean="0"/>
              <a:t>Quel est l’effectif de production qu’il faut prévoir pour assurer la production de ce </a:t>
            </a:r>
          </a:p>
          <a:p>
            <a:r>
              <a:rPr lang="fr-FR" dirty="0" smtClean="0"/>
              <a:t>produit sur l’année 2011 ?</a:t>
            </a:r>
          </a:p>
          <a:p>
            <a:endParaRPr lang="fr-FR" dirty="0"/>
          </a:p>
          <a:p>
            <a:r>
              <a:rPr lang="fr-FR" b="1" dirty="0" smtClean="0"/>
              <a:t>Q7) Nouveau produit</a:t>
            </a:r>
          </a:p>
          <a:p>
            <a:r>
              <a:rPr lang="fr-FR" dirty="0" smtClean="0"/>
              <a:t>Si l’on ne veut pas licencier une partie du personnel de production embauché en année 2011</a:t>
            </a:r>
          </a:p>
          <a:p>
            <a:r>
              <a:rPr lang="fr-FR" dirty="0"/>
              <a:t>e</a:t>
            </a:r>
            <a:r>
              <a:rPr lang="fr-FR" dirty="0" smtClean="0"/>
              <a:t>t si l’on veut le reconvertir sur la production d’un nouveau produit dont on a déjà les</a:t>
            </a:r>
          </a:p>
          <a:p>
            <a:r>
              <a:rPr lang="fr-FR" dirty="0"/>
              <a:t>s</a:t>
            </a:r>
            <a:r>
              <a:rPr lang="fr-FR" dirty="0" smtClean="0"/>
              <a:t>pécifications  au bureau d’études et qui </a:t>
            </a:r>
            <a:r>
              <a:rPr lang="fr-FR" smtClean="0"/>
              <a:t>consommerait 50 </a:t>
            </a:r>
            <a:r>
              <a:rPr lang="fr-FR" dirty="0" smtClean="0"/>
              <a:t>minutes de temps de production,</a:t>
            </a:r>
          </a:p>
          <a:p>
            <a:r>
              <a:rPr lang="fr-FR" dirty="0"/>
              <a:t>q</a:t>
            </a:r>
            <a:r>
              <a:rPr lang="fr-FR" dirty="0" smtClean="0"/>
              <a:t>uelle serait la quantité de ce deuxième produit à fabriquer en année 2012 pour</a:t>
            </a:r>
          </a:p>
          <a:p>
            <a:r>
              <a:rPr lang="fr-FR" dirty="0"/>
              <a:t>m</a:t>
            </a:r>
            <a:r>
              <a:rPr lang="fr-FR" dirty="0" smtClean="0"/>
              <a:t>aintenir l’effectif de production constant ?</a:t>
            </a:r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36418" y="0"/>
            <a:ext cx="8229600" cy="577417"/>
          </a:xfrm>
        </p:spPr>
        <p:txBody>
          <a:bodyPr>
            <a:normAutofit/>
          </a:bodyPr>
          <a:lstStyle/>
          <a:p>
            <a:r>
              <a:rPr lang="fr-FR" sz="2000" dirty="0" smtClean="0"/>
              <a:t>Consignes pour le rapport à rendre</a:t>
            </a:r>
            <a:endParaRPr lang="fr-FR" sz="20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89A85-994C-483F-B521-CE97E423D40F}" type="slidenum">
              <a:rPr lang="fr-FR" smtClean="0"/>
              <a:pPr/>
              <a:t>6</a:t>
            </a:fld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0" y="470064"/>
            <a:ext cx="8891730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Dans votre rapport </a:t>
            </a:r>
            <a:r>
              <a:rPr lang="fr-FR" dirty="0" smtClean="0"/>
              <a:t>papier (fait sous PowerPoint), vous </a:t>
            </a:r>
            <a:r>
              <a:rPr lang="fr-FR" dirty="0" smtClean="0"/>
              <a:t>fournirez l’explication de la démarche </a:t>
            </a:r>
            <a:endParaRPr lang="fr-FR" dirty="0" smtClean="0"/>
          </a:p>
          <a:p>
            <a:r>
              <a:rPr lang="fr-FR" dirty="0" smtClean="0"/>
              <a:t>suivie </a:t>
            </a:r>
            <a:r>
              <a:rPr lang="fr-FR" dirty="0" smtClean="0"/>
              <a:t>pour </a:t>
            </a:r>
            <a:r>
              <a:rPr lang="fr-FR" dirty="0" smtClean="0"/>
              <a:t>chaque réponse </a:t>
            </a:r>
            <a:r>
              <a:rPr lang="fr-FR" dirty="0" smtClean="0"/>
              <a:t>et la copie de tous les tableurs EXCEL qui vous auront servi pour </a:t>
            </a:r>
            <a:endParaRPr lang="fr-FR" dirty="0" smtClean="0"/>
          </a:p>
          <a:p>
            <a:r>
              <a:rPr lang="fr-FR" dirty="0" smtClean="0"/>
              <a:t>répondre </a:t>
            </a:r>
            <a:r>
              <a:rPr lang="fr-FR" dirty="0" smtClean="0"/>
              <a:t>aux </a:t>
            </a:r>
            <a:r>
              <a:rPr lang="fr-FR" dirty="0" smtClean="0"/>
              <a:t>questions </a:t>
            </a:r>
            <a:r>
              <a:rPr lang="fr-FR" dirty="0" smtClean="0"/>
              <a:t>Q1 à Q7.</a:t>
            </a:r>
          </a:p>
          <a:p>
            <a:r>
              <a:rPr lang="fr-FR" dirty="0" smtClean="0"/>
              <a:t>Le travail est à faire par équipe de 4 étudiants et vos 4 noms doivent figurer sur la première</a:t>
            </a:r>
          </a:p>
          <a:p>
            <a:r>
              <a:rPr lang="fr-FR" dirty="0"/>
              <a:t>p</a:t>
            </a:r>
            <a:r>
              <a:rPr lang="fr-FR" dirty="0" smtClean="0"/>
              <a:t>age de votre rapport. La même note sera attribuée aux 4 membres de l’équipe.</a:t>
            </a:r>
          </a:p>
          <a:p>
            <a:r>
              <a:rPr lang="fr-FR" dirty="0" smtClean="0"/>
              <a:t>Pour vous aider, le graphe ci-dessous indique l’ordre dans lequel vous pouvez traiter les </a:t>
            </a:r>
          </a:p>
          <a:p>
            <a:r>
              <a:rPr lang="fr-FR" dirty="0" smtClean="0"/>
              <a:t>questions.</a:t>
            </a:r>
          </a:p>
          <a:p>
            <a:r>
              <a:rPr lang="fr-FR" dirty="0" smtClean="0"/>
              <a:t>Ainsi certaines questions peuvent être traitées en parallèle en vous partageant le travail dans</a:t>
            </a:r>
          </a:p>
          <a:p>
            <a:r>
              <a:rPr lang="fr-FR" dirty="0"/>
              <a:t>l</a:t>
            </a:r>
            <a:r>
              <a:rPr lang="fr-FR" dirty="0" smtClean="0"/>
              <a:t>’équipe et ainsi gagner du temps sur la résolution du cas. C’est un petit projet.</a:t>
            </a:r>
          </a:p>
          <a:p>
            <a:r>
              <a:rPr lang="fr-FR" dirty="0" smtClean="0"/>
              <a:t>Dans le rapport, vous êtes priés d’indiquer nominativement quels sont ceux des 4 membres </a:t>
            </a:r>
          </a:p>
          <a:p>
            <a:r>
              <a:rPr lang="fr-FR" dirty="0" smtClean="0"/>
              <a:t>de l’équipe qui auront traité telle ou telle question.</a:t>
            </a:r>
            <a:r>
              <a:rPr lang="fr-FR" b="1" dirty="0" smtClean="0"/>
              <a:t> </a:t>
            </a:r>
          </a:p>
          <a:p>
            <a:r>
              <a:rPr lang="fr-FR" b="1" dirty="0" smtClean="0"/>
              <a:t>Si l’un des 4 noms manque, il lui sera attribué une note égale à zéro. </a:t>
            </a:r>
            <a:endParaRPr lang="fr-FR" dirty="0" smtClean="0"/>
          </a:p>
          <a:p>
            <a:r>
              <a:rPr lang="fr-FR" dirty="0" smtClean="0"/>
              <a:t>Votre rapport doit faire l’objet d’un dépôt sur AREL au plus tard 10 jours ouvrables après la </a:t>
            </a:r>
          </a:p>
          <a:p>
            <a:r>
              <a:rPr lang="fr-FR" dirty="0" smtClean="0"/>
              <a:t>dernière séance du cours OFE, soit :</a:t>
            </a:r>
          </a:p>
          <a:p>
            <a:r>
              <a:rPr lang="fr-FR" dirty="0"/>
              <a:t>l</a:t>
            </a:r>
            <a:r>
              <a:rPr lang="fr-FR" dirty="0" smtClean="0"/>
              <a:t>e 07/10/2009 pour le groupe A</a:t>
            </a:r>
          </a:p>
          <a:p>
            <a:r>
              <a:rPr lang="fr-FR" dirty="0"/>
              <a:t>l</a:t>
            </a:r>
            <a:r>
              <a:rPr lang="fr-FR" dirty="0" smtClean="0"/>
              <a:t>e 07/10/2009 pour le groupe B</a:t>
            </a:r>
          </a:p>
          <a:p>
            <a:r>
              <a:rPr lang="fr-FR" dirty="0"/>
              <a:t>l</a:t>
            </a:r>
            <a:r>
              <a:rPr lang="fr-FR" dirty="0" smtClean="0"/>
              <a:t>e 08/10/2009 pour le groupe C</a:t>
            </a:r>
          </a:p>
          <a:p>
            <a:r>
              <a:rPr lang="fr-FR" dirty="0"/>
              <a:t>l</a:t>
            </a:r>
            <a:r>
              <a:rPr lang="fr-FR" dirty="0" smtClean="0"/>
              <a:t>e 08/10/2009 pour le groupe D.</a:t>
            </a:r>
          </a:p>
          <a:p>
            <a:r>
              <a:rPr lang="fr-FR" dirty="0" smtClean="0"/>
              <a:t>Il sera décompté 1 point de pénalité </a:t>
            </a:r>
          </a:p>
          <a:p>
            <a:r>
              <a:rPr lang="fr-FR" dirty="0" smtClean="0"/>
              <a:t>par jour de retard.</a:t>
            </a:r>
          </a:p>
        </p:txBody>
      </p:sp>
      <p:sp>
        <p:nvSpPr>
          <p:cNvPr id="50" name="ZoneTexte 49"/>
          <p:cNvSpPr txBox="1"/>
          <p:nvPr/>
        </p:nvSpPr>
        <p:spPr>
          <a:xfrm>
            <a:off x="0" y="6057406"/>
            <a:ext cx="20374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/>
              <a:t>Bon courage !!</a:t>
            </a:r>
          </a:p>
        </p:txBody>
      </p:sp>
      <p:grpSp>
        <p:nvGrpSpPr>
          <p:cNvPr id="37" name="Groupe 36"/>
          <p:cNvGrpSpPr/>
          <p:nvPr/>
        </p:nvGrpSpPr>
        <p:grpSpPr>
          <a:xfrm>
            <a:off x="3585300" y="4319788"/>
            <a:ext cx="5558700" cy="2115504"/>
            <a:chOff x="3585300" y="4319788"/>
            <a:chExt cx="5558700" cy="2115504"/>
          </a:xfrm>
        </p:grpSpPr>
        <p:sp>
          <p:nvSpPr>
            <p:cNvPr id="7" name="ZoneTexte 6"/>
            <p:cNvSpPr txBox="1"/>
            <p:nvPr/>
          </p:nvSpPr>
          <p:spPr>
            <a:xfrm>
              <a:off x="4852036" y="4359713"/>
              <a:ext cx="609462" cy="52322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sz="2800" dirty="0" smtClean="0"/>
                <a:t>Q1</a:t>
              </a:r>
              <a:endParaRPr lang="fr-FR" sz="2800" dirty="0"/>
            </a:p>
          </p:txBody>
        </p:sp>
        <p:sp>
          <p:nvSpPr>
            <p:cNvPr id="8" name="ZoneTexte 7"/>
            <p:cNvSpPr txBox="1"/>
            <p:nvPr/>
          </p:nvSpPr>
          <p:spPr>
            <a:xfrm>
              <a:off x="6615626" y="4319788"/>
              <a:ext cx="609462" cy="52322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sz="2800" dirty="0" smtClean="0"/>
                <a:t>Q2</a:t>
              </a:r>
              <a:endParaRPr lang="fr-FR" sz="2800" dirty="0"/>
            </a:p>
          </p:txBody>
        </p:sp>
        <p:sp>
          <p:nvSpPr>
            <p:cNvPr id="9" name="ZoneTexte 8"/>
            <p:cNvSpPr txBox="1"/>
            <p:nvPr/>
          </p:nvSpPr>
          <p:spPr>
            <a:xfrm>
              <a:off x="6253427" y="5912072"/>
              <a:ext cx="609462" cy="52322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sz="2800" dirty="0" smtClean="0"/>
                <a:t>Q6</a:t>
              </a:r>
              <a:endParaRPr lang="fr-FR" sz="2800" dirty="0"/>
            </a:p>
          </p:txBody>
        </p:sp>
        <p:sp>
          <p:nvSpPr>
            <p:cNvPr id="10" name="ZoneTexte 9"/>
            <p:cNvSpPr txBox="1"/>
            <p:nvPr/>
          </p:nvSpPr>
          <p:spPr>
            <a:xfrm>
              <a:off x="7010479" y="5041214"/>
              <a:ext cx="609462" cy="52322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sz="2800" dirty="0" smtClean="0"/>
                <a:t>Q5</a:t>
              </a:r>
              <a:endParaRPr lang="fr-FR" sz="2800" dirty="0"/>
            </a:p>
          </p:txBody>
        </p:sp>
        <p:sp>
          <p:nvSpPr>
            <p:cNvPr id="11" name="ZoneTexte 10"/>
            <p:cNvSpPr txBox="1"/>
            <p:nvPr/>
          </p:nvSpPr>
          <p:spPr>
            <a:xfrm>
              <a:off x="4981779" y="5493466"/>
              <a:ext cx="609462" cy="52322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sz="2800" dirty="0" smtClean="0"/>
                <a:t>Q4</a:t>
              </a:r>
              <a:endParaRPr lang="fr-FR" sz="2800" dirty="0"/>
            </a:p>
          </p:txBody>
        </p:sp>
        <p:sp>
          <p:nvSpPr>
            <p:cNvPr id="12" name="ZoneTexte 11"/>
            <p:cNvSpPr txBox="1"/>
            <p:nvPr/>
          </p:nvSpPr>
          <p:spPr>
            <a:xfrm>
              <a:off x="5756643" y="4888815"/>
              <a:ext cx="609462" cy="52322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sz="2800" dirty="0" smtClean="0"/>
                <a:t>Q3</a:t>
              </a:r>
              <a:endParaRPr lang="fr-FR" sz="2800" dirty="0"/>
            </a:p>
          </p:txBody>
        </p:sp>
        <p:sp>
          <p:nvSpPr>
            <p:cNvPr id="13" name="ZoneTexte 12"/>
            <p:cNvSpPr txBox="1"/>
            <p:nvPr/>
          </p:nvSpPr>
          <p:spPr>
            <a:xfrm>
              <a:off x="7282622" y="5719098"/>
              <a:ext cx="609462" cy="52322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fr-FR" sz="2800" dirty="0" smtClean="0"/>
                <a:t>Q7</a:t>
              </a:r>
              <a:endParaRPr lang="fr-FR" sz="2800" dirty="0"/>
            </a:p>
          </p:txBody>
        </p:sp>
        <p:sp>
          <p:nvSpPr>
            <p:cNvPr id="14" name="ZoneTexte 13"/>
            <p:cNvSpPr txBox="1"/>
            <p:nvPr/>
          </p:nvSpPr>
          <p:spPr>
            <a:xfrm>
              <a:off x="8319735" y="4563231"/>
              <a:ext cx="824265" cy="70788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2000" dirty="0" smtClean="0"/>
                <a:t>Fin du</a:t>
              </a:r>
              <a:endParaRPr lang="fr-FR" sz="2000" dirty="0" smtClean="0"/>
            </a:p>
            <a:p>
              <a:pPr algn="ctr"/>
              <a:r>
                <a:rPr lang="fr-FR" sz="2000" dirty="0" smtClean="0"/>
                <a:t>p</a:t>
              </a:r>
              <a:r>
                <a:rPr lang="fr-FR" sz="2000" dirty="0" smtClean="0"/>
                <a:t>rojet</a:t>
              </a:r>
              <a:endParaRPr lang="fr-FR" sz="2000" dirty="0"/>
            </a:p>
          </p:txBody>
        </p:sp>
        <p:cxnSp>
          <p:nvCxnSpPr>
            <p:cNvPr id="16" name="Connecteur droit avec flèche 15"/>
            <p:cNvCxnSpPr>
              <a:stCxn id="7" idx="3"/>
              <a:endCxn id="8" idx="1"/>
            </p:cNvCxnSpPr>
            <p:nvPr/>
          </p:nvCxnSpPr>
          <p:spPr>
            <a:xfrm flipV="1">
              <a:off x="5461498" y="4581398"/>
              <a:ext cx="1154128" cy="39925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cteur droit avec flèche 17"/>
            <p:cNvCxnSpPr>
              <a:stCxn id="7" idx="3"/>
              <a:endCxn id="12" idx="1"/>
            </p:cNvCxnSpPr>
            <p:nvPr/>
          </p:nvCxnSpPr>
          <p:spPr>
            <a:xfrm>
              <a:off x="5461498" y="4621323"/>
              <a:ext cx="295145" cy="52910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avec flèche 19"/>
            <p:cNvCxnSpPr>
              <a:stCxn id="25" idx="3"/>
              <a:endCxn id="11" idx="0"/>
            </p:cNvCxnSpPr>
            <p:nvPr/>
          </p:nvCxnSpPr>
          <p:spPr>
            <a:xfrm>
              <a:off x="4666593" y="5368132"/>
              <a:ext cx="619917" cy="12533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necteur droit avec flèche 21"/>
            <p:cNvCxnSpPr>
              <a:stCxn id="12" idx="3"/>
              <a:endCxn id="10" idx="1"/>
            </p:cNvCxnSpPr>
            <p:nvPr/>
          </p:nvCxnSpPr>
          <p:spPr>
            <a:xfrm>
              <a:off x="6366105" y="5150425"/>
              <a:ext cx="644374" cy="152399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cteur droit avec flèche 23"/>
            <p:cNvCxnSpPr>
              <a:stCxn id="11" idx="3"/>
              <a:endCxn id="10" idx="1"/>
            </p:cNvCxnSpPr>
            <p:nvPr/>
          </p:nvCxnSpPr>
          <p:spPr>
            <a:xfrm flipV="1">
              <a:off x="5591241" y="5302824"/>
              <a:ext cx="1419238" cy="45225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cteur droit avec flèche 25"/>
            <p:cNvCxnSpPr>
              <a:stCxn id="11" idx="3"/>
              <a:endCxn id="9" idx="1"/>
            </p:cNvCxnSpPr>
            <p:nvPr/>
          </p:nvCxnSpPr>
          <p:spPr>
            <a:xfrm>
              <a:off x="5591241" y="5755076"/>
              <a:ext cx="662186" cy="41860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cteur droit avec flèche 27"/>
            <p:cNvCxnSpPr>
              <a:stCxn id="9" idx="3"/>
              <a:endCxn id="13" idx="1"/>
            </p:cNvCxnSpPr>
            <p:nvPr/>
          </p:nvCxnSpPr>
          <p:spPr>
            <a:xfrm flipV="1">
              <a:off x="6862889" y="5980708"/>
              <a:ext cx="419733" cy="19297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necteur droit avec flèche 29"/>
            <p:cNvCxnSpPr>
              <a:stCxn id="13" idx="3"/>
              <a:endCxn id="14" idx="1"/>
            </p:cNvCxnSpPr>
            <p:nvPr/>
          </p:nvCxnSpPr>
          <p:spPr>
            <a:xfrm flipV="1">
              <a:off x="7892084" y="4917174"/>
              <a:ext cx="427651" cy="106353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necteur droit avec flèche 31"/>
            <p:cNvCxnSpPr>
              <a:stCxn id="10" idx="3"/>
              <a:endCxn id="14" idx="1"/>
            </p:cNvCxnSpPr>
            <p:nvPr/>
          </p:nvCxnSpPr>
          <p:spPr>
            <a:xfrm flipV="1">
              <a:off x="7619941" y="4917174"/>
              <a:ext cx="699794" cy="38565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necteur droit avec flèche 33"/>
            <p:cNvCxnSpPr>
              <a:stCxn id="8" idx="3"/>
              <a:endCxn id="14" idx="1"/>
            </p:cNvCxnSpPr>
            <p:nvPr/>
          </p:nvCxnSpPr>
          <p:spPr>
            <a:xfrm>
              <a:off x="7225088" y="4581398"/>
              <a:ext cx="1094647" cy="33577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ZoneTexte 24"/>
            <p:cNvSpPr txBox="1"/>
            <p:nvPr/>
          </p:nvSpPr>
          <p:spPr>
            <a:xfrm>
              <a:off x="3585300" y="5044966"/>
              <a:ext cx="1081293" cy="64633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/>
                <a:t>Début du </a:t>
              </a:r>
            </a:p>
            <a:p>
              <a:pPr algn="ctr"/>
              <a:r>
                <a:rPr lang="fr-FR" dirty="0" smtClean="0"/>
                <a:t>projet</a:t>
              </a:r>
              <a:endParaRPr lang="fr-FR" dirty="0"/>
            </a:p>
          </p:txBody>
        </p:sp>
        <p:cxnSp>
          <p:nvCxnSpPr>
            <p:cNvPr id="36" name="Connecteur droit avec flèche 35"/>
            <p:cNvCxnSpPr>
              <a:stCxn id="25" idx="0"/>
              <a:endCxn id="7" idx="1"/>
            </p:cNvCxnSpPr>
            <p:nvPr/>
          </p:nvCxnSpPr>
          <p:spPr>
            <a:xfrm rot="5400000" flipH="1" flipV="1">
              <a:off x="4277170" y="4470101"/>
              <a:ext cx="423643" cy="726089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597</TotalTime>
  <Words>974</Words>
  <Application>Microsoft Office PowerPoint</Application>
  <PresentationFormat>Affichage à l'écran (4:3)</PresentationFormat>
  <Paragraphs>158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Etude de cas OFE ING 1  2009-2010 Les concepts, méthodes et outils à utiliser ; Simulation de Monte-Carlo Pay-back Nomenclature et Gamme opératoire Calcul de taux horaire Capacité de production Cycle de vie produit</vt:lpstr>
      <vt:lpstr>Enoncé</vt:lpstr>
      <vt:lpstr>Enoncé</vt:lpstr>
      <vt:lpstr>Enoncé</vt:lpstr>
      <vt:lpstr>Enoncé</vt:lpstr>
      <vt:lpstr>Consignes pour le rapport à rendre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Etude de cas OFE ING 1  2009-2010</dc:title>
  <dc:creator>Guy Doriot</dc:creator>
  <cp:lastModifiedBy>gd</cp:lastModifiedBy>
  <cp:revision>68</cp:revision>
  <dcterms:created xsi:type="dcterms:W3CDTF">2009-09-20T08:49:49Z</dcterms:created>
  <dcterms:modified xsi:type="dcterms:W3CDTF">2009-09-23T10:17:35Z</dcterms:modified>
</cp:coreProperties>
</file>