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7" r:id="rId9"/>
    <p:sldId id="263" r:id="rId10"/>
    <p:sldId id="265" r:id="rId11"/>
    <p:sldId id="264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0" autoAdjust="0"/>
    <p:restoredTop sz="94658" autoAdjust="0"/>
  </p:normalViewPr>
  <p:slideViewPr>
    <p:cSldViewPr>
      <p:cViewPr>
        <p:scale>
          <a:sx n="60" d="100"/>
          <a:sy n="60" d="100"/>
        </p:scale>
        <p:origin x="-6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2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F9331-949A-4CF5-9998-144C75DED2E4}" type="datetimeFigureOut">
              <a:rPr lang="fr-FR" smtClean="0"/>
              <a:t>20/02/2014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C77B5-C952-4CD4-B04D-4A55417254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953-7C73-4166-BA48-68A25C97AC3F}" type="datetime1">
              <a:rPr lang="fr-FR" smtClean="0"/>
              <a:t>20/02/2014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B0838-5C95-4482-A2AC-0A21D55DF345}" type="datetime1">
              <a:rPr lang="fr-FR" smtClean="0"/>
              <a:t>20/02/2014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126DC-CA0E-4C7F-A1A2-A1845F3ABEDD}" type="datetime1">
              <a:rPr lang="fr-FR" smtClean="0"/>
              <a:t>20/02/2014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F8D8-E2D3-4C4F-881E-EF9ACA2FD798}" type="datetime1">
              <a:rPr lang="fr-FR" smtClean="0"/>
              <a:t>20/02/2014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578-9087-4AE1-9CAA-22C16F616234}" type="datetime1">
              <a:rPr lang="fr-FR" smtClean="0"/>
              <a:t>20/02/2014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56B19-1565-4D9D-9286-D48057E2B5F9}" type="datetime1">
              <a:rPr lang="fr-FR" smtClean="0"/>
              <a:t>20/02/2014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C1CFC-B186-4FFD-8752-AEEE481CBC91}" type="datetime1">
              <a:rPr lang="fr-FR" smtClean="0"/>
              <a:t>20/02/2014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E66C-2B2E-4A00-8123-E8979CF1F8DB}" type="datetime1">
              <a:rPr lang="fr-FR" smtClean="0"/>
              <a:t>20/02/2014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F4012-1190-44FF-9840-C3CA5A651D1F}" type="datetime1">
              <a:rPr lang="fr-FR" smtClean="0"/>
              <a:t>20/02/2014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4A90F-1C9B-4D9A-ADB4-7369AFD10893}" type="datetime1">
              <a:rPr lang="fr-FR" smtClean="0"/>
              <a:t>20/02/2014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FC155-64F2-4927-A14A-2F0F9616781D}" type="datetime1">
              <a:rPr lang="fr-FR" smtClean="0"/>
              <a:t>20/02/2014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64A03F1-1759-4F11-9FB5-F1808076EBD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46412DC-4D91-4E14-AB7C-A3D8E465D5CE}" type="datetime1">
              <a:rPr lang="fr-FR" smtClean="0"/>
              <a:t>20/02/2014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www.kaissa-consulting.fr/assets/Groupe-omb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8640"/>
            <a:ext cx="2808312" cy="278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543800" cy="1069975"/>
          </a:xfrm>
        </p:spPr>
        <p:txBody>
          <a:bodyPr/>
          <a:lstStyle/>
          <a:p>
            <a:r>
              <a:rPr lang="fr-FR" dirty="0" smtClean="0"/>
              <a:t>Travail en équipe</a:t>
            </a:r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00200" y="3501008"/>
            <a:ext cx="7543800" cy="15020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/>
              <a:t>LEGRAND Benjamin</a:t>
            </a:r>
          </a:p>
          <a:p>
            <a:r>
              <a:rPr lang="fr-FR" sz="2400" dirty="0" smtClean="0"/>
              <a:t>GIMENEZ Thibault</a:t>
            </a:r>
          </a:p>
          <a:p>
            <a:r>
              <a:rPr lang="fr-FR" sz="2400" dirty="0" smtClean="0"/>
              <a:t>MERLIN Pierre</a:t>
            </a:r>
          </a:p>
          <a:p>
            <a:r>
              <a:rPr lang="fr-FR" sz="2400" dirty="0" smtClean="0"/>
              <a:t>ALVES Vincent</a:t>
            </a:r>
            <a:endParaRPr lang="fr-FR" sz="2400" dirty="0"/>
          </a:p>
        </p:txBody>
      </p:sp>
      <p:pic>
        <p:nvPicPr>
          <p:cNvPr id="7" name="Picture 2" descr="C:\Users\Administrator\AppData\Local\Microsoft\Windows\Temporary Internet Files\Content.IE5\ZKPJWIDH\MC9000564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4" y="3909912"/>
            <a:ext cx="2250653" cy="231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Alves - Legrand - </a:t>
            </a:r>
            <a:r>
              <a:rPr lang="fr-FR" dirty="0" err="1" smtClean="0"/>
              <a:t>Gimenez</a:t>
            </a:r>
            <a:r>
              <a:rPr lang="fr-FR" dirty="0" smtClean="0"/>
              <a:t> - Merlin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3C2B4-6186-4A41-B9B1-D77852354283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31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078" y="5229200"/>
            <a:ext cx="2456395" cy="1740531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>
              <a:buNone/>
            </a:pPr>
            <a:r>
              <a:rPr lang="fr-FR" sz="2400" dirty="0" smtClean="0"/>
              <a:t>Les styles du leader</a:t>
            </a:r>
          </a:p>
          <a:p>
            <a:pPr marL="114300" indent="0">
              <a:buNone/>
            </a:pPr>
            <a:endParaRPr lang="fr-FR" sz="2400" dirty="0" smtClean="0"/>
          </a:p>
          <a:p>
            <a:r>
              <a:rPr lang="fr-FR" dirty="0" smtClean="0"/>
              <a:t>Leader autoritaire (on ne tient pas compte des pensée d’autrui)</a:t>
            </a:r>
          </a:p>
          <a:p>
            <a:endParaRPr lang="fr-FR" dirty="0"/>
          </a:p>
          <a:p>
            <a:endParaRPr lang="fr-FR" dirty="0" smtClean="0"/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Leader démocratique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Leader dit « laisser-faire »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772816"/>
            <a:ext cx="1685925" cy="172402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581" y="3717032"/>
            <a:ext cx="1748486" cy="1152128"/>
          </a:xfrm>
          <a:prstGeom prst="rect">
            <a:avLst/>
          </a:prstGeom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10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9EDFA-86A0-4AD0-9B22-F7E891826397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10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Tout le monde peut-il être un bon leader?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Cinq</a:t>
            </a:r>
            <a:r>
              <a:rPr lang="fr-FR" dirty="0" smtClean="0"/>
              <a:t> </a:t>
            </a:r>
            <a:r>
              <a:rPr lang="fr-FR" dirty="0" smtClean="0"/>
              <a:t>caractéristiques nécessaires: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La considération des membres du groupe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La prise d’initiatives structurantes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La production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La </a:t>
            </a:r>
            <a:r>
              <a:rPr lang="fr-FR" dirty="0" smtClean="0"/>
              <a:t>sensibilité</a:t>
            </a:r>
          </a:p>
          <a:p>
            <a:pPr marL="411480" lvl="1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adaptation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B3F99-8B02-469F-A1CC-E5FD6F202013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91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564904"/>
            <a:ext cx="8424936" cy="1168400"/>
          </a:xfrm>
        </p:spPr>
        <p:txBody>
          <a:bodyPr/>
          <a:lstStyle/>
          <a:p>
            <a:r>
              <a:rPr lang="fr-FR" dirty="0" smtClean="0">
                <a:latin typeface="Cambria" panose="02040503050406030204" pitchFamily="18" charset="0"/>
              </a:rPr>
              <a:t>LA CONFIANCE </a:t>
            </a:r>
            <a:br>
              <a:rPr lang="fr-FR" dirty="0" smtClean="0">
                <a:latin typeface="Cambria" panose="02040503050406030204" pitchFamily="18" charset="0"/>
              </a:rPr>
            </a:br>
            <a:r>
              <a:rPr lang="fr-FR" dirty="0" smtClean="0">
                <a:latin typeface="Cambria" panose="02040503050406030204" pitchFamily="18" charset="0"/>
              </a:rPr>
              <a:t>ENVERS LES PARTENAIRES</a:t>
            </a:r>
            <a:endParaRPr lang="fr-FR" dirty="0">
              <a:latin typeface="Cambria" panose="02040503050406030204" pitchFamily="18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12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8E56F-6077-4606-A980-80A843A7C927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1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A quoi peut mener l’effort individuel dans un groupe?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800600"/>
          </a:xfrm>
        </p:spPr>
        <p:txBody>
          <a:bodyPr/>
          <a:lstStyle/>
          <a:p>
            <a:pPr lvl="1">
              <a:buFont typeface="Arial" charset="0"/>
              <a:buChar char="•"/>
            </a:pPr>
            <a:r>
              <a:rPr lang="fr-FR" dirty="0" smtClean="0"/>
              <a:t>Groupe confiant =&gt; Motivation, avancée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Groupe non confiant =&gt; Peur pour sa place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Désir des membres des équipes de se mettre en avant personnellement, =&gt; productivité+</a:t>
            </a:r>
          </a:p>
          <a:p>
            <a:pPr marL="411480" lvl="1" indent="0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13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9B27-5D44-46A9-BB3E-E89498900FA4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0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Comment maximiser la confiance d’un groupe?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charset="0"/>
              <a:buChar char="•"/>
            </a:pPr>
            <a:r>
              <a:rPr lang="fr-FR" dirty="0" smtClean="0"/>
              <a:t>L’équipe se considère positive =&gt; Orientation naturelle 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Légère compétition intra-équipe (Etude de Roger Lambert)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Equipe de taille optimale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Homogénéité des membres de l’équipe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/>
              <a:t>C</a:t>
            </a:r>
            <a:r>
              <a:rPr lang="fr-FR" dirty="0" smtClean="0"/>
              <a:t>onclusion</a:t>
            </a:r>
          </a:p>
          <a:p>
            <a:pPr marL="411480" lvl="1" indent="0">
              <a:buNone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14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F7CDA-E66B-43D1-9CC6-052500544370}" type="datetime1">
              <a:rPr lang="fr-FR" smtClean="0"/>
              <a:t>20/02/2014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0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Jusqu’à quel point le groupe peut-il influencer le comportement de l’individu?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91316"/>
            <a:ext cx="7620000" cy="4800600"/>
          </a:xfrm>
        </p:spPr>
        <p:txBody>
          <a:bodyPr/>
          <a:lstStyle/>
          <a:p>
            <a:pPr lvl="1">
              <a:buFont typeface="Arial" charset="0"/>
              <a:buChar char="•"/>
            </a:pPr>
            <a:r>
              <a:rPr lang="fr-FR" dirty="0" smtClean="0"/>
              <a:t>Désir d’appartenance au groupe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Désir de productivité =&gt; Changement de perception des membres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Identification au groupe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Esprit d’équipe =&gt; Articulation des comportements les uns aux autres</a:t>
            </a:r>
          </a:p>
          <a:p>
            <a:pPr lvl="1">
              <a:buFont typeface="Arial" charset="0"/>
              <a:buChar char="•"/>
            </a:pPr>
            <a:endParaRPr lang="fr-FR" dirty="0"/>
          </a:p>
          <a:p>
            <a:pPr marL="411480" lvl="1" indent="0">
              <a:buNone/>
            </a:pPr>
            <a:endParaRPr lang="fr-FR" dirty="0" smtClean="0"/>
          </a:p>
          <a:p>
            <a:pPr marL="411480" lvl="1" indent="0">
              <a:buNone/>
            </a:pP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15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3758-BB7B-49D8-8E44-71488F8FFA42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0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620000" cy="1143000"/>
          </a:xfrm>
        </p:spPr>
        <p:txBody>
          <a:bodyPr/>
          <a:lstStyle/>
          <a:p>
            <a:r>
              <a:rPr lang="fr-FR" dirty="0" smtClean="0"/>
              <a:t>Des questions ?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F8D8-E2D3-4C4F-881E-EF9ACA2FD798}" type="datetime1">
              <a:rPr lang="fr-FR" smtClean="0"/>
              <a:t>20/02/2014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329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7620000" cy="5376664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eriod"/>
            </a:pPr>
            <a:endParaRPr lang="fr-FR" sz="2400" dirty="0" smtClean="0"/>
          </a:p>
          <a:p>
            <a:pPr marL="571500" indent="-457200">
              <a:buFont typeface="+mj-lt"/>
              <a:buAutoNum type="arabicPeriod"/>
            </a:pPr>
            <a:r>
              <a:rPr lang="fr-FR" sz="2400" dirty="0"/>
              <a:t>Prise de </a:t>
            </a:r>
            <a:r>
              <a:rPr lang="fr-FR" sz="2400" dirty="0" smtClean="0"/>
              <a:t>décision</a:t>
            </a:r>
          </a:p>
          <a:p>
            <a:pPr marL="571500" indent="-457200">
              <a:buFont typeface="+mj-lt"/>
              <a:buAutoNum type="alphaLcPeriod"/>
            </a:pPr>
            <a:r>
              <a:rPr lang="fr-FR" sz="2400" dirty="0" smtClean="0"/>
              <a:t> </a:t>
            </a:r>
            <a:r>
              <a:rPr lang="fr-FR" sz="2400" dirty="0"/>
              <a:t>Le manager est-il seul face à la prise de décision ?</a:t>
            </a:r>
          </a:p>
          <a:p>
            <a:pPr marL="571500" indent="-457200">
              <a:buFont typeface="+mj-lt"/>
              <a:buAutoNum type="alphaLcPeriod"/>
            </a:pPr>
            <a:r>
              <a:rPr lang="fr-FR" sz="2400" dirty="0" smtClean="0"/>
              <a:t> </a:t>
            </a:r>
            <a:r>
              <a:rPr lang="fr-FR" sz="2400" dirty="0"/>
              <a:t>Doit-on prendre une décision seul ou en groupe ?</a:t>
            </a:r>
          </a:p>
          <a:p>
            <a:pPr marL="571500" indent="-457200">
              <a:buFont typeface="+mj-lt"/>
              <a:buAutoNum type="alphaLcPeriod"/>
            </a:pPr>
            <a:r>
              <a:rPr lang="fr-FR" sz="2400" dirty="0" smtClean="0"/>
              <a:t> </a:t>
            </a:r>
            <a:r>
              <a:rPr lang="fr-FR" sz="2400" dirty="0"/>
              <a:t>Le travail en groupe implique t-il des décisions plus risquées ?</a:t>
            </a:r>
          </a:p>
          <a:p>
            <a:pPr marL="114300" indent="0">
              <a:buNone/>
            </a:pPr>
            <a:endParaRPr lang="fr-FR" sz="2400" dirty="0" smtClean="0"/>
          </a:p>
          <a:p>
            <a:pPr marL="571500" indent="-457200">
              <a:buAutoNum type="arabicPeriod" startAt="2"/>
            </a:pPr>
            <a:r>
              <a:rPr lang="fr-FR" sz="2400" dirty="0" smtClean="0"/>
              <a:t>Les </a:t>
            </a:r>
            <a:r>
              <a:rPr lang="fr-FR" sz="2400" dirty="0" smtClean="0"/>
              <a:t>caractéristiques d’un </a:t>
            </a:r>
            <a:r>
              <a:rPr lang="fr-FR" sz="2400" dirty="0" smtClean="0"/>
              <a:t>leader</a:t>
            </a:r>
          </a:p>
          <a:p>
            <a:pPr marL="571500" indent="-457200">
              <a:buFont typeface="+mj-lt"/>
              <a:buAutoNum type="alphaLcPeriod"/>
            </a:pPr>
            <a:r>
              <a:rPr lang="fr-FR" sz="2400" dirty="0" smtClean="0"/>
              <a:t>Différence entre manager et leader</a:t>
            </a:r>
          </a:p>
          <a:p>
            <a:pPr marL="571500" indent="-457200">
              <a:buFont typeface="+mj-lt"/>
              <a:buAutoNum type="alphaLcPeriod"/>
            </a:pPr>
            <a:r>
              <a:rPr lang="fr-FR" sz="2400" dirty="0"/>
              <a:t>Tout le monde peut-il être un bon leader</a:t>
            </a:r>
            <a:r>
              <a:rPr lang="fr-FR" sz="2400" dirty="0" smtClean="0"/>
              <a:t>?</a:t>
            </a:r>
          </a:p>
          <a:p>
            <a:pPr marL="571500" indent="-457200">
              <a:buFont typeface="+mj-lt"/>
              <a:buAutoNum type="alphaLcPeriod"/>
            </a:pPr>
            <a:endParaRPr lang="fr-FR" sz="2400" dirty="0" smtClean="0"/>
          </a:p>
          <a:p>
            <a:pPr marL="114300" indent="0">
              <a:buNone/>
            </a:pPr>
            <a:r>
              <a:rPr lang="fr-FR" sz="2400" dirty="0" smtClean="0"/>
              <a:t>3.	La confiance dans un groupe</a:t>
            </a:r>
            <a:endParaRPr lang="fr-FR" sz="2400" dirty="0"/>
          </a:p>
          <a:p>
            <a:pPr marL="114300" indent="0">
              <a:buNone/>
            </a:pPr>
            <a:endParaRPr lang="fr-FR" sz="2400" dirty="0"/>
          </a:p>
          <a:p>
            <a:pPr marL="571500" indent="-457200">
              <a:buFont typeface="+mj-lt"/>
              <a:buAutoNum type="arabicPeriod"/>
            </a:pPr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Alves - Legrand - </a:t>
            </a:r>
            <a:r>
              <a:rPr lang="fr-FR" dirty="0" err="1" smtClean="0"/>
              <a:t>Gimenez</a:t>
            </a:r>
            <a:r>
              <a:rPr lang="fr-FR" dirty="0" smtClean="0"/>
              <a:t> - Merlin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CC0-51E7-49B1-97D6-7A8D9BB4518B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0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7620000" cy="1143000"/>
          </a:xfrm>
        </p:spPr>
        <p:txBody>
          <a:bodyPr/>
          <a:lstStyle/>
          <a:p>
            <a:r>
              <a:rPr lang="fr-FR" dirty="0" smtClean="0"/>
              <a:t>Prise de décision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3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0D697-1039-4989-B55F-62A2353D107A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2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Le </a:t>
            </a:r>
            <a:r>
              <a:rPr lang="fr-FR" sz="3600" dirty="0" smtClean="0"/>
              <a:t>manager </a:t>
            </a:r>
            <a:r>
              <a:rPr lang="fr-FR" sz="3600" dirty="0"/>
              <a:t>est-il seul face à la prise de décision </a:t>
            </a:r>
            <a:r>
              <a:rPr lang="fr-FR" sz="3600" dirty="0" smtClean="0"/>
              <a:t>?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Les différents modes de décisions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/>
              <a:t>Autoritaire </a:t>
            </a:r>
            <a:endParaRPr lang="fr-FR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 smtClean="0"/>
              <a:t>Majoritaire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 smtClean="0"/>
              <a:t>Minoritaire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 smtClean="0"/>
              <a:t>Unanimité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FR" sz="2400" dirty="0"/>
          </a:p>
          <a:p>
            <a:r>
              <a:rPr lang="fr-FR" sz="2600" dirty="0" smtClean="0"/>
              <a:t>Le manager et les autres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 smtClean="0"/>
              <a:t>Le travail d’équipe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FR" sz="2400" dirty="0" smtClean="0"/>
              <a:t>L’entreprise</a:t>
            </a:r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endParaRPr lang="fr-FR" dirty="0"/>
          </a:p>
        </p:txBody>
      </p:sp>
      <p:pic>
        <p:nvPicPr>
          <p:cNvPr id="3074" name="Picture 2" descr="C:\Users\Administrator\AppData\Local\Microsoft\Windows\Temporary Internet Files\Content.IE5\ZKPJWIDH\MC9003108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54" y="4571798"/>
            <a:ext cx="2442808" cy="199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4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AFBD-BA5C-4972-8AD8-DAE24228CDA2}" type="datetime1">
              <a:rPr lang="fr-FR" smtClean="0"/>
              <a:t>20/02/2014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69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Doit-on prendre une décision seul ou en groupe </a:t>
            </a:r>
            <a:r>
              <a:rPr lang="fr-FR" sz="3600" dirty="0" smtClean="0"/>
              <a:t>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charset="0"/>
              <a:buChar char="•"/>
            </a:pPr>
            <a:r>
              <a:rPr lang="fr-FR" dirty="0" smtClean="0"/>
              <a:t>Selon </a:t>
            </a:r>
            <a:r>
              <a:rPr lang="fr-FR" dirty="0" err="1" smtClean="0"/>
              <a:t>Allport</a:t>
            </a:r>
            <a:r>
              <a:rPr lang="fr-FR" dirty="0" smtClean="0"/>
              <a:t>, le travail en groupe est préférable pour certaines questions et seul pour d’autres. ( 1920 )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L’expérience de Shaw en 1932.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Les études de Faust, Taylor, Berry et Block en 1958-1959.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Les problèmes comportant un nombre fini ou infini de solution.</a:t>
            </a:r>
          </a:p>
          <a:p>
            <a:pPr lvl="1">
              <a:buFont typeface="Arial" charset="0"/>
              <a:buChar char="•"/>
            </a:pPr>
            <a:endParaRPr lang="fr-FR" dirty="0" smtClean="0"/>
          </a:p>
          <a:p>
            <a:pPr lvl="1">
              <a:buFont typeface="Arial" charset="0"/>
              <a:buChar char="•"/>
            </a:pPr>
            <a:r>
              <a:rPr lang="fr-FR" dirty="0" smtClean="0"/>
              <a:t>conclusion</a:t>
            </a:r>
          </a:p>
          <a:p>
            <a:pPr marL="411480" lvl="1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 rot="16200000">
            <a:off x="8033030" y="443246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Alves - Legrand - </a:t>
            </a:r>
            <a:r>
              <a:rPr lang="fr-FR" dirty="0" err="1" smtClean="0"/>
              <a:t>Gimenez</a:t>
            </a:r>
            <a:r>
              <a:rPr lang="fr-FR" dirty="0" smtClean="0"/>
              <a:t> - Merlin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5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F700-51BB-4367-85CB-66FCD1A889A8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7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807" y="4221088"/>
            <a:ext cx="3416482" cy="280831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457200"/>
            <a:r>
              <a:rPr lang="fr-FR" sz="3600" dirty="0"/>
              <a:t>Le travail en groupe implique t-il </a:t>
            </a:r>
            <a:r>
              <a:rPr lang="fr-FR" sz="3600" dirty="0" smtClean="0"/>
              <a:t>des décisions </a:t>
            </a:r>
            <a:r>
              <a:rPr lang="fr-FR" sz="3600" dirty="0"/>
              <a:t>plus risquées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7704856" cy="41404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fr-FR" sz="2600" u="sng" dirty="0" smtClean="0"/>
              <a:t>La polarisation</a:t>
            </a:r>
          </a:p>
          <a:p>
            <a:r>
              <a:rPr lang="fr-FR" sz="2000" dirty="0" smtClean="0"/>
              <a:t>De nombreuses études ont mis en évidence la polarisation du groupe</a:t>
            </a:r>
          </a:p>
          <a:p>
            <a:pPr marL="114300" indent="0">
              <a:buNone/>
            </a:pPr>
            <a:endParaRPr lang="fr-FR" sz="2000" dirty="0" smtClean="0"/>
          </a:p>
          <a:p>
            <a:r>
              <a:rPr lang="fr-FR" sz="2000" dirty="0" smtClean="0"/>
              <a:t>Groupe </a:t>
            </a:r>
            <a:r>
              <a:rPr lang="fr-FR" sz="2000" dirty="0"/>
              <a:t>divergeant=&gt; plus discussion =&gt; une plus grande </a:t>
            </a:r>
            <a:r>
              <a:rPr lang="fr-FR" sz="2000" dirty="0" smtClean="0"/>
              <a:t>polarisation</a:t>
            </a:r>
          </a:p>
          <a:p>
            <a:endParaRPr lang="fr-FR" sz="2000" dirty="0"/>
          </a:p>
          <a:p>
            <a:r>
              <a:rPr lang="fr-FR" sz="2000" dirty="0" smtClean="0"/>
              <a:t>Un </a:t>
            </a:r>
            <a:r>
              <a:rPr lang="fr-FR" sz="2000" dirty="0"/>
              <a:t>leader peut contrôler la polarisation d’un </a:t>
            </a:r>
            <a:r>
              <a:rPr lang="fr-FR" sz="2000" dirty="0" smtClean="0"/>
              <a:t>groupe</a:t>
            </a:r>
          </a:p>
          <a:p>
            <a:endParaRPr lang="fr-FR" sz="2000" dirty="0" smtClean="0"/>
          </a:p>
          <a:p>
            <a:r>
              <a:rPr lang="fr-FR" sz="2000" dirty="0" smtClean="0"/>
              <a:t>Le groupe fait ressortir de </a:t>
            </a:r>
            <a:r>
              <a:rPr lang="fr-FR" sz="2000" smtClean="0"/>
              <a:t>manière </a:t>
            </a:r>
            <a:r>
              <a:rPr lang="fr-FR" sz="2000" smtClean="0"/>
              <a:t>amplifiée les </a:t>
            </a:r>
            <a:r>
              <a:rPr lang="fr-FR" sz="2000" dirty="0" smtClean="0"/>
              <a:t>traits de </a:t>
            </a:r>
            <a:r>
              <a:rPr lang="fr-FR" sz="2000" dirty="0" err="1" smtClean="0"/>
              <a:t>caractére</a:t>
            </a:r>
            <a:r>
              <a:rPr lang="fr-FR" sz="2000" dirty="0" smtClean="0"/>
              <a:t> qui réunit le groupe</a:t>
            </a:r>
          </a:p>
          <a:p>
            <a:endParaRPr lang="fr-FR" sz="2000" dirty="0"/>
          </a:p>
          <a:p>
            <a:r>
              <a:rPr lang="fr-FR" sz="2000" dirty="0" smtClean="0"/>
              <a:t>Résultat à mitiger</a:t>
            </a:r>
          </a:p>
          <a:p>
            <a:pPr marL="114300" indent="0">
              <a:buNone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6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69F9F-BACE-4B46-B8D7-F2060245F121}" type="datetime1">
              <a:rPr lang="fr-FR" smtClean="0"/>
              <a:t>20/02/2014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4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fr-FR" u="sng" dirty="0"/>
              <a:t>L’effet Janis</a:t>
            </a:r>
          </a:p>
          <a:p>
            <a:r>
              <a:rPr lang="fr-FR" dirty="0" smtClean="0"/>
              <a:t>Pensée groupale ou effet mouton</a:t>
            </a:r>
          </a:p>
          <a:p>
            <a:pPr>
              <a:buFont typeface="Symbol"/>
              <a:buChar char="Þ"/>
            </a:pPr>
            <a:r>
              <a:rPr lang="fr-FR" dirty="0" smtClean="0"/>
              <a:t>Perte de l’individualisme</a:t>
            </a:r>
          </a:p>
          <a:p>
            <a:pPr>
              <a:buFont typeface="Symbol"/>
              <a:buChar char="Þ"/>
            </a:pPr>
            <a:r>
              <a:rPr lang="fr-FR" dirty="0" smtClean="0"/>
              <a:t>Perte des prise de décision</a:t>
            </a:r>
          </a:p>
          <a:p>
            <a:pPr>
              <a:buFont typeface="Symbol"/>
              <a:buChar char="Þ"/>
            </a:pPr>
            <a:r>
              <a:rPr lang="fr-FR" dirty="0" smtClean="0"/>
              <a:t>Perte de l’esprit de critique</a:t>
            </a:r>
          </a:p>
          <a:p>
            <a:pPr>
              <a:buFont typeface="Symbol"/>
              <a:buChar char="Þ"/>
            </a:pPr>
            <a:endParaRPr lang="fr-FR" dirty="0"/>
          </a:p>
          <a:p>
            <a:r>
              <a:rPr lang="fr-FR" dirty="0" smtClean="0"/>
              <a:t>Les causes</a:t>
            </a:r>
          </a:p>
          <a:p>
            <a:pPr>
              <a:buFont typeface="Symbol"/>
              <a:buChar char="Þ"/>
            </a:pPr>
            <a:r>
              <a:rPr lang="fr-FR" dirty="0" smtClean="0"/>
              <a:t>L’isolement du groupe</a:t>
            </a:r>
          </a:p>
          <a:p>
            <a:pPr>
              <a:buFont typeface="Symbol"/>
              <a:buChar char="Þ"/>
            </a:pPr>
            <a:r>
              <a:rPr lang="fr-FR" dirty="0" smtClean="0"/>
              <a:t>Un leadership directif</a:t>
            </a:r>
          </a:p>
          <a:p>
            <a:pPr>
              <a:buFont typeface="Symbol"/>
              <a:buChar char="Þ"/>
            </a:pPr>
            <a:r>
              <a:rPr lang="fr-FR" dirty="0" smtClean="0"/>
              <a:t>La cohésion élevée dans le </a:t>
            </a:r>
            <a:r>
              <a:rPr lang="fr-FR" dirty="0" err="1" smtClean="0"/>
              <a:t>goupe</a:t>
            </a:r>
            <a:endParaRPr lang="fr-FR" dirty="0" smtClean="0"/>
          </a:p>
          <a:p>
            <a:pPr>
              <a:buFont typeface="Symbol"/>
              <a:buChar char="Þ"/>
            </a:pPr>
            <a:r>
              <a:rPr lang="fr-FR" dirty="0" smtClean="0"/>
              <a:t>L’absence de méthode de travail</a:t>
            </a:r>
          </a:p>
          <a:p>
            <a:pPr>
              <a:buFont typeface="Symbol"/>
              <a:buChar char="Þ"/>
            </a:pPr>
            <a:r>
              <a:rPr lang="fr-FR" dirty="0" smtClean="0"/>
              <a:t>Une situation anxiogène et stressante</a:t>
            </a:r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Conséquence</a:t>
            </a:r>
          </a:p>
          <a:p>
            <a:pPr>
              <a:buFont typeface="Symbol"/>
              <a:buChar char="Þ"/>
            </a:pPr>
            <a:r>
              <a:rPr lang="fr-FR" dirty="0" smtClean="0"/>
              <a:t>L’illusion </a:t>
            </a:r>
            <a:r>
              <a:rPr lang="fr-FR" dirty="0" smtClean="0"/>
              <a:t>collective</a:t>
            </a:r>
            <a:endParaRPr lang="fr-FR" dirty="0" smtClean="0"/>
          </a:p>
          <a:p>
            <a:pPr>
              <a:buFont typeface="Symbol"/>
              <a:buChar char="Þ"/>
            </a:pPr>
            <a:r>
              <a:rPr lang="fr-FR" dirty="0" smtClean="0"/>
              <a:t>La censure </a:t>
            </a:r>
            <a:r>
              <a:rPr lang="fr-FR" dirty="0" smtClean="0"/>
              <a:t>collective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48680"/>
            <a:ext cx="2808312" cy="20032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709627"/>
            <a:ext cx="1872208" cy="2016224"/>
          </a:xfrm>
          <a:prstGeom prst="rect">
            <a:avLst/>
          </a:prstGeom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7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8DA08-A2A4-41CF-8001-243DD1A83373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020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7659687" cy="1168400"/>
          </a:xfrm>
        </p:spPr>
        <p:txBody>
          <a:bodyPr/>
          <a:lstStyle/>
          <a:p>
            <a:r>
              <a:rPr lang="fr-FR" dirty="0" smtClean="0"/>
              <a:t>Les </a:t>
            </a:r>
            <a:r>
              <a:rPr lang="fr-FR" dirty="0" smtClean="0"/>
              <a:t>caractéristiques </a:t>
            </a:r>
            <a:r>
              <a:rPr lang="fr-FR" dirty="0" smtClean="0"/>
              <a:t>d’un leader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C627-CD86-4501-A7CD-84BEB47780A5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8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/>
          <a:lstStyle/>
          <a:p>
            <a:r>
              <a:rPr lang="fr-FR" b="1" dirty="0"/>
              <a:t>Distinction entre leader, manager et leadership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5626968" cy="4844008"/>
          </a:xfrm>
        </p:spPr>
        <p:txBody>
          <a:bodyPr>
            <a:normAutofit/>
          </a:bodyPr>
          <a:lstStyle/>
          <a:p>
            <a:r>
              <a:rPr lang="fr-FR" dirty="0" smtClean="0"/>
              <a:t>Manager : chef conféré par des paramètre extérieur au groupe (Son pouvoir lui vient de l’extérieur du groupe)</a:t>
            </a:r>
          </a:p>
          <a:p>
            <a:pPr marL="114300" indent="0">
              <a:buNone/>
            </a:pPr>
            <a:endParaRPr lang="fr-FR" dirty="0"/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 Leader : détient un pouvoir qui lui est attribué par le groupe</a:t>
            </a:r>
          </a:p>
          <a:p>
            <a:endParaRPr lang="fr-FR" dirty="0"/>
          </a:p>
          <a:p>
            <a:pPr marL="114300" indent="0">
              <a:buNone/>
            </a:pPr>
            <a:endParaRPr lang="fr-FR" dirty="0" smtClean="0"/>
          </a:p>
          <a:p>
            <a:r>
              <a:rPr lang="fr-FR" dirty="0" smtClean="0"/>
              <a:t>Leadership : </a:t>
            </a:r>
            <a:r>
              <a:rPr lang="fr-FR" dirty="0"/>
              <a:t>La capacité d’une personne à </a:t>
            </a:r>
            <a:r>
              <a:rPr lang="fr-FR" b="1" dirty="0"/>
              <a:t>influencer </a:t>
            </a:r>
            <a:r>
              <a:rPr lang="fr-FR" dirty="0"/>
              <a:t>et à </a:t>
            </a:r>
            <a:r>
              <a:rPr lang="fr-FR" b="1" dirty="0"/>
              <a:t>fédérer </a:t>
            </a:r>
            <a:r>
              <a:rPr lang="fr-FR" dirty="0"/>
              <a:t>un </a:t>
            </a:r>
            <a:r>
              <a:rPr lang="fr-FR" dirty="0" smtClean="0"/>
              <a:t>groupe pour </a:t>
            </a:r>
            <a:r>
              <a:rPr lang="fr-FR" dirty="0"/>
              <a:t>atteindre un </a:t>
            </a:r>
            <a:r>
              <a:rPr lang="fr-FR" b="1" dirty="0"/>
              <a:t>but </a:t>
            </a:r>
            <a:r>
              <a:rPr lang="fr-FR" b="1" dirty="0" smtClean="0"/>
              <a:t>commun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950" y="1412776"/>
            <a:ext cx="2147849" cy="187220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15" y="3356992"/>
            <a:ext cx="2304256" cy="164086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927" y="5129733"/>
            <a:ext cx="2375488" cy="1524000"/>
          </a:xfrm>
          <a:prstGeom prst="rect">
            <a:avLst/>
          </a:prstGeom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Alves - Legrand - Gimenez - Merlin</a:t>
            </a:r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03F1-1759-4F11-9FB5-F1808076EBD6}" type="slidenum">
              <a:rPr lang="fr-FR" smtClean="0"/>
              <a:t>9</a:t>
            </a:fld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36FB-9EF6-40DB-BD73-0D1A9C9A35A4}" type="datetime1">
              <a:rPr lang="fr-FR" smtClean="0"/>
              <a:t>20/02/2014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0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287</TotalTime>
  <Words>641</Words>
  <Application>Microsoft Office PowerPoint</Application>
  <PresentationFormat>Affichage à l'écran (4:3)</PresentationFormat>
  <Paragraphs>172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Contiguïté</vt:lpstr>
      <vt:lpstr>Travail en équipe</vt:lpstr>
      <vt:lpstr>Introduction</vt:lpstr>
      <vt:lpstr>Prise de décision</vt:lpstr>
      <vt:lpstr>Le manager est-il seul face à la prise de décision ?</vt:lpstr>
      <vt:lpstr>Doit-on prendre une décision seul ou en groupe ?</vt:lpstr>
      <vt:lpstr>Le travail en groupe implique t-il des décisions plus risquées ?</vt:lpstr>
      <vt:lpstr>Présentation PowerPoint</vt:lpstr>
      <vt:lpstr>Les caractéristiques d’un leader</vt:lpstr>
      <vt:lpstr>Distinction entre leader, manager et leadership </vt:lpstr>
      <vt:lpstr>Présentation PowerPoint</vt:lpstr>
      <vt:lpstr>Tout le monde peut-il être un bon leader?</vt:lpstr>
      <vt:lpstr>LA CONFIANCE  ENVERS LES PARTENAIRES</vt:lpstr>
      <vt:lpstr>A quoi peut mener l’effort individuel dans un groupe?</vt:lpstr>
      <vt:lpstr>Comment maximiser la confiance d’un groupe?</vt:lpstr>
      <vt:lpstr>Jusqu’à quel point le groupe peut-il influencer le comportement de l’individu?</vt:lpstr>
      <vt:lpstr>Des questions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Prise de décision</dc:title>
  <dc:creator>Admin</dc:creator>
  <cp:lastModifiedBy>Admin</cp:lastModifiedBy>
  <cp:revision>31</cp:revision>
  <dcterms:created xsi:type="dcterms:W3CDTF">2014-02-19T13:20:46Z</dcterms:created>
  <dcterms:modified xsi:type="dcterms:W3CDTF">2014-02-20T09:09:35Z</dcterms:modified>
</cp:coreProperties>
</file>