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0" r:id="rId3"/>
    <p:sldId id="261" r:id="rId4"/>
    <p:sldId id="257" r:id="rId5"/>
    <p:sldId id="263" r:id="rId6"/>
    <p:sldId id="262" r:id="rId7"/>
    <p:sldId id="258" r:id="rId8"/>
    <p:sldId id="264" r:id="rId9"/>
    <p:sldId id="273" r:id="rId10"/>
    <p:sldId id="265" r:id="rId11"/>
    <p:sldId id="266" r:id="rId12"/>
    <p:sldId id="271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24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5" autoAdjust="0"/>
    <p:restoredTop sz="94714" autoAdjust="0"/>
  </p:normalViewPr>
  <p:slideViewPr>
    <p:cSldViewPr>
      <p:cViewPr varScale="1">
        <p:scale>
          <a:sx n="86" d="100"/>
          <a:sy n="86" d="100"/>
        </p:scale>
        <p:origin x="-16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4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1B36B-C36B-4751-B302-183F8A791850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1C917-3770-4679-BF4C-F58165B81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1C917-3770-4679-BF4C-F58165B811D1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2E4CB08-F4CB-4324-AFB4-75DFD8B917F1}" type="datetimeFigureOut">
              <a:rPr lang="fr-FR" smtClean="0"/>
              <a:pPr/>
              <a:t>07/12/2011</a:t>
            </a:fld>
            <a:endParaRPr lang="fr-FR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2A02241-7AF0-4CE4-B1A6-E57E3D4595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4CB08-F4CB-4324-AFB4-75DFD8B917F1}" type="datetimeFigureOut">
              <a:rPr lang="fr-FR" smtClean="0"/>
              <a:pPr/>
              <a:t>07/12/2011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A02241-7AF0-4CE4-B1A6-E57E3D4595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2E4CB08-F4CB-4324-AFB4-75DFD8B917F1}" type="datetimeFigureOut">
              <a:rPr lang="fr-FR" smtClean="0"/>
              <a:pPr/>
              <a:t>07/12/2011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A02241-7AF0-4CE4-B1A6-E57E3D4595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4CB08-F4CB-4324-AFB4-75DFD8B917F1}" type="datetimeFigureOut">
              <a:rPr lang="fr-FR" smtClean="0"/>
              <a:pPr/>
              <a:t>07/12/2011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A02241-7AF0-4CE4-B1A6-E57E3D4595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E4CB08-F4CB-4324-AFB4-75DFD8B917F1}" type="datetimeFigureOut">
              <a:rPr lang="fr-FR" smtClean="0"/>
              <a:pPr/>
              <a:t>07/12/2011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2A02241-7AF0-4CE4-B1A6-E57E3D4595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4CB08-F4CB-4324-AFB4-75DFD8B917F1}" type="datetimeFigureOut">
              <a:rPr lang="fr-FR" smtClean="0"/>
              <a:pPr/>
              <a:t>07/12/2011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A02241-7AF0-4CE4-B1A6-E57E3D4595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4CB08-F4CB-4324-AFB4-75DFD8B917F1}" type="datetimeFigureOut">
              <a:rPr lang="fr-FR" smtClean="0"/>
              <a:pPr/>
              <a:t>07/12/2011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A02241-7AF0-4CE4-B1A6-E57E3D4595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4CB08-F4CB-4324-AFB4-75DFD8B917F1}" type="datetimeFigureOut">
              <a:rPr lang="fr-FR" smtClean="0"/>
              <a:pPr/>
              <a:t>07/12/2011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A02241-7AF0-4CE4-B1A6-E57E3D4595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E4CB08-F4CB-4324-AFB4-75DFD8B917F1}" type="datetimeFigureOut">
              <a:rPr lang="fr-FR" smtClean="0"/>
              <a:pPr/>
              <a:t>07/12/2011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A02241-7AF0-4CE4-B1A6-E57E3D4595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4CB08-F4CB-4324-AFB4-75DFD8B917F1}" type="datetimeFigureOut">
              <a:rPr lang="fr-FR" smtClean="0"/>
              <a:pPr/>
              <a:t>07/12/2011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A02241-7AF0-4CE4-B1A6-E57E3D4595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9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9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4CB08-F4CB-4324-AFB4-75DFD8B917F1}" type="datetimeFigureOut">
              <a:rPr lang="fr-FR" smtClean="0"/>
              <a:pPr/>
              <a:t>07/12/2011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A02241-7AF0-4CE4-B1A6-E57E3D45958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3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2E4CB08-F4CB-4324-AFB4-75DFD8B917F1}" type="datetimeFigureOut">
              <a:rPr lang="fr-FR" smtClean="0"/>
              <a:pPr/>
              <a:t>07/12/2011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2A02241-7AF0-4CE4-B1A6-E57E3D4595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H:\Users\Administrator\Documents\Eisti\RH\Milgram\Vid&#233;os\Milgram%202010.wmv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H:\Users\Administrator\Documents\Eisti\RH\Milgram\Vid&#233;os\Intro%20Milgram.wmv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fr-FR" dirty="0" smtClean="0"/>
              <a:t>L’autorité,</a:t>
            </a:r>
            <a:br>
              <a:rPr lang="fr-FR" dirty="0" smtClean="0"/>
            </a:br>
            <a:r>
              <a:rPr lang="fr-FR" dirty="0" smtClean="0"/>
              <a:t>une fatalité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17661" y="3539865"/>
            <a:ext cx="5114779" cy="537207"/>
          </a:xfrm>
        </p:spPr>
        <p:txBody>
          <a:bodyPr/>
          <a:lstStyle/>
          <a:p>
            <a:pPr algn="l"/>
            <a:r>
              <a:rPr lang="fr-FR" dirty="0" smtClean="0"/>
              <a:t>Lecroq Benjamin</a:t>
            </a:r>
            <a:endParaRPr lang="fr-FR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6" descr="graph_ri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081" y="2636912"/>
            <a:ext cx="6378199" cy="3574307"/>
          </a:xfr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Milgram Aujourd’hui :</a:t>
            </a:r>
            <a:br>
              <a:rPr lang="fr-FR" dirty="0" smtClean="0"/>
            </a:br>
            <a:r>
              <a:rPr lang="fr-FR" dirty="0" smtClean="0"/>
              <a:t>Les réactions Humaines</a:t>
            </a: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95536" y="1628800"/>
            <a:ext cx="7283152" cy="12241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fr-FR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questionneur</a:t>
            </a:r>
            <a:r>
              <a:rPr kumimoji="0" lang="fr-FR" sz="2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(sujet) :</a:t>
            </a:r>
            <a:endParaRPr kumimoji="0" lang="fr-FR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rire</a:t>
            </a: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539552" y="5877272"/>
            <a:ext cx="7283152" cy="864096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triche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043608" y="5877272"/>
            <a:ext cx="23807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Source : </a:t>
            </a:r>
            <a:r>
              <a:rPr lang="fr-FR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 Zone Xtreme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France 2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100392" y="4201924"/>
            <a:ext cx="10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Intro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100392" y="4687396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A. </a:t>
            </a:r>
            <a:r>
              <a:rPr lang="fr-FR" sz="1400" dirty="0" err="1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Experience</a:t>
            </a:r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de </a:t>
            </a:r>
            <a:r>
              <a:rPr lang="fr-FR" sz="1400" dirty="0" err="1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Milgram</a:t>
            </a:r>
            <a:endParaRPr lang="fr-FR" sz="1400" dirty="0" smtClean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8100392" y="5570076"/>
            <a:ext cx="118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B. </a:t>
            </a:r>
            <a:r>
              <a:rPr lang="fr-FR" sz="1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Milgram</a:t>
            </a:r>
            <a:r>
              <a:rPr lang="fr-FR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aujourd’hui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8100392" y="6289575"/>
            <a:ext cx="10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Conclusion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8100392" y="0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L’autorité,</a:t>
            </a:r>
          </a:p>
          <a:p>
            <a:r>
              <a:rPr lang="fr-FR" sz="1400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u</a:t>
            </a:r>
            <a:r>
              <a:rPr lang="fr-FR" sz="14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ne fatalité</a:t>
            </a:r>
            <a:endParaRPr lang="fr-FR" sz="1400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allAtOnce"/>
      <p:bldP spid="10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Milgram 2010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36512" y="764704"/>
            <a:ext cx="9159264" cy="5256584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lipse 20"/>
          <p:cNvSpPr/>
          <p:nvPr/>
        </p:nvSpPr>
        <p:spPr>
          <a:xfrm>
            <a:off x="1259632" y="1556792"/>
            <a:ext cx="5544616" cy="482453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9344" y="26064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Mécanismes internes </a:t>
            </a:r>
            <a:r>
              <a:rPr lang="fr-FR" smtClean="0"/>
              <a:t>de l’autorité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771800" y="1772816"/>
            <a:ext cx="23823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Attente du groupe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07904" y="2564904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Jeu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635896" y="3347700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Règles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491880" y="1052736"/>
            <a:ext cx="100059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Milgram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3347864" y="5877272"/>
            <a:ext cx="1471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009242"/>
                </a:solidFill>
              </a:rPr>
              <a:t>Opposition</a:t>
            </a:r>
            <a:endParaRPr lang="fr-FR" b="1" dirty="0">
              <a:solidFill>
                <a:srgbClr val="009242"/>
              </a:solidFill>
            </a:endParaRPr>
          </a:p>
        </p:txBody>
      </p:sp>
      <p:cxnSp>
        <p:nvCxnSpPr>
          <p:cNvPr id="41" name="Connecteur droit avec flèche 40"/>
          <p:cNvCxnSpPr/>
          <p:nvPr/>
        </p:nvCxnSpPr>
        <p:spPr>
          <a:xfrm flipV="1">
            <a:off x="3995936" y="206084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 flipV="1">
            <a:off x="3995936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4067944" y="544522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>
            <a:stCxn id="65" idx="0"/>
            <a:endCxn id="71" idx="2"/>
          </p:cNvCxnSpPr>
          <p:nvPr/>
        </p:nvCxnSpPr>
        <p:spPr>
          <a:xfrm flipV="1">
            <a:off x="4033690" y="4509120"/>
            <a:ext cx="14769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5" name="ZoneTexte 64"/>
          <p:cNvSpPr txBox="1"/>
          <p:nvPr/>
        </p:nvSpPr>
        <p:spPr>
          <a:xfrm>
            <a:off x="3131840" y="5013176"/>
            <a:ext cx="1803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9242"/>
                </a:solidFill>
              </a:rPr>
              <a:t>Double autorité</a:t>
            </a:r>
            <a:endParaRPr lang="fr-FR" dirty="0">
              <a:solidFill>
                <a:srgbClr val="009242"/>
              </a:solidFill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3524918" y="4139788"/>
            <a:ext cx="104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9242"/>
                </a:solidFill>
              </a:rPr>
              <a:t>Soutient</a:t>
            </a:r>
            <a:endParaRPr lang="fr-FR" dirty="0">
              <a:solidFill>
                <a:srgbClr val="009242"/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8100392" y="4201924"/>
            <a:ext cx="10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Intro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8100392" y="4687396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A. Expérience de Milgram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8100392" y="5570076"/>
            <a:ext cx="118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B. </a:t>
            </a:r>
            <a:r>
              <a:rPr lang="fr-FR" sz="1400" dirty="0" err="1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Milgram</a:t>
            </a:r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aujourd’hui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8100392" y="6289575"/>
            <a:ext cx="10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Conclusion</a:t>
            </a:r>
            <a:endParaRPr lang="fr-FR" sz="1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8100392" y="0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L’autorité,</a:t>
            </a:r>
          </a:p>
          <a:p>
            <a:r>
              <a:rPr lang="fr-FR" sz="1400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u</a:t>
            </a:r>
            <a:r>
              <a:rPr lang="fr-FR" sz="14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ne fatalité</a:t>
            </a:r>
            <a:endParaRPr lang="fr-FR" sz="1400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" grpId="0" build="allAtOnce"/>
      <p:bldP spid="5" grpId="0" build="allAtOnce"/>
      <p:bldP spid="6" grpId="0" build="allAtOnce"/>
      <p:bldP spid="17" grpId="0" build="allAtOnce" animBg="1"/>
      <p:bldP spid="38" grpId="0" build="allAtOnce"/>
      <p:bldP spid="65" grpId="0" build="allAtOnce"/>
      <p:bldP spid="71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 À votre avis…</a:t>
            </a: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572000" y="3501008"/>
            <a:ext cx="1800200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 rot="16200000">
            <a:off x="-587279" y="3547721"/>
            <a:ext cx="2344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accent2">
                    <a:lumMod val="75000"/>
                  </a:schemeClr>
                </a:solidFill>
              </a:rPr>
              <a:t>Obéissance</a:t>
            </a:r>
            <a:endParaRPr lang="fr-F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1043608" y="2060848"/>
            <a:ext cx="0" cy="37444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1043608" y="5805264"/>
            <a:ext cx="59046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347864" y="5877272"/>
            <a:ext cx="1912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fr-FR" sz="2800" dirty="0" smtClean="0">
                <a:solidFill>
                  <a:schemeClr val="accent2">
                    <a:lumMod val="75000"/>
                  </a:schemeClr>
                </a:solidFill>
              </a:rPr>
              <a:t>emps</a:t>
            </a:r>
            <a:endParaRPr lang="fr-F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9" name="Connecteur droit 18"/>
          <p:cNvCxnSpPr/>
          <p:nvPr/>
        </p:nvCxnSpPr>
        <p:spPr>
          <a:xfrm flipH="1">
            <a:off x="3491880" y="3501008"/>
            <a:ext cx="1080120" cy="864096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 flipV="1">
            <a:off x="1763688" y="3933056"/>
            <a:ext cx="1728192" cy="43204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3779912" y="2564904"/>
            <a:ext cx="19127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fr-FR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187624" y="3501008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accent2">
                    <a:lumMod val="75000"/>
                  </a:schemeClr>
                </a:solidFill>
              </a:rPr>
              <a:t>1960</a:t>
            </a:r>
            <a:endParaRPr lang="fr-F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580112" y="450912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accent2">
                    <a:lumMod val="75000"/>
                  </a:schemeClr>
                </a:solidFill>
              </a:rPr>
              <a:t>Aujourd’hui</a:t>
            </a:r>
            <a:endParaRPr lang="fr-FR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100392" y="4201924"/>
            <a:ext cx="10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Intro</a:t>
            </a:r>
            <a:endParaRPr lang="fr-FR" sz="1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8100392" y="4687396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A. Expérience de Milgram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8100392" y="5570076"/>
            <a:ext cx="118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B. </a:t>
            </a:r>
            <a:r>
              <a:rPr lang="fr-FR" sz="1400" dirty="0" err="1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Milgram</a:t>
            </a:r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aujourd’hui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8100392" y="6289575"/>
            <a:ext cx="10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Conclusion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100392" y="0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L’autorité,</a:t>
            </a:r>
          </a:p>
          <a:p>
            <a:r>
              <a:rPr lang="fr-FR" sz="1400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u</a:t>
            </a:r>
            <a:r>
              <a:rPr lang="fr-FR" sz="14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ne fatalité</a:t>
            </a:r>
            <a:endParaRPr lang="fr-FR" sz="1400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0"/>
                            </p:stCondLst>
                            <p:childTnLst>
                              <p:par>
                                <p:cTn id="46" presetID="8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  <p:bldP spid="14" grpId="0" build="allAtOnce"/>
      <p:bldP spid="24" grpId="1"/>
      <p:bldP spid="25" grpId="0" build="allAtOnce"/>
      <p:bldP spid="26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Users\Administrator\Desktop\longue-file-de-gens-faire-la-queue_253210.jpg"/>
          <p:cNvPicPr>
            <a:picLocks noChangeAspect="1" noChangeArrowheads="1"/>
          </p:cNvPicPr>
          <p:nvPr/>
        </p:nvPicPr>
        <p:blipFill>
          <a:blip r:embed="rId2" cstate="print"/>
          <a:srcRect b="7014"/>
          <a:stretch>
            <a:fillRect/>
          </a:stretch>
        </p:blipFill>
        <p:spPr bwMode="auto">
          <a:xfrm>
            <a:off x="78184" y="4437112"/>
            <a:ext cx="7950200" cy="2420888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En quoi sommes-nous tous de potentiels soumis et bourreaux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7239000" cy="4466896"/>
          </a:xfrm>
        </p:spPr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lphaUcPeriod"/>
            </a:pPr>
            <a:r>
              <a:rPr lang="fr-FR" sz="2800" dirty="0" smtClean="0"/>
              <a:t>L’expérience de Milgram</a:t>
            </a:r>
          </a:p>
          <a:p>
            <a:pPr marL="514350" indent="-514350">
              <a:lnSpc>
                <a:spcPct val="200000"/>
              </a:lnSpc>
              <a:buFont typeface="+mj-lt"/>
              <a:buAutoNum type="alphaUcPeriod"/>
            </a:pPr>
            <a:r>
              <a:rPr lang="fr-FR" sz="2800" dirty="0" err="1" smtClean="0"/>
              <a:t>Milgram</a:t>
            </a:r>
            <a:r>
              <a:rPr lang="fr-FR" sz="2800" dirty="0" smtClean="0"/>
              <a:t> aujourd’hui</a:t>
            </a:r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8100392" y="4201924"/>
            <a:ext cx="10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Intro</a:t>
            </a:r>
            <a:endParaRPr lang="fr-FR" sz="1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8100392" y="4687396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A. Expérience de Milgram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100392" y="5570076"/>
            <a:ext cx="118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B. </a:t>
            </a:r>
            <a:r>
              <a:rPr lang="fr-FR" sz="1400" dirty="0" err="1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Milgram</a:t>
            </a:r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aujourd’hui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100392" y="6289575"/>
            <a:ext cx="10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Conclusion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8100392" y="0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L’autorité,</a:t>
            </a:r>
          </a:p>
          <a:p>
            <a:r>
              <a:rPr lang="fr-FR" sz="1400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u</a:t>
            </a:r>
            <a:r>
              <a:rPr lang="fr-FR" sz="14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ne fatalité</a:t>
            </a:r>
            <a:endParaRPr lang="fr-FR" sz="1400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1143000"/>
          </a:xfrm>
        </p:spPr>
        <p:txBody>
          <a:bodyPr/>
          <a:lstStyle/>
          <a:p>
            <a:r>
              <a:rPr lang="fr-FR" dirty="0" smtClean="0"/>
              <a:t>A. L’expérience de Milgram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3968" y="1556792"/>
            <a:ext cx="3744416" cy="473991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r-FR" dirty="0" smtClean="0"/>
              <a:t>1960 – 1963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Etats-Unis</a:t>
            </a:r>
          </a:p>
          <a:p>
            <a:pPr>
              <a:lnSpc>
                <a:spcPts val="3500"/>
              </a:lnSpc>
              <a:spcBef>
                <a:spcPts val="2400"/>
              </a:spcBef>
            </a:pPr>
            <a:r>
              <a:rPr lang="fr-FR" dirty="0" smtClean="0"/>
              <a:t>Puissance de l’autorité sur un individu</a:t>
            </a:r>
          </a:p>
          <a:p>
            <a:pPr>
              <a:lnSpc>
                <a:spcPts val="3500"/>
              </a:lnSpc>
              <a:spcBef>
                <a:spcPts val="2400"/>
              </a:spcBef>
            </a:pPr>
            <a:r>
              <a:rPr lang="fr-FR" dirty="0" smtClean="0"/>
              <a:t>Répétée de nos jours pour la télévision</a:t>
            </a:r>
          </a:p>
          <a:p>
            <a:pPr>
              <a:spcBef>
                <a:spcPts val="1200"/>
              </a:spcBef>
              <a:buNone/>
            </a:pPr>
            <a:endParaRPr lang="fr-FR" dirty="0"/>
          </a:p>
        </p:txBody>
      </p:sp>
      <p:pic>
        <p:nvPicPr>
          <p:cNvPr id="1026" name="Picture 2" descr="H:\Users\Administrator\Desktop\Expérience_de_Milgram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11560" y="1857441"/>
            <a:ext cx="3342784" cy="4238649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657295" y="5517232"/>
            <a:ext cx="11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Candidat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835696" y="2060848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Autorité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339752" y="2780928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Questionneur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8100392" y="4201924"/>
            <a:ext cx="10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Intro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100392" y="4687396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A. Expérience de Milgram</a:t>
            </a:r>
            <a:endParaRPr lang="fr-FR" sz="1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8100392" y="5570076"/>
            <a:ext cx="118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B. </a:t>
            </a:r>
            <a:r>
              <a:rPr lang="fr-FR" sz="1400" dirty="0" err="1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Milgram</a:t>
            </a:r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aujourd’hui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100392" y="6289575"/>
            <a:ext cx="10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Conclusion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100392" y="0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L’autorité,</a:t>
            </a:r>
          </a:p>
          <a:p>
            <a:r>
              <a:rPr lang="fr-FR" sz="1400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u</a:t>
            </a:r>
            <a:r>
              <a:rPr lang="fr-FR" sz="14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ne fatalité</a:t>
            </a:r>
            <a:endParaRPr lang="fr-FR" sz="1400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ntro Milgram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36512" y="789274"/>
            <a:ext cx="9180512" cy="5160006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Résultats Milgram 1963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95536" y="1610072"/>
          <a:ext cx="7416824" cy="4267200"/>
        </p:xfrm>
        <a:graphic>
          <a:graphicData uri="http://schemas.openxmlformats.org/drawingml/2006/table">
            <a:tbl>
              <a:tblPr/>
              <a:tblGrid>
                <a:gridCol w="3091209"/>
                <a:gridCol w="1229270"/>
                <a:gridCol w="936104"/>
                <a:gridCol w="936104"/>
                <a:gridCol w="1224137"/>
              </a:tblGrid>
              <a:tr h="100862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Variation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Sujets qui suivent l'expérience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Choc maximal moyen</a:t>
                      </a: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Sujets à être aller au bout</a:t>
                      </a: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Pourcentage</a:t>
                      </a: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13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Rétroaction à distance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405 V</a:t>
                      </a: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Proximité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312 V</a:t>
                      </a: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Absence de l'expérimentateur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272,25 V</a:t>
                      </a: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 pair administre les chocs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 V</a:t>
                      </a: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92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 individu ordinaire donne les ordres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244 V</a:t>
                      </a: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Deux autorités,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ordres contradictoires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150 V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137160" marR="137160" marT="137160" marB="1371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467544" y="5991091"/>
            <a:ext cx="54726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chemeClr val="bg1">
                    <a:lumMod val="50000"/>
                  </a:schemeClr>
                </a:solidFill>
              </a:rPr>
              <a:t>Source : Stanley Milgram, </a:t>
            </a:r>
            <a:r>
              <a:rPr lang="fr-FR" sz="1000" i="1" dirty="0" smtClean="0">
                <a:solidFill>
                  <a:schemeClr val="bg1">
                    <a:lumMod val="50000"/>
                  </a:schemeClr>
                </a:solidFill>
              </a:rPr>
              <a:t>La Soumission à l'autorité : Un point de vue expérimental</a:t>
            </a:r>
            <a:endParaRPr lang="fr-FR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100392" y="4201924"/>
            <a:ext cx="10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Intro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100392" y="4687396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A. Expérience de Milgram</a:t>
            </a:r>
            <a:endParaRPr lang="fr-FR" sz="1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100392" y="5570076"/>
            <a:ext cx="118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B. </a:t>
            </a:r>
            <a:r>
              <a:rPr lang="fr-FR" sz="1400" dirty="0" err="1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Milgram</a:t>
            </a:r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aujourd’hui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8100392" y="6289575"/>
            <a:ext cx="10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Conclusion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100392" y="0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L’autorité,</a:t>
            </a:r>
          </a:p>
          <a:p>
            <a:r>
              <a:rPr lang="fr-FR" sz="1400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u</a:t>
            </a:r>
            <a:r>
              <a:rPr lang="fr-FR" sz="14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ne fatalité</a:t>
            </a:r>
            <a:endParaRPr lang="fr-FR" sz="1400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313505" y="2833191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65%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313505" y="333724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40%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7313505" y="3789040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20%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7164288" y="4293096"/>
            <a:ext cx="636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92,5%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313505" y="4869160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20%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380312" y="5497487"/>
            <a:ext cx="4074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0%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5932784" y="283319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Calibri" pitchFamily="34" charset="0"/>
                <a:cs typeface="Calibri" pitchFamily="34" charset="0"/>
              </a:rPr>
              <a:t>26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5932784" y="333724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Calibri" pitchFamily="34" charset="0"/>
                <a:cs typeface="Calibri" pitchFamily="34" charset="0"/>
              </a:rPr>
              <a:t>16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6012160" y="378904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Calibri" pitchFamily="34" charset="0"/>
                <a:cs typeface="Calibri" pitchFamily="34" charset="0"/>
              </a:rPr>
              <a:t>8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5940152" y="4293096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smtClean="0">
                <a:latin typeface="Calibri" pitchFamily="34" charset="0"/>
                <a:cs typeface="Calibri" pitchFamily="34" charset="0"/>
              </a:rPr>
              <a:t>37</a:t>
            </a:r>
            <a:endParaRPr lang="fr-FR" sz="1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004792" y="486916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6012160" y="5497487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Calibri" pitchFamily="34" charset="0"/>
                <a:cs typeface="Calibri" pitchFamily="34" charset="0"/>
              </a:rPr>
              <a:t>0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10" grpId="0" build="p"/>
      <p:bldP spid="11" grpId="0" build="p"/>
      <p:bldP spid="17" grpId="0" build="p"/>
      <p:bldP spid="18" grpId="0" build="p"/>
      <p:bldP spid="19" grpId="0" build="p"/>
      <p:bldP spid="20" grpId="0" build="p"/>
      <p:bldP spid="21" grpId="0" build="p"/>
      <p:bldP spid="22" grpId="0" build="p"/>
      <p:bldP spid="23" grpId="0" build="p"/>
      <p:bldP spid="24" grpId="0" build="p"/>
      <p:bldP spid="25" grpId="0" build="p"/>
      <p:bldP spid="2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B. </a:t>
            </a:r>
            <a:r>
              <a:rPr lang="fr-FR" dirty="0" err="1" smtClean="0"/>
              <a:t>Milgram</a:t>
            </a:r>
            <a:r>
              <a:rPr lang="fr-FR" dirty="0" smtClean="0"/>
              <a:t> AUJOURD’HUI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04864"/>
            <a:ext cx="7283152" cy="4466896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fr-FR" dirty="0" smtClean="0"/>
              <a:t>Engagement par un </a:t>
            </a:r>
            <a:r>
              <a:rPr lang="fr-FR" b="1" dirty="0" smtClean="0"/>
              <a:t>règlement</a:t>
            </a:r>
          </a:p>
          <a:p>
            <a:pPr>
              <a:lnSpc>
                <a:spcPct val="200000"/>
              </a:lnSpc>
            </a:pPr>
            <a:r>
              <a:rPr lang="fr-FR" b="1" dirty="0" smtClean="0"/>
              <a:t>Seul </a:t>
            </a:r>
            <a:r>
              <a:rPr lang="fr-FR" dirty="0" smtClean="0"/>
              <a:t>: </a:t>
            </a:r>
            <a:r>
              <a:rPr lang="fr-FR" sz="2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« Maintenant, vous êtes le maître du Jeu »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Enrôlement </a:t>
            </a:r>
            <a:r>
              <a:rPr lang="fr-FR" b="1" dirty="0" smtClean="0"/>
              <a:t>étape par étape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Etat </a:t>
            </a:r>
            <a:r>
              <a:rPr lang="fr-FR" dirty="0" err="1" smtClean="0"/>
              <a:t>agentique</a:t>
            </a:r>
            <a:endParaRPr lang="fr-FR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8100392" y="4201924"/>
            <a:ext cx="10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Intro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100392" y="4687396"/>
            <a:ext cx="1152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A. </a:t>
            </a:r>
            <a:r>
              <a:rPr lang="fr-FR" sz="1400" dirty="0" err="1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Experience</a:t>
            </a:r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de </a:t>
            </a:r>
            <a:r>
              <a:rPr lang="fr-FR" sz="1400" dirty="0" err="1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Milgram</a:t>
            </a:r>
            <a:endParaRPr lang="fr-FR" sz="1400" dirty="0" smtClean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endParaRPr lang="fr-FR" sz="1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8100392" y="5570076"/>
            <a:ext cx="118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B. </a:t>
            </a:r>
            <a:r>
              <a:rPr lang="fr-FR" sz="1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Milgram</a:t>
            </a:r>
            <a:r>
              <a:rPr lang="fr-FR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aujourd’hui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100392" y="6289575"/>
            <a:ext cx="10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Conclusion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100392" y="0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L’autorité,</a:t>
            </a:r>
          </a:p>
          <a:p>
            <a:r>
              <a:rPr lang="fr-FR" sz="1400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u</a:t>
            </a:r>
            <a:r>
              <a:rPr lang="fr-FR" sz="14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ne fatalité</a:t>
            </a:r>
            <a:endParaRPr lang="fr-FR" sz="1400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628800"/>
            <a:ext cx="7239000" cy="4846320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fr-FR" b="1" dirty="0" smtClean="0"/>
              <a:t>5 Injonctions :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« C’est à vous, continuez »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« Le Jeu exige que vous continuez »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« Nous assumons toutes les conséquences »</a:t>
            </a:r>
          </a:p>
          <a:p>
            <a:pPr>
              <a:spcBef>
                <a:spcPts val="1800"/>
              </a:spcBef>
            </a:pPr>
            <a:r>
              <a:rPr lang="fr-FR" dirty="0" smtClean="0"/>
              <a:t>« Là il souffre mais dans 10 minutes il vous remerciera »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fr-FR" dirty="0" smtClean="0"/>
              <a:t>« Qu’en pense le public ? »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Milgram Aujourd’hui :</a:t>
            </a:r>
            <a:br>
              <a:rPr lang="fr-FR" dirty="0" smtClean="0"/>
            </a:br>
            <a:r>
              <a:rPr lang="fr-FR" dirty="0" smtClean="0"/>
              <a:t>Méthodologie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395536" y="2708920"/>
            <a:ext cx="0" cy="30963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8100392" y="4201924"/>
            <a:ext cx="10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Intro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8100392" y="4687396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A. </a:t>
            </a:r>
            <a:r>
              <a:rPr lang="fr-FR" sz="1400" dirty="0" err="1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Experience</a:t>
            </a:r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de </a:t>
            </a:r>
            <a:r>
              <a:rPr lang="fr-FR" sz="1400" dirty="0" err="1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Milgram</a:t>
            </a:r>
            <a:endParaRPr lang="fr-FR" sz="1400" dirty="0" smtClean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100392" y="5570076"/>
            <a:ext cx="118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B. </a:t>
            </a:r>
            <a:r>
              <a:rPr lang="fr-FR" sz="1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Milgram</a:t>
            </a:r>
            <a:r>
              <a:rPr lang="fr-FR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aujourd’hui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100392" y="6289575"/>
            <a:ext cx="10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Conclusion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8100392" y="0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L’autorité,</a:t>
            </a:r>
          </a:p>
          <a:p>
            <a:r>
              <a:rPr lang="fr-FR" sz="1400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u</a:t>
            </a:r>
            <a:r>
              <a:rPr lang="fr-FR" sz="14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ne fatalité</a:t>
            </a:r>
            <a:endParaRPr lang="fr-FR" sz="1400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Milgram Aujourd’hui :</a:t>
            </a:r>
            <a:br>
              <a:rPr lang="fr-FR" dirty="0" smtClean="0"/>
            </a:br>
            <a:r>
              <a:rPr lang="fr-FR" dirty="0" smtClean="0"/>
              <a:t>Les réactions Humaines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8100392" y="4201924"/>
            <a:ext cx="10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Intro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100392" y="4687396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A. </a:t>
            </a:r>
            <a:r>
              <a:rPr lang="fr-FR" sz="1400" dirty="0" err="1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Experience</a:t>
            </a:r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de </a:t>
            </a:r>
            <a:r>
              <a:rPr lang="fr-FR" sz="1400" dirty="0" err="1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Milgram</a:t>
            </a:r>
            <a:endParaRPr lang="fr-FR" sz="1400" dirty="0" smtClean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8100392" y="5570076"/>
            <a:ext cx="118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B. </a:t>
            </a:r>
            <a:r>
              <a:rPr lang="fr-FR" sz="1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Milgram</a:t>
            </a:r>
            <a:r>
              <a:rPr lang="fr-FR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aujourd’hui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8100392" y="6289575"/>
            <a:ext cx="10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Conclusion</a:t>
            </a:r>
            <a:endParaRPr lang="fr-FR" sz="1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8100392" y="0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L’autorité,</a:t>
            </a:r>
          </a:p>
          <a:p>
            <a:r>
              <a:rPr lang="fr-FR" sz="1400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u</a:t>
            </a:r>
            <a:r>
              <a:rPr lang="fr-FR" sz="14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ne fatalité</a:t>
            </a:r>
            <a:endParaRPr lang="fr-FR" sz="1400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2" name="Espace réservé du contenu 11"/>
          <p:cNvSpPr>
            <a:spLocks noGrp="1"/>
          </p:cNvSpPr>
          <p:nvPr>
            <p:ph idx="1"/>
          </p:nvPr>
        </p:nvSpPr>
        <p:spPr>
          <a:xfrm>
            <a:off x="395536" y="1988840"/>
            <a:ext cx="7239000" cy="4846320"/>
          </a:xfrm>
        </p:spPr>
        <p:txBody>
          <a:bodyPr/>
          <a:lstStyle/>
          <a:p>
            <a:pPr algn="ctr">
              <a:buNone/>
            </a:pPr>
            <a:r>
              <a:rPr lang="fr-FR" b="1" dirty="0" smtClean="0"/>
              <a:t>Le candidat (acteur) :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Petit rire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Cris de douleur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« Arrêtez ! »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« Je ne veux plus jouer ! »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Plus de réponse</a:t>
            </a:r>
            <a:endParaRPr lang="fr-FR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341</TotalTime>
  <Words>343</Words>
  <Application>Microsoft Office PowerPoint</Application>
  <PresentationFormat>Affichage à l'écran (4:3)</PresentationFormat>
  <Paragraphs>143</Paragraphs>
  <Slides>12</Slides>
  <Notes>1</Notes>
  <HiddenSlides>0</HiddenSlides>
  <MMClips>2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Opulent</vt:lpstr>
      <vt:lpstr>L’autorité, une fatalité</vt:lpstr>
      <vt:lpstr> À votre avis…</vt:lpstr>
      <vt:lpstr>En quoi sommes-nous tous de potentiels soumis et bourreaux</vt:lpstr>
      <vt:lpstr>A. L’expérience de Milgram</vt:lpstr>
      <vt:lpstr>Diapositive 5</vt:lpstr>
      <vt:lpstr>Résultats Milgram 1963</vt:lpstr>
      <vt:lpstr>B. Milgram AUJOURD’HUI</vt:lpstr>
      <vt:lpstr>Milgram Aujourd’hui : Méthodologie</vt:lpstr>
      <vt:lpstr>Milgram Aujourd’hui : Les réactions Humaines</vt:lpstr>
      <vt:lpstr>Milgram Aujourd’hui : Les réactions Humaines</vt:lpstr>
      <vt:lpstr>Diapositive 11</vt:lpstr>
      <vt:lpstr>Mécanismes internes de l’autorité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L’autorité, une fatalité</dc:title>
  <dc:creator>MEYNIER Vincent</dc:creator>
  <cp:lastModifiedBy>Benjamin Lecroq</cp:lastModifiedBy>
  <cp:revision>75</cp:revision>
  <dcterms:created xsi:type="dcterms:W3CDTF">2011-11-10T14:45:02Z</dcterms:created>
  <dcterms:modified xsi:type="dcterms:W3CDTF">2011-12-07T16:48:02Z</dcterms:modified>
</cp:coreProperties>
</file>