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4" autoAdjust="0"/>
    <p:restoredTop sz="94660"/>
  </p:normalViewPr>
  <p:slideViewPr>
    <p:cSldViewPr>
      <p:cViewPr varScale="1">
        <p:scale>
          <a:sx n="86" d="100"/>
          <a:sy n="86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Users\Administrator\Documents\Travail\ING-1\Relations%20Humaines\Communication%20interculturelle\Seance%204\Not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Users\Administrator\Documents\Travail\ING-1\Relations%20Humaines\Communication%20interculturelle\Seance%204\Not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Users\Administrator\Documents\Travail\ING-1\Relations%20Humaines\Communication%20interculturelle\Seance%204\Not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autoTitleDeleted val="1"/>
    <c:plotArea>
      <c:layout/>
      <c:barChart>
        <c:barDir val="col"/>
        <c:grouping val="clustered"/>
        <c:ser>
          <c:idx val="5"/>
          <c:order val="0"/>
          <c:tx>
            <c:strRef>
              <c:f>'A Salaire 2009'!$A$7</c:f>
              <c:strCache>
                <c:ptCount val="1"/>
                <c:pt idx="0">
                  <c:v>Tokyo</c:v>
                </c:pt>
              </c:strCache>
            </c:strRef>
          </c:tx>
          <c:cat>
            <c:strRef>
              <c:f>'A Salaire 2009'!$C$1</c:f>
              <c:strCache>
                <c:ptCount val="1"/>
                <c:pt idx="0">
                  <c:v>Salaire moyen en €</c:v>
                </c:pt>
              </c:strCache>
            </c:strRef>
          </c:cat>
          <c:val>
            <c:numRef>
              <c:f>'A Salaire 2009'!$C$7</c:f>
              <c:numCache>
                <c:formatCode>0.00</c:formatCode>
                <c:ptCount val="1"/>
                <c:pt idx="0">
                  <c:v>3196.5511945392514</c:v>
                </c:pt>
              </c:numCache>
            </c:numRef>
          </c:val>
        </c:ser>
        <c:ser>
          <c:idx val="7"/>
          <c:order val="1"/>
          <c:tx>
            <c:strRef>
              <c:f>'A Salaire 2009'!$A$9</c:f>
              <c:strCache>
                <c:ptCount val="1"/>
                <c:pt idx="0">
                  <c:v>Paris</c:v>
                </c:pt>
              </c:strCache>
            </c:strRef>
          </c:tx>
          <c:cat>
            <c:strRef>
              <c:f>'A Salaire 2009'!$C$1</c:f>
              <c:strCache>
                <c:ptCount val="1"/>
                <c:pt idx="0">
                  <c:v>Salaire moyen en €</c:v>
                </c:pt>
              </c:strCache>
            </c:strRef>
          </c:cat>
          <c:val>
            <c:numRef>
              <c:f>'A Salaire 2009'!$C$9</c:f>
              <c:numCache>
                <c:formatCode>0.00</c:formatCode>
                <c:ptCount val="1"/>
                <c:pt idx="0">
                  <c:v>2703</c:v>
                </c:pt>
              </c:numCache>
            </c:numRef>
          </c:val>
        </c:ser>
        <c:ser>
          <c:idx val="4"/>
          <c:order val="2"/>
          <c:tx>
            <c:strRef>
              <c:f>'A Salaire 2009'!$A$6</c:f>
              <c:strCache>
                <c:ptCount val="1"/>
                <c:pt idx="0">
                  <c:v>Berlin</c:v>
                </c:pt>
              </c:strCache>
            </c:strRef>
          </c:tx>
          <c:cat>
            <c:strRef>
              <c:f>'A Salaire 2009'!$C$1</c:f>
              <c:strCache>
                <c:ptCount val="1"/>
                <c:pt idx="0">
                  <c:v>Salaire moyen en €</c:v>
                </c:pt>
              </c:strCache>
            </c:strRef>
          </c:cat>
          <c:val>
            <c:numRef>
              <c:f>'A Salaire 2009'!$C$6</c:f>
              <c:numCache>
                <c:formatCode>0.00</c:formatCode>
                <c:ptCount val="1"/>
                <c:pt idx="0">
                  <c:v>2786.0273037542665</c:v>
                </c:pt>
              </c:numCache>
            </c:numRef>
          </c:val>
        </c:ser>
        <c:ser>
          <c:idx val="6"/>
          <c:order val="3"/>
          <c:tx>
            <c:strRef>
              <c:f>'A Salaire 2009'!$A$8</c:f>
              <c:strCache>
                <c:ptCount val="1"/>
                <c:pt idx="0">
                  <c:v>Londres</c:v>
                </c:pt>
              </c:strCache>
            </c:strRef>
          </c:tx>
          <c:cat>
            <c:strRef>
              <c:f>'A Salaire 2009'!$C$1</c:f>
              <c:strCache>
                <c:ptCount val="1"/>
                <c:pt idx="0">
                  <c:v>Salaire moyen en €</c:v>
                </c:pt>
              </c:strCache>
            </c:strRef>
          </c:cat>
          <c:val>
            <c:numRef>
              <c:f>'A Salaire 2009'!$C$8</c:f>
              <c:numCache>
                <c:formatCode>0.00</c:formatCode>
                <c:ptCount val="1"/>
                <c:pt idx="0">
                  <c:v>2827.5409556314003</c:v>
                </c:pt>
              </c:numCache>
            </c:numRef>
          </c:val>
        </c:ser>
        <c:ser>
          <c:idx val="3"/>
          <c:order val="4"/>
          <c:tx>
            <c:strRef>
              <c:f>'A Salaire 2009'!$A$5</c:f>
              <c:strCache>
                <c:ptCount val="1"/>
                <c:pt idx="0">
                  <c:v>Luxembourg</c:v>
                </c:pt>
              </c:strCache>
            </c:strRef>
          </c:tx>
          <c:cat>
            <c:strRef>
              <c:f>'A Salaire 2009'!$C$1</c:f>
              <c:strCache>
                <c:ptCount val="1"/>
                <c:pt idx="0">
                  <c:v>Salaire moyen en €</c:v>
                </c:pt>
              </c:strCache>
            </c:strRef>
          </c:cat>
          <c:val>
            <c:numRef>
              <c:f>'A Salaire 2009'!$C$5</c:f>
              <c:numCache>
                <c:formatCode>0.00</c:formatCode>
                <c:ptCount val="1"/>
                <c:pt idx="0">
                  <c:v>3713.1655290102394</c:v>
                </c:pt>
              </c:numCache>
            </c:numRef>
          </c:val>
        </c:ser>
        <c:ser>
          <c:idx val="8"/>
          <c:order val="5"/>
          <c:tx>
            <c:strRef>
              <c:f>'A Salaire 2009'!$A$10</c:f>
              <c:strCache>
                <c:ptCount val="1"/>
                <c:pt idx="0">
                  <c:v>Madrid</c:v>
                </c:pt>
              </c:strCache>
            </c:strRef>
          </c:tx>
          <c:cat>
            <c:strRef>
              <c:f>'A Salaire 2009'!$C$1</c:f>
              <c:strCache>
                <c:ptCount val="1"/>
                <c:pt idx="0">
                  <c:v>Salaire moyen en €</c:v>
                </c:pt>
              </c:strCache>
            </c:strRef>
          </c:cat>
          <c:val>
            <c:numRef>
              <c:f>'A Salaire 2009'!$C$10</c:f>
              <c:numCache>
                <c:formatCode>0.00</c:formatCode>
                <c:ptCount val="1"/>
                <c:pt idx="0">
                  <c:v>2421.6296928327652</c:v>
                </c:pt>
              </c:numCache>
            </c:numRef>
          </c:val>
        </c:ser>
        <c:ser>
          <c:idx val="2"/>
          <c:order val="6"/>
          <c:tx>
            <c:strRef>
              <c:f>'A Salaire 2009'!$A$4</c:f>
              <c:strCache>
                <c:ptCount val="1"/>
                <c:pt idx="0">
                  <c:v>New York</c:v>
                </c:pt>
              </c:strCache>
            </c:strRef>
          </c:tx>
          <c:cat>
            <c:strRef>
              <c:f>'A Salaire 2009'!$C$1</c:f>
              <c:strCache>
                <c:ptCount val="1"/>
                <c:pt idx="0">
                  <c:v>Salaire moyen en €</c:v>
                </c:pt>
              </c:strCache>
            </c:strRef>
          </c:cat>
          <c:val>
            <c:numRef>
              <c:f>'A Salaire 2009'!$C$4</c:f>
              <c:numCache>
                <c:formatCode>0.00</c:formatCode>
                <c:ptCount val="1"/>
                <c:pt idx="0">
                  <c:v>3851.544368600682</c:v>
                </c:pt>
              </c:numCache>
            </c:numRef>
          </c:val>
        </c:ser>
        <c:ser>
          <c:idx val="9"/>
          <c:order val="7"/>
          <c:tx>
            <c:strRef>
              <c:f>'A Salaire 2009'!$A$11</c:f>
              <c:strCache>
                <c:ptCount val="1"/>
                <c:pt idx="0">
                  <c:v>Rome</c:v>
                </c:pt>
              </c:strCache>
            </c:strRef>
          </c:tx>
          <c:cat>
            <c:strRef>
              <c:f>'A Salaire 2009'!$C$1</c:f>
              <c:strCache>
                <c:ptCount val="1"/>
                <c:pt idx="0">
                  <c:v>Salaire moyen en €</c:v>
                </c:pt>
              </c:strCache>
            </c:strRef>
          </c:cat>
          <c:val>
            <c:numRef>
              <c:f>'A Salaire 2009'!$C$11</c:f>
              <c:numCache>
                <c:formatCode>0.00</c:formatCode>
                <c:ptCount val="1"/>
                <c:pt idx="0">
                  <c:v>1831.213310580205</c:v>
                </c:pt>
              </c:numCache>
            </c:numRef>
          </c:val>
        </c:ser>
        <c:ser>
          <c:idx val="0"/>
          <c:order val="8"/>
          <c:tx>
            <c:strRef>
              <c:f>'A Salaire 2009'!$A$2</c:f>
              <c:strCache>
                <c:ptCount val="1"/>
                <c:pt idx="0">
                  <c:v>Zurich </c:v>
                </c:pt>
              </c:strCache>
            </c:strRef>
          </c:tx>
          <c:cat>
            <c:strRef>
              <c:f>'A Salaire 2009'!$C$1</c:f>
              <c:strCache>
                <c:ptCount val="1"/>
                <c:pt idx="0">
                  <c:v>Salaire moyen en €</c:v>
                </c:pt>
              </c:strCache>
            </c:strRef>
          </c:cat>
          <c:val>
            <c:numRef>
              <c:f>'A Salaire 2009'!$C$2</c:f>
              <c:numCache>
                <c:formatCode>0.00</c:formatCode>
                <c:ptCount val="1"/>
                <c:pt idx="0">
                  <c:v>4612.6279863481213</c:v>
                </c:pt>
              </c:numCache>
            </c:numRef>
          </c:val>
        </c:ser>
        <c:axId val="68392448"/>
        <c:axId val="68393984"/>
      </c:barChart>
      <c:catAx>
        <c:axId val="683924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68393984"/>
        <c:crosses val="autoZero"/>
        <c:auto val="1"/>
        <c:lblAlgn val="ctr"/>
        <c:lblOffset val="100"/>
      </c:catAx>
      <c:valAx>
        <c:axId val="68393984"/>
        <c:scaling>
          <c:orientation val="minMax"/>
        </c:scaling>
        <c:axPos val="l"/>
        <c:majorGridlines/>
        <c:numFmt formatCode="0.00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6839244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fr-FR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'B Congés 2011'!$B$1</c:f>
              <c:strCache>
                <c:ptCount val="1"/>
                <c:pt idx="0">
                  <c:v>Congés payés</c:v>
                </c:pt>
              </c:strCache>
            </c:strRef>
          </c:tx>
          <c:cat>
            <c:strRef>
              <c:f>'B Congés 2011'!$A$2:$A$11</c:f>
              <c:strCache>
                <c:ptCount val="10"/>
                <c:pt idx="0">
                  <c:v>Japon</c:v>
                </c:pt>
                <c:pt idx="1">
                  <c:v>France</c:v>
                </c:pt>
                <c:pt idx="2">
                  <c:v>Allemagne</c:v>
                </c:pt>
                <c:pt idx="3">
                  <c:v>Belgique</c:v>
                </c:pt>
                <c:pt idx="4">
                  <c:v>Espagne</c:v>
                </c:pt>
                <c:pt idx="5">
                  <c:v>États-Unis</c:v>
                </c:pt>
                <c:pt idx="6">
                  <c:v>Italie</c:v>
                </c:pt>
                <c:pt idx="7">
                  <c:v>Luxembourg</c:v>
                </c:pt>
                <c:pt idx="8">
                  <c:v>Portugal</c:v>
                </c:pt>
                <c:pt idx="9">
                  <c:v>Royaume-Uni</c:v>
                </c:pt>
              </c:strCache>
            </c:strRef>
          </c:cat>
          <c:val>
            <c:numRef>
              <c:f>'B Congés 2011'!$B$2:$B$11</c:f>
              <c:numCache>
                <c:formatCode>General</c:formatCode>
                <c:ptCount val="10"/>
                <c:pt idx="0">
                  <c:v>21</c:v>
                </c:pt>
                <c:pt idx="1">
                  <c:v>25</c:v>
                </c:pt>
                <c:pt idx="2">
                  <c:v>20</c:v>
                </c:pt>
                <c:pt idx="3">
                  <c:v>20</c:v>
                </c:pt>
                <c:pt idx="4">
                  <c:v>22</c:v>
                </c:pt>
                <c:pt idx="5">
                  <c:v>0</c:v>
                </c:pt>
                <c:pt idx="6">
                  <c:v>20</c:v>
                </c:pt>
                <c:pt idx="7">
                  <c:v>25</c:v>
                </c:pt>
                <c:pt idx="8">
                  <c:v>22</c:v>
                </c:pt>
                <c:pt idx="9">
                  <c:v>28</c:v>
                </c:pt>
              </c:numCache>
            </c:numRef>
          </c:val>
        </c:ser>
        <c:ser>
          <c:idx val="1"/>
          <c:order val="1"/>
          <c:tx>
            <c:strRef>
              <c:f>'B Congés 2011'!$C$1</c:f>
              <c:strCache>
                <c:ptCount val="1"/>
                <c:pt idx="0">
                  <c:v>Jours fériés</c:v>
                </c:pt>
              </c:strCache>
            </c:strRef>
          </c:tx>
          <c:cat>
            <c:strRef>
              <c:f>'B Congés 2011'!$A$2:$A$11</c:f>
              <c:strCache>
                <c:ptCount val="10"/>
                <c:pt idx="0">
                  <c:v>Japon</c:v>
                </c:pt>
                <c:pt idx="1">
                  <c:v>France</c:v>
                </c:pt>
                <c:pt idx="2">
                  <c:v>Allemagne</c:v>
                </c:pt>
                <c:pt idx="3">
                  <c:v>Belgique</c:v>
                </c:pt>
                <c:pt idx="4">
                  <c:v>Espagne</c:v>
                </c:pt>
                <c:pt idx="5">
                  <c:v>États-Unis</c:v>
                </c:pt>
                <c:pt idx="6">
                  <c:v>Italie</c:v>
                </c:pt>
                <c:pt idx="7">
                  <c:v>Luxembourg</c:v>
                </c:pt>
                <c:pt idx="8">
                  <c:v>Portugal</c:v>
                </c:pt>
                <c:pt idx="9">
                  <c:v>Royaume-Uni</c:v>
                </c:pt>
              </c:strCache>
            </c:strRef>
          </c:cat>
          <c:val>
            <c:numRef>
              <c:f>'B Congés 2011'!$C$2:$C$11</c:f>
              <c:numCache>
                <c:formatCode>General</c:formatCode>
                <c:ptCount val="10"/>
                <c:pt idx="0">
                  <c:v>15</c:v>
                </c:pt>
                <c:pt idx="1">
                  <c:v>11</c:v>
                </c:pt>
                <c:pt idx="2">
                  <c:v>9</c:v>
                </c:pt>
                <c:pt idx="3">
                  <c:v>10</c:v>
                </c:pt>
                <c:pt idx="4">
                  <c:v>14</c:v>
                </c:pt>
                <c:pt idx="5">
                  <c:v>13</c:v>
                </c:pt>
                <c:pt idx="6">
                  <c:v>11</c:v>
                </c:pt>
                <c:pt idx="7">
                  <c:v>10</c:v>
                </c:pt>
                <c:pt idx="8">
                  <c:v>13</c:v>
                </c:pt>
                <c:pt idx="9">
                  <c:v>8</c:v>
                </c:pt>
              </c:numCache>
            </c:numRef>
          </c:val>
        </c:ser>
        <c:gapWidth val="55"/>
        <c:overlap val="100"/>
        <c:axId val="68414848"/>
        <c:axId val="66348160"/>
      </c:barChart>
      <c:catAx>
        <c:axId val="684148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66348160"/>
        <c:crosses val="autoZero"/>
        <c:auto val="1"/>
        <c:lblAlgn val="ctr"/>
        <c:lblOffset val="100"/>
      </c:catAx>
      <c:valAx>
        <c:axId val="6634816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6841484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fr-FR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fr-FR"/>
              <a:t>Temps de travail</a:t>
            </a:r>
          </a:p>
        </c:rich>
      </c:tx>
      <c:layout/>
    </c:title>
    <c:plotArea>
      <c:layout/>
      <c:barChart>
        <c:barDir val="col"/>
        <c:grouping val="clustered"/>
        <c:ser>
          <c:idx val="7"/>
          <c:order val="0"/>
          <c:tx>
            <c:strRef>
              <c:f>'C Temps de travail'!$A$12</c:f>
              <c:strCache>
                <c:ptCount val="1"/>
                <c:pt idx="0">
                  <c:v>Japon </c:v>
                </c:pt>
              </c:strCache>
            </c:strRef>
          </c:tx>
          <c:cat>
            <c:numRef>
              <c:f>'C Temps de travail'!$B$4:$E$4</c:f>
              <c:numCache>
                <c:formatCode>General</c:formatCode>
                <c:ptCount val="4"/>
                <c:pt idx="0">
                  <c:v>1950</c:v>
                </c:pt>
                <c:pt idx="1">
                  <c:v>1980</c:v>
                </c:pt>
                <c:pt idx="2">
                  <c:v>1997</c:v>
                </c:pt>
                <c:pt idx="3">
                  <c:v>2007</c:v>
                </c:pt>
              </c:numCache>
            </c:numRef>
          </c:cat>
          <c:val>
            <c:numRef>
              <c:f>'C Temps de travail'!$B$12:$E$12</c:f>
              <c:numCache>
                <c:formatCode>#,##0</c:formatCode>
                <c:ptCount val="4"/>
                <c:pt idx="0">
                  <c:v>2080</c:v>
                </c:pt>
                <c:pt idx="1">
                  <c:v>2121</c:v>
                </c:pt>
                <c:pt idx="2">
                  <c:v>1889</c:v>
                </c:pt>
                <c:pt idx="3">
                  <c:v>1784</c:v>
                </c:pt>
              </c:numCache>
            </c:numRef>
          </c:val>
        </c:ser>
        <c:ser>
          <c:idx val="2"/>
          <c:order val="1"/>
          <c:tx>
            <c:strRef>
              <c:f>'C Temps de travail'!$A$7</c:f>
              <c:strCache>
                <c:ptCount val="1"/>
                <c:pt idx="0">
                  <c:v>France </c:v>
                </c:pt>
              </c:strCache>
            </c:strRef>
          </c:tx>
          <c:cat>
            <c:numRef>
              <c:f>'C Temps de travail'!$B$4:$E$4</c:f>
              <c:numCache>
                <c:formatCode>General</c:formatCode>
                <c:ptCount val="4"/>
                <c:pt idx="0">
                  <c:v>1950</c:v>
                </c:pt>
                <c:pt idx="1">
                  <c:v>1980</c:v>
                </c:pt>
                <c:pt idx="2">
                  <c:v>1997</c:v>
                </c:pt>
                <c:pt idx="3">
                  <c:v>2007</c:v>
                </c:pt>
              </c:numCache>
            </c:numRef>
          </c:cat>
          <c:val>
            <c:numRef>
              <c:f>'C Temps de travail'!$B$7:$E$7</c:f>
              <c:numCache>
                <c:formatCode>#,##0</c:formatCode>
                <c:ptCount val="4"/>
                <c:pt idx="0">
                  <c:v>2230</c:v>
                </c:pt>
                <c:pt idx="1">
                  <c:v>1810</c:v>
                </c:pt>
                <c:pt idx="2">
                  <c:v>1656</c:v>
                </c:pt>
                <c:pt idx="3">
                  <c:v>1559</c:v>
                </c:pt>
              </c:numCache>
            </c:numRef>
          </c:val>
        </c:ser>
        <c:ser>
          <c:idx val="1"/>
          <c:order val="2"/>
          <c:tx>
            <c:strRef>
              <c:f>'C Temps de travail'!$A$6</c:f>
              <c:strCache>
                <c:ptCount val="1"/>
                <c:pt idx="0">
                  <c:v>Allemagne </c:v>
                </c:pt>
              </c:strCache>
            </c:strRef>
          </c:tx>
          <c:cat>
            <c:numRef>
              <c:f>'C Temps de travail'!$B$4:$E$4</c:f>
              <c:numCache>
                <c:formatCode>General</c:formatCode>
                <c:ptCount val="4"/>
                <c:pt idx="0">
                  <c:v>1950</c:v>
                </c:pt>
                <c:pt idx="1">
                  <c:v>1980</c:v>
                </c:pt>
                <c:pt idx="2">
                  <c:v>1997</c:v>
                </c:pt>
                <c:pt idx="3">
                  <c:v>2007</c:v>
                </c:pt>
              </c:numCache>
            </c:numRef>
          </c:cat>
          <c:val>
            <c:numRef>
              <c:f>'C Temps de travail'!$B$6:$E$6</c:f>
              <c:numCache>
                <c:formatCode>#,##0</c:formatCode>
                <c:ptCount val="4"/>
                <c:pt idx="0">
                  <c:v>2370</c:v>
                </c:pt>
                <c:pt idx="1">
                  <c:v>1742</c:v>
                </c:pt>
                <c:pt idx="2">
                  <c:v>1560</c:v>
                </c:pt>
                <c:pt idx="3">
                  <c:v>1432</c:v>
                </c:pt>
              </c:numCache>
            </c:numRef>
          </c:val>
        </c:ser>
        <c:ser>
          <c:idx val="9"/>
          <c:order val="3"/>
          <c:tx>
            <c:strRef>
              <c:f>'C Temps de travail'!$A$14</c:f>
              <c:strCache>
                <c:ptCount val="1"/>
                <c:pt idx="0">
                  <c:v>Corée </c:v>
                </c:pt>
              </c:strCache>
            </c:strRef>
          </c:tx>
          <c:cat>
            <c:numRef>
              <c:f>'C Temps de travail'!$B$4:$E$4</c:f>
              <c:numCache>
                <c:formatCode>General</c:formatCode>
                <c:ptCount val="4"/>
                <c:pt idx="0">
                  <c:v>1950</c:v>
                </c:pt>
                <c:pt idx="1">
                  <c:v>1980</c:v>
                </c:pt>
                <c:pt idx="2">
                  <c:v>1997</c:v>
                </c:pt>
                <c:pt idx="3">
                  <c:v>2007</c:v>
                </c:pt>
              </c:numCache>
            </c:numRef>
          </c:cat>
          <c:val>
            <c:numRef>
              <c:f>'C Temps de travail'!$B$14:$E$14</c:f>
              <c:numCache>
                <c:formatCode>#,##0</c:formatCode>
                <c:ptCount val="4"/>
                <c:pt idx="1">
                  <c:v>2064</c:v>
                </c:pt>
                <c:pt idx="2">
                  <c:v>1892</c:v>
                </c:pt>
                <c:pt idx="3">
                  <c:v>2165</c:v>
                </c:pt>
              </c:numCache>
            </c:numRef>
          </c:val>
        </c:ser>
        <c:ser>
          <c:idx val="6"/>
          <c:order val="4"/>
          <c:tx>
            <c:strRef>
              <c:f>'C Temps de travail'!$A$11</c:f>
              <c:strCache>
                <c:ptCount val="1"/>
                <c:pt idx="0">
                  <c:v>Espagne </c:v>
                </c:pt>
              </c:strCache>
            </c:strRef>
          </c:tx>
          <c:cat>
            <c:numRef>
              <c:f>'C Temps de travail'!$B$4:$E$4</c:f>
              <c:numCache>
                <c:formatCode>General</c:formatCode>
                <c:ptCount val="4"/>
                <c:pt idx="0">
                  <c:v>1950</c:v>
                </c:pt>
                <c:pt idx="1">
                  <c:v>1980</c:v>
                </c:pt>
                <c:pt idx="2">
                  <c:v>1997</c:v>
                </c:pt>
                <c:pt idx="3">
                  <c:v>2007</c:v>
                </c:pt>
              </c:numCache>
            </c:numRef>
          </c:cat>
          <c:val>
            <c:numRef>
              <c:f>'C Temps de travail'!$B$11:$E$11</c:f>
              <c:numCache>
                <c:formatCode>#,##0</c:formatCode>
                <c:ptCount val="4"/>
                <c:pt idx="0">
                  <c:v>2050</c:v>
                </c:pt>
                <c:pt idx="1">
                  <c:v>1958.3333333333326</c:v>
                </c:pt>
                <c:pt idx="2">
                  <c:v>1866.6666666666667</c:v>
                </c:pt>
                <c:pt idx="3">
                  <c:v>1775</c:v>
                </c:pt>
              </c:numCache>
            </c:numRef>
          </c:val>
        </c:ser>
        <c:ser>
          <c:idx val="8"/>
          <c:order val="5"/>
          <c:tx>
            <c:strRef>
              <c:f>'C Temps de travail'!$A$13</c:f>
              <c:strCache>
                <c:ptCount val="1"/>
                <c:pt idx="0">
                  <c:v>États-Unis </c:v>
                </c:pt>
              </c:strCache>
            </c:strRef>
          </c:tx>
          <c:cat>
            <c:numRef>
              <c:f>'C Temps de travail'!$B$4:$E$4</c:f>
              <c:numCache>
                <c:formatCode>General</c:formatCode>
                <c:ptCount val="4"/>
                <c:pt idx="0">
                  <c:v>1950</c:v>
                </c:pt>
                <c:pt idx="1">
                  <c:v>1980</c:v>
                </c:pt>
                <c:pt idx="2">
                  <c:v>1997</c:v>
                </c:pt>
                <c:pt idx="3">
                  <c:v>2007</c:v>
                </c:pt>
              </c:numCache>
            </c:numRef>
          </c:cat>
          <c:val>
            <c:numRef>
              <c:f>'C Temps de travail'!$B$13:$E$13</c:f>
              <c:numCache>
                <c:formatCode>#,##0</c:formatCode>
                <c:ptCount val="4"/>
                <c:pt idx="0">
                  <c:v>2010</c:v>
                </c:pt>
                <c:pt idx="1">
                  <c:v>1883</c:v>
                </c:pt>
                <c:pt idx="2">
                  <c:v>1966</c:v>
                </c:pt>
                <c:pt idx="3">
                  <c:v>1785</c:v>
                </c:pt>
              </c:numCache>
            </c:numRef>
          </c:val>
        </c:ser>
        <c:ser>
          <c:idx val="5"/>
          <c:order val="6"/>
          <c:tx>
            <c:strRef>
              <c:f>'C Temps de travail'!$A$10</c:f>
              <c:strCache>
                <c:ptCount val="1"/>
                <c:pt idx="0">
                  <c:v>Royaume-Uni </c:v>
                </c:pt>
              </c:strCache>
            </c:strRef>
          </c:tx>
          <c:cat>
            <c:numRef>
              <c:f>'C Temps de travail'!$B$4:$E$4</c:f>
              <c:numCache>
                <c:formatCode>General</c:formatCode>
                <c:ptCount val="4"/>
                <c:pt idx="0">
                  <c:v>1950</c:v>
                </c:pt>
                <c:pt idx="1">
                  <c:v>1980</c:v>
                </c:pt>
                <c:pt idx="2">
                  <c:v>1997</c:v>
                </c:pt>
                <c:pt idx="3">
                  <c:v>2007</c:v>
                </c:pt>
              </c:numCache>
            </c:numRef>
          </c:cat>
          <c:val>
            <c:numRef>
              <c:f>'C Temps de travail'!$B$10:$E$10</c:f>
              <c:numCache>
                <c:formatCode>#,##0</c:formatCode>
                <c:ptCount val="4"/>
                <c:pt idx="0">
                  <c:v>2110</c:v>
                </c:pt>
                <c:pt idx="1">
                  <c:v>1775</c:v>
                </c:pt>
                <c:pt idx="2">
                  <c:v>1731</c:v>
                </c:pt>
                <c:pt idx="3">
                  <c:v>1607</c:v>
                </c:pt>
              </c:numCache>
            </c:numRef>
          </c:val>
        </c:ser>
        <c:axId val="68564480"/>
        <c:axId val="68566016"/>
      </c:barChart>
      <c:catAx>
        <c:axId val="6856448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68566016"/>
        <c:crosses val="autoZero"/>
        <c:auto val="1"/>
        <c:lblAlgn val="ctr"/>
        <c:lblOffset val="100"/>
      </c:catAx>
      <c:valAx>
        <c:axId val="6856601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685644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fr-FR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7B58DE-DE34-49A0-AA0D-EE4507487C9C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5940BD65-13C3-4E99-B3BE-E9ED3FCD4FC1}">
      <dgm:prSet/>
      <dgm:spPr/>
      <dgm:t>
        <a:bodyPr/>
        <a:lstStyle/>
        <a:p>
          <a:pPr rtl="0"/>
          <a:r>
            <a:rPr lang="fr-FR" dirty="0" smtClean="0"/>
            <a:t>Les </a:t>
          </a:r>
          <a:r>
            <a:rPr lang="fr-FR" b="0" dirty="0" smtClean="0"/>
            <a:t>salaires sont très bas</a:t>
          </a:r>
          <a:r>
            <a:rPr lang="fr-FR" dirty="0" smtClean="0"/>
            <a:t>, tu gagnes rien.</a:t>
          </a:r>
          <a:endParaRPr lang="fr-FR" dirty="0"/>
        </a:p>
      </dgm:t>
    </dgm:pt>
    <dgm:pt modelId="{F4DFF8C9-2633-4EBC-A6AB-7CCD155EC393}" type="parTrans" cxnId="{B33C4FAB-F06C-4968-AC31-055BFD7CC7B2}">
      <dgm:prSet/>
      <dgm:spPr/>
      <dgm:t>
        <a:bodyPr/>
        <a:lstStyle/>
        <a:p>
          <a:endParaRPr lang="fr-FR"/>
        </a:p>
      </dgm:t>
    </dgm:pt>
    <dgm:pt modelId="{C91F6BE0-6A8D-4B31-A07F-D8CE02AE198C}" type="sibTrans" cxnId="{B33C4FAB-F06C-4968-AC31-055BFD7CC7B2}">
      <dgm:prSet/>
      <dgm:spPr/>
      <dgm:t>
        <a:bodyPr/>
        <a:lstStyle/>
        <a:p>
          <a:endParaRPr lang="fr-FR"/>
        </a:p>
      </dgm:t>
    </dgm:pt>
    <dgm:pt modelId="{22D7B023-2AF9-4179-8CDE-97D1E090B538}">
      <dgm:prSet/>
      <dgm:spPr/>
      <dgm:t>
        <a:bodyPr/>
        <a:lstStyle/>
        <a:p>
          <a:pPr rtl="0"/>
          <a:r>
            <a:rPr lang="fr-FR" b="0" dirty="0" smtClean="0"/>
            <a:t>Les 5 semaines de vacances n'y pense même pas, au japon c’est une </a:t>
          </a:r>
          <a:r>
            <a:rPr lang="fr-FR" b="0" dirty="0" smtClean="0"/>
            <a:t>semaine </a:t>
          </a:r>
          <a:r>
            <a:rPr lang="fr-FR" b="0" dirty="0" smtClean="0"/>
            <a:t>de vacances par an.</a:t>
          </a:r>
          <a:endParaRPr lang="fr-FR" b="0" dirty="0"/>
        </a:p>
      </dgm:t>
    </dgm:pt>
    <dgm:pt modelId="{739F8A02-318C-4639-B989-119473486201}" type="parTrans" cxnId="{2CC3B291-E7EF-4A61-8944-012F55646882}">
      <dgm:prSet/>
      <dgm:spPr/>
      <dgm:t>
        <a:bodyPr/>
        <a:lstStyle/>
        <a:p>
          <a:endParaRPr lang="fr-FR"/>
        </a:p>
      </dgm:t>
    </dgm:pt>
    <dgm:pt modelId="{798E6E46-39DD-45CC-9475-EAFC78D27D8D}" type="sibTrans" cxnId="{2CC3B291-E7EF-4A61-8944-012F55646882}">
      <dgm:prSet/>
      <dgm:spPr/>
      <dgm:t>
        <a:bodyPr/>
        <a:lstStyle/>
        <a:p>
          <a:endParaRPr lang="fr-FR"/>
        </a:p>
      </dgm:t>
    </dgm:pt>
    <dgm:pt modelId="{7D5453D6-485E-483A-92BB-A036424D4D64}">
      <dgm:prSet/>
      <dgm:spPr/>
      <dgm:t>
        <a:bodyPr/>
        <a:lstStyle/>
        <a:p>
          <a:pPr rtl="0"/>
          <a:r>
            <a:rPr lang="fr-FR" b="0" dirty="0" smtClean="0"/>
            <a:t>Pas de 35H, compte plutôt 50H voir plus, certains bossent même le dimanche.</a:t>
          </a:r>
          <a:endParaRPr lang="fr-FR" b="0" dirty="0"/>
        </a:p>
      </dgm:t>
    </dgm:pt>
    <dgm:pt modelId="{62AE97A2-6CBA-4D17-ABB9-17A09A8E1C1A}" type="parTrans" cxnId="{70EE7049-5C47-4502-A18D-22211349423F}">
      <dgm:prSet/>
      <dgm:spPr/>
      <dgm:t>
        <a:bodyPr/>
        <a:lstStyle/>
        <a:p>
          <a:endParaRPr lang="fr-FR"/>
        </a:p>
      </dgm:t>
    </dgm:pt>
    <dgm:pt modelId="{E12B17ED-2580-43B2-ADB3-B52A69507C9B}" type="sibTrans" cxnId="{70EE7049-5C47-4502-A18D-22211349423F}">
      <dgm:prSet/>
      <dgm:spPr/>
      <dgm:t>
        <a:bodyPr/>
        <a:lstStyle/>
        <a:p>
          <a:endParaRPr lang="fr-FR"/>
        </a:p>
      </dgm:t>
    </dgm:pt>
    <dgm:pt modelId="{94BB1B81-14EE-404D-9DB2-124DD023FEB9}" type="pres">
      <dgm:prSet presAssocID="{D37B58DE-DE34-49A0-AA0D-EE4507487C9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C9AD678-6489-4E9C-BA56-B5F73A03051B}" type="pres">
      <dgm:prSet presAssocID="{5940BD65-13C3-4E99-B3BE-E9ED3FCD4FC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2E799F-22D7-427E-9B4C-F1E64636DBC9}" type="pres">
      <dgm:prSet presAssocID="{C91F6BE0-6A8D-4B31-A07F-D8CE02AE198C}" presName="spacer" presStyleCnt="0"/>
      <dgm:spPr/>
    </dgm:pt>
    <dgm:pt modelId="{C226FC17-CE7D-4276-9977-09F03DA08644}" type="pres">
      <dgm:prSet presAssocID="{22D7B023-2AF9-4179-8CDE-97D1E090B53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0BDC13-F4E1-41FD-B497-34CB76195EEA}" type="pres">
      <dgm:prSet presAssocID="{798E6E46-39DD-45CC-9475-EAFC78D27D8D}" presName="spacer" presStyleCnt="0"/>
      <dgm:spPr/>
    </dgm:pt>
    <dgm:pt modelId="{E36058FF-24A2-43F9-A554-76DCF35A8720}" type="pres">
      <dgm:prSet presAssocID="{7D5453D6-485E-483A-92BB-A036424D4D6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BEED088-AAAF-4E0D-B3AF-12BCC36D79D5}" type="presOf" srcId="{7D5453D6-485E-483A-92BB-A036424D4D64}" destId="{E36058FF-24A2-43F9-A554-76DCF35A8720}" srcOrd="0" destOrd="0" presId="urn:microsoft.com/office/officeart/2005/8/layout/vList2"/>
    <dgm:cxn modelId="{42B548AF-932E-4D35-A268-018E080F1080}" type="presOf" srcId="{22D7B023-2AF9-4179-8CDE-97D1E090B538}" destId="{C226FC17-CE7D-4276-9977-09F03DA08644}" srcOrd="0" destOrd="0" presId="urn:microsoft.com/office/officeart/2005/8/layout/vList2"/>
    <dgm:cxn modelId="{B33C4FAB-F06C-4968-AC31-055BFD7CC7B2}" srcId="{D37B58DE-DE34-49A0-AA0D-EE4507487C9C}" destId="{5940BD65-13C3-4E99-B3BE-E9ED3FCD4FC1}" srcOrd="0" destOrd="0" parTransId="{F4DFF8C9-2633-4EBC-A6AB-7CCD155EC393}" sibTransId="{C91F6BE0-6A8D-4B31-A07F-D8CE02AE198C}"/>
    <dgm:cxn modelId="{70EE7049-5C47-4502-A18D-22211349423F}" srcId="{D37B58DE-DE34-49A0-AA0D-EE4507487C9C}" destId="{7D5453D6-485E-483A-92BB-A036424D4D64}" srcOrd="2" destOrd="0" parTransId="{62AE97A2-6CBA-4D17-ABB9-17A09A8E1C1A}" sibTransId="{E12B17ED-2580-43B2-ADB3-B52A69507C9B}"/>
    <dgm:cxn modelId="{2CC3B291-E7EF-4A61-8944-012F55646882}" srcId="{D37B58DE-DE34-49A0-AA0D-EE4507487C9C}" destId="{22D7B023-2AF9-4179-8CDE-97D1E090B538}" srcOrd="1" destOrd="0" parTransId="{739F8A02-318C-4639-B989-119473486201}" sibTransId="{798E6E46-39DD-45CC-9475-EAFC78D27D8D}"/>
    <dgm:cxn modelId="{FD491B69-C14A-44F3-9C7D-32AF837A42C7}" type="presOf" srcId="{5940BD65-13C3-4E99-B3BE-E9ED3FCD4FC1}" destId="{BC9AD678-6489-4E9C-BA56-B5F73A03051B}" srcOrd="0" destOrd="0" presId="urn:microsoft.com/office/officeart/2005/8/layout/vList2"/>
    <dgm:cxn modelId="{2C1266CD-8C45-4494-8AAC-F0E4F128B9F1}" type="presOf" srcId="{D37B58DE-DE34-49A0-AA0D-EE4507487C9C}" destId="{94BB1B81-14EE-404D-9DB2-124DD023FEB9}" srcOrd="0" destOrd="0" presId="urn:microsoft.com/office/officeart/2005/8/layout/vList2"/>
    <dgm:cxn modelId="{A39CBF2F-A13A-412D-9011-0735278CA25C}" type="presParOf" srcId="{94BB1B81-14EE-404D-9DB2-124DD023FEB9}" destId="{BC9AD678-6489-4E9C-BA56-B5F73A03051B}" srcOrd="0" destOrd="0" presId="urn:microsoft.com/office/officeart/2005/8/layout/vList2"/>
    <dgm:cxn modelId="{EF6EE246-C800-4E08-BB60-6D2FA208F621}" type="presParOf" srcId="{94BB1B81-14EE-404D-9DB2-124DD023FEB9}" destId="{312E799F-22D7-427E-9B4C-F1E64636DBC9}" srcOrd="1" destOrd="0" presId="urn:microsoft.com/office/officeart/2005/8/layout/vList2"/>
    <dgm:cxn modelId="{279B4024-3618-4C69-A21F-9E213A9ACF6F}" type="presParOf" srcId="{94BB1B81-14EE-404D-9DB2-124DD023FEB9}" destId="{C226FC17-CE7D-4276-9977-09F03DA08644}" srcOrd="2" destOrd="0" presId="urn:microsoft.com/office/officeart/2005/8/layout/vList2"/>
    <dgm:cxn modelId="{60866194-8603-44AF-A921-2061E7C590EA}" type="presParOf" srcId="{94BB1B81-14EE-404D-9DB2-124DD023FEB9}" destId="{460BDC13-F4E1-41FD-B497-34CB76195EEA}" srcOrd="3" destOrd="0" presId="urn:microsoft.com/office/officeart/2005/8/layout/vList2"/>
    <dgm:cxn modelId="{959B5775-584E-42FE-BAAD-D38FE458C8D3}" type="presParOf" srcId="{94BB1B81-14EE-404D-9DB2-124DD023FEB9}" destId="{E36058FF-24A2-43F9-A554-76DCF35A872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FF2DAF-0437-4AFE-B1B8-F3EC9100CFBF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9976E40A-7162-435F-9C7B-FB8048323809}">
      <dgm:prSet/>
      <dgm:spPr/>
      <dgm:t>
        <a:bodyPr/>
        <a:lstStyle/>
        <a:p>
          <a:pPr rtl="0"/>
          <a:r>
            <a:rPr lang="fr-FR" b="0" dirty="0" smtClean="0"/>
            <a:t>Les salaires sont plus élevés</a:t>
          </a:r>
          <a:endParaRPr lang="fr-FR" b="0" dirty="0"/>
        </a:p>
      </dgm:t>
    </dgm:pt>
    <dgm:pt modelId="{F86B6003-3F68-4BEF-A1E3-619B72CCB824}" type="parTrans" cxnId="{0B624CDB-D684-4ED0-BD68-C74BA59C73C3}">
      <dgm:prSet/>
      <dgm:spPr/>
      <dgm:t>
        <a:bodyPr/>
        <a:lstStyle/>
        <a:p>
          <a:endParaRPr lang="fr-FR"/>
        </a:p>
      </dgm:t>
    </dgm:pt>
    <dgm:pt modelId="{74AE637E-B2EE-4E46-A0CF-E29DBD7780C9}" type="sibTrans" cxnId="{0B624CDB-D684-4ED0-BD68-C74BA59C73C3}">
      <dgm:prSet/>
      <dgm:spPr/>
      <dgm:t>
        <a:bodyPr/>
        <a:lstStyle/>
        <a:p>
          <a:endParaRPr lang="fr-FR"/>
        </a:p>
      </dgm:t>
    </dgm:pt>
    <dgm:pt modelId="{87C90509-F61F-4956-8F91-287EFFA70DCB}">
      <dgm:prSet/>
      <dgm:spPr/>
      <dgm:t>
        <a:bodyPr/>
        <a:lstStyle/>
        <a:p>
          <a:pPr rtl="0"/>
          <a:r>
            <a:rPr lang="fr-FR" b="0" dirty="0" smtClean="0"/>
            <a:t>Autant de </a:t>
          </a:r>
          <a:r>
            <a:rPr lang="fr-FR" b="0" smtClean="0"/>
            <a:t>jours </a:t>
          </a:r>
          <a:r>
            <a:rPr lang="fr-FR" b="0" smtClean="0"/>
            <a:t>chômés</a:t>
          </a:r>
          <a:endParaRPr lang="fr-FR" b="0" dirty="0"/>
        </a:p>
      </dgm:t>
    </dgm:pt>
    <dgm:pt modelId="{EB5831E4-1F2F-4F25-9A04-C826DC4F1940}" type="parTrans" cxnId="{2ACFB57F-72DC-4770-BE2F-A553201508DF}">
      <dgm:prSet/>
      <dgm:spPr/>
      <dgm:t>
        <a:bodyPr/>
        <a:lstStyle/>
        <a:p>
          <a:endParaRPr lang="fr-FR"/>
        </a:p>
      </dgm:t>
    </dgm:pt>
    <dgm:pt modelId="{477B7B7F-ED0F-4B07-A5FD-39DA13219C89}" type="sibTrans" cxnId="{2ACFB57F-72DC-4770-BE2F-A553201508DF}">
      <dgm:prSet/>
      <dgm:spPr/>
      <dgm:t>
        <a:bodyPr/>
        <a:lstStyle/>
        <a:p>
          <a:endParaRPr lang="fr-FR"/>
        </a:p>
      </dgm:t>
    </dgm:pt>
    <dgm:pt modelId="{7565F2D2-3D8F-46C0-AA70-2DF4F530F83F}">
      <dgm:prSet/>
      <dgm:spPr/>
      <dgm:t>
        <a:bodyPr/>
        <a:lstStyle/>
        <a:p>
          <a:pPr rtl="0"/>
          <a:r>
            <a:rPr lang="fr-FR" b="0" dirty="0" smtClean="0"/>
            <a:t>Temps de travail plus important</a:t>
          </a:r>
          <a:endParaRPr lang="fr-FR" b="0" dirty="0"/>
        </a:p>
      </dgm:t>
    </dgm:pt>
    <dgm:pt modelId="{336DE4FC-4921-49E7-8CAA-5612BD1DAF26}" type="parTrans" cxnId="{7A57A971-D857-4CEC-A857-2B53EA0EA83C}">
      <dgm:prSet/>
      <dgm:spPr/>
      <dgm:t>
        <a:bodyPr/>
        <a:lstStyle/>
        <a:p>
          <a:endParaRPr lang="fr-FR"/>
        </a:p>
      </dgm:t>
    </dgm:pt>
    <dgm:pt modelId="{74CDAD94-AFA5-4D73-A4F9-6D71B48F7F7F}" type="sibTrans" cxnId="{7A57A971-D857-4CEC-A857-2B53EA0EA83C}">
      <dgm:prSet/>
      <dgm:spPr/>
      <dgm:t>
        <a:bodyPr/>
        <a:lstStyle/>
        <a:p>
          <a:endParaRPr lang="fr-FR"/>
        </a:p>
      </dgm:t>
    </dgm:pt>
    <dgm:pt modelId="{E7877C87-6E34-4457-99FA-E4D32525903A}" type="pres">
      <dgm:prSet presAssocID="{17FF2DAF-0437-4AFE-B1B8-F3EC9100CFB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5BAEB1D-9BEA-4F5C-9D75-982347A19A33}" type="pres">
      <dgm:prSet presAssocID="{9976E40A-7162-435F-9C7B-FB804832380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367154-B43F-43C8-A656-0FFEE3057F86}" type="pres">
      <dgm:prSet presAssocID="{74AE637E-B2EE-4E46-A0CF-E29DBD7780C9}" presName="spacer" presStyleCnt="0"/>
      <dgm:spPr/>
    </dgm:pt>
    <dgm:pt modelId="{FAB3F97D-AB3B-481A-8F4B-A49DE5AE0037}" type="pres">
      <dgm:prSet presAssocID="{87C90509-F61F-4956-8F91-287EFFA70DC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DBB9C7-FFF9-465A-8E24-76D76F5964F8}" type="pres">
      <dgm:prSet presAssocID="{477B7B7F-ED0F-4B07-A5FD-39DA13219C89}" presName="spacer" presStyleCnt="0"/>
      <dgm:spPr/>
    </dgm:pt>
    <dgm:pt modelId="{E1A58431-2CD9-4612-9B1D-BC85CF84F948}" type="pres">
      <dgm:prSet presAssocID="{7565F2D2-3D8F-46C0-AA70-2DF4F530F83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A57A971-D857-4CEC-A857-2B53EA0EA83C}" srcId="{17FF2DAF-0437-4AFE-B1B8-F3EC9100CFBF}" destId="{7565F2D2-3D8F-46C0-AA70-2DF4F530F83F}" srcOrd="2" destOrd="0" parTransId="{336DE4FC-4921-49E7-8CAA-5612BD1DAF26}" sibTransId="{74CDAD94-AFA5-4D73-A4F9-6D71B48F7F7F}"/>
    <dgm:cxn modelId="{2ACFB57F-72DC-4770-BE2F-A553201508DF}" srcId="{17FF2DAF-0437-4AFE-B1B8-F3EC9100CFBF}" destId="{87C90509-F61F-4956-8F91-287EFFA70DCB}" srcOrd="1" destOrd="0" parTransId="{EB5831E4-1F2F-4F25-9A04-C826DC4F1940}" sibTransId="{477B7B7F-ED0F-4B07-A5FD-39DA13219C89}"/>
    <dgm:cxn modelId="{1C016DE7-DB7F-4E28-A328-AF7F626F1D24}" type="presOf" srcId="{9976E40A-7162-435F-9C7B-FB8048323809}" destId="{F5BAEB1D-9BEA-4F5C-9D75-982347A19A33}" srcOrd="0" destOrd="0" presId="urn:microsoft.com/office/officeart/2005/8/layout/vList2"/>
    <dgm:cxn modelId="{0B624CDB-D684-4ED0-BD68-C74BA59C73C3}" srcId="{17FF2DAF-0437-4AFE-B1B8-F3EC9100CFBF}" destId="{9976E40A-7162-435F-9C7B-FB8048323809}" srcOrd="0" destOrd="0" parTransId="{F86B6003-3F68-4BEF-A1E3-619B72CCB824}" sibTransId="{74AE637E-B2EE-4E46-A0CF-E29DBD7780C9}"/>
    <dgm:cxn modelId="{01FE4925-CCDA-42D4-B94B-8615D0583555}" type="presOf" srcId="{17FF2DAF-0437-4AFE-B1B8-F3EC9100CFBF}" destId="{E7877C87-6E34-4457-99FA-E4D32525903A}" srcOrd="0" destOrd="0" presId="urn:microsoft.com/office/officeart/2005/8/layout/vList2"/>
    <dgm:cxn modelId="{6604AAEE-CA3C-4001-AA40-B7A9C29EAA4B}" type="presOf" srcId="{7565F2D2-3D8F-46C0-AA70-2DF4F530F83F}" destId="{E1A58431-2CD9-4612-9B1D-BC85CF84F948}" srcOrd="0" destOrd="0" presId="urn:microsoft.com/office/officeart/2005/8/layout/vList2"/>
    <dgm:cxn modelId="{0296BB66-6728-46CF-A20E-B4A9A43C5FC3}" type="presOf" srcId="{87C90509-F61F-4956-8F91-287EFFA70DCB}" destId="{FAB3F97D-AB3B-481A-8F4B-A49DE5AE0037}" srcOrd="0" destOrd="0" presId="urn:microsoft.com/office/officeart/2005/8/layout/vList2"/>
    <dgm:cxn modelId="{170E6E4D-E18D-49BF-9EEE-BBD120F34A88}" type="presParOf" srcId="{E7877C87-6E34-4457-99FA-E4D32525903A}" destId="{F5BAEB1D-9BEA-4F5C-9D75-982347A19A33}" srcOrd="0" destOrd="0" presId="urn:microsoft.com/office/officeart/2005/8/layout/vList2"/>
    <dgm:cxn modelId="{7128F061-6BC2-4BE4-8D92-C64E4BE0956A}" type="presParOf" srcId="{E7877C87-6E34-4457-99FA-E4D32525903A}" destId="{F6367154-B43F-43C8-A656-0FFEE3057F86}" srcOrd="1" destOrd="0" presId="urn:microsoft.com/office/officeart/2005/8/layout/vList2"/>
    <dgm:cxn modelId="{4D6DDA2D-4ECB-4533-BA61-ABBC441A42DC}" type="presParOf" srcId="{E7877C87-6E34-4457-99FA-E4D32525903A}" destId="{FAB3F97D-AB3B-481A-8F4B-A49DE5AE0037}" srcOrd="2" destOrd="0" presId="urn:microsoft.com/office/officeart/2005/8/layout/vList2"/>
    <dgm:cxn modelId="{6374F60B-F89F-4254-94AA-A7F799E8496F}" type="presParOf" srcId="{E7877C87-6E34-4457-99FA-E4D32525903A}" destId="{5CDBB9C7-FFF9-465A-8E24-76D76F5964F8}" srcOrd="3" destOrd="0" presId="urn:microsoft.com/office/officeart/2005/8/layout/vList2"/>
    <dgm:cxn modelId="{8259C5AA-1908-41BF-ADBE-C0D6EC3B112F}" type="presParOf" srcId="{E7877C87-6E34-4457-99FA-E4D32525903A}" destId="{E1A58431-2CD9-4612-9B1D-BC85CF84F94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9AD678-6489-4E9C-BA56-B5F73A03051B}">
      <dsp:nvSpPr>
        <dsp:cNvPr id="0" name=""/>
        <dsp:cNvSpPr/>
      </dsp:nvSpPr>
      <dsp:spPr>
        <a:xfrm>
          <a:off x="0" y="358514"/>
          <a:ext cx="8229599" cy="122164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Les </a:t>
          </a:r>
          <a:r>
            <a:rPr lang="fr-FR" sz="2500" b="0" kern="1200" dirty="0" smtClean="0"/>
            <a:t>salaires sont très bas</a:t>
          </a:r>
          <a:r>
            <a:rPr lang="fr-FR" sz="2500" kern="1200" dirty="0" smtClean="0"/>
            <a:t>, tu gagnes rien.</a:t>
          </a:r>
          <a:endParaRPr lang="fr-FR" sz="2500" kern="1200" dirty="0"/>
        </a:p>
      </dsp:txBody>
      <dsp:txXfrm>
        <a:off x="0" y="358514"/>
        <a:ext cx="8229599" cy="1221644"/>
      </dsp:txXfrm>
    </dsp:sp>
    <dsp:sp modelId="{C226FC17-CE7D-4276-9977-09F03DA08644}">
      <dsp:nvSpPr>
        <dsp:cNvPr id="0" name=""/>
        <dsp:cNvSpPr/>
      </dsp:nvSpPr>
      <dsp:spPr>
        <a:xfrm>
          <a:off x="0" y="1652159"/>
          <a:ext cx="8229599" cy="1221644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15000"/>
                <a:satMod val="180000"/>
              </a:schemeClr>
            </a:gs>
            <a:gs pos="50000">
              <a:schemeClr val="accent2">
                <a:hueOff val="2340759"/>
                <a:satOff val="-2919"/>
                <a:lumOff val="686"/>
                <a:alphaOff val="0"/>
                <a:shade val="45000"/>
                <a:satMod val="170000"/>
              </a:schemeClr>
            </a:gs>
            <a:gs pos="70000">
              <a:schemeClr val="accent2">
                <a:hueOff val="2340759"/>
                <a:satOff val="-2919"/>
                <a:lumOff val="68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b="0" kern="1200" dirty="0" smtClean="0"/>
            <a:t>Les 5 semaines de vacances n'y pense même pas, au japon c’est une </a:t>
          </a:r>
          <a:r>
            <a:rPr lang="fr-FR" sz="2500" b="0" kern="1200" dirty="0" smtClean="0"/>
            <a:t>semaine </a:t>
          </a:r>
          <a:r>
            <a:rPr lang="fr-FR" sz="2500" b="0" kern="1200" dirty="0" smtClean="0"/>
            <a:t>de vacances par an.</a:t>
          </a:r>
          <a:endParaRPr lang="fr-FR" sz="2500" b="0" kern="1200" dirty="0"/>
        </a:p>
      </dsp:txBody>
      <dsp:txXfrm>
        <a:off x="0" y="1652159"/>
        <a:ext cx="8229599" cy="1221644"/>
      </dsp:txXfrm>
    </dsp:sp>
    <dsp:sp modelId="{E36058FF-24A2-43F9-A554-76DCF35A8720}">
      <dsp:nvSpPr>
        <dsp:cNvPr id="0" name=""/>
        <dsp:cNvSpPr/>
      </dsp:nvSpPr>
      <dsp:spPr>
        <a:xfrm>
          <a:off x="0" y="2945803"/>
          <a:ext cx="8229599" cy="1221644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15000"/>
                <a:satMod val="180000"/>
              </a:schemeClr>
            </a:gs>
            <a:gs pos="50000">
              <a:schemeClr val="accent2">
                <a:hueOff val="4681519"/>
                <a:satOff val="-5839"/>
                <a:lumOff val="1373"/>
                <a:alphaOff val="0"/>
                <a:shade val="45000"/>
                <a:satMod val="170000"/>
              </a:schemeClr>
            </a:gs>
            <a:gs pos="70000">
              <a:schemeClr val="accent2">
                <a:hueOff val="4681519"/>
                <a:satOff val="-5839"/>
                <a:lumOff val="1373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b="0" kern="1200" dirty="0" smtClean="0"/>
            <a:t>Pas de 35H, compte plutôt 50H voir plus, certains bossent même le dimanche.</a:t>
          </a:r>
          <a:endParaRPr lang="fr-FR" sz="2500" b="0" kern="1200" dirty="0"/>
        </a:p>
      </dsp:txBody>
      <dsp:txXfrm>
        <a:off x="0" y="2945803"/>
        <a:ext cx="8229599" cy="12216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BAEB1D-9BEA-4F5C-9D75-982347A19A33}">
      <dsp:nvSpPr>
        <dsp:cNvPr id="0" name=""/>
        <dsp:cNvSpPr/>
      </dsp:nvSpPr>
      <dsp:spPr>
        <a:xfrm>
          <a:off x="0" y="34035"/>
          <a:ext cx="8229599" cy="95559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b="0" kern="1200" dirty="0" smtClean="0"/>
            <a:t>Les salaires sont plus élevés</a:t>
          </a:r>
          <a:endParaRPr lang="fr-FR" sz="3300" b="0" kern="1200" dirty="0"/>
        </a:p>
      </dsp:txBody>
      <dsp:txXfrm>
        <a:off x="0" y="34035"/>
        <a:ext cx="8229599" cy="955597"/>
      </dsp:txXfrm>
    </dsp:sp>
    <dsp:sp modelId="{FAB3F97D-AB3B-481A-8F4B-A49DE5AE0037}">
      <dsp:nvSpPr>
        <dsp:cNvPr id="0" name=""/>
        <dsp:cNvSpPr/>
      </dsp:nvSpPr>
      <dsp:spPr>
        <a:xfrm>
          <a:off x="0" y="1084673"/>
          <a:ext cx="8229599" cy="955597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15000"/>
                <a:satMod val="180000"/>
              </a:schemeClr>
            </a:gs>
            <a:gs pos="50000">
              <a:schemeClr val="accent2">
                <a:hueOff val="2340759"/>
                <a:satOff val="-2919"/>
                <a:lumOff val="686"/>
                <a:alphaOff val="0"/>
                <a:shade val="45000"/>
                <a:satMod val="170000"/>
              </a:schemeClr>
            </a:gs>
            <a:gs pos="70000">
              <a:schemeClr val="accent2">
                <a:hueOff val="2340759"/>
                <a:satOff val="-2919"/>
                <a:lumOff val="68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b="0" kern="1200" dirty="0" smtClean="0"/>
            <a:t>Autant de </a:t>
          </a:r>
          <a:r>
            <a:rPr lang="fr-FR" sz="3300" b="0" kern="1200" smtClean="0"/>
            <a:t>jours </a:t>
          </a:r>
          <a:r>
            <a:rPr lang="fr-FR" sz="3300" b="0" kern="1200" smtClean="0"/>
            <a:t>chômés</a:t>
          </a:r>
          <a:endParaRPr lang="fr-FR" sz="3300" b="0" kern="1200" dirty="0"/>
        </a:p>
      </dsp:txBody>
      <dsp:txXfrm>
        <a:off x="0" y="1084673"/>
        <a:ext cx="8229599" cy="955597"/>
      </dsp:txXfrm>
    </dsp:sp>
    <dsp:sp modelId="{E1A58431-2CD9-4612-9B1D-BC85CF84F948}">
      <dsp:nvSpPr>
        <dsp:cNvPr id="0" name=""/>
        <dsp:cNvSpPr/>
      </dsp:nvSpPr>
      <dsp:spPr>
        <a:xfrm>
          <a:off x="0" y="2135310"/>
          <a:ext cx="8229599" cy="955597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15000"/>
                <a:satMod val="180000"/>
              </a:schemeClr>
            </a:gs>
            <a:gs pos="50000">
              <a:schemeClr val="accent2">
                <a:hueOff val="4681519"/>
                <a:satOff val="-5839"/>
                <a:lumOff val="1373"/>
                <a:alphaOff val="0"/>
                <a:shade val="45000"/>
                <a:satMod val="170000"/>
              </a:schemeClr>
            </a:gs>
            <a:gs pos="70000">
              <a:schemeClr val="accent2">
                <a:hueOff val="4681519"/>
                <a:satOff val="-5839"/>
                <a:lumOff val="1373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b="0" kern="1200" dirty="0" smtClean="0"/>
            <a:t>Temps de travail plus important</a:t>
          </a:r>
          <a:endParaRPr lang="fr-FR" sz="3300" b="0" kern="1200" dirty="0"/>
        </a:p>
      </dsp:txBody>
      <dsp:txXfrm>
        <a:off x="0" y="2135310"/>
        <a:ext cx="8229599" cy="955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9BF8C9-F7E0-4AC2-9CB0-914AAA6821F6}" type="datetimeFigureOut">
              <a:rPr lang="fr-FR" smtClean="0"/>
              <a:pPr/>
              <a:t>02/05/2012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C23C8F7-BF97-488F-BF80-6AE2087D1F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BF8C9-F7E0-4AC2-9CB0-914AAA6821F6}" type="datetimeFigureOut">
              <a:rPr lang="fr-FR" smtClean="0"/>
              <a:pPr/>
              <a:t>02/05/2012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3C8F7-BF97-488F-BF80-6AE2087D1F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BF8C9-F7E0-4AC2-9CB0-914AAA6821F6}" type="datetimeFigureOut">
              <a:rPr lang="fr-FR" smtClean="0"/>
              <a:pPr/>
              <a:t>02/05/2012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3C8F7-BF97-488F-BF80-6AE2087D1F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BF8C9-F7E0-4AC2-9CB0-914AAA6821F6}" type="datetimeFigureOut">
              <a:rPr lang="fr-FR" smtClean="0"/>
              <a:pPr/>
              <a:t>02/05/2012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3C8F7-BF97-488F-BF80-6AE2087D1FC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BF8C9-F7E0-4AC2-9CB0-914AAA6821F6}" type="datetimeFigureOut">
              <a:rPr lang="fr-FR" smtClean="0"/>
              <a:pPr/>
              <a:t>02/05/2012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3C8F7-BF97-488F-BF80-6AE2087D1FC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BF8C9-F7E0-4AC2-9CB0-914AAA6821F6}" type="datetimeFigureOut">
              <a:rPr lang="fr-FR" smtClean="0"/>
              <a:pPr/>
              <a:t>02/05/2012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3C8F7-BF97-488F-BF80-6AE2087D1FC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BF8C9-F7E0-4AC2-9CB0-914AAA6821F6}" type="datetimeFigureOut">
              <a:rPr lang="fr-FR" smtClean="0"/>
              <a:pPr/>
              <a:t>02/05/2012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3C8F7-BF97-488F-BF80-6AE2087D1F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BF8C9-F7E0-4AC2-9CB0-914AAA6821F6}" type="datetimeFigureOut">
              <a:rPr lang="fr-FR" smtClean="0"/>
              <a:pPr/>
              <a:t>02/05/2012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3C8F7-BF97-488F-BF80-6AE2087D1FC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BF8C9-F7E0-4AC2-9CB0-914AAA6821F6}" type="datetimeFigureOut">
              <a:rPr lang="fr-FR" smtClean="0"/>
              <a:pPr/>
              <a:t>02/05/2012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3C8F7-BF97-488F-BF80-6AE2087D1F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A9BF8C9-F7E0-4AC2-9CB0-914AAA6821F6}" type="datetimeFigureOut">
              <a:rPr lang="fr-FR" smtClean="0"/>
              <a:pPr/>
              <a:t>02/05/2012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3C8F7-BF97-488F-BF80-6AE2087D1F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9BF8C9-F7E0-4AC2-9CB0-914AAA6821F6}" type="datetimeFigureOut">
              <a:rPr lang="fr-FR" smtClean="0"/>
              <a:pPr/>
              <a:t>02/05/2012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23C8F7-BF97-488F-BF80-6AE2087D1FC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A9BF8C9-F7E0-4AC2-9CB0-914AAA6821F6}" type="datetimeFigureOut">
              <a:rPr lang="fr-FR" smtClean="0"/>
              <a:pPr/>
              <a:t>02/05/2012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C23C8F7-BF97-488F-BF80-6AE2087D1F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push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japonais </a:t>
            </a:r>
            <a:r>
              <a:rPr lang="fr-FR" dirty="0" smtClean="0"/>
              <a:t>sont…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comme des </a:t>
            </a:r>
            <a:r>
              <a:rPr lang="fr-FR" dirty="0" smtClean="0"/>
              <a:t>chinois </a:t>
            </a:r>
            <a:r>
              <a:rPr lang="fr-FR" dirty="0" smtClean="0"/>
              <a:t>au travail</a:t>
            </a:r>
            <a:endParaRPr lang="fr-FR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On dit que…</a:t>
            </a:r>
            <a:endParaRPr lang="fr-FR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C9AD678-6489-4E9C-BA56-B5F73A0305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graphicEl>
                                              <a:dgm id="{BC9AD678-6489-4E9C-BA56-B5F73A0305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graphicEl>
                                              <a:dgm id="{BC9AD678-6489-4E9C-BA56-B5F73A0305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226FC17-CE7D-4276-9977-09F03DA086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graphicEl>
                                              <a:dgm id="{C226FC17-CE7D-4276-9977-09F03DA086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>
                                            <p:graphicEl>
                                              <a:dgm id="{C226FC17-CE7D-4276-9977-09F03DA086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36058FF-24A2-43F9-A554-76DCF35A8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>
                                            <p:graphicEl>
                                              <a:dgm id="{E36058FF-24A2-43F9-A554-76DCF35A8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>
                                            <p:graphicEl>
                                              <a:dgm id="{E36058FF-24A2-43F9-A554-76DCF35A8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Salaires</a:t>
            </a:r>
            <a:endParaRPr lang="fr-FR" dirty="0"/>
          </a:p>
        </p:txBody>
      </p:sp>
      <p:graphicFrame>
        <p:nvGraphicFramePr>
          <p:cNvPr id="8" name="Graphique 7"/>
          <p:cNvGraphicFramePr/>
          <p:nvPr/>
        </p:nvGraphicFramePr>
        <p:xfrm>
          <a:off x="251520" y="1124744"/>
          <a:ext cx="864096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series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467600" cy="58092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Jours chômés</a:t>
            </a:r>
            <a:endParaRPr lang="fr-FR" dirty="0"/>
          </a:p>
        </p:txBody>
      </p:sp>
      <p:graphicFrame>
        <p:nvGraphicFramePr>
          <p:cNvPr id="5" name="Graphique 4"/>
          <p:cNvGraphicFramePr/>
          <p:nvPr/>
        </p:nvGraphicFramePr>
        <p:xfrm>
          <a:off x="179512" y="1238250"/>
          <a:ext cx="8784976" cy="4783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9492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Temps de travail</a:t>
            </a:r>
            <a:endParaRPr lang="fr-FR" dirty="0"/>
          </a:p>
        </p:txBody>
      </p:sp>
      <p:graphicFrame>
        <p:nvGraphicFramePr>
          <p:cNvPr id="6" name="Graphique 5"/>
          <p:cNvGraphicFramePr/>
          <p:nvPr/>
        </p:nvGraphicFramePr>
        <p:xfrm>
          <a:off x="179512" y="804862"/>
          <a:ext cx="8712968" cy="5216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67544" y="2204864"/>
          <a:ext cx="8229600" cy="312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467600" cy="65293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Ainsi…</a:t>
            </a:r>
            <a:endParaRPr lang="fr-FR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BAEB1D-9BEA-4F5C-9D75-982347A19A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F5BAEB1D-9BEA-4F5C-9D75-982347A19A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B3F97D-AB3B-481A-8F4B-A49DE5AE00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FAB3F97D-AB3B-481A-8F4B-A49DE5AE00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A58431-2CD9-4612-9B1D-BC85CF84F9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E1A58431-2CD9-4612-9B1D-BC85CF84F9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</TotalTime>
  <Words>84</Words>
  <Application>Microsoft Office PowerPoint</Application>
  <PresentationFormat>Affichage à l'écran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Rotonde</vt:lpstr>
      <vt:lpstr>Les japonais sont…</vt:lpstr>
      <vt:lpstr>On dit que…</vt:lpstr>
      <vt:lpstr>Salaires</vt:lpstr>
      <vt:lpstr>Jours chômés</vt:lpstr>
      <vt:lpstr>Temps de travail</vt:lpstr>
      <vt:lpstr>Ainsi…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japonais sont…</dc:title>
  <dc:creator>Administrator</dc:creator>
  <cp:lastModifiedBy>Benjamin Lecroq</cp:lastModifiedBy>
  <cp:revision>29</cp:revision>
  <dcterms:created xsi:type="dcterms:W3CDTF">2012-05-01T13:05:49Z</dcterms:created>
  <dcterms:modified xsi:type="dcterms:W3CDTF">2012-05-02T19:57:00Z</dcterms:modified>
</cp:coreProperties>
</file>