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61" r:id="rId4"/>
    <p:sldId id="262" r:id="rId5"/>
    <p:sldId id="260" r:id="rId6"/>
    <p:sldId id="263" r:id="rId7"/>
    <p:sldId id="264" r:id="rId8"/>
    <p:sldId id="265" r:id="rId9"/>
    <p:sldId id="266"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595" autoAdjust="0"/>
  </p:normalViewPr>
  <p:slideViewPr>
    <p:cSldViewPr snapToGrid="0">
      <p:cViewPr varScale="1">
        <p:scale>
          <a:sx n="74" d="100"/>
          <a:sy n="74" d="100"/>
        </p:scale>
        <p:origin x="19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E9D11-054A-4112-A775-8A6A3F8094C7}" type="datetimeFigureOut">
              <a:rPr lang="en-US" smtClean="0"/>
              <a:t>9/26/2017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1E6CF-9DAB-44F6-A7FE-35B6D9A4AAB1}" type="slidenum">
              <a:rPr lang="en-US" smtClean="0"/>
              <a:t>‹#›</a:t>
            </a:fld>
            <a:endParaRPr lang="en-US"/>
          </a:p>
        </p:txBody>
      </p:sp>
    </p:spTree>
    <p:extLst>
      <p:ext uri="{BB962C8B-B14F-4D97-AF65-F5344CB8AC3E}">
        <p14:creationId xmlns:p14="http://schemas.microsoft.com/office/powerpoint/2010/main" val="221822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1E6CF-9DAB-44F6-A7FE-35B6D9A4AAB1}" type="slidenum">
              <a:rPr lang="en-US" smtClean="0"/>
              <a:t>1</a:t>
            </a:fld>
            <a:endParaRPr lang="en-US"/>
          </a:p>
        </p:txBody>
      </p:sp>
    </p:spTree>
    <p:extLst>
      <p:ext uri="{BB962C8B-B14F-4D97-AF65-F5344CB8AC3E}">
        <p14:creationId xmlns:p14="http://schemas.microsoft.com/office/powerpoint/2010/main" val="1382426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 Comme on le voit dans l'exemple, le motif est utilisé lorsqu'il est nécessaire d'isoler le comportement d'un objet, qui dépend de son état interne. </a:t>
            </a:r>
          </a:p>
          <a:p>
            <a:endParaRPr lang="fr-FR" dirty="0" smtClean="0"/>
          </a:p>
          <a:p>
            <a:r>
              <a:rPr lang="fr-FR" dirty="0" smtClean="0"/>
              <a:t>+ La norme élimine la nécessité de conditionnalités complexes qui seront souvent répétées. Chaque «branche» du conditionnel finit par devenir un objet, de sorte que l’on peut traiter chaque état comme s'il s'agissait d'un objet réel.</a:t>
            </a:r>
          </a:p>
          <a:p>
            <a:endParaRPr lang="fr-FR" dirty="0" smtClean="0"/>
          </a:p>
          <a:p>
            <a:r>
              <a:rPr lang="fr-FR" dirty="0" smtClean="0"/>
              <a:t>+ L’ajout de nouveaux</a:t>
            </a:r>
            <a:r>
              <a:rPr lang="fr-FR" baseline="0" dirty="0" smtClean="0"/>
              <a:t> </a:t>
            </a:r>
            <a:r>
              <a:rPr lang="fr-FR" dirty="0" smtClean="0"/>
              <a:t>états est très simple, il suffit de créer une nouvelle classe et de mettre à jour les opérations de transition de l'état. </a:t>
            </a:r>
          </a:p>
          <a:p>
            <a:r>
              <a:rPr lang="fr-FR" dirty="0" smtClean="0"/>
              <a:t>Un autre avantage est qu’avec la structure du motif on sait tout de suite quelles sont les états et quelles sont les transitions possibles.</a:t>
            </a:r>
          </a:p>
          <a:p>
            <a:endParaRPr lang="fr-FR" dirty="0" smtClean="0"/>
          </a:p>
          <a:p>
            <a:r>
              <a:rPr lang="fr-FR" dirty="0" smtClean="0"/>
              <a:t>- Le principal avantage de cette solution est qu'il est plus simple d'ajouter les états, chaque nouvel état définit ses transitions. </a:t>
            </a:r>
            <a:r>
              <a:rPr lang="fr-FR" smtClean="0"/>
              <a:t>Le problème est que, par conséquent, chaque classe d'état doit avoir connaissance des autres sous-classes, et si l'une d'entre elles change, la modification risque de se propager.</a:t>
            </a:r>
            <a:endParaRPr lang="fr-FR" dirty="0" smtClean="0"/>
          </a:p>
          <a:p>
            <a:endParaRPr lang="fr-FR" dirty="0" smtClean="0"/>
          </a:p>
        </p:txBody>
      </p:sp>
      <p:sp>
        <p:nvSpPr>
          <p:cNvPr id="4" name="Slide Number Placeholder 3"/>
          <p:cNvSpPr>
            <a:spLocks noGrp="1"/>
          </p:cNvSpPr>
          <p:nvPr>
            <p:ph type="sldNum" sz="quarter" idx="10"/>
          </p:nvPr>
        </p:nvSpPr>
        <p:spPr/>
        <p:txBody>
          <a:bodyPr/>
          <a:lstStyle/>
          <a:p>
            <a:fld id="{9691E6CF-9DAB-44F6-A7FE-35B6D9A4AAB1}" type="slidenum">
              <a:rPr lang="en-US" smtClean="0"/>
              <a:t>10</a:t>
            </a:fld>
            <a:endParaRPr lang="en-US"/>
          </a:p>
        </p:txBody>
      </p:sp>
    </p:spTree>
    <p:extLst>
      <p:ext uri="{BB962C8B-B14F-4D97-AF65-F5344CB8AC3E}">
        <p14:creationId xmlns:p14="http://schemas.microsoft.com/office/powerpoint/2010/main" val="1239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smtClean="0">
                <a:solidFill>
                  <a:schemeClr val="tx1"/>
                </a:solidFill>
                <a:effectLst/>
                <a:latin typeface="+mn-lt"/>
                <a:ea typeface="+mn-ea"/>
                <a:cs typeface="+mn-cs"/>
              </a:rPr>
              <a:t>La modification des états d'un objet est un problème assez courant. Prenez comme exemple le personnage d'un jeu, comme Mario. Au cours du jeu, Mario change plusieurs fois d'état, par exemple, lors de la prise d'une fleur de feu, le </a:t>
            </a:r>
            <a:r>
              <a:rPr lang="fr-FR" sz="1200" b="0" i="0" kern="1200" dirty="0" err="1" smtClean="0">
                <a:solidFill>
                  <a:schemeClr val="tx1"/>
                </a:solidFill>
                <a:effectLst/>
                <a:latin typeface="+mn-lt"/>
                <a:ea typeface="+mn-ea"/>
                <a:cs typeface="+mn-cs"/>
              </a:rPr>
              <a:t>mario</a:t>
            </a:r>
            <a:r>
              <a:rPr lang="fr-FR" sz="1200" b="0" i="0" kern="1200" dirty="0" smtClean="0">
                <a:solidFill>
                  <a:schemeClr val="tx1"/>
                </a:solidFill>
                <a:effectLst/>
                <a:latin typeface="+mn-lt"/>
                <a:ea typeface="+mn-ea"/>
                <a:cs typeface="+mn-cs"/>
              </a:rPr>
              <a:t> peut grandir, s'il est petit, et il est capable de lancer des boules de feu.</a:t>
            </a:r>
          </a:p>
          <a:p>
            <a:r>
              <a:rPr lang="fr-FR" sz="1200" b="0" i="0" kern="1200" dirty="0" smtClean="0">
                <a:solidFill>
                  <a:schemeClr val="tx1"/>
                </a:solidFill>
                <a:effectLst/>
                <a:latin typeface="+mn-lt"/>
                <a:ea typeface="+mn-ea"/>
                <a:cs typeface="+mn-cs"/>
              </a:rPr>
              <a:t/>
            </a:r>
            <a:br>
              <a:rPr lang="fr-FR" sz="1200" b="0" i="0" kern="1200" dirty="0" smtClean="0">
                <a:solidFill>
                  <a:schemeClr val="tx1"/>
                </a:solidFill>
                <a:effectLst/>
                <a:latin typeface="+mn-lt"/>
                <a:ea typeface="+mn-ea"/>
                <a:cs typeface="+mn-cs"/>
              </a:rPr>
            </a:br>
            <a:endParaRPr lang="fr-FR"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Chaque transition dépend de l'état actuel du personnage. Toutes ces conditions doivent être vérifiées pour effectuer ce changement d'état unique. Imaginez maintenant les différents états et la complexité pour accomplir l'échange de ces états: Petit Mario, Grand Mario, Mario </a:t>
            </a:r>
            <a:r>
              <a:rPr lang="fr-FR" sz="1200" b="0" i="0" kern="1200" dirty="0" err="1" smtClean="0">
                <a:solidFill>
                  <a:schemeClr val="tx1"/>
                </a:solidFill>
                <a:effectLst/>
                <a:latin typeface="+mn-lt"/>
                <a:ea typeface="+mn-ea"/>
                <a:cs typeface="+mn-cs"/>
              </a:rPr>
              <a:t>Fleu</a:t>
            </a:r>
            <a:r>
              <a:rPr lang="fr-FR" sz="1200" b="0" i="0" kern="1200" dirty="0" smtClean="0">
                <a:solidFill>
                  <a:schemeClr val="tx1"/>
                </a:solidFill>
                <a:effectLst/>
                <a:latin typeface="+mn-lt"/>
                <a:ea typeface="+mn-ea"/>
                <a:cs typeface="+mn-cs"/>
              </a:rPr>
              <a:t> et Mario Plume.</a:t>
            </a:r>
          </a:p>
        </p:txBody>
      </p:sp>
      <p:sp>
        <p:nvSpPr>
          <p:cNvPr id="4" name="Slide Number Placeholder 3"/>
          <p:cNvSpPr>
            <a:spLocks noGrp="1"/>
          </p:cNvSpPr>
          <p:nvPr>
            <p:ph type="sldNum" sz="quarter" idx="10"/>
          </p:nvPr>
        </p:nvSpPr>
        <p:spPr/>
        <p:txBody>
          <a:bodyPr/>
          <a:lstStyle/>
          <a:p>
            <a:fld id="{9691E6CF-9DAB-44F6-A7FE-35B6D9A4AAB1}" type="slidenum">
              <a:rPr lang="en-US" smtClean="0"/>
              <a:t>2</a:t>
            </a:fld>
            <a:endParaRPr lang="en-US"/>
          </a:p>
        </p:txBody>
      </p:sp>
    </p:spTree>
    <p:extLst>
      <p:ext uri="{BB962C8B-B14F-4D97-AF65-F5344CB8AC3E}">
        <p14:creationId xmlns:p14="http://schemas.microsoft.com/office/powerpoint/2010/main" val="79740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smtClean="0">
                <a:solidFill>
                  <a:schemeClr val="tx1"/>
                </a:solidFill>
                <a:effectLst/>
                <a:latin typeface="+mn-lt"/>
                <a:ea typeface="+mn-ea"/>
                <a:cs typeface="+mn-cs"/>
              </a:rPr>
              <a:t>Lorsque Mario prend une fleur de feu, 4 actions différentes peuvent se produire, selon l'état actuel du Mario:</a:t>
            </a:r>
          </a:p>
          <a:p>
            <a:r>
              <a:rPr lang="fr-FR" sz="1200" b="0" i="0" kern="1200" dirty="0" smtClean="0">
                <a:solidFill>
                  <a:schemeClr val="tx1"/>
                </a:solidFill>
                <a:effectLst/>
                <a:latin typeface="+mn-lt"/>
                <a:ea typeface="+mn-ea"/>
                <a:cs typeface="+mn-cs"/>
              </a:rPr>
              <a:t>Attraper fleur:</a:t>
            </a:r>
          </a:p>
          <a:p>
            <a:r>
              <a:rPr lang="fr-FR" sz="1200" b="0" i="0" kern="1200" dirty="0" smtClean="0">
                <a:solidFill>
                  <a:schemeClr val="tx1"/>
                </a:solidFill>
                <a:effectLst/>
                <a:latin typeface="+mn-lt"/>
                <a:ea typeface="+mn-ea"/>
                <a:cs typeface="+mn-cs"/>
              </a:rPr>
              <a:t>Si Mario petit -&gt; Mario grand et Mario Feu</a:t>
            </a:r>
          </a:p>
          <a:p>
            <a:r>
              <a:rPr lang="fr-FR" sz="1200" b="0" i="0" kern="1200" dirty="0" smtClean="0">
                <a:solidFill>
                  <a:schemeClr val="tx1"/>
                </a:solidFill>
                <a:effectLst/>
                <a:latin typeface="+mn-lt"/>
                <a:ea typeface="+mn-ea"/>
                <a:cs typeface="+mn-cs"/>
              </a:rPr>
              <a:t>Si Mario grand -&gt; Mario Feu</a:t>
            </a:r>
          </a:p>
          <a:p>
            <a:r>
              <a:rPr lang="fr-FR" sz="1200" b="0" i="0" kern="1200" dirty="0" smtClean="0">
                <a:solidFill>
                  <a:schemeClr val="tx1"/>
                </a:solidFill>
                <a:effectLst/>
                <a:latin typeface="+mn-lt"/>
                <a:ea typeface="+mn-ea"/>
                <a:cs typeface="+mn-cs"/>
              </a:rPr>
              <a:t>Si Mario Feu -&gt; 1000 points</a:t>
            </a:r>
          </a:p>
          <a:p>
            <a:r>
              <a:rPr lang="fr-FR" sz="1200" b="0" i="0" kern="1200" dirty="0" smtClean="0">
                <a:solidFill>
                  <a:schemeClr val="tx1"/>
                </a:solidFill>
                <a:effectLst/>
                <a:latin typeface="+mn-lt"/>
                <a:ea typeface="+mn-ea"/>
                <a:cs typeface="+mn-cs"/>
              </a:rPr>
              <a:t>Si Mario cape -&gt; Mario Feu</a:t>
            </a: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Attraper Champignon:</a:t>
            </a:r>
          </a:p>
          <a:p>
            <a:r>
              <a:rPr lang="fr-FR" sz="1200" b="0" i="0" kern="1200" dirty="0" smtClean="0">
                <a:solidFill>
                  <a:schemeClr val="tx1"/>
                </a:solidFill>
                <a:effectLst/>
                <a:latin typeface="+mn-lt"/>
                <a:ea typeface="+mn-ea"/>
                <a:cs typeface="+mn-cs"/>
              </a:rPr>
              <a:t>Si Mario petit -&gt; Mario grand</a:t>
            </a:r>
          </a:p>
          <a:p>
            <a:r>
              <a:rPr lang="fr-FR" sz="1200" b="0" i="0" kern="1200" dirty="0" smtClean="0">
                <a:solidFill>
                  <a:schemeClr val="tx1"/>
                </a:solidFill>
                <a:effectLst/>
                <a:latin typeface="+mn-lt"/>
                <a:ea typeface="+mn-ea"/>
                <a:cs typeface="+mn-cs"/>
              </a:rPr>
              <a:t>Si grand Mario -&gt; 1000 points</a:t>
            </a:r>
          </a:p>
          <a:p>
            <a:r>
              <a:rPr lang="fr-FR" sz="1200" b="0" i="0" kern="1200" dirty="0" smtClean="0">
                <a:solidFill>
                  <a:schemeClr val="tx1"/>
                </a:solidFill>
                <a:effectLst/>
                <a:latin typeface="+mn-lt"/>
                <a:ea typeface="+mn-ea"/>
                <a:cs typeface="+mn-cs"/>
              </a:rPr>
              <a:t>Si Mario Feu -&gt; 1000 points</a:t>
            </a:r>
          </a:p>
          <a:p>
            <a:r>
              <a:rPr lang="fr-FR" sz="1200" b="0" i="0" kern="1200" dirty="0" smtClean="0">
                <a:solidFill>
                  <a:schemeClr val="tx1"/>
                </a:solidFill>
                <a:effectLst/>
                <a:latin typeface="+mn-lt"/>
                <a:ea typeface="+mn-ea"/>
                <a:cs typeface="+mn-cs"/>
              </a:rPr>
              <a:t>Si Mario cape -&gt; 1000 points</a:t>
            </a:r>
            <a:br>
              <a:rPr lang="fr-FR" sz="1200" b="0" i="0" kern="1200" dirty="0" smtClean="0">
                <a:solidFill>
                  <a:schemeClr val="tx1"/>
                </a:solidFill>
                <a:effectLst/>
                <a:latin typeface="+mn-lt"/>
                <a:ea typeface="+mn-ea"/>
                <a:cs typeface="+mn-cs"/>
              </a:rPr>
            </a:b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Attraper plume:</a:t>
            </a:r>
          </a:p>
          <a:p>
            <a:r>
              <a:rPr lang="fr-FR" sz="1200" b="0" i="0" kern="1200" dirty="0" smtClean="0">
                <a:solidFill>
                  <a:schemeClr val="tx1"/>
                </a:solidFill>
                <a:effectLst/>
                <a:latin typeface="+mn-lt"/>
                <a:ea typeface="+mn-ea"/>
                <a:cs typeface="+mn-cs"/>
              </a:rPr>
              <a:t>Si Mario petit -&gt; Mario grand et Mario cape</a:t>
            </a:r>
          </a:p>
          <a:p>
            <a:r>
              <a:rPr lang="fr-FR" sz="1200" b="0" i="0" kern="1200" dirty="0" smtClean="0">
                <a:solidFill>
                  <a:schemeClr val="tx1"/>
                </a:solidFill>
                <a:effectLst/>
                <a:latin typeface="+mn-lt"/>
                <a:ea typeface="+mn-ea"/>
                <a:cs typeface="+mn-cs"/>
              </a:rPr>
              <a:t>Si Mario grand -&gt; Mario cape</a:t>
            </a:r>
          </a:p>
          <a:p>
            <a:r>
              <a:rPr lang="fr-FR" sz="1200" b="0" i="0" kern="1200" dirty="0" smtClean="0">
                <a:solidFill>
                  <a:schemeClr val="tx1"/>
                </a:solidFill>
                <a:effectLst/>
                <a:latin typeface="+mn-lt"/>
                <a:ea typeface="+mn-ea"/>
                <a:cs typeface="+mn-cs"/>
              </a:rPr>
              <a:t>Si Mario feu -&gt; Mario Feu</a:t>
            </a:r>
          </a:p>
          <a:p>
            <a:r>
              <a:rPr lang="fr-FR" sz="1200" b="0" i="0" kern="1200" dirty="0" smtClean="0">
                <a:solidFill>
                  <a:schemeClr val="tx1"/>
                </a:solidFill>
                <a:effectLst/>
                <a:latin typeface="+mn-lt"/>
                <a:ea typeface="+mn-ea"/>
                <a:cs typeface="+mn-cs"/>
              </a:rPr>
              <a:t>Si Mario cape -&gt; 1000 points</a:t>
            </a:r>
          </a:p>
        </p:txBody>
      </p:sp>
      <p:sp>
        <p:nvSpPr>
          <p:cNvPr id="4" name="Slide Number Placeholder 3"/>
          <p:cNvSpPr>
            <a:spLocks noGrp="1"/>
          </p:cNvSpPr>
          <p:nvPr>
            <p:ph type="sldNum" sz="quarter" idx="10"/>
          </p:nvPr>
        </p:nvSpPr>
        <p:spPr/>
        <p:txBody>
          <a:bodyPr/>
          <a:lstStyle/>
          <a:p>
            <a:fld id="{9691E6CF-9DAB-44F6-A7FE-35B6D9A4AAB1}" type="slidenum">
              <a:rPr lang="en-US" smtClean="0"/>
              <a:t>3</a:t>
            </a:fld>
            <a:endParaRPr lang="en-US"/>
          </a:p>
        </p:txBody>
      </p:sp>
    </p:spTree>
    <p:extLst>
      <p:ext uri="{BB962C8B-B14F-4D97-AF65-F5344CB8AC3E}">
        <p14:creationId xmlns:p14="http://schemas.microsoft.com/office/powerpoint/2010/main" val="3903918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smtClean="0">
                <a:solidFill>
                  <a:schemeClr val="tx1"/>
                </a:solidFill>
                <a:effectLst/>
                <a:latin typeface="+mn-lt"/>
                <a:ea typeface="+mn-ea"/>
                <a:cs typeface="+mn-cs"/>
              </a:rPr>
              <a:t>Prendre Dommage :</a:t>
            </a:r>
          </a:p>
          <a:p>
            <a:r>
              <a:rPr lang="fr-FR" sz="1200" b="0" i="0" kern="1200" dirty="0" smtClean="0">
                <a:solidFill>
                  <a:schemeClr val="tx1"/>
                </a:solidFill>
                <a:effectLst/>
                <a:latin typeface="+mn-lt"/>
                <a:ea typeface="+mn-ea"/>
                <a:cs typeface="+mn-cs"/>
              </a:rPr>
              <a:t>Si Mario petit -&gt; Mario mort</a:t>
            </a:r>
          </a:p>
          <a:p>
            <a:r>
              <a:rPr lang="fr-FR" sz="1200" b="0" i="0" kern="1200" dirty="0" smtClean="0">
                <a:solidFill>
                  <a:schemeClr val="tx1"/>
                </a:solidFill>
                <a:effectLst/>
                <a:latin typeface="+mn-lt"/>
                <a:ea typeface="+mn-ea"/>
                <a:cs typeface="+mn-cs"/>
              </a:rPr>
              <a:t>Si Mario grand -&gt; Mario petit</a:t>
            </a:r>
          </a:p>
          <a:p>
            <a:r>
              <a:rPr lang="fr-FR" sz="1200" b="0" i="0" kern="1200" dirty="0" smtClean="0">
                <a:solidFill>
                  <a:schemeClr val="tx1"/>
                </a:solidFill>
                <a:effectLst/>
                <a:latin typeface="+mn-lt"/>
                <a:ea typeface="+mn-ea"/>
                <a:cs typeface="+mn-cs"/>
              </a:rPr>
              <a:t>Si Mario Feu -&gt; Mario grand</a:t>
            </a:r>
          </a:p>
          <a:p>
            <a:r>
              <a:rPr lang="fr-FR" sz="1200" b="0" i="0" kern="1200" dirty="0" smtClean="0">
                <a:solidFill>
                  <a:schemeClr val="tx1"/>
                </a:solidFill>
                <a:effectLst/>
                <a:latin typeface="+mn-lt"/>
                <a:ea typeface="+mn-ea"/>
                <a:cs typeface="+mn-cs"/>
              </a:rPr>
              <a:t>Si Mario cape -&gt; Mario grand</a:t>
            </a:r>
          </a:p>
          <a:p>
            <a:r>
              <a:rPr lang="fr-FR" sz="1200" b="0" i="0" kern="1200" dirty="0" smtClean="0">
                <a:solidFill>
                  <a:schemeClr val="tx1"/>
                </a:solidFill>
                <a:effectLst/>
                <a:latin typeface="+mn-lt"/>
                <a:ea typeface="+mn-ea"/>
                <a:cs typeface="+mn-cs"/>
              </a:rPr>
              <a:t/>
            </a:r>
            <a:br>
              <a:rPr lang="fr-FR" sz="1200" b="0" i="0" kern="1200" dirty="0" smtClean="0">
                <a:solidFill>
                  <a:schemeClr val="tx1"/>
                </a:solidFill>
                <a:effectLst/>
                <a:latin typeface="+mn-lt"/>
                <a:ea typeface="+mn-ea"/>
                <a:cs typeface="+mn-cs"/>
              </a:rPr>
            </a:b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Il n'est certainement pas utile d'investir du temps et du code dans une solution qui utilise des vérifications multiples pour chaque changement d'état. Afin de ne pas risquer d'oublier de traiter certains états et de rendre le code beaucoup plus facile à entretenir, regardons comment le modèle d'état peut aider.</a:t>
            </a:r>
          </a:p>
        </p:txBody>
      </p:sp>
      <p:sp>
        <p:nvSpPr>
          <p:cNvPr id="4" name="Slide Number Placeholder 3"/>
          <p:cNvSpPr>
            <a:spLocks noGrp="1"/>
          </p:cNvSpPr>
          <p:nvPr>
            <p:ph type="sldNum" sz="quarter" idx="10"/>
          </p:nvPr>
        </p:nvSpPr>
        <p:spPr/>
        <p:txBody>
          <a:bodyPr/>
          <a:lstStyle/>
          <a:p>
            <a:fld id="{9691E6CF-9DAB-44F6-A7FE-35B6D9A4AAB1}" type="slidenum">
              <a:rPr lang="en-US" smtClean="0"/>
              <a:t>4</a:t>
            </a:fld>
            <a:endParaRPr lang="en-US"/>
          </a:p>
        </p:txBody>
      </p:sp>
    </p:spTree>
    <p:extLst>
      <p:ext uri="{BB962C8B-B14F-4D97-AF65-F5344CB8AC3E}">
        <p14:creationId xmlns:p14="http://schemas.microsoft.com/office/powerpoint/2010/main" val="207497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1E6CF-9DAB-44F6-A7FE-35B6D9A4AAB1}" type="slidenum">
              <a:rPr lang="en-US" smtClean="0"/>
              <a:t>5</a:t>
            </a:fld>
            <a:endParaRPr lang="en-US"/>
          </a:p>
        </p:txBody>
      </p:sp>
    </p:spTree>
    <p:extLst>
      <p:ext uri="{BB962C8B-B14F-4D97-AF65-F5344CB8AC3E}">
        <p14:creationId xmlns:p14="http://schemas.microsoft.com/office/powerpoint/2010/main" val="59004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sng" kern="1200" dirty="0" smtClean="0">
                <a:solidFill>
                  <a:schemeClr val="tx1"/>
                </a:solidFill>
                <a:effectLst/>
                <a:latin typeface="+mn-lt"/>
                <a:ea typeface="+mn-ea"/>
                <a:cs typeface="+mn-cs"/>
              </a:rPr>
              <a:t>Etat</a:t>
            </a: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
            </a:r>
            <a:br>
              <a:rPr lang="fr-FR" sz="1200" b="0" i="0" kern="1200" dirty="0" smtClean="0">
                <a:solidFill>
                  <a:schemeClr val="tx1"/>
                </a:solidFill>
                <a:effectLst/>
                <a:latin typeface="+mn-lt"/>
                <a:ea typeface="+mn-ea"/>
                <a:cs typeface="+mn-cs"/>
              </a:rPr>
            </a:b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L'intention du motif:</a:t>
            </a:r>
          </a:p>
          <a:p>
            <a:r>
              <a:rPr lang="fr-FR" sz="1200" b="0" i="0" kern="1200" dirty="0" smtClean="0">
                <a:solidFill>
                  <a:schemeClr val="tx1"/>
                </a:solidFill>
                <a:effectLst/>
                <a:latin typeface="+mn-lt"/>
                <a:ea typeface="+mn-ea"/>
                <a:cs typeface="+mn-cs"/>
              </a:rPr>
              <a:t/>
            </a:r>
            <a:br>
              <a:rPr lang="fr-FR" sz="1200" b="0" i="0" kern="1200" dirty="0" smtClean="0">
                <a:solidFill>
                  <a:schemeClr val="tx1"/>
                </a:solidFill>
                <a:effectLst/>
                <a:latin typeface="+mn-lt"/>
                <a:ea typeface="+mn-ea"/>
                <a:cs typeface="+mn-cs"/>
              </a:rPr>
            </a:b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"Permet à un objet de modifier son comportement lorsque son état interne change. L'objet semblera avoir changé de classe. "</a:t>
            </a:r>
          </a:p>
          <a:p>
            <a:r>
              <a:rPr lang="fr-FR" sz="1200" b="0" i="0" kern="1200" dirty="0" smtClean="0">
                <a:solidFill>
                  <a:schemeClr val="tx1"/>
                </a:solidFill>
                <a:effectLst/>
                <a:latin typeface="+mn-lt"/>
                <a:ea typeface="+mn-ea"/>
                <a:cs typeface="+mn-cs"/>
              </a:rPr>
              <a:t/>
            </a:r>
            <a:br>
              <a:rPr lang="fr-FR" sz="1200" b="0" i="0" kern="1200" dirty="0" smtClean="0">
                <a:solidFill>
                  <a:schemeClr val="tx1"/>
                </a:solidFill>
                <a:effectLst/>
                <a:latin typeface="+mn-lt"/>
                <a:ea typeface="+mn-ea"/>
                <a:cs typeface="+mn-cs"/>
              </a:rPr>
            </a:b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Par intention, nous pouvons voir que le motif modifiera le comportement d'un objet lorsqu'il y a un changement dans son état interne, comme s'il avait changé de classe.</a:t>
            </a:r>
          </a:p>
          <a:p>
            <a:r>
              <a:rPr lang="fr-FR" sz="1200" b="0" i="0" kern="1200" dirty="0" smtClean="0">
                <a:solidFill>
                  <a:schemeClr val="tx1"/>
                </a:solidFill>
                <a:effectLst/>
                <a:latin typeface="+mn-lt"/>
                <a:ea typeface="+mn-ea"/>
                <a:cs typeface="+mn-cs"/>
              </a:rPr>
              <a:t/>
            </a:r>
            <a:br>
              <a:rPr lang="fr-FR" sz="1200" b="0" i="0" kern="1200" dirty="0" smtClean="0">
                <a:solidFill>
                  <a:schemeClr val="tx1"/>
                </a:solidFill>
                <a:effectLst/>
                <a:latin typeface="+mn-lt"/>
                <a:ea typeface="+mn-ea"/>
                <a:cs typeface="+mn-cs"/>
              </a:rPr>
            </a:b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Pour implémenter la valeur par défaut, vous devrez créer une classe qui contient l'interface de base de tous les états. Comme nous avons défini précédemment ce qui peut provoquer des changements dans les états d'objet Mario, ce seront les opérations de base qui feront partie de l'interface.</a:t>
            </a:r>
          </a:p>
          <a:p>
            <a:endParaRPr lang="en-US" dirty="0"/>
          </a:p>
        </p:txBody>
      </p:sp>
      <p:sp>
        <p:nvSpPr>
          <p:cNvPr id="4" name="Slide Number Placeholder 3"/>
          <p:cNvSpPr>
            <a:spLocks noGrp="1"/>
          </p:cNvSpPr>
          <p:nvPr>
            <p:ph type="sldNum" sz="quarter" idx="10"/>
          </p:nvPr>
        </p:nvSpPr>
        <p:spPr/>
        <p:txBody>
          <a:bodyPr/>
          <a:lstStyle/>
          <a:p>
            <a:fld id="{9691E6CF-9DAB-44F6-A7FE-35B6D9A4AAB1}" type="slidenum">
              <a:rPr lang="en-US" smtClean="0"/>
              <a:t>6</a:t>
            </a:fld>
            <a:endParaRPr lang="en-US"/>
          </a:p>
        </p:txBody>
      </p:sp>
    </p:spTree>
    <p:extLst>
      <p:ext uri="{BB962C8B-B14F-4D97-AF65-F5344CB8AC3E}">
        <p14:creationId xmlns:p14="http://schemas.microsoft.com/office/powerpoint/2010/main" val="1778124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Tous les états du Mario devraient implémenter les opérations de changement d'état. </a:t>
            </a:r>
          </a:p>
          <a:p>
            <a:r>
              <a:rPr lang="fr-FR" dirty="0" smtClean="0"/>
              <a:t>Notez que chaque opération renvoie un objet de type </a:t>
            </a:r>
            <a:r>
              <a:rPr lang="fr-FR" dirty="0" err="1" smtClean="0"/>
              <a:t>MarioEtat</a:t>
            </a:r>
            <a:r>
              <a:rPr lang="fr-FR" dirty="0" smtClean="0"/>
              <a:t>, car chaque opération représente un changement d'état, il sera alors retourné le nouvel état de Mario.</a:t>
            </a:r>
            <a:endParaRPr lang="en-US" dirty="0" smtClean="0"/>
          </a:p>
          <a:p>
            <a:endParaRPr lang="en-US" dirty="0"/>
          </a:p>
        </p:txBody>
      </p:sp>
      <p:sp>
        <p:nvSpPr>
          <p:cNvPr id="4" name="Slide Number Placeholder 3"/>
          <p:cNvSpPr>
            <a:spLocks noGrp="1"/>
          </p:cNvSpPr>
          <p:nvPr>
            <p:ph type="sldNum" sz="quarter" idx="10"/>
          </p:nvPr>
        </p:nvSpPr>
        <p:spPr/>
        <p:txBody>
          <a:bodyPr/>
          <a:lstStyle/>
          <a:p>
            <a:fld id="{9691E6CF-9DAB-44F6-A7FE-35B6D9A4AAB1}" type="slidenum">
              <a:rPr lang="en-US" smtClean="0"/>
              <a:t>7</a:t>
            </a:fld>
            <a:endParaRPr lang="en-US"/>
          </a:p>
        </p:txBody>
      </p:sp>
    </p:spTree>
    <p:extLst>
      <p:ext uri="{BB962C8B-B14F-4D97-AF65-F5344CB8AC3E}">
        <p14:creationId xmlns:p14="http://schemas.microsoft.com/office/powerpoint/2010/main" val="1810056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Nous nous rendons compte que la classe qui définit l'état est très simple, il suffit de définir quel état doit être modifié lorsqu'une opération de changement est appelée.</a:t>
            </a:r>
            <a:endParaRPr lang="en-US" dirty="0"/>
          </a:p>
        </p:txBody>
      </p:sp>
      <p:sp>
        <p:nvSpPr>
          <p:cNvPr id="4" name="Slide Number Placeholder 3"/>
          <p:cNvSpPr>
            <a:spLocks noGrp="1"/>
          </p:cNvSpPr>
          <p:nvPr>
            <p:ph type="sldNum" sz="quarter" idx="10"/>
          </p:nvPr>
        </p:nvSpPr>
        <p:spPr/>
        <p:txBody>
          <a:bodyPr/>
          <a:lstStyle/>
          <a:p>
            <a:fld id="{9691E6CF-9DAB-44F6-A7FE-35B6D9A4AAB1}" type="slidenum">
              <a:rPr lang="en-US" smtClean="0"/>
              <a:t>8</a:t>
            </a:fld>
            <a:endParaRPr lang="en-US"/>
          </a:p>
        </p:txBody>
      </p:sp>
    </p:spTree>
    <p:extLst>
      <p:ext uri="{BB962C8B-B14F-4D97-AF65-F5344CB8AC3E}">
        <p14:creationId xmlns:p14="http://schemas.microsoft.com/office/powerpoint/2010/main" val="2629399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La classe </a:t>
            </a:r>
            <a:r>
              <a:rPr lang="fr-FR" dirty="0" err="1" smtClean="0"/>
              <a:t>mario</a:t>
            </a:r>
            <a:r>
              <a:rPr lang="fr-FR" dirty="0" smtClean="0"/>
              <a:t> a une référence à un objet d'état, cet état sera mis à jour selon les opérations de changement d'état définies.</a:t>
            </a:r>
          </a:p>
          <a:p>
            <a:r>
              <a:rPr lang="fr-FR" dirty="0" smtClean="0"/>
              <a:t>Lorsqu'une opération est invoquée, l'objet d'état effectuera l'opération et la mise à jour automatiquement.</a:t>
            </a:r>
            <a:endParaRPr lang="en-US" dirty="0"/>
          </a:p>
        </p:txBody>
      </p:sp>
      <p:sp>
        <p:nvSpPr>
          <p:cNvPr id="4" name="Slide Number Placeholder 3"/>
          <p:cNvSpPr>
            <a:spLocks noGrp="1"/>
          </p:cNvSpPr>
          <p:nvPr>
            <p:ph type="sldNum" sz="quarter" idx="10"/>
          </p:nvPr>
        </p:nvSpPr>
        <p:spPr/>
        <p:txBody>
          <a:bodyPr/>
          <a:lstStyle/>
          <a:p>
            <a:fld id="{9691E6CF-9DAB-44F6-A7FE-35B6D9A4AAB1}" type="slidenum">
              <a:rPr lang="en-US" smtClean="0"/>
              <a:t>9</a:t>
            </a:fld>
            <a:endParaRPr lang="en-US"/>
          </a:p>
        </p:txBody>
      </p:sp>
    </p:spTree>
    <p:extLst>
      <p:ext uri="{BB962C8B-B14F-4D97-AF65-F5344CB8AC3E}">
        <p14:creationId xmlns:p14="http://schemas.microsoft.com/office/powerpoint/2010/main" val="4034708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2BEA7F-3E8F-4A22-890C-0AE75AFE44D7}" type="datetime1">
              <a:rPr lang="fr-FR" smtClean="0"/>
              <a:t>26/09/2017</a:t>
            </a:fld>
            <a:endParaRPr lang="en-US"/>
          </a:p>
        </p:txBody>
      </p:sp>
      <p:sp>
        <p:nvSpPr>
          <p:cNvPr id="5" name="Footer Placeholder 4"/>
          <p:cNvSpPr>
            <a:spLocks noGrp="1"/>
          </p:cNvSpPr>
          <p:nvPr>
            <p:ph type="ftr" sz="quarter" idx="11"/>
          </p:nvPr>
        </p:nvSpPr>
        <p:spPr/>
        <p:txBody>
          <a:bodyPr/>
          <a:lstStyle/>
          <a:p>
            <a:r>
              <a:rPr lang="en-US" smtClean="0"/>
              <a:t>Boulain Joris, Handouz Yassine, Regnier Fabien, Giraud Antoine</a:t>
            </a:r>
            <a:endParaRPr lang="en-US"/>
          </a:p>
        </p:txBody>
      </p:sp>
      <p:sp>
        <p:nvSpPr>
          <p:cNvPr id="6" name="Slide Number Placeholder 5"/>
          <p:cNvSpPr>
            <a:spLocks noGrp="1"/>
          </p:cNvSpPr>
          <p:nvPr>
            <p:ph type="sldNum" sz="quarter" idx="12"/>
          </p:nvPr>
        </p:nvSpPr>
        <p:spPr/>
        <p:txBody>
          <a:bodyPr/>
          <a:lstStyle/>
          <a:p>
            <a:fld id="{FC7D8E2A-968D-454A-928E-7796973A630E}" type="slidenum">
              <a:rPr lang="en-US" smtClean="0"/>
              <a:t>‹#›</a:t>
            </a:fld>
            <a:endParaRPr lang="en-US"/>
          </a:p>
        </p:txBody>
      </p:sp>
    </p:spTree>
    <p:extLst>
      <p:ext uri="{BB962C8B-B14F-4D97-AF65-F5344CB8AC3E}">
        <p14:creationId xmlns:p14="http://schemas.microsoft.com/office/powerpoint/2010/main" val="233004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20479-981D-4697-B508-4C8AFF51B079}" type="datetime1">
              <a:rPr lang="fr-FR" smtClean="0"/>
              <a:t>26/09/2017</a:t>
            </a:fld>
            <a:endParaRPr lang="en-US"/>
          </a:p>
        </p:txBody>
      </p:sp>
      <p:sp>
        <p:nvSpPr>
          <p:cNvPr id="5" name="Footer Placeholder 4"/>
          <p:cNvSpPr>
            <a:spLocks noGrp="1"/>
          </p:cNvSpPr>
          <p:nvPr>
            <p:ph type="ftr" sz="quarter" idx="11"/>
          </p:nvPr>
        </p:nvSpPr>
        <p:spPr/>
        <p:txBody>
          <a:bodyPr/>
          <a:lstStyle/>
          <a:p>
            <a:r>
              <a:rPr lang="en-US" smtClean="0"/>
              <a:t>Boulain Joris, Handouz Yassine, Regnier Fabien, Giraud Antoine</a:t>
            </a:r>
            <a:endParaRPr lang="en-US"/>
          </a:p>
        </p:txBody>
      </p:sp>
      <p:sp>
        <p:nvSpPr>
          <p:cNvPr id="6" name="Slide Number Placeholder 5"/>
          <p:cNvSpPr>
            <a:spLocks noGrp="1"/>
          </p:cNvSpPr>
          <p:nvPr>
            <p:ph type="sldNum" sz="quarter" idx="12"/>
          </p:nvPr>
        </p:nvSpPr>
        <p:spPr/>
        <p:txBody>
          <a:bodyPr/>
          <a:lstStyle/>
          <a:p>
            <a:fld id="{FC7D8E2A-968D-454A-928E-7796973A630E}" type="slidenum">
              <a:rPr lang="en-US" smtClean="0"/>
              <a:t>‹#›</a:t>
            </a:fld>
            <a:endParaRPr lang="en-US"/>
          </a:p>
        </p:txBody>
      </p:sp>
    </p:spTree>
    <p:extLst>
      <p:ext uri="{BB962C8B-B14F-4D97-AF65-F5344CB8AC3E}">
        <p14:creationId xmlns:p14="http://schemas.microsoft.com/office/powerpoint/2010/main" val="748316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3ACCE-1954-4513-948A-E90E188ED59F}" type="datetime1">
              <a:rPr lang="fr-FR" smtClean="0"/>
              <a:t>26/09/2017</a:t>
            </a:fld>
            <a:endParaRPr lang="en-US"/>
          </a:p>
        </p:txBody>
      </p:sp>
      <p:sp>
        <p:nvSpPr>
          <p:cNvPr id="5" name="Footer Placeholder 4"/>
          <p:cNvSpPr>
            <a:spLocks noGrp="1"/>
          </p:cNvSpPr>
          <p:nvPr>
            <p:ph type="ftr" sz="quarter" idx="11"/>
          </p:nvPr>
        </p:nvSpPr>
        <p:spPr/>
        <p:txBody>
          <a:bodyPr/>
          <a:lstStyle/>
          <a:p>
            <a:r>
              <a:rPr lang="en-US" smtClean="0"/>
              <a:t>Boulain Joris, Handouz Yassine, Regnier Fabien, Giraud Antoine</a:t>
            </a:r>
            <a:endParaRPr lang="en-US"/>
          </a:p>
        </p:txBody>
      </p:sp>
      <p:sp>
        <p:nvSpPr>
          <p:cNvPr id="6" name="Slide Number Placeholder 5"/>
          <p:cNvSpPr>
            <a:spLocks noGrp="1"/>
          </p:cNvSpPr>
          <p:nvPr>
            <p:ph type="sldNum" sz="quarter" idx="12"/>
          </p:nvPr>
        </p:nvSpPr>
        <p:spPr/>
        <p:txBody>
          <a:bodyPr/>
          <a:lstStyle/>
          <a:p>
            <a:fld id="{FC7D8E2A-968D-454A-928E-7796973A630E}" type="slidenum">
              <a:rPr lang="en-US" smtClean="0"/>
              <a:t>‹#›</a:t>
            </a:fld>
            <a:endParaRPr lang="en-US"/>
          </a:p>
        </p:txBody>
      </p:sp>
    </p:spTree>
    <p:extLst>
      <p:ext uri="{BB962C8B-B14F-4D97-AF65-F5344CB8AC3E}">
        <p14:creationId xmlns:p14="http://schemas.microsoft.com/office/powerpoint/2010/main" val="174746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B41DA-2F61-49A1-BB5C-A748A869E949}" type="datetime1">
              <a:rPr lang="fr-FR" smtClean="0"/>
              <a:t>26/09/2017</a:t>
            </a:fld>
            <a:endParaRPr lang="en-US"/>
          </a:p>
        </p:txBody>
      </p:sp>
      <p:sp>
        <p:nvSpPr>
          <p:cNvPr id="5" name="Footer Placeholder 4"/>
          <p:cNvSpPr>
            <a:spLocks noGrp="1"/>
          </p:cNvSpPr>
          <p:nvPr>
            <p:ph type="ftr" sz="quarter" idx="11"/>
          </p:nvPr>
        </p:nvSpPr>
        <p:spPr/>
        <p:txBody>
          <a:bodyPr/>
          <a:lstStyle/>
          <a:p>
            <a:r>
              <a:rPr lang="en-US" smtClean="0"/>
              <a:t>Boulain Joris, Handouz Yassine, Regnier Fabien, Giraud Antoine</a:t>
            </a:r>
            <a:endParaRPr lang="en-US"/>
          </a:p>
        </p:txBody>
      </p:sp>
      <p:sp>
        <p:nvSpPr>
          <p:cNvPr id="6" name="Slide Number Placeholder 5"/>
          <p:cNvSpPr>
            <a:spLocks noGrp="1"/>
          </p:cNvSpPr>
          <p:nvPr>
            <p:ph type="sldNum" sz="quarter" idx="12"/>
          </p:nvPr>
        </p:nvSpPr>
        <p:spPr/>
        <p:txBody>
          <a:bodyPr/>
          <a:lstStyle/>
          <a:p>
            <a:fld id="{FC7D8E2A-968D-454A-928E-7796973A630E}" type="slidenum">
              <a:rPr lang="en-US" smtClean="0"/>
              <a:t>‹#›</a:t>
            </a:fld>
            <a:endParaRPr lang="en-US"/>
          </a:p>
        </p:txBody>
      </p:sp>
    </p:spTree>
    <p:extLst>
      <p:ext uri="{BB962C8B-B14F-4D97-AF65-F5344CB8AC3E}">
        <p14:creationId xmlns:p14="http://schemas.microsoft.com/office/powerpoint/2010/main" val="247562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8375EA-8550-4B7E-BA28-7C13544D3171}" type="datetime1">
              <a:rPr lang="fr-FR" smtClean="0"/>
              <a:t>26/09/2017</a:t>
            </a:fld>
            <a:endParaRPr lang="en-US"/>
          </a:p>
        </p:txBody>
      </p:sp>
      <p:sp>
        <p:nvSpPr>
          <p:cNvPr id="5" name="Footer Placeholder 4"/>
          <p:cNvSpPr>
            <a:spLocks noGrp="1"/>
          </p:cNvSpPr>
          <p:nvPr>
            <p:ph type="ftr" sz="quarter" idx="11"/>
          </p:nvPr>
        </p:nvSpPr>
        <p:spPr/>
        <p:txBody>
          <a:bodyPr/>
          <a:lstStyle/>
          <a:p>
            <a:r>
              <a:rPr lang="en-US" smtClean="0"/>
              <a:t>Boulain Joris, Handouz Yassine, Regnier Fabien, Giraud Antoine</a:t>
            </a:r>
            <a:endParaRPr lang="en-US"/>
          </a:p>
        </p:txBody>
      </p:sp>
      <p:sp>
        <p:nvSpPr>
          <p:cNvPr id="6" name="Slide Number Placeholder 5"/>
          <p:cNvSpPr>
            <a:spLocks noGrp="1"/>
          </p:cNvSpPr>
          <p:nvPr>
            <p:ph type="sldNum" sz="quarter" idx="12"/>
          </p:nvPr>
        </p:nvSpPr>
        <p:spPr/>
        <p:txBody>
          <a:bodyPr/>
          <a:lstStyle/>
          <a:p>
            <a:fld id="{FC7D8E2A-968D-454A-928E-7796973A630E}" type="slidenum">
              <a:rPr lang="en-US" smtClean="0"/>
              <a:t>‹#›</a:t>
            </a:fld>
            <a:endParaRPr lang="en-US"/>
          </a:p>
        </p:txBody>
      </p:sp>
    </p:spTree>
    <p:extLst>
      <p:ext uri="{BB962C8B-B14F-4D97-AF65-F5344CB8AC3E}">
        <p14:creationId xmlns:p14="http://schemas.microsoft.com/office/powerpoint/2010/main" val="3464243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04416A-57F2-4D06-88CB-5BCA4ABEA20D}" type="datetime1">
              <a:rPr lang="fr-FR" smtClean="0"/>
              <a:t>26/09/2017</a:t>
            </a:fld>
            <a:endParaRPr lang="en-US"/>
          </a:p>
        </p:txBody>
      </p:sp>
      <p:sp>
        <p:nvSpPr>
          <p:cNvPr id="6" name="Footer Placeholder 5"/>
          <p:cNvSpPr>
            <a:spLocks noGrp="1"/>
          </p:cNvSpPr>
          <p:nvPr>
            <p:ph type="ftr" sz="quarter" idx="11"/>
          </p:nvPr>
        </p:nvSpPr>
        <p:spPr/>
        <p:txBody>
          <a:bodyPr/>
          <a:lstStyle/>
          <a:p>
            <a:r>
              <a:rPr lang="en-US" smtClean="0"/>
              <a:t>Boulain Joris, Handouz Yassine, Regnier Fabien, Giraud Antoine</a:t>
            </a:r>
            <a:endParaRPr lang="en-US"/>
          </a:p>
        </p:txBody>
      </p:sp>
      <p:sp>
        <p:nvSpPr>
          <p:cNvPr id="7" name="Slide Number Placeholder 6"/>
          <p:cNvSpPr>
            <a:spLocks noGrp="1"/>
          </p:cNvSpPr>
          <p:nvPr>
            <p:ph type="sldNum" sz="quarter" idx="12"/>
          </p:nvPr>
        </p:nvSpPr>
        <p:spPr/>
        <p:txBody>
          <a:bodyPr/>
          <a:lstStyle/>
          <a:p>
            <a:fld id="{FC7D8E2A-968D-454A-928E-7796973A630E}" type="slidenum">
              <a:rPr lang="en-US" smtClean="0"/>
              <a:t>‹#›</a:t>
            </a:fld>
            <a:endParaRPr lang="en-US"/>
          </a:p>
        </p:txBody>
      </p:sp>
    </p:spTree>
    <p:extLst>
      <p:ext uri="{BB962C8B-B14F-4D97-AF65-F5344CB8AC3E}">
        <p14:creationId xmlns:p14="http://schemas.microsoft.com/office/powerpoint/2010/main" val="1143923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2965F8-1F26-494E-BF33-63490A4CF219}" type="datetime1">
              <a:rPr lang="fr-FR" smtClean="0"/>
              <a:t>26/09/2017</a:t>
            </a:fld>
            <a:endParaRPr lang="en-US"/>
          </a:p>
        </p:txBody>
      </p:sp>
      <p:sp>
        <p:nvSpPr>
          <p:cNvPr id="8" name="Footer Placeholder 7"/>
          <p:cNvSpPr>
            <a:spLocks noGrp="1"/>
          </p:cNvSpPr>
          <p:nvPr>
            <p:ph type="ftr" sz="quarter" idx="11"/>
          </p:nvPr>
        </p:nvSpPr>
        <p:spPr/>
        <p:txBody>
          <a:bodyPr/>
          <a:lstStyle/>
          <a:p>
            <a:r>
              <a:rPr lang="en-US" smtClean="0"/>
              <a:t>Boulain Joris, Handouz Yassine, Regnier Fabien, Giraud Antoine</a:t>
            </a:r>
            <a:endParaRPr lang="en-US"/>
          </a:p>
        </p:txBody>
      </p:sp>
      <p:sp>
        <p:nvSpPr>
          <p:cNvPr id="9" name="Slide Number Placeholder 8"/>
          <p:cNvSpPr>
            <a:spLocks noGrp="1"/>
          </p:cNvSpPr>
          <p:nvPr>
            <p:ph type="sldNum" sz="quarter" idx="12"/>
          </p:nvPr>
        </p:nvSpPr>
        <p:spPr/>
        <p:txBody>
          <a:bodyPr/>
          <a:lstStyle/>
          <a:p>
            <a:fld id="{FC7D8E2A-968D-454A-928E-7796973A630E}" type="slidenum">
              <a:rPr lang="en-US" smtClean="0"/>
              <a:t>‹#›</a:t>
            </a:fld>
            <a:endParaRPr lang="en-US"/>
          </a:p>
        </p:txBody>
      </p:sp>
    </p:spTree>
    <p:extLst>
      <p:ext uri="{BB962C8B-B14F-4D97-AF65-F5344CB8AC3E}">
        <p14:creationId xmlns:p14="http://schemas.microsoft.com/office/powerpoint/2010/main" val="2437900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52FFD5-DBC0-4D04-BEDA-BE89CC28F64E}" type="datetime1">
              <a:rPr lang="fr-FR" smtClean="0"/>
              <a:t>26/09/2017</a:t>
            </a:fld>
            <a:endParaRPr lang="en-US"/>
          </a:p>
        </p:txBody>
      </p:sp>
      <p:sp>
        <p:nvSpPr>
          <p:cNvPr id="4" name="Footer Placeholder 3"/>
          <p:cNvSpPr>
            <a:spLocks noGrp="1"/>
          </p:cNvSpPr>
          <p:nvPr>
            <p:ph type="ftr" sz="quarter" idx="11"/>
          </p:nvPr>
        </p:nvSpPr>
        <p:spPr/>
        <p:txBody>
          <a:bodyPr/>
          <a:lstStyle/>
          <a:p>
            <a:r>
              <a:rPr lang="en-US" smtClean="0"/>
              <a:t>Boulain Joris, Handouz Yassine, Regnier Fabien, Giraud Antoine</a:t>
            </a:r>
            <a:endParaRPr lang="en-US"/>
          </a:p>
        </p:txBody>
      </p:sp>
      <p:sp>
        <p:nvSpPr>
          <p:cNvPr id="5" name="Slide Number Placeholder 4"/>
          <p:cNvSpPr>
            <a:spLocks noGrp="1"/>
          </p:cNvSpPr>
          <p:nvPr>
            <p:ph type="sldNum" sz="quarter" idx="12"/>
          </p:nvPr>
        </p:nvSpPr>
        <p:spPr/>
        <p:txBody>
          <a:bodyPr/>
          <a:lstStyle/>
          <a:p>
            <a:fld id="{FC7D8E2A-968D-454A-928E-7796973A630E}" type="slidenum">
              <a:rPr lang="en-US" smtClean="0"/>
              <a:t>‹#›</a:t>
            </a:fld>
            <a:endParaRPr lang="en-US"/>
          </a:p>
        </p:txBody>
      </p:sp>
    </p:spTree>
    <p:extLst>
      <p:ext uri="{BB962C8B-B14F-4D97-AF65-F5344CB8AC3E}">
        <p14:creationId xmlns:p14="http://schemas.microsoft.com/office/powerpoint/2010/main" val="1724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8CACB-36BF-4675-864A-E8F73D53B77C}" type="datetime1">
              <a:rPr lang="fr-FR" smtClean="0"/>
              <a:t>26/09/2017</a:t>
            </a:fld>
            <a:endParaRPr lang="en-US"/>
          </a:p>
        </p:txBody>
      </p:sp>
      <p:sp>
        <p:nvSpPr>
          <p:cNvPr id="3" name="Footer Placeholder 2"/>
          <p:cNvSpPr>
            <a:spLocks noGrp="1"/>
          </p:cNvSpPr>
          <p:nvPr>
            <p:ph type="ftr" sz="quarter" idx="11"/>
          </p:nvPr>
        </p:nvSpPr>
        <p:spPr/>
        <p:txBody>
          <a:bodyPr/>
          <a:lstStyle/>
          <a:p>
            <a:r>
              <a:rPr lang="en-US" smtClean="0"/>
              <a:t>Boulain Joris, Handouz Yassine, Regnier Fabien, Giraud Antoine</a:t>
            </a:r>
            <a:endParaRPr lang="en-US"/>
          </a:p>
        </p:txBody>
      </p:sp>
      <p:sp>
        <p:nvSpPr>
          <p:cNvPr id="4" name="Slide Number Placeholder 3"/>
          <p:cNvSpPr>
            <a:spLocks noGrp="1"/>
          </p:cNvSpPr>
          <p:nvPr>
            <p:ph type="sldNum" sz="quarter" idx="12"/>
          </p:nvPr>
        </p:nvSpPr>
        <p:spPr/>
        <p:txBody>
          <a:bodyPr/>
          <a:lstStyle/>
          <a:p>
            <a:fld id="{FC7D8E2A-968D-454A-928E-7796973A630E}" type="slidenum">
              <a:rPr lang="en-US" smtClean="0"/>
              <a:t>‹#›</a:t>
            </a:fld>
            <a:endParaRPr lang="en-US"/>
          </a:p>
        </p:txBody>
      </p:sp>
    </p:spTree>
    <p:extLst>
      <p:ext uri="{BB962C8B-B14F-4D97-AF65-F5344CB8AC3E}">
        <p14:creationId xmlns:p14="http://schemas.microsoft.com/office/powerpoint/2010/main" val="1066394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89596F-C94B-49BF-9A9D-DA8E115F85C1}" type="datetime1">
              <a:rPr lang="fr-FR" smtClean="0"/>
              <a:t>26/09/2017</a:t>
            </a:fld>
            <a:endParaRPr lang="en-US"/>
          </a:p>
        </p:txBody>
      </p:sp>
      <p:sp>
        <p:nvSpPr>
          <p:cNvPr id="6" name="Footer Placeholder 5"/>
          <p:cNvSpPr>
            <a:spLocks noGrp="1"/>
          </p:cNvSpPr>
          <p:nvPr>
            <p:ph type="ftr" sz="quarter" idx="11"/>
          </p:nvPr>
        </p:nvSpPr>
        <p:spPr/>
        <p:txBody>
          <a:bodyPr/>
          <a:lstStyle/>
          <a:p>
            <a:r>
              <a:rPr lang="en-US" smtClean="0"/>
              <a:t>Boulain Joris, Handouz Yassine, Regnier Fabien, Giraud Antoine</a:t>
            </a:r>
            <a:endParaRPr lang="en-US"/>
          </a:p>
        </p:txBody>
      </p:sp>
      <p:sp>
        <p:nvSpPr>
          <p:cNvPr id="7" name="Slide Number Placeholder 6"/>
          <p:cNvSpPr>
            <a:spLocks noGrp="1"/>
          </p:cNvSpPr>
          <p:nvPr>
            <p:ph type="sldNum" sz="quarter" idx="12"/>
          </p:nvPr>
        </p:nvSpPr>
        <p:spPr/>
        <p:txBody>
          <a:bodyPr/>
          <a:lstStyle/>
          <a:p>
            <a:fld id="{FC7D8E2A-968D-454A-928E-7796973A630E}" type="slidenum">
              <a:rPr lang="en-US" smtClean="0"/>
              <a:t>‹#›</a:t>
            </a:fld>
            <a:endParaRPr lang="en-US"/>
          </a:p>
        </p:txBody>
      </p:sp>
    </p:spTree>
    <p:extLst>
      <p:ext uri="{BB962C8B-B14F-4D97-AF65-F5344CB8AC3E}">
        <p14:creationId xmlns:p14="http://schemas.microsoft.com/office/powerpoint/2010/main" val="12406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BD3CA-EC28-4FBC-AE0F-FF446BCC837A}" type="datetime1">
              <a:rPr lang="fr-FR" smtClean="0"/>
              <a:t>26/09/2017</a:t>
            </a:fld>
            <a:endParaRPr lang="en-US"/>
          </a:p>
        </p:txBody>
      </p:sp>
      <p:sp>
        <p:nvSpPr>
          <p:cNvPr id="6" name="Footer Placeholder 5"/>
          <p:cNvSpPr>
            <a:spLocks noGrp="1"/>
          </p:cNvSpPr>
          <p:nvPr>
            <p:ph type="ftr" sz="quarter" idx="11"/>
          </p:nvPr>
        </p:nvSpPr>
        <p:spPr/>
        <p:txBody>
          <a:bodyPr/>
          <a:lstStyle/>
          <a:p>
            <a:r>
              <a:rPr lang="en-US" smtClean="0"/>
              <a:t>Boulain Joris, Handouz Yassine, Regnier Fabien, Giraud Antoine</a:t>
            </a:r>
            <a:endParaRPr lang="en-US"/>
          </a:p>
        </p:txBody>
      </p:sp>
      <p:sp>
        <p:nvSpPr>
          <p:cNvPr id="7" name="Slide Number Placeholder 6"/>
          <p:cNvSpPr>
            <a:spLocks noGrp="1"/>
          </p:cNvSpPr>
          <p:nvPr>
            <p:ph type="sldNum" sz="quarter" idx="12"/>
          </p:nvPr>
        </p:nvSpPr>
        <p:spPr/>
        <p:txBody>
          <a:bodyPr/>
          <a:lstStyle/>
          <a:p>
            <a:fld id="{FC7D8E2A-968D-454A-928E-7796973A630E}" type="slidenum">
              <a:rPr lang="en-US" smtClean="0"/>
              <a:t>‹#›</a:t>
            </a:fld>
            <a:endParaRPr lang="en-US"/>
          </a:p>
        </p:txBody>
      </p:sp>
    </p:spTree>
    <p:extLst>
      <p:ext uri="{BB962C8B-B14F-4D97-AF65-F5344CB8AC3E}">
        <p14:creationId xmlns:p14="http://schemas.microsoft.com/office/powerpoint/2010/main" val="1358242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17865-1C8D-4BCA-AB11-81EC46592624}" type="datetime1">
              <a:rPr lang="fr-FR" smtClean="0"/>
              <a:t>26/09/2017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Boulain Joris, Handouz Yassine, Regnier Fabien, Giraud Antoine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D8E2A-968D-454A-928E-7796973A630E}" type="slidenum">
              <a:rPr lang="en-US" smtClean="0"/>
              <a:t>‹#›</a:t>
            </a:fld>
            <a:endParaRPr lang="en-US"/>
          </a:p>
        </p:txBody>
      </p:sp>
    </p:spTree>
    <p:extLst>
      <p:ext uri="{BB962C8B-B14F-4D97-AF65-F5344CB8AC3E}">
        <p14:creationId xmlns:p14="http://schemas.microsoft.com/office/powerpoint/2010/main" val="388721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Résultats de recherche d'images pour « mario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9213" y="1139615"/>
            <a:ext cx="3255416" cy="41750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17730" y="2042878"/>
            <a:ext cx="4392870" cy="1754326"/>
          </a:xfrm>
          <a:prstGeom prst="rect">
            <a:avLst/>
          </a:prstGeom>
          <a:noFill/>
        </p:spPr>
        <p:txBody>
          <a:bodyPr wrap="none" lIns="91440" tIns="45720" rIns="91440" bIns="45720">
            <a:spAutoFit/>
          </a:bodyPr>
          <a:lstStyle/>
          <a:p>
            <a:pPr algn="ctr"/>
            <a:r>
              <a:rPr lang="fr-FR" sz="5400" b="1" cap="none" spc="0" dirty="0" smtClean="0">
                <a:ln w="0"/>
                <a:solidFill>
                  <a:schemeClr val="tx1"/>
                </a:solidFill>
                <a:effectLst>
                  <a:outerShdw blurRad="38100" dist="19050" dir="2700000" algn="tl" rotWithShape="0">
                    <a:schemeClr val="dk1">
                      <a:alpha val="40000"/>
                    </a:schemeClr>
                  </a:outerShdw>
                </a:effectLst>
              </a:rPr>
              <a:t>Design Pattern</a:t>
            </a:r>
            <a:br>
              <a:rPr lang="fr-FR" sz="5400" b="1" cap="none" spc="0" dirty="0" smtClean="0">
                <a:ln w="0"/>
                <a:solidFill>
                  <a:schemeClr val="tx1"/>
                </a:solidFill>
                <a:effectLst>
                  <a:outerShdw blurRad="38100" dist="19050" dir="2700000" algn="tl" rotWithShape="0">
                    <a:schemeClr val="dk1">
                      <a:alpha val="40000"/>
                    </a:schemeClr>
                  </a:outerShdw>
                </a:effectLst>
              </a:rPr>
            </a:br>
            <a:r>
              <a:rPr lang="fr-FR" sz="5400" b="1" cap="none" spc="0" dirty="0" smtClean="0">
                <a:ln w="0"/>
                <a:solidFill>
                  <a:schemeClr val="tx1"/>
                </a:solidFill>
                <a:effectLst>
                  <a:outerShdw blurRad="38100" dist="19050" dir="2700000" algn="tl" rotWithShape="0">
                    <a:schemeClr val="dk1">
                      <a:alpha val="40000"/>
                    </a:schemeClr>
                  </a:outerShdw>
                </a:effectLst>
              </a:rPr>
              <a:t>ETAT</a:t>
            </a:r>
            <a:endParaRPr lang="en-US" sz="5400" b="1" cap="none" spc="0" dirty="0">
              <a:ln w="0"/>
              <a:solidFill>
                <a:schemeClr val="tx1"/>
              </a:solidFill>
              <a:effectLst>
                <a:outerShdw blurRad="38100" dist="19050" dir="2700000" algn="tl" rotWithShape="0">
                  <a:schemeClr val="dk1">
                    <a:alpha val="40000"/>
                  </a:schemeClr>
                </a:outerShdw>
              </a:effectLst>
            </a:endParaRPr>
          </a:p>
        </p:txBody>
      </p:sp>
      <p:sp>
        <p:nvSpPr>
          <p:cNvPr id="6" name="Date Placeholder 5"/>
          <p:cNvSpPr>
            <a:spLocks noGrp="1"/>
          </p:cNvSpPr>
          <p:nvPr>
            <p:ph type="dt" sz="half" idx="10"/>
          </p:nvPr>
        </p:nvSpPr>
        <p:spPr/>
        <p:txBody>
          <a:bodyPr/>
          <a:lstStyle/>
          <a:p>
            <a:fld id="{80AD4EA8-07B1-4256-BA53-8B2429C2EC2E}" type="datetime1">
              <a:rPr lang="fr-FR" b="1" smtClean="0">
                <a:solidFill>
                  <a:schemeClr val="tx1"/>
                </a:solidFill>
              </a:rPr>
              <a:t>26/09/2017</a:t>
            </a:fld>
            <a:endParaRPr lang="en-US" b="1" dirty="0">
              <a:solidFill>
                <a:schemeClr val="tx1"/>
              </a:solidFill>
            </a:endParaRPr>
          </a:p>
        </p:txBody>
      </p:sp>
      <p:sp>
        <p:nvSpPr>
          <p:cNvPr id="7" name="Footer Placeholder 6"/>
          <p:cNvSpPr>
            <a:spLocks noGrp="1"/>
          </p:cNvSpPr>
          <p:nvPr>
            <p:ph type="ftr" sz="quarter" idx="11"/>
          </p:nvPr>
        </p:nvSpPr>
        <p:spPr>
          <a:xfrm>
            <a:off x="4038600" y="6356350"/>
            <a:ext cx="4234132" cy="365125"/>
          </a:xfrm>
        </p:spPr>
        <p:txBody>
          <a:bodyPr/>
          <a:lstStyle/>
          <a:p>
            <a:r>
              <a:rPr lang="en-US" b="1" dirty="0" err="1" smtClean="0">
                <a:solidFill>
                  <a:schemeClr val="tx1"/>
                </a:solidFill>
              </a:rPr>
              <a:t>Boulain</a:t>
            </a:r>
            <a:r>
              <a:rPr lang="en-US" b="1" dirty="0" smtClean="0">
                <a:solidFill>
                  <a:schemeClr val="tx1"/>
                </a:solidFill>
              </a:rPr>
              <a:t> </a:t>
            </a:r>
            <a:r>
              <a:rPr lang="en-US" b="1" dirty="0" err="1" smtClean="0">
                <a:solidFill>
                  <a:schemeClr val="tx1"/>
                </a:solidFill>
              </a:rPr>
              <a:t>Joris</a:t>
            </a:r>
            <a:r>
              <a:rPr lang="en-US" b="1" dirty="0" smtClean="0">
                <a:solidFill>
                  <a:schemeClr val="tx1"/>
                </a:solidFill>
              </a:rPr>
              <a:t>, </a:t>
            </a:r>
            <a:r>
              <a:rPr lang="en-US" b="1" dirty="0" err="1" smtClean="0">
                <a:solidFill>
                  <a:schemeClr val="tx1"/>
                </a:solidFill>
              </a:rPr>
              <a:t>Handouz</a:t>
            </a:r>
            <a:r>
              <a:rPr lang="en-US" b="1" dirty="0" smtClean="0">
                <a:solidFill>
                  <a:schemeClr val="tx1"/>
                </a:solidFill>
              </a:rPr>
              <a:t> </a:t>
            </a:r>
            <a:r>
              <a:rPr lang="en-US" b="1" dirty="0" err="1" smtClean="0">
                <a:solidFill>
                  <a:schemeClr val="tx1"/>
                </a:solidFill>
              </a:rPr>
              <a:t>Yassine</a:t>
            </a:r>
            <a:r>
              <a:rPr lang="en-US" b="1" dirty="0" smtClean="0">
                <a:solidFill>
                  <a:schemeClr val="tx1"/>
                </a:solidFill>
              </a:rPr>
              <a:t>, </a:t>
            </a:r>
            <a:r>
              <a:rPr lang="en-US" b="1" dirty="0" err="1" smtClean="0">
                <a:solidFill>
                  <a:schemeClr val="tx1"/>
                </a:solidFill>
              </a:rPr>
              <a:t>Regnier</a:t>
            </a:r>
            <a:r>
              <a:rPr lang="en-US" b="1" dirty="0" smtClean="0">
                <a:solidFill>
                  <a:schemeClr val="tx1"/>
                </a:solidFill>
              </a:rPr>
              <a:t> Fabien, Giraud Antoine</a:t>
            </a:r>
            <a:endParaRPr lang="en-US" b="1" dirty="0">
              <a:solidFill>
                <a:schemeClr val="tx1"/>
              </a:solidFill>
            </a:endParaRPr>
          </a:p>
        </p:txBody>
      </p:sp>
      <p:sp>
        <p:nvSpPr>
          <p:cNvPr id="8" name="Slide Number Placeholder 7"/>
          <p:cNvSpPr>
            <a:spLocks noGrp="1"/>
          </p:cNvSpPr>
          <p:nvPr>
            <p:ph type="sldNum" sz="quarter" idx="12"/>
          </p:nvPr>
        </p:nvSpPr>
        <p:spPr/>
        <p:txBody>
          <a:bodyPr/>
          <a:lstStyle/>
          <a:p>
            <a:fld id="{FC7D8E2A-968D-454A-928E-7796973A630E}" type="slidenum">
              <a:rPr lang="en-US" b="1" smtClean="0">
                <a:solidFill>
                  <a:schemeClr val="tx1"/>
                </a:solidFill>
              </a:rPr>
              <a:t>1</a:t>
            </a:fld>
            <a:endParaRPr lang="en-US" b="1" dirty="0">
              <a:solidFill>
                <a:schemeClr val="tx1"/>
              </a:solidFill>
            </a:endParaRPr>
          </a:p>
        </p:txBody>
      </p:sp>
    </p:spTree>
    <p:extLst>
      <p:ext uri="{BB962C8B-B14F-4D97-AF65-F5344CB8AC3E}">
        <p14:creationId xmlns:p14="http://schemas.microsoft.com/office/powerpoint/2010/main" val="569294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Conséquences</a:t>
            </a:r>
            <a:endParaRPr lang="en-US" dirty="0"/>
          </a:p>
        </p:txBody>
      </p:sp>
      <p:sp>
        <p:nvSpPr>
          <p:cNvPr id="3" name="Content Placeholder 2"/>
          <p:cNvSpPr>
            <a:spLocks noGrp="1"/>
          </p:cNvSpPr>
          <p:nvPr>
            <p:ph idx="1"/>
          </p:nvPr>
        </p:nvSpPr>
        <p:spPr/>
        <p:txBody>
          <a:bodyPr/>
          <a:lstStyle/>
          <a:p>
            <a:pPr marL="0" indent="0">
              <a:buNone/>
            </a:pPr>
            <a:r>
              <a:rPr lang="fr-FR" dirty="0"/>
              <a:t>+ possibilité d’ajouter ou de retirer des états et </a:t>
            </a:r>
            <a:r>
              <a:rPr lang="fr-FR" dirty="0" smtClean="0"/>
              <a:t>des </a:t>
            </a:r>
            <a:r>
              <a:rPr lang="en-US" dirty="0" smtClean="0"/>
              <a:t>transitions </a:t>
            </a:r>
            <a:r>
              <a:rPr lang="en-US" dirty="0"/>
              <a:t>de </a:t>
            </a:r>
            <a:r>
              <a:rPr lang="en-US" dirty="0" err="1"/>
              <a:t>manière</a:t>
            </a:r>
            <a:r>
              <a:rPr lang="en-US" dirty="0"/>
              <a:t> simple</a:t>
            </a:r>
          </a:p>
          <a:p>
            <a:pPr marL="0" indent="0">
              <a:buNone/>
            </a:pPr>
            <a:r>
              <a:rPr lang="en-US" dirty="0"/>
              <a:t>+ suppression de </a:t>
            </a:r>
            <a:r>
              <a:rPr lang="en-US" dirty="0" err="1"/>
              <a:t>traitements</a:t>
            </a:r>
            <a:r>
              <a:rPr lang="en-US" dirty="0"/>
              <a:t> </a:t>
            </a:r>
            <a:r>
              <a:rPr lang="en-US" dirty="0" err="1"/>
              <a:t>conditionnels</a:t>
            </a:r>
            <a:endParaRPr lang="en-US" dirty="0"/>
          </a:p>
          <a:p>
            <a:pPr marL="0" indent="0">
              <a:buNone/>
            </a:pPr>
            <a:r>
              <a:rPr lang="fr-FR" dirty="0"/>
              <a:t>+ les transitions entre états sont rendues </a:t>
            </a:r>
            <a:r>
              <a:rPr lang="fr-FR" dirty="0" smtClean="0"/>
              <a:t>explicites</a:t>
            </a:r>
          </a:p>
          <a:p>
            <a:pPr marL="0" indent="0">
              <a:buNone/>
            </a:pPr>
            <a:r>
              <a:rPr lang="fr-FR" dirty="0" smtClean="0"/>
              <a:t>-  Chaque classe d’état doit avoir connaissance des autres sous-classes</a:t>
            </a:r>
            <a:endParaRPr lang="en-US" dirty="0" smtClean="0"/>
          </a:p>
        </p:txBody>
      </p:sp>
      <p:sp>
        <p:nvSpPr>
          <p:cNvPr id="4" name="Date Placeholder 3"/>
          <p:cNvSpPr>
            <a:spLocks noGrp="1"/>
          </p:cNvSpPr>
          <p:nvPr>
            <p:ph type="dt" sz="half" idx="10"/>
          </p:nvPr>
        </p:nvSpPr>
        <p:spPr/>
        <p:txBody>
          <a:bodyPr/>
          <a:lstStyle/>
          <a:p>
            <a:fld id="{A25B41DA-2F61-49A1-BB5C-A748A869E949}" type="datetime1">
              <a:rPr lang="fr-FR" smtClean="0"/>
              <a:t>26/09/2017</a:t>
            </a:fld>
            <a:endParaRPr lang="en-US"/>
          </a:p>
        </p:txBody>
      </p:sp>
      <p:sp>
        <p:nvSpPr>
          <p:cNvPr id="5" name="Footer Placeholder 4"/>
          <p:cNvSpPr>
            <a:spLocks noGrp="1"/>
          </p:cNvSpPr>
          <p:nvPr>
            <p:ph type="ftr" sz="quarter" idx="11"/>
          </p:nvPr>
        </p:nvSpPr>
        <p:spPr/>
        <p:txBody>
          <a:bodyPr/>
          <a:lstStyle/>
          <a:p>
            <a:r>
              <a:rPr lang="en-US" smtClean="0"/>
              <a:t>Boulain Joris, Handouz Yassine, Regnier Fabien, Giraud Antoine</a:t>
            </a:r>
            <a:endParaRPr lang="en-US"/>
          </a:p>
        </p:txBody>
      </p:sp>
      <p:sp>
        <p:nvSpPr>
          <p:cNvPr id="6" name="Slide Number Placeholder 5"/>
          <p:cNvSpPr>
            <a:spLocks noGrp="1"/>
          </p:cNvSpPr>
          <p:nvPr>
            <p:ph type="sldNum" sz="quarter" idx="12"/>
          </p:nvPr>
        </p:nvSpPr>
        <p:spPr/>
        <p:txBody>
          <a:bodyPr/>
          <a:lstStyle/>
          <a:p>
            <a:fld id="{FC7D8E2A-968D-454A-928E-7796973A630E}" type="slidenum">
              <a:rPr lang="en-US" smtClean="0"/>
              <a:t>10</a:t>
            </a:fld>
            <a:endParaRPr lang="en-US"/>
          </a:p>
        </p:txBody>
      </p:sp>
    </p:spTree>
    <p:extLst>
      <p:ext uri="{BB962C8B-B14F-4D97-AF65-F5344CB8AC3E}">
        <p14:creationId xmlns:p14="http://schemas.microsoft.com/office/powerpoint/2010/main" val="694706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Problème</a:t>
            </a:r>
            <a:endParaRPr lang="en-US" dirty="0"/>
          </a:p>
        </p:txBody>
      </p:sp>
      <p:sp>
        <p:nvSpPr>
          <p:cNvPr id="3" name="Content Placeholder 2"/>
          <p:cNvSpPr>
            <a:spLocks noGrp="1"/>
          </p:cNvSpPr>
          <p:nvPr>
            <p:ph idx="1"/>
          </p:nvPr>
        </p:nvSpPr>
        <p:spPr>
          <a:xfrm>
            <a:off x="838200" y="1825625"/>
            <a:ext cx="10515600" cy="942975"/>
          </a:xfrm>
        </p:spPr>
        <p:txBody>
          <a:bodyPr/>
          <a:lstStyle/>
          <a:p>
            <a:r>
              <a:rPr lang="fr-FR" dirty="0"/>
              <a:t>ce motif est à utiliser lorsque l’on veut qu’un </a:t>
            </a:r>
            <a:r>
              <a:rPr lang="fr-FR" dirty="0" smtClean="0"/>
              <a:t>objet change </a:t>
            </a:r>
            <a:r>
              <a:rPr lang="fr-FR" dirty="0"/>
              <a:t>de comportement lorsque son état </a:t>
            </a:r>
            <a:r>
              <a:rPr lang="fr-FR" dirty="0" smtClean="0"/>
              <a:t>interne </a:t>
            </a:r>
            <a:r>
              <a:rPr lang="en-US" dirty="0" smtClean="0"/>
              <a:t>change</a:t>
            </a:r>
          </a:p>
        </p:txBody>
      </p:sp>
      <p:sp>
        <p:nvSpPr>
          <p:cNvPr id="4" name="Date Placeholder 3"/>
          <p:cNvSpPr>
            <a:spLocks noGrp="1"/>
          </p:cNvSpPr>
          <p:nvPr>
            <p:ph type="dt" sz="half" idx="10"/>
          </p:nvPr>
        </p:nvSpPr>
        <p:spPr/>
        <p:txBody>
          <a:bodyPr/>
          <a:lstStyle/>
          <a:p>
            <a:fld id="{A25B41DA-2F61-49A1-BB5C-A748A869E949}" type="datetime1">
              <a:rPr lang="fr-FR" smtClean="0"/>
              <a:t>26/09/2017</a:t>
            </a:fld>
            <a:endParaRPr lang="en-US"/>
          </a:p>
        </p:txBody>
      </p:sp>
      <p:sp>
        <p:nvSpPr>
          <p:cNvPr id="5" name="Footer Placeholder 4"/>
          <p:cNvSpPr>
            <a:spLocks noGrp="1"/>
          </p:cNvSpPr>
          <p:nvPr>
            <p:ph type="ftr" sz="quarter" idx="11"/>
          </p:nvPr>
        </p:nvSpPr>
        <p:spPr/>
        <p:txBody>
          <a:bodyPr/>
          <a:lstStyle/>
          <a:p>
            <a:r>
              <a:rPr lang="en-US" smtClean="0"/>
              <a:t>Boulain Joris, Handouz Yassine, Regnier Fabien, Giraud Antoine</a:t>
            </a:r>
            <a:endParaRPr lang="en-US"/>
          </a:p>
        </p:txBody>
      </p:sp>
      <p:sp>
        <p:nvSpPr>
          <p:cNvPr id="6" name="Slide Number Placeholder 5"/>
          <p:cNvSpPr>
            <a:spLocks noGrp="1"/>
          </p:cNvSpPr>
          <p:nvPr>
            <p:ph type="sldNum" sz="quarter" idx="12"/>
          </p:nvPr>
        </p:nvSpPr>
        <p:spPr/>
        <p:txBody>
          <a:bodyPr/>
          <a:lstStyle/>
          <a:p>
            <a:fld id="{FC7D8E2A-968D-454A-928E-7796973A630E}" type="slidenum">
              <a:rPr lang="en-US" smtClean="0"/>
              <a:t>2</a:t>
            </a:fld>
            <a:endParaRPr lang="en-US"/>
          </a:p>
        </p:txBody>
      </p:sp>
      <p:sp>
        <p:nvSpPr>
          <p:cNvPr id="7" name="Title 1"/>
          <p:cNvSpPr txBox="1">
            <a:spLocks/>
          </p:cNvSpPr>
          <p:nvPr/>
        </p:nvSpPr>
        <p:spPr>
          <a:xfrm>
            <a:off x="838200" y="27686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t>Exemple</a:t>
            </a:r>
            <a:endParaRPr lang="en-US" dirty="0"/>
          </a:p>
        </p:txBody>
      </p:sp>
      <p:sp>
        <p:nvSpPr>
          <p:cNvPr id="8" name="Content Placeholder 2"/>
          <p:cNvSpPr txBox="1">
            <a:spLocks/>
          </p:cNvSpPr>
          <p:nvPr/>
        </p:nvSpPr>
        <p:spPr>
          <a:xfrm>
            <a:off x="838200" y="3952875"/>
            <a:ext cx="10515600" cy="942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Mario change plusieurs fois d’état</a:t>
            </a:r>
            <a:endParaRPr lang="en-US" dirty="0"/>
          </a:p>
        </p:txBody>
      </p:sp>
      <p:pic>
        <p:nvPicPr>
          <p:cNvPr id="2050" name="Picture 2" descr="Résultats de recherche d'images pour « mario feu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4611687"/>
            <a:ext cx="209550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s de recherche d'images pour « mario peti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0850" y="5037138"/>
            <a:ext cx="798500" cy="100440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ésultats de recherche d'images pour « mario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9023" y="4611687"/>
            <a:ext cx="1212975" cy="14982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8667875" y="4776235"/>
            <a:ext cx="1076146" cy="1004403"/>
          </a:xfrm>
          <a:prstGeom prst="rect">
            <a:avLst/>
          </a:prstGeom>
        </p:spPr>
      </p:pic>
      <p:pic>
        <p:nvPicPr>
          <p:cNvPr id="14" name="Picture 4" descr="Résultats de recherche d'images pour « mario cape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9599" y="4770653"/>
            <a:ext cx="1309202" cy="1135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439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Changement d’état</a:t>
            </a:r>
            <a:endParaRPr lang="en-US" dirty="0"/>
          </a:p>
        </p:txBody>
      </p:sp>
      <p:sp>
        <p:nvSpPr>
          <p:cNvPr id="4" name="Date Placeholder 3"/>
          <p:cNvSpPr>
            <a:spLocks noGrp="1"/>
          </p:cNvSpPr>
          <p:nvPr>
            <p:ph type="dt" sz="half" idx="10"/>
          </p:nvPr>
        </p:nvSpPr>
        <p:spPr/>
        <p:txBody>
          <a:bodyPr/>
          <a:lstStyle/>
          <a:p>
            <a:fld id="{A25B41DA-2F61-49A1-BB5C-A748A869E949}" type="datetime1">
              <a:rPr lang="fr-FR" smtClean="0"/>
              <a:t>26/09/2017</a:t>
            </a:fld>
            <a:endParaRPr lang="en-US"/>
          </a:p>
        </p:txBody>
      </p:sp>
      <p:sp>
        <p:nvSpPr>
          <p:cNvPr id="5" name="Footer Placeholder 4"/>
          <p:cNvSpPr>
            <a:spLocks noGrp="1"/>
          </p:cNvSpPr>
          <p:nvPr>
            <p:ph type="ftr" sz="quarter" idx="11"/>
          </p:nvPr>
        </p:nvSpPr>
        <p:spPr/>
        <p:txBody>
          <a:bodyPr/>
          <a:lstStyle/>
          <a:p>
            <a:r>
              <a:rPr lang="en-US" smtClean="0"/>
              <a:t>Boulain Joris, Handouz Yassine, Regnier Fabien, Giraud Antoine</a:t>
            </a:r>
            <a:endParaRPr lang="en-US"/>
          </a:p>
        </p:txBody>
      </p:sp>
      <p:sp>
        <p:nvSpPr>
          <p:cNvPr id="6" name="Slide Number Placeholder 5"/>
          <p:cNvSpPr>
            <a:spLocks noGrp="1"/>
          </p:cNvSpPr>
          <p:nvPr>
            <p:ph type="sldNum" sz="quarter" idx="12"/>
          </p:nvPr>
        </p:nvSpPr>
        <p:spPr/>
        <p:txBody>
          <a:bodyPr/>
          <a:lstStyle/>
          <a:p>
            <a:fld id="{FC7D8E2A-968D-454A-928E-7796973A630E}" type="slidenum">
              <a:rPr lang="en-US" smtClean="0"/>
              <a:t>3</a:t>
            </a:fld>
            <a:endParaRPr lang="en-US"/>
          </a:p>
        </p:txBody>
      </p:sp>
      <p:pic>
        <p:nvPicPr>
          <p:cNvPr id="2050" name="Picture 2" descr="Résultats de recherche d'images pour « mario feu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350" y="1419144"/>
            <a:ext cx="1856566" cy="11814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s de recherche d'images pour « mario peti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1403" y="5351947"/>
            <a:ext cx="798500" cy="100440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ésultats de recherche d'images pour « mario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1350" y="3974427"/>
            <a:ext cx="1018607" cy="12581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ésultats de recherche d'images pour « mario fleur feu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6992" y="2600596"/>
            <a:ext cx="1669986" cy="17541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ésultats de recherche d'images pour « mario cape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7747" y="2719920"/>
            <a:ext cx="1309202" cy="1135183"/>
          </a:xfrm>
          <a:prstGeom prst="rect">
            <a:avLst/>
          </a:prstGeom>
          <a:noFill/>
          <a:extLst>
            <a:ext uri="{909E8E84-426E-40DD-AFC4-6F175D3DCCD1}">
              <a14:hiddenFill xmlns:a14="http://schemas.microsoft.com/office/drawing/2010/main">
                <a:solidFill>
                  <a:srgbClr val="FFFFFF"/>
                </a:solidFill>
              </a14:hiddenFill>
            </a:ext>
          </a:extLst>
        </p:spPr>
      </p:pic>
      <p:sp>
        <p:nvSpPr>
          <p:cNvPr id="17" name="Right Arrow 16"/>
          <p:cNvSpPr/>
          <p:nvPr/>
        </p:nvSpPr>
        <p:spPr>
          <a:xfrm rot="20867472">
            <a:off x="3062970" y="3766821"/>
            <a:ext cx="1778000" cy="850227"/>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1413179">
            <a:off x="3233215" y="2214291"/>
            <a:ext cx="1778000" cy="850227"/>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7264400" y="3124198"/>
            <a:ext cx="1778000" cy="850227"/>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 descr="Résultats de recherche d'images pour « mario feu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2940" y="2886963"/>
            <a:ext cx="1856566" cy="118145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264400" y="3349256"/>
            <a:ext cx="1554465" cy="400110"/>
          </a:xfrm>
          <a:prstGeom prst="rect">
            <a:avLst/>
          </a:prstGeom>
          <a:noFill/>
        </p:spPr>
        <p:txBody>
          <a:bodyPr wrap="none" rtlCol="0">
            <a:spAutoFit/>
          </a:bodyPr>
          <a:lstStyle/>
          <a:p>
            <a:r>
              <a:rPr lang="fr-FR" sz="2000" b="1" dirty="0" smtClean="0">
                <a:solidFill>
                  <a:srgbClr val="00B0F0"/>
                </a:solidFill>
              </a:rPr>
              <a:t>+1000 points</a:t>
            </a:r>
            <a:endParaRPr lang="en-US" sz="2000" b="1" dirty="0">
              <a:solidFill>
                <a:srgbClr val="00B0F0"/>
              </a:solidFill>
            </a:endParaRPr>
          </a:p>
        </p:txBody>
      </p:sp>
    </p:spTree>
    <p:extLst>
      <p:ext uri="{BB962C8B-B14F-4D97-AF65-F5344CB8AC3E}">
        <p14:creationId xmlns:p14="http://schemas.microsoft.com/office/powerpoint/2010/main" val="282312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Changement d’état</a:t>
            </a:r>
            <a:endParaRPr lang="en-US" dirty="0"/>
          </a:p>
        </p:txBody>
      </p:sp>
      <p:sp>
        <p:nvSpPr>
          <p:cNvPr id="4" name="Date Placeholder 3"/>
          <p:cNvSpPr>
            <a:spLocks noGrp="1"/>
          </p:cNvSpPr>
          <p:nvPr>
            <p:ph type="dt" sz="half" idx="10"/>
          </p:nvPr>
        </p:nvSpPr>
        <p:spPr/>
        <p:txBody>
          <a:bodyPr/>
          <a:lstStyle/>
          <a:p>
            <a:fld id="{A25B41DA-2F61-49A1-BB5C-A748A869E949}" type="datetime1">
              <a:rPr lang="fr-FR" smtClean="0"/>
              <a:t>26/09/2017</a:t>
            </a:fld>
            <a:endParaRPr lang="en-US"/>
          </a:p>
        </p:txBody>
      </p:sp>
      <p:sp>
        <p:nvSpPr>
          <p:cNvPr id="5" name="Footer Placeholder 4"/>
          <p:cNvSpPr>
            <a:spLocks noGrp="1"/>
          </p:cNvSpPr>
          <p:nvPr>
            <p:ph type="ftr" sz="quarter" idx="11"/>
          </p:nvPr>
        </p:nvSpPr>
        <p:spPr/>
        <p:txBody>
          <a:bodyPr/>
          <a:lstStyle/>
          <a:p>
            <a:r>
              <a:rPr lang="en-US" smtClean="0"/>
              <a:t>Boulain Joris, Handouz Yassine, Regnier Fabien, Giraud Antoine</a:t>
            </a:r>
            <a:endParaRPr lang="en-US"/>
          </a:p>
        </p:txBody>
      </p:sp>
      <p:sp>
        <p:nvSpPr>
          <p:cNvPr id="6" name="Slide Number Placeholder 5"/>
          <p:cNvSpPr>
            <a:spLocks noGrp="1"/>
          </p:cNvSpPr>
          <p:nvPr>
            <p:ph type="sldNum" sz="quarter" idx="12"/>
          </p:nvPr>
        </p:nvSpPr>
        <p:spPr/>
        <p:txBody>
          <a:bodyPr/>
          <a:lstStyle/>
          <a:p>
            <a:fld id="{FC7D8E2A-968D-454A-928E-7796973A630E}" type="slidenum">
              <a:rPr lang="en-US" smtClean="0"/>
              <a:t>4</a:t>
            </a:fld>
            <a:endParaRPr lang="en-US"/>
          </a:p>
        </p:txBody>
      </p:sp>
      <p:pic>
        <p:nvPicPr>
          <p:cNvPr id="2050" name="Picture 2" descr="Résultats de recherche d'images pour « mario feu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350" y="1419144"/>
            <a:ext cx="1856566" cy="11814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s de recherche d'images pour « mario peti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1403" y="5351947"/>
            <a:ext cx="798500" cy="100440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ésultats de recherche d'images pour « mario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1350" y="3974427"/>
            <a:ext cx="1018607" cy="12581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ésultats de recherche d'images pour « mario cape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7747" y="2719920"/>
            <a:ext cx="1309202" cy="1135183"/>
          </a:xfrm>
          <a:prstGeom prst="rect">
            <a:avLst/>
          </a:prstGeom>
          <a:noFill/>
          <a:extLst>
            <a:ext uri="{909E8E84-426E-40DD-AFC4-6F175D3DCCD1}">
              <a14:hiddenFill xmlns:a14="http://schemas.microsoft.com/office/drawing/2010/main">
                <a:solidFill>
                  <a:srgbClr val="FFFFFF"/>
                </a:solidFill>
              </a14:hiddenFill>
            </a:ext>
          </a:extLst>
        </p:spPr>
      </p:pic>
      <p:sp>
        <p:nvSpPr>
          <p:cNvPr id="17" name="Right Arrow 16"/>
          <p:cNvSpPr/>
          <p:nvPr/>
        </p:nvSpPr>
        <p:spPr>
          <a:xfrm>
            <a:off x="2961370" y="5381132"/>
            <a:ext cx="1778000" cy="85022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Résultats de recherche d'images pour « mario champignon mechant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6154" y="2370257"/>
            <a:ext cx="2475150" cy="2862366"/>
          </a:xfrm>
          <a:prstGeom prst="rect">
            <a:avLst/>
          </a:prstGeom>
          <a:noFill/>
          <a:extLst>
            <a:ext uri="{909E8E84-426E-40DD-AFC4-6F175D3DCCD1}">
              <a14:hiddenFill xmlns:a14="http://schemas.microsoft.com/office/drawing/2010/main">
                <a:solidFill>
                  <a:srgbClr val="FFFFFF"/>
                </a:solidFill>
              </a14:hiddenFill>
            </a:ext>
          </a:extLst>
        </p:spPr>
      </p:pic>
      <p:sp>
        <p:nvSpPr>
          <p:cNvPr id="19" name="Right Arrow 18"/>
          <p:cNvSpPr/>
          <p:nvPr/>
        </p:nvSpPr>
        <p:spPr>
          <a:xfrm>
            <a:off x="2895709" y="4154498"/>
            <a:ext cx="1778000" cy="850227"/>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2961370" y="2269977"/>
            <a:ext cx="1778000" cy="850227"/>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7721600" y="5410595"/>
            <a:ext cx="1778000" cy="85022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7655939" y="4183961"/>
            <a:ext cx="1778000" cy="850227"/>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7721600" y="2299440"/>
            <a:ext cx="1778000" cy="850227"/>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8" descr="Résultats de recherche d'images pour « mario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9896" y="2029315"/>
            <a:ext cx="1018607" cy="12581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Résultats de recherche d'images pour « mario peti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7501" y="4042138"/>
            <a:ext cx="798500" cy="100440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8"/>
          <a:stretch>
            <a:fillRect/>
          </a:stretch>
        </p:blipFill>
        <p:spPr>
          <a:xfrm>
            <a:off x="9867501" y="5298966"/>
            <a:ext cx="1076146" cy="1004403"/>
          </a:xfrm>
          <a:prstGeom prst="rect">
            <a:avLst/>
          </a:prstGeom>
        </p:spPr>
      </p:pic>
    </p:spTree>
    <p:extLst>
      <p:ext uri="{BB962C8B-B14F-4D97-AF65-F5344CB8AC3E}">
        <p14:creationId xmlns:p14="http://schemas.microsoft.com/office/powerpoint/2010/main" val="1116797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Diagramme de classes</a:t>
            </a:r>
            <a:endParaRPr lang="en-US" dirty="0"/>
          </a:p>
        </p:txBody>
      </p:sp>
      <p:sp>
        <p:nvSpPr>
          <p:cNvPr id="4" name="Date Placeholder 3"/>
          <p:cNvSpPr>
            <a:spLocks noGrp="1"/>
          </p:cNvSpPr>
          <p:nvPr>
            <p:ph type="dt" sz="half" idx="10"/>
          </p:nvPr>
        </p:nvSpPr>
        <p:spPr/>
        <p:txBody>
          <a:bodyPr/>
          <a:lstStyle/>
          <a:p>
            <a:fld id="{A25B41DA-2F61-49A1-BB5C-A748A869E949}" type="datetime1">
              <a:rPr lang="fr-FR" smtClean="0"/>
              <a:t>26/09/2017</a:t>
            </a:fld>
            <a:endParaRPr lang="en-US"/>
          </a:p>
        </p:txBody>
      </p:sp>
      <p:sp>
        <p:nvSpPr>
          <p:cNvPr id="5" name="Footer Placeholder 4"/>
          <p:cNvSpPr>
            <a:spLocks noGrp="1"/>
          </p:cNvSpPr>
          <p:nvPr>
            <p:ph type="ftr" sz="quarter" idx="11"/>
          </p:nvPr>
        </p:nvSpPr>
        <p:spPr/>
        <p:txBody>
          <a:bodyPr/>
          <a:lstStyle/>
          <a:p>
            <a:r>
              <a:rPr lang="en-US" smtClean="0"/>
              <a:t>Boulain Joris, Handouz Yassine, Regnier Fabien, Giraud Antoine</a:t>
            </a:r>
            <a:endParaRPr lang="en-US"/>
          </a:p>
        </p:txBody>
      </p:sp>
      <p:sp>
        <p:nvSpPr>
          <p:cNvPr id="6" name="Slide Number Placeholder 5"/>
          <p:cNvSpPr>
            <a:spLocks noGrp="1"/>
          </p:cNvSpPr>
          <p:nvPr>
            <p:ph type="sldNum" sz="quarter" idx="12"/>
          </p:nvPr>
        </p:nvSpPr>
        <p:spPr/>
        <p:txBody>
          <a:bodyPr/>
          <a:lstStyle/>
          <a:p>
            <a:fld id="{FC7D8E2A-968D-454A-928E-7796973A630E}" type="slidenum">
              <a:rPr lang="en-US" smtClean="0"/>
              <a:t>5</a:t>
            </a:fld>
            <a:endParaRPr lang="en-US"/>
          </a:p>
        </p:txBody>
      </p:sp>
      <p:pic>
        <p:nvPicPr>
          <p:cNvPr id="8" name="Picture 7"/>
          <p:cNvPicPr>
            <a:picLocks noChangeAspect="1"/>
          </p:cNvPicPr>
          <p:nvPr/>
        </p:nvPicPr>
        <p:blipFill>
          <a:blip r:embed="rId3"/>
          <a:stretch>
            <a:fillRect/>
          </a:stretch>
        </p:blipFill>
        <p:spPr>
          <a:xfrm>
            <a:off x="838200" y="1445672"/>
            <a:ext cx="10684669" cy="4910678"/>
          </a:xfrm>
          <a:prstGeom prst="rect">
            <a:avLst/>
          </a:prstGeom>
        </p:spPr>
      </p:pic>
      <p:cxnSp>
        <p:nvCxnSpPr>
          <p:cNvPr id="10" name="Straight Arrow Connector 9"/>
          <p:cNvCxnSpPr/>
          <p:nvPr/>
        </p:nvCxnSpPr>
        <p:spPr>
          <a:xfrm flipH="1">
            <a:off x="8153400" y="1299411"/>
            <a:ext cx="1824789" cy="802105"/>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550695" y="3011866"/>
            <a:ext cx="870285" cy="450179"/>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 name="Right Brace 12"/>
          <p:cNvSpPr/>
          <p:nvPr/>
        </p:nvSpPr>
        <p:spPr>
          <a:xfrm rot="16200000">
            <a:off x="5977334" y="-799743"/>
            <a:ext cx="406400" cy="10684669"/>
          </a:xfrm>
          <a:prstGeom prst="rightBrace">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1637625" y="3459942"/>
            <a:ext cx="1038939" cy="369332"/>
          </a:xfrm>
          <a:prstGeom prst="rect">
            <a:avLst/>
          </a:prstGeom>
          <a:noFill/>
        </p:spPr>
        <p:txBody>
          <a:bodyPr wrap="none" rtlCol="0">
            <a:spAutoFit/>
          </a:bodyPr>
          <a:lstStyle/>
          <a:p>
            <a:r>
              <a:rPr lang="fr-FR" b="1" dirty="0" smtClean="0">
                <a:solidFill>
                  <a:srgbClr val="7030A0"/>
                </a:solidFill>
              </a:rPr>
              <a:t>Contexte</a:t>
            </a:r>
            <a:endParaRPr lang="en-US" b="1" dirty="0">
              <a:solidFill>
                <a:srgbClr val="7030A0"/>
              </a:solidFill>
            </a:endParaRPr>
          </a:p>
        </p:txBody>
      </p:sp>
      <p:sp>
        <p:nvSpPr>
          <p:cNvPr id="15" name="TextBox 14"/>
          <p:cNvSpPr txBox="1"/>
          <p:nvPr/>
        </p:nvSpPr>
        <p:spPr>
          <a:xfrm>
            <a:off x="9978189" y="930079"/>
            <a:ext cx="563231" cy="369332"/>
          </a:xfrm>
          <a:prstGeom prst="rect">
            <a:avLst/>
          </a:prstGeom>
          <a:noFill/>
        </p:spPr>
        <p:txBody>
          <a:bodyPr wrap="none" rtlCol="0">
            <a:spAutoFit/>
          </a:bodyPr>
          <a:lstStyle/>
          <a:p>
            <a:r>
              <a:rPr lang="fr-FR" b="1" dirty="0" smtClean="0">
                <a:solidFill>
                  <a:srgbClr val="7030A0"/>
                </a:solidFill>
              </a:rPr>
              <a:t>Etat</a:t>
            </a:r>
            <a:endParaRPr lang="en-US" b="1" dirty="0">
              <a:solidFill>
                <a:srgbClr val="7030A0"/>
              </a:solidFill>
            </a:endParaRPr>
          </a:p>
        </p:txBody>
      </p:sp>
      <p:sp>
        <p:nvSpPr>
          <p:cNvPr id="16" name="TextBox 15"/>
          <p:cNvSpPr txBox="1"/>
          <p:nvPr/>
        </p:nvSpPr>
        <p:spPr>
          <a:xfrm>
            <a:off x="5434656" y="3743897"/>
            <a:ext cx="1510093" cy="369332"/>
          </a:xfrm>
          <a:prstGeom prst="rect">
            <a:avLst/>
          </a:prstGeom>
          <a:noFill/>
        </p:spPr>
        <p:txBody>
          <a:bodyPr wrap="none" rtlCol="0">
            <a:spAutoFit/>
          </a:bodyPr>
          <a:lstStyle/>
          <a:p>
            <a:r>
              <a:rPr lang="fr-FR" b="1" dirty="0" smtClean="0">
                <a:solidFill>
                  <a:srgbClr val="7030A0"/>
                </a:solidFill>
              </a:rPr>
              <a:t>Etats concrets</a:t>
            </a:r>
            <a:endParaRPr lang="en-US" b="1" dirty="0">
              <a:solidFill>
                <a:srgbClr val="7030A0"/>
              </a:solidFill>
            </a:endParaRPr>
          </a:p>
        </p:txBody>
      </p:sp>
    </p:spTree>
    <p:extLst>
      <p:ext uri="{BB962C8B-B14F-4D97-AF65-F5344CB8AC3E}">
        <p14:creationId xmlns:p14="http://schemas.microsoft.com/office/powerpoint/2010/main" val="3712364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Code</a:t>
            </a:r>
            <a:endParaRPr lang="en-US" dirty="0"/>
          </a:p>
        </p:txBody>
      </p:sp>
      <p:sp>
        <p:nvSpPr>
          <p:cNvPr id="3" name="Content Placeholder 2"/>
          <p:cNvSpPr>
            <a:spLocks noGrp="1"/>
          </p:cNvSpPr>
          <p:nvPr>
            <p:ph idx="1"/>
          </p:nvPr>
        </p:nvSpPr>
        <p:spPr>
          <a:xfrm>
            <a:off x="5588000" y="1816100"/>
            <a:ext cx="5765800" cy="4360863"/>
          </a:xfrm>
        </p:spPr>
        <p:txBody>
          <a:bodyPr>
            <a:normAutofit fontScale="92500" lnSpcReduction="10000"/>
          </a:bodyPr>
          <a:lstStyle/>
          <a:p>
            <a:pPr marL="0" indent="0">
              <a:buNone/>
            </a:pPr>
            <a:r>
              <a:rPr lang="fr-FR" dirty="0" smtClean="0"/>
              <a:t>L'intention </a:t>
            </a:r>
            <a:r>
              <a:rPr lang="fr-FR" dirty="0"/>
              <a:t>du motif</a:t>
            </a:r>
            <a:r>
              <a:rPr lang="fr-FR" dirty="0" smtClean="0"/>
              <a:t>:</a:t>
            </a:r>
            <a:endParaRPr lang="fr-FR" dirty="0"/>
          </a:p>
          <a:p>
            <a:r>
              <a:rPr lang="fr-FR" dirty="0" smtClean="0"/>
              <a:t>Nous </a:t>
            </a:r>
            <a:r>
              <a:rPr lang="fr-FR" dirty="0"/>
              <a:t>pouvons voir que le motif </a:t>
            </a:r>
            <a:r>
              <a:rPr lang="fr-FR" dirty="0" smtClean="0"/>
              <a:t>d’état modifiera </a:t>
            </a:r>
            <a:r>
              <a:rPr lang="fr-FR" dirty="0"/>
              <a:t>le comportement d'un objet lorsqu'il y a un changement dans son état interne, comme s'il avait changé de </a:t>
            </a:r>
            <a:r>
              <a:rPr lang="fr-FR" dirty="0" smtClean="0"/>
              <a:t>classe</a:t>
            </a:r>
            <a:endParaRPr lang="fr-FR" dirty="0"/>
          </a:p>
          <a:p>
            <a:r>
              <a:rPr lang="fr-FR" dirty="0"/>
              <a:t>Pour implémenter la valeur par défaut, </a:t>
            </a:r>
            <a:r>
              <a:rPr lang="fr-FR" dirty="0" smtClean="0"/>
              <a:t>-&gt; créer </a:t>
            </a:r>
            <a:r>
              <a:rPr lang="fr-FR" dirty="0"/>
              <a:t>une classe qui contient l'interface de base de tous les états. </a:t>
            </a:r>
            <a:endParaRPr lang="fr-FR" dirty="0" smtClean="0"/>
          </a:p>
          <a:p>
            <a:r>
              <a:rPr lang="fr-FR" dirty="0" smtClean="0"/>
              <a:t>Les </a:t>
            </a:r>
            <a:r>
              <a:rPr lang="fr-FR" dirty="0"/>
              <a:t>opérations de base </a:t>
            </a:r>
            <a:r>
              <a:rPr lang="fr-FR" dirty="0" smtClean="0"/>
              <a:t>se </a:t>
            </a:r>
            <a:r>
              <a:rPr lang="fr-FR" dirty="0"/>
              <a:t>feront </a:t>
            </a:r>
            <a:r>
              <a:rPr lang="fr-FR" dirty="0" smtClean="0"/>
              <a:t>à partir </a:t>
            </a:r>
            <a:r>
              <a:rPr lang="fr-FR" dirty="0"/>
              <a:t>de l'interface.</a:t>
            </a:r>
          </a:p>
          <a:p>
            <a:endParaRPr lang="en-US" dirty="0"/>
          </a:p>
        </p:txBody>
      </p:sp>
      <p:sp>
        <p:nvSpPr>
          <p:cNvPr id="4" name="Date Placeholder 3"/>
          <p:cNvSpPr>
            <a:spLocks noGrp="1"/>
          </p:cNvSpPr>
          <p:nvPr>
            <p:ph type="dt" sz="half" idx="10"/>
          </p:nvPr>
        </p:nvSpPr>
        <p:spPr/>
        <p:txBody>
          <a:bodyPr/>
          <a:lstStyle/>
          <a:p>
            <a:fld id="{A25B41DA-2F61-49A1-BB5C-A748A869E949}" type="datetime1">
              <a:rPr lang="fr-FR" smtClean="0"/>
              <a:t>26/09/2017</a:t>
            </a:fld>
            <a:endParaRPr lang="en-US"/>
          </a:p>
        </p:txBody>
      </p:sp>
      <p:sp>
        <p:nvSpPr>
          <p:cNvPr id="5" name="Footer Placeholder 4"/>
          <p:cNvSpPr>
            <a:spLocks noGrp="1"/>
          </p:cNvSpPr>
          <p:nvPr>
            <p:ph type="ftr" sz="quarter" idx="11"/>
          </p:nvPr>
        </p:nvSpPr>
        <p:spPr/>
        <p:txBody>
          <a:bodyPr/>
          <a:lstStyle/>
          <a:p>
            <a:r>
              <a:rPr lang="en-US" smtClean="0"/>
              <a:t>Boulain Joris, Handouz Yassine, Regnier Fabien, Giraud Antoine</a:t>
            </a:r>
            <a:endParaRPr lang="en-US"/>
          </a:p>
        </p:txBody>
      </p:sp>
      <p:sp>
        <p:nvSpPr>
          <p:cNvPr id="6" name="Slide Number Placeholder 5"/>
          <p:cNvSpPr>
            <a:spLocks noGrp="1"/>
          </p:cNvSpPr>
          <p:nvPr>
            <p:ph type="sldNum" sz="quarter" idx="12"/>
          </p:nvPr>
        </p:nvSpPr>
        <p:spPr/>
        <p:txBody>
          <a:bodyPr/>
          <a:lstStyle/>
          <a:p>
            <a:fld id="{FC7D8E2A-968D-454A-928E-7796973A630E}" type="slidenum">
              <a:rPr lang="en-US" smtClean="0"/>
              <a:t>6</a:t>
            </a:fld>
            <a:endParaRPr lang="en-US"/>
          </a:p>
        </p:txBody>
      </p:sp>
      <p:pic>
        <p:nvPicPr>
          <p:cNvPr id="8" name="Picture 7"/>
          <p:cNvPicPr>
            <a:picLocks noChangeAspect="1"/>
          </p:cNvPicPr>
          <p:nvPr/>
        </p:nvPicPr>
        <p:blipFill>
          <a:blip r:embed="rId3"/>
          <a:stretch>
            <a:fillRect/>
          </a:stretch>
        </p:blipFill>
        <p:spPr>
          <a:xfrm>
            <a:off x="838200" y="1531938"/>
            <a:ext cx="4246563" cy="2063750"/>
          </a:xfrm>
          <a:prstGeom prst="rect">
            <a:avLst/>
          </a:prstGeom>
        </p:spPr>
      </p:pic>
      <p:pic>
        <p:nvPicPr>
          <p:cNvPr id="9" name="Picture 8"/>
          <p:cNvPicPr>
            <a:picLocks noChangeAspect="1"/>
          </p:cNvPicPr>
          <p:nvPr/>
        </p:nvPicPr>
        <p:blipFill>
          <a:blip r:embed="rId4"/>
          <a:stretch>
            <a:fillRect/>
          </a:stretch>
        </p:blipFill>
        <p:spPr>
          <a:xfrm>
            <a:off x="1258887" y="3595688"/>
            <a:ext cx="3224213" cy="2520236"/>
          </a:xfrm>
          <a:prstGeom prst="rect">
            <a:avLst/>
          </a:prstGeom>
        </p:spPr>
      </p:pic>
    </p:spTree>
    <p:extLst>
      <p:ext uri="{BB962C8B-B14F-4D97-AF65-F5344CB8AC3E}">
        <p14:creationId xmlns:p14="http://schemas.microsoft.com/office/powerpoint/2010/main" val="775018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Code</a:t>
            </a:r>
            <a:endParaRPr lang="en-US" dirty="0"/>
          </a:p>
        </p:txBody>
      </p:sp>
      <p:sp>
        <p:nvSpPr>
          <p:cNvPr id="3" name="Content Placeholder 2"/>
          <p:cNvSpPr>
            <a:spLocks noGrp="1"/>
          </p:cNvSpPr>
          <p:nvPr>
            <p:ph idx="1"/>
          </p:nvPr>
        </p:nvSpPr>
        <p:spPr>
          <a:xfrm>
            <a:off x="6045200" y="1816100"/>
            <a:ext cx="5308600" cy="4360863"/>
          </a:xfrm>
        </p:spPr>
        <p:txBody>
          <a:bodyPr/>
          <a:lstStyle/>
          <a:p>
            <a:r>
              <a:rPr lang="fr-FR" dirty="0" smtClean="0"/>
              <a:t>Tous les états du </a:t>
            </a:r>
            <a:r>
              <a:rPr lang="fr-FR" dirty="0"/>
              <a:t>M</a:t>
            </a:r>
            <a:r>
              <a:rPr lang="fr-FR" dirty="0" smtClean="0"/>
              <a:t>ario devraient implémenter les opérations de changement d'état. </a:t>
            </a:r>
          </a:p>
          <a:p>
            <a:r>
              <a:rPr lang="fr-FR" dirty="0" smtClean="0"/>
              <a:t>Notez que chaque opération renvoie un objet de type </a:t>
            </a:r>
            <a:r>
              <a:rPr lang="fr-FR" dirty="0" err="1" smtClean="0"/>
              <a:t>MarioEtat</a:t>
            </a:r>
            <a:r>
              <a:rPr lang="fr-FR" dirty="0" smtClean="0"/>
              <a:t>, car chaque opération représente un changement d'état, il sera alors retourné le nouvel état de Mario.</a:t>
            </a:r>
            <a:endParaRPr lang="en-US" dirty="0"/>
          </a:p>
        </p:txBody>
      </p:sp>
      <p:sp>
        <p:nvSpPr>
          <p:cNvPr id="4" name="Date Placeholder 3"/>
          <p:cNvSpPr>
            <a:spLocks noGrp="1"/>
          </p:cNvSpPr>
          <p:nvPr>
            <p:ph type="dt" sz="half" idx="10"/>
          </p:nvPr>
        </p:nvSpPr>
        <p:spPr/>
        <p:txBody>
          <a:bodyPr/>
          <a:lstStyle/>
          <a:p>
            <a:fld id="{A25B41DA-2F61-49A1-BB5C-A748A869E949}" type="datetime1">
              <a:rPr lang="fr-FR" smtClean="0"/>
              <a:t>26/09/2017</a:t>
            </a:fld>
            <a:endParaRPr lang="en-US"/>
          </a:p>
        </p:txBody>
      </p:sp>
      <p:sp>
        <p:nvSpPr>
          <p:cNvPr id="5" name="Footer Placeholder 4"/>
          <p:cNvSpPr>
            <a:spLocks noGrp="1"/>
          </p:cNvSpPr>
          <p:nvPr>
            <p:ph type="ftr" sz="quarter" idx="11"/>
          </p:nvPr>
        </p:nvSpPr>
        <p:spPr/>
        <p:txBody>
          <a:bodyPr/>
          <a:lstStyle/>
          <a:p>
            <a:r>
              <a:rPr lang="en-US" smtClean="0"/>
              <a:t>Boulain Joris, Handouz Yassine, Regnier Fabien, Giraud Antoine</a:t>
            </a:r>
            <a:endParaRPr lang="en-US"/>
          </a:p>
        </p:txBody>
      </p:sp>
      <p:sp>
        <p:nvSpPr>
          <p:cNvPr id="6" name="Slide Number Placeholder 5"/>
          <p:cNvSpPr>
            <a:spLocks noGrp="1"/>
          </p:cNvSpPr>
          <p:nvPr>
            <p:ph type="sldNum" sz="quarter" idx="12"/>
          </p:nvPr>
        </p:nvSpPr>
        <p:spPr/>
        <p:txBody>
          <a:bodyPr/>
          <a:lstStyle/>
          <a:p>
            <a:fld id="{FC7D8E2A-968D-454A-928E-7796973A630E}" type="slidenum">
              <a:rPr lang="en-US" smtClean="0"/>
              <a:t>7</a:t>
            </a:fld>
            <a:endParaRPr lang="en-US"/>
          </a:p>
        </p:txBody>
      </p:sp>
      <p:pic>
        <p:nvPicPr>
          <p:cNvPr id="7" name="Picture 6"/>
          <p:cNvPicPr>
            <a:picLocks noChangeAspect="1"/>
          </p:cNvPicPr>
          <p:nvPr/>
        </p:nvPicPr>
        <p:blipFill rotWithShape="1">
          <a:blip r:embed="rId3"/>
          <a:srcRect b="1444"/>
          <a:stretch/>
        </p:blipFill>
        <p:spPr>
          <a:xfrm>
            <a:off x="307974" y="1373037"/>
            <a:ext cx="5521325" cy="5091263"/>
          </a:xfrm>
          <a:prstGeom prst="rect">
            <a:avLst/>
          </a:prstGeom>
        </p:spPr>
      </p:pic>
    </p:spTree>
    <p:extLst>
      <p:ext uri="{BB962C8B-B14F-4D97-AF65-F5344CB8AC3E}">
        <p14:creationId xmlns:p14="http://schemas.microsoft.com/office/powerpoint/2010/main" val="3981542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Code</a:t>
            </a:r>
            <a:endParaRPr lang="en-US" dirty="0"/>
          </a:p>
        </p:txBody>
      </p:sp>
      <p:sp>
        <p:nvSpPr>
          <p:cNvPr id="3" name="Content Placeholder 2"/>
          <p:cNvSpPr>
            <a:spLocks noGrp="1"/>
          </p:cNvSpPr>
          <p:nvPr>
            <p:ph idx="1"/>
          </p:nvPr>
        </p:nvSpPr>
        <p:spPr>
          <a:xfrm>
            <a:off x="6337300" y="1798240"/>
            <a:ext cx="5308600" cy="4360863"/>
          </a:xfrm>
        </p:spPr>
        <p:txBody>
          <a:bodyPr/>
          <a:lstStyle/>
          <a:p>
            <a:pPr marL="0" indent="0">
              <a:buNone/>
            </a:pPr>
            <a:r>
              <a:rPr lang="fr-FR" dirty="0" smtClean="0"/>
              <a:t>La classe qui définit l'état est très simple, il suffit de définir quel état doit </a:t>
            </a:r>
            <a:r>
              <a:rPr lang="fr-FR" smtClean="0"/>
              <a:t>être </a:t>
            </a:r>
            <a:r>
              <a:rPr lang="fr-FR" smtClean="0"/>
              <a:t>retourné lorsqu'une </a:t>
            </a:r>
            <a:r>
              <a:rPr lang="fr-FR" dirty="0" smtClean="0"/>
              <a:t>opération de changement est appelée.</a:t>
            </a:r>
            <a:endParaRPr lang="en-US" dirty="0"/>
          </a:p>
        </p:txBody>
      </p:sp>
      <p:sp>
        <p:nvSpPr>
          <p:cNvPr id="4" name="Date Placeholder 3"/>
          <p:cNvSpPr>
            <a:spLocks noGrp="1"/>
          </p:cNvSpPr>
          <p:nvPr>
            <p:ph type="dt" sz="half" idx="10"/>
          </p:nvPr>
        </p:nvSpPr>
        <p:spPr/>
        <p:txBody>
          <a:bodyPr/>
          <a:lstStyle/>
          <a:p>
            <a:fld id="{A25B41DA-2F61-49A1-BB5C-A748A869E949}" type="datetime1">
              <a:rPr lang="fr-FR" smtClean="0"/>
              <a:t>26/09/2017</a:t>
            </a:fld>
            <a:endParaRPr lang="en-US"/>
          </a:p>
        </p:txBody>
      </p:sp>
      <p:sp>
        <p:nvSpPr>
          <p:cNvPr id="5" name="Footer Placeholder 4"/>
          <p:cNvSpPr>
            <a:spLocks noGrp="1"/>
          </p:cNvSpPr>
          <p:nvPr>
            <p:ph type="ftr" sz="quarter" idx="11"/>
          </p:nvPr>
        </p:nvSpPr>
        <p:spPr/>
        <p:txBody>
          <a:bodyPr/>
          <a:lstStyle/>
          <a:p>
            <a:r>
              <a:rPr lang="en-US" smtClean="0"/>
              <a:t>Boulain Joris, Handouz Yassine, Regnier Fabien, Giraud Antoine</a:t>
            </a:r>
            <a:endParaRPr lang="en-US"/>
          </a:p>
        </p:txBody>
      </p:sp>
      <p:sp>
        <p:nvSpPr>
          <p:cNvPr id="6" name="Slide Number Placeholder 5"/>
          <p:cNvSpPr>
            <a:spLocks noGrp="1"/>
          </p:cNvSpPr>
          <p:nvPr>
            <p:ph type="sldNum" sz="quarter" idx="12"/>
          </p:nvPr>
        </p:nvSpPr>
        <p:spPr/>
        <p:txBody>
          <a:bodyPr/>
          <a:lstStyle/>
          <a:p>
            <a:fld id="{FC7D8E2A-968D-454A-928E-7796973A630E}" type="slidenum">
              <a:rPr lang="en-US" smtClean="0"/>
              <a:t>8</a:t>
            </a:fld>
            <a:endParaRPr lang="en-US"/>
          </a:p>
        </p:txBody>
      </p:sp>
      <p:pic>
        <p:nvPicPr>
          <p:cNvPr id="8" name="Picture 7"/>
          <p:cNvPicPr>
            <a:picLocks noChangeAspect="1"/>
          </p:cNvPicPr>
          <p:nvPr/>
        </p:nvPicPr>
        <p:blipFill>
          <a:blip r:embed="rId3"/>
          <a:stretch>
            <a:fillRect/>
          </a:stretch>
        </p:blipFill>
        <p:spPr>
          <a:xfrm>
            <a:off x="336550" y="1334843"/>
            <a:ext cx="5759450" cy="4931813"/>
          </a:xfrm>
          <a:prstGeom prst="rect">
            <a:avLst/>
          </a:prstGeom>
        </p:spPr>
      </p:pic>
    </p:spTree>
    <p:extLst>
      <p:ext uri="{BB962C8B-B14F-4D97-AF65-F5344CB8AC3E}">
        <p14:creationId xmlns:p14="http://schemas.microsoft.com/office/powerpoint/2010/main" val="1964252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Code</a:t>
            </a:r>
            <a:endParaRPr lang="en-US" dirty="0"/>
          </a:p>
        </p:txBody>
      </p:sp>
      <p:sp>
        <p:nvSpPr>
          <p:cNvPr id="3" name="Content Placeholder 2"/>
          <p:cNvSpPr>
            <a:spLocks noGrp="1"/>
          </p:cNvSpPr>
          <p:nvPr>
            <p:ph idx="1"/>
          </p:nvPr>
        </p:nvSpPr>
        <p:spPr>
          <a:xfrm>
            <a:off x="6045200" y="1816100"/>
            <a:ext cx="5308600" cy="4360863"/>
          </a:xfrm>
        </p:spPr>
        <p:txBody>
          <a:bodyPr/>
          <a:lstStyle/>
          <a:p>
            <a:pPr marL="0" indent="0">
              <a:buNone/>
            </a:pPr>
            <a:r>
              <a:rPr lang="fr-FR" dirty="0" smtClean="0"/>
              <a:t>La classe </a:t>
            </a:r>
            <a:r>
              <a:rPr lang="fr-FR" dirty="0"/>
              <a:t>M</a:t>
            </a:r>
            <a:r>
              <a:rPr lang="fr-FR" dirty="0" smtClean="0"/>
              <a:t>ario a une référence à un objet d'état, cet état sera mis à jour selon les opérations de changement d'état définies. </a:t>
            </a:r>
          </a:p>
          <a:p>
            <a:pPr marL="0" indent="0">
              <a:buNone/>
            </a:pPr>
            <a:r>
              <a:rPr lang="fr-FR" dirty="0" smtClean="0"/>
              <a:t>Lorsqu'une opération est invoquée, l'objet d'état effectuera l'opération et la mise à jour automatiquement.</a:t>
            </a:r>
            <a:endParaRPr lang="en-US" dirty="0"/>
          </a:p>
        </p:txBody>
      </p:sp>
      <p:sp>
        <p:nvSpPr>
          <p:cNvPr id="4" name="Date Placeholder 3"/>
          <p:cNvSpPr>
            <a:spLocks noGrp="1"/>
          </p:cNvSpPr>
          <p:nvPr>
            <p:ph type="dt" sz="half" idx="10"/>
          </p:nvPr>
        </p:nvSpPr>
        <p:spPr/>
        <p:txBody>
          <a:bodyPr/>
          <a:lstStyle/>
          <a:p>
            <a:fld id="{A25B41DA-2F61-49A1-BB5C-A748A869E949}" type="datetime1">
              <a:rPr lang="fr-FR" smtClean="0"/>
              <a:t>26/09/2017</a:t>
            </a:fld>
            <a:endParaRPr lang="en-US"/>
          </a:p>
        </p:txBody>
      </p:sp>
      <p:sp>
        <p:nvSpPr>
          <p:cNvPr id="5" name="Footer Placeholder 4"/>
          <p:cNvSpPr>
            <a:spLocks noGrp="1"/>
          </p:cNvSpPr>
          <p:nvPr>
            <p:ph type="ftr" sz="quarter" idx="11"/>
          </p:nvPr>
        </p:nvSpPr>
        <p:spPr/>
        <p:txBody>
          <a:bodyPr/>
          <a:lstStyle/>
          <a:p>
            <a:r>
              <a:rPr lang="en-US" smtClean="0"/>
              <a:t>Boulain Joris, Handouz Yassine, Regnier Fabien, Giraud Antoine</a:t>
            </a:r>
            <a:endParaRPr lang="en-US"/>
          </a:p>
        </p:txBody>
      </p:sp>
      <p:sp>
        <p:nvSpPr>
          <p:cNvPr id="6" name="Slide Number Placeholder 5"/>
          <p:cNvSpPr>
            <a:spLocks noGrp="1"/>
          </p:cNvSpPr>
          <p:nvPr>
            <p:ph type="sldNum" sz="quarter" idx="12"/>
          </p:nvPr>
        </p:nvSpPr>
        <p:spPr/>
        <p:txBody>
          <a:bodyPr/>
          <a:lstStyle/>
          <a:p>
            <a:fld id="{FC7D8E2A-968D-454A-928E-7796973A630E}" type="slidenum">
              <a:rPr lang="en-US" smtClean="0"/>
              <a:t>9</a:t>
            </a:fld>
            <a:endParaRPr lang="en-US"/>
          </a:p>
        </p:txBody>
      </p:sp>
      <p:pic>
        <p:nvPicPr>
          <p:cNvPr id="7" name="Picture 6"/>
          <p:cNvPicPr>
            <a:picLocks noChangeAspect="1"/>
          </p:cNvPicPr>
          <p:nvPr/>
        </p:nvPicPr>
        <p:blipFill>
          <a:blip r:embed="rId3"/>
          <a:stretch>
            <a:fillRect/>
          </a:stretch>
        </p:blipFill>
        <p:spPr>
          <a:xfrm>
            <a:off x="482600" y="1343055"/>
            <a:ext cx="5016500" cy="4923602"/>
          </a:xfrm>
          <a:prstGeom prst="rect">
            <a:avLst/>
          </a:prstGeom>
        </p:spPr>
      </p:pic>
    </p:spTree>
    <p:extLst>
      <p:ext uri="{BB962C8B-B14F-4D97-AF65-F5344CB8AC3E}">
        <p14:creationId xmlns:p14="http://schemas.microsoft.com/office/powerpoint/2010/main" val="3405462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857</Words>
  <Application>Microsoft Office PowerPoint</Application>
  <PresentationFormat>Widescreen</PresentationFormat>
  <Paragraphs>119</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Problème</vt:lpstr>
      <vt:lpstr>Changement d’état</vt:lpstr>
      <vt:lpstr>Changement d’état</vt:lpstr>
      <vt:lpstr>Diagramme de classes</vt:lpstr>
      <vt:lpstr>Code</vt:lpstr>
      <vt:lpstr>Code</vt:lpstr>
      <vt:lpstr>Code</vt:lpstr>
      <vt:lpstr>Code</vt:lpstr>
      <vt:lpstr>Conséquences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43</cp:revision>
  <dcterms:created xsi:type="dcterms:W3CDTF">2017-09-20T08:18:18Z</dcterms:created>
  <dcterms:modified xsi:type="dcterms:W3CDTF">2017-09-26T11:27:45Z</dcterms:modified>
</cp:coreProperties>
</file>