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91"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Lst>
  <p:sldSz cx="9144000" cy="6858000" type="screen4x3"/>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EE007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2958" y="-11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303DE98B-E419-4044-A9E8-EC00EA6EF25B}" type="datetimeFigureOut">
              <a:rPr lang="fr-FR" smtClean="0"/>
              <a:t>29/09/2014</a:t>
            </a:fld>
            <a:endParaRPr lang="fr-FR"/>
          </a:p>
        </p:txBody>
      </p:sp>
      <p:sp>
        <p:nvSpPr>
          <p:cNvPr id="4" name="Espace réservé du pied de page 3"/>
          <p:cNvSpPr>
            <a:spLocks noGrp="1"/>
          </p:cNvSpPr>
          <p:nvPr>
            <p:ph type="ftr" sz="quarter" idx="2"/>
          </p:nvPr>
        </p:nvSpPr>
        <p:spPr>
          <a:xfrm>
            <a:off x="1023367" y="9433322"/>
            <a:ext cx="2946347" cy="496491"/>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pPr algn="l"/>
            <a:fld id="{E74020E6-B14D-41FA-A502-960BD52C7019}" type="slidenum">
              <a:rPr lang="fr-FR" smtClean="0"/>
              <a:pPr algn="l"/>
              <a:t>‹N°›</a:t>
            </a:fld>
            <a:endParaRPr lang="fr-FR"/>
          </a:p>
        </p:txBody>
      </p:sp>
      <p:pic>
        <p:nvPicPr>
          <p:cNvPr id="6" name="Image 5"/>
          <p:cNvPicPr/>
          <p:nvPr/>
        </p:nvPicPr>
        <p:blipFill>
          <a:blip r:embed="rId2" cstate="print"/>
          <a:srcRect/>
          <a:stretch>
            <a:fillRect/>
          </a:stretch>
        </p:blipFill>
        <p:spPr bwMode="auto">
          <a:xfrm>
            <a:off x="6135935" y="9022365"/>
            <a:ext cx="660929" cy="920120"/>
          </a:xfrm>
          <a:prstGeom prst="rect">
            <a:avLst/>
          </a:prstGeom>
          <a:noFill/>
          <a:ln w="9525">
            <a:noFill/>
            <a:miter lim="800000"/>
            <a:headEnd/>
            <a:tailEnd/>
          </a:ln>
        </p:spPr>
      </p:pic>
    </p:spTree>
    <p:extLst>
      <p:ext uri="{BB962C8B-B14F-4D97-AF65-F5344CB8AC3E}">
        <p14:creationId xmlns:p14="http://schemas.microsoft.com/office/powerpoint/2010/main" val="198993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79442A90-C5AE-46DD-98F1-3FAE3975ACDF}" type="datetimeFigureOut">
              <a:rPr lang="fr-FR" smtClean="0"/>
              <a:t>29/09/2014</a:t>
            </a:fld>
            <a:endParaRPr lang="fr-FR"/>
          </a:p>
        </p:txBody>
      </p:sp>
      <p:sp>
        <p:nvSpPr>
          <p:cNvPr id="4" name="Espace réservé de l'image des diapositives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AAF88722-09EA-4555-B6AA-636184598B23}" type="slidenum">
              <a:rPr lang="fr-FR" smtClean="0"/>
              <a:t>‹N°›</a:t>
            </a:fld>
            <a:endParaRPr lang="fr-FR"/>
          </a:p>
        </p:txBody>
      </p:sp>
    </p:spTree>
    <p:extLst>
      <p:ext uri="{BB962C8B-B14F-4D97-AF65-F5344CB8AC3E}">
        <p14:creationId xmlns:p14="http://schemas.microsoft.com/office/powerpoint/2010/main" val="3269610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331640" y="476672"/>
            <a:ext cx="7340352" cy="2448272"/>
          </a:xfrm>
          <a:solidFill>
            <a:schemeClr val="bg1"/>
          </a:solidFill>
          <a:effectLst/>
        </p:spPr>
        <p:txBody>
          <a:bodyPr/>
          <a:lstStyle>
            <a:lvl1pPr>
              <a:defRPr b="1"/>
            </a:lvl1pPr>
          </a:lstStyle>
          <a:p>
            <a:r>
              <a:rPr lang="fr-FR" dirty="0" smtClean="0"/>
              <a:t>Modifiez le style du titre</a:t>
            </a:r>
            <a:endParaRPr lang="fr-FR" dirty="0"/>
          </a:p>
        </p:txBody>
      </p:sp>
      <p:sp>
        <p:nvSpPr>
          <p:cNvPr id="3" name="Sous-titre 2"/>
          <p:cNvSpPr>
            <a:spLocks noGrp="1"/>
          </p:cNvSpPr>
          <p:nvPr>
            <p:ph type="subTitle" idx="1"/>
          </p:nvPr>
        </p:nvSpPr>
        <p:spPr>
          <a:xfrm>
            <a:off x="1763688" y="3645024"/>
            <a:ext cx="6400800" cy="1800200"/>
          </a:xfrm>
        </p:spPr>
        <p:txBody>
          <a:bodyPr/>
          <a:lstStyle>
            <a:lvl1pPr marL="0" indent="0" algn="ctr">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FR" dirty="0"/>
          </a:p>
        </p:txBody>
      </p:sp>
      <p:sp>
        <p:nvSpPr>
          <p:cNvPr id="4" name="Espace réservé de la date 3"/>
          <p:cNvSpPr>
            <a:spLocks noGrp="1"/>
          </p:cNvSpPr>
          <p:nvPr>
            <p:ph type="dt" sz="half" idx="10"/>
          </p:nvPr>
        </p:nvSpPr>
        <p:spPr>
          <a:xfrm>
            <a:off x="885136" y="6356350"/>
            <a:ext cx="2133600" cy="365125"/>
          </a:xfrm>
        </p:spPr>
        <p:txBody>
          <a:bodyPr/>
          <a:lstStyle/>
          <a:p>
            <a:fld id="{2EE1D020-408F-441F-8A60-25E5610AE631}" type="datetime1">
              <a:rPr lang="fr-FR" smtClean="0"/>
              <a:t>29/09/2014</a:t>
            </a:fld>
            <a:endParaRPr lang="fr-FR"/>
          </a:p>
        </p:txBody>
      </p:sp>
      <p:sp>
        <p:nvSpPr>
          <p:cNvPr id="5" name="Espace réservé du pied de page 4"/>
          <p:cNvSpPr>
            <a:spLocks noGrp="1"/>
          </p:cNvSpPr>
          <p:nvPr>
            <p:ph type="ftr" sz="quarter" idx="11"/>
          </p:nvPr>
        </p:nvSpPr>
        <p:spPr>
          <a:xfrm>
            <a:off x="3338168" y="6356350"/>
            <a:ext cx="2895600" cy="365125"/>
          </a:xfrm>
        </p:spPr>
        <p:txBody>
          <a:bodyPr/>
          <a:lstStyle/>
          <a:p>
            <a:endParaRPr lang="fr-FR" dirty="0"/>
          </a:p>
        </p:txBody>
      </p:sp>
      <p:sp>
        <p:nvSpPr>
          <p:cNvPr id="6" name="Espace réservé du numéro de diapositive 5"/>
          <p:cNvSpPr>
            <a:spLocks noGrp="1"/>
          </p:cNvSpPr>
          <p:nvPr>
            <p:ph type="sldNum" sz="quarter" idx="12"/>
          </p:nvPr>
        </p:nvSpPr>
        <p:spPr/>
        <p:txBody>
          <a:bodyPr/>
          <a:lstStyle/>
          <a:p>
            <a:fld id="{F945CECB-8284-4989-9D85-B9FB6D4661D0}" type="slidenum">
              <a:rPr lang="fr-FR" smtClean="0"/>
              <a:t>‹N°›</a:t>
            </a:fld>
            <a:endParaRPr lang="fr-FR"/>
          </a:p>
        </p:txBody>
      </p:sp>
      <p:sp>
        <p:nvSpPr>
          <p:cNvPr id="8" name="Rectangle 7"/>
          <p:cNvSpPr/>
          <p:nvPr userDrawn="1"/>
        </p:nvSpPr>
        <p:spPr>
          <a:xfrm>
            <a:off x="0" y="0"/>
            <a:ext cx="539552" cy="6858000"/>
          </a:xfrm>
          <a:prstGeom prst="rect">
            <a:avLst/>
          </a:prstGeom>
          <a:gradFill>
            <a:gsLst>
              <a:gs pos="0">
                <a:schemeClr val="tx1">
                  <a:lumMod val="75000"/>
                  <a:lumOff val="25000"/>
                </a:schemeClr>
              </a:gs>
              <a:gs pos="50000">
                <a:schemeClr val="tx1">
                  <a:lumMod val="50000"/>
                  <a:lumOff val="50000"/>
                </a:schemeClr>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p:nvPr userDrawn="1"/>
        </p:nvPicPr>
        <p:blipFill>
          <a:blip r:embed="rId2" cstate="print"/>
          <a:srcRect/>
          <a:stretch>
            <a:fillRect/>
          </a:stretch>
        </p:blipFill>
        <p:spPr bwMode="auto">
          <a:xfrm>
            <a:off x="-1" y="6093296"/>
            <a:ext cx="549293" cy="764704"/>
          </a:xfrm>
          <a:prstGeom prst="rect">
            <a:avLst/>
          </a:prstGeom>
          <a:noFill/>
          <a:ln w="9525">
            <a:noFill/>
            <a:miter lim="800000"/>
            <a:headEnd/>
            <a:tailEnd/>
          </a:ln>
        </p:spPr>
      </p:pic>
      <p:cxnSp>
        <p:nvCxnSpPr>
          <p:cNvPr id="25" name="Connecteur en angle 24"/>
          <p:cNvCxnSpPr/>
          <p:nvPr userDrawn="1"/>
        </p:nvCxnSpPr>
        <p:spPr>
          <a:xfrm rot="10800000" flipV="1">
            <a:off x="8316416" y="6381328"/>
            <a:ext cx="720080" cy="421684"/>
          </a:xfrm>
          <a:prstGeom prst="bentConnector3">
            <a:avLst>
              <a:gd name="adj1" fmla="val -1365"/>
            </a:avLst>
          </a:prstGeom>
          <a:ln w="19050">
            <a:solidFill>
              <a:srgbClr val="EE007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01704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BDDAF7-99FC-4931-AB76-0B3F0E3D64D6}" type="datetime1">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92369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29A77DE-2962-45AB-AE99-A9C79BD657E5}" type="datetime1">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3638282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F077C673-9D06-4E7C-9145-4F52C436CB3F}" type="datetime1">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35931498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C591DF9-01BB-4CAD-931F-D97E415B59DE}" type="datetime1">
              <a:rPr lang="fr-FR" smtClean="0"/>
              <a:t>29/09/2014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2468889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F4F5058-6843-4294-9E4D-E38E41F0BA7F}" type="datetime1">
              <a:rPr lang="fr-FR" smtClean="0"/>
              <a:t>29/09/2014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2473017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29FCB02-32DA-43A2-B495-46943186E92E}" type="datetime1">
              <a:rPr lang="fr-FR" smtClean="0"/>
              <a:t>29/09/2014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27103092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B185760-EF1B-4147-8D56-0E8ED27367F5}" type="datetime1">
              <a:rPr lang="fr-FR" smtClean="0"/>
              <a:t>29/09/2014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16712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80141C-28A9-432D-BB13-9812405AFF51}" type="datetime1">
              <a:rPr lang="fr-FR" smtClean="0"/>
              <a:t>29/09/2014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223829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47EEB69-6DCD-408B-A900-32E736F0DCBB}" type="datetime1">
              <a:rPr lang="fr-FR" smtClean="0"/>
              <a:t>29/09/2014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406912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1E5F4C0-F73C-4E71-89B0-1D1C5BDEF99B}" type="datetime1">
              <a:rPr lang="fr-FR" smtClean="0"/>
              <a:t>29/09/2014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45CECB-8284-4989-9D85-B9FB6D4661D0}" type="slidenum">
              <a:rPr lang="fr-FR" smtClean="0"/>
              <a:t>‹N°›</a:t>
            </a:fld>
            <a:endParaRPr lang="fr-FR"/>
          </a:p>
        </p:txBody>
      </p:sp>
    </p:spTree>
    <p:extLst>
      <p:ext uri="{BB962C8B-B14F-4D97-AF65-F5344CB8AC3E}">
        <p14:creationId xmlns:p14="http://schemas.microsoft.com/office/powerpoint/2010/main" val="46539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34848" y="274638"/>
            <a:ext cx="8075240" cy="1138138"/>
          </a:xfrm>
          <a:prstGeom prst="rect">
            <a:avLst/>
          </a:prstGeom>
        </p:spPr>
        <p:txBody>
          <a:bodyPr vert="horz" lIns="91440" tIns="45720" rIns="91440" bIns="45720" rtlCol="0" anchor="ctr">
            <a:normAutofit/>
          </a:bodyPr>
          <a:lstStyle/>
          <a:p>
            <a:r>
              <a:rPr lang="fr-FR" dirty="0" smtClean="0"/>
              <a:t>Modifiez le style du titre</a:t>
            </a:r>
            <a:endParaRPr lang="fr-FR" dirty="0"/>
          </a:p>
        </p:txBody>
      </p:sp>
      <p:sp>
        <p:nvSpPr>
          <p:cNvPr id="3" name="Espace réservé du texte 2"/>
          <p:cNvSpPr>
            <a:spLocks noGrp="1"/>
          </p:cNvSpPr>
          <p:nvPr>
            <p:ph type="body" idx="1"/>
          </p:nvPr>
        </p:nvSpPr>
        <p:spPr>
          <a:xfrm>
            <a:off x="734848" y="1600200"/>
            <a:ext cx="807524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745122"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DEBE44-4401-4BD7-A399-B5E632631A59}" type="datetime1">
              <a:rPr lang="fr-FR" smtClean="0"/>
              <a:t>29/09/2014</a:t>
            </a:fld>
            <a:endParaRPr lang="fr-FR" dirty="0"/>
          </a:p>
        </p:txBody>
      </p:sp>
      <p:sp>
        <p:nvSpPr>
          <p:cNvPr id="5" name="Espace réservé du pied de page 4"/>
          <p:cNvSpPr>
            <a:spLocks noGrp="1"/>
          </p:cNvSpPr>
          <p:nvPr>
            <p:ph type="ftr" sz="quarter" idx="3"/>
          </p:nvPr>
        </p:nvSpPr>
        <p:spPr>
          <a:xfrm>
            <a:off x="3329805"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676488"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5CECB-8284-4989-9D85-B9FB6D4661D0}" type="slidenum">
              <a:rPr lang="fr-FR" smtClean="0"/>
              <a:t>‹N°›</a:t>
            </a:fld>
            <a:endParaRPr lang="fr-FR" dirty="0"/>
          </a:p>
        </p:txBody>
      </p:sp>
      <p:sp>
        <p:nvSpPr>
          <p:cNvPr id="7" name="Rectangle 6"/>
          <p:cNvSpPr/>
          <p:nvPr userDrawn="1"/>
        </p:nvSpPr>
        <p:spPr>
          <a:xfrm>
            <a:off x="0" y="0"/>
            <a:ext cx="467544" cy="6858000"/>
          </a:xfrm>
          <a:prstGeom prst="rect">
            <a:avLst/>
          </a:prstGeom>
          <a:gradFill>
            <a:gsLst>
              <a:gs pos="0">
                <a:schemeClr val="tx1">
                  <a:lumMod val="75000"/>
                  <a:lumOff val="25000"/>
                </a:schemeClr>
              </a:gs>
              <a:gs pos="50000">
                <a:schemeClr val="tx1">
                  <a:lumMod val="50000"/>
                  <a:lumOff val="50000"/>
                </a:schemeClr>
              </a:gs>
              <a:gs pos="100000">
                <a:schemeClr val="bg1">
                  <a:lumMod val="8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p:nvPr userDrawn="1"/>
        </p:nvPicPr>
        <p:blipFill>
          <a:blip r:embed="rId13" cstate="print"/>
          <a:srcRect/>
          <a:stretch>
            <a:fillRect/>
          </a:stretch>
        </p:blipFill>
        <p:spPr bwMode="auto">
          <a:xfrm>
            <a:off x="-1" y="6207102"/>
            <a:ext cx="467545" cy="650898"/>
          </a:xfrm>
          <a:prstGeom prst="rect">
            <a:avLst/>
          </a:prstGeom>
          <a:noFill/>
          <a:ln w="9525">
            <a:noFill/>
            <a:miter lim="800000"/>
            <a:headEnd/>
            <a:tailEnd/>
          </a:ln>
        </p:spPr>
      </p:pic>
      <p:cxnSp>
        <p:nvCxnSpPr>
          <p:cNvPr id="14" name="Connecteur en angle 13"/>
          <p:cNvCxnSpPr/>
          <p:nvPr userDrawn="1"/>
        </p:nvCxnSpPr>
        <p:spPr>
          <a:xfrm flipV="1">
            <a:off x="611560" y="188640"/>
            <a:ext cx="8136904" cy="792088"/>
          </a:xfrm>
          <a:prstGeom prst="bentConnector3">
            <a:avLst>
              <a:gd name="adj1" fmla="val -1"/>
            </a:avLst>
          </a:prstGeom>
          <a:ln w="19050">
            <a:solidFill>
              <a:srgbClr val="EE0079"/>
            </a:solidFill>
          </a:ln>
        </p:spPr>
        <p:style>
          <a:lnRef idx="1">
            <a:schemeClr val="accent1"/>
          </a:lnRef>
          <a:fillRef idx="0">
            <a:schemeClr val="accent1"/>
          </a:fillRef>
          <a:effectRef idx="0">
            <a:schemeClr val="accent1"/>
          </a:effectRef>
          <a:fontRef idx="minor">
            <a:schemeClr val="tx1"/>
          </a:fontRef>
        </p:style>
      </p:cxnSp>
      <p:cxnSp>
        <p:nvCxnSpPr>
          <p:cNvPr id="15" name="Connecteur en angle 14"/>
          <p:cNvCxnSpPr/>
          <p:nvPr userDrawn="1"/>
        </p:nvCxnSpPr>
        <p:spPr>
          <a:xfrm rot="10800000" flipV="1">
            <a:off x="8316416" y="6381328"/>
            <a:ext cx="720080" cy="421684"/>
          </a:xfrm>
          <a:prstGeom prst="bentConnector3">
            <a:avLst>
              <a:gd name="adj1" fmla="val -1365"/>
            </a:avLst>
          </a:prstGeom>
          <a:ln w="19050">
            <a:solidFill>
              <a:srgbClr val="EE007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0442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p:txStyles>
    <p:titleStyle>
      <a:lvl1pPr algn="ctr" defTabSz="914400" rtl="0" eaLnBrk="1" latinLnBrk="0" hangingPunct="1">
        <a:spcBef>
          <a:spcPct val="0"/>
        </a:spcBef>
        <a:buNone/>
        <a:defRPr sz="3200" kern="1200">
          <a:solidFill>
            <a:schemeClr val="tx1">
              <a:lumMod val="65000"/>
              <a:lumOff val="35000"/>
            </a:schemeClr>
          </a:solidFill>
          <a:latin typeface="+mj-lt"/>
          <a:ea typeface="+mj-ea"/>
          <a:cs typeface="+mj-cs"/>
        </a:defRPr>
      </a:lvl1pPr>
    </p:titleStyle>
    <p:bodyStyle>
      <a:lvl1pPr marL="342900" indent="-342900" algn="l" defTabSz="914400" rtl="0" eaLnBrk="1" latinLnBrk="0" hangingPunct="1">
        <a:spcBef>
          <a:spcPct val="20000"/>
        </a:spcBef>
        <a:buClr>
          <a:schemeClr val="tx1">
            <a:lumMod val="85000"/>
            <a:lumOff val="15000"/>
          </a:schemeClr>
        </a:buClr>
        <a:buFont typeface="Wingdings" pitchFamily="2" charset="2"/>
        <a:buChar char="§"/>
        <a:defRPr sz="2400" kern="1200">
          <a:solidFill>
            <a:schemeClr val="tx1"/>
          </a:solidFill>
          <a:latin typeface="+mn-lt"/>
          <a:ea typeface="+mn-ea"/>
          <a:cs typeface="+mn-cs"/>
        </a:defRPr>
      </a:lvl1pPr>
      <a:lvl2pPr marL="742950" indent="-285750" algn="l" defTabSz="914400" rtl="0" eaLnBrk="1" latinLnBrk="0" hangingPunct="1">
        <a:spcBef>
          <a:spcPct val="20000"/>
        </a:spcBef>
        <a:buClr>
          <a:schemeClr val="tx1">
            <a:lumMod val="65000"/>
            <a:lumOff val="35000"/>
          </a:schemeClr>
        </a:buClr>
        <a:buFont typeface="Wingdings" pitchFamily="2" charset="2"/>
        <a:buChar char="§"/>
        <a:defRPr sz="2200" kern="1200">
          <a:solidFill>
            <a:schemeClr val="tx1"/>
          </a:solidFill>
          <a:latin typeface="+mn-lt"/>
          <a:ea typeface="+mn-ea"/>
          <a:cs typeface="+mn-cs"/>
        </a:defRPr>
      </a:lvl2pPr>
      <a:lvl3pPr marL="1143000" indent="-228600" algn="l" defTabSz="914400" rtl="0" eaLnBrk="1" latinLnBrk="0" hangingPunct="1">
        <a:spcBef>
          <a:spcPct val="20000"/>
        </a:spcBef>
        <a:buClr>
          <a:schemeClr val="tx1">
            <a:lumMod val="50000"/>
            <a:lumOff val="50000"/>
          </a:schemeClr>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Clr>
          <a:schemeClr val="bg1">
            <a:lumMod val="50000"/>
          </a:schemeClr>
        </a:buClr>
        <a:buFont typeface="Wingdings" pitchFamily="2" charset="2"/>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bg1">
            <a:lumMod val="65000"/>
          </a:schemeClr>
        </a:buClr>
        <a:buFont typeface="Wingdings"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82900" y="2590800"/>
            <a:ext cx="5270500" cy="1752600"/>
          </a:xfrm>
        </p:spPr>
        <p:txBody>
          <a:bodyPr/>
          <a:lstStyle/>
          <a:p>
            <a:pPr>
              <a:defRPr/>
            </a:pPr>
            <a:r>
              <a:rPr lang="fr-FR" dirty="0" smtClean="0"/>
              <a:t>Chapitre 1</a:t>
            </a:r>
          </a:p>
          <a:p>
            <a:pPr>
              <a:defRPr/>
            </a:pPr>
            <a:r>
              <a:rPr lang="fr-FR" dirty="0" smtClean="0"/>
              <a:t>Un tour du monde</a:t>
            </a:r>
            <a:endParaRPr lang="fr-FR" dirty="0"/>
          </a:p>
        </p:txBody>
      </p:sp>
    </p:spTree>
    <p:extLst>
      <p:ext uri="{BB962C8B-B14F-4D97-AF65-F5344CB8AC3E}">
        <p14:creationId xmlns:p14="http://schemas.microsoft.com/office/powerpoint/2010/main" val="3038818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28625" y="2603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66FF"/>
                </a:solidFill>
              </a:rPr>
              <a:t>Le déficit des États-Unis devrait-il nous inquiéter ?</a:t>
            </a:r>
          </a:p>
        </p:txBody>
      </p:sp>
      <p:sp>
        <p:nvSpPr>
          <p:cNvPr id="6147" name="Rectangle 3"/>
          <p:cNvSpPr>
            <a:spLocks noChangeArrowheads="1"/>
          </p:cNvSpPr>
          <p:nvPr/>
        </p:nvSpPr>
        <p:spPr bwMode="auto">
          <a:xfrm>
            <a:off x="428625" y="765175"/>
            <a:ext cx="8429625" cy="5429250"/>
          </a:xfrm>
          <a:prstGeom prst="rect">
            <a:avLst/>
          </a:prstGeom>
          <a:noFill/>
          <a:ln w="9525">
            <a:noFill/>
            <a:miter lim="800000"/>
            <a:headEnd/>
            <a:tailEnd/>
          </a:ln>
          <a:effectLst/>
        </p:spPr>
        <p:txBody>
          <a:bodyPr/>
          <a:lstStyle/>
          <a:p>
            <a:pPr algn="just">
              <a:spcBef>
                <a:spcPct val="20000"/>
              </a:spcBef>
              <a:defRPr/>
            </a:pPr>
            <a:r>
              <a:rPr lang="en-US" sz="2200" dirty="0"/>
              <a:t>Au fur et à </a:t>
            </a:r>
            <a:r>
              <a:rPr lang="en-US" sz="2200" dirty="0" err="1"/>
              <a:t>mesure</a:t>
            </a:r>
            <a:r>
              <a:rPr lang="en-US" sz="2200" dirty="0"/>
              <a:t> </a:t>
            </a:r>
            <a:r>
              <a:rPr lang="en-US" sz="2200" dirty="0" err="1"/>
              <a:t>que</a:t>
            </a:r>
            <a:r>
              <a:rPr lang="en-US" sz="2200" dirty="0"/>
              <a:t> la production se </a:t>
            </a:r>
            <a:r>
              <a:rPr lang="en-US" sz="2200" dirty="0" err="1"/>
              <a:t>rétablira</a:t>
            </a:r>
            <a:r>
              <a:rPr lang="en-US" sz="2200" dirty="0"/>
              <a:t>, le </a:t>
            </a:r>
            <a:r>
              <a:rPr lang="en-US" sz="2200" dirty="0" err="1"/>
              <a:t>déficit</a:t>
            </a:r>
            <a:r>
              <a:rPr lang="en-US" sz="2200" dirty="0"/>
              <a:t> se </a:t>
            </a:r>
            <a:r>
              <a:rPr lang="en-US" sz="2200" dirty="0" err="1"/>
              <a:t>réduira</a:t>
            </a:r>
            <a:r>
              <a:rPr lang="en-US" sz="2200" dirty="0"/>
              <a:t>. </a:t>
            </a:r>
            <a:r>
              <a:rPr lang="en-US" sz="2200" dirty="0" err="1"/>
              <a:t>Cependant</a:t>
            </a:r>
            <a:r>
              <a:rPr lang="en-US" sz="2200" dirty="0"/>
              <a:t>, le </a:t>
            </a:r>
            <a:r>
              <a:rPr lang="en-US" sz="2200" dirty="0" err="1"/>
              <a:t>vieillissement</a:t>
            </a:r>
            <a:r>
              <a:rPr lang="en-US" sz="2200" dirty="0"/>
              <a:t> de la population des </a:t>
            </a:r>
            <a:r>
              <a:rPr lang="en-US" sz="2200" dirty="0" err="1"/>
              <a:t>États-Unis</a:t>
            </a:r>
            <a:r>
              <a:rPr lang="en-US" sz="2200" dirty="0"/>
              <a:t>, la </a:t>
            </a:r>
            <a:r>
              <a:rPr lang="en-US" sz="2200" dirty="0" err="1"/>
              <a:t>croissance</a:t>
            </a:r>
            <a:r>
              <a:rPr lang="en-US" sz="2200" dirty="0"/>
              <a:t> des </a:t>
            </a:r>
            <a:r>
              <a:rPr lang="en-US" sz="2200" dirty="0" err="1"/>
              <a:t>dépenses</a:t>
            </a:r>
            <a:r>
              <a:rPr lang="en-US" sz="2200" dirty="0"/>
              <a:t> de santé, font </a:t>
            </a:r>
            <a:r>
              <a:rPr lang="en-US" sz="2200" dirty="0" err="1"/>
              <a:t>que</a:t>
            </a:r>
            <a:r>
              <a:rPr lang="en-US" sz="2200" dirty="0"/>
              <a:t> des </a:t>
            </a:r>
            <a:r>
              <a:rPr lang="en-US" sz="2200" dirty="0" err="1"/>
              <a:t>mesures</a:t>
            </a:r>
            <a:r>
              <a:rPr lang="en-US" sz="2200" dirty="0"/>
              <a:t> </a:t>
            </a:r>
            <a:r>
              <a:rPr lang="en-US" sz="2200" dirty="0" err="1"/>
              <a:t>seront</a:t>
            </a:r>
            <a:r>
              <a:rPr lang="en-US" sz="2200" dirty="0"/>
              <a:t> </a:t>
            </a:r>
            <a:r>
              <a:rPr lang="en-US" sz="2200" dirty="0" err="1"/>
              <a:t>nécessaires</a:t>
            </a:r>
            <a:r>
              <a:rPr lang="en-US" sz="2200" dirty="0"/>
              <a:t> pour </a:t>
            </a:r>
            <a:r>
              <a:rPr lang="en-US" sz="2200" dirty="0" err="1"/>
              <a:t>réduire</a:t>
            </a:r>
            <a:r>
              <a:rPr lang="en-US" sz="2200" dirty="0"/>
              <a:t> le </a:t>
            </a:r>
            <a:r>
              <a:rPr lang="en-US" sz="2200" dirty="0" err="1"/>
              <a:t>déficit</a:t>
            </a:r>
            <a:r>
              <a:rPr lang="en-US" sz="2200" dirty="0"/>
              <a:t> à un </a:t>
            </a:r>
            <a:r>
              <a:rPr lang="en-US" sz="2200" dirty="0" err="1"/>
              <a:t>niveau</a:t>
            </a:r>
            <a:r>
              <a:rPr lang="en-US" sz="2200" dirty="0"/>
              <a:t> </a:t>
            </a:r>
            <a:r>
              <a:rPr lang="en-US" sz="2200" dirty="0" err="1"/>
              <a:t>où</a:t>
            </a:r>
            <a:r>
              <a:rPr lang="en-US" sz="2200" dirty="0"/>
              <a:t> la </a:t>
            </a:r>
            <a:r>
              <a:rPr lang="en-US" sz="2200" dirty="0" err="1"/>
              <a:t>dette</a:t>
            </a:r>
            <a:r>
              <a:rPr lang="en-US" sz="2200" dirty="0"/>
              <a:t> </a:t>
            </a:r>
            <a:r>
              <a:rPr lang="en-US" sz="2200" dirty="0" err="1"/>
              <a:t>peut</a:t>
            </a:r>
            <a:r>
              <a:rPr lang="en-US" sz="2200" dirty="0"/>
              <a:t> </a:t>
            </a:r>
            <a:r>
              <a:rPr lang="en-US" sz="2200" dirty="0" err="1"/>
              <a:t>être</a:t>
            </a:r>
            <a:r>
              <a:rPr lang="en-US" sz="2200" dirty="0"/>
              <a:t> </a:t>
            </a:r>
            <a:r>
              <a:rPr lang="en-US" sz="2200" dirty="0" err="1"/>
              <a:t>contenue</a:t>
            </a:r>
            <a:r>
              <a:rPr lang="en-US" sz="2200" dirty="0"/>
              <a:t>. </a:t>
            </a:r>
          </a:p>
          <a:p>
            <a:pPr algn="just">
              <a:spcBef>
                <a:spcPct val="20000"/>
              </a:spcBef>
              <a:defRPr/>
            </a:pPr>
            <a:r>
              <a:rPr lang="en-US" sz="2200" dirty="0"/>
              <a:t>Les </a:t>
            </a:r>
            <a:r>
              <a:rPr lang="en-US" sz="2200" dirty="0" err="1"/>
              <a:t>désaccords</a:t>
            </a:r>
            <a:r>
              <a:rPr lang="en-US" sz="2200" dirty="0"/>
              <a:t> entre </a:t>
            </a:r>
            <a:r>
              <a:rPr lang="en-US" sz="2200" dirty="0" err="1"/>
              <a:t>économistes</a:t>
            </a:r>
            <a:r>
              <a:rPr lang="en-US" sz="2200" dirty="0"/>
              <a:t> portent </a:t>
            </a:r>
            <a:r>
              <a:rPr lang="en-US" sz="2200" dirty="0" err="1"/>
              <a:t>sur</a:t>
            </a:r>
            <a:r>
              <a:rPr lang="en-US" sz="2200" dirty="0"/>
              <a:t> :</a:t>
            </a:r>
          </a:p>
          <a:p>
            <a:pPr lvl="1" indent="-342900" algn="just">
              <a:spcBef>
                <a:spcPct val="20000"/>
              </a:spcBef>
              <a:buClr>
                <a:srgbClr val="0066FF"/>
              </a:buClr>
              <a:buFont typeface="Wingdings" pitchFamily="1" charset="2"/>
              <a:buChar char="§"/>
              <a:defRPr/>
            </a:pPr>
            <a:r>
              <a:rPr lang="en-US" sz="2200" dirty="0" err="1"/>
              <a:t>Quand</a:t>
            </a:r>
            <a:r>
              <a:rPr lang="en-US" sz="2200" dirty="0"/>
              <a:t> </a:t>
            </a:r>
            <a:r>
              <a:rPr lang="en-US" sz="2200" dirty="0" err="1"/>
              <a:t>faut-il</a:t>
            </a:r>
            <a:r>
              <a:rPr lang="en-US" sz="2200" dirty="0"/>
              <a:t> commencer à </a:t>
            </a:r>
            <a:r>
              <a:rPr lang="en-US" sz="2200" dirty="0" err="1"/>
              <a:t>réduire</a:t>
            </a:r>
            <a:r>
              <a:rPr lang="en-US" sz="2200" dirty="0"/>
              <a:t> les </a:t>
            </a:r>
            <a:r>
              <a:rPr lang="en-US" sz="2200" dirty="0" err="1"/>
              <a:t>déficits</a:t>
            </a:r>
            <a:r>
              <a:rPr lang="en-US" sz="2200" dirty="0"/>
              <a:t> : </a:t>
            </a:r>
          </a:p>
          <a:p>
            <a:pPr lvl="2" indent="-342900" algn="just">
              <a:spcBef>
                <a:spcPct val="20000"/>
              </a:spcBef>
              <a:buClr>
                <a:srgbClr val="0066FF"/>
              </a:buClr>
              <a:defRPr/>
            </a:pPr>
            <a:r>
              <a:rPr lang="en-US" sz="2200" dirty="0"/>
              <a:t>- </a:t>
            </a:r>
            <a:r>
              <a:rPr lang="en-US" sz="2200" dirty="0" err="1"/>
              <a:t>dès</a:t>
            </a:r>
            <a:r>
              <a:rPr lang="en-US" sz="2200" dirty="0"/>
              <a:t> à </a:t>
            </a:r>
            <a:r>
              <a:rPr lang="en-US" sz="2200" dirty="0" err="1"/>
              <a:t>présent</a:t>
            </a:r>
            <a:r>
              <a:rPr lang="en-US" sz="2200" dirty="0"/>
              <a:t>, pour assurer la </a:t>
            </a:r>
            <a:r>
              <a:rPr lang="en-US" sz="2200" dirty="0" err="1"/>
              <a:t>crédibilité</a:t>
            </a:r>
            <a:r>
              <a:rPr lang="en-US" sz="2200" dirty="0"/>
              <a:t> du </a:t>
            </a:r>
            <a:r>
              <a:rPr lang="en-US" sz="2200" dirty="0" err="1"/>
              <a:t>gouvrenement</a:t>
            </a:r>
            <a:r>
              <a:rPr lang="en-US" sz="2200" dirty="0"/>
              <a:t> ?</a:t>
            </a:r>
          </a:p>
          <a:p>
            <a:pPr lvl="2" indent="-342900" algn="just">
              <a:spcBef>
                <a:spcPct val="20000"/>
              </a:spcBef>
              <a:buClr>
                <a:srgbClr val="0066FF"/>
              </a:buClr>
              <a:defRPr/>
            </a:pPr>
            <a:r>
              <a:rPr lang="en-US" sz="2200" dirty="0"/>
              <a:t>- après la sortie de la </a:t>
            </a:r>
            <a:r>
              <a:rPr lang="en-US" sz="2200" dirty="0" err="1"/>
              <a:t>crise</a:t>
            </a:r>
            <a:r>
              <a:rPr lang="en-US" sz="2200" dirty="0"/>
              <a:t>, pour ne pas </a:t>
            </a:r>
            <a:r>
              <a:rPr lang="en-US" sz="2200" dirty="0" err="1"/>
              <a:t>ralentir</a:t>
            </a:r>
            <a:r>
              <a:rPr lang="en-US" sz="2200" dirty="0"/>
              <a:t> la </a:t>
            </a:r>
            <a:r>
              <a:rPr lang="en-US" sz="2200" dirty="0" err="1"/>
              <a:t>croissance</a:t>
            </a:r>
            <a:r>
              <a:rPr lang="en-US" sz="2200" dirty="0"/>
              <a:t> </a:t>
            </a:r>
            <a:r>
              <a:rPr lang="en-US" sz="2200" dirty="0" err="1"/>
              <a:t>tant</a:t>
            </a:r>
            <a:r>
              <a:rPr lang="en-US" sz="2200" dirty="0"/>
              <a:t> </a:t>
            </a:r>
            <a:r>
              <a:rPr lang="en-US" sz="2200" dirty="0" err="1"/>
              <a:t>que</a:t>
            </a:r>
            <a:r>
              <a:rPr lang="en-US" sz="2200" dirty="0"/>
              <a:t> le </a:t>
            </a:r>
            <a:r>
              <a:rPr lang="en-US" sz="2200" dirty="0" err="1"/>
              <a:t>chômage</a:t>
            </a:r>
            <a:r>
              <a:rPr lang="en-US" sz="2200" dirty="0"/>
              <a:t> </a:t>
            </a:r>
            <a:r>
              <a:rPr lang="en-US" sz="2200" dirty="0" err="1"/>
              <a:t>est</a:t>
            </a:r>
            <a:r>
              <a:rPr lang="en-US" sz="2200" dirty="0"/>
              <a:t> </a:t>
            </a:r>
            <a:r>
              <a:rPr lang="en-US" sz="2200" dirty="0" err="1"/>
              <a:t>élevé</a:t>
            </a:r>
            <a:r>
              <a:rPr lang="en-US" sz="2200" dirty="0"/>
              <a:t> ?</a:t>
            </a:r>
          </a:p>
          <a:p>
            <a:pPr lvl="1" indent="-342900" algn="just">
              <a:spcBef>
                <a:spcPct val="20000"/>
              </a:spcBef>
              <a:buClr>
                <a:srgbClr val="0066FF"/>
              </a:buClr>
              <a:buFont typeface="Wingdings" pitchFamily="1" charset="2"/>
              <a:buChar char="§"/>
              <a:defRPr/>
            </a:pPr>
            <a:r>
              <a:rPr lang="en-US" sz="2200" dirty="0"/>
              <a:t>Comment </a:t>
            </a:r>
            <a:r>
              <a:rPr lang="en-US" sz="2200" dirty="0" err="1"/>
              <a:t>réduire</a:t>
            </a:r>
            <a:r>
              <a:rPr lang="en-US" sz="2200" dirty="0"/>
              <a:t> les </a:t>
            </a:r>
            <a:r>
              <a:rPr lang="en-US" sz="2200" dirty="0" err="1"/>
              <a:t>déficits</a:t>
            </a:r>
            <a:r>
              <a:rPr lang="en-US" sz="2200" dirty="0"/>
              <a:t> : </a:t>
            </a:r>
          </a:p>
          <a:p>
            <a:pPr lvl="2" indent="-342900" algn="just">
              <a:spcBef>
                <a:spcPct val="20000"/>
              </a:spcBef>
              <a:buClr>
                <a:srgbClr val="0066FF"/>
              </a:buClr>
              <a:defRPr/>
            </a:pPr>
            <a:r>
              <a:rPr lang="en-US" sz="2200" dirty="0"/>
              <a:t>- </a:t>
            </a:r>
            <a:r>
              <a:rPr lang="en-US" sz="2200" dirty="0" err="1"/>
              <a:t>Réduire</a:t>
            </a:r>
            <a:r>
              <a:rPr lang="en-US" sz="2200" dirty="0"/>
              <a:t> les </a:t>
            </a:r>
            <a:r>
              <a:rPr lang="en-US" sz="2200" dirty="0" err="1"/>
              <a:t>dépenses</a:t>
            </a:r>
            <a:r>
              <a:rPr lang="en-US" sz="2200" dirty="0"/>
              <a:t> ?</a:t>
            </a:r>
          </a:p>
          <a:p>
            <a:pPr lvl="2" indent="-342900" algn="just">
              <a:spcBef>
                <a:spcPct val="20000"/>
              </a:spcBef>
              <a:buClr>
                <a:srgbClr val="0066FF"/>
              </a:buClr>
              <a:defRPr/>
            </a:pPr>
            <a:r>
              <a:rPr lang="en-US" sz="2200" dirty="0"/>
              <a:t>- Augmenter les </a:t>
            </a:r>
            <a:r>
              <a:rPr lang="en-US" sz="2200" dirty="0" err="1"/>
              <a:t>impôts</a:t>
            </a:r>
            <a:r>
              <a:rPr lang="en-US" sz="2200" dirty="0"/>
              <a:t> ?</a:t>
            </a:r>
          </a:p>
          <a:p>
            <a:pPr marL="0" lvl="2" algn="just">
              <a:spcBef>
                <a:spcPct val="20000"/>
              </a:spcBef>
              <a:buClr>
                <a:srgbClr val="0066FF"/>
              </a:buClr>
              <a:defRPr/>
            </a:pPr>
            <a:r>
              <a:rPr lang="en-US" sz="2200" b="1" dirty="0"/>
              <a:t>Les </a:t>
            </a:r>
            <a:r>
              <a:rPr lang="en-US" sz="2200" b="1" dirty="0" err="1"/>
              <a:t>désaccords</a:t>
            </a:r>
            <a:r>
              <a:rPr lang="en-US" sz="2200" b="1" dirty="0"/>
              <a:t> </a:t>
            </a:r>
            <a:r>
              <a:rPr lang="en-US" sz="2200" b="1" dirty="0" err="1"/>
              <a:t>sur</a:t>
            </a:r>
            <a:r>
              <a:rPr lang="en-US" sz="2200" b="1" dirty="0"/>
              <a:t> la </a:t>
            </a:r>
            <a:r>
              <a:rPr lang="en-US" sz="2200" b="1" dirty="0" err="1"/>
              <a:t>méthode</a:t>
            </a:r>
            <a:r>
              <a:rPr lang="en-US" sz="2200" b="1" dirty="0"/>
              <a:t> entre </a:t>
            </a:r>
            <a:r>
              <a:rPr lang="en-US" sz="2200" b="1" dirty="0" err="1"/>
              <a:t>démocrates</a:t>
            </a:r>
            <a:r>
              <a:rPr lang="en-US" sz="2200" b="1" dirty="0"/>
              <a:t> et </a:t>
            </a:r>
            <a:r>
              <a:rPr lang="en-US" sz="2200" b="1" dirty="0" err="1"/>
              <a:t>républicains</a:t>
            </a:r>
            <a:r>
              <a:rPr lang="en-US" sz="2200" b="1" dirty="0"/>
              <a:t> </a:t>
            </a:r>
            <a:r>
              <a:rPr lang="en-US" sz="2200" b="1" dirty="0" err="1"/>
              <a:t>peuvent</a:t>
            </a:r>
            <a:r>
              <a:rPr lang="en-US" sz="2200" b="1" dirty="0"/>
              <a:t> retarder la </a:t>
            </a:r>
            <a:r>
              <a:rPr lang="en-US" sz="2200" b="1" dirty="0" err="1"/>
              <a:t>baisse</a:t>
            </a:r>
            <a:r>
              <a:rPr lang="en-US" sz="2200" b="1" dirty="0"/>
              <a:t> des </a:t>
            </a:r>
            <a:r>
              <a:rPr lang="en-US" sz="2200" b="1" dirty="0" err="1"/>
              <a:t>déficits</a:t>
            </a:r>
            <a:r>
              <a:rPr lang="en-US" sz="2200" b="1" dirty="0"/>
              <a:t>.</a:t>
            </a:r>
          </a:p>
        </p:txBody>
      </p:sp>
    </p:spTree>
    <p:extLst>
      <p:ext uri="{BB962C8B-B14F-4D97-AF65-F5344CB8AC3E}">
        <p14:creationId xmlns:p14="http://schemas.microsoft.com/office/powerpoint/2010/main" val="978230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95288" y="2603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1.3. L’Union européenne et la zone euro</a:t>
            </a:r>
          </a:p>
        </p:txBody>
      </p:sp>
      <p:sp>
        <p:nvSpPr>
          <p:cNvPr id="16387" name="Text Box 4"/>
          <p:cNvSpPr txBox="1">
            <a:spLocks noChangeArrowheads="1"/>
          </p:cNvSpPr>
          <p:nvPr/>
        </p:nvSpPr>
        <p:spPr bwMode="auto">
          <a:xfrm>
            <a:off x="428625" y="711200"/>
            <a:ext cx="8353425" cy="36988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altLang="fr-FR" b="1"/>
              <a:t>Figure 1.5. L’Union européenne en 2011</a:t>
            </a:r>
            <a:endParaRPr lang="en-US" altLang="fr-FR" b="1">
              <a:solidFill>
                <a:srgbClr val="6699FF"/>
              </a:solidFill>
            </a:endParaRPr>
          </a:p>
        </p:txBody>
      </p:sp>
      <p:pic>
        <p:nvPicPr>
          <p:cNvPr id="16388" name="Picture 5"/>
          <p:cNvPicPr>
            <a:picLocks noChangeAspect="1" noChangeArrowheads="1"/>
          </p:cNvPicPr>
          <p:nvPr/>
        </p:nvPicPr>
        <p:blipFill>
          <a:blip r:embed="rId2">
            <a:extLst>
              <a:ext uri="{28A0092B-C50C-407E-A947-70E740481C1C}">
                <a14:useLocalDpi xmlns:a14="http://schemas.microsoft.com/office/drawing/2010/main" val="0"/>
              </a:ext>
            </a:extLst>
          </a:blip>
          <a:srcRect t="3891"/>
          <a:stretch>
            <a:fillRect/>
          </a:stretch>
        </p:blipFill>
        <p:spPr bwMode="auto">
          <a:xfrm>
            <a:off x="2543175" y="1125538"/>
            <a:ext cx="4189413" cy="519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5722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468313" y="1196975"/>
            <a:ext cx="8207375"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pPr>
            <a:endParaRPr lang="en-US" altLang="fr-FR" sz="2400"/>
          </a:p>
        </p:txBody>
      </p:sp>
      <p:sp>
        <p:nvSpPr>
          <p:cNvPr id="17411" name="Text Box 6"/>
          <p:cNvSpPr txBox="1">
            <a:spLocks noChangeArrowheads="1"/>
          </p:cNvSpPr>
          <p:nvPr/>
        </p:nvSpPr>
        <p:spPr bwMode="auto">
          <a:xfrm>
            <a:off x="428625" y="33337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L’Union européenne et la zone euro</a:t>
            </a:r>
          </a:p>
        </p:txBody>
      </p:sp>
      <p:sp>
        <p:nvSpPr>
          <p:cNvPr id="7" name="Rectangle 2"/>
          <p:cNvSpPr>
            <a:spLocks noChangeArrowheads="1"/>
          </p:cNvSpPr>
          <p:nvPr/>
        </p:nvSpPr>
        <p:spPr bwMode="auto">
          <a:xfrm>
            <a:off x="392113" y="3454400"/>
            <a:ext cx="8572500" cy="3214688"/>
          </a:xfrm>
          <a:prstGeom prst="rect">
            <a:avLst/>
          </a:prstGeom>
          <a:noFill/>
          <a:ln w="9525">
            <a:noFill/>
            <a:miter lim="800000"/>
            <a:headEnd/>
            <a:tailEnd/>
          </a:ln>
        </p:spPr>
        <p:txBody>
          <a:bodyPr/>
          <a:lstStyle/>
          <a:p>
            <a:pPr algn="just">
              <a:lnSpc>
                <a:spcPct val="90000"/>
              </a:lnSpc>
              <a:spcBef>
                <a:spcPct val="20000"/>
              </a:spcBef>
              <a:defRPr/>
            </a:pPr>
            <a:r>
              <a:rPr lang="en-US" sz="2000" dirty="0" err="1"/>
              <a:t>Même</a:t>
            </a:r>
            <a:r>
              <a:rPr lang="en-US" sz="2000" dirty="0"/>
              <a:t> </a:t>
            </a:r>
            <a:r>
              <a:rPr lang="en-US" sz="2000" dirty="0" err="1"/>
              <a:t>avant</a:t>
            </a:r>
            <a:r>
              <a:rPr lang="en-US" sz="2000" dirty="0"/>
              <a:t> la </a:t>
            </a:r>
            <a:r>
              <a:rPr lang="en-US" sz="2000" dirty="0" err="1"/>
              <a:t>crise</a:t>
            </a:r>
            <a:r>
              <a:rPr lang="en-US" sz="2000" dirty="0"/>
              <a:t>, la zone euro </a:t>
            </a:r>
            <a:r>
              <a:rPr lang="en-US" sz="2000" dirty="0" err="1"/>
              <a:t>n’allait</a:t>
            </a:r>
            <a:r>
              <a:rPr lang="en-US" sz="2000" dirty="0"/>
              <a:t> pas </a:t>
            </a:r>
            <a:r>
              <a:rPr lang="en-US" sz="2000" dirty="0" err="1"/>
              <a:t>très</a:t>
            </a:r>
            <a:r>
              <a:rPr lang="en-US" sz="2000" dirty="0"/>
              <a:t> </a:t>
            </a:r>
            <a:r>
              <a:rPr lang="en-US" sz="2000" dirty="0" err="1"/>
              <a:t>bien</a:t>
            </a:r>
            <a:r>
              <a:rPr lang="en-US" sz="2000" dirty="0"/>
              <a:t> en </a:t>
            </a:r>
            <a:r>
              <a:rPr lang="en-US" sz="2000" dirty="0" err="1"/>
              <a:t>comparaison</a:t>
            </a:r>
            <a:r>
              <a:rPr lang="en-US" sz="2000" dirty="0"/>
              <a:t> des </a:t>
            </a:r>
            <a:r>
              <a:rPr lang="en-US" sz="2000" dirty="0" err="1"/>
              <a:t>États-Unis</a:t>
            </a:r>
            <a:r>
              <a:rPr lang="en-US" sz="2000" dirty="0"/>
              <a:t> </a:t>
            </a:r>
            <a:r>
              <a:rPr lang="en-US" sz="2000" dirty="0"/>
              <a:t>:</a:t>
            </a:r>
          </a:p>
          <a:p>
            <a:pPr lvl="1" indent="-342900" algn="just">
              <a:lnSpc>
                <a:spcPct val="90000"/>
              </a:lnSpc>
              <a:spcBef>
                <a:spcPct val="20000"/>
              </a:spcBef>
              <a:buClr>
                <a:srgbClr val="0066FF"/>
              </a:buClr>
              <a:buFont typeface="Wingdings" pitchFamily="1" charset="2"/>
              <a:buChar char="§"/>
              <a:defRPr/>
            </a:pPr>
            <a:r>
              <a:rPr lang="en-US" sz="2000" dirty="0"/>
              <a:t>La </a:t>
            </a:r>
            <a:r>
              <a:rPr lang="en-US" sz="2000" dirty="0" err="1"/>
              <a:t>croissance</a:t>
            </a:r>
            <a:r>
              <a:rPr lang="en-US" sz="2000" dirty="0"/>
              <a:t> de la production y </a:t>
            </a:r>
            <a:r>
              <a:rPr lang="en-US" sz="2000" dirty="0" err="1"/>
              <a:t>était</a:t>
            </a:r>
            <a:r>
              <a:rPr lang="en-US" sz="2000" dirty="0"/>
              <a:t> plus </a:t>
            </a:r>
            <a:r>
              <a:rPr lang="en-US" sz="2000" dirty="0" err="1"/>
              <a:t>lente</a:t>
            </a:r>
            <a:r>
              <a:rPr lang="en-US" sz="2000" dirty="0"/>
              <a:t>.</a:t>
            </a:r>
          </a:p>
          <a:p>
            <a:pPr lvl="1" indent="-342900" algn="just">
              <a:lnSpc>
                <a:spcPct val="90000"/>
              </a:lnSpc>
              <a:spcBef>
                <a:spcPct val="20000"/>
              </a:spcBef>
              <a:buClr>
                <a:srgbClr val="0066FF"/>
              </a:buClr>
              <a:buFont typeface="Wingdings" pitchFamily="1" charset="2"/>
              <a:buChar char="§"/>
              <a:defRPr/>
            </a:pPr>
            <a:r>
              <a:rPr lang="en-US" sz="2000" dirty="0"/>
              <a:t>le </a:t>
            </a:r>
            <a:r>
              <a:rPr lang="en-US" sz="2000" dirty="0" err="1"/>
              <a:t>chômage</a:t>
            </a:r>
            <a:r>
              <a:rPr lang="en-US" sz="2000" dirty="0"/>
              <a:t> y </a:t>
            </a:r>
            <a:r>
              <a:rPr lang="en-US" sz="2000" dirty="0" err="1"/>
              <a:t>était</a:t>
            </a:r>
            <a:r>
              <a:rPr lang="en-US" sz="2000" dirty="0"/>
              <a:t> plus </a:t>
            </a:r>
            <a:r>
              <a:rPr lang="en-US" sz="2000" dirty="0" err="1"/>
              <a:t>élevé</a:t>
            </a:r>
            <a:r>
              <a:rPr lang="en-US" sz="2000" dirty="0"/>
              <a:t>.</a:t>
            </a:r>
          </a:p>
          <a:p>
            <a:pPr lvl="1" indent="-342900" algn="just">
              <a:lnSpc>
                <a:spcPct val="90000"/>
              </a:lnSpc>
              <a:spcBef>
                <a:spcPct val="20000"/>
              </a:spcBef>
              <a:buClr>
                <a:srgbClr val="0066FF"/>
              </a:buClr>
              <a:buFont typeface="Wingdings" pitchFamily="1" charset="2"/>
              <a:buChar char="§"/>
              <a:defRPr/>
            </a:pPr>
            <a:endParaRPr lang="en-US" sz="900" dirty="0"/>
          </a:p>
          <a:p>
            <a:pPr algn="just">
              <a:lnSpc>
                <a:spcPct val="90000"/>
              </a:lnSpc>
              <a:spcBef>
                <a:spcPct val="20000"/>
              </a:spcBef>
              <a:defRPr/>
            </a:pPr>
            <a:r>
              <a:rPr lang="en-US" sz="2000" dirty="0"/>
              <a:t>La </a:t>
            </a:r>
            <a:r>
              <a:rPr lang="en-US" sz="2000" dirty="0" err="1"/>
              <a:t>crise</a:t>
            </a:r>
            <a:r>
              <a:rPr lang="en-US" sz="2000" dirty="0"/>
              <a:t> a </a:t>
            </a:r>
            <a:r>
              <a:rPr lang="en-US" sz="2000" dirty="0" err="1"/>
              <a:t>aggravé</a:t>
            </a:r>
            <a:r>
              <a:rPr lang="en-US" sz="2000" dirty="0"/>
              <a:t> la situation. La zone euro </a:t>
            </a:r>
            <a:r>
              <a:rPr lang="en-US" sz="2000" dirty="0" err="1"/>
              <a:t>est</a:t>
            </a:r>
            <a:r>
              <a:rPr lang="en-US" sz="2000" dirty="0"/>
              <a:t> </a:t>
            </a:r>
            <a:r>
              <a:rPr lang="en-US" sz="2000" dirty="0" err="1"/>
              <a:t>confrontée</a:t>
            </a:r>
            <a:r>
              <a:rPr lang="en-US" sz="2000" dirty="0"/>
              <a:t> à </a:t>
            </a:r>
            <a:r>
              <a:rPr lang="en-US" sz="2000" dirty="0" err="1"/>
              <a:t>deux</a:t>
            </a:r>
            <a:r>
              <a:rPr lang="en-US" sz="2000" dirty="0"/>
              <a:t> questions </a:t>
            </a:r>
            <a:r>
              <a:rPr lang="en-US" sz="2000" dirty="0" err="1"/>
              <a:t>majeures</a:t>
            </a:r>
            <a:r>
              <a:rPr lang="en-US" sz="2000" dirty="0"/>
              <a:t> :</a:t>
            </a:r>
          </a:p>
          <a:p>
            <a:pPr lvl="1" indent="-342900" algn="just">
              <a:lnSpc>
                <a:spcPct val="90000"/>
              </a:lnSpc>
              <a:spcBef>
                <a:spcPct val="20000"/>
              </a:spcBef>
              <a:buClr>
                <a:srgbClr val="0066FF"/>
              </a:buClr>
              <a:buFont typeface="Wingdings" pitchFamily="1" charset="2"/>
              <a:buChar char="§"/>
              <a:defRPr/>
            </a:pPr>
            <a:r>
              <a:rPr lang="en-US" sz="2000" dirty="0"/>
              <a:t>Comment </a:t>
            </a:r>
            <a:r>
              <a:rPr lang="en-US" sz="2000" dirty="0" err="1"/>
              <a:t>réduire</a:t>
            </a:r>
            <a:r>
              <a:rPr lang="en-US" sz="2000" dirty="0"/>
              <a:t> le </a:t>
            </a:r>
            <a:r>
              <a:rPr lang="en-US" sz="2000" dirty="0" err="1"/>
              <a:t>chômage</a:t>
            </a:r>
            <a:r>
              <a:rPr lang="en-US" sz="2000" dirty="0"/>
              <a:t> ?</a:t>
            </a:r>
          </a:p>
          <a:p>
            <a:pPr lvl="1" indent="-342900" algn="just">
              <a:lnSpc>
                <a:spcPct val="90000"/>
              </a:lnSpc>
              <a:spcBef>
                <a:spcPct val="20000"/>
              </a:spcBef>
              <a:buClr>
                <a:srgbClr val="0066FF"/>
              </a:buClr>
              <a:buFont typeface="Wingdings" pitchFamily="1" charset="2"/>
              <a:buChar char="§"/>
              <a:defRPr/>
            </a:pPr>
            <a:r>
              <a:rPr lang="en-US" sz="2000" dirty="0"/>
              <a:t>Bien </a:t>
            </a:r>
            <a:r>
              <a:rPr lang="en-US" sz="2000" dirty="0" err="1"/>
              <a:t>fonctionner</a:t>
            </a:r>
            <a:r>
              <a:rPr lang="en-US" sz="2000" dirty="0"/>
              <a:t> </a:t>
            </a:r>
            <a:r>
              <a:rPr lang="en-US" sz="2000" dirty="0" err="1"/>
              <a:t>comme</a:t>
            </a:r>
            <a:r>
              <a:rPr lang="en-US" sz="2000" dirty="0"/>
              <a:t> zone de </a:t>
            </a:r>
            <a:r>
              <a:rPr lang="en-US" sz="2000" dirty="0" err="1"/>
              <a:t>monnaie</a:t>
            </a:r>
            <a:r>
              <a:rPr lang="en-US" sz="2000" dirty="0"/>
              <a:t> unique.</a:t>
            </a:r>
          </a:p>
          <a:p>
            <a:pPr marL="0" lvl="1" algn="just">
              <a:lnSpc>
                <a:spcPct val="90000"/>
              </a:lnSpc>
              <a:spcBef>
                <a:spcPct val="20000"/>
              </a:spcBef>
              <a:buClr>
                <a:srgbClr val="0066FF"/>
              </a:buClr>
              <a:defRPr/>
            </a:pPr>
            <a:endParaRPr lang="en-US" sz="2000" dirty="0"/>
          </a:p>
          <a:p>
            <a:pPr marL="0" lvl="1" algn="just">
              <a:lnSpc>
                <a:spcPct val="90000"/>
              </a:lnSpc>
              <a:spcBef>
                <a:spcPct val="20000"/>
              </a:spcBef>
              <a:buClr>
                <a:srgbClr val="0066FF"/>
              </a:buClr>
              <a:defRPr/>
            </a:pPr>
            <a:endParaRPr lang="en-US" sz="2000" dirty="0"/>
          </a:p>
          <a:p>
            <a:pPr marL="0" lvl="1" algn="just">
              <a:lnSpc>
                <a:spcPct val="90000"/>
              </a:lnSpc>
              <a:spcBef>
                <a:spcPct val="20000"/>
              </a:spcBef>
              <a:buClr>
                <a:srgbClr val="0066FF"/>
              </a:buClr>
              <a:defRPr/>
            </a:pPr>
            <a:endParaRPr lang="en-US" sz="2000" dirty="0"/>
          </a:p>
        </p:txBody>
      </p:sp>
      <p:pic>
        <p:nvPicPr>
          <p:cNvPr id="17413"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9275" y="908050"/>
            <a:ext cx="5505450"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3009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95288" y="54927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99FF"/>
                </a:solidFill>
              </a:rPr>
              <a:t>Comment réduire le chômage</a:t>
            </a:r>
          </a:p>
        </p:txBody>
      </p:sp>
      <p:sp>
        <p:nvSpPr>
          <p:cNvPr id="18435" name="Rectangle 7"/>
          <p:cNvSpPr>
            <a:spLocks noChangeArrowheads="1"/>
          </p:cNvSpPr>
          <p:nvPr/>
        </p:nvSpPr>
        <p:spPr bwMode="auto">
          <a:xfrm>
            <a:off x="468313" y="1357313"/>
            <a:ext cx="8207375" cy="507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en-US" altLang="fr-FR" sz="2400"/>
              <a:t>L’augmentation du chômage depuis 2007 est essentiellement due à la crise, et on peut espérer que le taux de chômage reviendra à son niveau antérieur.</a:t>
            </a:r>
          </a:p>
          <a:p>
            <a:pPr algn="just" eaLnBrk="1" hangingPunct="1">
              <a:spcBef>
                <a:spcPct val="20000"/>
              </a:spcBef>
            </a:pPr>
            <a:endParaRPr lang="en-US" altLang="fr-FR" sz="2400"/>
          </a:p>
          <a:p>
            <a:pPr algn="just" eaLnBrk="1" hangingPunct="1">
              <a:spcBef>
                <a:spcPct val="20000"/>
              </a:spcBef>
            </a:pPr>
            <a:r>
              <a:rPr lang="en-US" altLang="fr-FR" sz="2400"/>
              <a:t>Cependant, le niveau d’acant la crise était déjà élevé : </a:t>
            </a:r>
            <a:br>
              <a:rPr lang="en-US" altLang="fr-FR" sz="2400"/>
            </a:br>
            <a:r>
              <a:rPr lang="en-US" altLang="fr-FR" sz="2400"/>
              <a:t>8,6 % pour la zone euro sur la période 2000-2007. On observait cependant des différences sensibles entre pays.</a:t>
            </a:r>
          </a:p>
        </p:txBody>
      </p:sp>
    </p:spTree>
    <p:extLst>
      <p:ext uri="{BB962C8B-B14F-4D97-AF65-F5344CB8AC3E}">
        <p14:creationId xmlns:p14="http://schemas.microsoft.com/office/powerpoint/2010/main" val="16690443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95288" y="54927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99FF"/>
                </a:solidFill>
              </a:rPr>
              <a:t>Comment réduire le chômage</a:t>
            </a:r>
          </a:p>
        </p:txBody>
      </p:sp>
      <p:sp>
        <p:nvSpPr>
          <p:cNvPr id="19459" name="Rectangle 4"/>
          <p:cNvSpPr>
            <a:spLocks noChangeArrowheads="1"/>
          </p:cNvSpPr>
          <p:nvPr/>
        </p:nvSpPr>
        <p:spPr bwMode="auto">
          <a:xfrm>
            <a:off x="468313" y="1341438"/>
            <a:ext cx="8229600"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en-US" altLang="fr-FR" sz="2400"/>
              <a:t>Les points de vue divergent quant à l’explication du chômage élevé en Europe :</a:t>
            </a:r>
          </a:p>
          <a:p>
            <a:pPr lvl="1" algn="just" eaLnBrk="1" hangingPunct="1">
              <a:spcBef>
                <a:spcPct val="20000"/>
              </a:spcBef>
              <a:buClr>
                <a:srgbClr val="0066FF"/>
              </a:buClr>
              <a:buFont typeface="Wingdings" pitchFamily="1" charset="2"/>
              <a:buChar char="§"/>
            </a:pPr>
            <a:r>
              <a:rPr lang="en-US" altLang="fr-FR" sz="2400"/>
              <a:t>Certains incriminent les « rigidités du marché du travail ».</a:t>
            </a:r>
          </a:p>
          <a:p>
            <a:pPr lvl="1" algn="just" eaLnBrk="1" hangingPunct="1">
              <a:spcBef>
                <a:spcPct val="20000"/>
              </a:spcBef>
              <a:buClr>
                <a:srgbClr val="0066FF"/>
              </a:buClr>
              <a:buFont typeface="Wingdings" pitchFamily="1" charset="2"/>
              <a:buChar char="§"/>
            </a:pPr>
            <a:r>
              <a:rPr lang="en-US" altLang="fr-FR" sz="2400"/>
              <a:t>D’autres mettent en cause de mauvaises mesures de politique macroéconomique (par exemple, une politique monétaire trop restrictive).</a:t>
            </a:r>
          </a:p>
          <a:p>
            <a:pPr lvl="1" algn="just" eaLnBrk="1" hangingPunct="1">
              <a:spcBef>
                <a:spcPct val="20000"/>
              </a:spcBef>
              <a:buClr>
                <a:srgbClr val="0066FF"/>
              </a:buClr>
              <a:buFont typeface="Wingdings" pitchFamily="1" charset="2"/>
              <a:buChar char="§"/>
            </a:pPr>
            <a:r>
              <a:rPr lang="en-US" altLang="fr-FR" sz="2400"/>
              <a:t>La plupart des économistes se trouvent entre ces deux extrêmes et pensent qu’il faudrait à la fois modifier la régulation du marché du travail et relancer la demande.</a:t>
            </a:r>
          </a:p>
          <a:p>
            <a:pPr lvl="1" algn="just" eaLnBrk="1" hangingPunct="1">
              <a:spcBef>
                <a:spcPct val="20000"/>
              </a:spcBef>
            </a:pPr>
            <a:r>
              <a:rPr lang="en-US" altLang="fr-FR" sz="2400"/>
              <a:t>Le débat est encore loin d’être clos.</a:t>
            </a:r>
            <a:endParaRPr lang="en-US" altLang="fr-FR" sz="2000"/>
          </a:p>
        </p:txBody>
      </p:sp>
    </p:spTree>
    <p:extLst>
      <p:ext uri="{BB962C8B-B14F-4D97-AF65-F5344CB8AC3E}">
        <p14:creationId xmlns:p14="http://schemas.microsoft.com/office/powerpoint/2010/main" val="620380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395288" y="54927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99FF"/>
                </a:solidFill>
              </a:rPr>
              <a:t>Qu’a fait l’Europe pour ses membres ?</a:t>
            </a:r>
          </a:p>
        </p:txBody>
      </p:sp>
      <p:sp>
        <p:nvSpPr>
          <p:cNvPr id="12291" name="Rectangle 4"/>
          <p:cNvSpPr>
            <a:spLocks noChangeArrowheads="1"/>
          </p:cNvSpPr>
          <p:nvPr/>
        </p:nvSpPr>
        <p:spPr bwMode="auto">
          <a:xfrm>
            <a:off x="428625" y="1143000"/>
            <a:ext cx="8215313" cy="5143500"/>
          </a:xfrm>
          <a:prstGeom prst="rect">
            <a:avLst/>
          </a:prstGeom>
          <a:noFill/>
          <a:ln w="9525">
            <a:noFill/>
            <a:miter lim="800000"/>
            <a:headEnd/>
            <a:tailEnd/>
          </a:ln>
        </p:spPr>
        <p:txBody>
          <a:bodyPr/>
          <a:lstStyle/>
          <a:p>
            <a:pPr algn="just">
              <a:spcBef>
                <a:spcPct val="20000"/>
              </a:spcBef>
              <a:defRPr/>
            </a:pPr>
            <a:r>
              <a:rPr lang="en-US" sz="2400" dirty="0"/>
              <a:t>Le </a:t>
            </a:r>
            <a:r>
              <a:rPr lang="en-US" sz="2400" dirty="0" err="1"/>
              <a:t>débat</a:t>
            </a:r>
            <a:r>
              <a:rPr lang="en-US" sz="2400" dirty="0"/>
              <a:t> </a:t>
            </a:r>
            <a:r>
              <a:rPr lang="en-US" sz="2400" dirty="0" err="1"/>
              <a:t>sur</a:t>
            </a:r>
            <a:r>
              <a:rPr lang="en-US" sz="2400" dirty="0"/>
              <a:t> la </a:t>
            </a:r>
            <a:r>
              <a:rPr lang="en-US" sz="2400" dirty="0" err="1"/>
              <a:t>mise</a:t>
            </a:r>
            <a:r>
              <a:rPr lang="en-US" sz="2400" dirty="0"/>
              <a:t> en place </a:t>
            </a:r>
            <a:r>
              <a:rPr lang="en-US" sz="2400" dirty="0" err="1"/>
              <a:t>d’une</a:t>
            </a:r>
            <a:r>
              <a:rPr lang="en-US" sz="2400" dirty="0"/>
              <a:t> </a:t>
            </a:r>
            <a:r>
              <a:rPr lang="en-US" sz="2400" dirty="0" err="1"/>
              <a:t>monnaie</a:t>
            </a:r>
            <a:r>
              <a:rPr lang="en-US" sz="2400" dirty="0"/>
              <a:t> unique a </a:t>
            </a:r>
            <a:r>
              <a:rPr lang="en-US" sz="2400" dirty="0" err="1"/>
              <a:t>animé</a:t>
            </a:r>
            <a:r>
              <a:rPr lang="en-US" sz="2400" dirty="0"/>
              <a:t> </a:t>
            </a:r>
            <a:r>
              <a:rPr lang="en-US" sz="2400" dirty="0" err="1"/>
              <a:t>l’Europe</a:t>
            </a:r>
            <a:r>
              <a:rPr lang="en-US" sz="2400" dirty="0"/>
              <a:t> au long des </a:t>
            </a:r>
            <a:r>
              <a:rPr lang="en-US" sz="2400" dirty="0" err="1"/>
              <a:t>années</a:t>
            </a:r>
            <a:r>
              <a:rPr lang="en-US" sz="2400" dirty="0"/>
              <a:t> 1990 :</a:t>
            </a:r>
          </a:p>
          <a:p>
            <a:pPr lvl="1" indent="-342900" algn="just">
              <a:spcBef>
                <a:spcPct val="20000"/>
              </a:spcBef>
              <a:buClr>
                <a:srgbClr val="0066FF"/>
              </a:buClr>
              <a:buFont typeface="Wingdings" pitchFamily="1" charset="2"/>
              <a:buChar char="§"/>
              <a:defRPr/>
            </a:pPr>
            <a:r>
              <a:rPr lang="en-US" sz="2400" dirty="0"/>
              <a:t>Les partisans de </a:t>
            </a:r>
            <a:r>
              <a:rPr lang="en-US" sz="2400" dirty="0" err="1"/>
              <a:t>l’euro</a:t>
            </a:r>
            <a:r>
              <a:rPr lang="en-US" sz="2400" dirty="0"/>
              <a:t> </a:t>
            </a:r>
            <a:r>
              <a:rPr lang="en-US" sz="2400" dirty="0" err="1"/>
              <a:t>insistaient</a:t>
            </a:r>
            <a:r>
              <a:rPr lang="en-US" sz="2400" dirty="0"/>
              <a:t> </a:t>
            </a:r>
            <a:r>
              <a:rPr lang="en-US" sz="2400" dirty="0" err="1"/>
              <a:t>sur</a:t>
            </a:r>
            <a:r>
              <a:rPr lang="en-US" sz="2400" dirty="0"/>
              <a:t> son importance </a:t>
            </a:r>
            <a:r>
              <a:rPr lang="en-US" sz="2400" dirty="0" err="1"/>
              <a:t>symbolique</a:t>
            </a:r>
            <a:r>
              <a:rPr lang="en-US" sz="2400" dirty="0"/>
              <a:t> et </a:t>
            </a:r>
            <a:r>
              <a:rPr lang="en-US" sz="2400" dirty="0" err="1"/>
              <a:t>sur</a:t>
            </a:r>
            <a:r>
              <a:rPr lang="en-US" sz="2400" dirty="0"/>
              <a:t> les </a:t>
            </a:r>
            <a:r>
              <a:rPr lang="en-US" sz="2400" dirty="0" err="1"/>
              <a:t>avantages</a:t>
            </a:r>
            <a:r>
              <a:rPr lang="en-US" sz="2400" dirty="0"/>
              <a:t> </a:t>
            </a:r>
            <a:r>
              <a:rPr lang="en-US" sz="2400" dirty="0" err="1"/>
              <a:t>économiques</a:t>
            </a:r>
            <a:r>
              <a:rPr lang="en-US" sz="2400" dirty="0"/>
              <a:t> de </a:t>
            </a:r>
            <a:r>
              <a:rPr lang="en-US" sz="2400" dirty="0" err="1"/>
              <a:t>l’euro</a:t>
            </a:r>
            <a:r>
              <a:rPr lang="en-US" sz="2400" dirty="0"/>
              <a:t> (suppression des </a:t>
            </a:r>
            <a:r>
              <a:rPr lang="en-US" sz="2400" dirty="0" err="1"/>
              <a:t>coûts</a:t>
            </a:r>
            <a:r>
              <a:rPr lang="en-US" sz="2400" dirty="0"/>
              <a:t> </a:t>
            </a:r>
            <a:r>
              <a:rPr lang="en-US" sz="2400" dirty="0" err="1"/>
              <a:t>liés</a:t>
            </a:r>
            <a:r>
              <a:rPr lang="en-US" sz="2400" dirty="0"/>
              <a:t> à </a:t>
            </a:r>
            <a:r>
              <a:rPr lang="en-US" sz="2400" dirty="0" err="1"/>
              <a:t>l’incertitude</a:t>
            </a:r>
            <a:r>
              <a:rPr lang="en-US" sz="2400" dirty="0"/>
              <a:t> de change…).</a:t>
            </a:r>
          </a:p>
          <a:p>
            <a:pPr lvl="1" indent="-342900" algn="just">
              <a:spcBef>
                <a:spcPct val="20000"/>
              </a:spcBef>
              <a:buClr>
                <a:srgbClr val="0066FF"/>
              </a:buClr>
              <a:buFont typeface="Wingdings" pitchFamily="1" charset="2"/>
              <a:buChar char="§"/>
              <a:defRPr/>
            </a:pPr>
            <a:r>
              <a:rPr lang="en-US" sz="2400" dirty="0"/>
              <a:t>Les </a:t>
            </a:r>
            <a:r>
              <a:rPr lang="en-US" sz="2400" dirty="0" err="1"/>
              <a:t>adversaires</a:t>
            </a:r>
            <a:r>
              <a:rPr lang="en-US" sz="2400" dirty="0"/>
              <a:t> </a:t>
            </a:r>
            <a:r>
              <a:rPr lang="en-US" sz="2400" dirty="0" err="1"/>
              <a:t>mettaient</a:t>
            </a:r>
            <a:r>
              <a:rPr lang="en-US" sz="2400" dirty="0"/>
              <a:t> en </a:t>
            </a:r>
            <a:r>
              <a:rPr lang="en-US" sz="2400" dirty="0" err="1"/>
              <a:t>avant</a:t>
            </a:r>
            <a:r>
              <a:rPr lang="en-US" sz="2400" dirty="0"/>
              <a:t> les </a:t>
            </a:r>
            <a:r>
              <a:rPr lang="en-US" sz="2400" dirty="0" err="1"/>
              <a:t>coûts</a:t>
            </a:r>
            <a:r>
              <a:rPr lang="en-US" sz="2400" dirty="0"/>
              <a:t> </a:t>
            </a:r>
            <a:r>
              <a:rPr lang="en-US" sz="2400" dirty="0" err="1"/>
              <a:t>économiques</a:t>
            </a:r>
            <a:r>
              <a:rPr lang="en-US" sz="2400" dirty="0"/>
              <a:t>, </a:t>
            </a:r>
            <a:r>
              <a:rPr lang="en-US" sz="2400" dirty="0" err="1"/>
              <a:t>liés</a:t>
            </a:r>
            <a:r>
              <a:rPr lang="en-US" sz="2400" dirty="0"/>
              <a:t> </a:t>
            </a:r>
            <a:r>
              <a:rPr lang="en-US" sz="2400" dirty="0" err="1"/>
              <a:t>notamment</a:t>
            </a:r>
            <a:r>
              <a:rPr lang="en-US" sz="2400" dirty="0"/>
              <a:t> à </a:t>
            </a:r>
            <a:r>
              <a:rPr lang="en-US" sz="2400" dirty="0" err="1"/>
              <a:t>l’adoption</a:t>
            </a:r>
            <a:r>
              <a:rPr lang="en-US" sz="2400" dirty="0"/>
              <a:t> </a:t>
            </a:r>
            <a:r>
              <a:rPr lang="en-US" sz="2400" dirty="0" err="1"/>
              <a:t>d’une</a:t>
            </a:r>
            <a:r>
              <a:rPr lang="en-US" sz="2400" dirty="0"/>
              <a:t> </a:t>
            </a:r>
            <a:r>
              <a:rPr lang="en-US" sz="2400" dirty="0" err="1"/>
              <a:t>politique</a:t>
            </a:r>
            <a:r>
              <a:rPr lang="en-US" sz="2400" dirty="0"/>
              <a:t> </a:t>
            </a:r>
            <a:r>
              <a:rPr lang="en-US" sz="2400" dirty="0" err="1"/>
              <a:t>monétaire</a:t>
            </a:r>
            <a:r>
              <a:rPr lang="en-US" sz="2400" dirty="0"/>
              <a:t> unique.</a:t>
            </a:r>
          </a:p>
          <a:p>
            <a:pPr lvl="1" indent="-342900" algn="just">
              <a:spcBef>
                <a:spcPct val="20000"/>
              </a:spcBef>
              <a:buClr>
                <a:srgbClr val="0066FF"/>
              </a:buClr>
              <a:buFont typeface="Wingdings" pitchFamily="1" charset="2"/>
              <a:buChar char="§"/>
              <a:defRPr/>
            </a:pPr>
            <a:endParaRPr lang="en-US" sz="2400" dirty="0"/>
          </a:p>
          <a:p>
            <a:pPr marL="0" lvl="1" algn="just">
              <a:spcBef>
                <a:spcPct val="20000"/>
              </a:spcBef>
              <a:buClr>
                <a:srgbClr val="0066FF"/>
              </a:buClr>
              <a:defRPr/>
            </a:pPr>
            <a:r>
              <a:rPr lang="en-US" sz="2400" dirty="0" err="1"/>
              <a:t>Ce</a:t>
            </a:r>
            <a:r>
              <a:rPr lang="en-US" sz="2400" dirty="0"/>
              <a:t> </a:t>
            </a:r>
            <a:r>
              <a:rPr lang="en-US" sz="2400" dirty="0" err="1"/>
              <a:t>débat</a:t>
            </a:r>
            <a:r>
              <a:rPr lang="en-US" sz="2400" dirty="0"/>
              <a:t> </a:t>
            </a:r>
            <a:r>
              <a:rPr lang="en-US" sz="2400" dirty="0" err="1"/>
              <a:t>est</a:t>
            </a:r>
            <a:r>
              <a:rPr lang="en-US" sz="2400" dirty="0"/>
              <a:t> </a:t>
            </a:r>
            <a:r>
              <a:rPr lang="en-US" sz="2400" dirty="0" err="1"/>
              <a:t>devenu</a:t>
            </a:r>
            <a:r>
              <a:rPr lang="en-US" sz="2400" dirty="0"/>
              <a:t> </a:t>
            </a:r>
            <a:r>
              <a:rPr lang="en-US" sz="2400" dirty="0" err="1"/>
              <a:t>très</a:t>
            </a:r>
            <a:r>
              <a:rPr lang="en-US" sz="2400" dirty="0"/>
              <a:t> </a:t>
            </a:r>
            <a:r>
              <a:rPr lang="en-US" sz="2400" dirty="0" err="1"/>
              <a:t>concret</a:t>
            </a:r>
            <a:r>
              <a:rPr lang="en-US" sz="2400" dirty="0"/>
              <a:t> avec la </a:t>
            </a:r>
            <a:r>
              <a:rPr lang="en-US" sz="2400" dirty="0" err="1"/>
              <a:t>crise</a:t>
            </a:r>
            <a:r>
              <a:rPr lang="en-US" sz="2400" dirty="0"/>
              <a:t> : </a:t>
            </a:r>
            <a:r>
              <a:rPr lang="en-US" sz="2400" dirty="0" err="1"/>
              <a:t>certains</a:t>
            </a:r>
            <a:r>
              <a:rPr lang="en-US" sz="2400" dirty="0"/>
              <a:t> pays </a:t>
            </a:r>
            <a:r>
              <a:rPr lang="en-US" sz="2400" dirty="0" err="1"/>
              <a:t>membres</a:t>
            </a:r>
            <a:r>
              <a:rPr lang="en-US" sz="2400" dirty="0"/>
              <a:t> de </a:t>
            </a:r>
            <a:r>
              <a:rPr lang="en-US" sz="2400" dirty="0" err="1"/>
              <a:t>l’euro</a:t>
            </a:r>
            <a:r>
              <a:rPr lang="en-US" sz="2400" dirty="0"/>
              <a:t> </a:t>
            </a:r>
            <a:r>
              <a:rPr lang="en-US" sz="2400" dirty="0" err="1"/>
              <a:t>ont</a:t>
            </a:r>
            <a:r>
              <a:rPr lang="en-US" sz="2400" dirty="0"/>
              <a:t> </a:t>
            </a:r>
            <a:r>
              <a:rPr lang="en-US" sz="2400" dirty="0" err="1"/>
              <a:t>vécu</a:t>
            </a:r>
            <a:r>
              <a:rPr lang="en-US" sz="2400" dirty="0"/>
              <a:t> </a:t>
            </a:r>
            <a:r>
              <a:rPr lang="en-US" sz="2400" dirty="0" err="1"/>
              <a:t>une</a:t>
            </a:r>
            <a:r>
              <a:rPr lang="en-US" sz="2400" dirty="0"/>
              <a:t> </a:t>
            </a:r>
            <a:r>
              <a:rPr lang="en-US" sz="2400" dirty="0" err="1"/>
              <a:t>récession</a:t>
            </a:r>
            <a:r>
              <a:rPr lang="en-US" sz="2400" dirty="0"/>
              <a:t> </a:t>
            </a:r>
            <a:r>
              <a:rPr lang="en-US" sz="2400" dirty="0" err="1"/>
              <a:t>profonde</a:t>
            </a:r>
            <a:r>
              <a:rPr lang="en-US" sz="2400" dirty="0"/>
              <a:t> (</a:t>
            </a:r>
            <a:r>
              <a:rPr lang="en-US" sz="2400" dirty="0" err="1"/>
              <a:t>Irlande</a:t>
            </a:r>
            <a:r>
              <a:rPr lang="en-US" sz="2400" dirty="0"/>
              <a:t>, Portugal, </a:t>
            </a:r>
            <a:r>
              <a:rPr lang="en-US" sz="2400" dirty="0" err="1"/>
              <a:t>Grèce</a:t>
            </a:r>
            <a:r>
              <a:rPr lang="en-US" sz="2400" dirty="0"/>
              <a:t>) sans </a:t>
            </a:r>
            <a:r>
              <a:rPr lang="en-US" sz="2400" dirty="0" err="1"/>
              <a:t>pouvoir</a:t>
            </a:r>
            <a:r>
              <a:rPr lang="en-US" sz="2400" dirty="0"/>
              <a:t> </a:t>
            </a:r>
            <a:r>
              <a:rPr lang="en-US" sz="2400" dirty="0" err="1"/>
              <a:t>déprécier</a:t>
            </a:r>
            <a:r>
              <a:rPr lang="en-US" sz="2400" dirty="0"/>
              <a:t> </a:t>
            </a:r>
            <a:r>
              <a:rPr lang="en-US" sz="2400" dirty="0" err="1"/>
              <a:t>leur</a:t>
            </a:r>
            <a:r>
              <a:rPr lang="en-US" sz="2400" dirty="0"/>
              <a:t> </a:t>
            </a:r>
            <a:r>
              <a:rPr lang="en-US" sz="2400" dirty="0" err="1"/>
              <a:t>monnaie</a:t>
            </a:r>
            <a:r>
              <a:rPr lang="en-US" sz="2400" dirty="0"/>
              <a:t>.</a:t>
            </a:r>
          </a:p>
          <a:p>
            <a:pPr algn="just">
              <a:spcBef>
                <a:spcPct val="20000"/>
              </a:spcBef>
              <a:defRPr/>
            </a:pPr>
            <a:endParaRPr lang="en-US" sz="2400" dirty="0"/>
          </a:p>
        </p:txBody>
      </p:sp>
    </p:spTree>
    <p:extLst>
      <p:ext uri="{BB962C8B-B14F-4D97-AF65-F5344CB8AC3E}">
        <p14:creationId xmlns:p14="http://schemas.microsoft.com/office/powerpoint/2010/main" val="1721850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95288" y="2603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1.4. La Chine</a:t>
            </a:r>
          </a:p>
        </p:txBody>
      </p:sp>
      <p:pic>
        <p:nvPicPr>
          <p:cNvPr id="2150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563" y="1157288"/>
            <a:ext cx="7508875" cy="5151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9050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57188" y="357188"/>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99FF"/>
                </a:solidFill>
              </a:rPr>
              <a:t>La Chine</a:t>
            </a:r>
          </a:p>
        </p:txBody>
      </p:sp>
      <p:sp>
        <p:nvSpPr>
          <p:cNvPr id="22531" name="Rectangle 3"/>
          <p:cNvSpPr>
            <a:spLocks noChangeArrowheads="1"/>
          </p:cNvSpPr>
          <p:nvPr/>
        </p:nvSpPr>
        <p:spPr bwMode="auto">
          <a:xfrm>
            <a:off x="428625" y="1096963"/>
            <a:ext cx="8286750" cy="550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buClr>
                <a:srgbClr val="CC0066"/>
              </a:buClr>
              <a:buFont typeface="Wingdings" pitchFamily="1" charset="2"/>
              <a:buNone/>
            </a:pPr>
            <a:r>
              <a:rPr lang="en-US" altLang="fr-FR" sz="2400"/>
              <a:t>Mesuré avec taux de change courant, le PIB de la Chine s’élève à moins de la moitié du PIB des États-Unis. Son PIB par habitant est d’environ un dixième du PIB par habitant aux États-Unis.</a:t>
            </a:r>
          </a:p>
          <a:p>
            <a:pPr algn="just" eaLnBrk="1" hangingPunct="1">
              <a:spcBef>
                <a:spcPct val="20000"/>
              </a:spcBef>
              <a:buClr>
                <a:srgbClr val="CC0066"/>
              </a:buClr>
              <a:buFont typeface="Wingdings" pitchFamily="1" charset="2"/>
              <a:buNone/>
            </a:pPr>
            <a:endParaRPr lang="en-US" altLang="fr-FR" sz="2400"/>
          </a:p>
          <a:p>
            <a:pPr algn="just" eaLnBrk="1" hangingPunct="1">
              <a:spcBef>
                <a:spcPct val="20000"/>
              </a:spcBef>
              <a:buClr>
                <a:srgbClr val="CC0066"/>
              </a:buClr>
              <a:buFont typeface="Wingdings" pitchFamily="1" charset="2"/>
              <a:buNone/>
            </a:pPr>
            <a:r>
              <a:rPr lang="en-US" altLang="fr-FR" sz="2400"/>
              <a:t>L’attention portée à la Chine est cependant justifiée :</a:t>
            </a:r>
          </a:p>
          <a:p>
            <a:pPr lvl="1" algn="just" eaLnBrk="1" hangingPunct="1">
              <a:spcBef>
                <a:spcPct val="20000"/>
              </a:spcBef>
              <a:buClr>
                <a:srgbClr val="0066FF"/>
              </a:buClr>
              <a:buFont typeface="Wingdings" pitchFamily="1" charset="2"/>
              <a:buChar char="§"/>
            </a:pPr>
            <a:r>
              <a:rPr lang="en-US" altLang="fr-FR" sz="2400"/>
              <a:t>Les différences de niveau de vie sont plus faibles que celles mesurées avec le taux de change courant. En mesure PPA (parité de pouvoir d’achat), le PIB par habitant en Chine est d’environ un cinquième du PIB par tête aux États-Unis.</a:t>
            </a:r>
          </a:p>
          <a:p>
            <a:pPr lvl="1" algn="just" eaLnBrk="1" hangingPunct="1">
              <a:spcBef>
                <a:spcPct val="20000"/>
              </a:spcBef>
              <a:buClr>
                <a:srgbClr val="0066FF"/>
              </a:buClr>
              <a:buFont typeface="Wingdings" pitchFamily="1" charset="2"/>
              <a:buChar char="§"/>
            </a:pPr>
            <a:r>
              <a:rPr lang="en-US" altLang="fr-FR" sz="2400"/>
              <a:t>La Chine connaît un taux de croissance très important depuis plus de deux décennies.</a:t>
            </a:r>
          </a:p>
          <a:p>
            <a:pPr algn="just" eaLnBrk="1" hangingPunct="1">
              <a:spcBef>
                <a:spcPct val="20000"/>
              </a:spcBef>
              <a:buClr>
                <a:srgbClr val="CC0066"/>
              </a:buClr>
              <a:buFont typeface="Wingdings" pitchFamily="1" charset="2"/>
              <a:buNone/>
            </a:pPr>
            <a:endParaRPr lang="en-US" altLang="fr-FR" sz="2400"/>
          </a:p>
        </p:txBody>
      </p:sp>
    </p:spTree>
    <p:extLst>
      <p:ext uri="{BB962C8B-B14F-4D97-AF65-F5344CB8AC3E}">
        <p14:creationId xmlns:p14="http://schemas.microsoft.com/office/powerpoint/2010/main" val="2509445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28625" y="357188"/>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99FF"/>
                </a:solidFill>
              </a:rPr>
              <a:t>La Chine</a:t>
            </a:r>
          </a:p>
        </p:txBody>
      </p:sp>
      <p:sp>
        <p:nvSpPr>
          <p:cNvPr id="23555" name="Text Box 6"/>
          <p:cNvSpPr txBox="1">
            <a:spLocks noChangeArrowheads="1"/>
          </p:cNvSpPr>
          <p:nvPr/>
        </p:nvSpPr>
        <p:spPr bwMode="auto">
          <a:xfrm>
            <a:off x="357188" y="3803650"/>
            <a:ext cx="8429625"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altLang="fr-FR" sz="2000"/>
              <a:t>Depuis 1980, le PIB chinois a crû d’environ 10 % par an. À un tel rythme, le PIB double tous les 7 ans. Cette croissance a deux sources :</a:t>
            </a:r>
          </a:p>
          <a:p>
            <a:pPr lvl="1" algn="just" eaLnBrk="1" hangingPunct="1">
              <a:spcBef>
                <a:spcPct val="20000"/>
              </a:spcBef>
              <a:buClr>
                <a:srgbClr val="0066FF"/>
              </a:buClr>
              <a:buFont typeface="Wingdings" pitchFamily="1" charset="2"/>
              <a:buChar char="§"/>
            </a:pPr>
            <a:r>
              <a:rPr lang="en-US" altLang="fr-FR" sz="2000"/>
              <a:t>Une très forte accumulation du capital : le taux d’investissement (investissement rapporté au PIB) est supérieur à 40 %, contre </a:t>
            </a:r>
            <a:br>
              <a:rPr lang="en-US" altLang="fr-FR" sz="2000"/>
            </a:br>
            <a:r>
              <a:rPr lang="en-US" altLang="fr-FR" sz="2000"/>
              <a:t>« seulement » 17 % aux États-Unis.</a:t>
            </a:r>
          </a:p>
          <a:p>
            <a:pPr lvl="1" algn="just" eaLnBrk="1" hangingPunct="1">
              <a:spcBef>
                <a:spcPct val="20000"/>
              </a:spcBef>
              <a:buClr>
                <a:srgbClr val="0066FF"/>
              </a:buClr>
              <a:buFont typeface="Wingdings" pitchFamily="1" charset="2"/>
              <a:buChar char="§"/>
            </a:pPr>
            <a:r>
              <a:rPr lang="en-US" altLang="fr-FR" sz="2000"/>
              <a:t>Un progrès technique très rapide, lié à l’implantation des entreprises étrangères en Chine et aux partenariats entre entreprises chinoises et étrangères.</a:t>
            </a:r>
          </a:p>
          <a:p>
            <a:pPr algn="just" eaLnBrk="1" hangingPunct="1">
              <a:lnSpc>
                <a:spcPct val="150000"/>
              </a:lnSpc>
            </a:pPr>
            <a:endParaRPr lang="en-US" altLang="fr-FR" sz="2000"/>
          </a:p>
        </p:txBody>
      </p:sp>
      <p:pic>
        <p:nvPicPr>
          <p:cNvPr id="2355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525" y="839788"/>
            <a:ext cx="7092950" cy="29892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93720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57188" y="357188"/>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99FF"/>
                </a:solidFill>
              </a:rPr>
              <a:t>La Chine</a:t>
            </a:r>
          </a:p>
        </p:txBody>
      </p:sp>
      <p:sp>
        <p:nvSpPr>
          <p:cNvPr id="24579" name="Rectangle 3"/>
          <p:cNvSpPr>
            <a:spLocks noChangeArrowheads="1"/>
          </p:cNvSpPr>
          <p:nvPr/>
        </p:nvSpPr>
        <p:spPr bwMode="auto">
          <a:xfrm>
            <a:off x="428625" y="1000125"/>
            <a:ext cx="8286750" cy="550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rgbClr val="CC0066"/>
              </a:buClr>
              <a:buFont typeface="Wingdings" pitchFamily="1" charset="2"/>
              <a:buNone/>
            </a:pPr>
            <a:r>
              <a:rPr lang="en-US" altLang="fr-FR" sz="2400"/>
              <a:t>Comment expliquer que la Chine ait une bien meilleure performance que les autres pays ayant réalisé la transition d’une économie planifiée à l’économie de marché ?</a:t>
            </a:r>
          </a:p>
          <a:p>
            <a:pPr eaLnBrk="1" hangingPunct="1">
              <a:spcBef>
                <a:spcPct val="20000"/>
              </a:spcBef>
              <a:buClr>
                <a:srgbClr val="CC0066"/>
              </a:buClr>
              <a:buFont typeface="Wingdings" pitchFamily="1" charset="2"/>
              <a:buNone/>
            </a:pPr>
            <a:endParaRPr lang="en-US" altLang="fr-FR" sz="2400"/>
          </a:p>
          <a:p>
            <a:pPr eaLnBrk="1" hangingPunct="1">
              <a:spcBef>
                <a:spcPct val="20000"/>
              </a:spcBef>
              <a:buClr>
                <a:srgbClr val="CC0066"/>
              </a:buClr>
              <a:buFont typeface="Wingdings" pitchFamily="1" charset="2"/>
              <a:buNone/>
            </a:pPr>
            <a:r>
              <a:rPr lang="en-US" altLang="fr-FR" sz="2400"/>
              <a:t>Les économistes ne sont pas certains de la réponse :</a:t>
            </a:r>
          </a:p>
          <a:p>
            <a:pPr lvl="1" eaLnBrk="1" hangingPunct="1">
              <a:spcBef>
                <a:spcPct val="20000"/>
              </a:spcBef>
              <a:buClr>
                <a:srgbClr val="0066FF"/>
              </a:buClr>
              <a:buFont typeface="Wingdings" pitchFamily="1" charset="2"/>
              <a:buChar char="§"/>
            </a:pPr>
            <a:r>
              <a:rPr lang="en-US" altLang="fr-FR" sz="2400"/>
              <a:t>certains pensent que cela résulte d’une transition plus lente ;</a:t>
            </a:r>
          </a:p>
          <a:p>
            <a:pPr lvl="1" eaLnBrk="1" hangingPunct="1">
              <a:spcBef>
                <a:spcPct val="20000"/>
              </a:spcBef>
              <a:buClr>
                <a:srgbClr val="0066FF"/>
              </a:buClr>
              <a:buFont typeface="Wingdings" pitchFamily="1" charset="2"/>
              <a:buChar char="§"/>
            </a:pPr>
            <a:r>
              <a:rPr lang="en-US" altLang="fr-FR" sz="2400"/>
              <a:t>d’autres considèrent que le fait que le parti communiste ait conservé le pouvoir a facilité la transition (un contrôle politique plus sévère peut avoir permis un meilleur respect des droits de propriété, incitant les entreprises à investir).</a:t>
            </a:r>
          </a:p>
        </p:txBody>
      </p:sp>
    </p:spTree>
    <p:extLst>
      <p:ext uri="{BB962C8B-B14F-4D97-AF65-F5344CB8AC3E}">
        <p14:creationId xmlns:p14="http://schemas.microsoft.com/office/powerpoint/2010/main" val="1735254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428625" y="2857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1.1. La crise</a:t>
            </a:r>
          </a:p>
        </p:txBody>
      </p:sp>
      <p:sp>
        <p:nvSpPr>
          <p:cNvPr id="6147" name="Rectangle 3"/>
          <p:cNvSpPr>
            <a:spLocks noChangeArrowheads="1"/>
          </p:cNvSpPr>
          <p:nvPr/>
        </p:nvSpPr>
        <p:spPr bwMode="auto">
          <a:xfrm>
            <a:off x="285750" y="714375"/>
            <a:ext cx="8429625" cy="5429250"/>
          </a:xfrm>
          <a:prstGeom prst="rect">
            <a:avLst/>
          </a:prstGeom>
          <a:noFill/>
          <a:ln w="9525">
            <a:noFill/>
            <a:miter lim="800000"/>
            <a:headEnd/>
            <a:tailEnd/>
          </a:ln>
          <a:effectLst/>
        </p:spPr>
        <p:txBody>
          <a:bodyPr/>
          <a:lstStyle/>
          <a:p>
            <a:pPr>
              <a:spcBef>
                <a:spcPct val="20000"/>
              </a:spcBef>
              <a:defRPr/>
            </a:pPr>
            <a:endParaRPr lang="en-US" sz="2200" dirty="0"/>
          </a:p>
          <a:p>
            <a:pPr lvl="1" indent="-342900">
              <a:spcBef>
                <a:spcPct val="20000"/>
              </a:spcBef>
              <a:buClr>
                <a:srgbClr val="0066FF"/>
              </a:buClr>
              <a:buFont typeface="Wingdings" pitchFamily="1" charset="2"/>
              <a:buChar char="§"/>
              <a:defRPr/>
            </a:pPr>
            <a:endParaRPr lang="en-US" sz="2200" dirty="0">
              <a:solidFill>
                <a:srgbClr val="FF0000"/>
              </a:solidFill>
            </a:endParaRPr>
          </a:p>
          <a:p>
            <a:pPr lvl="1" indent="-342900">
              <a:spcBef>
                <a:spcPct val="20000"/>
              </a:spcBef>
              <a:buClr>
                <a:srgbClr val="0066FF"/>
              </a:buClr>
              <a:defRPr/>
            </a:pPr>
            <a:r>
              <a:rPr lang="en-US" sz="2200" dirty="0">
                <a:solidFill>
                  <a:srgbClr val="FF0000"/>
                </a:solidFill>
              </a:rPr>
              <a:t>		</a:t>
            </a:r>
          </a:p>
          <a:p>
            <a:pPr lvl="1" indent="-342900">
              <a:spcBef>
                <a:spcPct val="20000"/>
              </a:spcBef>
              <a:buClr>
                <a:srgbClr val="0066FF"/>
              </a:buClr>
              <a:defRPr/>
            </a:pPr>
            <a:endParaRPr lang="en-US" sz="2200" dirty="0">
              <a:solidFill>
                <a:srgbClr val="FF0000"/>
              </a:solidFill>
            </a:endParaRPr>
          </a:p>
          <a:p>
            <a:pPr lvl="1" indent="-342900">
              <a:spcBef>
                <a:spcPct val="20000"/>
              </a:spcBef>
              <a:buClr>
                <a:srgbClr val="0066FF"/>
              </a:buClr>
              <a:defRPr/>
            </a:pPr>
            <a:endParaRPr lang="en-US" sz="2200" dirty="0">
              <a:solidFill>
                <a:srgbClr val="FF0000"/>
              </a:solidFill>
            </a:endParaRPr>
          </a:p>
          <a:p>
            <a:pPr lvl="1" indent="-342900">
              <a:spcBef>
                <a:spcPct val="20000"/>
              </a:spcBef>
              <a:buClr>
                <a:srgbClr val="0066FF"/>
              </a:buClr>
              <a:defRPr/>
            </a:pPr>
            <a:endParaRPr lang="en-US" sz="2200" dirty="0">
              <a:solidFill>
                <a:srgbClr val="FF0000"/>
              </a:solidFill>
            </a:endParaRPr>
          </a:p>
          <a:p>
            <a:pPr lvl="1" indent="-342900">
              <a:spcBef>
                <a:spcPct val="20000"/>
              </a:spcBef>
              <a:buClr>
                <a:srgbClr val="0066FF"/>
              </a:buClr>
              <a:defRPr/>
            </a:pPr>
            <a:endParaRPr lang="en-US" sz="2200" dirty="0">
              <a:solidFill>
                <a:srgbClr val="FF0000"/>
              </a:solidFill>
            </a:endParaRPr>
          </a:p>
          <a:p>
            <a:pPr lvl="1" indent="-342900">
              <a:spcBef>
                <a:spcPct val="20000"/>
              </a:spcBef>
              <a:buClr>
                <a:srgbClr val="0066FF"/>
              </a:buClr>
              <a:defRPr/>
            </a:pPr>
            <a:endParaRPr lang="en-US" sz="2200" dirty="0">
              <a:solidFill>
                <a:srgbClr val="FF0000"/>
              </a:solidFill>
            </a:endParaRPr>
          </a:p>
          <a:p>
            <a:pPr marL="182563" lvl="1" indent="-182563">
              <a:spcBef>
                <a:spcPct val="20000"/>
              </a:spcBef>
              <a:buClr>
                <a:srgbClr val="0066FF"/>
              </a:buClr>
              <a:buFont typeface="Wingdings" pitchFamily="2" charset="2"/>
              <a:buChar char="§"/>
              <a:defRPr/>
            </a:pPr>
            <a:r>
              <a:rPr lang="en-US" sz="2200" dirty="0"/>
              <a:t>De 2000 à 2007, </a:t>
            </a:r>
            <a:r>
              <a:rPr lang="en-US" sz="2200" dirty="0" err="1"/>
              <a:t>l’économie</a:t>
            </a:r>
            <a:r>
              <a:rPr lang="en-US" sz="2200" dirty="0"/>
              <a:t> </a:t>
            </a:r>
            <a:r>
              <a:rPr lang="en-US" sz="2200" dirty="0" err="1"/>
              <a:t>mondiale</a:t>
            </a:r>
            <a:r>
              <a:rPr lang="en-US" sz="2200" dirty="0"/>
              <a:t> </a:t>
            </a:r>
            <a:r>
              <a:rPr lang="en-US" sz="2200" dirty="0" err="1"/>
              <a:t>était</a:t>
            </a:r>
            <a:r>
              <a:rPr lang="en-US" sz="2200" dirty="0"/>
              <a:t> en expansion </a:t>
            </a:r>
            <a:r>
              <a:rPr lang="en-US" sz="2200" dirty="0" err="1"/>
              <a:t>soutenue</a:t>
            </a:r>
            <a:r>
              <a:rPr lang="en-US" sz="2200" dirty="0"/>
              <a:t>.</a:t>
            </a:r>
          </a:p>
          <a:p>
            <a:pPr marL="182563" lvl="1" indent="-182563">
              <a:spcBef>
                <a:spcPct val="20000"/>
              </a:spcBef>
              <a:buClr>
                <a:srgbClr val="0066FF"/>
              </a:buClr>
              <a:buFont typeface="Wingdings" pitchFamily="2" charset="2"/>
              <a:buChar char="§"/>
              <a:defRPr/>
            </a:pPr>
            <a:r>
              <a:rPr lang="en-US" sz="2200" dirty="0"/>
              <a:t>En 2007, les prix de </a:t>
            </a:r>
            <a:r>
              <a:rPr lang="en-US" sz="2200" dirty="0" err="1"/>
              <a:t>l’immobilier</a:t>
            </a:r>
            <a:r>
              <a:rPr lang="en-US" sz="2200" dirty="0"/>
              <a:t> aux </a:t>
            </a:r>
            <a:r>
              <a:rPr lang="en-US" sz="2200" dirty="0" err="1"/>
              <a:t>Etats-Unis</a:t>
            </a:r>
            <a:r>
              <a:rPr lang="en-US" sz="2200" dirty="0"/>
              <a:t> </a:t>
            </a:r>
            <a:r>
              <a:rPr lang="en-US" sz="2200" dirty="0" err="1"/>
              <a:t>ont</a:t>
            </a:r>
            <a:r>
              <a:rPr lang="en-US" sz="2200" dirty="0"/>
              <a:t> </a:t>
            </a:r>
            <a:r>
              <a:rPr lang="en-US" sz="2200" dirty="0" err="1"/>
              <a:t>commencé</a:t>
            </a:r>
            <a:r>
              <a:rPr lang="en-US" sz="2200" dirty="0"/>
              <a:t> à </a:t>
            </a:r>
            <a:r>
              <a:rPr lang="en-US" sz="2200" dirty="0" err="1"/>
              <a:t>diminuer</a:t>
            </a:r>
            <a:r>
              <a:rPr lang="en-US" sz="2200" dirty="0"/>
              <a:t>. </a:t>
            </a:r>
            <a:r>
              <a:rPr lang="en-US" sz="2200" dirty="0" err="1"/>
              <a:t>Cette</a:t>
            </a:r>
            <a:r>
              <a:rPr lang="en-US" sz="2200" dirty="0"/>
              <a:t> </a:t>
            </a:r>
            <a:r>
              <a:rPr lang="en-US" sz="2200" dirty="0" err="1"/>
              <a:t>baisse</a:t>
            </a:r>
            <a:r>
              <a:rPr lang="en-US" sz="2200" dirty="0"/>
              <a:t> a </a:t>
            </a:r>
            <a:r>
              <a:rPr lang="en-US" sz="2200" dirty="0" err="1"/>
              <a:t>entraîné</a:t>
            </a:r>
            <a:r>
              <a:rPr lang="en-US" sz="2200" dirty="0"/>
              <a:t> </a:t>
            </a:r>
            <a:r>
              <a:rPr lang="en-US" sz="2200" dirty="0" err="1"/>
              <a:t>une</a:t>
            </a:r>
            <a:r>
              <a:rPr lang="en-US" sz="2200" dirty="0"/>
              <a:t> </a:t>
            </a:r>
            <a:r>
              <a:rPr lang="en-US" sz="2200" dirty="0" err="1"/>
              <a:t>crise</a:t>
            </a:r>
            <a:r>
              <a:rPr lang="en-US" sz="2200" dirty="0"/>
              <a:t> </a:t>
            </a:r>
            <a:r>
              <a:rPr lang="en-US" sz="2200" dirty="0" err="1"/>
              <a:t>financière</a:t>
            </a:r>
            <a:r>
              <a:rPr lang="en-US" sz="2200" dirty="0"/>
              <a:t>, qui </a:t>
            </a:r>
            <a:r>
              <a:rPr lang="en-US" sz="2200" dirty="0" err="1"/>
              <a:t>s’est</a:t>
            </a:r>
            <a:r>
              <a:rPr lang="en-US" sz="2200" dirty="0"/>
              <a:t> </a:t>
            </a:r>
            <a:r>
              <a:rPr lang="en-US" sz="2200" dirty="0" err="1"/>
              <a:t>elle-même</a:t>
            </a:r>
            <a:r>
              <a:rPr lang="en-US" sz="2200" dirty="0"/>
              <a:t> </a:t>
            </a:r>
            <a:r>
              <a:rPr lang="en-US" sz="2200" dirty="0" err="1"/>
              <a:t>transformée</a:t>
            </a:r>
            <a:r>
              <a:rPr lang="en-US" sz="2200" dirty="0"/>
              <a:t> en </a:t>
            </a:r>
            <a:r>
              <a:rPr lang="en-US" sz="2200" dirty="0" err="1"/>
              <a:t>crise</a:t>
            </a:r>
            <a:r>
              <a:rPr lang="en-US" sz="2200" dirty="0"/>
              <a:t> </a:t>
            </a:r>
            <a:r>
              <a:rPr lang="en-US" sz="2200" dirty="0" err="1"/>
              <a:t>économique</a:t>
            </a:r>
            <a:r>
              <a:rPr lang="en-US" sz="2200" dirty="0"/>
              <a:t> majeure, qui </a:t>
            </a:r>
            <a:r>
              <a:rPr lang="en-US" sz="2200" dirty="0" err="1"/>
              <a:t>n’a</a:t>
            </a:r>
            <a:r>
              <a:rPr lang="en-US" sz="2200" dirty="0"/>
              <a:t> pas </a:t>
            </a:r>
            <a:r>
              <a:rPr lang="en-US" sz="2200" dirty="0" err="1"/>
              <a:t>été</a:t>
            </a:r>
            <a:r>
              <a:rPr lang="en-US" sz="2200" dirty="0"/>
              <a:t> </a:t>
            </a:r>
            <a:r>
              <a:rPr lang="en-US" sz="2200" dirty="0" err="1"/>
              <a:t>circonscrite</a:t>
            </a:r>
            <a:r>
              <a:rPr lang="en-US" sz="2200" dirty="0"/>
              <a:t> aux </a:t>
            </a:r>
            <a:r>
              <a:rPr lang="en-US" sz="2200" dirty="0" err="1"/>
              <a:t>Etats-Unis</a:t>
            </a:r>
            <a:r>
              <a:rPr lang="en-US" sz="2200" dirty="0"/>
              <a:t>.</a:t>
            </a:r>
            <a:endParaRPr lang="en-US" sz="2400" dirty="0"/>
          </a:p>
        </p:txBody>
      </p:sp>
      <p:sp>
        <p:nvSpPr>
          <p:cNvPr id="7172" name="Titre 1"/>
          <p:cNvSpPr>
            <a:spLocks noGrp="1"/>
          </p:cNvSpPr>
          <p:nvPr>
            <p:ph type="title"/>
          </p:nvPr>
        </p:nvSpPr>
        <p:spPr/>
        <p:txBody>
          <a:bodyPr/>
          <a:lstStyle/>
          <a:p>
            <a:r>
              <a:rPr lang="fr-FR" altLang="fr-FR" smtClean="0">
                <a:latin typeface="Verdana" pitchFamily="1" charset="0"/>
              </a:rPr>
              <a:t/>
            </a:r>
            <a:br>
              <a:rPr lang="fr-FR" altLang="fr-FR" smtClean="0">
                <a:latin typeface="Verdana" pitchFamily="1" charset="0"/>
              </a:rPr>
            </a:br>
            <a:endParaRPr lang="fr-FR" altLang="fr-FR" smtClean="0">
              <a:latin typeface="Verdana" pitchFamily="1" charset="0"/>
            </a:endParaRPr>
          </a:p>
        </p:txBody>
      </p:sp>
      <p:pic>
        <p:nvPicPr>
          <p:cNvPr id="717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1575" y="1346200"/>
            <a:ext cx="6656388"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4" name="Text Box 4"/>
          <p:cNvSpPr txBox="1">
            <a:spLocks noChangeArrowheads="1"/>
          </p:cNvSpPr>
          <p:nvPr/>
        </p:nvSpPr>
        <p:spPr bwMode="auto">
          <a:xfrm>
            <a:off x="428625" y="1268413"/>
            <a:ext cx="8353425"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altLang="fr-FR" b="1"/>
              <a:t>Tableau 1.1. La croissance de la production mondiale depuis 2000 (en %)</a:t>
            </a:r>
            <a:endParaRPr lang="en-US" altLang="fr-FR" b="1">
              <a:solidFill>
                <a:srgbClr val="6699FF"/>
              </a:solidFill>
            </a:endParaRPr>
          </a:p>
        </p:txBody>
      </p:sp>
    </p:spTree>
    <p:extLst>
      <p:ext uri="{BB962C8B-B14F-4D97-AF65-F5344CB8AC3E}">
        <p14:creationId xmlns:p14="http://schemas.microsoft.com/office/powerpoint/2010/main" val="1942587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428625" y="949325"/>
            <a:ext cx="8358188"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en-US" altLang="fr-FR" sz="2200"/>
              <a:t>Nous aurions pu examiner d’autres régions :</a:t>
            </a:r>
          </a:p>
          <a:p>
            <a:pPr lvl="1" algn="just" eaLnBrk="1" hangingPunct="1">
              <a:spcBef>
                <a:spcPct val="20000"/>
              </a:spcBef>
              <a:buClr>
                <a:srgbClr val="0066FF"/>
              </a:buClr>
              <a:buFont typeface="Wingdings" pitchFamily="1" charset="2"/>
              <a:buChar char="§"/>
            </a:pPr>
            <a:r>
              <a:rPr lang="en-US" altLang="fr-FR" sz="2200"/>
              <a:t>L’Inde, autre pauvre et grand pays, qui a connu comme la Chine une croissance très rapide.</a:t>
            </a:r>
          </a:p>
          <a:p>
            <a:pPr lvl="1" algn="just" eaLnBrk="1" hangingPunct="1">
              <a:spcBef>
                <a:spcPct val="20000"/>
              </a:spcBef>
              <a:buClr>
                <a:srgbClr val="0066FF"/>
              </a:buClr>
              <a:buFont typeface="Wingdings" pitchFamily="1" charset="2"/>
              <a:buChar char="§"/>
            </a:pPr>
            <a:r>
              <a:rPr lang="en-US" altLang="fr-FR" sz="2200"/>
              <a:t>Le Japon, dont on parlait comme un miracle économique pour sa croissance pendant les 40 années d’après guerre, mais qui connaît depuis 20 ans une période prolongée de croissance languissante.</a:t>
            </a:r>
          </a:p>
          <a:p>
            <a:pPr lvl="1" algn="just" eaLnBrk="1" hangingPunct="1">
              <a:spcBef>
                <a:spcPct val="20000"/>
              </a:spcBef>
              <a:buClr>
                <a:srgbClr val="0066FF"/>
              </a:buClr>
              <a:buFont typeface="Wingdings" pitchFamily="1" charset="2"/>
              <a:buChar char="§"/>
            </a:pPr>
            <a:r>
              <a:rPr lang="en-US" altLang="fr-FR" sz="2200"/>
              <a:t>L’Amérique latine, passée d’une très haute inflation à une inflation maîtrisée dans les années 1990.</a:t>
            </a:r>
          </a:p>
          <a:p>
            <a:pPr lvl="1" algn="just" eaLnBrk="1" hangingPunct="1">
              <a:spcBef>
                <a:spcPct val="20000"/>
              </a:spcBef>
              <a:buClr>
                <a:srgbClr val="0066FF"/>
              </a:buClr>
              <a:buFont typeface="Wingdings" pitchFamily="1" charset="2"/>
              <a:buChar char="§"/>
            </a:pPr>
            <a:r>
              <a:rPr lang="en-US" altLang="fr-FR" sz="2200"/>
              <a:t>L’Europe centrale et orientale, passée de la planification centralisée au système de marché dans les années 1990, avec initialement une forte baisse de la production, et des trajectoires contrastées ensuite.</a:t>
            </a:r>
          </a:p>
          <a:p>
            <a:pPr lvl="1" algn="just" eaLnBrk="1" hangingPunct="1">
              <a:spcBef>
                <a:spcPct val="20000"/>
              </a:spcBef>
              <a:buClr>
                <a:srgbClr val="0066FF"/>
              </a:buClr>
              <a:buFont typeface="Wingdings" pitchFamily="1" charset="2"/>
              <a:buChar char="§"/>
            </a:pPr>
            <a:r>
              <a:rPr lang="en-US" altLang="fr-FR" sz="2200"/>
              <a:t>L’Afrique, où la croissance a été élevée depuis 2000, après des décennies de stagnation économique.</a:t>
            </a:r>
          </a:p>
        </p:txBody>
      </p:sp>
      <p:sp>
        <p:nvSpPr>
          <p:cNvPr id="25603" name="Text Box 3"/>
          <p:cNvSpPr txBox="1">
            <a:spLocks noChangeArrowheads="1"/>
          </p:cNvSpPr>
          <p:nvPr/>
        </p:nvSpPr>
        <p:spPr bwMode="auto">
          <a:xfrm>
            <a:off x="428625" y="42862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dirty="0">
                <a:solidFill>
                  <a:srgbClr val="003366"/>
                </a:solidFill>
              </a:rPr>
              <a:t>1.5. Une esquisse de la suite du </a:t>
            </a:r>
            <a:r>
              <a:rPr lang="fr-FR" altLang="fr-FR" sz="2400" b="1" dirty="0" smtClean="0">
                <a:solidFill>
                  <a:srgbClr val="003366"/>
                </a:solidFill>
              </a:rPr>
              <a:t>cours</a:t>
            </a:r>
            <a:endParaRPr lang="fr-FR" altLang="fr-FR" sz="2400" b="1" dirty="0">
              <a:solidFill>
                <a:srgbClr val="003366"/>
              </a:solidFill>
            </a:endParaRPr>
          </a:p>
        </p:txBody>
      </p:sp>
    </p:spTree>
    <p:extLst>
      <p:ext uri="{BB962C8B-B14F-4D97-AF65-F5344CB8AC3E}">
        <p14:creationId xmlns:p14="http://schemas.microsoft.com/office/powerpoint/2010/main" val="41433999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63550" y="1166813"/>
            <a:ext cx="8429625" cy="528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indent="-3429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en-US" altLang="fr-FR" sz="2200"/>
              <a:t>Résumons quelques questions évoquées dans ce premier chapitre :</a:t>
            </a:r>
          </a:p>
          <a:p>
            <a:pPr lvl="1" algn="just" eaLnBrk="1" hangingPunct="1">
              <a:spcBef>
                <a:spcPct val="20000"/>
              </a:spcBef>
              <a:buClr>
                <a:srgbClr val="0066FF"/>
              </a:buClr>
              <a:buFont typeface="Wingdings" pitchFamily="1" charset="2"/>
              <a:buChar char="§"/>
            </a:pPr>
            <a:r>
              <a:rPr lang="en-US" altLang="fr-FR" sz="2200"/>
              <a:t>Quelles sont les causes de la crise ? Pourquoi sa transmission entre les États-Unis et le reste du monde a-t-elle été aussi rapide ? Qu’aurait-on pu faire pour l’éviter ?</a:t>
            </a:r>
          </a:p>
          <a:p>
            <a:pPr lvl="1" algn="just" eaLnBrk="1" hangingPunct="1">
              <a:spcBef>
                <a:spcPct val="20000"/>
              </a:spcBef>
              <a:buClr>
                <a:srgbClr val="0066FF"/>
              </a:buClr>
              <a:buFont typeface="Wingdings" pitchFamily="1" charset="2"/>
              <a:buChar char="§"/>
            </a:pPr>
            <a:r>
              <a:rPr lang="en-US" altLang="fr-FR" sz="2200"/>
              <a:t>Les réponses monétaires et budgétaires étaient-elles appropriées ? Pourquoi la reprise est-elle si lente dans les pays avancés ? Comment la Chine a-t-elle pu maintenir une croissance élevée ?</a:t>
            </a:r>
          </a:p>
          <a:p>
            <a:pPr lvl="1" algn="just" eaLnBrk="1" hangingPunct="1">
              <a:spcBef>
                <a:spcPct val="20000"/>
              </a:spcBef>
              <a:buClr>
                <a:srgbClr val="0066FF"/>
              </a:buClr>
              <a:buFont typeface="Wingdings" pitchFamily="1" charset="2"/>
              <a:buChar char="§"/>
            </a:pPr>
            <a:r>
              <a:rPr lang="en-US" altLang="fr-FR" sz="2200"/>
              <a:t>Les politiques monétaires et budgétaires peuvent-elles servir pour éviter une récession ? À quel rythme les gouvernements doivent-ils réduire leur déficit budgétaire ? Quels sont les avantages et les inconvénients de l’euro ?</a:t>
            </a:r>
          </a:p>
          <a:p>
            <a:pPr lvl="1" algn="just" eaLnBrk="1" hangingPunct="1">
              <a:spcBef>
                <a:spcPct val="20000"/>
              </a:spcBef>
              <a:buClr>
                <a:srgbClr val="0066FF"/>
              </a:buClr>
              <a:buFont typeface="Wingdings" pitchFamily="1" charset="2"/>
              <a:buChar char="§"/>
            </a:pPr>
            <a:r>
              <a:rPr lang="en-US" altLang="fr-FR" sz="2200"/>
              <a:t>Comment réduire le chômage persistant en Europe ?</a:t>
            </a:r>
          </a:p>
        </p:txBody>
      </p:sp>
      <p:sp>
        <p:nvSpPr>
          <p:cNvPr id="26627" name="Text Box 3"/>
          <p:cNvSpPr txBox="1">
            <a:spLocks noChangeArrowheads="1"/>
          </p:cNvSpPr>
          <p:nvPr/>
        </p:nvSpPr>
        <p:spPr bwMode="auto">
          <a:xfrm>
            <a:off x="428625" y="428625"/>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dirty="0">
                <a:solidFill>
                  <a:srgbClr val="003366"/>
                </a:solidFill>
              </a:rPr>
              <a:t>1.5. Une esquisse de la suite du </a:t>
            </a:r>
            <a:r>
              <a:rPr lang="fr-FR" altLang="fr-FR" sz="2400" b="1" dirty="0" smtClean="0">
                <a:solidFill>
                  <a:srgbClr val="003366"/>
                </a:solidFill>
              </a:rPr>
              <a:t>cours</a:t>
            </a:r>
            <a:endParaRPr lang="fr-FR" altLang="fr-FR" sz="2400" b="1" dirty="0">
              <a:solidFill>
                <a:srgbClr val="003366"/>
              </a:solidFill>
            </a:endParaRPr>
          </a:p>
        </p:txBody>
      </p:sp>
    </p:spTree>
    <p:extLst>
      <p:ext uri="{BB962C8B-B14F-4D97-AF65-F5344CB8AC3E}">
        <p14:creationId xmlns:p14="http://schemas.microsoft.com/office/powerpoint/2010/main" val="3007096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428625" y="2857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La crise</a:t>
            </a:r>
          </a:p>
        </p:txBody>
      </p:sp>
      <p:pic>
        <p:nvPicPr>
          <p:cNvPr id="819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0788" y="920750"/>
            <a:ext cx="6704012" cy="517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0158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428625" y="2857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La crise</a:t>
            </a:r>
          </a:p>
        </p:txBody>
      </p:sp>
      <p:sp>
        <p:nvSpPr>
          <p:cNvPr id="6147" name="Rectangle 3"/>
          <p:cNvSpPr>
            <a:spLocks noChangeArrowheads="1"/>
          </p:cNvSpPr>
          <p:nvPr/>
        </p:nvSpPr>
        <p:spPr bwMode="auto">
          <a:xfrm>
            <a:off x="285750" y="714375"/>
            <a:ext cx="8429625" cy="5429250"/>
          </a:xfrm>
          <a:prstGeom prst="rect">
            <a:avLst/>
          </a:prstGeom>
          <a:noFill/>
          <a:ln w="9525">
            <a:noFill/>
            <a:miter lim="800000"/>
            <a:headEnd/>
            <a:tailEnd/>
          </a:ln>
          <a:effectLst/>
        </p:spPr>
        <p:txBody>
          <a:bodyPr/>
          <a:lstStyle/>
          <a:p>
            <a:pPr lvl="1" indent="-342900">
              <a:spcBef>
                <a:spcPct val="20000"/>
              </a:spcBef>
              <a:buClr>
                <a:srgbClr val="0066FF"/>
              </a:buClr>
              <a:defRPr/>
            </a:pPr>
            <a:endParaRPr lang="en-US" sz="2200" dirty="0">
              <a:solidFill>
                <a:srgbClr val="FF0000"/>
              </a:solidFill>
            </a:endParaRPr>
          </a:p>
          <a:p>
            <a:pPr marL="182563" lvl="1" indent="-182563">
              <a:spcBef>
                <a:spcPct val="20000"/>
              </a:spcBef>
              <a:buClr>
                <a:srgbClr val="0066FF"/>
              </a:buClr>
              <a:defRPr/>
            </a:pPr>
            <a:r>
              <a:rPr lang="en-US" sz="2200" dirty="0"/>
              <a:t>	</a:t>
            </a:r>
            <a:r>
              <a:rPr lang="en-US" sz="2200" dirty="0" err="1"/>
              <a:t>Depuis</a:t>
            </a:r>
            <a:r>
              <a:rPr lang="en-US" sz="2200" dirty="0"/>
              <a:t> 2009, </a:t>
            </a:r>
            <a:r>
              <a:rPr lang="en-US" sz="2200" dirty="0" err="1"/>
              <a:t>grâce</a:t>
            </a:r>
            <a:r>
              <a:rPr lang="en-US" sz="2200" dirty="0"/>
              <a:t> à des </a:t>
            </a:r>
            <a:r>
              <a:rPr lang="en-US" sz="2200" dirty="0" err="1"/>
              <a:t>politiques</a:t>
            </a:r>
            <a:r>
              <a:rPr lang="en-US" sz="2200" dirty="0"/>
              <a:t> </a:t>
            </a:r>
            <a:r>
              <a:rPr lang="en-US" sz="2200" dirty="0" err="1"/>
              <a:t>monétaires</a:t>
            </a:r>
            <a:r>
              <a:rPr lang="en-US" sz="2200" dirty="0"/>
              <a:t> et </a:t>
            </a:r>
            <a:r>
              <a:rPr lang="en-US" sz="2200" dirty="0" err="1"/>
              <a:t>budgétaires</a:t>
            </a:r>
            <a:r>
              <a:rPr lang="en-US" sz="2200" dirty="0"/>
              <a:t> fortes et au lent </a:t>
            </a:r>
            <a:r>
              <a:rPr lang="en-US" sz="2200" dirty="0" err="1"/>
              <a:t>rétablissement</a:t>
            </a:r>
            <a:r>
              <a:rPr lang="en-US" sz="2200" dirty="0"/>
              <a:t> du </a:t>
            </a:r>
            <a:r>
              <a:rPr lang="en-US" sz="2200" dirty="0" err="1"/>
              <a:t>système</a:t>
            </a:r>
            <a:r>
              <a:rPr lang="en-US" sz="2200" dirty="0"/>
              <a:t> financier, la </a:t>
            </a:r>
            <a:r>
              <a:rPr lang="en-US" sz="2200" dirty="0" err="1"/>
              <a:t>plupart</a:t>
            </a:r>
            <a:r>
              <a:rPr lang="en-US" sz="2200" dirty="0"/>
              <a:t> des </a:t>
            </a:r>
            <a:r>
              <a:rPr lang="en-US" sz="2200" dirty="0" err="1"/>
              <a:t>économies</a:t>
            </a:r>
            <a:r>
              <a:rPr lang="en-US" sz="2200" dirty="0"/>
              <a:t> se </a:t>
            </a:r>
            <a:r>
              <a:rPr lang="en-US" sz="2200" dirty="0" err="1"/>
              <a:t>sont</a:t>
            </a:r>
            <a:r>
              <a:rPr lang="en-US" sz="2200" dirty="0"/>
              <a:t> </a:t>
            </a:r>
            <a:r>
              <a:rPr lang="en-US" sz="2200" dirty="0" err="1"/>
              <a:t>redressées</a:t>
            </a:r>
            <a:r>
              <a:rPr lang="en-US" sz="2200" dirty="0"/>
              <a:t>.</a:t>
            </a:r>
          </a:p>
          <a:p>
            <a:pPr marL="182563" lvl="1" indent="-182563">
              <a:spcBef>
                <a:spcPct val="20000"/>
              </a:spcBef>
              <a:buClr>
                <a:srgbClr val="0066FF"/>
              </a:buClr>
              <a:defRPr/>
            </a:pPr>
            <a:endParaRPr lang="en-US" sz="2200" dirty="0"/>
          </a:p>
          <a:p>
            <a:pPr marL="182563" lvl="1" indent="-182563">
              <a:spcBef>
                <a:spcPct val="20000"/>
              </a:spcBef>
              <a:buClr>
                <a:srgbClr val="0066FF"/>
              </a:buClr>
              <a:buFont typeface="Wingdings" pitchFamily="2" charset="2"/>
              <a:buChar char="§"/>
              <a:defRPr/>
            </a:pPr>
            <a:r>
              <a:rPr lang="en-US" sz="2200" dirty="0"/>
              <a:t> Les </a:t>
            </a:r>
            <a:r>
              <a:rPr lang="en-US" sz="2200" dirty="0" err="1"/>
              <a:t>économies</a:t>
            </a:r>
            <a:r>
              <a:rPr lang="en-US" sz="2200" dirty="0"/>
              <a:t> </a:t>
            </a:r>
            <a:r>
              <a:rPr lang="en-US" sz="2200" dirty="0" err="1"/>
              <a:t>émergentes</a:t>
            </a:r>
            <a:r>
              <a:rPr lang="en-US" sz="2200" dirty="0"/>
              <a:t> et en </a:t>
            </a:r>
            <a:r>
              <a:rPr lang="en-US" sz="2200" dirty="0" err="1"/>
              <a:t>développement</a:t>
            </a:r>
            <a:r>
              <a:rPr lang="en-US" sz="2200" dirty="0"/>
              <a:t> se </a:t>
            </a:r>
            <a:r>
              <a:rPr lang="en-US" sz="2200" dirty="0" err="1"/>
              <a:t>sont</a:t>
            </a:r>
            <a:r>
              <a:rPr lang="en-US" sz="2200" dirty="0"/>
              <a:t>, en </a:t>
            </a:r>
            <a:r>
              <a:rPr lang="en-US" sz="2200" dirty="0" err="1"/>
              <a:t>gros</a:t>
            </a:r>
            <a:r>
              <a:rPr lang="en-US" sz="2200" dirty="0"/>
              <a:t>, </a:t>
            </a:r>
            <a:r>
              <a:rPr lang="en-US" sz="2200" dirty="0" err="1"/>
              <a:t>relevées</a:t>
            </a:r>
            <a:r>
              <a:rPr lang="en-US" sz="2200" dirty="0"/>
              <a:t>.</a:t>
            </a:r>
          </a:p>
          <a:p>
            <a:pPr marL="182563" lvl="1" indent="-182563">
              <a:spcBef>
                <a:spcPct val="20000"/>
              </a:spcBef>
              <a:buClr>
                <a:srgbClr val="0066FF"/>
              </a:buClr>
              <a:buFont typeface="Wingdings" pitchFamily="2" charset="2"/>
              <a:buChar char="§"/>
              <a:defRPr/>
            </a:pPr>
            <a:endParaRPr lang="en-US" sz="2200" dirty="0"/>
          </a:p>
          <a:p>
            <a:pPr marL="182563" lvl="1" indent="-182563">
              <a:spcBef>
                <a:spcPct val="20000"/>
              </a:spcBef>
              <a:buClr>
                <a:srgbClr val="0066FF"/>
              </a:buClr>
              <a:buFont typeface="Wingdings" pitchFamily="2" charset="2"/>
              <a:buChar char="§"/>
              <a:defRPr/>
            </a:pPr>
            <a:r>
              <a:rPr lang="en-US" sz="2200" dirty="0" err="1"/>
              <a:t>Dans</a:t>
            </a:r>
            <a:r>
              <a:rPr lang="en-US" sz="2200" dirty="0"/>
              <a:t> les pays </a:t>
            </a:r>
            <a:r>
              <a:rPr lang="en-US" sz="2200" dirty="0" err="1"/>
              <a:t>avancés</a:t>
            </a:r>
            <a:r>
              <a:rPr lang="en-US" sz="2200" dirty="0"/>
              <a:t>, </a:t>
            </a:r>
            <a:r>
              <a:rPr lang="en-US" sz="2200" dirty="0" err="1"/>
              <a:t>cependant</a:t>
            </a:r>
            <a:r>
              <a:rPr lang="en-US" sz="2200" dirty="0"/>
              <a:t>, </a:t>
            </a:r>
            <a:r>
              <a:rPr lang="en-US" sz="2200" dirty="0" err="1"/>
              <a:t>bien</a:t>
            </a:r>
            <a:r>
              <a:rPr lang="en-US" sz="2200" dirty="0"/>
              <a:t> des </a:t>
            </a:r>
            <a:r>
              <a:rPr lang="en-US" sz="2200" dirty="0" err="1"/>
              <a:t>problèmes</a:t>
            </a:r>
            <a:r>
              <a:rPr lang="en-US" sz="2200" dirty="0"/>
              <a:t> </a:t>
            </a:r>
            <a:r>
              <a:rPr lang="en-US" sz="2200" dirty="0" err="1"/>
              <a:t>demeurent</a:t>
            </a:r>
            <a:r>
              <a:rPr lang="en-US" sz="2200" dirty="0"/>
              <a:t>. Le </a:t>
            </a:r>
            <a:r>
              <a:rPr lang="en-US" sz="2200" dirty="0" err="1"/>
              <a:t>chômage</a:t>
            </a:r>
            <a:r>
              <a:rPr lang="en-US" sz="2200" dirty="0"/>
              <a:t> </a:t>
            </a:r>
            <a:r>
              <a:rPr lang="en-US" sz="2200" dirty="0" err="1"/>
              <a:t>durablement</a:t>
            </a:r>
            <a:r>
              <a:rPr lang="en-US" sz="2200" dirty="0"/>
              <a:t> </a:t>
            </a:r>
            <a:r>
              <a:rPr lang="en-US" sz="2200" dirty="0" err="1"/>
              <a:t>élevé</a:t>
            </a:r>
            <a:r>
              <a:rPr lang="en-US" sz="2200" dirty="0"/>
              <a:t> fait </a:t>
            </a:r>
            <a:r>
              <a:rPr lang="en-US" sz="2200" dirty="0" err="1"/>
              <a:t>craindre</a:t>
            </a:r>
            <a:r>
              <a:rPr lang="en-US" sz="2200" dirty="0"/>
              <a:t> des </a:t>
            </a:r>
            <a:r>
              <a:rPr lang="en-US" sz="2200" dirty="0" err="1"/>
              <a:t>effets</a:t>
            </a:r>
            <a:r>
              <a:rPr lang="en-US" sz="2200" dirty="0"/>
              <a:t> durables. La </a:t>
            </a:r>
            <a:r>
              <a:rPr lang="en-US" sz="2200" dirty="0" err="1"/>
              <a:t>crise</a:t>
            </a:r>
            <a:r>
              <a:rPr lang="en-US" sz="2200" dirty="0"/>
              <a:t> a </a:t>
            </a:r>
            <a:r>
              <a:rPr lang="en-US" sz="2200" dirty="0" err="1"/>
              <a:t>entraîné</a:t>
            </a:r>
            <a:r>
              <a:rPr lang="en-US" sz="2200" dirty="0"/>
              <a:t> un </a:t>
            </a:r>
            <a:r>
              <a:rPr lang="en-US" sz="2200" dirty="0" err="1"/>
              <a:t>accroissement</a:t>
            </a:r>
            <a:r>
              <a:rPr lang="en-US" sz="2200" dirty="0"/>
              <a:t> des </a:t>
            </a:r>
            <a:r>
              <a:rPr lang="en-US" sz="2200" dirty="0" err="1"/>
              <a:t>dettes</a:t>
            </a:r>
            <a:r>
              <a:rPr lang="en-US" sz="2200" dirty="0"/>
              <a:t> </a:t>
            </a:r>
            <a:r>
              <a:rPr lang="en-US" sz="2200" dirty="0" err="1"/>
              <a:t>publiques</a:t>
            </a:r>
            <a:r>
              <a:rPr lang="en-US" sz="2200" dirty="0"/>
              <a:t> qui </a:t>
            </a:r>
            <a:r>
              <a:rPr lang="en-US" sz="2200" dirty="0" err="1"/>
              <a:t>réduit</a:t>
            </a:r>
            <a:r>
              <a:rPr lang="en-US" sz="2200" dirty="0"/>
              <a:t> la </a:t>
            </a:r>
            <a:r>
              <a:rPr lang="en-US" sz="2200" dirty="0" err="1"/>
              <a:t>capacité</a:t>
            </a:r>
            <a:r>
              <a:rPr lang="en-US" sz="2200" dirty="0"/>
              <a:t> des </a:t>
            </a:r>
            <a:r>
              <a:rPr lang="en-US" sz="2200" dirty="0" err="1"/>
              <a:t>gouvernements</a:t>
            </a:r>
            <a:r>
              <a:rPr lang="en-US" sz="2200" dirty="0"/>
              <a:t> à </a:t>
            </a:r>
            <a:r>
              <a:rPr lang="en-US" sz="2200" dirty="0" err="1"/>
              <a:t>combattre</a:t>
            </a:r>
            <a:r>
              <a:rPr lang="en-US" sz="2200" dirty="0"/>
              <a:t> la </a:t>
            </a:r>
            <a:r>
              <a:rPr lang="en-US" sz="2200" dirty="0" err="1"/>
              <a:t>récession</a:t>
            </a:r>
            <a:r>
              <a:rPr lang="en-US" sz="2200" dirty="0"/>
              <a:t> par des </a:t>
            </a:r>
            <a:r>
              <a:rPr lang="en-US" sz="2200" dirty="0" err="1"/>
              <a:t>déficits</a:t>
            </a:r>
            <a:r>
              <a:rPr lang="en-US" sz="2200" dirty="0"/>
              <a:t> publics.</a:t>
            </a:r>
            <a:endParaRPr lang="en-US" sz="2400" dirty="0"/>
          </a:p>
        </p:txBody>
      </p:sp>
    </p:spTree>
    <p:extLst>
      <p:ext uri="{BB962C8B-B14F-4D97-AF65-F5344CB8AC3E}">
        <p14:creationId xmlns:p14="http://schemas.microsoft.com/office/powerpoint/2010/main" val="925867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428625" y="2857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La crise</a:t>
            </a:r>
          </a:p>
        </p:txBody>
      </p:sp>
      <p:pic>
        <p:nvPicPr>
          <p:cNvPr id="1024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385888"/>
            <a:ext cx="6704013" cy="4086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9349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95288" y="2857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3366"/>
                </a:solidFill>
              </a:rPr>
              <a:t>1.2 Les États-Unis</a:t>
            </a:r>
          </a:p>
        </p:txBody>
      </p:sp>
      <p:pic>
        <p:nvPicPr>
          <p:cNvPr id="1126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1263" y="774700"/>
            <a:ext cx="6723062" cy="5534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81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428625" y="357188"/>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66FF"/>
                </a:solidFill>
              </a:rPr>
              <a:t>Croissance, chômage et inflation aux États-Unis</a:t>
            </a:r>
          </a:p>
        </p:txBody>
      </p:sp>
      <p:sp>
        <p:nvSpPr>
          <p:cNvPr id="12291" name="Rectangle 3"/>
          <p:cNvSpPr>
            <a:spLocks noChangeArrowheads="1"/>
          </p:cNvSpPr>
          <p:nvPr/>
        </p:nvSpPr>
        <p:spPr bwMode="auto">
          <a:xfrm>
            <a:off x="428625" y="879475"/>
            <a:ext cx="8286750"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en-US" altLang="fr-FR" sz="2000"/>
              <a:t>En 2007, juste avant la crise, les économistes avaient des sentiments positifs sur l’économie des États-Unis : le taux de croissance restait élevé pour un pays avancé, et le taux moyen du chômage depuis 2000 était de 5%.</a:t>
            </a:r>
          </a:p>
          <a:p>
            <a:pPr algn="just" eaLnBrk="1" hangingPunct="1">
              <a:spcBef>
                <a:spcPct val="20000"/>
              </a:spcBef>
            </a:pPr>
            <a:r>
              <a:rPr lang="en-US" altLang="fr-FR" sz="2000"/>
              <a:t>Avec la crise, la production a diminué en 2008, le chômage a fortement aumgenté, et l’inflation a diminué. Selon les prévisions, le chômage restera élevé pour les temps à venir, étant donnée la faiblesse de la croissance.</a:t>
            </a:r>
          </a:p>
          <a:p>
            <a:pPr eaLnBrk="1" hangingPunct="1">
              <a:spcBef>
                <a:spcPct val="20000"/>
              </a:spcBef>
            </a:pPr>
            <a:endParaRPr lang="en-US" altLang="fr-FR" sz="2000"/>
          </a:p>
          <a:p>
            <a:pPr eaLnBrk="1" hangingPunct="1">
              <a:spcBef>
                <a:spcPct val="20000"/>
              </a:spcBef>
            </a:pPr>
            <a:endParaRPr lang="en-US" altLang="fr-FR" sz="2000">
              <a:solidFill>
                <a:srgbClr val="FF0000"/>
              </a:solidFill>
            </a:endParaRPr>
          </a:p>
          <a:p>
            <a:pPr eaLnBrk="1" hangingPunct="1">
              <a:spcBef>
                <a:spcPct val="20000"/>
              </a:spcBef>
            </a:pPr>
            <a:r>
              <a:rPr lang="en-US" altLang="fr-FR" sz="2000">
                <a:solidFill>
                  <a:srgbClr val="FF0000"/>
                </a:solidFill>
              </a:rPr>
              <a:t>	Reproduire le tableau 1.2 p. 7 (y compris légende)</a:t>
            </a:r>
          </a:p>
        </p:txBody>
      </p:sp>
      <p:pic>
        <p:nvPicPr>
          <p:cNvPr id="1229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50" y="3562350"/>
            <a:ext cx="6846888"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9297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428625" y="357188"/>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66FF"/>
                </a:solidFill>
              </a:rPr>
              <a:t>Le déficit des États-Unis devrait-il nous inquiéter ?</a:t>
            </a:r>
          </a:p>
        </p:txBody>
      </p:sp>
      <p:sp>
        <p:nvSpPr>
          <p:cNvPr id="13315" name="Rectangle 3"/>
          <p:cNvSpPr>
            <a:spLocks noChangeArrowheads="1"/>
          </p:cNvSpPr>
          <p:nvPr/>
        </p:nvSpPr>
        <p:spPr bwMode="auto">
          <a:xfrm>
            <a:off x="428625" y="714375"/>
            <a:ext cx="8286750"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endParaRPr lang="en-US" altLang="fr-FR" sz="2200"/>
          </a:p>
          <a:p>
            <a:pPr eaLnBrk="1" hangingPunct="1">
              <a:spcBef>
                <a:spcPct val="20000"/>
              </a:spcBef>
            </a:pPr>
            <a:endParaRPr lang="en-US" altLang="fr-FR" sz="2200"/>
          </a:p>
          <a:p>
            <a:pPr eaLnBrk="1" hangingPunct="1">
              <a:spcBef>
                <a:spcPct val="20000"/>
              </a:spcBef>
            </a:pPr>
            <a:endParaRPr lang="en-US" altLang="fr-FR" sz="2200">
              <a:solidFill>
                <a:srgbClr val="FF0000"/>
              </a:solidFill>
            </a:endParaRPr>
          </a:p>
          <a:p>
            <a:pPr eaLnBrk="1" hangingPunct="1">
              <a:spcBef>
                <a:spcPct val="20000"/>
              </a:spcBef>
            </a:pPr>
            <a:r>
              <a:rPr lang="en-US" altLang="fr-FR" sz="2200">
                <a:solidFill>
                  <a:srgbClr val="FF0000"/>
                </a:solidFill>
              </a:rPr>
              <a:t>	Reproduire la figure 1.4 p. 8 (y compris légende)</a:t>
            </a:r>
            <a:endParaRPr lang="en-US" altLang="fr-FR" sz="2400">
              <a:solidFill>
                <a:srgbClr val="FF0000"/>
              </a:solidFill>
            </a:endParaRPr>
          </a:p>
        </p:txBody>
      </p:sp>
      <p:pic>
        <p:nvPicPr>
          <p:cNvPr id="1331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438" y="1281113"/>
            <a:ext cx="6713537" cy="4295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9385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428625" y="952500"/>
            <a:ext cx="8286750" cy="5429250"/>
          </a:xfrm>
          <a:prstGeom prst="rect">
            <a:avLst/>
          </a:prstGeom>
          <a:noFill/>
          <a:ln w="9525">
            <a:noFill/>
            <a:miter lim="800000"/>
            <a:headEnd/>
            <a:tailEnd/>
          </a:ln>
          <a:effectLst/>
        </p:spPr>
        <p:txBody>
          <a:bodyPr/>
          <a:lstStyle/>
          <a:p>
            <a:pPr algn="just">
              <a:spcBef>
                <a:spcPct val="20000"/>
              </a:spcBef>
              <a:defRPr/>
            </a:pPr>
            <a:r>
              <a:rPr lang="en-US" sz="2200" dirty="0"/>
              <a:t>Au </a:t>
            </a:r>
            <a:r>
              <a:rPr lang="en-US" sz="2200" dirty="0" err="1"/>
              <a:t>cours</a:t>
            </a:r>
            <a:r>
              <a:rPr lang="en-US" sz="2200" dirty="0"/>
              <a:t> des </a:t>
            </a:r>
            <a:r>
              <a:rPr lang="en-US" sz="2200" dirty="0" err="1"/>
              <a:t>années</a:t>
            </a:r>
            <a:r>
              <a:rPr lang="en-US" sz="2200" dirty="0"/>
              <a:t> 1990, le </a:t>
            </a:r>
            <a:r>
              <a:rPr lang="en-US" sz="2200" dirty="0" err="1"/>
              <a:t>déficit</a:t>
            </a:r>
            <a:r>
              <a:rPr lang="en-US" sz="2200" dirty="0"/>
              <a:t> </a:t>
            </a:r>
            <a:r>
              <a:rPr lang="en-US" sz="2200" dirty="0" err="1"/>
              <a:t>budgétaire</a:t>
            </a:r>
            <a:r>
              <a:rPr lang="en-US" sz="2200" dirty="0"/>
              <a:t> des </a:t>
            </a:r>
            <a:r>
              <a:rPr lang="en-US" sz="2200" dirty="0" err="1"/>
              <a:t>États-Unis</a:t>
            </a:r>
            <a:r>
              <a:rPr lang="en-US" sz="2200" dirty="0"/>
              <a:t> </a:t>
            </a:r>
            <a:r>
              <a:rPr lang="en-US" sz="2200" dirty="0" err="1"/>
              <a:t>s’est</a:t>
            </a:r>
            <a:r>
              <a:rPr lang="en-US" sz="2200" dirty="0"/>
              <a:t> </a:t>
            </a:r>
            <a:r>
              <a:rPr lang="en-US" sz="2200" dirty="0" err="1"/>
              <a:t>réduit</a:t>
            </a:r>
            <a:r>
              <a:rPr lang="en-US" sz="2200" dirty="0"/>
              <a:t> :</a:t>
            </a:r>
          </a:p>
          <a:p>
            <a:pPr lvl="1" indent="-342900" algn="just">
              <a:spcBef>
                <a:spcPct val="20000"/>
              </a:spcBef>
              <a:buClr>
                <a:srgbClr val="0066FF"/>
              </a:buClr>
              <a:buFont typeface="Wingdings" pitchFamily="1" charset="2"/>
              <a:buChar char="§"/>
              <a:defRPr/>
            </a:pPr>
            <a:r>
              <a:rPr lang="en-US" sz="2200" dirty="0"/>
              <a:t>Les </a:t>
            </a:r>
            <a:r>
              <a:rPr lang="en-US" sz="2200" dirty="0" err="1"/>
              <a:t>revenus</a:t>
            </a:r>
            <a:r>
              <a:rPr lang="en-US" sz="2200" dirty="0"/>
              <a:t> </a:t>
            </a:r>
            <a:r>
              <a:rPr lang="en-US" sz="2200" dirty="0" err="1"/>
              <a:t>fiscaux</a:t>
            </a:r>
            <a:r>
              <a:rPr lang="en-US" sz="2200" dirty="0"/>
              <a:t> </a:t>
            </a:r>
            <a:r>
              <a:rPr lang="en-US" sz="2200" dirty="0" err="1"/>
              <a:t>ont</a:t>
            </a:r>
            <a:r>
              <a:rPr lang="en-US" sz="2200" dirty="0"/>
              <a:t> </a:t>
            </a:r>
            <a:r>
              <a:rPr lang="en-US" sz="2200" dirty="0" err="1"/>
              <a:t>augmenté</a:t>
            </a:r>
            <a:r>
              <a:rPr lang="en-US" sz="2200" dirty="0"/>
              <a:t> avec la forte </a:t>
            </a:r>
            <a:r>
              <a:rPr lang="en-US" sz="2200" dirty="0" err="1"/>
              <a:t>croissance</a:t>
            </a:r>
            <a:r>
              <a:rPr lang="en-US" sz="2200" dirty="0"/>
              <a:t>.</a:t>
            </a:r>
          </a:p>
          <a:p>
            <a:pPr lvl="1" indent="-342900" algn="just">
              <a:spcBef>
                <a:spcPct val="20000"/>
              </a:spcBef>
              <a:buClr>
                <a:srgbClr val="0066FF"/>
              </a:buClr>
              <a:buFont typeface="Wingdings" pitchFamily="1" charset="2"/>
              <a:buChar char="§"/>
              <a:defRPr/>
            </a:pPr>
            <a:r>
              <a:rPr lang="en-US" sz="2200" dirty="0"/>
              <a:t>Des </a:t>
            </a:r>
            <a:r>
              <a:rPr lang="en-US" sz="2200" dirty="0" err="1"/>
              <a:t>règles</a:t>
            </a:r>
            <a:r>
              <a:rPr lang="en-US" sz="2200" dirty="0"/>
              <a:t> </a:t>
            </a:r>
            <a:r>
              <a:rPr lang="en-US" sz="2200" dirty="0" err="1"/>
              <a:t>budgétaire</a:t>
            </a:r>
            <a:r>
              <a:rPr lang="en-US" sz="2200" dirty="0"/>
              <a:t> </a:t>
            </a:r>
            <a:r>
              <a:rPr lang="en-US" sz="2200" dirty="0" err="1"/>
              <a:t>ont</a:t>
            </a:r>
            <a:r>
              <a:rPr lang="en-US" sz="2200" dirty="0"/>
              <a:t> </a:t>
            </a:r>
            <a:r>
              <a:rPr lang="en-US" sz="2200" dirty="0" err="1"/>
              <a:t>été</a:t>
            </a:r>
            <a:r>
              <a:rPr lang="en-US" sz="2200" dirty="0"/>
              <a:t> </a:t>
            </a:r>
            <a:r>
              <a:rPr lang="en-US" sz="2200" dirty="0" err="1"/>
              <a:t>mises</a:t>
            </a:r>
            <a:r>
              <a:rPr lang="en-US" sz="2200" dirty="0"/>
              <a:t> en place pour </a:t>
            </a:r>
            <a:r>
              <a:rPr lang="en-US" sz="2200" dirty="0" err="1"/>
              <a:t>contenir</a:t>
            </a:r>
            <a:r>
              <a:rPr lang="en-US" sz="2200" dirty="0"/>
              <a:t> les </a:t>
            </a:r>
            <a:r>
              <a:rPr lang="en-US" sz="2200" dirty="0" err="1"/>
              <a:t>dépenses</a:t>
            </a:r>
            <a:r>
              <a:rPr lang="en-US" sz="2200" dirty="0"/>
              <a:t>.</a:t>
            </a:r>
          </a:p>
          <a:p>
            <a:pPr lvl="1" indent="-342900" algn="just">
              <a:spcBef>
                <a:spcPct val="20000"/>
              </a:spcBef>
              <a:buClr>
                <a:srgbClr val="0066FF"/>
              </a:buClr>
              <a:buFont typeface="Wingdings" pitchFamily="1" charset="2"/>
              <a:buChar char="§"/>
              <a:defRPr/>
            </a:pPr>
            <a:endParaRPr lang="en-US" sz="1000" dirty="0"/>
          </a:p>
          <a:p>
            <a:pPr marL="0" lvl="1" algn="just">
              <a:spcBef>
                <a:spcPct val="20000"/>
              </a:spcBef>
              <a:buClr>
                <a:srgbClr val="0066FF"/>
              </a:buClr>
              <a:defRPr/>
            </a:pPr>
            <a:r>
              <a:rPr lang="en-US" sz="2200" dirty="0"/>
              <a:t>Des </a:t>
            </a:r>
            <a:r>
              <a:rPr lang="en-US" sz="2200" dirty="0" err="1"/>
              <a:t>déficits</a:t>
            </a:r>
            <a:r>
              <a:rPr lang="en-US" sz="2200" dirty="0"/>
              <a:t> </a:t>
            </a:r>
            <a:r>
              <a:rPr lang="en-US" sz="2200" dirty="0" err="1"/>
              <a:t>sont</a:t>
            </a:r>
            <a:r>
              <a:rPr lang="en-US" sz="2200" dirty="0"/>
              <a:t> </a:t>
            </a:r>
            <a:r>
              <a:rPr lang="en-US" sz="2200" dirty="0" err="1"/>
              <a:t>cependant</a:t>
            </a:r>
            <a:r>
              <a:rPr lang="en-US" sz="2200" dirty="0"/>
              <a:t> à nouveau </a:t>
            </a:r>
            <a:r>
              <a:rPr lang="en-US" sz="2200" dirty="0" err="1"/>
              <a:t>apparus</a:t>
            </a:r>
            <a:r>
              <a:rPr lang="en-US" sz="2200" dirty="0"/>
              <a:t> et se </a:t>
            </a:r>
            <a:r>
              <a:rPr lang="en-US" sz="2200" dirty="0" err="1"/>
              <a:t>sont</a:t>
            </a:r>
            <a:r>
              <a:rPr lang="en-US" sz="2200" dirty="0"/>
              <a:t> </a:t>
            </a:r>
            <a:r>
              <a:rPr lang="en-US" sz="2200" dirty="0" err="1"/>
              <a:t>creusés</a:t>
            </a:r>
            <a:r>
              <a:rPr lang="en-US" sz="2200" dirty="0"/>
              <a:t> </a:t>
            </a:r>
            <a:r>
              <a:rPr lang="en-US" sz="2200" dirty="0" err="1"/>
              <a:t>sous</a:t>
            </a:r>
            <a:r>
              <a:rPr lang="en-US" sz="2200" dirty="0"/>
              <a:t> </a:t>
            </a:r>
            <a:r>
              <a:rPr lang="en-US" sz="2200" dirty="0" err="1"/>
              <a:t>l’administration</a:t>
            </a:r>
            <a:r>
              <a:rPr lang="en-US" sz="2200" dirty="0"/>
              <a:t> de G. W Bush :</a:t>
            </a:r>
          </a:p>
          <a:p>
            <a:pPr lvl="1" indent="-342900" algn="just">
              <a:spcBef>
                <a:spcPct val="20000"/>
              </a:spcBef>
              <a:buClr>
                <a:srgbClr val="0066FF"/>
              </a:buClr>
              <a:buFont typeface="Wingdings" pitchFamily="1" charset="2"/>
              <a:buChar char="§"/>
              <a:defRPr/>
            </a:pPr>
            <a:r>
              <a:rPr lang="en-US" sz="2200" dirty="0"/>
              <a:t>Le </a:t>
            </a:r>
            <a:r>
              <a:rPr lang="en-US" sz="2200" dirty="0" err="1"/>
              <a:t>Congrès</a:t>
            </a:r>
            <a:r>
              <a:rPr lang="en-US" sz="2200" dirty="0"/>
              <a:t> a de plus en plus </a:t>
            </a:r>
            <a:r>
              <a:rPr lang="en-US" sz="2200" dirty="0" err="1"/>
              <a:t>été</a:t>
            </a:r>
            <a:r>
              <a:rPr lang="en-US" sz="2200" dirty="0"/>
              <a:t> </a:t>
            </a:r>
            <a:r>
              <a:rPr lang="en-US" sz="2200" dirty="0" err="1"/>
              <a:t>enclin</a:t>
            </a:r>
            <a:r>
              <a:rPr lang="en-US" sz="2200" dirty="0"/>
              <a:t> à </a:t>
            </a:r>
            <a:r>
              <a:rPr lang="en-US" sz="2200" dirty="0" err="1"/>
              <a:t>transgresser</a:t>
            </a:r>
            <a:r>
              <a:rPr lang="en-US" sz="2200" dirty="0"/>
              <a:t> </a:t>
            </a:r>
            <a:r>
              <a:rPr lang="en-US" sz="2200" dirty="0" err="1"/>
              <a:t>ses</a:t>
            </a:r>
            <a:r>
              <a:rPr lang="en-US" sz="2200" dirty="0"/>
              <a:t> </a:t>
            </a:r>
            <a:r>
              <a:rPr lang="en-US" sz="2200" dirty="0" err="1"/>
              <a:t>propres</a:t>
            </a:r>
            <a:r>
              <a:rPr lang="en-US" sz="2200" dirty="0"/>
              <a:t> </a:t>
            </a:r>
            <a:r>
              <a:rPr lang="en-US" sz="2200" dirty="0" err="1"/>
              <a:t>règles</a:t>
            </a:r>
            <a:r>
              <a:rPr lang="en-US" sz="2200" dirty="0"/>
              <a:t> pour </a:t>
            </a:r>
            <a:r>
              <a:rPr lang="en-US" sz="2200" dirty="0" err="1"/>
              <a:t>accroître</a:t>
            </a:r>
            <a:r>
              <a:rPr lang="en-US" sz="2200" dirty="0"/>
              <a:t> les </a:t>
            </a:r>
            <a:r>
              <a:rPr lang="en-US" sz="2200" dirty="0" err="1"/>
              <a:t>dépenses</a:t>
            </a:r>
            <a:r>
              <a:rPr lang="en-US" sz="2200" dirty="0"/>
              <a:t>.</a:t>
            </a:r>
          </a:p>
          <a:p>
            <a:pPr lvl="1" indent="-342900" algn="just">
              <a:spcBef>
                <a:spcPct val="20000"/>
              </a:spcBef>
              <a:buClr>
                <a:srgbClr val="0066FF"/>
              </a:buClr>
              <a:buFont typeface="Wingdings" pitchFamily="1" charset="2"/>
              <a:buChar char="§"/>
              <a:defRPr/>
            </a:pPr>
            <a:r>
              <a:rPr lang="en-US" sz="2200" dirty="0" err="1"/>
              <a:t>D’importantes</a:t>
            </a:r>
            <a:r>
              <a:rPr lang="en-US" sz="2200" dirty="0"/>
              <a:t> </a:t>
            </a:r>
            <a:r>
              <a:rPr lang="en-US" sz="2200" dirty="0" err="1"/>
              <a:t>baisses</a:t>
            </a:r>
            <a:r>
              <a:rPr lang="en-US" sz="2200" dirty="0"/>
              <a:t> </a:t>
            </a:r>
            <a:r>
              <a:rPr lang="en-US" sz="2200" dirty="0" err="1"/>
              <a:t>d’impôts</a:t>
            </a:r>
            <a:r>
              <a:rPr lang="en-US" sz="2200" dirty="0"/>
              <a:t> </a:t>
            </a:r>
            <a:r>
              <a:rPr lang="en-US" sz="2200" dirty="0" err="1"/>
              <a:t>ont</a:t>
            </a:r>
            <a:r>
              <a:rPr lang="en-US" sz="2200" dirty="0"/>
              <a:t> </a:t>
            </a:r>
            <a:r>
              <a:rPr lang="en-US" sz="2200" dirty="0" err="1"/>
              <a:t>été</a:t>
            </a:r>
            <a:r>
              <a:rPr lang="en-US" sz="2200" dirty="0"/>
              <a:t> </a:t>
            </a:r>
            <a:r>
              <a:rPr lang="en-US" sz="2200" dirty="0" err="1"/>
              <a:t>mises</a:t>
            </a:r>
            <a:r>
              <a:rPr lang="en-US" sz="2200" dirty="0"/>
              <a:t> en </a:t>
            </a:r>
            <a:r>
              <a:rPr lang="en-US" sz="2200" dirty="0" err="1"/>
              <a:t>œuvre</a:t>
            </a:r>
            <a:r>
              <a:rPr lang="en-US" sz="2200" dirty="0"/>
              <a:t>.</a:t>
            </a:r>
          </a:p>
          <a:p>
            <a:pPr lvl="1" indent="-342900" algn="just">
              <a:spcBef>
                <a:spcPct val="20000"/>
              </a:spcBef>
              <a:buClr>
                <a:srgbClr val="0066FF"/>
              </a:buClr>
              <a:buFont typeface="Wingdings" pitchFamily="1" charset="2"/>
              <a:buChar char="§"/>
              <a:defRPr/>
            </a:pPr>
            <a:endParaRPr lang="en-US" sz="1000" dirty="0"/>
          </a:p>
          <a:p>
            <a:pPr marL="0" lvl="1" algn="just">
              <a:spcBef>
                <a:spcPct val="20000"/>
              </a:spcBef>
              <a:buClr>
                <a:srgbClr val="0066FF"/>
              </a:buClr>
              <a:defRPr/>
            </a:pPr>
            <a:r>
              <a:rPr lang="en-US" sz="2200" dirty="0"/>
              <a:t>La </a:t>
            </a:r>
            <a:r>
              <a:rPr lang="en-US" sz="2200" dirty="0" err="1"/>
              <a:t>crise</a:t>
            </a:r>
            <a:r>
              <a:rPr lang="en-US" sz="2200" dirty="0"/>
              <a:t> a </a:t>
            </a:r>
            <a:r>
              <a:rPr lang="en-US" sz="2200" dirty="0" err="1"/>
              <a:t>eu</a:t>
            </a:r>
            <a:r>
              <a:rPr lang="en-US" sz="2200" dirty="0"/>
              <a:t> un </a:t>
            </a:r>
            <a:r>
              <a:rPr lang="en-US" sz="2200" dirty="0" err="1"/>
              <a:t>effet</a:t>
            </a:r>
            <a:r>
              <a:rPr lang="en-US" sz="2200" dirty="0"/>
              <a:t> </a:t>
            </a:r>
            <a:r>
              <a:rPr lang="en-US" sz="2200" dirty="0" err="1"/>
              <a:t>très</a:t>
            </a:r>
            <a:r>
              <a:rPr lang="en-US" sz="2200" dirty="0"/>
              <a:t> important </a:t>
            </a:r>
            <a:r>
              <a:rPr lang="en-US" sz="2200" dirty="0" err="1"/>
              <a:t>sur</a:t>
            </a:r>
            <a:r>
              <a:rPr lang="en-US" sz="2200" dirty="0"/>
              <a:t> le </a:t>
            </a:r>
            <a:r>
              <a:rPr lang="en-US" sz="2200" dirty="0" err="1"/>
              <a:t>déficit</a:t>
            </a:r>
            <a:r>
              <a:rPr lang="en-US" sz="2200" dirty="0"/>
              <a:t> :</a:t>
            </a:r>
          </a:p>
          <a:p>
            <a:pPr lvl="1" indent="-342900" algn="just">
              <a:spcBef>
                <a:spcPct val="20000"/>
              </a:spcBef>
              <a:buClr>
                <a:srgbClr val="0066FF"/>
              </a:buClr>
              <a:buFont typeface="Wingdings" pitchFamily="1" charset="2"/>
              <a:buChar char="§"/>
              <a:defRPr/>
            </a:pPr>
            <a:r>
              <a:rPr lang="en-US" sz="2200" dirty="0" err="1"/>
              <a:t>Baisse</a:t>
            </a:r>
            <a:r>
              <a:rPr lang="en-US" sz="2200" dirty="0"/>
              <a:t> des </a:t>
            </a:r>
            <a:r>
              <a:rPr lang="en-US" sz="2200" dirty="0" err="1"/>
              <a:t>recettes</a:t>
            </a:r>
            <a:r>
              <a:rPr lang="en-US" sz="2200" dirty="0"/>
              <a:t> </a:t>
            </a:r>
            <a:r>
              <a:rPr lang="en-US" sz="2200" dirty="0" err="1"/>
              <a:t>fiscales</a:t>
            </a:r>
            <a:r>
              <a:rPr lang="en-US" sz="2200" dirty="0"/>
              <a:t>.</a:t>
            </a:r>
          </a:p>
          <a:p>
            <a:pPr lvl="1" indent="-342900" algn="just">
              <a:spcBef>
                <a:spcPct val="20000"/>
              </a:spcBef>
              <a:buClr>
                <a:srgbClr val="0066FF"/>
              </a:buClr>
              <a:buFont typeface="Wingdings" pitchFamily="1" charset="2"/>
              <a:buChar char="§"/>
              <a:defRPr/>
            </a:pPr>
            <a:r>
              <a:rPr lang="en-US" sz="2200" dirty="0" err="1"/>
              <a:t>Hausse</a:t>
            </a:r>
            <a:r>
              <a:rPr lang="en-US" sz="2200" dirty="0"/>
              <a:t> des </a:t>
            </a:r>
            <a:r>
              <a:rPr lang="en-US" sz="2200" dirty="0" err="1"/>
              <a:t>dépenses</a:t>
            </a:r>
            <a:r>
              <a:rPr lang="en-US" sz="2200" dirty="0"/>
              <a:t> pour limiter la </a:t>
            </a:r>
            <a:r>
              <a:rPr lang="en-US" sz="2200" dirty="0" err="1"/>
              <a:t>récession</a:t>
            </a:r>
            <a:r>
              <a:rPr lang="en-US" sz="2200" dirty="0"/>
              <a:t>.</a:t>
            </a:r>
            <a:endParaRPr lang="en-US" sz="2400" dirty="0"/>
          </a:p>
        </p:txBody>
      </p:sp>
      <p:sp>
        <p:nvSpPr>
          <p:cNvPr id="14339" name="Text Box 2"/>
          <p:cNvSpPr txBox="1">
            <a:spLocks noChangeArrowheads="1"/>
          </p:cNvSpPr>
          <p:nvPr/>
        </p:nvSpPr>
        <p:spPr bwMode="auto">
          <a:xfrm>
            <a:off x="428625" y="260350"/>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fr-FR" altLang="fr-FR" sz="2400" b="1">
                <a:solidFill>
                  <a:srgbClr val="0066FF"/>
                </a:solidFill>
              </a:rPr>
              <a:t>Le déficit des États-Unis devrait-il nous inquiéter ?</a:t>
            </a:r>
          </a:p>
        </p:txBody>
      </p:sp>
    </p:spTree>
    <p:extLst>
      <p:ext uri="{BB962C8B-B14F-4D97-AF65-F5344CB8AC3E}">
        <p14:creationId xmlns:p14="http://schemas.microsoft.com/office/powerpoint/2010/main" val="2591562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TC101859868[[fn=Thermique]]</Template>
  <TotalTime>123</TotalTime>
  <Words>1154</Words>
  <Application>Microsoft Office PowerPoint</Application>
  <PresentationFormat>Affichage à l'écran (4:3)</PresentationFormat>
  <Paragraphs>115</Paragraphs>
  <Slides>21</Slides>
  <Notes>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Présentation PowerPoint</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Groupe ESC Pau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ESC-Pau</dc:creator>
  <cp:lastModifiedBy>install</cp:lastModifiedBy>
  <cp:revision>16</cp:revision>
  <cp:lastPrinted>2012-12-18T11:19:59Z</cp:lastPrinted>
  <dcterms:created xsi:type="dcterms:W3CDTF">2012-12-18T10:20:17Z</dcterms:created>
  <dcterms:modified xsi:type="dcterms:W3CDTF">2014-09-29T11:52:35Z</dcterms:modified>
</cp:coreProperties>
</file>