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2"/>
  </p:notesMasterIdLst>
  <p:sldIdLst>
    <p:sldId id="256" r:id="rId2"/>
    <p:sldId id="279" r:id="rId3"/>
    <p:sldId id="257" r:id="rId4"/>
    <p:sldId id="270" r:id="rId5"/>
    <p:sldId id="275" r:id="rId6"/>
    <p:sldId id="274" r:id="rId7"/>
    <p:sldId id="276" r:id="rId8"/>
    <p:sldId id="258" r:id="rId9"/>
    <p:sldId id="277" r:id="rId10"/>
    <p:sldId id="280" r:id="rId11"/>
    <p:sldId id="260" r:id="rId12"/>
    <p:sldId id="259" r:id="rId13"/>
    <p:sldId id="262" r:id="rId14"/>
    <p:sldId id="263" r:id="rId15"/>
    <p:sldId id="264" r:id="rId16"/>
    <p:sldId id="267" r:id="rId17"/>
    <p:sldId id="268" r:id="rId18"/>
    <p:sldId id="269" r:id="rId19"/>
    <p:sldId id="283" r:id="rId20"/>
    <p:sldId id="282" r:id="rId21"/>
    <p:sldId id="271" r:id="rId22"/>
    <p:sldId id="287" r:id="rId23"/>
    <p:sldId id="265" r:id="rId24"/>
    <p:sldId id="266" r:id="rId25"/>
    <p:sldId id="284" r:id="rId26"/>
    <p:sldId id="272" r:id="rId27"/>
    <p:sldId id="285" r:id="rId28"/>
    <p:sldId id="286" r:id="rId29"/>
    <p:sldId id="292" r:id="rId30"/>
    <p:sldId id="293" r:id="rId31"/>
    <p:sldId id="294" r:id="rId32"/>
    <p:sldId id="295" r:id="rId33"/>
    <p:sldId id="296" r:id="rId34"/>
    <p:sldId id="288" r:id="rId35"/>
    <p:sldId id="298" r:id="rId36"/>
    <p:sldId id="299" r:id="rId37"/>
    <p:sldId id="301" r:id="rId38"/>
    <p:sldId id="302" r:id="rId39"/>
    <p:sldId id="273" r:id="rId40"/>
    <p:sldId id="303"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00FFFF"/>
    <a:srgbClr val="FF3399"/>
    <a:srgbClr val="99FF33"/>
    <a:srgbClr val="FF66CC"/>
  </p:clrMru>
</p:presentationPr>
</file>

<file path=ppt/tableStyles.xml><?xml version="1.0" encoding="utf-8"?>
<a:tblStyleLst xmlns:a="http://schemas.openxmlformats.org/drawingml/2006/main" def="{5C22544A-7EE6-4342-B048-85BDC9FD1C3A}">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9667" autoAdjust="0"/>
  </p:normalViewPr>
  <p:slideViewPr>
    <p:cSldViewPr>
      <p:cViewPr varScale="1">
        <p:scale>
          <a:sx n="50" d="100"/>
          <a:sy n="50" d="100"/>
        </p:scale>
        <p:origin x="-165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1EB508-42F0-4C2B-B2CE-74FF50F81802}" type="datetimeFigureOut">
              <a:rPr lang="en-US" smtClean="0"/>
              <a:pPr/>
              <a:t>11/18/2014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CD6DA4-A60F-445E-9EBF-534F4F4D3B4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Function_%28engineering%29"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www.businessdictionary.com/definition/model.html" TargetMode="External"/><Relationship Id="rId3" Type="http://schemas.openxmlformats.org/officeDocument/2006/relationships/hyperlink" Target="http://www.businessdictionary.com/definition/simulation.html" TargetMode="External"/><Relationship Id="rId7" Type="http://schemas.openxmlformats.org/officeDocument/2006/relationships/hyperlink" Target="http://www.businessdictionary.com/definition/improvements.html"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www.businessdictionary.com/definition/changes.html" TargetMode="External"/><Relationship Id="rId5" Type="http://schemas.openxmlformats.org/officeDocument/2006/relationships/hyperlink" Target="http://www.businessdictionary.com/definition/current.html" TargetMode="External"/><Relationship Id="rId4" Type="http://schemas.openxmlformats.org/officeDocument/2006/relationships/hyperlink" Target="http://www.businessdictionary.com/definition/represent.html" TargetMode="External"/><Relationship Id="rId9" Type="http://schemas.openxmlformats.org/officeDocument/2006/relationships/hyperlink" Target="http://www.businessdictionary.com/definition/result.html"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ibm.com/developerworks/rational/newto/"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en.wikipedia.org/wiki/Artifact_%28software_development%29"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en.wikipedia.org/wiki/Computer_science"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en.wikipedia.org/wiki/Syntax_%28logic%29" TargetMode="Externa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en.wikipedia.org/wiki/XML_Metadata_Interchange" TargetMode="External"/><Relationship Id="rId3" Type="http://schemas.openxmlformats.org/officeDocument/2006/relationships/hyperlink" Target="http://en.wikipedia.org/wiki/Class_diagram" TargetMode="External"/><Relationship Id="rId7" Type="http://schemas.openxmlformats.org/officeDocument/2006/relationships/hyperlink" Target="http://en.wikipedia.org/wiki/UML_state_machine"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en.wikipedia.org/wiki/Activity_diagram" TargetMode="External"/><Relationship Id="rId5" Type="http://schemas.openxmlformats.org/officeDocument/2006/relationships/hyperlink" Target="http://en.wikipedia.org/wiki/Sequence_diagram" TargetMode="External"/><Relationship Id="rId4" Type="http://schemas.openxmlformats.org/officeDocument/2006/relationships/hyperlink" Target="http://en.wikipedia.org/wiki/Composite_structure_diagram"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en.wikipedia.org/wiki/Information_system"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pillar of object-oriented programming is usually called inheritance, but inheritance is actually one of several techniques for achieving the broader goal of reusability. </a:t>
            </a:r>
          </a:p>
          <a:p>
            <a:r>
              <a:rPr lang="en-US" sz="1200" kern="1200" dirty="0" smtClean="0">
                <a:solidFill>
                  <a:srgbClr val="FF0000"/>
                </a:solidFill>
                <a:latin typeface="+mn-lt"/>
                <a:ea typeface="+mn-ea"/>
                <a:cs typeface="+mn-cs"/>
              </a:rPr>
              <a:t>Reusability</a:t>
            </a:r>
            <a:r>
              <a:rPr lang="en-US" sz="1200" kern="1200" dirty="0" smtClean="0">
                <a:solidFill>
                  <a:schemeClr val="tx1"/>
                </a:solidFill>
                <a:latin typeface="+mn-lt"/>
                <a:ea typeface="+mn-ea"/>
                <a:cs typeface="+mn-cs"/>
              </a:rPr>
              <a:t> means being able to create a new class that uses the features of an existing class without recoding those features. There are actually several ways to achieve reusability in object-oriented programming.</a:t>
            </a:r>
          </a:p>
          <a:p>
            <a:r>
              <a:rPr lang="en-US" sz="1200" i="1" kern="1200" dirty="0" smtClean="0">
                <a:solidFill>
                  <a:schemeClr val="tx1"/>
                </a:solidFill>
                <a:latin typeface="+mn-lt"/>
                <a:ea typeface="+mn-ea"/>
                <a:cs typeface="+mn-cs"/>
              </a:rPr>
              <a:t>Inheritance</a:t>
            </a:r>
            <a:r>
              <a:rPr lang="en-US" sz="1200" kern="1200" dirty="0" smtClean="0">
                <a:solidFill>
                  <a:schemeClr val="tx1"/>
                </a:solidFill>
                <a:latin typeface="+mn-lt"/>
                <a:ea typeface="+mn-ea"/>
                <a:cs typeface="+mn-cs"/>
              </a:rPr>
              <a:t> means reusing code in a hierarchical structure. For instance, a </a:t>
            </a:r>
            <a:r>
              <a:rPr lang="en-US" sz="1200" kern="1200" dirty="0" err="1" smtClean="0">
                <a:solidFill>
                  <a:schemeClr val="tx1"/>
                </a:solidFill>
                <a:latin typeface="+mn-lt"/>
                <a:ea typeface="+mn-ea"/>
                <a:cs typeface="+mn-cs"/>
              </a:rPr>
              <a:t>BasicProgrammer</a:t>
            </a:r>
            <a:r>
              <a:rPr lang="en-US" sz="1200" kern="1200" dirty="0" smtClean="0">
                <a:solidFill>
                  <a:schemeClr val="tx1"/>
                </a:solidFill>
                <a:latin typeface="+mn-lt"/>
                <a:ea typeface="+mn-ea"/>
                <a:cs typeface="+mn-cs"/>
              </a:rPr>
              <a:t> is a Programmer is a Worker is a Person is an Animal. All Animals have heads, and therefore the Head property of a </a:t>
            </a:r>
            <a:r>
              <a:rPr lang="en-US" sz="1200" kern="1200" dirty="0" err="1" smtClean="0">
                <a:solidFill>
                  <a:schemeClr val="tx1"/>
                </a:solidFill>
                <a:latin typeface="+mn-lt"/>
                <a:ea typeface="+mn-ea"/>
                <a:cs typeface="+mn-cs"/>
              </a:rPr>
              <a:t>BasicProgrammer</a:t>
            </a:r>
            <a:r>
              <a:rPr lang="en-US" sz="1200" kern="1200" dirty="0" smtClean="0">
                <a:solidFill>
                  <a:schemeClr val="tx1"/>
                </a:solidFill>
                <a:latin typeface="+mn-lt"/>
                <a:ea typeface="+mn-ea"/>
                <a:cs typeface="+mn-cs"/>
              </a:rPr>
              <a:t> should inherit all the general features of Animal heads plus all the features of Person heads plus all the features of Worker heads plus all the features of Programmer heads. When creating a Head property for a </a:t>
            </a:r>
            <a:r>
              <a:rPr lang="en-US" sz="1200" kern="1200" dirty="0" err="1" smtClean="0">
                <a:solidFill>
                  <a:schemeClr val="tx1"/>
                </a:solidFill>
                <a:latin typeface="+mn-lt"/>
                <a:ea typeface="+mn-ea"/>
                <a:cs typeface="+mn-cs"/>
              </a:rPr>
              <a:t>BasicProgrammer</a:t>
            </a:r>
            <a:r>
              <a:rPr lang="en-US" sz="1200" kern="1200" dirty="0" smtClean="0">
                <a:solidFill>
                  <a:schemeClr val="tx1"/>
                </a:solidFill>
                <a:latin typeface="+mn-lt"/>
                <a:ea typeface="+mn-ea"/>
                <a:cs typeface="+mn-cs"/>
              </a:rPr>
              <a:t> object, you should need to write only the head code unique to </a:t>
            </a:r>
            <a:r>
              <a:rPr lang="en-US" sz="1200" kern="1200" dirty="0" err="1" smtClean="0">
                <a:solidFill>
                  <a:schemeClr val="tx1"/>
                </a:solidFill>
                <a:latin typeface="+mn-lt"/>
                <a:ea typeface="+mn-ea"/>
                <a:cs typeface="+mn-cs"/>
              </a:rPr>
              <a:t>BasicProgrammers</a:t>
            </a:r>
            <a:r>
              <a:rPr lang="en-US" sz="1200" kern="1200" dirty="0" smtClean="0">
                <a:solidFill>
                  <a:schemeClr val="tx1"/>
                </a:solidFill>
                <a:latin typeface="+mn-lt"/>
                <a:ea typeface="+mn-ea"/>
                <a:cs typeface="+mn-cs"/>
              </a:rPr>
              <a:t>.</a:t>
            </a:r>
          </a:p>
        </p:txBody>
      </p:sp>
      <p:sp>
        <p:nvSpPr>
          <p:cNvPr id="4" name="Slide Number Placeholder 3"/>
          <p:cNvSpPr>
            <a:spLocks noGrp="1"/>
          </p:cNvSpPr>
          <p:nvPr>
            <p:ph type="sldNum" sz="quarter" idx="10"/>
          </p:nvPr>
        </p:nvSpPr>
        <p:spPr/>
        <p:txBody>
          <a:bodyPr/>
          <a:lstStyle/>
          <a:p>
            <a:fld id="{6FCD6DA4-A60F-445E-9EBF-534F4F4D3B40}"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So it must be clear that UML is not a development method rather it accompanies with processes to make a successful system.</a:t>
            </a:r>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22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26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39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40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latin typeface="+mn-lt"/>
                <a:ea typeface="+mn-ea"/>
                <a:cs typeface="+mn-cs"/>
              </a:rPr>
              <a:t>Simulation</a:t>
            </a:r>
            <a:r>
              <a:rPr lang="en-US" sz="1200" kern="1200" dirty="0" smtClean="0">
                <a:solidFill>
                  <a:schemeClr val="tx1"/>
                </a:solidFill>
                <a:latin typeface="+mn-lt"/>
                <a:ea typeface="+mn-ea"/>
                <a:cs typeface="+mn-cs"/>
              </a:rPr>
              <a:t> is the imitation of the operation of a real-world process or system over time. The act of simulating something first requires that a model be developed; this model represents the key characteristics or behaviors/</a:t>
            </a:r>
            <a:r>
              <a:rPr lang="en-US" sz="1200" u="sng" kern="1200" dirty="0" smtClean="0">
                <a:solidFill>
                  <a:schemeClr val="tx1"/>
                </a:solidFill>
                <a:latin typeface="+mn-lt"/>
                <a:ea typeface="+mn-ea"/>
                <a:cs typeface="+mn-cs"/>
                <a:hlinkClick r:id="rId3" tooltip="Function (engineering)"/>
              </a:rPr>
              <a:t>functions</a:t>
            </a:r>
            <a:r>
              <a:rPr lang="en-US" sz="1200" kern="1200" dirty="0" smtClean="0">
                <a:solidFill>
                  <a:schemeClr val="tx1"/>
                </a:solidFill>
                <a:latin typeface="+mn-lt"/>
                <a:ea typeface="+mn-ea"/>
                <a:cs typeface="+mn-cs"/>
              </a:rPr>
              <a:t> of the selected physical or abstract system or process. The model represents the system itself, whereas the simulation represents the operation of the system over time.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As-is Model: </a:t>
            </a:r>
            <a:r>
              <a:rPr lang="en-US" dirty="0" smtClean="0">
                <a:hlinkClick r:id="rId3"/>
              </a:rPr>
              <a:t>Simulation</a:t>
            </a:r>
            <a:r>
              <a:rPr lang="en-US" dirty="0" smtClean="0"/>
              <a:t> that </a:t>
            </a:r>
            <a:r>
              <a:rPr lang="en-US" dirty="0" smtClean="0">
                <a:hlinkClick r:id="rId4"/>
              </a:rPr>
              <a:t>represents</a:t>
            </a:r>
            <a:r>
              <a:rPr lang="en-US" dirty="0" smtClean="0"/>
              <a:t> the </a:t>
            </a:r>
            <a:r>
              <a:rPr lang="en-US" dirty="0" smtClean="0">
                <a:hlinkClick r:id="rId5"/>
              </a:rPr>
              <a:t>current</a:t>
            </a:r>
            <a:r>
              <a:rPr lang="en-US" dirty="0" smtClean="0"/>
              <a:t> situation as it is, without incorporating any </a:t>
            </a:r>
            <a:r>
              <a:rPr lang="en-US" dirty="0" smtClean="0">
                <a:hlinkClick r:id="rId6"/>
              </a:rPr>
              <a:t>changes</a:t>
            </a:r>
            <a:r>
              <a:rPr lang="en-US" dirty="0" smtClean="0"/>
              <a:t> or </a:t>
            </a:r>
            <a:r>
              <a:rPr lang="en-US" dirty="0" smtClean="0">
                <a:hlinkClick r:id="rId7"/>
              </a:rPr>
              <a:t>improvements</a:t>
            </a:r>
            <a:r>
              <a:rPr lang="en-US" dirty="0" smtClean="0"/>
              <a:t>.</a:t>
            </a:r>
          </a:p>
          <a:p>
            <a:endParaRPr lang="en-US" dirty="0" smtClean="0"/>
          </a:p>
          <a:p>
            <a:r>
              <a:rPr lang="en-US" dirty="0" smtClean="0"/>
              <a:t>To-Be Model: </a:t>
            </a:r>
            <a:r>
              <a:rPr lang="en-US" dirty="0" smtClean="0">
                <a:hlinkClick r:id="rId8"/>
              </a:rPr>
              <a:t>Model</a:t>
            </a:r>
            <a:r>
              <a:rPr lang="en-US" dirty="0" smtClean="0"/>
              <a:t> that </a:t>
            </a:r>
            <a:r>
              <a:rPr lang="en-US" dirty="0" smtClean="0">
                <a:hlinkClick r:id="rId9"/>
              </a:rPr>
              <a:t>results</a:t>
            </a:r>
            <a:r>
              <a:rPr lang="en-US" dirty="0" smtClean="0"/>
              <a:t> from incorporating </a:t>
            </a:r>
            <a:r>
              <a:rPr lang="en-US" dirty="0" smtClean="0">
                <a:hlinkClick r:id="rId7"/>
              </a:rPr>
              <a:t>improvements</a:t>
            </a:r>
            <a:r>
              <a:rPr lang="en-US" dirty="0" smtClean="0"/>
              <a:t> in the </a:t>
            </a:r>
            <a:r>
              <a:rPr lang="en-US" dirty="0" smtClean="0">
                <a:hlinkClick r:id="rId5"/>
              </a:rPr>
              <a:t>current</a:t>
            </a:r>
            <a:r>
              <a:rPr lang="en-US" dirty="0" smtClean="0"/>
              <a:t> (as is) model.</a:t>
            </a:r>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hlinkClick r:id="rId3"/>
              </a:rPr>
              <a:t>About IBM Rational</a:t>
            </a:r>
            <a:r>
              <a:rPr lang="en-US" b="1" dirty="0" smtClean="0"/>
              <a:t>:</a:t>
            </a:r>
          </a:p>
          <a:p>
            <a:r>
              <a:rPr lang="en-US" dirty="0" smtClean="0"/>
              <a:t>As one of the five brands within IBM Software Group, Rational provides products, services, and guidance for software and systems development and delivery. Covering the entire project lifecycle from design to deployment, IBM Rational offerings concentrate decades of experience and know-how to help teams collaborate more effectively.</a:t>
            </a:r>
          </a:p>
          <a:p>
            <a:endParaRPr lang="en-US" dirty="0" smtClean="0"/>
          </a:p>
          <a:p>
            <a:r>
              <a:rPr lang="en-US" dirty="0" smtClean="0"/>
              <a:t>IBM Rational provides a rich set of capabilities delivered as part of a collaborative and integrated range of products. </a:t>
            </a:r>
          </a:p>
          <a:p>
            <a:endParaRPr lang="en-US" dirty="0" smtClean="0"/>
          </a:p>
          <a:p>
            <a:r>
              <a:rPr lang="en-US" dirty="0" smtClean="0">
                <a:hlinkClick r:id="rId4" tooltip="Artifact (software development)"/>
              </a:rPr>
              <a:t>Artifact (software development)</a:t>
            </a:r>
            <a:r>
              <a:rPr lang="en-US" dirty="0" smtClean="0"/>
              <a:t>, one of many kinds of tangible byproducts produced during the development of software</a:t>
            </a:r>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Attribute is the characteristic of an object</a:t>
            </a:r>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Metamodel</a:t>
            </a:r>
            <a:r>
              <a:rPr lang="en-US" dirty="0" smtClean="0"/>
              <a:t> or surrogate model is a model of a model.</a:t>
            </a:r>
          </a:p>
          <a:p>
            <a:endParaRPr lang="en-US" dirty="0" smtClean="0"/>
          </a:p>
          <a:p>
            <a:r>
              <a:rPr lang="en-US" dirty="0" smtClean="0"/>
              <a:t>In </a:t>
            </a:r>
            <a:r>
              <a:rPr lang="en-US" dirty="0" smtClean="0">
                <a:hlinkClick r:id="rId3" tooltip="Computer science"/>
              </a:rPr>
              <a:t>computer science</a:t>
            </a:r>
            <a:r>
              <a:rPr lang="en-US" dirty="0" smtClean="0"/>
              <a:t>, the term </a:t>
            </a:r>
            <a:r>
              <a:rPr lang="en-US" i="1" dirty="0" smtClean="0"/>
              <a:t>semantics</a:t>
            </a:r>
            <a:r>
              <a:rPr lang="en-US" dirty="0" smtClean="0"/>
              <a:t> refers to the meaning of languages, as opposed to their form (</a:t>
            </a:r>
            <a:r>
              <a:rPr lang="en-US" dirty="0" smtClean="0">
                <a:hlinkClick r:id="rId4" tooltip="Syntax (logic)"/>
              </a:rPr>
              <a:t>syntax</a:t>
            </a:r>
            <a:r>
              <a:rPr lang="en-US" dirty="0" smtClean="0"/>
              <a:t>)</a:t>
            </a:r>
            <a:endParaRPr lang="en-US" b="1"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b="1" dirty="0" smtClean="0"/>
              <a:t>Modeling</a:t>
            </a:r>
          </a:p>
          <a:p>
            <a:r>
              <a:rPr lang="en-US" dirty="0" smtClean="0"/>
              <a:t>It is important to distinguish between the UML model and the set of diagrams of a system. A diagram is a partial graphic representation of a system's model. The set of diagrams need not completely cover the model and deleting a diagram does not change the model. The model may also contain documentation that drives the model elements and diagrams (such as written use cases).</a:t>
            </a:r>
          </a:p>
          <a:p>
            <a:endParaRPr lang="en-US" dirty="0" smtClean="0"/>
          </a:p>
          <a:p>
            <a:r>
              <a:rPr lang="en-US" dirty="0" smtClean="0"/>
              <a:t>The structural view includes </a:t>
            </a:r>
            <a:r>
              <a:rPr lang="en-US" dirty="0" smtClean="0">
                <a:hlinkClick r:id="rId3" tooltip="Class diagram"/>
              </a:rPr>
              <a:t>class diagrams</a:t>
            </a:r>
            <a:r>
              <a:rPr lang="en-US" dirty="0" smtClean="0"/>
              <a:t> and </a:t>
            </a:r>
            <a:r>
              <a:rPr lang="en-US" dirty="0" smtClean="0">
                <a:hlinkClick r:id="rId4" tooltip="Composite structure diagram"/>
              </a:rPr>
              <a:t>composite structure diagrams</a:t>
            </a:r>
            <a:r>
              <a:rPr lang="en-US" dirty="0" smtClean="0"/>
              <a:t>.</a:t>
            </a:r>
          </a:p>
          <a:p>
            <a:endParaRPr lang="en-US" dirty="0" smtClean="0"/>
          </a:p>
          <a:p>
            <a:r>
              <a:rPr lang="en-US" dirty="0" smtClean="0"/>
              <a:t>This Behavioral view includes </a:t>
            </a:r>
            <a:r>
              <a:rPr lang="en-US" dirty="0" smtClean="0">
                <a:hlinkClick r:id="rId5" tooltip="Sequence diagram"/>
              </a:rPr>
              <a:t>sequence diagrams</a:t>
            </a:r>
            <a:r>
              <a:rPr lang="en-US" dirty="0" smtClean="0"/>
              <a:t>, </a:t>
            </a:r>
            <a:r>
              <a:rPr lang="en-US" dirty="0" smtClean="0">
                <a:hlinkClick r:id="rId6" tooltip="Activity diagram"/>
              </a:rPr>
              <a:t>activity diagrams</a:t>
            </a:r>
            <a:r>
              <a:rPr lang="en-US" dirty="0" smtClean="0"/>
              <a:t> and </a:t>
            </a:r>
            <a:r>
              <a:rPr lang="en-US" dirty="0" smtClean="0">
                <a:hlinkClick r:id="rId7" tooltip="UML state machine"/>
              </a:rPr>
              <a:t>state machine diagrams</a:t>
            </a:r>
            <a:r>
              <a:rPr lang="en-US" dirty="0" smtClean="0"/>
              <a:t>.</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UML models can be exchanged among UML tools by using the </a:t>
            </a:r>
            <a:r>
              <a:rPr lang="en-US" dirty="0" smtClean="0">
                <a:hlinkClick r:id="rId8" tooltip="XML Metadata Interchange"/>
              </a:rPr>
              <a:t>XML Metadata Interchange</a:t>
            </a:r>
            <a:r>
              <a:rPr lang="en-US" dirty="0" smtClean="0"/>
              <a:t> (XMI) interchange format.</a:t>
            </a:r>
          </a:p>
          <a:p>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15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a:t>
            </a:r>
            <a:r>
              <a:rPr lang="en-US" b="1" dirty="0" smtClean="0"/>
              <a:t>enterprise information system</a:t>
            </a:r>
            <a:r>
              <a:rPr lang="en-US" dirty="0" smtClean="0"/>
              <a:t> (</a:t>
            </a:r>
            <a:r>
              <a:rPr lang="en-US" b="1" dirty="0" smtClean="0"/>
              <a:t>EIS</a:t>
            </a:r>
            <a:r>
              <a:rPr lang="en-US" dirty="0" smtClean="0"/>
              <a:t>) is any kind of </a:t>
            </a:r>
            <a:r>
              <a:rPr lang="en-US" dirty="0" smtClean="0">
                <a:hlinkClick r:id="rId3" tooltip="Information system"/>
              </a:rPr>
              <a:t>information system</a:t>
            </a:r>
            <a:r>
              <a:rPr lang="en-US" dirty="0" smtClean="0"/>
              <a:t> which improves the functions of an enterprise business processes by integration.</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FCD6DA4-A60F-445E-9EBF-534F4F4D3B40}"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9C6786-B6A3-4F00-A001-30A03ABDAE69}"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A5B579-1A25-4769-B208-24873629C2DA}"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3F1C7B-DF79-4225-8A46-27E0A1BE9CD1}"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AB4456-6FAA-40A1-B8F1-46CDC6D9214C}"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3C92E8-EFF3-442A-9265-2CB56D72FCDD}" type="datetime1">
              <a:rPr lang="en-US" smtClean="0"/>
              <a:pPr/>
              <a:t>11/18/2014</a:t>
            </a:fld>
            <a:endParaRPr lang="en-US"/>
          </a:p>
        </p:txBody>
      </p:sp>
      <p:sp>
        <p:nvSpPr>
          <p:cNvPr id="6" name="Footer Placeholder 5"/>
          <p:cNvSpPr>
            <a:spLocks noGrp="1"/>
          </p:cNvSpPr>
          <p:nvPr>
            <p:ph type="ftr" sz="quarter" idx="11"/>
          </p:nvPr>
        </p:nvSpPr>
        <p:spPr/>
        <p:txBody>
          <a:bodyPr/>
          <a:lstStyle/>
          <a:p>
            <a:r>
              <a:rPr lang="en-US" smtClean="0"/>
              <a:t>Ramakant Soni @ EISTI-CERGY</a:t>
            </a:r>
            <a:endParaRPr lang="en-US"/>
          </a:p>
        </p:txBody>
      </p:sp>
      <p:sp>
        <p:nvSpPr>
          <p:cNvPr id="7" name="Slide Number Placeholder 6"/>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3D5381-69DE-4873-80FB-8778C9E693B0}" type="datetime1">
              <a:rPr lang="en-US" smtClean="0"/>
              <a:pPr/>
              <a:t>11/18/2014</a:t>
            </a:fld>
            <a:endParaRPr lang="en-US"/>
          </a:p>
        </p:txBody>
      </p:sp>
      <p:sp>
        <p:nvSpPr>
          <p:cNvPr id="8" name="Footer Placeholder 7"/>
          <p:cNvSpPr>
            <a:spLocks noGrp="1"/>
          </p:cNvSpPr>
          <p:nvPr>
            <p:ph type="ftr" sz="quarter" idx="11"/>
          </p:nvPr>
        </p:nvSpPr>
        <p:spPr/>
        <p:txBody>
          <a:bodyPr/>
          <a:lstStyle/>
          <a:p>
            <a:r>
              <a:rPr lang="en-US" smtClean="0"/>
              <a:t>Ramakant Soni @ EISTI-CERGY</a:t>
            </a:r>
            <a:endParaRPr lang="en-US"/>
          </a:p>
        </p:txBody>
      </p:sp>
      <p:sp>
        <p:nvSpPr>
          <p:cNvPr id="9" name="Slide Number Placeholder 8"/>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384527-B560-423A-B866-19D4AA62AFB7}" type="datetime1">
              <a:rPr lang="en-US" smtClean="0"/>
              <a:pPr/>
              <a:t>11/18/2014</a:t>
            </a:fld>
            <a:endParaRPr lang="en-US"/>
          </a:p>
        </p:txBody>
      </p:sp>
      <p:sp>
        <p:nvSpPr>
          <p:cNvPr id="4" name="Footer Placeholder 3"/>
          <p:cNvSpPr>
            <a:spLocks noGrp="1"/>
          </p:cNvSpPr>
          <p:nvPr>
            <p:ph type="ftr" sz="quarter" idx="11"/>
          </p:nvPr>
        </p:nvSpPr>
        <p:spPr/>
        <p:txBody>
          <a:bodyPr/>
          <a:lstStyle/>
          <a:p>
            <a:r>
              <a:rPr lang="en-US" smtClean="0"/>
              <a:t>Ramakant Soni @ EISTI-CERGY</a:t>
            </a:r>
            <a:endParaRPr lang="en-US"/>
          </a:p>
        </p:txBody>
      </p:sp>
      <p:sp>
        <p:nvSpPr>
          <p:cNvPr id="5" name="Slide Number Placeholder 4"/>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030F5E-4EAD-40C3-9133-A4CB0413E37C}" type="datetime1">
              <a:rPr lang="en-US" smtClean="0"/>
              <a:pPr/>
              <a:t>11/18/2014</a:t>
            </a:fld>
            <a:endParaRPr lang="en-US"/>
          </a:p>
        </p:txBody>
      </p:sp>
      <p:sp>
        <p:nvSpPr>
          <p:cNvPr id="3" name="Footer Placeholder 2"/>
          <p:cNvSpPr>
            <a:spLocks noGrp="1"/>
          </p:cNvSpPr>
          <p:nvPr>
            <p:ph type="ftr" sz="quarter" idx="11"/>
          </p:nvPr>
        </p:nvSpPr>
        <p:spPr/>
        <p:txBody>
          <a:bodyPr/>
          <a:lstStyle/>
          <a:p>
            <a:r>
              <a:rPr lang="en-US" smtClean="0"/>
              <a:t>Ramakant Soni @ EISTI-CERGY</a:t>
            </a:r>
            <a:endParaRPr lang="en-US"/>
          </a:p>
        </p:txBody>
      </p:sp>
      <p:sp>
        <p:nvSpPr>
          <p:cNvPr id="4" name="Slide Number Placeholder 3"/>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55D25A-B11A-4E17-9F3B-10C3EEAFB3EF}" type="datetime1">
              <a:rPr lang="en-US" smtClean="0"/>
              <a:pPr/>
              <a:t>11/18/2014</a:t>
            </a:fld>
            <a:endParaRPr lang="en-US"/>
          </a:p>
        </p:txBody>
      </p:sp>
      <p:sp>
        <p:nvSpPr>
          <p:cNvPr id="6" name="Footer Placeholder 5"/>
          <p:cNvSpPr>
            <a:spLocks noGrp="1"/>
          </p:cNvSpPr>
          <p:nvPr>
            <p:ph type="ftr" sz="quarter" idx="11"/>
          </p:nvPr>
        </p:nvSpPr>
        <p:spPr/>
        <p:txBody>
          <a:bodyPr/>
          <a:lstStyle/>
          <a:p>
            <a:r>
              <a:rPr lang="en-US" smtClean="0"/>
              <a:t>Ramakant Soni @ EISTI-CERGY</a:t>
            </a:r>
            <a:endParaRPr lang="en-US"/>
          </a:p>
        </p:txBody>
      </p:sp>
      <p:sp>
        <p:nvSpPr>
          <p:cNvPr id="7" name="Slide Number Placeholder 6"/>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8BE60-E767-419B-8725-03DF793E1498}" type="datetime1">
              <a:rPr lang="en-US" smtClean="0"/>
              <a:pPr/>
              <a:t>11/18/2014</a:t>
            </a:fld>
            <a:endParaRPr lang="en-US"/>
          </a:p>
        </p:txBody>
      </p:sp>
      <p:sp>
        <p:nvSpPr>
          <p:cNvPr id="6" name="Footer Placeholder 5"/>
          <p:cNvSpPr>
            <a:spLocks noGrp="1"/>
          </p:cNvSpPr>
          <p:nvPr>
            <p:ph type="ftr" sz="quarter" idx="11"/>
          </p:nvPr>
        </p:nvSpPr>
        <p:spPr/>
        <p:txBody>
          <a:bodyPr/>
          <a:lstStyle/>
          <a:p>
            <a:r>
              <a:rPr lang="en-US" smtClean="0"/>
              <a:t>Ramakant Soni @ EISTI-CERGY</a:t>
            </a:r>
            <a:endParaRPr lang="en-US"/>
          </a:p>
        </p:txBody>
      </p:sp>
      <p:sp>
        <p:nvSpPr>
          <p:cNvPr id="7" name="Slide Number Placeholder 6"/>
          <p:cNvSpPr>
            <a:spLocks noGrp="1"/>
          </p:cNvSpPr>
          <p:nvPr>
            <p:ph type="sldNum" sz="quarter" idx="12"/>
          </p:nvPr>
        </p:nvSpPr>
        <p:spPr/>
        <p:txBody>
          <a:bodyPr/>
          <a:lstStyle/>
          <a:p>
            <a:fld id="{5827B43F-6D5B-41D9-994C-E82BEA37B21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29C3FF-CCD6-40C5-A5AE-62590EBC0370}" type="datetime1">
              <a:rPr lang="en-US" smtClean="0"/>
              <a:pPr/>
              <a:t>11/18/2014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Ramakant Soni @ EISTI-CERGY</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7B43F-6D5B-41D9-994C-E82BEA37B21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en.wikipedia.org/wiki/Unified_Modeling_Languag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ibm.com/developerworks/rational/library/6007.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conferences.embarcadero.com/article/32200" TargetMode="External"/><Relationship Id="rId4" Type="http://schemas.openxmlformats.org/officeDocument/2006/relationships/hyperlink" Target="http://en.wikipedia.org/wiki/Unified_Modeling_Languag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5105400"/>
          </a:xfrm>
        </p:spPr>
        <p:txBody>
          <a:bodyPr>
            <a:normAutofit fontScale="90000"/>
          </a:bodyPr>
          <a:lstStyle/>
          <a:p>
            <a:r>
              <a:rPr lang="en-US" sz="2700" dirty="0" smtClean="0"/>
              <a:t>Lecture 1</a:t>
            </a:r>
            <a:br>
              <a:rPr lang="en-US" sz="2700" dirty="0" smtClean="0"/>
            </a:br>
            <a:r>
              <a:rPr lang="en-US" sz="2700" dirty="0" smtClean="0"/>
              <a:t>on</a:t>
            </a:r>
            <a:br>
              <a:rPr lang="en-US" sz="2700" dirty="0" smtClean="0"/>
            </a:br>
            <a:r>
              <a:rPr lang="en-US" sz="2700" dirty="0" smtClean="0"/>
              <a:t/>
            </a:r>
            <a:br>
              <a:rPr lang="en-US" sz="2700" dirty="0" smtClean="0"/>
            </a:br>
            <a:r>
              <a:rPr lang="en-US" sz="3600" b="1" dirty="0" smtClean="0">
                <a:solidFill>
                  <a:srgbClr val="FF3399"/>
                </a:solidFill>
              </a:rPr>
              <a:t>Object Oriented Modeling with UML</a:t>
            </a:r>
            <a:r>
              <a:rPr lang="en-US" sz="2700" dirty="0" smtClean="0"/>
              <a:t/>
            </a:r>
            <a:br>
              <a:rPr lang="en-US" sz="2700" dirty="0" smtClean="0"/>
            </a:br>
            <a:r>
              <a:rPr lang="en-US" sz="2700" dirty="0"/>
              <a:t/>
            </a:r>
            <a:br>
              <a:rPr lang="en-US" sz="2700" dirty="0"/>
            </a:br>
            <a:r>
              <a:rPr lang="en-US" sz="2700" dirty="0" smtClean="0"/>
              <a:t> by</a:t>
            </a:r>
            <a:br>
              <a:rPr lang="en-US" sz="2700" dirty="0" smtClean="0"/>
            </a:br>
            <a:r>
              <a:rPr lang="en-US" sz="2700" dirty="0" smtClean="0"/>
              <a:t/>
            </a:r>
            <a:br>
              <a:rPr lang="en-US" sz="2700" dirty="0" smtClean="0"/>
            </a:br>
            <a:r>
              <a:rPr lang="en-US" sz="2700" dirty="0" err="1" smtClean="0"/>
              <a:t>Ramakant</a:t>
            </a:r>
            <a:r>
              <a:rPr lang="en-US" sz="2700" dirty="0" smtClean="0"/>
              <a:t> </a:t>
            </a:r>
            <a:r>
              <a:rPr lang="en-US" sz="2700" dirty="0" err="1" smtClean="0"/>
              <a:t>Soni</a:t>
            </a:r>
            <a:r>
              <a:rPr lang="en-US" sz="2700" dirty="0" smtClean="0"/>
              <a:t/>
            </a:r>
            <a:br>
              <a:rPr lang="en-US" sz="2700" dirty="0" smtClean="0"/>
            </a:br>
            <a:r>
              <a:rPr lang="en-US" sz="2700" dirty="0" smtClean="0"/>
              <a:t>Assistant </a:t>
            </a:r>
            <a:r>
              <a:rPr lang="en-US" sz="2700" dirty="0" smtClean="0"/>
              <a:t>Professor</a:t>
            </a:r>
            <a:r>
              <a:rPr lang="en-US" sz="2700" dirty="0" smtClean="0"/>
              <a:t/>
            </a:r>
            <a:br>
              <a:rPr lang="en-US" sz="2700" dirty="0" smtClean="0"/>
            </a:br>
            <a:r>
              <a:rPr lang="en-US" sz="2700" dirty="0" smtClean="0"/>
              <a:t>Dept. of Computer Science</a:t>
            </a:r>
            <a:br>
              <a:rPr lang="en-US" sz="2700" dirty="0" smtClean="0"/>
            </a:br>
            <a:r>
              <a:rPr lang="en-US" sz="2700" dirty="0" smtClean="0"/>
              <a:t>B. K. Birla Institute of Engineering &amp; </a:t>
            </a:r>
            <a:r>
              <a:rPr lang="en-US" sz="2700" dirty="0" smtClean="0"/>
              <a:t>Technology</a:t>
            </a:r>
            <a:r>
              <a:rPr lang="en-US" dirty="0" smtClean="0"/>
              <a:t/>
            </a:r>
            <a:br>
              <a:rPr lang="en-US" dirty="0" smtClean="0"/>
            </a:br>
            <a:endParaRPr lang="en-US" dirty="0"/>
          </a:p>
        </p:txBody>
      </p:sp>
      <p:sp>
        <p:nvSpPr>
          <p:cNvPr id="5" name="Date Placeholder 4"/>
          <p:cNvSpPr>
            <a:spLocks noGrp="1"/>
          </p:cNvSpPr>
          <p:nvPr>
            <p:ph type="dt" sz="half" idx="10"/>
          </p:nvPr>
        </p:nvSpPr>
        <p:spPr/>
        <p:txBody>
          <a:bodyPr/>
          <a:lstStyle/>
          <a:p>
            <a:fld id="{66218105-D130-4E4E-8F4A-59AD46CF658A}" type="datetime1">
              <a:rPr lang="en-US" smtClean="0"/>
              <a:pPr/>
              <a:t>11/18/2014</a:t>
            </a:fld>
            <a:endParaRPr lang="en-US"/>
          </a:p>
        </p:txBody>
      </p:sp>
      <p:sp>
        <p:nvSpPr>
          <p:cNvPr id="6" name="Footer Placeholder 5"/>
          <p:cNvSpPr>
            <a:spLocks noGrp="1"/>
          </p:cNvSpPr>
          <p:nvPr>
            <p:ph type="ftr" sz="quarter" idx="11"/>
          </p:nvPr>
        </p:nvSpPr>
        <p:spPr/>
        <p:txBody>
          <a:bodyPr/>
          <a:lstStyle/>
          <a:p>
            <a:r>
              <a:rPr lang="en-US" smtClean="0"/>
              <a:t>Ramakant Soni @ EISTI-CERGY</a:t>
            </a:r>
            <a:endParaRPr lang="en-US"/>
          </a:p>
        </p:txBody>
      </p:sp>
      <p:sp>
        <p:nvSpPr>
          <p:cNvPr id="7" name="Slide Number Placeholder 6"/>
          <p:cNvSpPr>
            <a:spLocks noGrp="1"/>
          </p:cNvSpPr>
          <p:nvPr>
            <p:ph type="sldNum" sz="quarter" idx="12"/>
          </p:nvPr>
        </p:nvSpPr>
        <p:spPr/>
        <p:txBody>
          <a:bodyPr/>
          <a:lstStyle/>
          <a:p>
            <a:fld id="{5827B43F-6D5B-41D9-994C-E82BEA37B219}"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Object Oriented Modeling</a:t>
            </a:r>
            <a:endParaRPr lang="en-US" dirty="0">
              <a:solidFill>
                <a:srgbClr val="0070C0"/>
              </a:solidFill>
            </a:endParaRPr>
          </a:p>
        </p:txBody>
      </p:sp>
      <p:sp>
        <p:nvSpPr>
          <p:cNvPr id="3" name="Content Placeholder 2"/>
          <p:cNvSpPr>
            <a:spLocks noGrp="1"/>
          </p:cNvSpPr>
          <p:nvPr>
            <p:ph idx="1"/>
          </p:nvPr>
        </p:nvSpPr>
        <p:spPr/>
        <p:txBody>
          <a:bodyPr>
            <a:normAutofit fontScale="85000" lnSpcReduction="10000"/>
          </a:bodyPr>
          <a:lstStyle/>
          <a:p>
            <a:pPr algn="just"/>
            <a:r>
              <a:rPr lang="en-US" b="1" dirty="0" smtClean="0"/>
              <a:t>Object-oriented modeling</a:t>
            </a:r>
            <a:r>
              <a:rPr lang="en-US" dirty="0" smtClean="0"/>
              <a:t> is an approach to modeling an application that is used at the beginning of the software life cycle when using an object-oriented approach to software development.</a:t>
            </a:r>
          </a:p>
          <a:p>
            <a:pPr algn="just"/>
            <a:endParaRPr lang="en-US" dirty="0" smtClean="0"/>
          </a:p>
          <a:p>
            <a:pPr algn="just"/>
            <a:r>
              <a:rPr lang="en-US" dirty="0" smtClean="0"/>
              <a:t>Object-oriented </a:t>
            </a:r>
            <a:r>
              <a:rPr lang="en-US" dirty="0" smtClean="0"/>
              <a:t>modeling is typically done via use cases </a:t>
            </a:r>
            <a:r>
              <a:rPr lang="en-US" dirty="0" smtClean="0"/>
              <a:t>and </a:t>
            </a:r>
            <a:r>
              <a:rPr lang="en-US" dirty="0" smtClean="0"/>
              <a:t>abstract definitions of the most important objects. The most common language used to do object-oriented modeling is the Object </a:t>
            </a:r>
            <a:r>
              <a:rPr lang="en-US" dirty="0" smtClean="0"/>
              <a:t>Management </a:t>
            </a:r>
            <a:r>
              <a:rPr lang="en-US" dirty="0" smtClean="0"/>
              <a:t>Group's </a:t>
            </a:r>
            <a:r>
              <a:rPr lang="en-US" dirty="0" smtClean="0">
                <a:solidFill>
                  <a:srgbClr val="C00000"/>
                </a:solidFill>
              </a:rPr>
              <a:t>Unified Modeling Language</a:t>
            </a:r>
            <a:r>
              <a:rPr lang="en-US" dirty="0" smtClean="0"/>
              <a:t> (UML).</a:t>
            </a:r>
          </a:p>
          <a:p>
            <a:endParaRPr lang="en-US" dirty="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dirty="0" err="1" smtClean="0"/>
              <a:t>Ramakant</a:t>
            </a:r>
            <a:r>
              <a:rPr lang="en-US" dirty="0" smtClean="0"/>
              <a:t> </a:t>
            </a:r>
            <a:r>
              <a:rPr lang="en-US" dirty="0" err="1" smtClean="0"/>
              <a:t>Soni</a:t>
            </a:r>
            <a:r>
              <a:rPr lang="en-US" dirty="0" smtClean="0"/>
              <a:t> @ EISTI-CERGY</a:t>
            </a:r>
            <a:endParaRPr lang="en-US" dirty="0"/>
          </a:p>
        </p:txBody>
      </p:sp>
      <p:sp>
        <p:nvSpPr>
          <p:cNvPr id="6" name="Slide Number Placeholder 5"/>
          <p:cNvSpPr>
            <a:spLocks noGrp="1"/>
          </p:cNvSpPr>
          <p:nvPr>
            <p:ph type="sldNum" sz="quarter" idx="12"/>
          </p:nvPr>
        </p:nvSpPr>
        <p:spPr/>
        <p:txBody>
          <a:bodyPr/>
          <a:lstStyle/>
          <a:p>
            <a:fld id="{5827B43F-6D5B-41D9-994C-E82BEA37B219}"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rmAutofit/>
          </a:bodyPr>
          <a:lstStyle/>
          <a:p>
            <a:r>
              <a:rPr lang="en-US" sz="3600" dirty="0" smtClean="0">
                <a:solidFill>
                  <a:srgbClr val="0070C0"/>
                </a:solidFill>
              </a:rPr>
              <a:t>Object Oriented Concept</a:t>
            </a:r>
            <a:endParaRPr lang="en-US" sz="3600" dirty="0">
              <a:solidFill>
                <a:srgbClr val="0070C0"/>
              </a:solidFill>
            </a:endParaRPr>
          </a:p>
        </p:txBody>
      </p:sp>
      <p:sp>
        <p:nvSpPr>
          <p:cNvPr id="5" name="Date Placeholder 4"/>
          <p:cNvSpPr>
            <a:spLocks noGrp="1"/>
          </p:cNvSpPr>
          <p:nvPr>
            <p:ph type="dt" sz="half" idx="10"/>
          </p:nvPr>
        </p:nvSpPr>
        <p:spPr/>
        <p:txBody>
          <a:bodyPr/>
          <a:lstStyle/>
          <a:p>
            <a:fld id="{52DC9EA3-A45B-412F-9943-7071BB7E5735}" type="datetime1">
              <a:rPr lang="en-US" smtClean="0"/>
              <a:pPr/>
              <a:t>11/18/2014</a:t>
            </a:fld>
            <a:endParaRPr lang="en-US"/>
          </a:p>
        </p:txBody>
      </p:sp>
      <p:sp>
        <p:nvSpPr>
          <p:cNvPr id="6" name="Footer Placeholder 5"/>
          <p:cNvSpPr>
            <a:spLocks noGrp="1"/>
          </p:cNvSpPr>
          <p:nvPr>
            <p:ph type="ftr" sz="quarter" idx="11"/>
          </p:nvPr>
        </p:nvSpPr>
        <p:spPr/>
        <p:txBody>
          <a:bodyPr/>
          <a:lstStyle/>
          <a:p>
            <a:r>
              <a:rPr lang="en-US" smtClean="0"/>
              <a:t>Ramakant Soni @ EISTI-CERGY</a:t>
            </a:r>
            <a:endParaRPr lang="en-US"/>
          </a:p>
        </p:txBody>
      </p:sp>
      <p:sp>
        <p:nvSpPr>
          <p:cNvPr id="7" name="Slide Number Placeholder 6"/>
          <p:cNvSpPr>
            <a:spLocks noGrp="1"/>
          </p:cNvSpPr>
          <p:nvPr>
            <p:ph type="sldNum" sz="quarter" idx="12"/>
          </p:nvPr>
        </p:nvSpPr>
        <p:spPr/>
        <p:txBody>
          <a:bodyPr/>
          <a:lstStyle/>
          <a:p>
            <a:fld id="{5827B43F-6D5B-41D9-994C-E82BEA37B219}" type="slidenum">
              <a:rPr lang="en-US" smtClean="0"/>
              <a:pPr/>
              <a:t>11</a:t>
            </a:fld>
            <a:endParaRPr lang="en-US" dirty="0"/>
          </a:p>
        </p:txBody>
      </p:sp>
      <p:sp>
        <p:nvSpPr>
          <p:cNvPr id="8" name="Content Placeholder 7"/>
          <p:cNvSpPr>
            <a:spLocks noGrp="1"/>
          </p:cNvSpPr>
          <p:nvPr>
            <p:ph idx="1"/>
          </p:nvPr>
        </p:nvSpPr>
        <p:spPr>
          <a:xfrm>
            <a:off x="457200" y="1219200"/>
            <a:ext cx="8229600" cy="4953000"/>
          </a:xfrm>
        </p:spPr>
        <p:txBody>
          <a:bodyPr>
            <a:normAutofit fontScale="62500" lnSpcReduction="20000"/>
          </a:bodyPr>
          <a:lstStyle/>
          <a:p>
            <a:pPr>
              <a:buNone/>
            </a:pPr>
            <a:r>
              <a:rPr lang="en-US" dirty="0" smtClean="0"/>
              <a:t>Following are some fundamental concepts of object oriented world:</a:t>
            </a:r>
          </a:p>
          <a:p>
            <a:pPr>
              <a:buNone/>
            </a:pPr>
            <a:endParaRPr lang="en-US" dirty="0" smtClean="0"/>
          </a:p>
          <a:p>
            <a:r>
              <a:rPr lang="en-US" b="1" dirty="0" smtClean="0"/>
              <a:t>Objects</a:t>
            </a:r>
            <a:r>
              <a:rPr lang="en-US" b="1" dirty="0" smtClean="0"/>
              <a:t>:  </a:t>
            </a:r>
            <a:r>
              <a:rPr lang="en-US" dirty="0" smtClean="0"/>
              <a:t>Objects represent an entity and the basic building block.</a:t>
            </a:r>
          </a:p>
          <a:p>
            <a:endParaRPr lang="en-US" dirty="0" smtClean="0"/>
          </a:p>
          <a:p>
            <a:r>
              <a:rPr lang="en-US" b="1" dirty="0" smtClean="0"/>
              <a:t>Class</a:t>
            </a:r>
            <a:r>
              <a:rPr lang="en-US" b="1" dirty="0" smtClean="0"/>
              <a:t>:  </a:t>
            </a:r>
            <a:r>
              <a:rPr lang="en-US" dirty="0" smtClean="0"/>
              <a:t>Class is the blue print of an object.</a:t>
            </a:r>
          </a:p>
          <a:p>
            <a:endParaRPr lang="en-US" dirty="0" smtClean="0"/>
          </a:p>
          <a:p>
            <a:r>
              <a:rPr lang="en-US" b="1" dirty="0" smtClean="0"/>
              <a:t>Abstraction</a:t>
            </a:r>
            <a:r>
              <a:rPr lang="en-US" b="1" dirty="0" smtClean="0"/>
              <a:t>:  </a:t>
            </a:r>
            <a:r>
              <a:rPr lang="en-US" dirty="0" smtClean="0"/>
              <a:t>Abstraction represents the behavior of an real world entity.</a:t>
            </a:r>
          </a:p>
          <a:p>
            <a:endParaRPr lang="en-US" dirty="0" smtClean="0"/>
          </a:p>
          <a:p>
            <a:r>
              <a:rPr lang="en-US" b="1" dirty="0" smtClean="0"/>
              <a:t>Encapsulation:  </a:t>
            </a:r>
            <a:r>
              <a:rPr lang="en-US" dirty="0" smtClean="0"/>
              <a:t>Encapsulation  is  the  mechanism  of  binding  the  data  together  and hiding them from outside world.</a:t>
            </a:r>
          </a:p>
          <a:p>
            <a:endParaRPr lang="en-US" dirty="0" smtClean="0"/>
          </a:p>
          <a:p>
            <a:r>
              <a:rPr lang="en-US" b="1" dirty="0" smtClean="0"/>
              <a:t>Inheritance: </a:t>
            </a:r>
            <a:r>
              <a:rPr lang="en-US" dirty="0" smtClean="0"/>
              <a:t>Inheritance is the mechanism of making new classes from existing one.</a:t>
            </a:r>
          </a:p>
          <a:p>
            <a:endParaRPr lang="en-US" dirty="0" smtClean="0"/>
          </a:p>
          <a:p>
            <a:r>
              <a:rPr lang="en-US" b="1" dirty="0" smtClean="0"/>
              <a:t>Polymorphism: </a:t>
            </a:r>
            <a:r>
              <a:rPr lang="en-US" dirty="0" smtClean="0"/>
              <a:t>It defines the mechanism to exists in different </a:t>
            </a:r>
            <a:r>
              <a:rPr lang="en-US" dirty="0" smtClean="0"/>
              <a:t>forms.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UML</a:t>
            </a:r>
            <a:endParaRPr lang="en-US" dirty="0">
              <a:solidFill>
                <a:srgbClr val="0070C0"/>
              </a:solidFill>
            </a:endParaRPr>
          </a:p>
        </p:txBody>
      </p:sp>
      <p:sp>
        <p:nvSpPr>
          <p:cNvPr id="3" name="Content Placeholder 2"/>
          <p:cNvSpPr>
            <a:spLocks noGrp="1"/>
          </p:cNvSpPr>
          <p:nvPr>
            <p:ph idx="1"/>
          </p:nvPr>
        </p:nvSpPr>
        <p:spPr/>
        <p:txBody>
          <a:bodyPr/>
          <a:lstStyle/>
          <a:p>
            <a:r>
              <a:rPr lang="en-US" dirty="0"/>
              <a:t>The key thing to remember about UML is that it is designed to be </a:t>
            </a:r>
            <a:r>
              <a:rPr lang="en-US" i="1" dirty="0"/>
              <a:t>universal</a:t>
            </a:r>
            <a:r>
              <a:rPr lang="en-US" dirty="0"/>
              <a:t>, it is intended to be independent of implementation platform. Specifically it is a PIM, a platform-independent model</a:t>
            </a:r>
            <a:r>
              <a:rPr lang="en-US" dirty="0" smtClean="0"/>
              <a:t>.</a:t>
            </a:r>
          </a:p>
          <a:p>
            <a:endParaRPr lang="en-US" dirty="0" smtClean="0"/>
          </a:p>
          <a:p>
            <a:endParaRPr lang="en-US" dirty="0" smtClean="0"/>
          </a:p>
          <a:p>
            <a:endParaRPr lang="en-US" dirty="0" smtClean="0"/>
          </a:p>
          <a:p>
            <a:endParaRPr lang="en-US" dirty="0" smtClean="0"/>
          </a:p>
          <a:p>
            <a:endParaRPr lang="en-US" dirty="0"/>
          </a:p>
          <a:p>
            <a:endParaRPr lang="en-US" dirty="0"/>
          </a:p>
        </p:txBody>
      </p:sp>
      <p:pic>
        <p:nvPicPr>
          <p:cNvPr id="15361" name="Picture 1" descr="C:\Users\dell\Desktop\UML_logo.gif"/>
          <p:cNvPicPr>
            <a:picLocks noChangeAspect="1" noChangeArrowheads="1"/>
          </p:cNvPicPr>
          <p:nvPr/>
        </p:nvPicPr>
        <p:blipFill>
          <a:blip r:embed="rId2"/>
          <a:srcRect/>
          <a:stretch>
            <a:fillRect/>
          </a:stretch>
        </p:blipFill>
        <p:spPr bwMode="auto">
          <a:xfrm>
            <a:off x="3200400" y="4114800"/>
            <a:ext cx="2800350" cy="1990725"/>
          </a:xfrm>
          <a:prstGeom prst="rect">
            <a:avLst/>
          </a:prstGeom>
          <a:noFill/>
        </p:spPr>
      </p:pic>
      <p:sp>
        <p:nvSpPr>
          <p:cNvPr id="5" name="Date Placeholder 4"/>
          <p:cNvSpPr>
            <a:spLocks noGrp="1"/>
          </p:cNvSpPr>
          <p:nvPr>
            <p:ph type="dt" sz="half" idx="10"/>
          </p:nvPr>
        </p:nvSpPr>
        <p:spPr/>
        <p:txBody>
          <a:bodyPr/>
          <a:lstStyle/>
          <a:p>
            <a:fld id="{60FD3D2B-631B-4AB3-9302-77060784057B}" type="datetime1">
              <a:rPr lang="en-US" smtClean="0"/>
              <a:pPr/>
              <a:t>11/18/2014</a:t>
            </a:fld>
            <a:endParaRPr lang="en-US"/>
          </a:p>
        </p:txBody>
      </p:sp>
      <p:sp>
        <p:nvSpPr>
          <p:cNvPr id="6" name="Footer Placeholder 5"/>
          <p:cNvSpPr>
            <a:spLocks noGrp="1"/>
          </p:cNvSpPr>
          <p:nvPr>
            <p:ph type="ftr" sz="quarter" idx="11"/>
          </p:nvPr>
        </p:nvSpPr>
        <p:spPr/>
        <p:txBody>
          <a:bodyPr/>
          <a:lstStyle/>
          <a:p>
            <a:r>
              <a:rPr lang="en-US" smtClean="0"/>
              <a:t>Ramakant Soni @ EISTI-CERGY</a:t>
            </a:r>
            <a:endParaRPr lang="en-US"/>
          </a:p>
        </p:txBody>
      </p:sp>
      <p:sp>
        <p:nvSpPr>
          <p:cNvPr id="7" name="Slide Number Placeholder 6"/>
          <p:cNvSpPr>
            <a:spLocks noGrp="1"/>
          </p:cNvSpPr>
          <p:nvPr>
            <p:ph type="sldNum" sz="quarter" idx="12"/>
          </p:nvPr>
        </p:nvSpPr>
        <p:spPr/>
        <p:txBody>
          <a:bodyPr/>
          <a:lstStyle/>
          <a:p>
            <a:fld id="{5827B43F-6D5B-41D9-994C-E82BEA37B219}"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Unified Modeling Language (UML)</a:t>
            </a:r>
            <a:endParaRPr lang="en-US" sz="3600" dirty="0">
              <a:solidFill>
                <a:srgbClr val="0070C0"/>
              </a:solidFill>
            </a:endParaRPr>
          </a:p>
        </p:txBody>
      </p:sp>
      <p:sp>
        <p:nvSpPr>
          <p:cNvPr id="3" name="Content Placeholder 2"/>
          <p:cNvSpPr>
            <a:spLocks noGrp="1"/>
          </p:cNvSpPr>
          <p:nvPr>
            <p:ph idx="1"/>
          </p:nvPr>
        </p:nvSpPr>
        <p:spPr/>
        <p:txBody>
          <a:bodyPr>
            <a:normAutofit fontScale="70000" lnSpcReduction="20000"/>
          </a:bodyPr>
          <a:lstStyle/>
          <a:p>
            <a:pPr algn="just"/>
            <a:r>
              <a:rPr lang="en-US" b="1" dirty="0" smtClean="0"/>
              <a:t>UML</a:t>
            </a:r>
            <a:r>
              <a:rPr lang="en-US" dirty="0" smtClean="0"/>
              <a:t> is a general-purpose modeling language in the field of software engineering, which is designed to provide a standard way to visualize the design of a system.</a:t>
            </a:r>
            <a:endParaRPr lang="en-US" baseline="30000" dirty="0"/>
          </a:p>
          <a:p>
            <a:pPr algn="just"/>
            <a:endParaRPr lang="en-US" dirty="0" smtClean="0"/>
          </a:p>
          <a:p>
            <a:pPr algn="just"/>
            <a:r>
              <a:rPr lang="en-US" dirty="0" smtClean="0"/>
              <a:t>It was created and developed by </a:t>
            </a:r>
            <a:r>
              <a:rPr lang="en-US" dirty="0" smtClean="0">
                <a:solidFill>
                  <a:srgbClr val="C00000"/>
                </a:solidFill>
              </a:rPr>
              <a:t>Grady </a:t>
            </a:r>
            <a:r>
              <a:rPr lang="en-US" dirty="0" err="1" smtClean="0">
                <a:solidFill>
                  <a:srgbClr val="C00000"/>
                </a:solidFill>
              </a:rPr>
              <a:t>Booch</a:t>
            </a:r>
            <a:r>
              <a:rPr lang="en-US" dirty="0" smtClean="0">
                <a:solidFill>
                  <a:srgbClr val="C00000"/>
                </a:solidFill>
              </a:rPr>
              <a:t>, </a:t>
            </a:r>
            <a:r>
              <a:rPr lang="en-US" dirty="0" err="1" smtClean="0">
                <a:solidFill>
                  <a:srgbClr val="C00000"/>
                </a:solidFill>
              </a:rPr>
              <a:t>Ivar</a:t>
            </a:r>
            <a:r>
              <a:rPr lang="en-US" dirty="0" smtClean="0">
                <a:solidFill>
                  <a:srgbClr val="C00000"/>
                </a:solidFill>
              </a:rPr>
              <a:t> Jacobson and James </a:t>
            </a:r>
            <a:r>
              <a:rPr lang="en-US" dirty="0" err="1" smtClean="0">
                <a:solidFill>
                  <a:srgbClr val="C00000"/>
                </a:solidFill>
              </a:rPr>
              <a:t>Rumbaugh</a:t>
            </a:r>
            <a:r>
              <a:rPr lang="en-US" dirty="0" smtClean="0">
                <a:solidFill>
                  <a:srgbClr val="C00000"/>
                </a:solidFill>
              </a:rPr>
              <a:t> </a:t>
            </a:r>
            <a:r>
              <a:rPr lang="en-US" dirty="0" smtClean="0"/>
              <a:t>at </a:t>
            </a:r>
            <a:r>
              <a:rPr lang="en-US" dirty="0" smtClean="0">
                <a:solidFill>
                  <a:srgbClr val="C00000"/>
                </a:solidFill>
              </a:rPr>
              <a:t>Rational Software </a:t>
            </a:r>
            <a:r>
              <a:rPr lang="en-US" dirty="0" smtClean="0"/>
              <a:t>during 1994–95 with further development led by them through 1996.</a:t>
            </a:r>
            <a:endParaRPr lang="en-US" baseline="30000" dirty="0"/>
          </a:p>
          <a:p>
            <a:pPr algn="just"/>
            <a:endParaRPr lang="en-US" dirty="0" smtClean="0"/>
          </a:p>
          <a:p>
            <a:pPr algn="just"/>
            <a:r>
              <a:rPr lang="en-US" dirty="0" smtClean="0"/>
              <a:t>In 1997 it was adopted as a standard by the </a:t>
            </a:r>
            <a:r>
              <a:rPr lang="en-US" dirty="0" smtClean="0">
                <a:solidFill>
                  <a:srgbClr val="C00000"/>
                </a:solidFill>
              </a:rPr>
              <a:t>Object Management Group (OMG), </a:t>
            </a:r>
            <a:r>
              <a:rPr lang="en-US" dirty="0" smtClean="0"/>
              <a:t>and has been managed by this organization ever since. In 2000 the Unified Modeling Language was also accepted by the </a:t>
            </a:r>
            <a:r>
              <a:rPr lang="en-US" b="1" dirty="0" smtClean="0"/>
              <a:t>International Organization for Standardization (ISO</a:t>
            </a:r>
            <a:r>
              <a:rPr lang="en-US" dirty="0" smtClean="0"/>
              <a:t>) as an approved ISO standard. Since then it has been periodically revised to cover the latest revision of UML.</a:t>
            </a:r>
          </a:p>
          <a:p>
            <a:pPr algn="just"/>
            <a:endParaRPr lang="en-US" dirty="0"/>
          </a:p>
        </p:txBody>
      </p:sp>
      <p:sp>
        <p:nvSpPr>
          <p:cNvPr id="4" name="Date Placeholder 3"/>
          <p:cNvSpPr>
            <a:spLocks noGrp="1"/>
          </p:cNvSpPr>
          <p:nvPr>
            <p:ph type="dt" sz="half" idx="10"/>
          </p:nvPr>
        </p:nvSpPr>
        <p:spPr/>
        <p:txBody>
          <a:bodyPr/>
          <a:lstStyle/>
          <a:p>
            <a:fld id="{19325806-0E17-4667-8ACD-F74D27B87436}"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4 parts to the UML 2.x specification:</a:t>
            </a:r>
            <a:endParaRPr lang="en-US" sz="3600" dirty="0">
              <a:solidFill>
                <a:srgbClr val="0070C0"/>
              </a:solidFill>
            </a:endParaRPr>
          </a:p>
        </p:txBody>
      </p:sp>
      <p:sp>
        <p:nvSpPr>
          <p:cNvPr id="3" name="Content Placeholder 2"/>
          <p:cNvSpPr>
            <a:spLocks noGrp="1"/>
          </p:cNvSpPr>
          <p:nvPr>
            <p:ph idx="1"/>
          </p:nvPr>
        </p:nvSpPr>
        <p:spPr/>
        <p:txBody>
          <a:bodyPr>
            <a:normAutofit fontScale="85000" lnSpcReduction="20000"/>
          </a:bodyPr>
          <a:lstStyle/>
          <a:p>
            <a:r>
              <a:rPr lang="en-US" dirty="0" smtClean="0">
                <a:solidFill>
                  <a:srgbClr val="FF0000"/>
                </a:solidFill>
              </a:rPr>
              <a:t>The Superstructure </a:t>
            </a:r>
            <a:r>
              <a:rPr lang="en-US" dirty="0" smtClean="0"/>
              <a:t>that defines the notation and semantics for diagrams and their model </a:t>
            </a:r>
            <a:r>
              <a:rPr lang="en-US" dirty="0" smtClean="0"/>
              <a:t>elements.</a:t>
            </a:r>
            <a:endParaRPr lang="en-US" dirty="0" smtClean="0"/>
          </a:p>
          <a:p>
            <a:endParaRPr lang="en-US" dirty="0" smtClean="0"/>
          </a:p>
          <a:p>
            <a:r>
              <a:rPr lang="en-US" dirty="0" smtClean="0">
                <a:solidFill>
                  <a:srgbClr val="FF0000"/>
                </a:solidFill>
              </a:rPr>
              <a:t>The Infrastructure </a:t>
            </a:r>
            <a:r>
              <a:rPr lang="en-US" dirty="0" smtClean="0"/>
              <a:t>that defines the core meta-model on which the Superstructure is </a:t>
            </a:r>
            <a:r>
              <a:rPr lang="en-US" dirty="0" smtClean="0"/>
              <a:t>based.</a:t>
            </a:r>
            <a:endParaRPr lang="en-US" dirty="0" smtClean="0"/>
          </a:p>
          <a:p>
            <a:endParaRPr lang="en-US" dirty="0" smtClean="0"/>
          </a:p>
          <a:p>
            <a:r>
              <a:rPr lang="en-US" dirty="0" smtClean="0">
                <a:solidFill>
                  <a:srgbClr val="FF0000"/>
                </a:solidFill>
              </a:rPr>
              <a:t>The Object Constraint Language (OCL) </a:t>
            </a:r>
            <a:r>
              <a:rPr lang="en-US" dirty="0" smtClean="0"/>
              <a:t>for defining rules for model </a:t>
            </a:r>
            <a:r>
              <a:rPr lang="en-US" dirty="0" smtClean="0"/>
              <a:t>elements.</a:t>
            </a:r>
            <a:endParaRPr lang="en-US" dirty="0" smtClean="0"/>
          </a:p>
          <a:p>
            <a:endParaRPr lang="en-US" dirty="0" smtClean="0"/>
          </a:p>
          <a:p>
            <a:r>
              <a:rPr lang="en-US" dirty="0" smtClean="0">
                <a:solidFill>
                  <a:srgbClr val="FF0000"/>
                </a:solidFill>
              </a:rPr>
              <a:t>The UML Diagram Interchange </a:t>
            </a:r>
            <a:r>
              <a:rPr lang="en-US" dirty="0" smtClean="0"/>
              <a:t>that defines how UML 2 diagram layouts are </a:t>
            </a:r>
            <a:r>
              <a:rPr lang="en-US" dirty="0" smtClean="0"/>
              <a:t>exchanged.</a:t>
            </a:r>
            <a:endParaRPr lang="en-US" dirty="0" smtClean="0"/>
          </a:p>
          <a:p>
            <a:endParaRPr lang="en-US" dirty="0"/>
          </a:p>
        </p:txBody>
      </p:sp>
      <p:sp>
        <p:nvSpPr>
          <p:cNvPr id="4" name="Date Placeholder 3"/>
          <p:cNvSpPr>
            <a:spLocks noGrp="1"/>
          </p:cNvSpPr>
          <p:nvPr>
            <p:ph type="dt" sz="half" idx="10"/>
          </p:nvPr>
        </p:nvSpPr>
        <p:spPr/>
        <p:txBody>
          <a:bodyPr/>
          <a:lstStyle/>
          <a:p>
            <a:fld id="{CFE0B33F-CD17-4DF4-907D-61B9FB93DF1D}"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600" dirty="0" smtClean="0">
                <a:solidFill>
                  <a:srgbClr val="0070C0"/>
                </a:solidFill>
              </a:rPr>
              <a:t>Design/Usage</a:t>
            </a:r>
            <a:endParaRPr lang="en-US" sz="3600" dirty="0">
              <a:solidFill>
                <a:srgbClr val="0070C0"/>
              </a:solidFill>
            </a:endParaRPr>
          </a:p>
        </p:txBody>
      </p:sp>
      <p:sp>
        <p:nvSpPr>
          <p:cNvPr id="3" name="Content Placeholder 2"/>
          <p:cNvSpPr>
            <a:spLocks noGrp="1"/>
          </p:cNvSpPr>
          <p:nvPr>
            <p:ph idx="1"/>
          </p:nvPr>
        </p:nvSpPr>
        <p:spPr>
          <a:xfrm>
            <a:off x="457200" y="1371600"/>
            <a:ext cx="8229600" cy="4525963"/>
          </a:xfrm>
        </p:spPr>
        <p:txBody>
          <a:bodyPr>
            <a:normAutofit fontScale="70000" lnSpcReduction="20000"/>
          </a:bodyPr>
          <a:lstStyle/>
          <a:p>
            <a:pPr algn="just">
              <a:buNone/>
            </a:pPr>
            <a:r>
              <a:rPr lang="en-US" b="1" dirty="0" smtClean="0"/>
              <a:t>Software development </a:t>
            </a:r>
            <a:r>
              <a:rPr lang="en-US" b="1" dirty="0" smtClean="0"/>
              <a:t>methods</a:t>
            </a:r>
            <a:endParaRPr lang="en-US" b="1" dirty="0" smtClean="0"/>
          </a:p>
          <a:p>
            <a:pPr algn="just">
              <a:buNone/>
            </a:pPr>
            <a:r>
              <a:rPr lang="en-US" dirty="0" smtClean="0"/>
              <a:t>      UML </a:t>
            </a:r>
            <a:r>
              <a:rPr lang="en-US" dirty="0" smtClean="0"/>
              <a:t>is not a development method by itself</a:t>
            </a:r>
            <a:r>
              <a:rPr lang="en-US" dirty="0" smtClean="0"/>
              <a:t>; </a:t>
            </a:r>
            <a:r>
              <a:rPr lang="en-US" dirty="0" smtClean="0"/>
              <a:t>however, it was designed to be compatible with the leading object-oriented software development methods of its </a:t>
            </a:r>
            <a:r>
              <a:rPr lang="en-US" dirty="0" smtClean="0"/>
              <a:t>time.</a:t>
            </a:r>
          </a:p>
          <a:p>
            <a:pPr algn="just"/>
            <a:endParaRPr lang="en-US" dirty="0" smtClean="0"/>
          </a:p>
          <a:p>
            <a:pPr algn="just">
              <a:buNone/>
            </a:pPr>
            <a:r>
              <a:rPr lang="en-US" b="1" dirty="0" smtClean="0"/>
              <a:t>UML </a:t>
            </a:r>
            <a:r>
              <a:rPr lang="en-US" b="1" dirty="0" smtClean="0"/>
              <a:t>diagrams represent two different views of a system model</a:t>
            </a:r>
            <a:r>
              <a:rPr lang="en-US" b="1" dirty="0" smtClean="0"/>
              <a:t>:</a:t>
            </a:r>
          </a:p>
          <a:p>
            <a:pPr algn="just">
              <a:buNone/>
            </a:pPr>
            <a:endParaRPr lang="en-US" b="1" dirty="0" smtClean="0"/>
          </a:p>
          <a:p>
            <a:pPr algn="just"/>
            <a:r>
              <a:rPr lang="en-US" dirty="0" smtClean="0">
                <a:solidFill>
                  <a:srgbClr val="C00000"/>
                </a:solidFill>
              </a:rPr>
              <a:t>Static (or </a:t>
            </a:r>
            <a:r>
              <a:rPr lang="en-US" i="1" dirty="0" smtClean="0">
                <a:solidFill>
                  <a:srgbClr val="C00000"/>
                </a:solidFill>
              </a:rPr>
              <a:t>structural</a:t>
            </a:r>
            <a:r>
              <a:rPr lang="en-US" dirty="0" smtClean="0">
                <a:solidFill>
                  <a:srgbClr val="C00000"/>
                </a:solidFill>
              </a:rPr>
              <a:t>) view: </a:t>
            </a:r>
            <a:r>
              <a:rPr lang="en-US" dirty="0" smtClean="0"/>
              <a:t>emphasizes the static structure of the system using objects, attributes, operations and relationships. </a:t>
            </a:r>
            <a:endParaRPr lang="en-US" dirty="0" smtClean="0"/>
          </a:p>
          <a:p>
            <a:pPr algn="just"/>
            <a:endParaRPr lang="en-US" dirty="0" smtClean="0"/>
          </a:p>
          <a:p>
            <a:pPr algn="just"/>
            <a:r>
              <a:rPr lang="en-US" dirty="0" smtClean="0">
                <a:solidFill>
                  <a:srgbClr val="C00000"/>
                </a:solidFill>
              </a:rPr>
              <a:t>Dynamic (or </a:t>
            </a:r>
            <a:r>
              <a:rPr lang="en-US" i="1" dirty="0" smtClean="0">
                <a:solidFill>
                  <a:srgbClr val="C00000"/>
                </a:solidFill>
              </a:rPr>
              <a:t>behavioral</a:t>
            </a:r>
            <a:r>
              <a:rPr lang="en-US" dirty="0" smtClean="0">
                <a:solidFill>
                  <a:srgbClr val="C00000"/>
                </a:solidFill>
              </a:rPr>
              <a:t>) view: </a:t>
            </a:r>
            <a:r>
              <a:rPr lang="en-US" dirty="0" smtClean="0"/>
              <a:t>emphasizes the dynamic behavior of the system by showing collaborations among objects and changes to the internal states of objects. </a:t>
            </a:r>
          </a:p>
          <a:p>
            <a:endParaRPr lang="en-US" dirty="0"/>
          </a:p>
        </p:txBody>
      </p:sp>
      <p:sp>
        <p:nvSpPr>
          <p:cNvPr id="4" name="Date Placeholder 3"/>
          <p:cNvSpPr>
            <a:spLocks noGrp="1"/>
          </p:cNvSpPr>
          <p:nvPr>
            <p:ph type="dt" sz="half" idx="10"/>
          </p:nvPr>
        </p:nvSpPr>
        <p:spPr/>
        <p:txBody>
          <a:bodyPr/>
          <a:lstStyle/>
          <a:p>
            <a:fld id="{AD1F5BA9-FA0E-4C85-BB66-F8427C15A2F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Applications of UML</a:t>
            </a:r>
            <a:endParaRPr lang="en-US" sz="3600" dirty="0">
              <a:solidFill>
                <a:srgbClr val="0070C0"/>
              </a:solidFill>
            </a:endParaRPr>
          </a:p>
        </p:txBody>
      </p:sp>
      <p:sp>
        <p:nvSpPr>
          <p:cNvPr id="3" name="Content Placeholder 2"/>
          <p:cNvSpPr>
            <a:spLocks noGrp="1"/>
          </p:cNvSpPr>
          <p:nvPr>
            <p:ph idx="1"/>
          </p:nvPr>
        </p:nvSpPr>
        <p:spPr/>
        <p:txBody>
          <a:bodyPr>
            <a:normAutofit fontScale="62500" lnSpcReduction="20000"/>
          </a:bodyPr>
          <a:lstStyle/>
          <a:p>
            <a:pPr algn="just"/>
            <a:r>
              <a:rPr lang="en-US" b="1" dirty="0" smtClean="0"/>
              <a:t>UML</a:t>
            </a:r>
            <a:r>
              <a:rPr lang="en-US" dirty="0" smtClean="0"/>
              <a:t> </a:t>
            </a:r>
            <a:r>
              <a:rPr lang="en-US" dirty="0" smtClean="0"/>
              <a:t>is </a:t>
            </a:r>
            <a:r>
              <a:rPr lang="en-US" dirty="0" smtClean="0"/>
              <a:t>very powerful modeling </a:t>
            </a:r>
            <a:r>
              <a:rPr lang="en-US" dirty="0" smtClean="0"/>
              <a:t>language. We </a:t>
            </a:r>
            <a:r>
              <a:rPr lang="en-US" dirty="0" smtClean="0"/>
              <a:t>can develop many diagrams using </a:t>
            </a:r>
            <a:r>
              <a:rPr lang="en-US" dirty="0" smtClean="0">
                <a:hlinkClick r:id="rId2" tooltip="Unified Modeling Language"/>
              </a:rPr>
              <a:t>UML</a:t>
            </a:r>
            <a:r>
              <a:rPr lang="en-US" dirty="0" smtClean="0"/>
              <a:t> and provide users with ready-to-use, expressive modeling examples. </a:t>
            </a:r>
            <a:endParaRPr lang="en-US" dirty="0" smtClean="0"/>
          </a:p>
          <a:p>
            <a:pPr algn="just"/>
            <a:endParaRPr lang="en-US" dirty="0" smtClean="0"/>
          </a:p>
          <a:p>
            <a:pPr algn="just"/>
            <a:r>
              <a:rPr lang="en-US" dirty="0" smtClean="0"/>
              <a:t>UML </a:t>
            </a:r>
            <a:r>
              <a:rPr lang="en-US" dirty="0" smtClean="0"/>
              <a:t>can be applied in many areas like embedded systems, web applications, commercial applications etc. </a:t>
            </a:r>
            <a:endParaRPr lang="en-US" dirty="0" smtClean="0"/>
          </a:p>
          <a:p>
            <a:pPr algn="just"/>
            <a:endParaRPr lang="en-US" dirty="0" smtClean="0"/>
          </a:p>
          <a:p>
            <a:pPr algn="just"/>
            <a:r>
              <a:rPr lang="en-US" dirty="0" smtClean="0"/>
              <a:t>Some </a:t>
            </a:r>
            <a:r>
              <a:rPr lang="en-US" dirty="0" smtClean="0"/>
              <a:t>UML tools generate program language code from </a:t>
            </a:r>
            <a:r>
              <a:rPr lang="en-US" dirty="0" smtClean="0"/>
              <a:t>UML.</a:t>
            </a:r>
          </a:p>
          <a:p>
            <a:pPr algn="just"/>
            <a:endParaRPr lang="en-US" baseline="30000" dirty="0" smtClean="0"/>
          </a:p>
          <a:p>
            <a:pPr algn="just"/>
            <a:r>
              <a:rPr lang="en-US" dirty="0" smtClean="0"/>
              <a:t>UML </a:t>
            </a:r>
            <a:r>
              <a:rPr lang="en-US" dirty="0" smtClean="0"/>
              <a:t>can be used for modeling the whole system independent of platform language. </a:t>
            </a:r>
            <a:endParaRPr lang="en-US" dirty="0" smtClean="0"/>
          </a:p>
          <a:p>
            <a:pPr algn="just"/>
            <a:endParaRPr lang="en-US" dirty="0" smtClean="0"/>
          </a:p>
          <a:p>
            <a:pPr algn="just"/>
            <a:r>
              <a:rPr lang="en-US" dirty="0" smtClean="0"/>
              <a:t>UML </a:t>
            </a:r>
            <a:r>
              <a:rPr lang="en-US" dirty="0" smtClean="0"/>
              <a:t>gives us a standard way to write a system's view, covering conceptual things such as business processes and system functions, as well as things like classes written in a specific programming language, database schemas, and reusable software components. </a:t>
            </a:r>
            <a:endParaRPr lang="en-US" dirty="0"/>
          </a:p>
        </p:txBody>
      </p:sp>
      <p:sp>
        <p:nvSpPr>
          <p:cNvPr id="4" name="Date Placeholder 3"/>
          <p:cNvSpPr>
            <a:spLocks noGrp="1"/>
          </p:cNvSpPr>
          <p:nvPr>
            <p:ph type="dt" sz="half" idx="10"/>
          </p:nvPr>
        </p:nvSpPr>
        <p:spPr/>
        <p:txBody>
          <a:bodyPr/>
          <a:lstStyle/>
          <a:p>
            <a:fld id="{389FC637-5440-49C6-9945-8E7B7F27CFF1}"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dirty="0" smtClean="0">
                <a:solidFill>
                  <a:srgbClr val="0070C0"/>
                </a:solidFill>
              </a:rPr>
              <a:t>Areas where UML is effectively used</a:t>
            </a:r>
            <a:endParaRPr lang="en-US" sz="3600" dirty="0">
              <a:solidFill>
                <a:srgbClr val="0070C0"/>
              </a:solidFill>
            </a:endParaRPr>
          </a:p>
        </p:txBody>
      </p:sp>
      <p:sp>
        <p:nvSpPr>
          <p:cNvPr id="3" name="Content Placeholder 2"/>
          <p:cNvSpPr>
            <a:spLocks noGrp="1"/>
          </p:cNvSpPr>
          <p:nvPr>
            <p:ph idx="1"/>
          </p:nvPr>
        </p:nvSpPr>
        <p:spPr>
          <a:xfrm>
            <a:off x="457200" y="1143000"/>
            <a:ext cx="8229600" cy="4953000"/>
          </a:xfrm>
        </p:spPr>
        <p:txBody>
          <a:bodyPr>
            <a:normAutofit fontScale="92500" lnSpcReduction="20000"/>
          </a:bodyPr>
          <a:lstStyle/>
          <a:p>
            <a:pPr>
              <a:buNone/>
            </a:pPr>
            <a:r>
              <a:rPr lang="en-US" dirty="0" smtClean="0"/>
              <a:t>UML has been used effectively in following areas:</a:t>
            </a:r>
          </a:p>
          <a:p>
            <a:pPr>
              <a:buNone/>
            </a:pPr>
            <a:endParaRPr lang="en-US" sz="900" dirty="0" smtClean="0"/>
          </a:p>
          <a:p>
            <a:r>
              <a:rPr lang="en-US" dirty="0" smtClean="0">
                <a:solidFill>
                  <a:srgbClr val="C00000"/>
                </a:solidFill>
              </a:rPr>
              <a:t>Enterprise information systems.</a:t>
            </a:r>
          </a:p>
          <a:p>
            <a:r>
              <a:rPr lang="en-US" dirty="0" smtClean="0">
                <a:solidFill>
                  <a:srgbClr val="C00000"/>
                </a:solidFill>
              </a:rPr>
              <a:t>Banking and financial services.</a:t>
            </a:r>
          </a:p>
          <a:p>
            <a:r>
              <a:rPr lang="en-US" dirty="0" smtClean="0">
                <a:solidFill>
                  <a:srgbClr val="C00000"/>
                </a:solidFill>
              </a:rPr>
              <a:t>Telecommunications.</a:t>
            </a:r>
          </a:p>
          <a:p>
            <a:r>
              <a:rPr lang="en-US" dirty="0" smtClean="0">
                <a:solidFill>
                  <a:srgbClr val="C00000"/>
                </a:solidFill>
              </a:rPr>
              <a:t>Transportation.</a:t>
            </a:r>
          </a:p>
          <a:p>
            <a:r>
              <a:rPr lang="en-US" dirty="0" smtClean="0">
                <a:solidFill>
                  <a:srgbClr val="C00000"/>
                </a:solidFill>
              </a:rPr>
              <a:t>Defense.</a:t>
            </a:r>
          </a:p>
          <a:p>
            <a:r>
              <a:rPr lang="en-US" dirty="0" smtClean="0">
                <a:solidFill>
                  <a:srgbClr val="C00000"/>
                </a:solidFill>
              </a:rPr>
              <a:t>Retail.</a:t>
            </a:r>
          </a:p>
          <a:p>
            <a:r>
              <a:rPr lang="en-US" dirty="0" smtClean="0">
                <a:solidFill>
                  <a:srgbClr val="C00000"/>
                </a:solidFill>
              </a:rPr>
              <a:t>Medical electronics.</a:t>
            </a:r>
          </a:p>
          <a:p>
            <a:r>
              <a:rPr lang="en-US" dirty="0" smtClean="0">
                <a:solidFill>
                  <a:srgbClr val="C00000"/>
                </a:solidFill>
              </a:rPr>
              <a:t>Science and Research.</a:t>
            </a:r>
          </a:p>
          <a:p>
            <a:r>
              <a:rPr lang="en-US" dirty="0" smtClean="0">
                <a:solidFill>
                  <a:srgbClr val="C00000"/>
                </a:solidFill>
              </a:rPr>
              <a:t>Distributed Web-based services.</a:t>
            </a:r>
            <a:endParaRPr lang="en-US" dirty="0">
              <a:solidFill>
                <a:srgbClr val="C00000"/>
              </a:solidFill>
            </a:endParaRPr>
          </a:p>
        </p:txBody>
      </p:sp>
      <p:sp>
        <p:nvSpPr>
          <p:cNvPr id="4" name="Date Placeholder 3"/>
          <p:cNvSpPr>
            <a:spLocks noGrp="1"/>
          </p:cNvSpPr>
          <p:nvPr>
            <p:ph type="dt" sz="half" idx="10"/>
          </p:nvPr>
        </p:nvSpPr>
        <p:spPr/>
        <p:txBody>
          <a:bodyPr/>
          <a:lstStyle/>
          <a:p>
            <a:fld id="{B45E5EC7-081F-47DE-983A-0F1D9C61E82A}"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Why modeling with UML is used</a:t>
            </a:r>
            <a:endParaRPr lang="en-US" sz="3600" dirty="0">
              <a:solidFill>
                <a:srgbClr val="0070C0"/>
              </a:solidFill>
            </a:endParaRPr>
          </a:p>
        </p:txBody>
      </p:sp>
      <p:sp>
        <p:nvSpPr>
          <p:cNvPr id="3" name="Content Placeholder 2"/>
          <p:cNvSpPr>
            <a:spLocks noGrp="1"/>
          </p:cNvSpPr>
          <p:nvPr>
            <p:ph idx="1"/>
          </p:nvPr>
        </p:nvSpPr>
        <p:spPr>
          <a:xfrm>
            <a:off x="457200" y="1295400"/>
            <a:ext cx="8229600" cy="4830763"/>
          </a:xfrm>
        </p:spPr>
        <p:txBody>
          <a:bodyPr>
            <a:normAutofit fontScale="25000" lnSpcReduction="20000"/>
          </a:bodyPr>
          <a:lstStyle/>
          <a:p>
            <a:pPr algn="just"/>
            <a:r>
              <a:rPr lang="en-US" sz="9600" dirty="0" smtClean="0"/>
              <a:t>Modeling provides structure for problem solving.</a:t>
            </a:r>
          </a:p>
          <a:p>
            <a:pPr algn="just"/>
            <a:endParaRPr lang="en-US" sz="5600" dirty="0" smtClean="0"/>
          </a:p>
          <a:p>
            <a:pPr algn="just"/>
            <a:r>
              <a:rPr lang="en-US" sz="9600" dirty="0" smtClean="0"/>
              <a:t>If we model a system, we may find multiple solutions.</a:t>
            </a:r>
          </a:p>
          <a:p>
            <a:pPr algn="just"/>
            <a:endParaRPr lang="en-US" sz="5600" dirty="0" smtClean="0"/>
          </a:p>
          <a:p>
            <a:pPr algn="just"/>
            <a:r>
              <a:rPr lang="en-US" sz="9600" dirty="0" smtClean="0"/>
              <a:t>Modeling helps us manage the complexity of systems before actually starting development work.</a:t>
            </a:r>
          </a:p>
          <a:p>
            <a:pPr algn="just"/>
            <a:endParaRPr lang="en-US" sz="5600" dirty="0" smtClean="0"/>
          </a:p>
          <a:p>
            <a:pPr algn="just"/>
            <a:r>
              <a:rPr lang="en-US" sz="9600" dirty="0" smtClean="0"/>
              <a:t>With various diagrams from UML we can show clear views of system thus reducing time-to-market for business problem solutions.</a:t>
            </a:r>
          </a:p>
          <a:p>
            <a:pPr algn="just"/>
            <a:endParaRPr lang="en-US" sz="5600" dirty="0" smtClean="0"/>
          </a:p>
          <a:p>
            <a:pPr algn="just"/>
            <a:r>
              <a:rPr lang="en-US" sz="9600" dirty="0" smtClean="0"/>
              <a:t>If we model any problem before its development there are fewer chances that our development plan will go wrong, thus decreasing development costs.</a:t>
            </a:r>
          </a:p>
          <a:p>
            <a:pPr algn="just"/>
            <a:endParaRPr lang="en-US" sz="5600" dirty="0" smtClean="0"/>
          </a:p>
          <a:p>
            <a:pPr algn="just"/>
            <a:r>
              <a:rPr lang="en-US" sz="9600" dirty="0" smtClean="0"/>
              <a:t>Modeling reduces the risk of mistakes.</a:t>
            </a:r>
          </a:p>
          <a:p>
            <a:endParaRPr lang="en-US" dirty="0"/>
          </a:p>
        </p:txBody>
      </p:sp>
      <p:sp>
        <p:nvSpPr>
          <p:cNvPr id="4" name="Date Placeholder 3"/>
          <p:cNvSpPr>
            <a:spLocks noGrp="1"/>
          </p:cNvSpPr>
          <p:nvPr>
            <p:ph type="dt" sz="half" idx="10"/>
          </p:nvPr>
        </p:nvSpPr>
        <p:spPr/>
        <p:txBody>
          <a:bodyPr/>
          <a:lstStyle/>
          <a:p>
            <a:fld id="{3FA58AFC-A600-4499-8F81-0A797D3D53C7}"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600" dirty="0" smtClean="0">
                <a:solidFill>
                  <a:srgbClr val="0070C0"/>
                </a:solidFill>
              </a:rPr>
              <a:t>Design</a:t>
            </a:r>
            <a:r>
              <a:rPr lang="en-US" sz="3600" dirty="0" smtClean="0"/>
              <a:t> </a:t>
            </a:r>
            <a:r>
              <a:rPr lang="en-US" sz="3600" dirty="0" smtClean="0">
                <a:solidFill>
                  <a:srgbClr val="0070C0"/>
                </a:solidFill>
              </a:rPr>
              <a:t>examples</a:t>
            </a:r>
            <a:r>
              <a:rPr lang="en-US" sz="3600" dirty="0" smtClean="0"/>
              <a:t>:</a:t>
            </a:r>
            <a:endParaRPr lang="en-US" sz="3600" dirty="0"/>
          </a:p>
        </p:txBody>
      </p:sp>
      <p:sp>
        <p:nvSpPr>
          <p:cNvPr id="3" name="Content Placeholder 2"/>
          <p:cNvSpPr>
            <a:spLocks noGrp="1"/>
          </p:cNvSpPr>
          <p:nvPr>
            <p:ph idx="1"/>
          </p:nvPr>
        </p:nvSpPr>
        <p:spPr>
          <a:xfrm>
            <a:off x="457200" y="1219200"/>
            <a:ext cx="8229600" cy="4525963"/>
          </a:xfrm>
        </p:spPr>
        <p:txBody>
          <a:bodyPr>
            <a:noAutofit/>
          </a:bodyPr>
          <a:lstStyle/>
          <a:p>
            <a:pPr algn="just">
              <a:buNone/>
            </a:pPr>
            <a:r>
              <a:rPr lang="en-US" sz="1800" b="1" dirty="0" smtClean="0">
                <a:solidFill>
                  <a:srgbClr val="FF0000"/>
                </a:solidFill>
              </a:rPr>
              <a:t>     Taxi </a:t>
            </a:r>
            <a:r>
              <a:rPr lang="en-US" sz="1800" b="1" dirty="0" smtClean="0">
                <a:solidFill>
                  <a:srgbClr val="FF0000"/>
                </a:solidFill>
              </a:rPr>
              <a:t>service - Workflow diagram</a:t>
            </a:r>
          </a:p>
          <a:p>
            <a:pPr marL="236538" indent="-3175" algn="just">
              <a:buNone/>
            </a:pPr>
            <a:r>
              <a:rPr lang="en-US" sz="1600" dirty="0" smtClean="0"/>
              <a:t>"A taxicab, also known as a taxi or a cab, is a type of vehicle for hire with a driver, used by a single passenger or small group of passengers often for a non-shared ride. A taxicab conveys passengers between locations of their choice. In modes of public transport, the pick-up and drop-off locations are determined by the service provider, not by the passenger, although demand responsive transport and share taxis provide a hybrid bus/taxi mode. There are four distinct forms of taxicab, which can be identified by slightly differing terms in different countries: </a:t>
            </a:r>
            <a:endParaRPr lang="en-US" sz="1600" dirty="0" smtClean="0"/>
          </a:p>
          <a:p>
            <a:pPr algn="just">
              <a:buNone/>
            </a:pPr>
            <a:endParaRPr lang="en-US" sz="1600" dirty="0" smtClean="0"/>
          </a:p>
          <a:p>
            <a:pPr algn="just">
              <a:buNone/>
            </a:pPr>
            <a:r>
              <a:rPr lang="en-US" sz="1600" dirty="0" smtClean="0"/>
              <a:t>(</a:t>
            </a:r>
            <a:r>
              <a:rPr lang="en-US" sz="1600" dirty="0" smtClean="0"/>
              <a:t>1) </a:t>
            </a:r>
            <a:r>
              <a:rPr lang="en-US" sz="1600" dirty="0" smtClean="0">
                <a:solidFill>
                  <a:srgbClr val="C00000"/>
                </a:solidFill>
              </a:rPr>
              <a:t>Hackney carriages </a:t>
            </a:r>
            <a:r>
              <a:rPr lang="en-US" sz="1600" dirty="0" smtClean="0"/>
              <a:t>also known as public hire, hailed or street taxis, licensed for hailing throughout communities. </a:t>
            </a:r>
            <a:endParaRPr lang="en-US" sz="1600" dirty="0" smtClean="0"/>
          </a:p>
          <a:p>
            <a:pPr algn="just">
              <a:buNone/>
            </a:pPr>
            <a:r>
              <a:rPr lang="en-US" sz="1600" dirty="0" smtClean="0"/>
              <a:t>(</a:t>
            </a:r>
            <a:r>
              <a:rPr lang="en-US" sz="1600" dirty="0" smtClean="0"/>
              <a:t>2) </a:t>
            </a:r>
            <a:r>
              <a:rPr lang="en-US" sz="1600" dirty="0" smtClean="0">
                <a:solidFill>
                  <a:srgbClr val="C00000"/>
                </a:solidFill>
              </a:rPr>
              <a:t>Private hire vehicles, </a:t>
            </a:r>
            <a:r>
              <a:rPr lang="en-US" sz="1600" dirty="0" smtClean="0"/>
              <a:t>also known as minicabs or private hire taxis, licensed for pre-booking only. </a:t>
            </a:r>
            <a:endParaRPr lang="en-US" sz="1600" dirty="0" smtClean="0"/>
          </a:p>
          <a:p>
            <a:pPr algn="just">
              <a:buNone/>
            </a:pPr>
            <a:r>
              <a:rPr lang="en-US" sz="1600" dirty="0" smtClean="0"/>
              <a:t>(3</a:t>
            </a:r>
            <a:r>
              <a:rPr lang="en-US" sz="1600" dirty="0" smtClean="0"/>
              <a:t>) </a:t>
            </a:r>
            <a:r>
              <a:rPr lang="en-US" sz="1600" dirty="0" smtClean="0">
                <a:solidFill>
                  <a:srgbClr val="C00000"/>
                </a:solidFill>
              </a:rPr>
              <a:t>Taxi buses</a:t>
            </a:r>
            <a:r>
              <a:rPr lang="en-US" sz="1600" dirty="0" smtClean="0"/>
              <a:t>, </a:t>
            </a:r>
            <a:r>
              <a:rPr lang="en-US" sz="1600" dirty="0" smtClean="0"/>
              <a:t>also known as Jitneys, operating on pre-set routes typified by multiple stops and multiple independent passengers. </a:t>
            </a:r>
            <a:endParaRPr lang="en-US" sz="1600" dirty="0" smtClean="0"/>
          </a:p>
          <a:p>
            <a:pPr algn="just">
              <a:buNone/>
            </a:pPr>
            <a:r>
              <a:rPr lang="en-US" sz="1600" dirty="0" smtClean="0"/>
              <a:t>(</a:t>
            </a:r>
            <a:r>
              <a:rPr lang="en-US" sz="1600" dirty="0" smtClean="0"/>
              <a:t>4)</a:t>
            </a:r>
            <a:r>
              <a:rPr lang="en-US" sz="1600" dirty="0" smtClean="0">
                <a:solidFill>
                  <a:srgbClr val="C00000"/>
                </a:solidFill>
              </a:rPr>
              <a:t> Limousines</a:t>
            </a:r>
            <a:r>
              <a:rPr lang="en-US" sz="1600" dirty="0" smtClean="0"/>
              <a:t>, specialized vehicle licensed for operation by pre-booking. Although types of vehicles and methods of regulation, hiring, dispatching, and negotiating payment differ significantly from country to country, many common characteristics exist</a:t>
            </a:r>
            <a:r>
              <a:rPr lang="en-US" sz="1600" dirty="0" smtClean="0"/>
              <a:t>.“ </a:t>
            </a:r>
            <a:endParaRPr lang="en-US" sz="1600" dirty="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3400" y="1524000"/>
            <a:ext cx="8153400" cy="13716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 name="Rounded Rectangle 4"/>
          <p:cNvSpPr/>
          <p:nvPr/>
        </p:nvSpPr>
        <p:spPr>
          <a:xfrm>
            <a:off x="533400" y="3124200"/>
            <a:ext cx="8153400" cy="1524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 name="Rounded Rectangle 5"/>
          <p:cNvSpPr/>
          <p:nvPr/>
        </p:nvSpPr>
        <p:spPr>
          <a:xfrm>
            <a:off x="533400" y="4876800"/>
            <a:ext cx="8153400" cy="13716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Objectives of the module</a:t>
            </a:r>
            <a:endParaRPr lang="en-US" dirty="0"/>
          </a:p>
        </p:txBody>
      </p:sp>
      <p:sp>
        <p:nvSpPr>
          <p:cNvPr id="3" name="Content Placeholder 2"/>
          <p:cNvSpPr>
            <a:spLocks noGrp="1"/>
          </p:cNvSpPr>
          <p:nvPr>
            <p:ph idx="1"/>
          </p:nvPr>
        </p:nvSpPr>
        <p:spPr>
          <a:xfrm>
            <a:off x="381000" y="1600200"/>
            <a:ext cx="8305800" cy="4525963"/>
          </a:xfrm>
        </p:spPr>
        <p:txBody>
          <a:bodyPr>
            <a:normAutofit fontScale="85000" lnSpcReduction="20000"/>
          </a:bodyPr>
          <a:lstStyle/>
          <a:p>
            <a:pPr marL="288925" indent="-1588" algn="just">
              <a:buNone/>
            </a:pPr>
            <a:r>
              <a:rPr lang="en-US" dirty="0" smtClean="0">
                <a:solidFill>
                  <a:srgbClr val="FF0000"/>
                </a:solidFill>
              </a:rPr>
              <a:t>Objective 1:</a:t>
            </a:r>
          </a:p>
          <a:p>
            <a:pPr marL="288925" indent="-1588" algn="just">
              <a:buNone/>
            </a:pPr>
            <a:r>
              <a:rPr lang="en-US" dirty="0" smtClean="0"/>
              <a:t>This </a:t>
            </a:r>
            <a:r>
              <a:rPr lang="en-US" dirty="0"/>
              <a:t>course is to learn modeling and design programs using the object approach. The language used is UML. </a:t>
            </a:r>
            <a:endParaRPr lang="en-US" dirty="0" smtClean="0"/>
          </a:p>
          <a:p>
            <a:pPr marL="288925" indent="-1588" algn="just">
              <a:buNone/>
            </a:pPr>
            <a:endParaRPr lang="en-US" dirty="0" smtClean="0"/>
          </a:p>
          <a:p>
            <a:pPr marL="288925" indent="-1588" algn="just">
              <a:buNone/>
            </a:pPr>
            <a:r>
              <a:rPr lang="en-US" dirty="0" smtClean="0">
                <a:solidFill>
                  <a:srgbClr val="FF0000"/>
                </a:solidFill>
              </a:rPr>
              <a:t>Objective 2:</a:t>
            </a:r>
          </a:p>
          <a:p>
            <a:pPr marL="288925" indent="-1588" algn="just">
              <a:buNone/>
            </a:pPr>
            <a:r>
              <a:rPr lang="en-US" dirty="0" smtClean="0"/>
              <a:t>To provide </a:t>
            </a:r>
            <a:r>
              <a:rPr lang="en-US" dirty="0"/>
              <a:t>a software development methodology starting the real world until the completion of the </a:t>
            </a:r>
            <a:r>
              <a:rPr lang="en-US" dirty="0" smtClean="0"/>
              <a:t>program</a:t>
            </a:r>
          </a:p>
          <a:p>
            <a:pPr marL="288925" indent="-1588" algn="just">
              <a:buNone/>
            </a:pPr>
            <a:endParaRPr lang="en-US" dirty="0" smtClean="0"/>
          </a:p>
          <a:p>
            <a:pPr marL="288925" indent="-1588" algn="just">
              <a:buNone/>
            </a:pPr>
            <a:r>
              <a:rPr lang="en-US" dirty="0" smtClean="0">
                <a:solidFill>
                  <a:srgbClr val="FF0000"/>
                </a:solidFill>
              </a:rPr>
              <a:t>Objective 3:</a:t>
            </a:r>
          </a:p>
          <a:p>
            <a:pPr marL="288925" lvl="0" indent="-1588" algn="just">
              <a:buNone/>
            </a:pPr>
            <a:r>
              <a:rPr lang="en-US" dirty="0" smtClean="0"/>
              <a:t>Learn </a:t>
            </a:r>
            <a:r>
              <a:rPr lang="en-US" dirty="0"/>
              <a:t>how to design objects in view of reusability.</a:t>
            </a:r>
          </a:p>
          <a:p>
            <a:endParaRPr lang="en-US" dirty="0"/>
          </a:p>
        </p:txBody>
      </p:sp>
      <p:sp>
        <p:nvSpPr>
          <p:cNvPr id="7" name="Date Placeholder 6"/>
          <p:cNvSpPr>
            <a:spLocks noGrp="1"/>
          </p:cNvSpPr>
          <p:nvPr>
            <p:ph type="dt" sz="half" idx="10"/>
          </p:nvPr>
        </p:nvSpPr>
        <p:spPr/>
        <p:txBody>
          <a:bodyPr/>
          <a:lstStyle/>
          <a:p>
            <a:fld id="{17972D72-6EA0-429D-B9B4-081410B86060}" type="datetime1">
              <a:rPr lang="en-US" smtClean="0"/>
              <a:pPr/>
              <a:t>11/18/2014</a:t>
            </a:fld>
            <a:endParaRPr lang="en-US"/>
          </a:p>
        </p:txBody>
      </p:sp>
      <p:sp>
        <p:nvSpPr>
          <p:cNvPr id="8" name="Footer Placeholder 7"/>
          <p:cNvSpPr>
            <a:spLocks noGrp="1"/>
          </p:cNvSpPr>
          <p:nvPr>
            <p:ph type="ftr" sz="quarter" idx="11"/>
          </p:nvPr>
        </p:nvSpPr>
        <p:spPr/>
        <p:txBody>
          <a:bodyPr/>
          <a:lstStyle/>
          <a:p>
            <a:r>
              <a:rPr lang="en-US" smtClean="0"/>
              <a:t>Ramakant Soni @ EISTI-CERGY</a:t>
            </a:r>
            <a:endParaRPr lang="en-US"/>
          </a:p>
        </p:txBody>
      </p:sp>
      <p:sp>
        <p:nvSpPr>
          <p:cNvPr id="9" name="Slide Number Placeholder 8"/>
          <p:cNvSpPr>
            <a:spLocks noGrp="1"/>
          </p:cNvSpPr>
          <p:nvPr>
            <p:ph type="sldNum" sz="quarter" idx="12"/>
          </p:nvPr>
        </p:nvSpPr>
        <p:spPr/>
        <p:txBody>
          <a:bodyPr/>
          <a:lstStyle/>
          <a:p>
            <a:fld id="{5827B43F-6D5B-41D9-994C-E82BEA37B219}"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Flow:</a:t>
            </a:r>
            <a:endParaRPr lang="en-US" sz="3600" dirty="0">
              <a:solidFill>
                <a:srgbClr val="0070C0"/>
              </a:solidFill>
            </a:endParaRPr>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20</a:t>
            </a:fld>
            <a:endParaRPr lang="en-US"/>
          </a:p>
        </p:txBody>
      </p:sp>
      <p:pic>
        <p:nvPicPr>
          <p:cNvPr id="7" name="Picture 2" descr="C:\Users\dell\Desktop\Taxi-service--Workflow-diagram.png"/>
          <p:cNvPicPr>
            <a:picLocks noChangeAspect="1" noChangeArrowheads="1"/>
          </p:cNvPicPr>
          <p:nvPr/>
        </p:nvPicPr>
        <p:blipFill>
          <a:blip r:embed="rId2"/>
          <a:srcRect/>
          <a:stretch>
            <a:fillRect/>
          </a:stretch>
        </p:blipFill>
        <p:spPr bwMode="auto">
          <a:xfrm>
            <a:off x="1219200" y="1295400"/>
            <a:ext cx="6705600" cy="4748806"/>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Is UML  </a:t>
            </a:r>
            <a:r>
              <a:rPr lang="en-US" sz="3600" dirty="0" smtClean="0">
                <a:solidFill>
                  <a:srgbClr val="0070C0"/>
                </a:solidFill>
              </a:rPr>
              <a:t>a Language?</a:t>
            </a:r>
            <a:endParaRPr lang="en-US" sz="3600" dirty="0">
              <a:solidFill>
                <a:srgbClr val="0070C0"/>
              </a:solidFill>
            </a:endParaRPr>
          </a:p>
        </p:txBody>
      </p:sp>
      <p:sp>
        <p:nvSpPr>
          <p:cNvPr id="3" name="Content Placeholder 2"/>
          <p:cNvSpPr>
            <a:spLocks noGrp="1"/>
          </p:cNvSpPr>
          <p:nvPr>
            <p:ph idx="1"/>
          </p:nvPr>
        </p:nvSpPr>
        <p:spPr/>
        <p:txBody>
          <a:bodyPr>
            <a:normAutofit fontScale="85000" lnSpcReduction="10000"/>
          </a:bodyPr>
          <a:lstStyle/>
          <a:p>
            <a:pPr algn="just"/>
            <a:r>
              <a:rPr lang="en-US" dirty="0" smtClean="0"/>
              <a:t>UML  </a:t>
            </a:r>
            <a:r>
              <a:rPr lang="en-US" dirty="0" smtClean="0"/>
              <a:t>can  be  described  as  a  general  purpose </a:t>
            </a:r>
            <a:r>
              <a:rPr lang="en-US" b="1" dirty="0" smtClean="0"/>
              <a:t> visual  modeling  language  </a:t>
            </a:r>
            <a:r>
              <a:rPr lang="en-US" dirty="0" smtClean="0"/>
              <a:t>to  </a:t>
            </a:r>
            <a:r>
              <a:rPr lang="en-US" b="1" u="sng" dirty="0" smtClean="0"/>
              <a:t>visualize,  specify, construct  and  document  </a:t>
            </a:r>
            <a:r>
              <a:rPr lang="en-US" dirty="0" smtClean="0"/>
              <a:t>software  system.  Although  UML  is  generally  used  to  model  software systems but it is not limited within this boundary. It is also used to model non software systems as well like process flow in a manufacturing unit etc.</a:t>
            </a:r>
          </a:p>
          <a:p>
            <a:pPr algn="just"/>
            <a:endParaRPr lang="en-US" dirty="0" smtClean="0"/>
          </a:p>
          <a:p>
            <a:pPr algn="just"/>
            <a:r>
              <a:rPr lang="en-US" dirty="0" smtClean="0"/>
              <a:t>UML  is  not  a  programming  language  but  tools  can  be  used  to  generate  code  in  various languages  using  UML  diagrams.  </a:t>
            </a:r>
            <a:endParaRPr lang="en-US" dirty="0"/>
          </a:p>
        </p:txBody>
      </p:sp>
      <p:sp>
        <p:nvSpPr>
          <p:cNvPr id="4" name="Date Placeholder 3"/>
          <p:cNvSpPr>
            <a:spLocks noGrp="1"/>
          </p:cNvSpPr>
          <p:nvPr>
            <p:ph type="dt" sz="half" idx="10"/>
          </p:nvPr>
        </p:nvSpPr>
        <p:spPr/>
        <p:txBody>
          <a:bodyPr/>
          <a:lstStyle/>
          <a:p>
            <a:fld id="{90F74903-7FCE-4CBF-A190-DE2DD911ABD6}"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Goal of UML</a:t>
            </a:r>
            <a:endParaRPr lang="en-US" sz="3600" dirty="0">
              <a:solidFill>
                <a:srgbClr val="0070C0"/>
              </a:solidFill>
            </a:endParaRPr>
          </a:p>
        </p:txBody>
      </p:sp>
      <p:sp>
        <p:nvSpPr>
          <p:cNvPr id="3" name="Content Placeholder 2"/>
          <p:cNvSpPr>
            <a:spLocks noGrp="1"/>
          </p:cNvSpPr>
          <p:nvPr>
            <p:ph idx="1"/>
          </p:nvPr>
        </p:nvSpPr>
        <p:spPr/>
        <p:txBody>
          <a:bodyPr>
            <a:normAutofit fontScale="92500" lnSpcReduction="10000"/>
          </a:bodyPr>
          <a:lstStyle/>
          <a:p>
            <a:pPr algn="just"/>
            <a:r>
              <a:rPr lang="en-US" dirty="0" smtClean="0"/>
              <a:t>Its goal is  </a:t>
            </a:r>
            <a:r>
              <a:rPr lang="en-US" dirty="0" smtClean="0"/>
              <a:t>to  define  some </a:t>
            </a:r>
            <a:r>
              <a:rPr lang="en-US" dirty="0" smtClean="0"/>
              <a:t>general  </a:t>
            </a:r>
            <a:r>
              <a:rPr lang="en-US" dirty="0" smtClean="0"/>
              <a:t>purpose  </a:t>
            </a:r>
            <a:r>
              <a:rPr lang="en-US" dirty="0" smtClean="0"/>
              <a:t>modeling  </a:t>
            </a:r>
            <a:r>
              <a:rPr lang="en-US" dirty="0" smtClean="0"/>
              <a:t>language  which  all  modelers  can  use  and  also  it  needs  to  be  made </a:t>
            </a:r>
            <a:r>
              <a:rPr lang="en-US" dirty="0" smtClean="0"/>
              <a:t>simple </a:t>
            </a:r>
            <a:r>
              <a:rPr lang="en-US" dirty="0" smtClean="0"/>
              <a:t>to understand and </a:t>
            </a:r>
            <a:r>
              <a:rPr lang="en-US" dirty="0" smtClean="0"/>
              <a:t>use.</a:t>
            </a:r>
          </a:p>
          <a:p>
            <a:pPr algn="just"/>
            <a:endParaRPr lang="en-US" dirty="0" smtClean="0"/>
          </a:p>
          <a:p>
            <a:pPr algn="just"/>
            <a:r>
              <a:rPr lang="en-US" dirty="0" smtClean="0"/>
              <a:t>UML  </a:t>
            </a:r>
            <a:r>
              <a:rPr lang="en-US" dirty="0" smtClean="0"/>
              <a:t>diagrams  are  not  only </a:t>
            </a:r>
            <a:r>
              <a:rPr lang="en-US" dirty="0" smtClean="0"/>
              <a:t>for  </a:t>
            </a:r>
            <a:r>
              <a:rPr lang="en-US" dirty="0" smtClean="0"/>
              <a:t>developers  but  also  for  business  users,  common  people </a:t>
            </a:r>
            <a:r>
              <a:rPr lang="en-US" dirty="0" smtClean="0"/>
              <a:t>and  </a:t>
            </a:r>
            <a:r>
              <a:rPr lang="en-US" dirty="0" smtClean="0"/>
              <a:t>anybody  interested  to  understand  the  system.  The  system  can  be  a  software  or  non </a:t>
            </a:r>
            <a:r>
              <a:rPr lang="en-US" dirty="0" smtClean="0"/>
              <a:t>software.</a:t>
            </a:r>
            <a:endParaRPr lang="en-US" dirty="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UML Diagrams</a:t>
            </a:r>
            <a:endParaRPr lang="en-US" sz="3600" dirty="0">
              <a:solidFill>
                <a:srgbClr val="0070C0"/>
              </a:solidFill>
            </a:endParaRPr>
          </a:p>
        </p:txBody>
      </p:sp>
      <p:sp>
        <p:nvSpPr>
          <p:cNvPr id="3" name="Content Placeholder 2"/>
          <p:cNvSpPr>
            <a:spLocks noGrp="1"/>
          </p:cNvSpPr>
          <p:nvPr>
            <p:ph idx="1"/>
          </p:nvPr>
        </p:nvSpPr>
        <p:spPr/>
        <p:txBody>
          <a:bodyPr>
            <a:normAutofit/>
          </a:bodyPr>
          <a:lstStyle/>
          <a:p>
            <a:pPr algn="just"/>
            <a:r>
              <a:rPr lang="en-US" dirty="0" smtClean="0"/>
              <a:t>UML </a:t>
            </a:r>
            <a:r>
              <a:rPr lang="en-US" dirty="0" smtClean="0"/>
              <a:t>has many types of diagrams which are divided into two categories.</a:t>
            </a:r>
            <a:r>
              <a:rPr lang="en-US" baseline="30000" dirty="0" smtClean="0"/>
              <a:t> </a:t>
            </a:r>
            <a:r>
              <a:rPr lang="en-US" dirty="0" smtClean="0"/>
              <a:t>Some types represent </a:t>
            </a:r>
            <a:r>
              <a:rPr lang="en-US" b="1" i="1" dirty="0" smtClean="0">
                <a:solidFill>
                  <a:srgbClr val="C00000"/>
                </a:solidFill>
              </a:rPr>
              <a:t>structural</a:t>
            </a:r>
            <a:r>
              <a:rPr lang="en-US" b="1" dirty="0" smtClean="0">
                <a:solidFill>
                  <a:srgbClr val="C00000"/>
                </a:solidFill>
              </a:rPr>
              <a:t> </a:t>
            </a:r>
            <a:r>
              <a:rPr lang="en-US" dirty="0" smtClean="0"/>
              <a:t>information, and the rest represent general types of </a:t>
            </a:r>
            <a:r>
              <a:rPr lang="en-US" b="1" i="1" dirty="0" smtClean="0">
                <a:solidFill>
                  <a:srgbClr val="C00000"/>
                </a:solidFill>
              </a:rPr>
              <a:t>behavior</a:t>
            </a:r>
            <a:r>
              <a:rPr lang="en-US" dirty="0" smtClean="0"/>
              <a:t>, including a few that represent different aspects of </a:t>
            </a:r>
            <a:r>
              <a:rPr lang="en-US" b="1" i="1" dirty="0" smtClean="0">
                <a:solidFill>
                  <a:srgbClr val="C00000"/>
                </a:solidFill>
              </a:rPr>
              <a:t>interactions</a:t>
            </a:r>
            <a:r>
              <a:rPr lang="en-US" dirty="0" smtClean="0"/>
              <a:t>.</a:t>
            </a:r>
          </a:p>
          <a:p>
            <a:pPr algn="just"/>
            <a:endParaRPr lang="en-US" dirty="0" smtClean="0"/>
          </a:p>
        </p:txBody>
      </p:sp>
      <p:sp>
        <p:nvSpPr>
          <p:cNvPr id="4" name="Date Placeholder 3"/>
          <p:cNvSpPr>
            <a:spLocks noGrp="1"/>
          </p:cNvSpPr>
          <p:nvPr>
            <p:ph type="dt" sz="half" idx="10"/>
          </p:nvPr>
        </p:nvSpPr>
        <p:spPr/>
        <p:txBody>
          <a:bodyPr/>
          <a:lstStyle/>
          <a:p>
            <a:fld id="{A4714661-72F4-4157-981F-BB526CEA0A52}"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UML </a:t>
            </a:r>
            <a:r>
              <a:rPr lang="en-US" sz="3600" dirty="0" smtClean="0">
                <a:solidFill>
                  <a:srgbClr val="0070C0"/>
                </a:solidFill>
              </a:rPr>
              <a:t>Diagram </a:t>
            </a:r>
            <a:r>
              <a:rPr lang="en-US" sz="3600" dirty="0" smtClean="0">
                <a:solidFill>
                  <a:srgbClr val="0070C0"/>
                </a:solidFill>
              </a:rPr>
              <a:t>Hierarchy</a:t>
            </a:r>
            <a:endParaRPr lang="en-US" sz="3600" dirty="0">
              <a:solidFill>
                <a:srgbClr val="0070C0"/>
              </a:solidFill>
            </a:endParaRPr>
          </a:p>
        </p:txBody>
      </p:sp>
      <p:pic>
        <p:nvPicPr>
          <p:cNvPr id="8193" name="Picture 1" descr="C:\Users\dell\Desktop\1280px-UML_diagrams_overview.svg.png"/>
          <p:cNvPicPr>
            <a:picLocks noChangeAspect="1" noChangeArrowheads="1"/>
          </p:cNvPicPr>
          <p:nvPr/>
        </p:nvPicPr>
        <p:blipFill>
          <a:blip r:embed="rId2"/>
          <a:srcRect/>
          <a:stretch>
            <a:fillRect/>
          </a:stretch>
        </p:blipFill>
        <p:spPr bwMode="auto">
          <a:xfrm>
            <a:off x="381000" y="1371600"/>
            <a:ext cx="8247050" cy="4495800"/>
          </a:xfrm>
          <a:prstGeom prst="rect">
            <a:avLst/>
          </a:prstGeom>
          <a:noFill/>
        </p:spPr>
      </p:pic>
      <p:sp>
        <p:nvSpPr>
          <p:cNvPr id="5" name="Date Placeholder 4"/>
          <p:cNvSpPr>
            <a:spLocks noGrp="1"/>
          </p:cNvSpPr>
          <p:nvPr>
            <p:ph type="dt" sz="half" idx="10"/>
          </p:nvPr>
        </p:nvSpPr>
        <p:spPr/>
        <p:txBody>
          <a:bodyPr/>
          <a:lstStyle/>
          <a:p>
            <a:fld id="{5ADCE7BD-FE35-4BF1-9A70-47CCFB283957}" type="datetime1">
              <a:rPr lang="en-US" smtClean="0"/>
              <a:pPr/>
              <a:t>11/18/2014</a:t>
            </a:fld>
            <a:endParaRPr lang="en-US"/>
          </a:p>
        </p:txBody>
      </p:sp>
      <p:sp>
        <p:nvSpPr>
          <p:cNvPr id="6" name="Footer Placeholder 5"/>
          <p:cNvSpPr>
            <a:spLocks noGrp="1"/>
          </p:cNvSpPr>
          <p:nvPr>
            <p:ph type="ftr" sz="quarter" idx="11"/>
          </p:nvPr>
        </p:nvSpPr>
        <p:spPr/>
        <p:txBody>
          <a:bodyPr/>
          <a:lstStyle/>
          <a:p>
            <a:r>
              <a:rPr lang="en-US" smtClean="0"/>
              <a:t>Ramakant Soni @ EISTI-CERGY</a:t>
            </a:r>
            <a:endParaRPr lang="en-US"/>
          </a:p>
        </p:txBody>
      </p:sp>
      <p:sp>
        <p:nvSpPr>
          <p:cNvPr id="7" name="Slide Number Placeholder 6"/>
          <p:cNvSpPr>
            <a:spLocks noGrp="1"/>
          </p:cNvSpPr>
          <p:nvPr>
            <p:ph type="sldNum" sz="quarter" idx="12"/>
          </p:nvPr>
        </p:nvSpPr>
        <p:spPr/>
        <p:txBody>
          <a:bodyPr/>
          <a:lstStyle/>
          <a:p>
            <a:fld id="{5827B43F-6D5B-41D9-994C-E82BEA37B219}"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25</a:t>
            </a:fld>
            <a:endParaRPr lang="en-US"/>
          </a:p>
        </p:txBody>
      </p:sp>
      <p:pic>
        <p:nvPicPr>
          <p:cNvPr id="2050" name="Picture 2" descr="C:\Users\dell\Desktop\UML_Diagrams.jpg"/>
          <p:cNvPicPr>
            <a:picLocks noChangeAspect="1" noChangeArrowheads="1"/>
          </p:cNvPicPr>
          <p:nvPr/>
        </p:nvPicPr>
        <p:blipFill>
          <a:blip r:embed="rId2"/>
          <a:srcRect/>
          <a:stretch>
            <a:fillRect/>
          </a:stretch>
        </p:blipFill>
        <p:spPr bwMode="auto">
          <a:xfrm>
            <a:off x="457200" y="228600"/>
            <a:ext cx="8153400" cy="611505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UML Building Blocks</a:t>
            </a:r>
            <a:endParaRPr lang="en-US" sz="3600" dirty="0">
              <a:solidFill>
                <a:srgbClr val="0070C0"/>
              </a:solidFill>
            </a:endParaRPr>
          </a:p>
        </p:txBody>
      </p:sp>
      <p:sp>
        <p:nvSpPr>
          <p:cNvPr id="3" name="Content Placeholder 2"/>
          <p:cNvSpPr>
            <a:spLocks noGrp="1"/>
          </p:cNvSpPr>
          <p:nvPr>
            <p:ph idx="1"/>
          </p:nvPr>
        </p:nvSpPr>
        <p:spPr/>
        <p:txBody>
          <a:bodyPr>
            <a:normAutofit/>
          </a:bodyPr>
          <a:lstStyle/>
          <a:p>
            <a:pPr>
              <a:buNone/>
            </a:pPr>
            <a:r>
              <a:rPr lang="en-US" dirty="0" smtClean="0"/>
              <a:t>The </a:t>
            </a:r>
            <a:r>
              <a:rPr lang="en-US" dirty="0" smtClean="0"/>
              <a:t>building blocks of UML can be defined as:</a:t>
            </a:r>
          </a:p>
          <a:p>
            <a:pPr marL="981075" indent="-514350">
              <a:buFont typeface="+mj-lt"/>
              <a:buAutoNum type="arabicPeriod"/>
            </a:pPr>
            <a:r>
              <a:rPr lang="en-US" dirty="0" smtClean="0">
                <a:solidFill>
                  <a:srgbClr val="FF0000"/>
                </a:solidFill>
              </a:rPr>
              <a:t>Things</a:t>
            </a:r>
            <a:endParaRPr lang="en-US" dirty="0" smtClean="0"/>
          </a:p>
          <a:p>
            <a:pPr marL="981075" indent="-514350">
              <a:buFont typeface="+mj-lt"/>
              <a:buAutoNum type="arabicPeriod"/>
            </a:pPr>
            <a:r>
              <a:rPr lang="en-US" dirty="0" smtClean="0">
                <a:solidFill>
                  <a:srgbClr val="FF0000"/>
                </a:solidFill>
              </a:rPr>
              <a:t>Relationships</a:t>
            </a:r>
          </a:p>
          <a:p>
            <a:pPr marL="981075" indent="-514350">
              <a:buFont typeface="+mj-lt"/>
              <a:buAutoNum type="arabicPeriod"/>
            </a:pPr>
            <a:r>
              <a:rPr lang="en-US" dirty="0" smtClean="0">
                <a:solidFill>
                  <a:srgbClr val="FF0000"/>
                </a:solidFill>
              </a:rPr>
              <a:t>Diagrams</a:t>
            </a:r>
            <a:endParaRPr lang="en-US" dirty="0" smtClean="0">
              <a:solidFill>
                <a:srgbClr val="FF0000"/>
              </a:solidFill>
            </a:endParaRPr>
          </a:p>
          <a:p>
            <a:pPr>
              <a:buNone/>
            </a:pPr>
            <a:endParaRPr lang="en-US" dirty="0" smtClean="0"/>
          </a:p>
        </p:txBody>
      </p:sp>
      <p:sp>
        <p:nvSpPr>
          <p:cNvPr id="4" name="Date Placeholder 3"/>
          <p:cNvSpPr>
            <a:spLocks noGrp="1"/>
          </p:cNvSpPr>
          <p:nvPr>
            <p:ph type="dt" sz="half" idx="10"/>
          </p:nvPr>
        </p:nvSpPr>
        <p:spPr/>
        <p:txBody>
          <a:bodyPr/>
          <a:lstStyle/>
          <a:p>
            <a:fld id="{C4045ABF-C033-4D58-96AB-E304C7033EE3}"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70C0"/>
                </a:solidFill>
              </a:rPr>
              <a:t>UML Building Blocks</a:t>
            </a:r>
            <a:endParaRPr lang="en-US" sz="3600" dirty="0">
              <a:solidFill>
                <a:srgbClr val="0070C0"/>
              </a:solidFill>
            </a:endParaRPr>
          </a:p>
        </p:txBody>
      </p:sp>
      <p:sp>
        <p:nvSpPr>
          <p:cNvPr id="3" name="Content Placeholder 2"/>
          <p:cNvSpPr>
            <a:spLocks noGrp="1"/>
          </p:cNvSpPr>
          <p:nvPr>
            <p:ph idx="1"/>
          </p:nvPr>
        </p:nvSpPr>
        <p:spPr/>
        <p:txBody>
          <a:bodyPr>
            <a:normAutofit lnSpcReduction="10000"/>
          </a:bodyPr>
          <a:lstStyle/>
          <a:p>
            <a:pPr marL="114300" indent="0" algn="just">
              <a:buNone/>
            </a:pPr>
            <a:r>
              <a:rPr lang="en-US" sz="2800" b="1" dirty="0" smtClean="0"/>
              <a:t>Things</a:t>
            </a:r>
            <a:r>
              <a:rPr lang="en-US" sz="2800" dirty="0" smtClean="0"/>
              <a:t> can be defined as: </a:t>
            </a:r>
            <a:r>
              <a:rPr lang="en-US" sz="2800" dirty="0" smtClean="0">
                <a:solidFill>
                  <a:srgbClr val="C00000"/>
                </a:solidFill>
              </a:rPr>
              <a:t>Structural, Behavioral, Grouping &amp; An-notational.</a:t>
            </a:r>
          </a:p>
          <a:p>
            <a:pPr marL="114300" indent="0" algn="just">
              <a:buNone/>
            </a:pPr>
            <a:endParaRPr lang="en-US" sz="2800" dirty="0" smtClean="0"/>
          </a:p>
          <a:p>
            <a:pPr marL="114300" indent="0" algn="just">
              <a:buNone/>
            </a:pPr>
            <a:r>
              <a:rPr lang="en-US" sz="2800" b="1" dirty="0" smtClean="0"/>
              <a:t>Relationship</a:t>
            </a:r>
            <a:r>
              <a:rPr lang="en-US" sz="2800" dirty="0" smtClean="0"/>
              <a:t> shows  </a:t>
            </a:r>
            <a:r>
              <a:rPr lang="en-US" sz="2800" dirty="0" smtClean="0"/>
              <a:t>how  elements  </a:t>
            </a:r>
            <a:r>
              <a:rPr lang="en-US" sz="2800" dirty="0" smtClean="0"/>
              <a:t>are associated </a:t>
            </a:r>
            <a:r>
              <a:rPr lang="en-US" sz="2800" dirty="0" smtClean="0"/>
              <a:t>with each other and </a:t>
            </a:r>
            <a:r>
              <a:rPr lang="en-US" sz="2800" dirty="0" smtClean="0"/>
              <a:t>this association </a:t>
            </a:r>
            <a:r>
              <a:rPr lang="en-US" sz="2800" dirty="0" smtClean="0"/>
              <a:t>describes the functionality of an application</a:t>
            </a:r>
            <a:r>
              <a:rPr lang="en-US" sz="2800" dirty="0" smtClean="0"/>
              <a:t>.</a:t>
            </a:r>
          </a:p>
          <a:p>
            <a:pPr marL="114300" indent="0" algn="just">
              <a:buNone/>
            </a:pPr>
            <a:endParaRPr lang="en-US" sz="2800" dirty="0" smtClean="0"/>
          </a:p>
          <a:p>
            <a:pPr marL="114300" indent="0" algn="just">
              <a:buNone/>
            </a:pPr>
            <a:r>
              <a:rPr lang="en-US" sz="2800" b="1" dirty="0" smtClean="0"/>
              <a:t>UML  </a:t>
            </a:r>
            <a:r>
              <a:rPr lang="en-US" sz="2800" b="1" dirty="0" smtClean="0"/>
              <a:t>diagrams: </a:t>
            </a:r>
            <a:r>
              <a:rPr lang="en-US" sz="2800" dirty="0" smtClean="0"/>
              <a:t>All  </a:t>
            </a:r>
            <a:r>
              <a:rPr lang="en-US" sz="2800" dirty="0" smtClean="0"/>
              <a:t>the  elements,  relationships </a:t>
            </a:r>
            <a:r>
              <a:rPr lang="en-US" sz="2800" dirty="0" smtClean="0"/>
              <a:t>are </a:t>
            </a:r>
            <a:r>
              <a:rPr lang="en-US" sz="2800" dirty="0" smtClean="0"/>
              <a:t>used to make a complete UML diagram and the diagram represents a </a:t>
            </a:r>
            <a:r>
              <a:rPr lang="en-US" sz="2800" dirty="0" smtClean="0"/>
              <a:t>system.</a:t>
            </a:r>
            <a:endParaRPr lang="en-US" sz="2800" dirty="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 things</a:t>
            </a:r>
            <a:endParaRPr lang="en-US" dirty="0"/>
          </a:p>
        </p:txBody>
      </p:sp>
      <p:sp>
        <p:nvSpPr>
          <p:cNvPr id="3" name="Content Placeholder 2"/>
          <p:cNvSpPr>
            <a:spLocks noGrp="1"/>
          </p:cNvSpPr>
          <p:nvPr>
            <p:ph idx="1"/>
          </p:nvPr>
        </p:nvSpPr>
        <p:spPr>
          <a:xfrm>
            <a:off x="457200" y="1371600"/>
            <a:ext cx="8229600" cy="1752600"/>
          </a:xfrm>
        </p:spPr>
        <p:txBody>
          <a:bodyPr>
            <a:normAutofit fontScale="40000" lnSpcReduction="20000"/>
          </a:bodyPr>
          <a:lstStyle/>
          <a:p>
            <a:pPr marL="123825" indent="-4763" algn="just">
              <a:buNone/>
            </a:pPr>
            <a:r>
              <a:rPr lang="en-US" sz="4500" dirty="0" smtClean="0"/>
              <a:t>The  </a:t>
            </a:r>
            <a:r>
              <a:rPr lang="en-US" sz="4500" dirty="0" smtClean="0"/>
              <a:t>Structural  things  define  the  static  part  of  the  model.  They  represent  physical  and </a:t>
            </a:r>
            <a:r>
              <a:rPr lang="en-US" sz="4500" dirty="0" smtClean="0"/>
              <a:t>conceptual elements. </a:t>
            </a:r>
          </a:p>
          <a:p>
            <a:pPr marL="123825" indent="-4763" algn="just">
              <a:buNone/>
            </a:pPr>
            <a:endParaRPr lang="en-US" sz="4500" dirty="0" smtClean="0"/>
          </a:p>
          <a:p>
            <a:pPr marL="123825" indent="-4763" algn="just">
              <a:buNone/>
            </a:pPr>
            <a:r>
              <a:rPr lang="en-US" sz="4500" dirty="0" smtClean="0"/>
              <a:t>Structural things constitutes:</a:t>
            </a:r>
          </a:p>
          <a:p>
            <a:endParaRPr lang="en-US" sz="4500" dirty="0" smtClean="0"/>
          </a:p>
          <a:p>
            <a:r>
              <a:rPr lang="en-US" sz="4500" b="1" dirty="0" smtClean="0"/>
              <a:t>Class: </a:t>
            </a:r>
            <a:r>
              <a:rPr lang="en-US" sz="4500" dirty="0" smtClean="0">
                <a:solidFill>
                  <a:srgbClr val="C00000"/>
                </a:solidFill>
              </a:rPr>
              <a:t>Class </a:t>
            </a:r>
            <a:r>
              <a:rPr lang="en-US" sz="4500" dirty="0" smtClean="0">
                <a:solidFill>
                  <a:srgbClr val="C00000"/>
                </a:solidFill>
              </a:rPr>
              <a:t>represents set of objects having similar responsibilities</a:t>
            </a:r>
            <a:r>
              <a:rPr lang="en-US" sz="4500" dirty="0" smtClean="0">
                <a:solidFill>
                  <a:srgbClr val="C00000"/>
                </a:solidFill>
              </a:rPr>
              <a:t>.</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28</a:t>
            </a:fld>
            <a:endParaRPr lang="en-US"/>
          </a:p>
        </p:txBody>
      </p:sp>
      <p:pic>
        <p:nvPicPr>
          <p:cNvPr id="3074" name="Picture 2" descr="C:\Users\dell\Desktop\classdiagram1.jpg"/>
          <p:cNvPicPr>
            <a:picLocks noChangeAspect="1" noChangeArrowheads="1"/>
          </p:cNvPicPr>
          <p:nvPr/>
        </p:nvPicPr>
        <p:blipFill>
          <a:blip r:embed="rId2"/>
          <a:srcRect/>
          <a:stretch>
            <a:fillRect/>
          </a:stretch>
        </p:blipFill>
        <p:spPr bwMode="auto">
          <a:xfrm>
            <a:off x="3299691" y="3276600"/>
            <a:ext cx="2544618" cy="2895600"/>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Interface</a:t>
            </a:r>
            <a:endParaRPr lang="en-US" sz="3600" dirty="0"/>
          </a:p>
        </p:txBody>
      </p:sp>
      <p:sp>
        <p:nvSpPr>
          <p:cNvPr id="3" name="Date Placeholder 2"/>
          <p:cNvSpPr>
            <a:spLocks noGrp="1"/>
          </p:cNvSpPr>
          <p:nvPr>
            <p:ph type="dt" sz="half" idx="10"/>
          </p:nvPr>
        </p:nvSpPr>
        <p:spPr/>
        <p:txBody>
          <a:bodyPr/>
          <a:lstStyle/>
          <a:p>
            <a:fld id="{80384527-B560-423A-B866-19D4AA62AFB7}" type="datetime1">
              <a:rPr lang="en-US" smtClean="0"/>
              <a:pPr/>
              <a:t>11/18/2014</a:t>
            </a:fld>
            <a:endParaRPr lang="en-US"/>
          </a:p>
        </p:txBody>
      </p:sp>
      <p:sp>
        <p:nvSpPr>
          <p:cNvPr id="4" name="Footer Placeholder 3"/>
          <p:cNvSpPr>
            <a:spLocks noGrp="1"/>
          </p:cNvSpPr>
          <p:nvPr>
            <p:ph type="ftr" sz="quarter" idx="11"/>
          </p:nvPr>
        </p:nvSpPr>
        <p:spPr/>
        <p:txBody>
          <a:bodyPr/>
          <a:lstStyle/>
          <a:p>
            <a:r>
              <a:rPr lang="en-US" smtClean="0"/>
              <a:t>Ramakant Soni @ EISTI-CERGY</a:t>
            </a:r>
            <a:endParaRPr lang="en-US"/>
          </a:p>
        </p:txBody>
      </p:sp>
      <p:sp>
        <p:nvSpPr>
          <p:cNvPr id="5" name="Slide Number Placeholder 4"/>
          <p:cNvSpPr>
            <a:spLocks noGrp="1"/>
          </p:cNvSpPr>
          <p:nvPr>
            <p:ph type="sldNum" sz="quarter" idx="12"/>
          </p:nvPr>
        </p:nvSpPr>
        <p:spPr/>
        <p:txBody>
          <a:bodyPr/>
          <a:lstStyle/>
          <a:p>
            <a:fld id="{5827B43F-6D5B-41D9-994C-E82BEA37B219}" type="slidenum">
              <a:rPr lang="en-US" smtClean="0"/>
              <a:pPr/>
              <a:t>29</a:t>
            </a:fld>
            <a:endParaRPr lang="en-US"/>
          </a:p>
        </p:txBody>
      </p:sp>
      <p:sp>
        <p:nvSpPr>
          <p:cNvPr id="6" name="Rectangle 5"/>
          <p:cNvSpPr/>
          <p:nvPr/>
        </p:nvSpPr>
        <p:spPr>
          <a:xfrm>
            <a:off x="381000" y="1752600"/>
            <a:ext cx="8305800" cy="954107"/>
          </a:xfrm>
          <a:prstGeom prst="rect">
            <a:avLst/>
          </a:prstGeom>
        </p:spPr>
        <p:txBody>
          <a:bodyPr wrap="square">
            <a:spAutoFit/>
          </a:bodyPr>
          <a:lstStyle/>
          <a:p>
            <a:pPr algn="just"/>
            <a:r>
              <a:rPr lang="en-US" sz="2800" dirty="0" smtClean="0"/>
              <a:t>Interface </a:t>
            </a:r>
            <a:r>
              <a:rPr lang="en-US" sz="2800" dirty="0" smtClean="0"/>
              <a:t>defines a set of operations which specify the responsibility of a class.</a:t>
            </a:r>
            <a:endParaRPr lang="en-US" sz="2800" dirty="0" smtClean="0"/>
          </a:p>
        </p:txBody>
      </p:sp>
      <p:sp>
        <p:nvSpPr>
          <p:cNvPr id="7" name="Rectangle 6"/>
          <p:cNvSpPr/>
          <p:nvPr/>
        </p:nvSpPr>
        <p:spPr>
          <a:xfrm>
            <a:off x="3124200" y="3352800"/>
            <a:ext cx="2133600" cy="1752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a:t>
            </a:r>
            <a:endParaRPr lang="en-US" dirty="0"/>
          </a:p>
        </p:txBody>
      </p:sp>
      <p:cxnSp>
        <p:nvCxnSpPr>
          <p:cNvPr id="9" name="Straight Connector 8"/>
          <p:cNvCxnSpPr>
            <a:stCxn id="7" idx="1"/>
            <a:endCxn id="7" idx="3"/>
          </p:cNvCxnSpPr>
          <p:nvPr/>
        </p:nvCxnSpPr>
        <p:spPr>
          <a:xfrm rot="10800000" flipH="1">
            <a:off x="3124200" y="4229100"/>
            <a:ext cx="2133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352800" y="3733800"/>
            <a:ext cx="1752600" cy="381000"/>
          </a:xfrm>
          <a:prstGeom prst="rect">
            <a:avLst/>
          </a:prstGeom>
          <a:noFill/>
          <a:ln>
            <a:noFill/>
          </a:ln>
        </p:spPr>
        <p:txBody>
          <a:bodyPr wrap="square" rtlCol="0">
            <a:spAutoFit/>
          </a:bodyPr>
          <a:lstStyle/>
          <a:p>
            <a:r>
              <a:rPr lang="en-US" dirty="0" smtClean="0"/>
              <a:t>Interface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609600" y="5257800"/>
            <a:ext cx="7696200" cy="1066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 name="Rectangle 3"/>
          <p:cNvSpPr/>
          <p:nvPr/>
        </p:nvSpPr>
        <p:spPr>
          <a:xfrm>
            <a:off x="609600" y="1676400"/>
            <a:ext cx="7696200" cy="1066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 name="Rectangle 4"/>
          <p:cNvSpPr/>
          <p:nvPr/>
        </p:nvSpPr>
        <p:spPr>
          <a:xfrm>
            <a:off x="609600" y="3505200"/>
            <a:ext cx="7696200" cy="1066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457200" y="152400"/>
            <a:ext cx="8229600" cy="1143000"/>
          </a:xfrm>
        </p:spPr>
        <p:txBody>
          <a:bodyPr/>
          <a:lstStyle/>
          <a:p>
            <a:r>
              <a:rPr lang="en-US" dirty="0" smtClean="0"/>
              <a:t>What is a Model?</a:t>
            </a:r>
            <a:endParaRPr lang="en-US" dirty="0"/>
          </a:p>
        </p:txBody>
      </p:sp>
      <p:sp>
        <p:nvSpPr>
          <p:cNvPr id="3" name="Rectangle 2"/>
          <p:cNvSpPr/>
          <p:nvPr/>
        </p:nvSpPr>
        <p:spPr>
          <a:xfrm>
            <a:off x="685800" y="1143000"/>
            <a:ext cx="8001000" cy="5201424"/>
          </a:xfrm>
          <a:prstGeom prst="rect">
            <a:avLst/>
          </a:prstGeom>
        </p:spPr>
        <p:txBody>
          <a:bodyPr wrap="square">
            <a:spAutoFit/>
          </a:bodyPr>
          <a:lstStyle/>
          <a:p>
            <a:r>
              <a:rPr lang="en-US" sz="2800" dirty="0" smtClean="0">
                <a:solidFill>
                  <a:srgbClr val="FF0000"/>
                </a:solidFill>
              </a:rPr>
              <a:t>Definition 1:</a:t>
            </a:r>
          </a:p>
          <a:p>
            <a:endParaRPr lang="en-US" sz="800" dirty="0" smtClean="0"/>
          </a:p>
          <a:p>
            <a:r>
              <a:rPr lang="en-US" sz="2800" dirty="0" smtClean="0"/>
              <a:t>In (computers) Model is a simulation to reproduce behavior of a system.</a:t>
            </a:r>
          </a:p>
          <a:p>
            <a:endParaRPr lang="en-US" sz="2800" dirty="0" smtClean="0"/>
          </a:p>
          <a:p>
            <a:r>
              <a:rPr lang="en-US" sz="2800" dirty="0" smtClean="0">
                <a:solidFill>
                  <a:srgbClr val="FF0000"/>
                </a:solidFill>
              </a:rPr>
              <a:t>Definition 2:</a:t>
            </a:r>
            <a:endParaRPr lang="en-US" sz="2800" dirty="0">
              <a:solidFill>
                <a:srgbClr val="FF0000"/>
              </a:solidFill>
            </a:endParaRPr>
          </a:p>
          <a:p>
            <a:endParaRPr lang="en-US" sz="800" dirty="0" smtClean="0"/>
          </a:p>
          <a:p>
            <a:r>
              <a:rPr lang="en-US" sz="2800" dirty="0" smtClean="0"/>
              <a:t>It’s the representation of entities and relationships between them.</a:t>
            </a:r>
          </a:p>
          <a:p>
            <a:endParaRPr lang="en-US" sz="2800" dirty="0"/>
          </a:p>
          <a:p>
            <a:r>
              <a:rPr lang="en-US" sz="2800" dirty="0" smtClean="0">
                <a:solidFill>
                  <a:srgbClr val="FF0000"/>
                </a:solidFill>
              </a:rPr>
              <a:t>Definition 3:</a:t>
            </a:r>
          </a:p>
          <a:p>
            <a:endParaRPr lang="en-US" sz="800" dirty="0"/>
          </a:p>
          <a:p>
            <a:r>
              <a:rPr lang="en-US" sz="2800" dirty="0" smtClean="0"/>
              <a:t>A model serves as an abstraction - an approximate representation of the real item that is being built.</a:t>
            </a:r>
            <a:endParaRPr lang="en-US" dirty="0"/>
          </a:p>
        </p:txBody>
      </p:sp>
      <p:sp>
        <p:nvSpPr>
          <p:cNvPr id="6" name="Date Placeholder 5"/>
          <p:cNvSpPr>
            <a:spLocks noGrp="1"/>
          </p:cNvSpPr>
          <p:nvPr>
            <p:ph type="dt" sz="half" idx="10"/>
          </p:nvPr>
        </p:nvSpPr>
        <p:spPr/>
        <p:txBody>
          <a:bodyPr/>
          <a:lstStyle/>
          <a:p>
            <a:fld id="{57EA9172-0A5A-4688-96C4-CA205362B622}" type="datetime1">
              <a:rPr lang="en-US" smtClean="0"/>
              <a:pPr/>
              <a:t>11/18/2014</a:t>
            </a:fld>
            <a:endParaRPr lang="en-US"/>
          </a:p>
        </p:txBody>
      </p:sp>
      <p:sp>
        <p:nvSpPr>
          <p:cNvPr id="7" name="Footer Placeholder 6"/>
          <p:cNvSpPr>
            <a:spLocks noGrp="1"/>
          </p:cNvSpPr>
          <p:nvPr>
            <p:ph type="ftr" sz="quarter" idx="11"/>
          </p:nvPr>
        </p:nvSpPr>
        <p:spPr/>
        <p:txBody>
          <a:bodyPr/>
          <a:lstStyle/>
          <a:p>
            <a:r>
              <a:rPr lang="en-US" smtClean="0"/>
              <a:t>Ramakant Soni @ EISTI-CERGY</a:t>
            </a:r>
            <a:endParaRPr lang="en-US"/>
          </a:p>
        </p:txBody>
      </p:sp>
      <p:sp>
        <p:nvSpPr>
          <p:cNvPr id="8" name="Slide Number Placeholder 7"/>
          <p:cNvSpPr>
            <a:spLocks noGrp="1"/>
          </p:cNvSpPr>
          <p:nvPr>
            <p:ph type="sldNum" sz="quarter" idx="12"/>
          </p:nvPr>
        </p:nvSpPr>
        <p:spPr/>
        <p:txBody>
          <a:bodyPr/>
          <a:lstStyle/>
          <a:p>
            <a:fld id="{5827B43F-6D5B-41D9-994C-E82BEA37B219}"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Collaboration:</a:t>
            </a:r>
            <a:br>
              <a:rPr lang="en-US" b="1" dirty="0" smtClean="0"/>
            </a:br>
            <a:endParaRPr lang="en-US" dirty="0"/>
          </a:p>
        </p:txBody>
      </p:sp>
      <p:sp>
        <p:nvSpPr>
          <p:cNvPr id="3" name="Date Placeholder 2"/>
          <p:cNvSpPr>
            <a:spLocks noGrp="1"/>
          </p:cNvSpPr>
          <p:nvPr>
            <p:ph type="dt" sz="half" idx="10"/>
          </p:nvPr>
        </p:nvSpPr>
        <p:spPr/>
        <p:txBody>
          <a:bodyPr/>
          <a:lstStyle/>
          <a:p>
            <a:fld id="{80384527-B560-423A-B866-19D4AA62AFB7}" type="datetime1">
              <a:rPr lang="en-US" smtClean="0"/>
              <a:pPr/>
              <a:t>11/18/2014</a:t>
            </a:fld>
            <a:endParaRPr lang="en-US"/>
          </a:p>
        </p:txBody>
      </p:sp>
      <p:sp>
        <p:nvSpPr>
          <p:cNvPr id="4" name="Footer Placeholder 3"/>
          <p:cNvSpPr>
            <a:spLocks noGrp="1"/>
          </p:cNvSpPr>
          <p:nvPr>
            <p:ph type="ftr" sz="quarter" idx="11"/>
          </p:nvPr>
        </p:nvSpPr>
        <p:spPr/>
        <p:txBody>
          <a:bodyPr/>
          <a:lstStyle/>
          <a:p>
            <a:r>
              <a:rPr lang="en-US" smtClean="0"/>
              <a:t>Ramakant Soni @ EISTI-CERGY</a:t>
            </a:r>
            <a:endParaRPr lang="en-US"/>
          </a:p>
        </p:txBody>
      </p:sp>
      <p:sp>
        <p:nvSpPr>
          <p:cNvPr id="5" name="Slide Number Placeholder 4"/>
          <p:cNvSpPr>
            <a:spLocks noGrp="1"/>
          </p:cNvSpPr>
          <p:nvPr>
            <p:ph type="sldNum" sz="quarter" idx="12"/>
          </p:nvPr>
        </p:nvSpPr>
        <p:spPr/>
        <p:txBody>
          <a:bodyPr/>
          <a:lstStyle/>
          <a:p>
            <a:fld id="{5827B43F-6D5B-41D9-994C-E82BEA37B219}" type="slidenum">
              <a:rPr lang="en-US" smtClean="0"/>
              <a:pPr/>
              <a:t>30</a:t>
            </a:fld>
            <a:endParaRPr lang="en-US"/>
          </a:p>
        </p:txBody>
      </p:sp>
      <p:sp>
        <p:nvSpPr>
          <p:cNvPr id="6" name="Rectangle 5"/>
          <p:cNvSpPr/>
          <p:nvPr/>
        </p:nvSpPr>
        <p:spPr>
          <a:xfrm>
            <a:off x="304800" y="1524000"/>
            <a:ext cx="8458200" cy="369332"/>
          </a:xfrm>
          <a:prstGeom prst="rect">
            <a:avLst/>
          </a:prstGeom>
        </p:spPr>
        <p:txBody>
          <a:bodyPr wrap="square">
            <a:spAutoFit/>
          </a:bodyPr>
          <a:lstStyle/>
          <a:p>
            <a:r>
              <a:rPr lang="en-US" dirty="0" smtClean="0"/>
              <a:t>Collaboration </a:t>
            </a:r>
            <a:r>
              <a:rPr lang="en-US" dirty="0" smtClean="0"/>
              <a:t>defines interaction between elements.</a:t>
            </a:r>
            <a:endParaRPr lang="en-US" dirty="0" smtClean="0"/>
          </a:p>
        </p:txBody>
      </p:sp>
      <p:cxnSp>
        <p:nvCxnSpPr>
          <p:cNvPr id="8" name="Straight Connector 7"/>
          <p:cNvCxnSpPr/>
          <p:nvPr/>
        </p:nvCxnSpPr>
        <p:spPr>
          <a:xfrm rot="10800000">
            <a:off x="3200400" y="2590800"/>
            <a:ext cx="1676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3200400" y="3048000"/>
            <a:ext cx="1676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971800" y="2819400"/>
            <a:ext cx="4572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Use case:</a:t>
            </a:r>
            <a:br>
              <a:rPr lang="en-US" b="1" dirty="0" smtClean="0"/>
            </a:br>
            <a:endParaRPr lang="en-US" dirty="0"/>
          </a:p>
        </p:txBody>
      </p:sp>
      <p:sp>
        <p:nvSpPr>
          <p:cNvPr id="3" name="Date Placeholder 2"/>
          <p:cNvSpPr>
            <a:spLocks noGrp="1"/>
          </p:cNvSpPr>
          <p:nvPr>
            <p:ph type="dt" sz="half" idx="10"/>
          </p:nvPr>
        </p:nvSpPr>
        <p:spPr/>
        <p:txBody>
          <a:bodyPr/>
          <a:lstStyle/>
          <a:p>
            <a:fld id="{80384527-B560-423A-B866-19D4AA62AFB7}" type="datetime1">
              <a:rPr lang="en-US" smtClean="0"/>
              <a:pPr/>
              <a:t>11/18/2014</a:t>
            </a:fld>
            <a:endParaRPr lang="en-US"/>
          </a:p>
        </p:txBody>
      </p:sp>
      <p:sp>
        <p:nvSpPr>
          <p:cNvPr id="4" name="Footer Placeholder 3"/>
          <p:cNvSpPr>
            <a:spLocks noGrp="1"/>
          </p:cNvSpPr>
          <p:nvPr>
            <p:ph type="ftr" sz="quarter" idx="11"/>
          </p:nvPr>
        </p:nvSpPr>
        <p:spPr/>
        <p:txBody>
          <a:bodyPr/>
          <a:lstStyle/>
          <a:p>
            <a:r>
              <a:rPr lang="en-US" smtClean="0"/>
              <a:t>Ramakant Soni @ EISTI-CERGY</a:t>
            </a:r>
            <a:endParaRPr lang="en-US"/>
          </a:p>
        </p:txBody>
      </p:sp>
      <p:sp>
        <p:nvSpPr>
          <p:cNvPr id="5" name="Slide Number Placeholder 4"/>
          <p:cNvSpPr>
            <a:spLocks noGrp="1"/>
          </p:cNvSpPr>
          <p:nvPr>
            <p:ph type="sldNum" sz="quarter" idx="12"/>
          </p:nvPr>
        </p:nvSpPr>
        <p:spPr/>
        <p:txBody>
          <a:bodyPr/>
          <a:lstStyle/>
          <a:p>
            <a:fld id="{5827B43F-6D5B-41D9-994C-E82BEA37B219}" type="slidenum">
              <a:rPr lang="en-US" smtClean="0"/>
              <a:pPr/>
              <a:t>31</a:t>
            </a:fld>
            <a:endParaRPr lang="en-US"/>
          </a:p>
        </p:txBody>
      </p:sp>
      <p:sp>
        <p:nvSpPr>
          <p:cNvPr id="6" name="Rectangle 5"/>
          <p:cNvSpPr/>
          <p:nvPr/>
        </p:nvSpPr>
        <p:spPr>
          <a:xfrm>
            <a:off x="304800" y="1447800"/>
            <a:ext cx="8382000" cy="369332"/>
          </a:xfrm>
          <a:prstGeom prst="rect">
            <a:avLst/>
          </a:prstGeom>
        </p:spPr>
        <p:txBody>
          <a:bodyPr wrap="square">
            <a:spAutoFit/>
          </a:bodyPr>
          <a:lstStyle/>
          <a:p>
            <a:r>
              <a:rPr lang="en-US" dirty="0" smtClean="0"/>
              <a:t>Use </a:t>
            </a:r>
            <a:r>
              <a:rPr lang="en-US" dirty="0" smtClean="0"/>
              <a:t>case represents a set of actions performed by a system for a specific </a:t>
            </a:r>
            <a:r>
              <a:rPr lang="en-US" dirty="0" smtClean="0"/>
              <a:t> goal</a:t>
            </a:r>
            <a:r>
              <a:rPr lang="en-US" dirty="0" smtClean="0"/>
              <a:t>.</a:t>
            </a:r>
            <a:endParaRPr lang="en-US" dirty="0" smtClean="0"/>
          </a:p>
        </p:txBody>
      </p:sp>
      <p:pic>
        <p:nvPicPr>
          <p:cNvPr id="4098" name="Picture 2" descr="C:\Users\dell\Desktop\use case.jpg"/>
          <p:cNvPicPr>
            <a:picLocks noChangeAspect="1" noChangeArrowheads="1"/>
          </p:cNvPicPr>
          <p:nvPr/>
        </p:nvPicPr>
        <p:blipFill>
          <a:blip r:embed="rId2"/>
          <a:srcRect/>
          <a:stretch>
            <a:fillRect/>
          </a:stretch>
        </p:blipFill>
        <p:spPr bwMode="auto">
          <a:xfrm>
            <a:off x="1905000" y="2286000"/>
            <a:ext cx="5486400" cy="1828800"/>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Component</a:t>
            </a:r>
            <a:endParaRPr lang="en-US" dirty="0"/>
          </a:p>
        </p:txBody>
      </p:sp>
      <p:sp>
        <p:nvSpPr>
          <p:cNvPr id="3" name="Date Placeholder 2"/>
          <p:cNvSpPr>
            <a:spLocks noGrp="1"/>
          </p:cNvSpPr>
          <p:nvPr>
            <p:ph type="dt" sz="half" idx="10"/>
          </p:nvPr>
        </p:nvSpPr>
        <p:spPr/>
        <p:txBody>
          <a:bodyPr/>
          <a:lstStyle/>
          <a:p>
            <a:fld id="{80384527-B560-423A-B866-19D4AA62AFB7}" type="datetime1">
              <a:rPr lang="en-US" smtClean="0"/>
              <a:pPr/>
              <a:t>11/18/2014</a:t>
            </a:fld>
            <a:endParaRPr lang="en-US"/>
          </a:p>
        </p:txBody>
      </p:sp>
      <p:sp>
        <p:nvSpPr>
          <p:cNvPr id="4" name="Footer Placeholder 3"/>
          <p:cNvSpPr>
            <a:spLocks noGrp="1"/>
          </p:cNvSpPr>
          <p:nvPr>
            <p:ph type="ftr" sz="quarter" idx="11"/>
          </p:nvPr>
        </p:nvSpPr>
        <p:spPr/>
        <p:txBody>
          <a:bodyPr/>
          <a:lstStyle/>
          <a:p>
            <a:r>
              <a:rPr lang="en-US" smtClean="0"/>
              <a:t>Ramakant Soni @ EISTI-CERGY</a:t>
            </a:r>
            <a:endParaRPr lang="en-US"/>
          </a:p>
        </p:txBody>
      </p:sp>
      <p:sp>
        <p:nvSpPr>
          <p:cNvPr id="5" name="Slide Number Placeholder 4"/>
          <p:cNvSpPr>
            <a:spLocks noGrp="1"/>
          </p:cNvSpPr>
          <p:nvPr>
            <p:ph type="sldNum" sz="quarter" idx="12"/>
          </p:nvPr>
        </p:nvSpPr>
        <p:spPr/>
        <p:txBody>
          <a:bodyPr/>
          <a:lstStyle/>
          <a:p>
            <a:fld id="{5827B43F-6D5B-41D9-994C-E82BEA37B219}" type="slidenum">
              <a:rPr lang="en-US" smtClean="0"/>
              <a:pPr/>
              <a:t>32</a:t>
            </a:fld>
            <a:endParaRPr lang="en-US"/>
          </a:p>
        </p:txBody>
      </p:sp>
      <p:sp>
        <p:nvSpPr>
          <p:cNvPr id="6" name="Rectangle 5"/>
          <p:cNvSpPr/>
          <p:nvPr/>
        </p:nvSpPr>
        <p:spPr>
          <a:xfrm>
            <a:off x="533400" y="1676400"/>
            <a:ext cx="8001000" cy="369332"/>
          </a:xfrm>
          <a:prstGeom prst="rect">
            <a:avLst/>
          </a:prstGeom>
        </p:spPr>
        <p:txBody>
          <a:bodyPr wrap="square">
            <a:spAutoFit/>
          </a:bodyPr>
          <a:lstStyle/>
          <a:p>
            <a:r>
              <a:rPr lang="en-US" dirty="0" smtClean="0"/>
              <a:t>Component </a:t>
            </a:r>
            <a:r>
              <a:rPr lang="en-US" dirty="0" smtClean="0"/>
              <a:t>describes physical part of a system.</a:t>
            </a:r>
            <a:endParaRPr lang="en-US" dirty="0" smtClean="0"/>
          </a:p>
        </p:txBody>
      </p:sp>
      <p:pic>
        <p:nvPicPr>
          <p:cNvPr id="5122" name="Picture 2" descr="C:\Users\dell\Desktop\Component.jpg"/>
          <p:cNvPicPr>
            <a:picLocks noChangeAspect="1" noChangeArrowheads="1"/>
          </p:cNvPicPr>
          <p:nvPr/>
        </p:nvPicPr>
        <p:blipFill>
          <a:blip r:embed="rId2"/>
          <a:srcRect/>
          <a:stretch>
            <a:fillRect/>
          </a:stretch>
        </p:blipFill>
        <p:spPr bwMode="auto">
          <a:xfrm>
            <a:off x="2667000" y="2438400"/>
            <a:ext cx="3672840" cy="3060700"/>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Node</a:t>
            </a:r>
            <a:endParaRPr lang="en-US" dirty="0"/>
          </a:p>
        </p:txBody>
      </p:sp>
      <p:sp>
        <p:nvSpPr>
          <p:cNvPr id="3" name="Date Placeholder 2"/>
          <p:cNvSpPr>
            <a:spLocks noGrp="1"/>
          </p:cNvSpPr>
          <p:nvPr>
            <p:ph type="dt" sz="half" idx="10"/>
          </p:nvPr>
        </p:nvSpPr>
        <p:spPr/>
        <p:txBody>
          <a:bodyPr/>
          <a:lstStyle/>
          <a:p>
            <a:fld id="{80384527-B560-423A-B866-19D4AA62AFB7}" type="datetime1">
              <a:rPr lang="en-US" smtClean="0"/>
              <a:pPr/>
              <a:t>11/18/2014</a:t>
            </a:fld>
            <a:endParaRPr lang="en-US"/>
          </a:p>
        </p:txBody>
      </p:sp>
      <p:sp>
        <p:nvSpPr>
          <p:cNvPr id="4" name="Footer Placeholder 3"/>
          <p:cNvSpPr>
            <a:spLocks noGrp="1"/>
          </p:cNvSpPr>
          <p:nvPr>
            <p:ph type="ftr" sz="quarter" idx="11"/>
          </p:nvPr>
        </p:nvSpPr>
        <p:spPr/>
        <p:txBody>
          <a:bodyPr/>
          <a:lstStyle/>
          <a:p>
            <a:r>
              <a:rPr lang="en-US" smtClean="0"/>
              <a:t>Ramakant Soni @ EISTI-CERGY</a:t>
            </a:r>
            <a:endParaRPr lang="en-US"/>
          </a:p>
        </p:txBody>
      </p:sp>
      <p:sp>
        <p:nvSpPr>
          <p:cNvPr id="5" name="Slide Number Placeholder 4"/>
          <p:cNvSpPr>
            <a:spLocks noGrp="1"/>
          </p:cNvSpPr>
          <p:nvPr>
            <p:ph type="sldNum" sz="quarter" idx="12"/>
          </p:nvPr>
        </p:nvSpPr>
        <p:spPr/>
        <p:txBody>
          <a:bodyPr/>
          <a:lstStyle/>
          <a:p>
            <a:fld id="{5827B43F-6D5B-41D9-994C-E82BEA37B219}" type="slidenum">
              <a:rPr lang="en-US" smtClean="0"/>
              <a:pPr/>
              <a:t>33</a:t>
            </a:fld>
            <a:endParaRPr lang="en-US"/>
          </a:p>
        </p:txBody>
      </p:sp>
      <p:sp>
        <p:nvSpPr>
          <p:cNvPr id="6" name="Rectangle 5"/>
          <p:cNvSpPr/>
          <p:nvPr/>
        </p:nvSpPr>
        <p:spPr>
          <a:xfrm>
            <a:off x="228600" y="1524000"/>
            <a:ext cx="8534400" cy="369332"/>
          </a:xfrm>
          <a:prstGeom prst="rect">
            <a:avLst/>
          </a:prstGeom>
        </p:spPr>
        <p:txBody>
          <a:bodyPr wrap="square">
            <a:spAutoFit/>
          </a:bodyPr>
          <a:lstStyle/>
          <a:p>
            <a:r>
              <a:rPr lang="en-US" dirty="0" smtClean="0"/>
              <a:t>A </a:t>
            </a:r>
            <a:r>
              <a:rPr lang="en-US" dirty="0" smtClean="0"/>
              <a:t>node can be defined as a physical element that exists at run time.</a:t>
            </a:r>
          </a:p>
        </p:txBody>
      </p:sp>
      <p:pic>
        <p:nvPicPr>
          <p:cNvPr id="6146" name="Picture 2" descr="C:\Users\dell\Desktop\node.jpg"/>
          <p:cNvPicPr>
            <a:picLocks noChangeAspect="1" noChangeArrowheads="1"/>
          </p:cNvPicPr>
          <p:nvPr/>
        </p:nvPicPr>
        <p:blipFill>
          <a:blip r:embed="rId2"/>
          <a:srcRect/>
          <a:stretch>
            <a:fillRect/>
          </a:stretch>
        </p:blipFill>
        <p:spPr bwMode="auto">
          <a:xfrm>
            <a:off x="2819400" y="2209800"/>
            <a:ext cx="3541712" cy="3414465"/>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Behavioral things:</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A </a:t>
            </a:r>
            <a:r>
              <a:rPr lang="en-US" dirty="0" smtClean="0"/>
              <a:t>behavioral thing  consists of the dynamic parts of UML models. </a:t>
            </a:r>
          </a:p>
          <a:p>
            <a:endParaRPr lang="en-US" dirty="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Interaction:</a:t>
            </a:r>
            <a:br>
              <a:rPr lang="en-US" dirty="0" smtClean="0"/>
            </a:br>
            <a:endParaRPr lang="en-US" dirty="0"/>
          </a:p>
        </p:txBody>
      </p:sp>
      <p:sp>
        <p:nvSpPr>
          <p:cNvPr id="3" name="Content Placeholder 2"/>
          <p:cNvSpPr>
            <a:spLocks noGrp="1"/>
          </p:cNvSpPr>
          <p:nvPr>
            <p:ph idx="1"/>
          </p:nvPr>
        </p:nvSpPr>
        <p:spPr/>
        <p:txBody>
          <a:bodyPr/>
          <a:lstStyle/>
          <a:p>
            <a:pPr algn="just"/>
            <a:r>
              <a:rPr lang="en-US" dirty="0" smtClean="0"/>
              <a:t>Interaction  </a:t>
            </a:r>
            <a:r>
              <a:rPr lang="en-US" dirty="0" smtClean="0"/>
              <a:t>is  defined  as  a  behavior  that  consists  of  a  group  of  messages  exchanged  among </a:t>
            </a:r>
            <a:r>
              <a:rPr lang="en-US" dirty="0" smtClean="0"/>
              <a:t>elements </a:t>
            </a:r>
            <a:r>
              <a:rPr lang="en-US" dirty="0" smtClean="0"/>
              <a:t>to accomplish a specific task.</a:t>
            </a:r>
          </a:p>
          <a:p>
            <a:endParaRPr lang="en-US" dirty="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35</a:t>
            </a:fld>
            <a:endParaRPr lang="en-US"/>
          </a:p>
        </p:txBody>
      </p:sp>
      <p:cxnSp>
        <p:nvCxnSpPr>
          <p:cNvPr id="8" name="Straight Arrow Connector 7"/>
          <p:cNvCxnSpPr/>
          <p:nvPr/>
        </p:nvCxnSpPr>
        <p:spPr>
          <a:xfrm>
            <a:off x="3048000" y="4495800"/>
            <a:ext cx="2667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3581400" y="3974068"/>
            <a:ext cx="2209800" cy="369332"/>
          </a:xfrm>
          <a:prstGeom prst="rect">
            <a:avLst/>
          </a:prstGeom>
          <a:noFill/>
          <a:ln>
            <a:noFill/>
          </a:ln>
        </p:spPr>
        <p:txBody>
          <a:bodyPr wrap="square" rtlCol="0">
            <a:spAutoFit/>
          </a:bodyPr>
          <a:lstStyle/>
          <a:p>
            <a:r>
              <a:rPr lang="en-US" dirty="0" smtClean="0"/>
              <a:t>Message</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 machine:</a:t>
            </a:r>
            <a:br>
              <a:rPr lang="en-US" dirty="0" smtClean="0"/>
            </a:br>
            <a:endParaRPr lang="en-US" dirty="0"/>
          </a:p>
        </p:txBody>
      </p:sp>
      <p:sp>
        <p:nvSpPr>
          <p:cNvPr id="3" name="Content Placeholder 2"/>
          <p:cNvSpPr>
            <a:spLocks noGrp="1"/>
          </p:cNvSpPr>
          <p:nvPr>
            <p:ph idx="1"/>
          </p:nvPr>
        </p:nvSpPr>
        <p:spPr>
          <a:xfrm>
            <a:off x="457200" y="990600"/>
            <a:ext cx="8229600" cy="4525963"/>
          </a:xfrm>
        </p:spPr>
        <p:txBody>
          <a:bodyPr/>
          <a:lstStyle/>
          <a:p>
            <a:pPr algn="just"/>
            <a:r>
              <a:rPr lang="en-US" sz="2800" dirty="0" smtClean="0"/>
              <a:t>State </a:t>
            </a:r>
            <a:r>
              <a:rPr lang="en-US" sz="2800" dirty="0" smtClean="0"/>
              <a:t>machine is useful when the state of an object in its life cycle  is important. It defines the </a:t>
            </a:r>
            <a:r>
              <a:rPr lang="en-US" sz="2800" dirty="0" smtClean="0"/>
              <a:t>sequence  </a:t>
            </a:r>
            <a:r>
              <a:rPr lang="en-US" sz="2800" dirty="0" smtClean="0"/>
              <a:t>of  states  an  object  goes  through  in  response  to  events.  Events  are  external  factors </a:t>
            </a:r>
            <a:r>
              <a:rPr lang="en-US" sz="2800" dirty="0" smtClean="0"/>
              <a:t>responsible </a:t>
            </a:r>
            <a:r>
              <a:rPr lang="en-US" sz="2800" dirty="0" smtClean="0"/>
              <a:t>for state change.</a:t>
            </a:r>
          </a:p>
          <a:p>
            <a:endParaRPr lang="en-US" dirty="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36</a:t>
            </a:fld>
            <a:endParaRPr lang="en-US"/>
          </a:p>
        </p:txBody>
      </p:sp>
      <p:pic>
        <p:nvPicPr>
          <p:cNvPr id="7170" name="Picture 2" descr="C:\Users\dell\Desktop\State.jpg"/>
          <p:cNvPicPr>
            <a:picLocks noChangeAspect="1" noChangeArrowheads="1"/>
          </p:cNvPicPr>
          <p:nvPr/>
        </p:nvPicPr>
        <p:blipFill>
          <a:blip r:embed="rId2"/>
          <a:srcRect/>
          <a:stretch>
            <a:fillRect/>
          </a:stretch>
        </p:blipFill>
        <p:spPr bwMode="auto">
          <a:xfrm>
            <a:off x="2743200" y="3276600"/>
            <a:ext cx="3632200" cy="2591910"/>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Package:</a:t>
            </a:r>
            <a:br>
              <a:rPr lang="en-US" dirty="0" smtClean="0"/>
            </a:br>
            <a:endParaRPr lang="en-US" dirty="0"/>
          </a:p>
        </p:txBody>
      </p:sp>
      <p:sp>
        <p:nvSpPr>
          <p:cNvPr id="3" name="Content Placeholder 2"/>
          <p:cNvSpPr>
            <a:spLocks noGrp="1"/>
          </p:cNvSpPr>
          <p:nvPr>
            <p:ph idx="1"/>
          </p:nvPr>
        </p:nvSpPr>
        <p:spPr/>
        <p:txBody>
          <a:bodyPr/>
          <a:lstStyle/>
          <a:p>
            <a:r>
              <a:rPr lang="en-US" sz="2400" dirty="0" smtClean="0"/>
              <a:t>Package </a:t>
            </a:r>
            <a:r>
              <a:rPr lang="en-US" sz="2400" dirty="0" smtClean="0"/>
              <a:t>is the only one grouping thing available for gathering structural and behavioral things.</a:t>
            </a:r>
          </a:p>
          <a:p>
            <a:endParaRPr lang="en-US" dirty="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37</a:t>
            </a:fld>
            <a:endParaRPr lang="en-US"/>
          </a:p>
        </p:txBody>
      </p:sp>
      <p:pic>
        <p:nvPicPr>
          <p:cNvPr id="8194" name="Picture 2" descr="C:\Users\dell\Desktop\Package.jpg"/>
          <p:cNvPicPr>
            <a:picLocks noChangeAspect="1" noChangeArrowheads="1"/>
          </p:cNvPicPr>
          <p:nvPr/>
        </p:nvPicPr>
        <p:blipFill>
          <a:blip r:embed="rId2"/>
          <a:srcRect/>
          <a:stretch>
            <a:fillRect/>
          </a:stretch>
        </p:blipFill>
        <p:spPr bwMode="auto">
          <a:xfrm>
            <a:off x="2514600" y="2590800"/>
            <a:ext cx="3649662" cy="3467179"/>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Annotational</a:t>
            </a:r>
            <a:r>
              <a:rPr lang="en-US" dirty="0" smtClean="0"/>
              <a:t> things:</a:t>
            </a:r>
            <a:br>
              <a:rPr lang="en-US" dirty="0" smtClean="0"/>
            </a:br>
            <a:endParaRPr lang="en-US" dirty="0"/>
          </a:p>
        </p:txBody>
      </p:sp>
      <p:sp>
        <p:nvSpPr>
          <p:cNvPr id="3" name="Content Placeholder 2"/>
          <p:cNvSpPr>
            <a:spLocks noGrp="1"/>
          </p:cNvSpPr>
          <p:nvPr>
            <p:ph idx="1"/>
          </p:nvPr>
        </p:nvSpPr>
        <p:spPr>
          <a:xfrm>
            <a:off x="457200" y="1295400"/>
            <a:ext cx="8229600" cy="4525963"/>
          </a:xfrm>
        </p:spPr>
        <p:txBody>
          <a:bodyPr>
            <a:normAutofit/>
          </a:bodyPr>
          <a:lstStyle/>
          <a:p>
            <a:r>
              <a:rPr lang="en-US" sz="2400" dirty="0" err="1" smtClean="0"/>
              <a:t>Annotational</a:t>
            </a:r>
            <a:r>
              <a:rPr lang="en-US" sz="2400" dirty="0" smtClean="0"/>
              <a:t>  </a:t>
            </a:r>
            <a:r>
              <a:rPr lang="en-US" sz="2400" dirty="0" smtClean="0"/>
              <a:t>things  can  be  defined  as  a  mechanism  to  capture  remarks,  descriptions,  and </a:t>
            </a:r>
            <a:r>
              <a:rPr lang="en-US" sz="2400" dirty="0" smtClean="0"/>
              <a:t>comments </a:t>
            </a:r>
            <a:r>
              <a:rPr lang="en-US" sz="2400" dirty="0" smtClean="0"/>
              <a:t>of UML model elements. Note is the only one </a:t>
            </a:r>
            <a:r>
              <a:rPr lang="en-US" sz="2400" dirty="0" err="1" smtClean="0"/>
              <a:t>Annotational</a:t>
            </a:r>
            <a:r>
              <a:rPr lang="en-US" sz="2400" dirty="0" smtClean="0"/>
              <a:t> thing </a:t>
            </a:r>
            <a:r>
              <a:rPr lang="en-US" sz="2400" dirty="0" smtClean="0"/>
              <a:t>available.</a:t>
            </a:r>
            <a:endParaRPr lang="en-US" sz="2400" dirty="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38</a:t>
            </a:fld>
            <a:endParaRPr lang="en-US"/>
          </a:p>
        </p:txBody>
      </p:sp>
      <p:sp>
        <p:nvSpPr>
          <p:cNvPr id="7" name="Flowchart: Card 6"/>
          <p:cNvSpPr/>
          <p:nvPr/>
        </p:nvSpPr>
        <p:spPr>
          <a:xfrm>
            <a:off x="3276600" y="3352800"/>
            <a:ext cx="3048000" cy="1676400"/>
          </a:xfrm>
          <a:prstGeom prst="flowChartPunchedCar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C00000"/>
                </a:solidFill>
              </a:rPr>
              <a:t>Notes</a:t>
            </a:r>
            <a:endParaRPr lang="en-US" dirty="0">
              <a:solidFill>
                <a:srgbClr val="C0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a:bodyPr>
          <a:lstStyle/>
          <a:p>
            <a:r>
              <a:rPr lang="en-US" sz="2400" dirty="0" smtClean="0">
                <a:hlinkClick r:id="rId3"/>
              </a:rPr>
              <a:t>http://www.ibm.com/developerworks/rational/library/6007.html</a:t>
            </a:r>
            <a:endParaRPr lang="en-US" sz="2400" dirty="0" smtClean="0"/>
          </a:p>
          <a:p>
            <a:r>
              <a:rPr lang="en-US" sz="2400" dirty="0" smtClean="0">
                <a:hlinkClick r:id="rId4"/>
              </a:rPr>
              <a:t>http://en.wikipedia.org/wiki/Unified_Modeling_Language</a:t>
            </a:r>
            <a:endParaRPr lang="en-US" sz="2400" dirty="0" smtClean="0"/>
          </a:p>
          <a:p>
            <a:r>
              <a:rPr lang="en-US" sz="2400" dirty="0" smtClean="0">
                <a:hlinkClick r:id="rId5"/>
              </a:rPr>
              <a:t>http://</a:t>
            </a:r>
            <a:r>
              <a:rPr lang="en-US" sz="2400" dirty="0" smtClean="0">
                <a:hlinkClick r:id="rId5"/>
              </a:rPr>
              <a:t>conferences.embarcadero.com/article/32200</a:t>
            </a:r>
            <a:endParaRPr lang="en-US" sz="2400" dirty="0" smtClean="0"/>
          </a:p>
          <a:p>
            <a:r>
              <a:rPr lang="en-US" sz="2400" dirty="0" smtClean="0"/>
              <a:t>Tutorialspoint.com/ UML </a:t>
            </a:r>
            <a:r>
              <a:rPr lang="en-US" sz="2400" dirty="0" smtClean="0"/>
              <a:t>Tutorial</a:t>
            </a:r>
            <a:endParaRPr lang="en-US" sz="2400" dirty="0"/>
          </a:p>
        </p:txBody>
      </p:sp>
      <p:sp>
        <p:nvSpPr>
          <p:cNvPr id="4" name="Date Placeholder 3"/>
          <p:cNvSpPr>
            <a:spLocks noGrp="1"/>
          </p:cNvSpPr>
          <p:nvPr>
            <p:ph type="dt" sz="half" idx="10"/>
          </p:nvPr>
        </p:nvSpPr>
        <p:spPr/>
        <p:txBody>
          <a:bodyPr/>
          <a:lstStyle/>
          <a:p>
            <a:fld id="{57C3D485-F2DA-40AD-828B-50B371A485AE}"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57200" y="3505200"/>
            <a:ext cx="8229600" cy="8382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9" name="Rectangle 8"/>
          <p:cNvSpPr/>
          <p:nvPr/>
        </p:nvSpPr>
        <p:spPr>
          <a:xfrm>
            <a:off x="457200" y="4953000"/>
            <a:ext cx="8229600" cy="9906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457200" y="0"/>
            <a:ext cx="8229600" cy="1143000"/>
          </a:xfrm>
        </p:spPr>
        <p:txBody>
          <a:bodyPr>
            <a:normAutofit/>
          </a:bodyPr>
          <a:lstStyle/>
          <a:p>
            <a:r>
              <a:rPr lang="en-US" dirty="0" smtClean="0"/>
              <a:t>What is modeling?</a:t>
            </a:r>
            <a:endParaRPr lang="en-US" dirty="0"/>
          </a:p>
        </p:txBody>
      </p:sp>
      <p:sp>
        <p:nvSpPr>
          <p:cNvPr id="3" name="Content Placeholder 2"/>
          <p:cNvSpPr>
            <a:spLocks noGrp="1"/>
          </p:cNvSpPr>
          <p:nvPr>
            <p:ph idx="1"/>
          </p:nvPr>
        </p:nvSpPr>
        <p:spPr>
          <a:xfrm>
            <a:off x="457200" y="3124200"/>
            <a:ext cx="8229600" cy="2971800"/>
          </a:xfrm>
        </p:spPr>
        <p:txBody>
          <a:bodyPr>
            <a:normAutofit fontScale="77500" lnSpcReduction="20000"/>
          </a:bodyPr>
          <a:lstStyle/>
          <a:p>
            <a:pPr marL="1588" indent="-1588" algn="just">
              <a:buNone/>
            </a:pPr>
            <a:r>
              <a:rPr lang="en-US" dirty="0" smtClean="0">
                <a:solidFill>
                  <a:srgbClr val="FF0000"/>
                </a:solidFill>
              </a:rPr>
              <a:t>Definition 1:</a:t>
            </a:r>
          </a:p>
          <a:p>
            <a:pPr marL="1588" indent="-1588" algn="just">
              <a:buNone/>
            </a:pPr>
            <a:r>
              <a:rPr lang="en-US" dirty="0" smtClean="0"/>
              <a:t>Process of representing a real-world object or phenomenon as a set of mathematical equations. </a:t>
            </a:r>
          </a:p>
          <a:p>
            <a:pPr marL="1588" indent="-1588" algn="just">
              <a:buNone/>
            </a:pPr>
            <a:endParaRPr lang="en-US" dirty="0" smtClean="0"/>
          </a:p>
          <a:p>
            <a:pPr marL="1588" indent="-1588" algn="just">
              <a:buNone/>
            </a:pPr>
            <a:r>
              <a:rPr lang="en-US" dirty="0" smtClean="0">
                <a:solidFill>
                  <a:srgbClr val="FF0000"/>
                </a:solidFill>
              </a:rPr>
              <a:t>Definition 2:</a:t>
            </a:r>
          </a:p>
          <a:p>
            <a:pPr marL="1588" indent="-1588" algn="just">
              <a:buNone/>
            </a:pPr>
            <a:r>
              <a:rPr lang="en-US" dirty="0" smtClean="0"/>
              <a:t>Designing and analyzing a mathematical representation of an economic system to study the effect of changes to system variables.</a:t>
            </a:r>
          </a:p>
          <a:p>
            <a:endParaRPr lang="en-US" dirty="0" smtClean="0"/>
          </a:p>
          <a:p>
            <a:endParaRPr lang="en-US" dirty="0" smtClean="0"/>
          </a:p>
          <a:p>
            <a:endParaRPr lang="en-US" dirty="0" smtClean="0"/>
          </a:p>
          <a:p>
            <a:endParaRPr lang="en-US" dirty="0"/>
          </a:p>
        </p:txBody>
      </p:sp>
      <p:sp>
        <p:nvSpPr>
          <p:cNvPr id="4" name="Date Placeholder 3"/>
          <p:cNvSpPr>
            <a:spLocks noGrp="1"/>
          </p:cNvSpPr>
          <p:nvPr>
            <p:ph type="dt" sz="half" idx="10"/>
          </p:nvPr>
        </p:nvSpPr>
        <p:spPr/>
        <p:txBody>
          <a:bodyPr/>
          <a:lstStyle/>
          <a:p>
            <a:fld id="{C1192022-3ED3-40D3-B2C2-0A27D0CE1658}"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4</a:t>
            </a:fld>
            <a:endParaRPr lang="en-US"/>
          </a:p>
        </p:txBody>
      </p:sp>
      <p:pic>
        <p:nvPicPr>
          <p:cNvPr id="4097" name="Picture 1" descr="C:\Users\dell\Desktop\business-process-modeling-automation.jpg"/>
          <p:cNvPicPr>
            <a:picLocks noChangeAspect="1" noChangeArrowheads="1"/>
          </p:cNvPicPr>
          <p:nvPr/>
        </p:nvPicPr>
        <p:blipFill>
          <a:blip r:embed="rId3"/>
          <a:srcRect/>
          <a:stretch>
            <a:fillRect/>
          </a:stretch>
        </p:blipFill>
        <p:spPr bwMode="auto">
          <a:xfrm>
            <a:off x="2324100" y="1066801"/>
            <a:ext cx="4495800" cy="1828800"/>
          </a:xfrm>
          <a:prstGeom prst="rect">
            <a:avLst/>
          </a:prstGeom>
          <a:noFill/>
          <a:ln>
            <a:solidFill>
              <a:schemeClr val="tx2">
                <a:lumMod val="60000"/>
                <a:lumOff val="40000"/>
              </a:schemeClr>
            </a:solidFill>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Thanks</a:t>
            </a:r>
          </a:p>
          <a:p>
            <a:pPr>
              <a:buNone/>
            </a:pPr>
            <a:endParaRPr lang="en-US" dirty="0" smtClean="0"/>
          </a:p>
        </p:txBody>
      </p:sp>
      <p:sp>
        <p:nvSpPr>
          <p:cNvPr id="4" name="Date Placeholder 3"/>
          <p:cNvSpPr>
            <a:spLocks noGrp="1"/>
          </p:cNvSpPr>
          <p:nvPr>
            <p:ph type="dt" sz="half" idx="10"/>
          </p:nvPr>
        </p:nvSpPr>
        <p:spPr/>
        <p:txBody>
          <a:bodyPr/>
          <a:lstStyle/>
          <a:p>
            <a:fld id="{80E7C534-2348-48F1-B5F2-5A6E83A5BC70}"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40</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304800" y="1295400"/>
            <a:ext cx="8534400" cy="4648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457200" y="76200"/>
            <a:ext cx="8229600" cy="1143000"/>
          </a:xfrm>
        </p:spPr>
        <p:txBody>
          <a:bodyPr>
            <a:normAutofit/>
          </a:bodyPr>
          <a:lstStyle/>
          <a:p>
            <a:r>
              <a:rPr lang="en-US" dirty="0" smtClean="0"/>
              <a:t>Why to model?</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It is neither technically wise nor economically practical to build certain kind of complex systems without first creating a design, a blueprint or another abstract representation. </a:t>
            </a:r>
          </a:p>
          <a:p>
            <a:pPr algn="just">
              <a:buNone/>
            </a:pPr>
            <a:endParaRPr lang="en-US" sz="1400" dirty="0" smtClean="0"/>
          </a:p>
          <a:p>
            <a:pPr indent="-1588" algn="just">
              <a:buNone/>
            </a:pPr>
            <a:r>
              <a:rPr lang="en-US" u="sng" dirty="0" smtClean="0">
                <a:solidFill>
                  <a:srgbClr val="C00000"/>
                </a:solidFill>
              </a:rPr>
              <a:t>For example </a:t>
            </a:r>
            <a:r>
              <a:rPr lang="en-US" dirty="0" smtClean="0">
                <a:solidFill>
                  <a:srgbClr val="C00000"/>
                </a:solidFill>
              </a:rPr>
              <a:t>: </a:t>
            </a:r>
            <a:r>
              <a:rPr lang="en-US" i="1" dirty="0" smtClean="0">
                <a:solidFill>
                  <a:srgbClr val="C00000"/>
                </a:solidFill>
              </a:rPr>
              <a:t>Professional architect needs to first develop an array of architectural plans before constructing a multi-office building.</a:t>
            </a:r>
          </a:p>
          <a:p>
            <a:pPr algn="just">
              <a:buNone/>
            </a:pPr>
            <a:endParaRPr lang="en-US" sz="2300" dirty="0" smtClean="0"/>
          </a:p>
          <a:p>
            <a:pPr algn="just"/>
            <a:r>
              <a:rPr lang="en-US" dirty="0" smtClean="0"/>
              <a:t>Modeling provides architects and others with the ability to visualize entire systems, assess different options and communicate designs more clearly before taking on the risks- technical, financial or otherwise of actual construction.</a:t>
            </a:r>
          </a:p>
        </p:txBody>
      </p:sp>
      <p:sp>
        <p:nvSpPr>
          <p:cNvPr id="4" name="Date Placeholder 3"/>
          <p:cNvSpPr>
            <a:spLocks noGrp="1"/>
          </p:cNvSpPr>
          <p:nvPr>
            <p:ph type="dt" sz="half" idx="10"/>
          </p:nvPr>
        </p:nvSpPr>
        <p:spPr/>
        <p:txBody>
          <a:bodyPr/>
          <a:lstStyle/>
          <a:p>
            <a:fld id="{6C9715C0-8782-4F2F-B93A-01A276EBDDCF}"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228600" y="1371600"/>
            <a:ext cx="8686800" cy="4572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When do we model?</a:t>
            </a:r>
            <a:endParaRPr lang="en-US" dirty="0"/>
          </a:p>
        </p:txBody>
      </p:sp>
      <p:sp>
        <p:nvSpPr>
          <p:cNvPr id="3" name="Content Placeholder 2"/>
          <p:cNvSpPr>
            <a:spLocks noGrp="1"/>
          </p:cNvSpPr>
          <p:nvPr>
            <p:ph idx="1"/>
          </p:nvPr>
        </p:nvSpPr>
        <p:spPr/>
        <p:txBody>
          <a:bodyPr>
            <a:normAutofit fontScale="85000" lnSpcReduction="20000"/>
          </a:bodyPr>
          <a:lstStyle/>
          <a:p>
            <a:pPr marL="1588" indent="-1588">
              <a:buNone/>
            </a:pPr>
            <a:r>
              <a:rPr lang="en-US" dirty="0" smtClean="0">
                <a:solidFill>
                  <a:srgbClr val="C00000"/>
                </a:solidFill>
              </a:rPr>
              <a:t>Some specific situations in which the modeling effort is worthwhile include:</a:t>
            </a:r>
          </a:p>
          <a:p>
            <a:pPr>
              <a:buNone/>
            </a:pPr>
            <a:endParaRPr lang="en-US" dirty="0" smtClean="0"/>
          </a:p>
          <a:p>
            <a:r>
              <a:rPr lang="en-US" i="1" dirty="0" smtClean="0"/>
              <a:t>To better understand the business or engineering situation at hand ("as-is" model) and to craft a better system ("to-be" model).</a:t>
            </a:r>
          </a:p>
          <a:p>
            <a:pPr>
              <a:buNone/>
            </a:pPr>
            <a:r>
              <a:rPr lang="en-US" i="1" dirty="0" smtClean="0"/>
              <a:t> </a:t>
            </a:r>
            <a:endParaRPr lang="en-US" dirty="0" smtClean="0"/>
          </a:p>
          <a:p>
            <a:r>
              <a:rPr lang="en-US" i="1" dirty="0" smtClean="0"/>
              <a:t>To build and design a system architecture. </a:t>
            </a:r>
          </a:p>
          <a:p>
            <a:pPr>
              <a:buNone/>
            </a:pPr>
            <a:endParaRPr lang="en-US" dirty="0" smtClean="0"/>
          </a:p>
          <a:p>
            <a:r>
              <a:rPr lang="en-US" i="1" dirty="0" smtClean="0"/>
              <a:t>To create visualizations of code and other forms of implementation .</a:t>
            </a:r>
            <a:endParaRPr lang="en-US" dirty="0" smtClean="0"/>
          </a:p>
          <a:p>
            <a:endParaRPr lang="en-US" dirty="0"/>
          </a:p>
        </p:txBody>
      </p:sp>
      <p:sp>
        <p:nvSpPr>
          <p:cNvPr id="4" name="Date Placeholder 3"/>
          <p:cNvSpPr>
            <a:spLocks noGrp="1"/>
          </p:cNvSpPr>
          <p:nvPr>
            <p:ph type="dt" sz="half" idx="10"/>
          </p:nvPr>
        </p:nvSpPr>
        <p:spPr/>
        <p:txBody>
          <a:bodyPr/>
          <a:lstStyle/>
          <a:p>
            <a:fld id="{C39F44AE-12E9-4CEB-AE6D-EC8CE2EEAE7D}"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600" dirty="0" smtClean="0">
                <a:solidFill>
                  <a:srgbClr val="0070C0"/>
                </a:solidFill>
              </a:rPr>
              <a:t>How do We model?</a:t>
            </a:r>
            <a:endParaRPr lang="en-US" sz="3600" dirty="0">
              <a:solidFill>
                <a:srgbClr val="0070C0"/>
              </a:solidFill>
            </a:endParaRPr>
          </a:p>
        </p:txBody>
      </p:sp>
      <p:sp>
        <p:nvSpPr>
          <p:cNvPr id="3" name="Content Placeholder 2"/>
          <p:cNvSpPr>
            <a:spLocks noGrp="1"/>
          </p:cNvSpPr>
          <p:nvPr>
            <p:ph idx="1"/>
          </p:nvPr>
        </p:nvSpPr>
        <p:spPr>
          <a:xfrm>
            <a:off x="457200" y="1143000"/>
            <a:ext cx="8229600" cy="4525963"/>
          </a:xfrm>
        </p:spPr>
        <p:txBody>
          <a:bodyPr>
            <a:normAutofit fontScale="25000" lnSpcReduction="20000"/>
          </a:bodyPr>
          <a:lstStyle/>
          <a:p>
            <a:pPr algn="just"/>
            <a:r>
              <a:rPr lang="en-US" sz="8000" b="1" dirty="0" smtClean="0">
                <a:solidFill>
                  <a:srgbClr val="C00000"/>
                </a:solidFill>
              </a:rPr>
              <a:t>A standard </a:t>
            </a:r>
            <a:r>
              <a:rPr lang="en-US" sz="8000" b="1" dirty="0" smtClean="0">
                <a:solidFill>
                  <a:srgbClr val="C00000"/>
                </a:solidFill>
              </a:rPr>
              <a:t>means for representing software models and related artifacts</a:t>
            </a:r>
            <a:r>
              <a:rPr lang="en-US" sz="8000" b="1" dirty="0" smtClean="0">
                <a:solidFill>
                  <a:srgbClr val="C00000"/>
                </a:solidFill>
              </a:rPr>
              <a:t>.</a:t>
            </a:r>
          </a:p>
          <a:p>
            <a:pPr algn="just">
              <a:buNone/>
            </a:pPr>
            <a:r>
              <a:rPr lang="en-US" sz="8000" dirty="0" smtClean="0"/>
              <a:t> </a:t>
            </a:r>
            <a:r>
              <a:rPr lang="en-US" sz="8000" dirty="0" smtClean="0"/>
              <a:t>     </a:t>
            </a:r>
            <a:r>
              <a:rPr lang="en-US" sz="8000" dirty="0" smtClean="0"/>
              <a:t>Software </a:t>
            </a:r>
            <a:r>
              <a:rPr lang="en-US" sz="8000" dirty="0" smtClean="0"/>
              <a:t>architects, designers and developers use UML for specifying, visualizing, constructing and documenting all aspects of a software system. </a:t>
            </a:r>
            <a:endParaRPr lang="en-US" sz="8000" dirty="0" smtClean="0"/>
          </a:p>
          <a:p>
            <a:pPr algn="just">
              <a:buNone/>
            </a:pPr>
            <a:r>
              <a:rPr lang="en-US" sz="8000" dirty="0" smtClean="0"/>
              <a:t> </a:t>
            </a:r>
            <a:r>
              <a:rPr lang="en-US" sz="8000" dirty="0" smtClean="0"/>
              <a:t>     </a:t>
            </a:r>
            <a:r>
              <a:rPr lang="en-US" sz="8000" dirty="0" smtClean="0"/>
              <a:t>Key </a:t>
            </a:r>
            <a:r>
              <a:rPr lang="en-US" sz="8000" dirty="0" smtClean="0"/>
              <a:t>leaders from IBM Rational led the original development of UML. Today, UML is managed by the Object Management Group (OMG), which </a:t>
            </a:r>
            <a:r>
              <a:rPr lang="en-US" sz="8000" dirty="0" smtClean="0"/>
              <a:t>ensure </a:t>
            </a:r>
            <a:r>
              <a:rPr lang="en-US" sz="8000" dirty="0" smtClean="0"/>
              <a:t>that the specification continues to meet the dynamic needs of the software community. </a:t>
            </a:r>
            <a:endParaRPr lang="en-US" sz="8000" dirty="0" smtClean="0"/>
          </a:p>
          <a:p>
            <a:pPr algn="just"/>
            <a:endParaRPr lang="en-US" sz="8000" dirty="0" smtClean="0"/>
          </a:p>
          <a:p>
            <a:pPr algn="just"/>
            <a:r>
              <a:rPr lang="en-US" sz="8000" b="1" dirty="0" smtClean="0">
                <a:solidFill>
                  <a:srgbClr val="C00000"/>
                </a:solidFill>
              </a:rPr>
              <a:t>UML is more than just a graphical notational standard -- it is a modeling language. </a:t>
            </a:r>
            <a:endParaRPr lang="en-US" sz="8000" b="1" dirty="0" smtClean="0">
              <a:solidFill>
                <a:srgbClr val="C00000"/>
              </a:solidFill>
            </a:endParaRPr>
          </a:p>
          <a:p>
            <a:pPr indent="0" algn="just">
              <a:buNone/>
            </a:pPr>
            <a:r>
              <a:rPr lang="en-US" sz="8000" dirty="0" smtClean="0"/>
              <a:t>As </a:t>
            </a:r>
            <a:r>
              <a:rPr lang="en-US" sz="8000" dirty="0" smtClean="0"/>
              <a:t>with all languages, UML defines syntax (both graphical and </a:t>
            </a:r>
            <a:r>
              <a:rPr lang="en-US" sz="8000" dirty="0" smtClean="0"/>
              <a:t>textual) </a:t>
            </a:r>
            <a:r>
              <a:rPr lang="en-US" sz="8000" dirty="0" smtClean="0"/>
              <a:t>and semantics (the underlying meanings of the symbols and text). Having a true modeling language rather than just a standard notation is essential for standardizing the use of </a:t>
            </a:r>
            <a:r>
              <a:rPr lang="en-US" sz="8000" dirty="0" smtClean="0"/>
              <a:t>UML. </a:t>
            </a:r>
            <a:r>
              <a:rPr lang="en-US" sz="8000" dirty="0" smtClean="0"/>
              <a:t>UML -- a true modeling language -- has helped it become the software industry's most recognized and widely applicable modeling standard.</a:t>
            </a:r>
          </a:p>
          <a:p>
            <a:pPr algn="just"/>
            <a:endParaRPr lang="en-US" dirty="0"/>
          </a:p>
        </p:txBody>
      </p:sp>
      <p:sp>
        <p:nvSpPr>
          <p:cNvPr id="4" name="Date Placeholder 3"/>
          <p:cNvSpPr>
            <a:spLocks noGrp="1"/>
          </p:cNvSpPr>
          <p:nvPr>
            <p:ph type="dt" sz="half" idx="10"/>
          </p:nvPr>
        </p:nvSpPr>
        <p:spPr/>
        <p:txBody>
          <a:bodyPr/>
          <a:lstStyle/>
          <a:p>
            <a:fld id="{96DFF205-4A01-41A6-8CF9-CA8A9CBED42D}" type="datetime1">
              <a:rPr lang="en-US" smtClean="0"/>
              <a:pPr/>
              <a:t>11/18/2014</a:t>
            </a:fld>
            <a:endParaRPr lang="en-US"/>
          </a:p>
        </p:txBody>
      </p:sp>
      <p:sp>
        <p:nvSpPr>
          <p:cNvPr id="5" name="Footer Placeholder 4"/>
          <p:cNvSpPr>
            <a:spLocks noGrp="1"/>
          </p:cNvSpPr>
          <p:nvPr>
            <p:ph type="ftr" sz="quarter" idx="11"/>
          </p:nvPr>
        </p:nvSpPr>
        <p:spPr/>
        <p:txBody>
          <a:bodyPr/>
          <a:lstStyle/>
          <a:p>
            <a:r>
              <a:rPr lang="en-US" smtClean="0"/>
              <a:t>Ramakant Soni @ EISTI-CERGY</a:t>
            </a:r>
            <a:endParaRPr lang="en-US"/>
          </a:p>
        </p:txBody>
      </p:sp>
      <p:sp>
        <p:nvSpPr>
          <p:cNvPr id="6" name="Slide Number Placeholder 5"/>
          <p:cNvSpPr>
            <a:spLocks noGrp="1"/>
          </p:cNvSpPr>
          <p:nvPr>
            <p:ph type="sldNum" sz="quarter" idx="12"/>
          </p:nvPr>
        </p:nvSpPr>
        <p:spPr/>
        <p:txBody>
          <a:bodyPr/>
          <a:lstStyle/>
          <a:p>
            <a:fld id="{5827B43F-6D5B-41D9-994C-E82BEA37B219}"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57200" y="1219200"/>
            <a:ext cx="8305800" cy="48006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Objects</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Objects are key to understanding </a:t>
            </a:r>
            <a:r>
              <a:rPr lang="en-US" i="1" dirty="0" smtClean="0"/>
              <a:t>object-oriented</a:t>
            </a:r>
            <a:r>
              <a:rPr lang="en-US" dirty="0" smtClean="0"/>
              <a:t> technology. </a:t>
            </a:r>
            <a:endParaRPr lang="en-US" dirty="0" smtClean="0"/>
          </a:p>
          <a:p>
            <a:pPr indent="-3175" algn="just">
              <a:buNone/>
            </a:pPr>
            <a:r>
              <a:rPr lang="en-US" i="1" dirty="0" smtClean="0"/>
              <a:t>If we look </a:t>
            </a:r>
            <a:r>
              <a:rPr lang="en-US" i="1" dirty="0" smtClean="0"/>
              <a:t>around right now and </a:t>
            </a:r>
            <a:r>
              <a:rPr lang="en-US" i="1" dirty="0" smtClean="0"/>
              <a:t>we'll </a:t>
            </a:r>
            <a:r>
              <a:rPr lang="en-US" i="1" dirty="0" smtClean="0"/>
              <a:t>find many examples of real-world objects: </a:t>
            </a:r>
            <a:r>
              <a:rPr lang="en-US" i="1" dirty="0" smtClean="0"/>
              <a:t>our book, desk</a:t>
            </a:r>
            <a:r>
              <a:rPr lang="en-US" i="1" dirty="0" smtClean="0"/>
              <a:t>, </a:t>
            </a:r>
            <a:r>
              <a:rPr lang="en-US" i="1" dirty="0" smtClean="0"/>
              <a:t>laptop, or phones.</a:t>
            </a:r>
            <a:endParaRPr lang="en-US" i="1" dirty="0" smtClean="0"/>
          </a:p>
          <a:p>
            <a:pPr algn="just"/>
            <a:endParaRPr lang="en-US" dirty="0"/>
          </a:p>
          <a:p>
            <a:pPr algn="just"/>
            <a:r>
              <a:rPr lang="en-US" dirty="0" smtClean="0"/>
              <a:t>Software objects are conceptually similar to real-world objects: they too consist of </a:t>
            </a:r>
            <a:r>
              <a:rPr lang="en-US" dirty="0" smtClean="0">
                <a:solidFill>
                  <a:srgbClr val="C00000"/>
                </a:solidFill>
              </a:rPr>
              <a:t>state</a:t>
            </a:r>
            <a:r>
              <a:rPr lang="en-US" dirty="0" smtClean="0"/>
              <a:t> and related </a:t>
            </a:r>
            <a:r>
              <a:rPr lang="en-US" dirty="0" smtClean="0">
                <a:solidFill>
                  <a:srgbClr val="C00000"/>
                </a:solidFill>
              </a:rPr>
              <a:t>behavior</a:t>
            </a:r>
            <a:r>
              <a:rPr lang="en-US" dirty="0" smtClean="0"/>
              <a:t>.</a:t>
            </a:r>
          </a:p>
          <a:p>
            <a:pPr indent="-3175" algn="just">
              <a:buNone/>
            </a:pPr>
            <a:endParaRPr lang="en-US" dirty="0" smtClean="0"/>
          </a:p>
          <a:p>
            <a:pPr indent="-3175" algn="just">
              <a:buNone/>
            </a:pPr>
            <a:r>
              <a:rPr lang="en-US" dirty="0" smtClean="0"/>
              <a:t>An </a:t>
            </a:r>
            <a:r>
              <a:rPr lang="en-US" dirty="0" smtClean="0"/>
              <a:t>object stores its state in </a:t>
            </a:r>
            <a:r>
              <a:rPr lang="en-US" i="1" dirty="0" smtClean="0"/>
              <a:t>fields</a:t>
            </a:r>
            <a:r>
              <a:rPr lang="en-US" i="1" dirty="0" smtClean="0"/>
              <a:t>/ </a:t>
            </a:r>
            <a:r>
              <a:rPr lang="en-US" dirty="0" smtClean="0"/>
              <a:t>variables and </a:t>
            </a:r>
            <a:r>
              <a:rPr lang="en-US" dirty="0" smtClean="0"/>
              <a:t>exposes its behavior through </a:t>
            </a:r>
            <a:r>
              <a:rPr lang="en-US" i="1" dirty="0" smtClean="0"/>
              <a:t>methods</a:t>
            </a:r>
            <a:r>
              <a:rPr lang="en-US" i="1" dirty="0" smtClean="0"/>
              <a:t>/ </a:t>
            </a:r>
            <a:r>
              <a:rPr lang="en-US" dirty="0" smtClean="0"/>
              <a:t>functions.</a:t>
            </a:r>
            <a:endParaRPr lang="en-US" dirty="0" smtClean="0"/>
          </a:p>
          <a:p>
            <a:endParaRPr lang="en-US" dirty="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b="1" dirty="0" smtClean="0"/>
          </a:p>
        </p:txBody>
      </p:sp>
      <p:sp>
        <p:nvSpPr>
          <p:cNvPr id="5" name="Date Placeholder 4"/>
          <p:cNvSpPr>
            <a:spLocks noGrp="1"/>
          </p:cNvSpPr>
          <p:nvPr>
            <p:ph type="dt" sz="half" idx="10"/>
          </p:nvPr>
        </p:nvSpPr>
        <p:spPr/>
        <p:txBody>
          <a:bodyPr/>
          <a:lstStyle/>
          <a:p>
            <a:fld id="{751739A7-23E2-4351-A99D-6700BA1A60A3}" type="datetime1">
              <a:rPr lang="en-US" smtClean="0"/>
              <a:pPr/>
              <a:t>11/18/2014</a:t>
            </a:fld>
            <a:endParaRPr lang="en-US"/>
          </a:p>
        </p:txBody>
      </p:sp>
      <p:sp>
        <p:nvSpPr>
          <p:cNvPr id="6" name="Footer Placeholder 5"/>
          <p:cNvSpPr>
            <a:spLocks noGrp="1"/>
          </p:cNvSpPr>
          <p:nvPr>
            <p:ph type="ftr" sz="quarter" idx="11"/>
          </p:nvPr>
        </p:nvSpPr>
        <p:spPr/>
        <p:txBody>
          <a:bodyPr/>
          <a:lstStyle/>
          <a:p>
            <a:r>
              <a:rPr lang="en-US" smtClean="0"/>
              <a:t>Ramakant Soni @ EISTI-CERGY</a:t>
            </a:r>
            <a:endParaRPr lang="en-US"/>
          </a:p>
        </p:txBody>
      </p:sp>
      <p:sp>
        <p:nvSpPr>
          <p:cNvPr id="7" name="Slide Number Placeholder 6"/>
          <p:cNvSpPr>
            <a:spLocks noGrp="1"/>
          </p:cNvSpPr>
          <p:nvPr>
            <p:ph type="sldNum" sz="quarter" idx="12"/>
          </p:nvPr>
        </p:nvSpPr>
        <p:spPr/>
        <p:txBody>
          <a:bodyPr/>
          <a:lstStyle/>
          <a:p>
            <a:fld id="{5827B43F-6D5B-41D9-994C-E82BEA37B219}"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55563" indent="-1588">
              <a:buNone/>
            </a:pPr>
            <a:r>
              <a:rPr lang="en-US" dirty="0" smtClean="0"/>
              <a:t>Objects (classes) have responsibilities, which they are expected to exhibit in an object-oriented </a:t>
            </a:r>
            <a:r>
              <a:rPr lang="en-US" dirty="0" smtClean="0"/>
              <a:t>information:  </a:t>
            </a:r>
            <a:endParaRPr lang="en-US" dirty="0" smtClean="0"/>
          </a:p>
          <a:p>
            <a:pPr>
              <a:lnSpc>
                <a:spcPct val="160000"/>
              </a:lnSpc>
              <a:buClr>
                <a:schemeClr val="accent2"/>
              </a:buClr>
              <a:buSzPct val="150000"/>
            </a:pPr>
            <a:r>
              <a:rPr lang="en-US" sz="2800" dirty="0" smtClean="0"/>
              <a:t>  </a:t>
            </a:r>
            <a:r>
              <a:rPr lang="en-US" sz="2800" b="1" dirty="0" smtClean="0">
                <a:solidFill>
                  <a:srgbClr val="00B050"/>
                </a:solidFill>
              </a:rPr>
              <a:t>What they know about themselves </a:t>
            </a:r>
            <a:r>
              <a:rPr lang="en-US" sz="2800" b="1" dirty="0" smtClean="0">
                <a:solidFill>
                  <a:srgbClr val="00B050"/>
                </a:solidFill>
              </a:rPr>
              <a:t>-</a:t>
            </a:r>
            <a:r>
              <a:rPr lang="en-US" sz="2800" b="1" dirty="0" smtClean="0">
                <a:solidFill>
                  <a:srgbClr val="00B050"/>
                </a:solidFill>
              </a:rPr>
              <a:t>:</a:t>
            </a:r>
            <a:r>
              <a:rPr lang="en-US" dirty="0" smtClean="0"/>
              <a:t> </a:t>
            </a:r>
            <a:r>
              <a:rPr lang="en-US" dirty="0" smtClean="0"/>
              <a:t>(</a:t>
            </a:r>
            <a:r>
              <a:rPr lang="en-US" dirty="0" smtClean="0">
                <a:solidFill>
                  <a:srgbClr val="C00000"/>
                </a:solidFill>
              </a:rPr>
              <a:t>Attributes</a:t>
            </a:r>
            <a:r>
              <a:rPr lang="en-US" dirty="0" smtClean="0"/>
              <a:t>)</a:t>
            </a:r>
          </a:p>
          <a:p>
            <a:pPr>
              <a:lnSpc>
                <a:spcPct val="160000"/>
              </a:lnSpc>
              <a:buClr>
                <a:schemeClr val="accent2"/>
              </a:buClr>
              <a:buSzPct val="150000"/>
            </a:pPr>
            <a:r>
              <a:rPr lang="en-US" sz="2800" dirty="0" smtClean="0"/>
              <a:t>  </a:t>
            </a:r>
            <a:r>
              <a:rPr lang="en-US" sz="2800" b="1" dirty="0" smtClean="0">
                <a:solidFill>
                  <a:srgbClr val="00B050"/>
                </a:solidFill>
              </a:rPr>
              <a:t>What they do </a:t>
            </a:r>
            <a:r>
              <a:rPr lang="en-US" sz="2800" b="1" dirty="0" smtClean="0">
                <a:solidFill>
                  <a:srgbClr val="00B050"/>
                </a:solidFill>
              </a:rPr>
              <a:t>-: </a:t>
            </a:r>
            <a:r>
              <a:rPr lang="en-US" dirty="0" smtClean="0"/>
              <a:t>(</a:t>
            </a:r>
            <a:r>
              <a:rPr lang="en-US" dirty="0" smtClean="0">
                <a:solidFill>
                  <a:srgbClr val="C00000"/>
                </a:solidFill>
              </a:rPr>
              <a:t>Operations</a:t>
            </a:r>
            <a:r>
              <a:rPr lang="en-US" dirty="0" smtClean="0"/>
              <a:t>)</a:t>
            </a:r>
          </a:p>
          <a:p>
            <a:pPr>
              <a:lnSpc>
                <a:spcPct val="160000"/>
              </a:lnSpc>
              <a:buClr>
                <a:schemeClr val="accent2"/>
              </a:buClr>
              <a:buSzPct val="150000"/>
            </a:pPr>
            <a:r>
              <a:rPr lang="en-US" sz="2800" dirty="0" smtClean="0">
                <a:solidFill>
                  <a:srgbClr val="00B050"/>
                </a:solidFill>
              </a:rPr>
              <a:t>  </a:t>
            </a:r>
            <a:r>
              <a:rPr lang="en-US" sz="2800" b="1" dirty="0" smtClean="0">
                <a:solidFill>
                  <a:srgbClr val="00B050"/>
                </a:solidFill>
              </a:rPr>
              <a:t>What they know about other objects</a:t>
            </a:r>
            <a:r>
              <a:rPr lang="en-US" sz="2800" b="1" dirty="0" smtClean="0"/>
              <a:t> </a:t>
            </a:r>
            <a:r>
              <a:rPr lang="en-US" sz="2800" b="1" dirty="0" smtClean="0">
                <a:solidFill>
                  <a:srgbClr val="00B050"/>
                </a:solidFill>
              </a:rPr>
              <a:t>-:</a:t>
            </a:r>
            <a:r>
              <a:rPr lang="en-US" sz="2800" b="1" dirty="0" smtClean="0"/>
              <a:t>(</a:t>
            </a:r>
            <a:r>
              <a:rPr lang="en-US" dirty="0" smtClean="0">
                <a:solidFill>
                  <a:srgbClr val="C00000"/>
                </a:solidFill>
              </a:rPr>
              <a:t>Class and object relationships</a:t>
            </a:r>
            <a:r>
              <a:rPr lang="en-US" dirty="0" smtClean="0"/>
              <a:t> )</a:t>
            </a:r>
          </a:p>
          <a:p>
            <a:pPr>
              <a:buNone/>
            </a:pPr>
            <a:endParaRPr lang="en-US" dirty="0"/>
          </a:p>
        </p:txBody>
      </p:sp>
      <p:sp>
        <p:nvSpPr>
          <p:cNvPr id="9" name="Date Placeholder 8"/>
          <p:cNvSpPr>
            <a:spLocks noGrp="1"/>
          </p:cNvSpPr>
          <p:nvPr>
            <p:ph type="dt" sz="half" idx="10"/>
          </p:nvPr>
        </p:nvSpPr>
        <p:spPr/>
        <p:txBody>
          <a:bodyPr/>
          <a:lstStyle/>
          <a:p>
            <a:fld id="{4BD78E4B-4F10-436D-997D-AA0B41E3CE14}" type="datetime1">
              <a:rPr lang="en-US" smtClean="0"/>
              <a:pPr/>
              <a:t>11/18/2014</a:t>
            </a:fld>
            <a:endParaRPr lang="en-US"/>
          </a:p>
        </p:txBody>
      </p:sp>
      <p:sp>
        <p:nvSpPr>
          <p:cNvPr id="10" name="Footer Placeholder 9"/>
          <p:cNvSpPr>
            <a:spLocks noGrp="1"/>
          </p:cNvSpPr>
          <p:nvPr>
            <p:ph type="ftr" sz="quarter" idx="11"/>
          </p:nvPr>
        </p:nvSpPr>
        <p:spPr/>
        <p:txBody>
          <a:bodyPr/>
          <a:lstStyle/>
          <a:p>
            <a:r>
              <a:rPr lang="en-US" smtClean="0"/>
              <a:t>Ramakant Soni @ EISTI-CERGY</a:t>
            </a:r>
            <a:endParaRPr lang="en-US"/>
          </a:p>
        </p:txBody>
      </p:sp>
      <p:sp>
        <p:nvSpPr>
          <p:cNvPr id="11" name="Slide Number Placeholder 10"/>
          <p:cNvSpPr>
            <a:spLocks noGrp="1"/>
          </p:cNvSpPr>
          <p:nvPr>
            <p:ph type="sldNum" sz="quarter" idx="12"/>
          </p:nvPr>
        </p:nvSpPr>
        <p:spPr/>
        <p:txBody>
          <a:bodyPr/>
          <a:lstStyle/>
          <a:p>
            <a:fld id="{5827B43F-6D5B-41D9-994C-E82BEA37B219}" type="slidenum">
              <a:rPr lang="en-US" smtClean="0"/>
              <a:pPr/>
              <a:t>9</a:t>
            </a:fld>
            <a:endParaRPr lang="en-US"/>
          </a:p>
        </p:txBody>
      </p:sp>
      <p:sp>
        <p:nvSpPr>
          <p:cNvPr id="12" name="Title 11"/>
          <p:cNvSpPr>
            <a:spLocks noGrp="1"/>
          </p:cNvSpPr>
          <p:nvPr>
            <p:ph type="title"/>
          </p:nvPr>
        </p:nvSpPr>
        <p:spPr/>
        <p:txBody>
          <a:bodyPr/>
          <a:lstStyle/>
          <a:p>
            <a:r>
              <a:rPr lang="en-US" dirty="0" smtClean="0">
                <a:solidFill>
                  <a:srgbClr val="0070C0"/>
                </a:solidFill>
              </a:rPr>
              <a:t>Object</a:t>
            </a:r>
            <a:r>
              <a:rPr lang="en-US" dirty="0" smtClean="0"/>
              <a:t> </a:t>
            </a:r>
            <a:r>
              <a:rPr lang="en-US" dirty="0" smtClean="0">
                <a:solidFill>
                  <a:srgbClr val="0070C0"/>
                </a:solidFill>
              </a:rPr>
              <a:t>Responsibilities</a:t>
            </a:r>
            <a:endParaRPr lang="en-US" dirty="0">
              <a:solidFill>
                <a:srgbClr val="0070C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480</TotalTime>
  <Words>2894</Words>
  <Application>Microsoft Office PowerPoint</Application>
  <PresentationFormat>On-screen Show (4:3)</PresentationFormat>
  <Paragraphs>388</Paragraphs>
  <Slides>40</Slides>
  <Notes>13</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Lecture 1 on  Object Oriented Modeling with UML   by  Ramakant Soni Assistant Professor Dept. of Computer Science B. K. Birla Institute of Engineering &amp; Technology </vt:lpstr>
      <vt:lpstr>Objectives of the module</vt:lpstr>
      <vt:lpstr>What is a Model?</vt:lpstr>
      <vt:lpstr>What is modeling?</vt:lpstr>
      <vt:lpstr>Why to model?</vt:lpstr>
      <vt:lpstr>When do we model?</vt:lpstr>
      <vt:lpstr>How do We model?</vt:lpstr>
      <vt:lpstr>Objects</vt:lpstr>
      <vt:lpstr>Object Responsibilities</vt:lpstr>
      <vt:lpstr>Object Oriented Modeling</vt:lpstr>
      <vt:lpstr>Object Oriented Concept</vt:lpstr>
      <vt:lpstr>UML</vt:lpstr>
      <vt:lpstr>Unified Modeling Language (UML)</vt:lpstr>
      <vt:lpstr>4 parts to the UML 2.x specification:</vt:lpstr>
      <vt:lpstr>Design/Usage</vt:lpstr>
      <vt:lpstr>Applications of UML</vt:lpstr>
      <vt:lpstr>Areas where UML is effectively used</vt:lpstr>
      <vt:lpstr>Why modeling with UML is used</vt:lpstr>
      <vt:lpstr>Design examples:</vt:lpstr>
      <vt:lpstr>Flow:</vt:lpstr>
      <vt:lpstr>Is UML  a Language?</vt:lpstr>
      <vt:lpstr>Goal of UML</vt:lpstr>
      <vt:lpstr>UML Diagrams</vt:lpstr>
      <vt:lpstr>UML Diagram Hierarchy</vt:lpstr>
      <vt:lpstr>Slide 25</vt:lpstr>
      <vt:lpstr>UML Building Blocks</vt:lpstr>
      <vt:lpstr>UML Building Blocks</vt:lpstr>
      <vt:lpstr>Structural things</vt:lpstr>
      <vt:lpstr>Interface</vt:lpstr>
      <vt:lpstr>Collaboration: </vt:lpstr>
      <vt:lpstr>Use case: </vt:lpstr>
      <vt:lpstr>Component</vt:lpstr>
      <vt:lpstr>Node</vt:lpstr>
      <vt:lpstr>Behavioral things: </vt:lpstr>
      <vt:lpstr>Interaction: </vt:lpstr>
      <vt:lpstr>State machine: </vt:lpstr>
      <vt:lpstr>Package: </vt:lpstr>
      <vt:lpstr>Annotational things: </vt:lpstr>
      <vt:lpstr>References :</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on  Object Oriented Modeling with UML</dc:title>
  <dc:creator>DELL</dc:creator>
  <cp:lastModifiedBy>DELL</cp:lastModifiedBy>
  <cp:revision>101</cp:revision>
  <dcterms:created xsi:type="dcterms:W3CDTF">2014-11-17T21:45:20Z</dcterms:created>
  <dcterms:modified xsi:type="dcterms:W3CDTF">2014-11-18T11:49:32Z</dcterms:modified>
</cp:coreProperties>
</file>