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D9D7-EDC2-414B-AC36-C5D9D423AA7D}" type="datetimeFigureOut">
              <a:rPr lang="fr-FR" smtClean="0"/>
              <a:t>02/01/15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8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Changement d’état du Corps Pur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1256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Diagramme isobare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10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0" y="1803239"/>
            <a:ext cx="3974721" cy="35541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6" y="2103933"/>
            <a:ext cx="3631655" cy="34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d’une transition S-L (eau)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11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On prend un volume d’eau à +20°C que l’on refroidit (à pression constante) en le plaçant dans une enceinte à -19°C.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37" y="3292510"/>
            <a:ext cx="6523869" cy="31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d’une transition S-L (eau)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12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56834"/>
            <a:ext cx="5957071" cy="291687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Dans une première partie, l’eau reste liquide. Elle cède de la chaleur à l’ambiance (2</a:t>
            </a:r>
            <a:r>
              <a:rPr lang="fr-FR" baseline="30000" dirty="0" smtClean="0"/>
              <a:t>nd</a:t>
            </a:r>
            <a:r>
              <a:rPr lang="fr-FR" dirty="0" smtClean="0"/>
              <a:t> principe) et se refroidit…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94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d’une transition S-L (eau)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13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56834"/>
            <a:ext cx="5957071" cy="291687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180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Lorsqu’elle atteint 0°C, on observe l’apparition d’une partie solide (glace). La température se stabilise et reste à 0°C.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546351" y="3607021"/>
            <a:ext cx="5460710" cy="1804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L’eau échange cède toujours de l’énergie </a:t>
            </a:r>
            <a:r>
              <a:rPr lang="fr-FR" b="1" dirty="0" smtClean="0"/>
              <a:t>mais</a:t>
            </a:r>
            <a:r>
              <a:rPr lang="fr-FR" dirty="0" smtClean="0"/>
              <a:t> sa température reste constante…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19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d’une transition S-L (eau)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14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56834"/>
            <a:ext cx="5957071" cy="291687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1804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Lorsque la dernière goutte de liquide devient solide, on observe la reprise de la décroissance de la température… qui tend alors jusqu’à la température de l’enceinte (équilibre thermique)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4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Equilibre entre deux phases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15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450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On admettra que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A pression constante, l’équilibre entre deux phases se fait obligatoirement à température constante.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Il existe en fait une relation entre p et </a:t>
            </a:r>
            <a:r>
              <a:rPr lang="fr-FR" dirty="0" err="1" smtClean="0"/>
              <a:t>T</a:t>
            </a:r>
            <a:r>
              <a:rPr lang="fr-FR" dirty="0" smtClean="0"/>
              <a:t> lorsqu’on à équilibre entre deux phases…</a:t>
            </a:r>
          </a:p>
        </p:txBody>
      </p:sp>
    </p:spTree>
    <p:extLst>
      <p:ext uri="{BB962C8B-B14F-4D97-AF65-F5344CB8AC3E}">
        <p14:creationId xmlns:p14="http://schemas.microsoft.com/office/powerpoint/2010/main" val="390428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Grandeurs thermodynamiques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16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450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Nous avons remarqué que pendant la transition S/L, le système cédait de l’énergie-chaleur sans que sa température ne varie…</a:t>
            </a:r>
          </a:p>
          <a:p>
            <a:endParaRPr lang="fr-FR" dirty="0"/>
          </a:p>
          <a:p>
            <a:r>
              <a:rPr lang="fr-FR" dirty="0" smtClean="0"/>
              <a:t>Il faut donc introduire les grandeurs thermodynamiques pertinentes pour caractériser cette énergie…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8431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Grandeurs thermodynamiques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17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450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Puisque nous sommes </a:t>
            </a:r>
            <a:r>
              <a:rPr lang="fr-FR" sz="2800" dirty="0" smtClean="0"/>
              <a:t>à pression constante, il est naturel de l’exprimer en terme </a:t>
            </a:r>
            <a:r>
              <a:rPr lang="fr-FR" sz="2800" b="1" dirty="0" smtClean="0"/>
              <a:t>d’enthalpie</a:t>
            </a:r>
            <a:r>
              <a:rPr lang="fr-FR" sz="2800" dirty="0" smtClean="0"/>
              <a:t>. On trouvera donc :</a:t>
            </a:r>
          </a:p>
          <a:p>
            <a:endParaRPr lang="fr-FR" sz="2800" dirty="0" smtClean="0"/>
          </a:p>
          <a:p>
            <a:pPr marL="285750" lvl="1"/>
            <a:r>
              <a:rPr lang="fr-FR" sz="2400" dirty="0" smtClean="0"/>
              <a:t>Transition S/L : variation d’enthalpie de fusion</a:t>
            </a:r>
          </a:p>
          <a:p>
            <a:pPr lvl="1"/>
            <a:endParaRPr lang="fr-FR" sz="2400" dirty="0" smtClean="0"/>
          </a:p>
          <a:p>
            <a:pPr marL="285750" lvl="1"/>
            <a:r>
              <a:rPr lang="fr-FR" sz="2400" dirty="0" smtClean="0"/>
              <a:t>Transition L/V </a:t>
            </a:r>
            <a:r>
              <a:rPr lang="fr-FR" sz="2400" dirty="0"/>
              <a:t>: variation d’</a:t>
            </a:r>
            <a:r>
              <a:rPr lang="fr-FR" sz="2400" dirty="0" smtClean="0"/>
              <a:t>enthalpie </a:t>
            </a:r>
            <a:r>
              <a:rPr lang="fr-FR" sz="2400" dirty="0"/>
              <a:t>de </a:t>
            </a:r>
            <a:r>
              <a:rPr lang="fr-FR" sz="2400" dirty="0" smtClean="0"/>
              <a:t>vaporisation</a:t>
            </a:r>
            <a:endParaRPr lang="fr-FR" sz="2400" dirty="0"/>
          </a:p>
          <a:p>
            <a:pPr lvl="1"/>
            <a:endParaRPr lang="fr-FR" sz="2400" dirty="0" smtClean="0"/>
          </a:p>
          <a:p>
            <a:pPr marL="285750" lvl="1"/>
            <a:r>
              <a:rPr lang="fr-FR" sz="2400" dirty="0" smtClean="0"/>
              <a:t>Transition </a:t>
            </a:r>
            <a:r>
              <a:rPr lang="fr-FR" sz="2400" dirty="0"/>
              <a:t>S</a:t>
            </a:r>
            <a:r>
              <a:rPr lang="fr-FR" sz="2400" dirty="0" smtClean="0"/>
              <a:t>/V </a:t>
            </a:r>
            <a:r>
              <a:rPr lang="fr-FR" sz="2400" dirty="0"/>
              <a:t>: variation d’</a:t>
            </a:r>
            <a:r>
              <a:rPr lang="fr-FR" sz="2400" dirty="0" smtClean="0"/>
              <a:t>enthalpie </a:t>
            </a:r>
            <a:r>
              <a:rPr lang="fr-FR" sz="2400" dirty="0"/>
              <a:t>de </a:t>
            </a:r>
            <a:r>
              <a:rPr lang="fr-FR" sz="2400" dirty="0" smtClean="0"/>
              <a:t>sublimation</a:t>
            </a:r>
            <a:endParaRPr lang="fr-FR" sz="2400" dirty="0"/>
          </a:p>
        </p:txBody>
      </p:sp>
      <p:pic>
        <p:nvPicPr>
          <p:cNvPr id="3" name="Imag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3" y="3677501"/>
            <a:ext cx="1204907" cy="409005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3" y="5409943"/>
            <a:ext cx="1204907" cy="409005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56" y="4545187"/>
            <a:ext cx="1171744" cy="364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1821" y="6374836"/>
            <a:ext cx="617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dirty="0">
                <a:solidFill>
                  <a:srgbClr val="FF0000"/>
                </a:solidFill>
              </a:rPr>
              <a:t>Le sens conventionnel choisi correspond à des valeurs positives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2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Grandeurs thermodynamiques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18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450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Ces grandeurs correspondent au système considéré </a:t>
            </a:r>
            <a:r>
              <a:rPr lang="fr-FR" dirty="0" smtClean="0">
                <a:sym typeface="Wingdings"/>
              </a:rPr>
              <a:t> on peut ramener la gradeur à l’unité de masse ou de mole</a:t>
            </a:r>
          </a:p>
          <a:p>
            <a:r>
              <a:rPr lang="fr-FR" dirty="0" smtClean="0">
                <a:sym typeface="Wingdings"/>
              </a:rPr>
              <a:t>On introduit alors les 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chaleurs latentes L</a:t>
            </a:r>
            <a:r>
              <a:rPr lang="fr-FR" b="1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massiques ou molaires</a:t>
            </a:r>
          </a:p>
          <a:p>
            <a:pPr lvl="1"/>
            <a:r>
              <a:rPr lang="fr-FR" dirty="0" err="1" smtClean="0">
                <a:sym typeface="Wingdings"/>
              </a:rPr>
              <a:t>L</a:t>
            </a:r>
            <a:r>
              <a:rPr lang="fr-FR" baseline="-25000" dirty="0" err="1" smtClean="0">
                <a:sym typeface="Wingdings"/>
              </a:rPr>
              <a:t>vap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L</a:t>
            </a:r>
            <a:r>
              <a:rPr lang="fr-FR" baseline="-25000" dirty="0" err="1" smtClean="0">
                <a:sym typeface="Wingdings"/>
              </a:rPr>
              <a:t>fus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L</a:t>
            </a:r>
            <a:r>
              <a:rPr lang="fr-FR" baseline="-25000" dirty="0" err="1" smtClean="0">
                <a:sym typeface="Wingdings"/>
              </a:rPr>
              <a:t>sub</a:t>
            </a:r>
            <a:endParaRPr lang="fr-FR" baseline="-25000" dirty="0" smtClean="0">
              <a:sym typeface="Wingdings"/>
            </a:endParaRPr>
          </a:p>
          <a:p>
            <a:endParaRPr lang="fr-FR" b="1" dirty="0">
              <a:sym typeface="Wingdings"/>
            </a:endParaRPr>
          </a:p>
          <a:p>
            <a:r>
              <a:rPr lang="fr-FR" dirty="0" smtClean="0">
                <a:sym typeface="Wingdings"/>
              </a:rPr>
              <a:t>Ce sont des grandeurs intensives (J/kg)</a:t>
            </a:r>
          </a:p>
        </p:txBody>
      </p:sp>
    </p:spTree>
    <p:extLst>
      <p:ext uri="{BB962C8B-B14F-4D97-AF65-F5344CB8AC3E}">
        <p14:creationId xmlns:p14="http://schemas.microsoft.com/office/powerpoint/2010/main" val="195154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Grandeurs thermodynamiques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19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4500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On a également une variation </a:t>
            </a:r>
            <a:r>
              <a:rPr lang="fr-FR" sz="2800" b="1" dirty="0" smtClean="0"/>
              <a:t>d’entropie</a:t>
            </a:r>
            <a:r>
              <a:rPr lang="fr-FR" sz="2800" dirty="0" smtClean="0"/>
              <a:t> :</a:t>
            </a:r>
            <a:endParaRPr lang="fr-FR" sz="2800" dirty="0" smtClean="0"/>
          </a:p>
          <a:p>
            <a:endParaRPr lang="fr-FR" sz="2800" dirty="0" smtClean="0"/>
          </a:p>
          <a:p>
            <a:pPr marL="285750" lvl="1"/>
            <a:r>
              <a:rPr lang="fr-FR" sz="2400" dirty="0" smtClean="0"/>
              <a:t>Transition S/L : variation d’entropie de fusion </a:t>
            </a:r>
          </a:p>
          <a:p>
            <a:pPr lvl="1"/>
            <a:endParaRPr lang="fr-FR" sz="2400" dirty="0" smtClean="0"/>
          </a:p>
          <a:p>
            <a:pPr marL="285750" lvl="1"/>
            <a:r>
              <a:rPr lang="fr-FR" sz="2400" dirty="0" smtClean="0"/>
              <a:t>Transition L/V </a:t>
            </a:r>
            <a:r>
              <a:rPr lang="fr-FR" sz="2400" dirty="0"/>
              <a:t>: variation d’entropie </a:t>
            </a:r>
            <a:r>
              <a:rPr lang="fr-FR" sz="2400" dirty="0" smtClean="0"/>
              <a:t>de vaporisation</a:t>
            </a:r>
            <a:endParaRPr lang="fr-FR" sz="2400" dirty="0"/>
          </a:p>
          <a:p>
            <a:pPr lvl="1"/>
            <a:endParaRPr lang="fr-FR" sz="2400" dirty="0" smtClean="0"/>
          </a:p>
          <a:p>
            <a:pPr marL="285750" lvl="1"/>
            <a:r>
              <a:rPr lang="fr-FR" sz="2400" dirty="0" smtClean="0"/>
              <a:t>Transition </a:t>
            </a:r>
            <a:r>
              <a:rPr lang="fr-FR" sz="2400" dirty="0"/>
              <a:t>S</a:t>
            </a:r>
            <a:r>
              <a:rPr lang="fr-FR" sz="2400" dirty="0" smtClean="0"/>
              <a:t>/V </a:t>
            </a:r>
            <a:r>
              <a:rPr lang="fr-FR" sz="2400" dirty="0"/>
              <a:t>: variation d’entropie </a:t>
            </a:r>
            <a:r>
              <a:rPr lang="fr-FR" sz="2400" dirty="0" smtClean="0"/>
              <a:t>de sublimation</a:t>
            </a:r>
          </a:p>
          <a:p>
            <a:pPr marL="285750" lvl="1"/>
            <a:endParaRPr lang="fr-FR" sz="2400" dirty="0"/>
          </a:p>
          <a:p>
            <a:pPr marL="0" lvl="1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Ces valeurs sont toutes positives car les transitions considérées entrainent une augmentation du désordre…</a:t>
            </a:r>
            <a:endParaRPr lang="fr-FR" dirty="0">
              <a:solidFill>
                <a:srgbClr val="FF0000"/>
              </a:solidFill>
            </a:endParaRPr>
          </a:p>
          <a:p>
            <a:pPr marL="0" indent="-400050"/>
            <a:endParaRPr lang="fr-FR" dirty="0"/>
          </a:p>
        </p:txBody>
      </p:sp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69" y="2706905"/>
            <a:ext cx="1147031" cy="41608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92" y="3510214"/>
            <a:ext cx="1124540" cy="41608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28" y="4284643"/>
            <a:ext cx="1090804" cy="3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Corps pur</a:t>
            </a:r>
            <a:r>
              <a:rPr lang="fr-FR" dirty="0" smtClean="0"/>
              <a:t> = corps formé d’un seul constituant</a:t>
            </a:r>
          </a:p>
          <a:p>
            <a:pPr lvl="1"/>
            <a:r>
              <a:rPr lang="fr-FR" dirty="0" smtClean="0"/>
              <a:t>Ex :</a:t>
            </a:r>
            <a:r>
              <a:rPr lang="fr-FR" dirty="0"/>
              <a:t> </a:t>
            </a:r>
            <a:r>
              <a:rPr lang="fr-FR" dirty="0" smtClean="0"/>
              <a:t>eau, cuivre, aluminium, diazote</a:t>
            </a:r>
            <a:endParaRPr lang="fr-FR" dirty="0"/>
          </a:p>
          <a:p>
            <a:pPr lvl="1"/>
            <a:r>
              <a:rPr lang="fr-FR" dirty="0" smtClean="0"/>
              <a:t>Attention : acier, air, jus de fruits ne sont pas des corps purs !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Comment savoir si on a affaire à une corps pur (CP) ? </a:t>
            </a:r>
            <a:r>
              <a:rPr lang="fr-FR" dirty="0" smtClean="0">
                <a:sym typeface="Wingdings"/>
              </a:rPr>
              <a:t> Aucune règle !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286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Grandeurs thermodynamiques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20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9600" y="1752601"/>
            <a:ext cx="8229600" cy="450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00050"/>
            <a:r>
              <a:rPr lang="fr-FR" dirty="0" smtClean="0"/>
              <a:t>Puisque le changement de phase (à pression constante) se fait à température T</a:t>
            </a:r>
            <a:r>
              <a:rPr lang="fr-FR" baseline="-25000" dirty="0" smtClean="0"/>
              <a:t>e</a:t>
            </a:r>
            <a:r>
              <a:rPr lang="fr-FR" dirty="0" smtClean="0"/>
              <a:t> constante, on peut écrire (en imaginant un chemin élémentaire réversible) :</a:t>
            </a:r>
          </a:p>
          <a:p>
            <a:pPr marL="0" indent="-400050"/>
            <a:endParaRPr lang="fr-FR" dirty="0"/>
          </a:p>
          <a:p>
            <a:pPr marL="0" indent="-400050"/>
            <a:endParaRPr lang="fr-FR" dirty="0" smtClean="0"/>
          </a:p>
          <a:p>
            <a:pPr marL="0" indent="-400050"/>
            <a:r>
              <a:rPr lang="fr-FR" dirty="0" smtClean="0"/>
              <a:t>Soit pour une transition de 1 </a:t>
            </a:r>
            <a:r>
              <a:rPr lang="fr-FR" dirty="0" smtClean="0">
                <a:sym typeface="Wingdings"/>
              </a:rPr>
              <a:t>vers 2 :</a:t>
            </a:r>
            <a:endParaRPr lang="fr-FR" dirty="0"/>
          </a:p>
        </p:txBody>
      </p:sp>
      <p:pic>
        <p:nvPicPr>
          <p:cNvPr id="3" name="Imag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39" y="3968996"/>
            <a:ext cx="3721100" cy="1028700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9" y="5516563"/>
            <a:ext cx="215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2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Isothermes d’Andrews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21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469928"/>
            <a:ext cx="8229600" cy="1185219"/>
          </a:xfrm>
        </p:spPr>
        <p:txBody>
          <a:bodyPr>
            <a:normAutofit/>
          </a:bodyPr>
          <a:lstStyle/>
          <a:p>
            <a:r>
              <a:rPr lang="fr-FR" dirty="0" smtClean="0"/>
              <a:t>Représentation dans le diagramme de Clapeyron des isothermes pour un CP :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7" y="2946710"/>
            <a:ext cx="4698836" cy="39356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14958" y="2655147"/>
            <a:ext cx="4141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On ne représente généralement pas la région solide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Il existe un point C (point triple encore) au dessus duquel il n’y a plus de distinction entre liquide et solide.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On observe une pression constante lors du changement de phase pour une isotherme (variance…)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On ne connaît pas à priori la composition L/V au cours de la transition…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448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Règle des moments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22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69" y="1919297"/>
            <a:ext cx="4940300" cy="31496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30" y="2541597"/>
            <a:ext cx="1727200" cy="9525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ZoneTexte 10"/>
          <p:cNvSpPr txBox="1"/>
          <p:nvPr/>
        </p:nvSpPr>
        <p:spPr>
          <a:xfrm>
            <a:off x="158815" y="1819511"/>
            <a:ext cx="373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Fraction (massique) vapeur : 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35844" y="3854135"/>
            <a:ext cx="343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Démonstration :</a:t>
            </a:r>
          </a:p>
          <a:p>
            <a:r>
              <a:rPr lang="fr-FR" dirty="0" smtClean="0"/>
              <a:t>pour un système de masse m</a:t>
            </a:r>
            <a:endParaRPr lang="fr-FR" dirty="0"/>
          </a:p>
        </p:txBody>
      </p:sp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4" y="4624972"/>
            <a:ext cx="1333500" cy="228600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8" y="5094884"/>
            <a:ext cx="2654300" cy="203200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5" y="5539396"/>
            <a:ext cx="2374900" cy="4699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5" y="6250609"/>
            <a:ext cx="2501900" cy="2667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21" y="6107358"/>
            <a:ext cx="1295400" cy="508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" name="ZoneTexte 19"/>
          <p:cNvSpPr txBox="1"/>
          <p:nvPr/>
        </p:nvSpPr>
        <p:spPr>
          <a:xfrm>
            <a:off x="6619568" y="5788944"/>
            <a:ext cx="252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Fonctionne également en molaire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40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Un corps pur peut exister sous trois phases :</a:t>
            </a:r>
          </a:p>
          <a:p>
            <a:pPr lvl="1"/>
            <a:r>
              <a:rPr lang="fr-FR" b="1" dirty="0" smtClean="0"/>
              <a:t>Gaz</a:t>
            </a:r>
            <a:r>
              <a:rPr lang="fr-FR" dirty="0" smtClean="0"/>
              <a:t> : peu d’interaction entre les molécules, occupe tout l’espace disponible</a:t>
            </a:r>
          </a:p>
          <a:p>
            <a:pPr lvl="1"/>
            <a:r>
              <a:rPr lang="fr-FR" b="1" dirty="0" smtClean="0"/>
              <a:t>Liquide</a:t>
            </a:r>
            <a:r>
              <a:rPr lang="fr-FR" dirty="0" smtClean="0"/>
              <a:t> : molécules en contact (« glissement »)</a:t>
            </a:r>
          </a:p>
          <a:p>
            <a:pPr lvl="1"/>
            <a:r>
              <a:rPr lang="fr-FR" b="1" dirty="0" smtClean="0"/>
              <a:t>Solide</a:t>
            </a:r>
            <a:r>
              <a:rPr lang="fr-FR" dirty="0" smtClean="0"/>
              <a:t> : molécules fixes dans un réseau cristallin</a:t>
            </a:r>
          </a:p>
          <a:p>
            <a:endParaRPr lang="fr-FR" dirty="0" smtClean="0"/>
          </a:p>
          <a:p>
            <a:r>
              <a:rPr lang="fr-FR" dirty="0" smtClean="0"/>
              <a:t>Le passage d’un état à un autre est appelé </a:t>
            </a:r>
            <a:r>
              <a:rPr lang="fr-FR" b="1" dirty="0" smtClean="0"/>
              <a:t>transition de phase </a:t>
            </a:r>
            <a:r>
              <a:rPr lang="fr-FR" dirty="0" smtClean="0"/>
              <a:t>ou </a:t>
            </a:r>
            <a:r>
              <a:rPr lang="fr-FR" b="1" dirty="0" smtClean="0"/>
              <a:t>changement d’état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8063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différentes transitions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4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9" y="2482906"/>
            <a:ext cx="8732917" cy="30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phase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L’état d’une quantité d’un corps pur peut être complètement défini par la définition de sa pression (p), de son volume massique (v) et de sa température (</a:t>
            </a:r>
            <a:r>
              <a:rPr lang="fr-FR" dirty="0" err="1" smtClean="0"/>
              <a:t>T</a:t>
            </a:r>
            <a:r>
              <a:rPr lang="fr-FR" dirty="0" smtClean="0"/>
              <a:t>)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On peut éventuellement avoir différentes expressions pour chaque phase…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5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27" y="3960989"/>
            <a:ext cx="2628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phase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6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83" y="1274758"/>
            <a:ext cx="6491304" cy="530624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1541415" y="2453357"/>
            <a:ext cx="1617398" cy="7707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193146" y="2540205"/>
            <a:ext cx="1226188" cy="56448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19334" y="3104690"/>
            <a:ext cx="151970" cy="150892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158813" y="3224101"/>
            <a:ext cx="0" cy="27681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252493" y="1829804"/>
            <a:ext cx="284017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existe un lieu ou l’on peut avoir simultanément présence des trois phases : c’est la ligne triple</a:t>
            </a:r>
          </a:p>
          <a:p>
            <a:endParaRPr lang="fr-FR" dirty="0"/>
          </a:p>
          <a:p>
            <a:r>
              <a:rPr lang="fr-FR" dirty="0" smtClean="0"/>
              <a:t>Au delà du point triple, il n’existe plus de distinction entre liquide et vapeur. On parle de fluide supercritique…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58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phase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diagramme précédent est complexe à manipuler.</a:t>
            </a:r>
          </a:p>
          <a:p>
            <a:r>
              <a:rPr lang="fr-FR" dirty="0" smtClean="0"/>
              <a:t>On préfère généralement le découper en « tranche » :</a:t>
            </a:r>
          </a:p>
          <a:p>
            <a:pPr lvl="1"/>
            <a:r>
              <a:rPr lang="fr-FR" dirty="0" smtClean="0"/>
              <a:t>Isochore (v=</a:t>
            </a:r>
            <a:r>
              <a:rPr lang="fr-FR" dirty="0" err="1" smtClean="0"/>
              <a:t>cte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Isotherme (</a:t>
            </a:r>
            <a:r>
              <a:rPr lang="fr-FR" dirty="0" err="1" smtClean="0"/>
              <a:t>T</a:t>
            </a:r>
            <a:r>
              <a:rPr lang="fr-FR" dirty="0" smtClean="0"/>
              <a:t>=</a:t>
            </a:r>
            <a:r>
              <a:rPr lang="fr-FR" dirty="0" err="1" smtClean="0"/>
              <a:t>cte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Isobare (p=</a:t>
            </a:r>
            <a:r>
              <a:rPr lang="fr-FR" dirty="0" err="1" smtClean="0"/>
              <a:t>cte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On obtient alors des graphiques plans où les transitions correspondent à des lignes…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7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1569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isochore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8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55500"/>
          <a:stretch/>
        </p:blipFill>
        <p:spPr>
          <a:xfrm>
            <a:off x="5103149" y="2105565"/>
            <a:ext cx="3787115" cy="35537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7" y="2105565"/>
            <a:ext cx="4137652" cy="3382277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914682" y="2105565"/>
            <a:ext cx="668813" cy="19109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2952566" y="3158965"/>
            <a:ext cx="184545" cy="18454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8141696" y="2736020"/>
            <a:ext cx="184545" cy="18454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788404" y="2990294"/>
            <a:ext cx="90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Point</a:t>
            </a:r>
          </a:p>
          <a:p>
            <a:pPr algn="r"/>
            <a:r>
              <a:rPr lang="fr-FR" dirty="0" smtClean="0"/>
              <a:t>critique</a:t>
            </a:r>
            <a:endParaRPr lang="fr-FR" dirty="0"/>
          </a:p>
        </p:txBody>
      </p:sp>
      <p:sp>
        <p:nvSpPr>
          <p:cNvPr id="26" name="Forme libre 25"/>
          <p:cNvSpPr/>
          <p:nvPr/>
        </p:nvSpPr>
        <p:spPr>
          <a:xfrm>
            <a:off x="2146300" y="4027413"/>
            <a:ext cx="458906" cy="790786"/>
          </a:xfrm>
          <a:custGeom>
            <a:avLst/>
            <a:gdLst>
              <a:gd name="connsiteX0" fmla="*/ 540854 w 540854"/>
              <a:gd name="connsiteY0" fmla="*/ 0 h 788434"/>
              <a:gd name="connsiteX1" fmla="*/ 323753 w 540854"/>
              <a:gd name="connsiteY1" fmla="*/ 531922 h 788434"/>
              <a:gd name="connsiteX2" fmla="*/ 30667 w 540854"/>
              <a:gd name="connsiteY2" fmla="*/ 770744 h 788434"/>
              <a:gd name="connsiteX3" fmla="*/ 8957 w 540854"/>
              <a:gd name="connsiteY3" fmla="*/ 770744 h 788434"/>
              <a:gd name="connsiteX0" fmla="*/ 540431 w 540431"/>
              <a:gd name="connsiteY0" fmla="*/ 0 h 790786"/>
              <a:gd name="connsiteX1" fmla="*/ 316980 w 540431"/>
              <a:gd name="connsiteY1" fmla="*/ 500172 h 790786"/>
              <a:gd name="connsiteX2" fmla="*/ 30244 w 540431"/>
              <a:gd name="connsiteY2" fmla="*/ 770744 h 790786"/>
              <a:gd name="connsiteX3" fmla="*/ 8534 w 540431"/>
              <a:gd name="connsiteY3" fmla="*/ 770744 h 79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31" h="790786">
                <a:moveTo>
                  <a:pt x="540431" y="0"/>
                </a:moveTo>
                <a:cubicBezTo>
                  <a:pt x="474396" y="201732"/>
                  <a:pt x="402011" y="371715"/>
                  <a:pt x="316980" y="500172"/>
                </a:cubicBezTo>
                <a:cubicBezTo>
                  <a:pt x="231949" y="628629"/>
                  <a:pt x="81652" y="725649"/>
                  <a:pt x="30244" y="770744"/>
                </a:cubicBezTo>
                <a:cubicBezTo>
                  <a:pt x="-21164" y="815839"/>
                  <a:pt x="8534" y="770744"/>
                  <a:pt x="8534" y="770744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606912" y="3241232"/>
            <a:ext cx="458906" cy="790786"/>
          </a:xfrm>
          <a:custGeom>
            <a:avLst/>
            <a:gdLst>
              <a:gd name="connsiteX0" fmla="*/ 540854 w 540854"/>
              <a:gd name="connsiteY0" fmla="*/ 0 h 788434"/>
              <a:gd name="connsiteX1" fmla="*/ 323753 w 540854"/>
              <a:gd name="connsiteY1" fmla="*/ 531922 h 788434"/>
              <a:gd name="connsiteX2" fmla="*/ 30667 w 540854"/>
              <a:gd name="connsiteY2" fmla="*/ 770744 h 788434"/>
              <a:gd name="connsiteX3" fmla="*/ 8957 w 540854"/>
              <a:gd name="connsiteY3" fmla="*/ 770744 h 788434"/>
              <a:gd name="connsiteX0" fmla="*/ 540431 w 540431"/>
              <a:gd name="connsiteY0" fmla="*/ 0 h 790786"/>
              <a:gd name="connsiteX1" fmla="*/ 316980 w 540431"/>
              <a:gd name="connsiteY1" fmla="*/ 500172 h 790786"/>
              <a:gd name="connsiteX2" fmla="*/ 30244 w 540431"/>
              <a:gd name="connsiteY2" fmla="*/ 770744 h 790786"/>
              <a:gd name="connsiteX3" fmla="*/ 8534 w 540431"/>
              <a:gd name="connsiteY3" fmla="*/ 770744 h 79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31" h="790786">
                <a:moveTo>
                  <a:pt x="540431" y="0"/>
                </a:moveTo>
                <a:cubicBezTo>
                  <a:pt x="474396" y="201732"/>
                  <a:pt x="402011" y="371715"/>
                  <a:pt x="316980" y="500172"/>
                </a:cubicBezTo>
                <a:cubicBezTo>
                  <a:pt x="231949" y="628629"/>
                  <a:pt x="81652" y="725649"/>
                  <a:pt x="30244" y="770744"/>
                </a:cubicBezTo>
                <a:cubicBezTo>
                  <a:pt x="-21164" y="815839"/>
                  <a:pt x="8534" y="770744"/>
                  <a:pt x="8534" y="770744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174837" y="3807228"/>
            <a:ext cx="347980" cy="4495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217410" y="2511230"/>
            <a:ext cx="347980" cy="4495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9" name="Forme libre 28"/>
          <p:cNvSpPr/>
          <p:nvPr/>
        </p:nvSpPr>
        <p:spPr>
          <a:xfrm>
            <a:off x="7388139" y="2882900"/>
            <a:ext cx="847811" cy="1073150"/>
          </a:xfrm>
          <a:custGeom>
            <a:avLst/>
            <a:gdLst>
              <a:gd name="connsiteX0" fmla="*/ 847811 w 847811"/>
              <a:gd name="connsiteY0" fmla="*/ 1073150 h 1073150"/>
              <a:gd name="connsiteX1" fmla="*/ 111211 w 847811"/>
              <a:gd name="connsiteY1" fmla="*/ 806450 h 1073150"/>
              <a:gd name="connsiteX2" fmla="*/ 15961 w 847811"/>
              <a:gd name="connsiteY2" fmla="*/ 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811" h="1073150">
                <a:moveTo>
                  <a:pt x="847811" y="1073150"/>
                </a:moveTo>
                <a:cubicBezTo>
                  <a:pt x="548832" y="1029229"/>
                  <a:pt x="249853" y="985308"/>
                  <a:pt x="111211" y="806450"/>
                </a:cubicBezTo>
                <a:cubicBezTo>
                  <a:pt x="-27431" y="627592"/>
                  <a:pt x="-5735" y="313796"/>
                  <a:pt x="15961" y="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7391400" y="2090470"/>
            <a:ext cx="1581906" cy="1795730"/>
          </a:xfrm>
          <a:custGeom>
            <a:avLst/>
            <a:gdLst>
              <a:gd name="connsiteX0" fmla="*/ 1129392 w 1593698"/>
              <a:gd name="connsiteY0" fmla="*/ 1795730 h 1795730"/>
              <a:gd name="connsiteX1" fmla="*/ 1592942 w 1593698"/>
              <a:gd name="connsiteY1" fmla="*/ 1001980 h 1795730"/>
              <a:gd name="connsiteX2" fmla="*/ 1211942 w 1593698"/>
              <a:gd name="connsiteY2" fmla="*/ 138380 h 1795730"/>
              <a:gd name="connsiteX3" fmla="*/ 278492 w 1593698"/>
              <a:gd name="connsiteY3" fmla="*/ 36780 h 1795730"/>
              <a:gd name="connsiteX4" fmla="*/ 11792 w 1593698"/>
              <a:gd name="connsiteY4" fmla="*/ 500330 h 1795730"/>
              <a:gd name="connsiteX5" fmla="*/ 43542 w 1593698"/>
              <a:gd name="connsiteY5" fmla="*/ 525730 h 1795730"/>
              <a:gd name="connsiteX0" fmla="*/ 1117600 w 1581906"/>
              <a:gd name="connsiteY0" fmla="*/ 1795730 h 1795730"/>
              <a:gd name="connsiteX1" fmla="*/ 1581150 w 1581906"/>
              <a:gd name="connsiteY1" fmla="*/ 1001980 h 1795730"/>
              <a:gd name="connsiteX2" fmla="*/ 1200150 w 1581906"/>
              <a:gd name="connsiteY2" fmla="*/ 138380 h 1795730"/>
              <a:gd name="connsiteX3" fmla="*/ 266700 w 1581906"/>
              <a:gd name="connsiteY3" fmla="*/ 36780 h 1795730"/>
              <a:gd name="connsiteX4" fmla="*/ 0 w 1581906"/>
              <a:gd name="connsiteY4" fmla="*/ 500330 h 179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906" h="1795730">
                <a:moveTo>
                  <a:pt x="1117600" y="1795730"/>
                </a:moveTo>
                <a:cubicBezTo>
                  <a:pt x="1342496" y="1536967"/>
                  <a:pt x="1567392" y="1278205"/>
                  <a:pt x="1581150" y="1001980"/>
                </a:cubicBezTo>
                <a:cubicBezTo>
                  <a:pt x="1594908" y="725755"/>
                  <a:pt x="1419225" y="299247"/>
                  <a:pt x="1200150" y="138380"/>
                </a:cubicBezTo>
                <a:cubicBezTo>
                  <a:pt x="981075" y="-22487"/>
                  <a:pt x="466725" y="-23545"/>
                  <a:pt x="266700" y="36780"/>
                </a:cubicBezTo>
                <a:cubicBezTo>
                  <a:pt x="66675" y="97105"/>
                  <a:pt x="39158" y="418839"/>
                  <a:pt x="0" y="50033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346638" y="3241232"/>
            <a:ext cx="11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Avec transition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889688" y="1459234"/>
            <a:ext cx="11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Sans transition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Diagramme isotherme (Clapeyron)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Ch8-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9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8" y="2044699"/>
            <a:ext cx="7949630" cy="34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0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821</Words>
  <Application>Microsoft Macintosh PowerPoint</Application>
  <PresentationFormat>Présentation à l'écran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Chapitre 8</vt:lpstr>
      <vt:lpstr>Introduction</vt:lpstr>
      <vt:lpstr>Phase</vt:lpstr>
      <vt:lpstr>Les différentes transitions</vt:lpstr>
      <vt:lpstr>Diagramme de phase</vt:lpstr>
      <vt:lpstr>Diagramme de phase</vt:lpstr>
      <vt:lpstr>Diagramme de phase</vt:lpstr>
      <vt:lpstr>Diagramme isochore</vt:lpstr>
      <vt:lpstr>Diagramme isotherme (Clapeyron)</vt:lpstr>
      <vt:lpstr>Diagramme isobare</vt:lpstr>
      <vt:lpstr>Analyse d’une transition S-L (eau)</vt:lpstr>
      <vt:lpstr>Analyse d’une transition S-L (eau)</vt:lpstr>
      <vt:lpstr>Analyse d’une transition S-L (eau)</vt:lpstr>
      <vt:lpstr>Analyse d’une transition S-L (eau)</vt:lpstr>
      <vt:lpstr>Equilibre entre deux phases</vt:lpstr>
      <vt:lpstr>Grandeurs thermodynamiques</vt:lpstr>
      <vt:lpstr>Grandeurs thermodynamiques</vt:lpstr>
      <vt:lpstr>Grandeurs thermodynamiques</vt:lpstr>
      <vt:lpstr>Grandeurs thermodynamiques</vt:lpstr>
      <vt:lpstr>Grandeurs thermodynamiques</vt:lpstr>
      <vt:lpstr>Isothermes d’Andrews</vt:lpstr>
      <vt:lpstr>Règle des moments</vt:lpstr>
    </vt:vector>
  </TitlesOfParts>
  <Company>LaTEP/ENSGTI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Thermodynamique</dc:title>
  <dc:creator>Stéphane Gibout</dc:creator>
  <cp:lastModifiedBy>Stéphane Gibout</cp:lastModifiedBy>
  <cp:revision>132</cp:revision>
  <dcterms:created xsi:type="dcterms:W3CDTF">2014-10-27T10:50:42Z</dcterms:created>
  <dcterms:modified xsi:type="dcterms:W3CDTF">2015-01-02T10:21:30Z</dcterms:modified>
</cp:coreProperties>
</file>