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79" r:id="rId13"/>
    <p:sldId id="281" r:id="rId14"/>
    <p:sldId id="278" r:id="rId15"/>
    <p:sldId id="282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D9D7-EDC2-414B-AC36-C5D9D423AA7D}" type="datetimeFigureOut">
              <a:rPr lang="fr-FR" smtClean="0"/>
              <a:t>20/12/14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</a:t>
            </a:r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Machines Thermiques Dithermes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1256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 de Carnot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10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801"/>
          </a:xfrm>
        </p:spPr>
        <p:txBody>
          <a:bodyPr>
            <a:normAutofit/>
          </a:bodyPr>
          <a:lstStyle/>
          <a:p>
            <a:r>
              <a:rPr lang="fr-FR" dirty="0" smtClean="0"/>
              <a:t>L’efficacité d’un moteur thermique est maximale lorsque le cycle est décrit de façon réversible.</a:t>
            </a:r>
          </a:p>
          <a:p>
            <a:endParaRPr lang="fr-FR" dirty="0" smtClean="0"/>
          </a:p>
          <a:p>
            <a:r>
              <a:rPr lang="fr-FR" dirty="0" smtClean="0"/>
              <a:t>L’efficacité maximale, appelée </a:t>
            </a:r>
            <a:r>
              <a:rPr lang="fr-FR" dirty="0" smtClean="0">
                <a:solidFill>
                  <a:srgbClr val="FF0000"/>
                </a:solidFill>
              </a:rPr>
              <a:t>efficacité de Carnot </a:t>
            </a:r>
            <a:r>
              <a:rPr lang="fr-FR" dirty="0" smtClean="0"/>
              <a:t>ne dépend que des températures Tc et Tf des thermostats</a:t>
            </a:r>
            <a:endParaRPr lang="fr-FR" dirty="0"/>
          </a:p>
        </p:txBody>
      </p:sp>
      <p:pic>
        <p:nvPicPr>
          <p:cNvPr id="3" name="Imag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25" y="5229507"/>
            <a:ext cx="2349500" cy="1016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986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Pompe à chaleur ou Réfrigérateur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9250660" cy="925471"/>
          </a:xfrm>
        </p:spPr>
        <p:txBody>
          <a:bodyPr>
            <a:normAutofit/>
          </a:bodyPr>
          <a:lstStyle/>
          <a:p>
            <a:r>
              <a:rPr lang="fr-FR" dirty="0" smtClean="0"/>
              <a:t>Ce sont des machines dithermes qui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11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99" y="2739633"/>
            <a:ext cx="5090149" cy="254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Reçoivent du travail (W&gt;0)</a:t>
            </a:r>
          </a:p>
          <a:p>
            <a:pPr lvl="1"/>
            <a:r>
              <a:rPr lang="fr-FR" dirty="0" smtClean="0"/>
              <a:t>Cède de la chaleur à la source chaude (</a:t>
            </a:r>
            <a:r>
              <a:rPr lang="fr-FR" dirty="0" err="1" smtClean="0"/>
              <a:t>Qc</a:t>
            </a:r>
            <a:r>
              <a:rPr lang="fr-FR" dirty="0" smtClean="0"/>
              <a:t>&lt;0)</a:t>
            </a:r>
          </a:p>
          <a:p>
            <a:pPr lvl="1"/>
            <a:r>
              <a:rPr lang="fr-FR" dirty="0" smtClean="0"/>
              <a:t>Reçoivent de la chaleur de la source froide (</a:t>
            </a:r>
            <a:r>
              <a:rPr lang="fr-FR" dirty="0" err="1" smtClean="0"/>
              <a:t>Qf</a:t>
            </a:r>
            <a:r>
              <a:rPr lang="fr-FR" dirty="0" smtClean="0"/>
              <a:t>&gt;0)</a:t>
            </a: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15" y="2346182"/>
            <a:ext cx="3293885" cy="3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Pompe à chaleur ou Réfrigérateur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92547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seule différence entre une pompe à chaleur et un réfrigérateur est l’échange de chaleur utile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12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82020" y="2740020"/>
            <a:ext cx="5392916" cy="384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/>
            <a:r>
              <a:rPr lang="fr-FR" dirty="0" smtClean="0"/>
              <a:t>Pour une PAC, on cherche à transférer de l’énergie-chaleur vers la source chaude donc </a:t>
            </a:r>
            <a:r>
              <a:rPr lang="fr-FR" dirty="0" err="1" smtClean="0"/>
              <a:t>Qc</a:t>
            </a:r>
            <a:r>
              <a:rPr lang="fr-FR" dirty="0" smtClean="0"/>
              <a:t> est la grandeur utile</a:t>
            </a:r>
          </a:p>
          <a:p>
            <a:pPr marL="285750" lvl="1"/>
            <a:r>
              <a:rPr lang="fr-FR" dirty="0" smtClean="0"/>
              <a:t>Pour le réfrigérateur, on cherche à extraire de l’énergie-chaleur de la source froide donc </a:t>
            </a:r>
            <a:r>
              <a:rPr lang="fr-FR" dirty="0" err="1" smtClean="0"/>
              <a:t>Qf</a:t>
            </a:r>
            <a:r>
              <a:rPr lang="fr-FR" dirty="0" smtClean="0"/>
              <a:t> est la grandeur pertinente</a:t>
            </a:r>
          </a:p>
          <a:p>
            <a:pPr marL="285750" lvl="1"/>
            <a:endParaRPr lang="fr-FR" dirty="0"/>
          </a:p>
          <a:p>
            <a:pPr marL="285750" lvl="1"/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37" y="2525671"/>
            <a:ext cx="3469064" cy="3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7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0" y="2036271"/>
            <a:ext cx="3816429" cy="42676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 d’une Pompe à chaleur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13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70052" y="2922710"/>
            <a:ext cx="802906" cy="82041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372223" y="3790935"/>
            <a:ext cx="802906" cy="820415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71" y="2086869"/>
            <a:ext cx="1765300" cy="965200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73" y="3337302"/>
            <a:ext cx="2921000" cy="1092200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03" y="5115207"/>
            <a:ext cx="4406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0" y="2036271"/>
            <a:ext cx="3816429" cy="42676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 d’un réfrigérateur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14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11658" y="4540369"/>
            <a:ext cx="802906" cy="82041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372223" y="3790935"/>
            <a:ext cx="802906" cy="820415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73" y="2086869"/>
            <a:ext cx="1460500" cy="9652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99" y="3512493"/>
            <a:ext cx="2921000" cy="1092200"/>
          </a:xfrm>
          <a:prstGeom prst="rect">
            <a:avLst/>
          </a:prstGeom>
        </p:spPr>
      </p:pic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4" y="5275799"/>
            <a:ext cx="4762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5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Récapitulatif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15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1" y="2148314"/>
            <a:ext cx="8925102" cy="35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Enoncé du 2</a:t>
            </a:r>
            <a:r>
              <a:rPr lang="fr-FR" baseline="30000" dirty="0" smtClean="0"/>
              <a:t>nd</a:t>
            </a:r>
            <a:r>
              <a:rPr lang="fr-FR" dirty="0" smtClean="0"/>
              <a:t> princi</a:t>
            </a:r>
            <a:r>
              <a:rPr lang="fr-FR" dirty="0" smtClean="0"/>
              <a:t>pe par Thomson :</a:t>
            </a:r>
            <a:endParaRPr lang="fr-FR" baseline="30000" dirty="0" smtClean="0"/>
          </a:p>
          <a:p>
            <a:pPr lvl="1"/>
            <a:endParaRPr lang="fr-FR" baseline="30000" dirty="0" smtClean="0"/>
          </a:p>
          <a:p>
            <a:pPr lvl="1"/>
            <a:r>
              <a:rPr lang="fr-FR" dirty="0" smtClean="0"/>
              <a:t>Un système en contact avec un seul thermostat ne peut, au cours d’un cycle, fournir du travail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Dit autrement, un tel système </a:t>
            </a:r>
            <a:r>
              <a:rPr lang="fr-FR" dirty="0" err="1" smtClean="0"/>
              <a:t>monotherme</a:t>
            </a:r>
            <a:r>
              <a:rPr lang="fr-FR" dirty="0" smtClean="0"/>
              <a:t> ne peut que recevoir du travail et céder de la chaleur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se focalisera donc sur des </a:t>
            </a:r>
            <a:r>
              <a:rPr lang="fr-FR" b="1" dirty="0" smtClean="0"/>
              <a:t>cycles dithermes 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9286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Une </a:t>
            </a:r>
            <a:r>
              <a:rPr lang="fr-FR" b="1" dirty="0" smtClean="0"/>
              <a:t>machine thermique </a:t>
            </a:r>
            <a:r>
              <a:rPr lang="fr-FR" dirty="0" smtClean="0"/>
              <a:t>est un dispositif dans lequel un fluide décrit un cycle de transformations</a:t>
            </a:r>
          </a:p>
          <a:p>
            <a:endParaRPr lang="fr-FR" dirty="0"/>
          </a:p>
          <a:p>
            <a:r>
              <a:rPr lang="fr-FR" dirty="0" smtClean="0"/>
              <a:t>Une machine thermique </a:t>
            </a:r>
            <a:r>
              <a:rPr lang="fr-FR" b="1" dirty="0" err="1" smtClean="0"/>
              <a:t>ditherme</a:t>
            </a:r>
            <a:r>
              <a:rPr lang="fr-FR" dirty="0" smtClean="0"/>
              <a:t> échange de l’énergie avec deux sources de chaleur à des températures différentes :</a:t>
            </a:r>
          </a:p>
          <a:p>
            <a:pPr lvl="1"/>
            <a:r>
              <a:rPr lang="fr-FR" dirty="0" smtClean="0"/>
              <a:t>Tc : 		</a:t>
            </a:r>
            <a:r>
              <a:rPr lang="fr-FR" b="1" dirty="0" smtClean="0"/>
              <a:t>source chaude </a:t>
            </a:r>
            <a:r>
              <a:rPr lang="fr-FR" dirty="0" smtClean="0"/>
              <a:t>(échange </a:t>
            </a:r>
            <a:r>
              <a:rPr lang="fr-FR" dirty="0" err="1" smtClean="0"/>
              <a:t>Qc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Tf&lt;Tc : 	</a:t>
            </a:r>
            <a:r>
              <a:rPr lang="fr-FR" b="1" dirty="0" smtClean="0"/>
              <a:t>source froide </a:t>
            </a:r>
            <a:r>
              <a:rPr lang="fr-FR" dirty="0" smtClean="0"/>
              <a:t>(échange </a:t>
            </a:r>
            <a:r>
              <a:rPr lang="fr-FR" dirty="0" err="1" smtClean="0"/>
              <a:t>Qf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3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64667" y="6037112"/>
            <a:ext cx="272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Attention : Q algébriques </a:t>
            </a:r>
            <a:r>
              <a:rPr lang="fr-FR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913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Inégalité de Clausius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Pour un cycle </a:t>
            </a:r>
            <a:r>
              <a:rPr lang="fr-FR" dirty="0" err="1" smtClean="0"/>
              <a:t>ditherme</a:t>
            </a:r>
            <a:r>
              <a:rPr lang="fr-FR" dirty="0" smtClean="0"/>
              <a:t> :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4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67" y="2784827"/>
            <a:ext cx="4902200" cy="469900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3574344"/>
            <a:ext cx="3594100" cy="4191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17" y="4136040"/>
            <a:ext cx="2384072" cy="887577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5" y="4363095"/>
            <a:ext cx="1032066" cy="330261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5295900"/>
            <a:ext cx="2692400" cy="1092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ZoneTexte 9"/>
          <p:cNvSpPr txBox="1"/>
          <p:nvPr/>
        </p:nvSpPr>
        <p:spPr>
          <a:xfrm>
            <a:off x="6424132" y="5616223"/>
            <a:ext cx="25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Égalité si cycle réversible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44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 </a:t>
            </a:r>
            <a:r>
              <a:rPr lang="fr-FR" dirty="0" smtClean="0">
                <a:solidFill>
                  <a:srgbClr val="FF0000"/>
                </a:solidFill>
              </a:rPr>
              <a:t>moteur thermique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Cède du travail (W&lt;0)</a:t>
            </a:r>
          </a:p>
          <a:p>
            <a:pPr lvl="1"/>
            <a:r>
              <a:rPr lang="fr-FR" dirty="0" smtClean="0"/>
              <a:t>Reçoit de la chaleur (</a:t>
            </a:r>
            <a:r>
              <a:rPr lang="fr-FR" dirty="0" err="1" smtClean="0"/>
              <a:t>Qc+Qf</a:t>
            </a:r>
            <a:r>
              <a:rPr lang="fr-FR" dirty="0" smtClean="0"/>
              <a:t>&gt;0)</a:t>
            </a:r>
            <a:endParaRPr lang="fr-FR" dirty="0"/>
          </a:p>
          <a:p>
            <a:r>
              <a:rPr lang="fr-FR" dirty="0" smtClean="0"/>
              <a:t>Une </a:t>
            </a:r>
            <a:r>
              <a:rPr lang="fr-FR" dirty="0" smtClean="0">
                <a:solidFill>
                  <a:srgbClr val="FF0000"/>
                </a:solidFill>
              </a:rPr>
              <a:t>pompe à chaleur </a:t>
            </a:r>
            <a:r>
              <a:rPr lang="fr-FR" dirty="0" smtClean="0"/>
              <a:t>(y compris réfrigérateur)</a:t>
            </a:r>
          </a:p>
          <a:p>
            <a:pPr lvl="1"/>
            <a:r>
              <a:rPr lang="fr-FR" dirty="0" smtClean="0"/>
              <a:t>Reçoit du travail (W&gt;0)</a:t>
            </a:r>
          </a:p>
          <a:p>
            <a:pPr lvl="1"/>
            <a:r>
              <a:rPr lang="fr-FR" dirty="0" smtClean="0"/>
              <a:t>Cède de la chaleur (</a:t>
            </a:r>
            <a:r>
              <a:rPr lang="fr-FR" dirty="0" err="1" smtClean="0"/>
              <a:t>Qc+Qf</a:t>
            </a:r>
            <a:r>
              <a:rPr lang="fr-FR" dirty="0" smtClean="0"/>
              <a:t>&lt;0)</a:t>
            </a:r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Toujours pour un cycle…</a:t>
            </a:r>
          </a:p>
          <a:p>
            <a:pPr marL="0" indent="0" algn="ctr">
              <a:buNone/>
            </a:pPr>
            <a:r>
              <a:rPr lang="fr-FR" dirty="0" smtClean="0"/>
              <a:t>On a toujours </a:t>
            </a:r>
            <a:r>
              <a:rPr lang="fr-FR" dirty="0" err="1" smtClean="0"/>
              <a:t>Qc</a:t>
            </a:r>
            <a:r>
              <a:rPr lang="fr-FR" dirty="0" smtClean="0"/>
              <a:t> et </a:t>
            </a:r>
            <a:r>
              <a:rPr lang="fr-FR" dirty="0" err="1" smtClean="0"/>
              <a:t>Qf</a:t>
            </a:r>
            <a:r>
              <a:rPr lang="fr-FR" dirty="0" smtClean="0"/>
              <a:t> de signes opposés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5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174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80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L’efficacité d’une machine thermique est le rapport (en valeur absolue) :</a:t>
            </a:r>
          </a:p>
          <a:p>
            <a:pPr lvl="1"/>
            <a:r>
              <a:rPr lang="fr-FR" dirty="0" smtClean="0"/>
              <a:t>Du transfert d’énergie utile</a:t>
            </a:r>
          </a:p>
          <a:p>
            <a:pPr lvl="1"/>
            <a:r>
              <a:rPr lang="fr-FR" dirty="0" smtClean="0"/>
              <a:t>Sur transfert d’énergie dépensé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La définition dépend donc de la nature de la machine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6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94" y="3837515"/>
            <a:ext cx="3695700" cy="1130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005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de Carnot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801"/>
          </a:xfrm>
        </p:spPr>
        <p:txBody>
          <a:bodyPr>
            <a:normAutofit/>
          </a:bodyPr>
          <a:lstStyle/>
          <a:p>
            <a:r>
              <a:rPr lang="fr-FR" dirty="0" smtClean="0"/>
              <a:t>C’est un cycle </a:t>
            </a:r>
            <a:r>
              <a:rPr lang="fr-FR" dirty="0" smtClean="0">
                <a:solidFill>
                  <a:srgbClr val="FF0000"/>
                </a:solidFill>
              </a:rPr>
              <a:t>réversible</a:t>
            </a:r>
            <a:r>
              <a:rPr lang="fr-FR" dirty="0" smtClean="0"/>
              <a:t> qui comporte :</a:t>
            </a:r>
          </a:p>
          <a:p>
            <a:pPr lvl="1"/>
            <a:r>
              <a:rPr lang="fr-FR" dirty="0" smtClean="0"/>
              <a:t>Deux isothermes (Tf et Tc) :</a:t>
            </a:r>
          </a:p>
          <a:p>
            <a:pPr lvl="1"/>
            <a:r>
              <a:rPr lang="fr-FR" dirty="0" smtClean="0"/>
              <a:t>Deux adiabatiques (</a:t>
            </a:r>
            <a:r>
              <a:rPr lang="fr-FR" dirty="0" err="1" smtClean="0"/>
              <a:t>isentrope</a:t>
            </a:r>
            <a:r>
              <a:rPr lang="fr-FR" dirty="0" smtClean="0"/>
              <a:t> donc)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7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02" y="2988582"/>
            <a:ext cx="6864108" cy="24426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7546" y="5604521"/>
            <a:ext cx="7109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C’est le cycle de référence qui admet l’efficacité maximale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8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de Carnot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801"/>
          </a:xfrm>
        </p:spPr>
        <p:txBody>
          <a:bodyPr>
            <a:normAutofit/>
          </a:bodyPr>
          <a:lstStyle/>
          <a:p>
            <a:r>
              <a:rPr lang="fr-FR" dirty="0" smtClean="0"/>
              <a:t>C’est également un cycle </a:t>
            </a:r>
            <a:r>
              <a:rPr lang="fr-FR" dirty="0" smtClean="0">
                <a:solidFill>
                  <a:srgbClr val="FF0000"/>
                </a:solidFill>
              </a:rPr>
              <a:t>renversable</a:t>
            </a:r>
            <a:r>
              <a:rPr lang="fr-FR" dirty="0" smtClean="0"/>
              <a:t> car on peut le parcourir dans les deux sens :</a:t>
            </a:r>
          </a:p>
          <a:p>
            <a:pPr lvl="1"/>
            <a:r>
              <a:rPr lang="fr-FR" dirty="0" smtClean="0"/>
              <a:t>Sens trigo </a:t>
            </a:r>
            <a:r>
              <a:rPr lang="fr-FR" dirty="0" smtClean="0">
                <a:sym typeface="Wingdings"/>
              </a:rPr>
              <a:t> cycle récepteur/résistant (W&gt;0)</a:t>
            </a:r>
          </a:p>
          <a:p>
            <a:pPr lvl="1"/>
            <a:r>
              <a:rPr lang="fr-FR" dirty="0" smtClean="0">
                <a:sym typeface="Wingdings"/>
              </a:rPr>
              <a:t>Sens anti-trigo  cycle moteur (W&lt;0)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8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02" y="3870257"/>
            <a:ext cx="6864108" cy="24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4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Moteur thermique </a:t>
            </a:r>
            <a:r>
              <a:rPr lang="fr-FR" dirty="0" err="1" smtClean="0"/>
              <a:t>ditherme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Ch6-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9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5289"/>
            <a:ext cx="3474910" cy="381558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014564" y="3676156"/>
            <a:ext cx="802906" cy="82041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69905" y="2855741"/>
            <a:ext cx="802906" cy="820415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12" y="2312186"/>
            <a:ext cx="2273284" cy="136397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92" y="3975871"/>
            <a:ext cx="3098800" cy="10414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52" y="5302503"/>
            <a:ext cx="2146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05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489</Words>
  <Application>Microsoft Macintosh PowerPoint</Application>
  <PresentationFormat>Présentation à l'écran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Chapitre 7</vt:lpstr>
      <vt:lpstr>Rappel</vt:lpstr>
      <vt:lpstr>Définitions</vt:lpstr>
      <vt:lpstr>Inégalité de Clausius</vt:lpstr>
      <vt:lpstr>Classification</vt:lpstr>
      <vt:lpstr>Efficacité</vt:lpstr>
      <vt:lpstr>Cycle de Carnot</vt:lpstr>
      <vt:lpstr>Cycle de Carnot</vt:lpstr>
      <vt:lpstr>Moteur thermique ditherme</vt:lpstr>
      <vt:lpstr>Efficacité de Carnot</vt:lpstr>
      <vt:lpstr>Pompe à chaleur ou Réfrigérateur</vt:lpstr>
      <vt:lpstr>Pompe à chaleur ou Réfrigérateur</vt:lpstr>
      <vt:lpstr>Efficacité d’une Pompe à chaleur</vt:lpstr>
      <vt:lpstr>Efficacité d’un réfrigérateur</vt:lpstr>
      <vt:lpstr>Récapitulatif</vt:lpstr>
    </vt:vector>
  </TitlesOfParts>
  <Company>LaTEP/ENSGTI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Thermodynamique</dc:title>
  <dc:creator>Stéphane Gibout</dc:creator>
  <cp:lastModifiedBy>Stéphane Gibout</cp:lastModifiedBy>
  <cp:revision>109</cp:revision>
  <dcterms:created xsi:type="dcterms:W3CDTF">2014-10-27T10:50:42Z</dcterms:created>
  <dcterms:modified xsi:type="dcterms:W3CDTF">2014-12-20T11:02:51Z</dcterms:modified>
</cp:coreProperties>
</file>