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73" r:id="rId17"/>
    <p:sldId id="284" r:id="rId18"/>
    <p:sldId id="285" r:id="rId19"/>
    <p:sldId id="286" r:id="rId20"/>
    <p:sldId id="283" r:id="rId21"/>
    <p:sldId id="274" r:id="rId22"/>
    <p:sldId id="287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14/12/14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Second principe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1256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des systèmes isolés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Par définition, un système isolé n’échange pas de chaleur sont son entropie d’échange est nulle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Or la création d’entropie est S</a:t>
            </a:r>
            <a:r>
              <a:rPr lang="fr-FR" baseline="-25000" dirty="0" smtClean="0"/>
              <a:t>c</a:t>
            </a:r>
            <a:r>
              <a:rPr lang="fr-FR" dirty="0" smtClean="0"/>
              <a:t>≥0 donc :</a:t>
            </a:r>
          </a:p>
          <a:p>
            <a:pPr marL="6350" lvl="1" indent="0">
              <a:buNone/>
            </a:pPr>
            <a:endParaRPr lang="fr-FR" dirty="0" smtClean="0"/>
          </a:p>
          <a:p>
            <a:pPr marL="6350" lvl="1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L’entropie d’un système isolé ne peut qu’augmenter</a:t>
            </a:r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6" y="3315928"/>
            <a:ext cx="1498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avec les autres grandeurs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Pour une transformation </a:t>
            </a:r>
            <a:r>
              <a:rPr lang="fr-FR" b="1" dirty="0" smtClean="0"/>
              <a:t>infinitésimale réversible</a:t>
            </a:r>
            <a:r>
              <a:rPr lang="fr-FR" dirty="0" smtClean="0"/>
              <a:t> :</a:t>
            </a:r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dirty="0" smtClean="0"/>
              <a:t>Donc 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0" y="2870891"/>
            <a:ext cx="1778000" cy="9525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35" y="3190510"/>
            <a:ext cx="2819400" cy="4191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49" y="4936844"/>
            <a:ext cx="69215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87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avec les autres grandeurs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Comme c’est une DTE, on a directement :</a:t>
            </a:r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0" y="1960138"/>
            <a:ext cx="6921500" cy="419100"/>
          </a:xfrm>
          <a:prstGeom prst="rect">
            <a:avLst/>
          </a:prstGeom>
          <a:effectLst/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85" y="4052052"/>
            <a:ext cx="2628900" cy="1130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78" y="4052052"/>
            <a:ext cx="2933700" cy="1130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511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avec les autres grandeurs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Idem pour l’enthalpie :</a:t>
            </a:r>
          </a:p>
          <a:p>
            <a:endParaRPr lang="fr-FR" b="1" dirty="0"/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05" y="3150820"/>
            <a:ext cx="41529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48" y="4774401"/>
            <a:ext cx="2578100" cy="11938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2" y="4774401"/>
            <a:ext cx="2641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entropique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95" y="1901261"/>
            <a:ext cx="5143500" cy="4025348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67" y="3135487"/>
            <a:ext cx="2642390" cy="1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du Gaz Parfait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Toujours pour une transformation réversible :</a:t>
            </a:r>
          </a:p>
          <a:p>
            <a:endParaRPr lang="fr-FR" b="1" dirty="0"/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50" y="3018522"/>
            <a:ext cx="6502400" cy="4191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8" y="3836577"/>
            <a:ext cx="2826386" cy="618015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2" y="3836576"/>
            <a:ext cx="3155994" cy="626255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2" y="5021263"/>
            <a:ext cx="7442200" cy="11049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526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Enoncées historiques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Nous avons abordé ici le second principe à partir de son expression « moderne » en introduisant la notion d’entropie. Or il a bien fallut inventer 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Il existe plusieurs énonc</a:t>
            </a:r>
            <a:r>
              <a:rPr lang="fr-FR" dirty="0" smtClean="0"/>
              <a:t>ées historiques, basées sur l’observation.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voici deux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16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4477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Enoncées historiques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Enoncé de Clausius </a:t>
            </a:r>
            <a:r>
              <a:rPr lang="fr-FR" sz="2400" dirty="0" smtClean="0"/>
              <a:t>(« inventeur de l’entropie en 1865)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smtClean="0"/>
              <a:t>« Lors d’un transfert thermique, l’énergie ne passe pas spontanément d’un corps froid vers un corps chaud. »</a:t>
            </a: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17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939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Enoncées historiques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Enoncé de Thomson (futur Lord Kelvin)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smtClean="0"/>
              <a:t>« Un système en contact avec un seul thermostat ne peut, au cours d’un cycle, fournir du travail »</a:t>
            </a:r>
            <a:endParaRPr lang="fr-FR" i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 smtClean="0"/>
              <a:t>(i.e. impossibilité d’un monteur </a:t>
            </a:r>
            <a:r>
              <a:rPr lang="fr-FR" sz="2000" dirty="0" err="1" smtClean="0"/>
              <a:t>monotherme</a:t>
            </a:r>
            <a:r>
              <a:rPr lang="fr-FR" sz="2000" dirty="0" smtClean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18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9857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Troisième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Dit aussi principe de Nernst (1906)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 smtClean="0"/>
              <a:t>« L’entropie d’un corps pur parfait tend vers</a:t>
            </a:r>
            <a:br>
              <a:rPr lang="fr-FR" i="1" dirty="0" smtClean="0"/>
            </a:br>
            <a:r>
              <a:rPr lang="fr-FR" i="1" dirty="0" smtClean="0"/>
              <a:t>0 J/K lorsque sa température tend vers 0K  »</a:t>
            </a: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/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effectLst/>
                <a:latin typeface="Courier New"/>
                <a:cs typeface="Courier New"/>
              </a:rPr>
              <a:pPr algn="r"/>
              <a:t>19</a:t>
            </a:fld>
            <a:endParaRPr lang="fr-FR" sz="1200" b="1" dirty="0">
              <a:effectLst/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9252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constatations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Je fais passer un courant électrique I au travers d’une résistance R :</a:t>
            </a:r>
          </a:p>
          <a:p>
            <a:pPr lvl="1"/>
            <a:r>
              <a:rPr lang="fr-FR" dirty="0" smtClean="0"/>
              <a:t>La résistance dissipe une puissance thermique  P=RI</a:t>
            </a:r>
            <a:r>
              <a:rPr lang="fr-FR" baseline="30000" dirty="0" smtClean="0"/>
              <a:t>2</a:t>
            </a:r>
          </a:p>
          <a:p>
            <a:pPr lvl="1"/>
            <a:endParaRPr lang="fr-FR" baseline="30000" dirty="0"/>
          </a:p>
          <a:p>
            <a:r>
              <a:rPr lang="fr-FR" dirty="0" smtClean="0"/>
              <a:t>Situation inverse : j’apporte une puissance P à ma résistance. Est-ce que je produis un courant électrique ?</a:t>
            </a:r>
          </a:p>
          <a:p>
            <a:pPr lvl="1"/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286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Dans un exercice 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Si la transformation est </a:t>
            </a:r>
            <a:r>
              <a:rPr lang="fr-FR" b="1" dirty="0" smtClean="0"/>
              <a:t>réversible</a:t>
            </a:r>
            <a:r>
              <a:rPr lang="fr-FR" dirty="0" smtClean="0"/>
              <a:t>, on peut poser que ma création d’entropie est nulle et donc déduir</a:t>
            </a:r>
            <a:r>
              <a:rPr lang="fr-FR" dirty="0" smtClean="0"/>
              <a:t>e la variation d’entropie à partie de la chaleur échangée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20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6301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Dans un exercice 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Si la transformation est </a:t>
            </a:r>
            <a:r>
              <a:rPr lang="fr-FR" b="1" dirty="0" smtClean="0"/>
              <a:t>irréversible</a:t>
            </a:r>
            <a:r>
              <a:rPr lang="fr-FR" dirty="0" smtClean="0"/>
              <a:t>, on doit évaluer la création d’entropie… qu</a:t>
            </a:r>
            <a:r>
              <a:rPr lang="fr-FR" dirty="0" smtClean="0"/>
              <a:t>i ne possède pas d’expression !</a:t>
            </a:r>
          </a:p>
          <a:p>
            <a:r>
              <a:rPr lang="fr-FR" dirty="0" smtClean="0"/>
              <a:t>L’entropie étant une grandeur d’état, il « suffit » d’imaginer une transformation réversible équivalente.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739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Solide de capacité thermique C initialement à T</a:t>
            </a:r>
            <a:r>
              <a:rPr lang="fr-FR" baseline="-25000" dirty="0" smtClean="0"/>
              <a:t>i</a:t>
            </a:r>
            <a:r>
              <a:rPr lang="fr-FR" dirty="0" smtClean="0"/>
              <a:t> mis en contact avec un thermostat </a:t>
            </a:r>
            <a:r>
              <a:rPr lang="fr-FR" dirty="0" smtClean="0"/>
              <a:t>T</a:t>
            </a:r>
            <a:r>
              <a:rPr lang="fr-FR" baseline="-25000" dirty="0" smtClean="0"/>
              <a:t>e</a:t>
            </a:r>
          </a:p>
          <a:p>
            <a:endParaRPr lang="fr-FR" dirty="0" smtClean="0"/>
          </a:p>
          <a:p>
            <a:r>
              <a:rPr lang="fr-FR" dirty="0" smtClean="0"/>
              <a:t>Contact entre deux solides de températures différentes</a:t>
            </a:r>
          </a:p>
          <a:p>
            <a:endParaRPr lang="fr-FR" dirty="0" smtClean="0"/>
          </a:p>
          <a:p>
            <a:r>
              <a:rPr lang="fr-FR" dirty="0" smtClean="0"/>
              <a:t>Mélange de deux gaz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22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2860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constatations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Je brule mon bouquin de thermo, ce qui libère de l’énergie (combustion) vers l’ambiance.</a:t>
            </a:r>
          </a:p>
          <a:p>
            <a:endParaRPr lang="fr-FR" baseline="30000" dirty="0" smtClean="0"/>
          </a:p>
          <a:p>
            <a:endParaRPr lang="fr-FR" baseline="30000" dirty="0"/>
          </a:p>
          <a:p>
            <a:r>
              <a:rPr lang="fr-FR" dirty="0" smtClean="0"/>
              <a:t>Si je prends les cendres et que le lui apporte la même quantité d’énergie, est-ce que mon bouquin va se reformer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9783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constatations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Toutes les transformations évoquées ci-avant sont compatibles avec le premier principe qui est un principe d’équivalence.</a:t>
            </a:r>
          </a:p>
          <a:p>
            <a:r>
              <a:rPr lang="fr-FR" dirty="0" smtClean="0"/>
              <a:t>Malheureusement, le premier principe est incapable de nous dire si une transformation est possible ou pas</a:t>
            </a:r>
          </a:p>
          <a:p>
            <a:endParaRPr lang="fr-FR" dirty="0" smtClean="0"/>
          </a:p>
          <a:p>
            <a:r>
              <a:rPr lang="fr-FR" dirty="0" smtClean="0"/>
              <a:t>Il nous faudrait un principe d’évolution…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1461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second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Le second principe répond à notre souhait !</a:t>
            </a:r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2800" i="1" dirty="0" smtClean="0"/>
              <a:t>Pour tout système fermé en contact avec une (ou plusieurs) source(s) de chaleur, il existe une </a:t>
            </a:r>
            <a:r>
              <a:rPr lang="fr-FR" sz="2800" i="1" dirty="0" smtClean="0">
                <a:solidFill>
                  <a:srgbClr val="FF0000"/>
                </a:solidFill>
              </a:rPr>
              <a:t>fonction d’état, notée S et appelée entropie</a:t>
            </a:r>
            <a:r>
              <a:rPr lang="fr-FR" sz="2800" i="1" dirty="0" smtClean="0"/>
              <a:t>, telle que pour toute évolution infinitésimale du système, on ait :</a:t>
            </a:r>
          </a:p>
          <a:p>
            <a:pPr marL="0" indent="0" algn="ctr">
              <a:buNone/>
            </a:pPr>
            <a:endParaRPr lang="fr-FR" sz="2800" i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54" y="5059751"/>
            <a:ext cx="5395298" cy="12759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81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second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7348" y="1600200"/>
            <a:ext cx="6159451" cy="328714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est </a:t>
            </a:r>
            <a:r>
              <a:rPr lang="fr-FR" dirty="0" smtClean="0">
                <a:solidFill>
                  <a:srgbClr val="FF0000"/>
                </a:solidFill>
              </a:rPr>
              <a:t>l’entropie échangée </a:t>
            </a:r>
            <a:r>
              <a:rPr lang="fr-FR" dirty="0" smtClean="0"/>
              <a:t>par le système avec la source à la température T</a:t>
            </a:r>
            <a:r>
              <a:rPr lang="fr-FR" baseline="-25000" dirty="0" smtClean="0"/>
              <a:t>e</a:t>
            </a:r>
          </a:p>
          <a:p>
            <a:pPr marL="0" indent="0">
              <a:buNone/>
            </a:pPr>
            <a:endParaRPr lang="fr-FR" baseline="-25000" dirty="0"/>
          </a:p>
          <a:p>
            <a:pPr marL="0" indent="0">
              <a:buNone/>
            </a:pPr>
            <a:r>
              <a:rPr lang="fr-FR" dirty="0" smtClean="0"/>
              <a:t>est l’entropie créée au cours de la transformation infinitésimale.</a:t>
            </a:r>
          </a:p>
          <a:p>
            <a:pPr marL="0" indent="0">
              <a:buNone/>
            </a:pPr>
            <a:endParaRPr lang="fr-FR" baseline="-25000" dirty="0"/>
          </a:p>
          <a:p>
            <a:pPr marL="0" indent="0">
              <a:buNone/>
            </a:pPr>
            <a:endParaRPr lang="fr-FR" baseline="-25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82489" t="16420" r="3006" b="30737"/>
          <a:stretch/>
        </p:blipFill>
        <p:spPr>
          <a:xfrm>
            <a:off x="1534064" y="3417808"/>
            <a:ext cx="782581" cy="6742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47" y="1600200"/>
            <a:ext cx="1636698" cy="8664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79947" y="5169556"/>
            <a:ext cx="8159252" cy="1411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On notera la présence de « deltas » et non « d droits » </a:t>
            </a:r>
            <a:r>
              <a:rPr lang="fr-FR" dirty="0" smtClean="0">
                <a:sym typeface="Wingdings"/>
              </a:rPr>
              <a:t> ce sont des grandeurs d’évolutions qui n’existent que lors de transformations</a:t>
            </a:r>
          </a:p>
          <a:p>
            <a:pPr marL="0" indent="0" algn="r">
              <a:buFont typeface="Arial"/>
              <a:buNone/>
            </a:pPr>
            <a:r>
              <a:rPr lang="fr-FR" dirty="0" smtClean="0">
                <a:solidFill>
                  <a:srgbClr val="FF0000"/>
                </a:solidFill>
                <a:sym typeface="Wingdings"/>
              </a:rPr>
              <a:t>L’entropie s’exprime en J/K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6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second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dirty="0" smtClean="0"/>
              <a:t>La création d’entropie est toujours positive :</a:t>
            </a:r>
            <a:endParaRPr lang="fr-FR" i="1" dirty="0" smtClean="0"/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fr-FR" i="1" dirty="0" smtClean="0"/>
              <a:t>Elle est </a:t>
            </a:r>
            <a:r>
              <a:rPr lang="fr-FR" b="1" i="1" dirty="0" smtClean="0"/>
              <a:t>nulle</a:t>
            </a:r>
            <a:r>
              <a:rPr lang="fr-FR" i="1" dirty="0" smtClean="0"/>
              <a:t> seulement pour des transformations </a:t>
            </a:r>
            <a:r>
              <a:rPr lang="fr-FR" b="1" i="1" dirty="0" smtClean="0"/>
              <a:t>réversibles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C’est de cette inégalité de découle la flèche du temps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28" y="2389014"/>
            <a:ext cx="2590322" cy="7024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341420"/>
            <a:ext cx="767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PS </a:t>
            </a:r>
            <a:r>
              <a:rPr lang="fr-FR" dirty="0" smtClean="0"/>
              <a:t>: on a des expressions similaires pour des transformations non-infinitésimales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89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causes d’irréversibilité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Le second principe permet de tenir compte du « gaspillage » d’énergie (on parle de dégradation).</a:t>
            </a:r>
          </a:p>
          <a:p>
            <a:endParaRPr lang="fr-FR" dirty="0" smtClean="0"/>
          </a:p>
          <a:p>
            <a:r>
              <a:rPr lang="fr-FR" dirty="0" smtClean="0"/>
              <a:t>Si au cours d’une transformation il y a « gaspillage » alors il y aura création d’</a:t>
            </a:r>
            <a:r>
              <a:rPr lang="fr-FR" dirty="0" smtClean="0"/>
              <a:t>entropie et donc la transformation sera irréversible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6870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causes d’irréversibilité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Les « sources d’irréversibilité » les plus courantes sont :</a:t>
            </a:r>
          </a:p>
          <a:p>
            <a:pPr lvl="1"/>
            <a:r>
              <a:rPr lang="fr-FR" dirty="0" smtClean="0"/>
              <a:t>Les frottements</a:t>
            </a:r>
          </a:p>
          <a:p>
            <a:pPr lvl="1"/>
            <a:r>
              <a:rPr lang="fr-FR" dirty="0" smtClean="0"/>
              <a:t>La diffusion thermique (i.e. </a:t>
            </a:r>
            <a:r>
              <a:rPr lang="fr-FR" dirty="0" smtClean="0"/>
              <a:t>l’équilibre thermique n’est atteint qu’après un temps théoriquement infini…)</a:t>
            </a:r>
          </a:p>
          <a:p>
            <a:pPr lvl="1"/>
            <a:r>
              <a:rPr lang="fr-FR" dirty="0" smtClean="0"/>
              <a:t>La diffusion de particules (i.e</a:t>
            </a:r>
            <a:r>
              <a:rPr lang="fr-FR" dirty="0" smtClean="0"/>
              <a:t>. entropie de mélange)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88886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575</Words>
  <Application>Microsoft Macintosh PowerPoint</Application>
  <PresentationFormat>Présentation à l'écran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Chapitre 6</vt:lpstr>
      <vt:lpstr>Quelques constatations</vt:lpstr>
      <vt:lpstr>Quelques constatations</vt:lpstr>
      <vt:lpstr>Quelques constatations</vt:lpstr>
      <vt:lpstr>Le second principe</vt:lpstr>
      <vt:lpstr>Le second principe</vt:lpstr>
      <vt:lpstr>Le second principe</vt:lpstr>
      <vt:lpstr>Les causes d’irréversibilité</vt:lpstr>
      <vt:lpstr>Les causes d’irréversibilité</vt:lpstr>
      <vt:lpstr>Cas des systèmes isolés</vt:lpstr>
      <vt:lpstr>Lien avec les autres grandeurs</vt:lpstr>
      <vt:lpstr>Lien avec les autres grandeurs</vt:lpstr>
      <vt:lpstr>Lien avec les autres grandeurs</vt:lpstr>
      <vt:lpstr>Diagramme entropique</vt:lpstr>
      <vt:lpstr>Cas du Gaz Parfait</vt:lpstr>
      <vt:lpstr>Enoncées historiques</vt:lpstr>
      <vt:lpstr>Enoncées historiques</vt:lpstr>
      <vt:lpstr>Enoncées historiques</vt:lpstr>
      <vt:lpstr>Troisième principe</vt:lpstr>
      <vt:lpstr>En pratique ?</vt:lpstr>
      <vt:lpstr>En pratique ?</vt:lpstr>
      <vt:lpstr>Trois exemples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94</cp:revision>
  <dcterms:created xsi:type="dcterms:W3CDTF">2014-10-27T10:50:42Z</dcterms:created>
  <dcterms:modified xsi:type="dcterms:W3CDTF">2014-12-14T12:45:58Z</dcterms:modified>
</cp:coreProperties>
</file>