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7" r:id="rId3"/>
    <p:sldId id="265" r:id="rId4"/>
    <p:sldId id="268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4" r:id="rId28"/>
    <p:sldId id="293" r:id="rId29"/>
    <p:sldId id="295" r:id="rId3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9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29/11/14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87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29/11/14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573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29/11/14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75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29/11/14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70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29/11/14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481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29/11/14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25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29/11/14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800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29/11/14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274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29/11/14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61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29/11/14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579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5D9D7-EDC2-414B-AC36-C5D9D423AA7D}" type="datetimeFigureOut">
              <a:rPr lang="fr-FR" smtClean="0"/>
              <a:t>29/11/14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02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5D9D7-EDC2-414B-AC36-C5D9D423AA7D}" type="datetimeFigureOut">
              <a:rPr lang="fr-FR" smtClean="0"/>
              <a:t>29/11/14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9DAB2-491F-594D-AA94-332F83783A3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29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Relationship Id="rId3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7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6" Type="http://schemas.openxmlformats.org/officeDocument/2006/relationships/image" Target="../media/image33.emf"/><Relationship Id="rId7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emf"/><Relationship Id="rId5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6" Type="http://schemas.openxmlformats.org/officeDocument/2006/relationships/image" Target="../media/image50.emf"/><Relationship Id="rId7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4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emf"/><Relationship Id="rId3" Type="http://schemas.openxmlformats.org/officeDocument/2006/relationships/image" Target="../media/image58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emf"/><Relationship Id="rId3" Type="http://schemas.openxmlformats.org/officeDocument/2006/relationships/image" Target="../media/image6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4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emf"/><Relationship Id="rId3" Type="http://schemas.openxmlformats.org/officeDocument/2006/relationships/image" Target="../media/image6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Relationship Id="rId3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Chapitre </a:t>
            </a:r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Premier principe</a:t>
            </a:r>
          </a:p>
          <a:p>
            <a:r>
              <a:rPr lang="fr-FR" dirty="0" smtClean="0"/>
              <a:t>(cas des gaz parfaits)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Ch5-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1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612565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Cycle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8292" y="1600200"/>
            <a:ext cx="8707416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rgbClr val="000000"/>
                </a:solidFill>
              </a:rPr>
              <a:t>Considérons le cas d’une transformation cyclique. 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000000"/>
                </a:solidFill>
              </a:rPr>
              <a:t>D’après les relations précédentes, on doit avoir :</a:t>
            </a:r>
          </a:p>
          <a:p>
            <a:pPr marL="4745038" indent="0">
              <a:buNone/>
            </a:pPr>
            <a:endParaRPr lang="fr-FR" dirty="0">
              <a:solidFill>
                <a:srgbClr val="000000"/>
              </a:solidFill>
            </a:endParaRPr>
          </a:p>
          <a:p>
            <a:pPr marL="4745038" indent="0">
              <a:buNone/>
            </a:pPr>
            <a:endParaRPr lang="fr-FR" dirty="0" smtClean="0">
              <a:solidFill>
                <a:srgbClr val="000000"/>
              </a:solidFill>
            </a:endParaRPr>
          </a:p>
          <a:p>
            <a:pPr marL="3140075" indent="0">
              <a:buNone/>
            </a:pPr>
            <a:r>
              <a:rPr lang="fr-FR" dirty="0">
                <a:solidFill>
                  <a:srgbClr val="000000"/>
                </a:solidFill>
              </a:rPr>
              <a:t>q</a:t>
            </a:r>
            <a:r>
              <a:rPr lang="fr-FR" dirty="0" smtClean="0">
                <a:solidFill>
                  <a:srgbClr val="000000"/>
                </a:solidFill>
              </a:rPr>
              <a:t>uel que soit le chemin suivie.</a:t>
            </a:r>
          </a:p>
          <a:p>
            <a:pPr marL="4392613" indent="0" defTabSz="1295400">
              <a:buNone/>
            </a:pPr>
            <a:endParaRPr lang="fr-FR" dirty="0" smtClean="0">
              <a:solidFill>
                <a:srgbClr val="000000"/>
              </a:solidFill>
            </a:endParaRPr>
          </a:p>
          <a:p>
            <a:pPr marL="4392613" indent="0" defTabSz="1295400">
              <a:buNone/>
            </a:pPr>
            <a:r>
              <a:rPr lang="fr-FR" dirty="0" smtClean="0">
                <a:solidFill>
                  <a:srgbClr val="000000"/>
                </a:solidFill>
              </a:rPr>
              <a:t>Donc c’est bien une fonction d’état !</a:t>
            </a:r>
          </a:p>
          <a:p>
            <a:pPr marL="4745038" indent="0">
              <a:buNone/>
            </a:pPr>
            <a:endParaRPr lang="fr-FR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Ch5-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10</a:t>
            </a:fld>
            <a:endParaRPr lang="fr-FR" sz="1200" b="1" dirty="0">
              <a:latin typeface="Courier New"/>
              <a:cs typeface="Courier New"/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24259"/>
            <a:ext cx="4100570" cy="2933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659" y="3128917"/>
            <a:ext cx="37338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48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Cycle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8292" y="1600200"/>
            <a:ext cx="8707416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rgbClr val="000000"/>
                </a:solidFill>
              </a:rPr>
              <a:t>On peut aussi écrire que, pour un cycle :</a:t>
            </a:r>
          </a:p>
          <a:p>
            <a:pPr marL="0" indent="0">
              <a:buNone/>
            </a:pPr>
            <a:endParaRPr lang="fr-FR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rgbClr val="000000"/>
                </a:solidFill>
              </a:rPr>
              <a:t>								soit </a:t>
            </a:r>
          </a:p>
          <a:p>
            <a:pPr marL="0" indent="0">
              <a:buNone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Ch5-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11</a:t>
            </a:fld>
            <a:endParaRPr lang="fr-FR" sz="1200" b="1" dirty="0">
              <a:latin typeface="Courier New"/>
              <a:cs typeface="Courier New"/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24259"/>
            <a:ext cx="4100570" cy="2933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646" y="2959508"/>
            <a:ext cx="3568700" cy="431800"/>
          </a:xfrm>
          <a:prstGeom prst="rect">
            <a:avLst/>
          </a:prstGeom>
        </p:spPr>
      </p:pic>
      <p:pic>
        <p:nvPicPr>
          <p:cNvPr id="8" name="Imag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791" y="4818180"/>
            <a:ext cx="17780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47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Transformation isochore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8292" y="1600200"/>
            <a:ext cx="8707416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fr-FR" dirty="0" smtClean="0">
                <a:solidFill>
                  <a:srgbClr val="000000"/>
                </a:solidFill>
              </a:rPr>
              <a:t>Or</a:t>
            </a:r>
          </a:p>
          <a:p>
            <a:pPr marL="0" indent="0" algn="ctr">
              <a:buNone/>
            </a:pPr>
            <a:endParaRPr lang="fr-FR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fr-FR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fr-FR" dirty="0" smtClean="0">
                <a:solidFill>
                  <a:srgbClr val="000000"/>
                </a:solidFill>
              </a:rPr>
              <a:t>Donc</a:t>
            </a:r>
          </a:p>
          <a:p>
            <a:pPr marL="0" indent="0" algn="ctr">
              <a:buNone/>
            </a:pPr>
            <a:endParaRPr lang="fr-FR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Ch5-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12</a:t>
            </a:fld>
            <a:endParaRPr lang="fr-FR" sz="1200" b="1" dirty="0">
              <a:latin typeface="Courier New"/>
              <a:cs typeface="Courier New"/>
            </a:endParaRPr>
          </a:p>
        </p:txBody>
      </p:sp>
      <p:pic>
        <p:nvPicPr>
          <p:cNvPr id="4" name="Imag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312" y="2123371"/>
            <a:ext cx="3022600" cy="419100"/>
          </a:xfrm>
          <a:prstGeom prst="rect">
            <a:avLst/>
          </a:prstGeom>
        </p:spPr>
      </p:pic>
      <p:pic>
        <p:nvPicPr>
          <p:cNvPr id="9" name="Imag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105" y="3881056"/>
            <a:ext cx="4254500" cy="406400"/>
          </a:xfrm>
          <a:prstGeom prst="rect">
            <a:avLst/>
          </a:prstGeom>
        </p:spPr>
      </p:pic>
      <p:pic>
        <p:nvPicPr>
          <p:cNvPr id="10" name="Imag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483" y="5525970"/>
            <a:ext cx="1765300" cy="4191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56254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Enthalpie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Ch5-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13</a:t>
            </a:fld>
            <a:endParaRPr lang="fr-FR" sz="1200" b="1" dirty="0">
              <a:latin typeface="Courier New"/>
              <a:cs typeface="Courier New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On vient de montrer que dans le cas d’une transformation isochore, la variation d’énergie interne du système était égale à la chaleur échangée</a:t>
            </a:r>
          </a:p>
          <a:p>
            <a:endParaRPr lang="fr-FR" dirty="0" smtClean="0"/>
          </a:p>
          <a:p>
            <a:r>
              <a:rPr lang="fr-FR" dirty="0" smtClean="0"/>
              <a:t>Un grand nombre de transformations se font cependant à pression constante (isobare)…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9434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Enthalpie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Ch5-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14</a:t>
            </a:fld>
            <a:endParaRPr lang="fr-FR" sz="1200" b="1" dirty="0">
              <a:latin typeface="Courier New"/>
              <a:cs typeface="Courier New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On cherche donc une fonction d’état – disons </a:t>
            </a:r>
            <a:r>
              <a:rPr lang="fr-FR" dirty="0" smtClean="0">
                <a:solidFill>
                  <a:srgbClr val="FF0000"/>
                </a:solidFill>
              </a:rPr>
              <a:t>H</a:t>
            </a:r>
            <a:r>
              <a:rPr lang="fr-FR" dirty="0" smtClean="0"/>
              <a:t> – dont la variation au cours d’une transformation isobare serait égale à l’énergie-chaleur échangée…</a:t>
            </a:r>
          </a:p>
          <a:p>
            <a:endParaRPr lang="fr-FR" dirty="0"/>
          </a:p>
          <a:p>
            <a:r>
              <a:rPr lang="fr-FR" dirty="0" smtClean="0"/>
              <a:t>Je vous présente donc l’enthalpie :</a:t>
            </a:r>
          </a:p>
        </p:txBody>
      </p:sp>
      <p:pic>
        <p:nvPicPr>
          <p:cNvPr id="3" name="Imag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830" y="5415835"/>
            <a:ext cx="2971800" cy="3556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86784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Enthalpie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Ch5-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15</a:t>
            </a:fld>
            <a:endParaRPr lang="fr-FR" sz="1200" b="1" dirty="0">
              <a:latin typeface="Courier New"/>
              <a:cs typeface="Courier New"/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3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smtClean="0"/>
              <a:t>Sous forme différentielle :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or</a:t>
            </a:r>
          </a:p>
          <a:p>
            <a:pPr marL="0" indent="0" algn="ctr">
              <a:buNone/>
            </a:pPr>
            <a:endParaRPr lang="fr-FR" dirty="0" smtClean="0"/>
          </a:p>
          <a:p>
            <a:pPr marL="0" indent="0" algn="ctr">
              <a:buNone/>
            </a:pPr>
            <a:r>
              <a:rPr lang="fr-FR" dirty="0" smtClean="0"/>
              <a:t>donc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 et finalement pour une transformation isobare :</a:t>
            </a:r>
          </a:p>
          <a:p>
            <a:pPr marL="0" indent="0" algn="ctr">
              <a:buNone/>
            </a:pPr>
            <a:endParaRPr lang="fr-FR" dirty="0" smtClean="0"/>
          </a:p>
        </p:txBody>
      </p:sp>
      <p:pic>
        <p:nvPicPr>
          <p:cNvPr id="4" name="Imag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443" y="2144484"/>
            <a:ext cx="5524500" cy="368300"/>
          </a:xfrm>
          <a:prstGeom prst="rect">
            <a:avLst/>
          </a:prstGeom>
        </p:spPr>
      </p:pic>
      <p:pic>
        <p:nvPicPr>
          <p:cNvPr id="7" name="Imag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293" y="3358252"/>
            <a:ext cx="3606800" cy="419100"/>
          </a:xfrm>
          <a:prstGeom prst="rect">
            <a:avLst/>
          </a:prstGeom>
        </p:spPr>
      </p:pic>
      <p:pic>
        <p:nvPicPr>
          <p:cNvPr id="8" name="Imag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78" y="4485142"/>
            <a:ext cx="3670300" cy="419100"/>
          </a:xfrm>
          <a:prstGeom prst="rect">
            <a:avLst/>
          </a:prstGeom>
        </p:spPr>
      </p:pic>
      <p:pic>
        <p:nvPicPr>
          <p:cNvPr id="9" name="Imag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992" y="5927429"/>
            <a:ext cx="1803400" cy="4191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2938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Applications aux Gaz Parfaits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loi de Joule :</a:t>
            </a:r>
          </a:p>
          <a:p>
            <a:pPr lvl="1"/>
            <a:r>
              <a:rPr lang="fr-FR" dirty="0" smtClean="0"/>
              <a:t>L’énergie interne U d’un gaz parfait ne dépend que de la température</a:t>
            </a:r>
          </a:p>
          <a:p>
            <a:r>
              <a:rPr lang="fr-FR" dirty="0" smtClean="0"/>
              <a:t>2</a:t>
            </a:r>
            <a:r>
              <a:rPr lang="fr-FR" baseline="30000" dirty="0" smtClean="0"/>
              <a:t>nde</a:t>
            </a:r>
            <a:r>
              <a:rPr lang="fr-FR" dirty="0" smtClean="0"/>
              <a:t> loi de Joule</a:t>
            </a:r>
          </a:p>
          <a:p>
            <a:pPr lvl="1"/>
            <a:r>
              <a:rPr lang="fr-FR" dirty="0" smtClean="0"/>
              <a:t>L’enthalpie H d’un gaz parfait ne dépend que de la température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Ch5-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16</a:t>
            </a:fld>
            <a:endParaRPr lang="fr-FR" sz="1200" b="1" dirty="0">
              <a:latin typeface="Courier New"/>
              <a:cs typeface="Courier New"/>
            </a:endParaRPr>
          </a:p>
        </p:txBody>
      </p:sp>
      <p:pic>
        <p:nvPicPr>
          <p:cNvPr id="10" name="Imag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5186363"/>
            <a:ext cx="1955800" cy="939800"/>
          </a:xfrm>
          <a:prstGeom prst="rect">
            <a:avLst/>
          </a:prstGeom>
        </p:spPr>
      </p:pic>
      <p:pic>
        <p:nvPicPr>
          <p:cNvPr id="11" name="Imag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150" y="5484813"/>
            <a:ext cx="1993900" cy="342900"/>
          </a:xfrm>
          <a:prstGeom prst="rect">
            <a:avLst/>
          </a:prstGeom>
        </p:spPr>
      </p:pic>
      <p:pic>
        <p:nvPicPr>
          <p:cNvPr id="12" name="Image 11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225" y="5478463"/>
            <a:ext cx="2641600" cy="355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60387" y="6211669"/>
            <a:ext cx="2930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(Pour </a:t>
            </a:r>
            <a:r>
              <a:rPr lang="fr-FR" dirty="0"/>
              <a:t>un gaz </a:t>
            </a:r>
            <a:r>
              <a:rPr lang="fr-FR" dirty="0" smtClean="0"/>
              <a:t>monoatomique)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7187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Applications aux Gaz Parfaits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On en déduit que :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Ch5-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17</a:t>
            </a:fld>
            <a:endParaRPr lang="fr-FR" sz="1200" b="1" dirty="0">
              <a:latin typeface="Courier New"/>
              <a:cs typeface="Courier New"/>
            </a:endParaRPr>
          </a:p>
        </p:txBody>
      </p:sp>
      <p:pic>
        <p:nvPicPr>
          <p:cNvPr id="6" name="Imag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92" y="3399170"/>
            <a:ext cx="7696200" cy="11049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78660" y="5237785"/>
            <a:ext cx="47081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 smtClean="0"/>
              <a:t>A garder en mémoire pour la suite…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409057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Energie interne (GP)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Ch5-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18</a:t>
            </a:fld>
            <a:endParaRPr lang="fr-FR" sz="1200" b="1" dirty="0">
              <a:latin typeface="Courier New"/>
              <a:cs typeface="Courier New"/>
            </a:endParaRPr>
          </a:p>
        </p:txBody>
      </p:sp>
      <p:pic>
        <p:nvPicPr>
          <p:cNvPr id="9" name="Image 8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08" y="1800174"/>
            <a:ext cx="4927600" cy="1092200"/>
          </a:xfrm>
          <a:prstGeom prst="rect">
            <a:avLst/>
          </a:prstGeom>
        </p:spPr>
      </p:pic>
      <p:pic>
        <p:nvPicPr>
          <p:cNvPr id="11" name="Image 10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08" y="2892374"/>
            <a:ext cx="4787900" cy="469900"/>
          </a:xfrm>
          <a:prstGeom prst="rect">
            <a:avLst/>
          </a:prstGeom>
        </p:spPr>
      </p:pic>
      <p:pic>
        <p:nvPicPr>
          <p:cNvPr id="13" name="Imag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04" y="4965046"/>
            <a:ext cx="2692400" cy="1130300"/>
          </a:xfrm>
          <a:prstGeom prst="rect">
            <a:avLst/>
          </a:prstGeom>
        </p:spPr>
      </p:pic>
      <p:pic>
        <p:nvPicPr>
          <p:cNvPr id="14" name="Image 13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704" y="3543340"/>
            <a:ext cx="4229100" cy="1130300"/>
          </a:xfrm>
          <a:prstGeom prst="rect">
            <a:avLst/>
          </a:prstGeom>
        </p:spPr>
      </p:pic>
      <p:pic>
        <p:nvPicPr>
          <p:cNvPr id="15" name="Image 14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53" y="3944553"/>
            <a:ext cx="1143000" cy="342900"/>
          </a:xfrm>
          <a:prstGeom prst="rect">
            <a:avLst/>
          </a:prstGeom>
        </p:spPr>
      </p:pic>
      <p:pic>
        <p:nvPicPr>
          <p:cNvPr id="16" name="Image 15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804" y="5495547"/>
            <a:ext cx="3257550" cy="6096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43307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Enthalpie (GP)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Ch5-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19</a:t>
            </a:fld>
            <a:endParaRPr lang="fr-FR" sz="1200" b="1" dirty="0">
              <a:latin typeface="Courier New"/>
              <a:cs typeface="Courier New"/>
            </a:endParaRPr>
          </a:p>
        </p:txBody>
      </p:sp>
      <p:pic>
        <p:nvPicPr>
          <p:cNvPr id="6" name="Imag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1603"/>
            <a:ext cx="5016500" cy="1155700"/>
          </a:xfrm>
          <a:prstGeom prst="rect">
            <a:avLst/>
          </a:prstGeom>
        </p:spPr>
      </p:pic>
      <p:pic>
        <p:nvPicPr>
          <p:cNvPr id="7" name="Imag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63544"/>
            <a:ext cx="4902200" cy="482600"/>
          </a:xfrm>
          <a:prstGeom prst="rect">
            <a:avLst/>
          </a:prstGeom>
        </p:spPr>
      </p:pic>
      <p:pic>
        <p:nvPicPr>
          <p:cNvPr id="8" name="Imag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5027946"/>
            <a:ext cx="2730500" cy="1130300"/>
          </a:xfrm>
          <a:prstGeom prst="rect">
            <a:avLst/>
          </a:prstGeom>
        </p:spPr>
      </p:pic>
      <p:pic>
        <p:nvPicPr>
          <p:cNvPr id="10" name="Imag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3633445"/>
            <a:ext cx="4330700" cy="1130300"/>
          </a:xfrm>
          <a:prstGeom prst="rect">
            <a:avLst/>
          </a:prstGeom>
        </p:spPr>
      </p:pic>
      <p:pic>
        <p:nvPicPr>
          <p:cNvPr id="12" name="Image 1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510" y="3986902"/>
            <a:ext cx="1549400" cy="330200"/>
          </a:xfrm>
          <a:prstGeom prst="rect">
            <a:avLst/>
          </a:prstGeom>
        </p:spPr>
      </p:pic>
      <p:pic>
        <p:nvPicPr>
          <p:cNvPr id="17" name="Image 16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5575341"/>
            <a:ext cx="3314700" cy="6858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25886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fr-FR" dirty="0" smtClean="0"/>
              <a:t>L’énergie totale d’un système est la somme de toutes les formes d’énergie :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« </a:t>
            </a:r>
            <a:r>
              <a:rPr lang="fr-FR" dirty="0" err="1" smtClean="0"/>
              <a:t>macrospopique</a:t>
            </a:r>
            <a:r>
              <a:rPr lang="fr-FR" dirty="0" smtClean="0"/>
              <a:t> » : </a:t>
            </a:r>
            <a:r>
              <a:rPr lang="fr-FR" dirty="0" smtClean="0"/>
              <a:t>Cinétique et potentielle, magnétique, électrique,…</a:t>
            </a:r>
          </a:p>
          <a:p>
            <a:pPr lvl="1"/>
            <a:endParaRPr lang="fr-FR" dirty="0"/>
          </a:p>
          <a:p>
            <a:pPr marL="0" indent="0"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On a les outils nécessaires… cf. cours de mécanique, électricité…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Ch5-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2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392867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Relation de Mayer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Ch5-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20</a:t>
            </a:fld>
            <a:endParaRPr lang="fr-FR" sz="1200" b="1" dirty="0">
              <a:latin typeface="Courier New"/>
              <a:cs typeface="Courier New"/>
            </a:endParaRPr>
          </a:p>
        </p:txBody>
      </p:sp>
      <p:pic>
        <p:nvPicPr>
          <p:cNvPr id="3" name="Imag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29" y="2486015"/>
            <a:ext cx="4851400" cy="3556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57200" y="1481856"/>
            <a:ext cx="476905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Pour 1 mole de gaz parfait :</a:t>
            </a:r>
            <a:endParaRPr lang="fr-FR" sz="3200" dirty="0"/>
          </a:p>
        </p:txBody>
      </p:sp>
      <p:pic>
        <p:nvPicPr>
          <p:cNvPr id="9" name="Imag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29" y="3326440"/>
            <a:ext cx="3314700" cy="368300"/>
          </a:xfrm>
          <a:prstGeom prst="rect">
            <a:avLst/>
          </a:prstGeom>
        </p:spPr>
      </p:pic>
      <p:pic>
        <p:nvPicPr>
          <p:cNvPr id="11" name="Imag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29" y="4181689"/>
            <a:ext cx="4013200" cy="457200"/>
          </a:xfrm>
          <a:prstGeom prst="rect">
            <a:avLst/>
          </a:prstGeom>
        </p:spPr>
      </p:pic>
      <p:pic>
        <p:nvPicPr>
          <p:cNvPr id="13" name="Image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529" y="5447503"/>
            <a:ext cx="3486150" cy="66675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431757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Indice adiabatique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Ch5-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21</a:t>
            </a:fld>
            <a:endParaRPr lang="fr-FR" sz="1200" b="1" dirty="0">
              <a:latin typeface="Courier New"/>
              <a:cs typeface="Courier New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57200" y="2804942"/>
            <a:ext cx="654758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Toujours pour 1 mole de gaz parfait :</a:t>
            </a:r>
            <a:endParaRPr lang="fr-FR" sz="3200" dirty="0"/>
          </a:p>
        </p:txBody>
      </p:sp>
      <p:pic>
        <p:nvPicPr>
          <p:cNvPr id="6" name="Imag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744" y="1730304"/>
            <a:ext cx="1333500" cy="914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Imag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594" y="4064551"/>
            <a:ext cx="2324100" cy="444500"/>
          </a:xfrm>
          <a:prstGeom prst="rect">
            <a:avLst/>
          </a:prstGeom>
        </p:spPr>
      </p:pic>
      <p:pic>
        <p:nvPicPr>
          <p:cNvPr id="8" name="Imag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68" y="3796442"/>
            <a:ext cx="2336800" cy="1016000"/>
          </a:xfrm>
          <a:prstGeom prst="rect">
            <a:avLst/>
          </a:prstGeom>
        </p:spPr>
      </p:pic>
      <p:pic>
        <p:nvPicPr>
          <p:cNvPr id="10" name="Imag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844" y="5406729"/>
            <a:ext cx="2120900" cy="1041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" name="Image 1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927" y="5406729"/>
            <a:ext cx="2108200" cy="1041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10391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Transformations du GP</a:t>
            </a:r>
            <a:endParaRPr lang="fr-FR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Isotherme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isochore :</a:t>
            </a:r>
          </a:p>
          <a:p>
            <a:endParaRPr lang="fr-FR" dirty="0"/>
          </a:p>
          <a:p>
            <a:r>
              <a:rPr lang="fr-FR" dirty="0" smtClean="0"/>
              <a:t>Isobare 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Ch5-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22</a:t>
            </a:fld>
            <a:endParaRPr lang="fr-FR" sz="1200" b="1" dirty="0">
              <a:latin typeface="Courier New"/>
              <a:cs typeface="Courier New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69191" y="1073493"/>
            <a:ext cx="26248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(Pour n moles)</a:t>
            </a:r>
            <a:endParaRPr lang="fr-FR" sz="3200" dirty="0"/>
          </a:p>
        </p:txBody>
      </p:sp>
      <p:pic>
        <p:nvPicPr>
          <p:cNvPr id="11" name="Image 1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131" y="3525479"/>
            <a:ext cx="3378200" cy="419100"/>
          </a:xfrm>
          <a:prstGeom prst="rect">
            <a:avLst/>
          </a:prstGeom>
        </p:spPr>
      </p:pic>
      <p:pic>
        <p:nvPicPr>
          <p:cNvPr id="14" name="Image 1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08" y="4627598"/>
            <a:ext cx="3429000" cy="469900"/>
          </a:xfrm>
          <a:prstGeom prst="rect">
            <a:avLst/>
          </a:prstGeom>
        </p:spPr>
      </p:pic>
      <p:pic>
        <p:nvPicPr>
          <p:cNvPr id="15" name="Image 1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173" y="2327244"/>
            <a:ext cx="29591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696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Transformations du GP</a:t>
            </a:r>
            <a:endParaRPr lang="fr-FR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Adiabatique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Ch5-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23</a:t>
            </a:fld>
            <a:endParaRPr lang="fr-FR" sz="1200" b="1" dirty="0">
              <a:latin typeface="Courier New"/>
              <a:cs typeface="Courier New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69191" y="1073493"/>
            <a:ext cx="26248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(Pour n moles)</a:t>
            </a:r>
            <a:endParaRPr lang="fr-FR" sz="3200" dirty="0"/>
          </a:p>
        </p:txBody>
      </p:sp>
      <p:pic>
        <p:nvPicPr>
          <p:cNvPr id="6" name="Imag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927809"/>
            <a:ext cx="3820160" cy="904240"/>
          </a:xfrm>
          <a:prstGeom prst="rect">
            <a:avLst/>
          </a:prstGeom>
        </p:spPr>
      </p:pic>
      <p:pic>
        <p:nvPicPr>
          <p:cNvPr id="7" name="Imag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88" y="2927809"/>
            <a:ext cx="3820160" cy="904240"/>
          </a:xfrm>
          <a:prstGeom prst="rect">
            <a:avLst/>
          </a:prstGeom>
        </p:spPr>
      </p:pic>
      <p:pic>
        <p:nvPicPr>
          <p:cNvPr id="8" name="Imag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142" y="2289145"/>
            <a:ext cx="4292600" cy="431800"/>
          </a:xfrm>
          <a:prstGeom prst="rect">
            <a:avLst/>
          </a:prstGeom>
        </p:spPr>
      </p:pic>
      <p:pic>
        <p:nvPicPr>
          <p:cNvPr id="10" name="Imag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18" y="4522962"/>
            <a:ext cx="3543300" cy="419100"/>
          </a:xfrm>
          <a:prstGeom prst="rect">
            <a:avLst/>
          </a:prstGeom>
        </p:spPr>
      </p:pic>
      <p:pic>
        <p:nvPicPr>
          <p:cNvPr id="12" name="Image 11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88" y="4227589"/>
            <a:ext cx="3009900" cy="965200"/>
          </a:xfrm>
          <a:prstGeom prst="rect">
            <a:avLst/>
          </a:prstGeom>
        </p:spPr>
      </p:pic>
      <p:pic>
        <p:nvPicPr>
          <p:cNvPr id="17" name="Image 16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88" y="5978964"/>
            <a:ext cx="2133600" cy="3556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8" name="Rectangle 17"/>
          <p:cNvSpPr/>
          <p:nvPr/>
        </p:nvSpPr>
        <p:spPr>
          <a:xfrm>
            <a:off x="1085567" y="5833775"/>
            <a:ext cx="272883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/>
              <a:t>Loi de Laplace :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925920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Loi de Laplace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Ch5-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24</a:t>
            </a:fld>
            <a:endParaRPr lang="fr-FR" sz="1200" b="1" dirty="0">
              <a:latin typeface="Courier New"/>
              <a:cs typeface="Courier New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69191" y="1073493"/>
            <a:ext cx="26248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(Pour n moles)</a:t>
            </a:r>
            <a:endParaRPr lang="fr-FR" sz="3200" dirty="0"/>
          </a:p>
        </p:txBody>
      </p:sp>
      <p:pic>
        <p:nvPicPr>
          <p:cNvPr id="17" name="Image 1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191" y="3350431"/>
            <a:ext cx="2133600" cy="3556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b="1" dirty="0" smtClean="0"/>
              <a:t>Attention </a:t>
            </a:r>
            <a:r>
              <a:rPr lang="fr-FR" dirty="0" smtClean="0"/>
              <a:t>: Gaz parfait + adiabatique + réversible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En utilisant l’équation des GP :</a:t>
            </a:r>
          </a:p>
          <a:p>
            <a:endParaRPr lang="fr-FR" dirty="0"/>
          </a:p>
        </p:txBody>
      </p:sp>
      <p:pic>
        <p:nvPicPr>
          <p:cNvPr id="4" name="Imag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142" y="5488544"/>
            <a:ext cx="2565400" cy="4191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1" name="Imag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910" y="5488544"/>
            <a:ext cx="2794000" cy="4191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39133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Calcul du travail pour une </a:t>
            </a:r>
            <a:br>
              <a:rPr lang="fr-FR" dirty="0" smtClean="0"/>
            </a:br>
            <a:r>
              <a:rPr lang="fr-FR" dirty="0" smtClean="0"/>
              <a:t>transformation adiabatique réversible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Ch5-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25</a:t>
            </a:fld>
            <a:endParaRPr lang="fr-FR" sz="1200" b="1" dirty="0">
              <a:latin typeface="Courier New"/>
              <a:cs typeface="Courier New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69191" y="1307812"/>
            <a:ext cx="26248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(Pour n moles)</a:t>
            </a:r>
            <a:endParaRPr lang="fr-FR" sz="3200" dirty="0"/>
          </a:p>
        </p:txBody>
      </p:sp>
      <p:pic>
        <p:nvPicPr>
          <p:cNvPr id="7" name="Imag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404" y="4385683"/>
            <a:ext cx="3464560" cy="396240"/>
          </a:xfrm>
          <a:prstGeom prst="rect">
            <a:avLst/>
          </a:prstGeom>
        </p:spPr>
      </p:pic>
      <p:pic>
        <p:nvPicPr>
          <p:cNvPr id="8" name="Imag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404" y="5235121"/>
            <a:ext cx="4246880" cy="751840"/>
          </a:xfrm>
          <a:prstGeom prst="rect">
            <a:avLst/>
          </a:prstGeom>
        </p:spPr>
      </p:pic>
      <p:pic>
        <p:nvPicPr>
          <p:cNvPr id="10" name="Imag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71" y="2144564"/>
            <a:ext cx="7797800" cy="1638300"/>
          </a:xfrm>
          <a:prstGeom prst="rect">
            <a:avLst/>
          </a:prstGeom>
        </p:spPr>
      </p:pic>
      <p:sp>
        <p:nvSpPr>
          <p:cNvPr id="12" name="Flèche vers le haut 11"/>
          <p:cNvSpPr/>
          <p:nvPr/>
        </p:nvSpPr>
        <p:spPr>
          <a:xfrm>
            <a:off x="4568693" y="3422385"/>
            <a:ext cx="282235" cy="670364"/>
          </a:xfrm>
          <a:prstGeom prst="up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9448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Calcul du travail pour une </a:t>
            </a:r>
            <a:br>
              <a:rPr lang="fr-FR" dirty="0" smtClean="0"/>
            </a:br>
            <a:r>
              <a:rPr lang="fr-FR" dirty="0" smtClean="0"/>
              <a:t>transformation adiabatique réversible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Ch5-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26</a:t>
            </a:fld>
            <a:endParaRPr lang="fr-FR" sz="1200" b="1" dirty="0">
              <a:latin typeface="Courier New"/>
              <a:cs typeface="Courier New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69191" y="1307812"/>
            <a:ext cx="26248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(Pour n moles)</a:t>
            </a:r>
            <a:endParaRPr lang="fr-FR" sz="3200" dirty="0"/>
          </a:p>
        </p:txBody>
      </p:sp>
      <p:pic>
        <p:nvPicPr>
          <p:cNvPr id="16" name="Image 1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627" y="2313911"/>
            <a:ext cx="5715000" cy="1511300"/>
          </a:xfrm>
          <a:prstGeom prst="rect">
            <a:avLst/>
          </a:prstGeom>
        </p:spPr>
      </p:pic>
      <p:pic>
        <p:nvPicPr>
          <p:cNvPr id="17" name="Image 1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27" y="4587477"/>
            <a:ext cx="66294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36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Calcul du travail pour une </a:t>
            </a:r>
            <a:br>
              <a:rPr lang="fr-FR" dirty="0" smtClean="0"/>
            </a:br>
            <a:r>
              <a:rPr lang="fr-FR" dirty="0" smtClean="0"/>
              <a:t>transformation adiabatique réversible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Ch5-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27</a:t>
            </a:fld>
            <a:endParaRPr lang="fr-FR" sz="1200" b="1" dirty="0">
              <a:latin typeface="Courier New"/>
              <a:cs typeface="Courier New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69191" y="1307812"/>
            <a:ext cx="26248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(Pour n moles)</a:t>
            </a:r>
            <a:endParaRPr lang="fr-FR" sz="3200" dirty="0"/>
          </a:p>
        </p:txBody>
      </p:sp>
      <p:pic>
        <p:nvPicPr>
          <p:cNvPr id="7" name="Image 6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2147464"/>
            <a:ext cx="8102600" cy="2832100"/>
          </a:xfrm>
          <a:prstGeom prst="rect">
            <a:avLst/>
          </a:prstGeom>
        </p:spPr>
      </p:pic>
      <p:pic>
        <p:nvPicPr>
          <p:cNvPr id="8" name="Image 7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932" y="5196701"/>
            <a:ext cx="6146800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7824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Calcul du travail pour une </a:t>
            </a:r>
            <a:br>
              <a:rPr lang="fr-FR" dirty="0" smtClean="0"/>
            </a:br>
            <a:r>
              <a:rPr lang="fr-FR" dirty="0" smtClean="0"/>
              <a:t>transformation adiabatique réversible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Ch5-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28</a:t>
            </a:fld>
            <a:endParaRPr lang="fr-FR" sz="1200" b="1" dirty="0">
              <a:latin typeface="Courier New"/>
              <a:cs typeface="Courier New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69191" y="1307812"/>
            <a:ext cx="26248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(Pour n moles)</a:t>
            </a:r>
            <a:endParaRPr lang="fr-FR" sz="3200" dirty="0"/>
          </a:p>
        </p:txBody>
      </p:sp>
      <p:pic>
        <p:nvPicPr>
          <p:cNvPr id="8" name="Imag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293" y="2084555"/>
            <a:ext cx="6654800" cy="1193800"/>
          </a:xfrm>
          <a:prstGeom prst="rect">
            <a:avLst/>
          </a:prstGeom>
        </p:spPr>
      </p:pic>
      <p:pic>
        <p:nvPicPr>
          <p:cNvPr id="10" name="Image 9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779" y="3517084"/>
            <a:ext cx="4940300" cy="1104900"/>
          </a:xfrm>
          <a:prstGeom prst="rect">
            <a:avLst/>
          </a:prstGeom>
        </p:spPr>
      </p:pic>
      <p:pic>
        <p:nvPicPr>
          <p:cNvPr id="11" name="Imag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57" y="4833676"/>
            <a:ext cx="59563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9969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Calcul du travail pour une </a:t>
            </a:r>
            <a:br>
              <a:rPr lang="fr-FR" dirty="0" smtClean="0"/>
            </a:br>
            <a:r>
              <a:rPr lang="fr-FR" dirty="0" smtClean="0"/>
              <a:t>transformation adiabatique réversible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Ch5-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29</a:t>
            </a:fld>
            <a:endParaRPr lang="fr-FR" sz="1200" b="1" dirty="0">
              <a:latin typeface="Courier New"/>
              <a:cs typeface="Courier New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69191" y="1307812"/>
            <a:ext cx="262483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(Pour n moles)</a:t>
            </a:r>
            <a:endParaRPr lang="fr-FR" sz="3200" dirty="0"/>
          </a:p>
        </p:txBody>
      </p:sp>
      <p:pic>
        <p:nvPicPr>
          <p:cNvPr id="4" name="Imag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759" y="3068989"/>
            <a:ext cx="5016500" cy="10414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Imag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02" y="4710312"/>
            <a:ext cx="5651500" cy="635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794846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L’énergie d’un système est la somme de toutes les formes d’énergie :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« microscopique » : tout ce qui est relatif aux molécules individuelles : translation, rotation, vibration, interaction…</a:t>
            </a:r>
          </a:p>
          <a:p>
            <a:pPr lvl="1"/>
            <a:endParaRPr lang="fr-FR" dirty="0"/>
          </a:p>
          <a:p>
            <a:pPr marL="0" indent="0" algn="ctr">
              <a:buNone/>
            </a:pPr>
            <a:r>
              <a:rPr lang="fr-FR" dirty="0" smtClean="0">
                <a:solidFill>
                  <a:srgbClr val="FF0000"/>
                </a:solidFill>
              </a:rPr>
              <a:t>On regroupe tout sous la forme d’une énergie macroscopique appelée </a:t>
            </a:r>
            <a:r>
              <a:rPr lang="fr-FR" b="1" u="sng" dirty="0" smtClean="0">
                <a:solidFill>
                  <a:srgbClr val="FF0000"/>
                </a:solidFill>
              </a:rPr>
              <a:t>Energie Interne </a:t>
            </a:r>
            <a:r>
              <a:rPr lang="fr-FR" dirty="0" smtClean="0">
                <a:solidFill>
                  <a:srgbClr val="FF0000"/>
                </a:solidFill>
              </a:rPr>
              <a:t>et notée </a:t>
            </a:r>
            <a:r>
              <a:rPr lang="fr-FR" b="1" dirty="0" smtClean="0">
                <a:solidFill>
                  <a:srgbClr val="FF0000"/>
                </a:solidFill>
              </a:rPr>
              <a:t>U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Ch5-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3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3970751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Energie totale et sa variation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endParaRPr lang="fr-FR" b="1" dirty="0" smtClean="0">
              <a:solidFill>
                <a:srgbClr val="FF0000"/>
              </a:solidFill>
            </a:endParaRPr>
          </a:p>
          <a:p>
            <a:endParaRPr lang="fr-FR" b="1" dirty="0">
              <a:solidFill>
                <a:srgbClr val="FF0000"/>
              </a:solidFill>
            </a:endParaRP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Ch5-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4</a:t>
            </a:fld>
            <a:endParaRPr lang="fr-FR" sz="1200" b="1" dirty="0">
              <a:latin typeface="Courier New"/>
              <a:cs typeface="Courier New"/>
            </a:endParaRPr>
          </a:p>
        </p:txBody>
      </p:sp>
      <p:pic>
        <p:nvPicPr>
          <p:cNvPr id="5" name="Imag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50" y="1828048"/>
            <a:ext cx="5194300" cy="4445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2556490"/>
            <a:ext cx="914400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>
                <a:solidFill>
                  <a:prstClr val="black"/>
                </a:solidFill>
              </a:rPr>
              <a:t>On notera la différence de notation entre les formes macroscopiques et l’énergie interne</a:t>
            </a:r>
          </a:p>
          <a:p>
            <a:pPr algn="ctr"/>
            <a:endParaRPr lang="fr-FR" sz="2800" dirty="0">
              <a:solidFill>
                <a:prstClr val="black"/>
              </a:solidFill>
            </a:endParaRPr>
          </a:p>
          <a:p>
            <a:pPr algn="ctr"/>
            <a:r>
              <a:rPr lang="fr-FR" sz="2800" b="1" dirty="0" smtClean="0"/>
              <a:t>Evolution</a:t>
            </a:r>
            <a:r>
              <a:rPr lang="fr-FR" sz="2800" dirty="0" smtClean="0"/>
              <a:t> : état d’équilibre </a:t>
            </a:r>
            <a:r>
              <a:rPr lang="fr-FR" sz="2800" dirty="0"/>
              <a:t>initial </a:t>
            </a:r>
            <a:r>
              <a:rPr lang="fr-FR" sz="2800" dirty="0" smtClean="0">
                <a:sym typeface="Wingdings"/>
              </a:rPr>
              <a:t> </a:t>
            </a:r>
            <a:r>
              <a:rPr lang="fr-FR" sz="2800" dirty="0" smtClean="0"/>
              <a:t>état </a:t>
            </a:r>
            <a:r>
              <a:rPr lang="fr-FR" sz="2800" dirty="0"/>
              <a:t>d’équilibre </a:t>
            </a:r>
            <a:r>
              <a:rPr lang="fr-FR" sz="2800" dirty="0" smtClean="0"/>
              <a:t>final</a:t>
            </a:r>
          </a:p>
          <a:p>
            <a:pPr algn="ctr"/>
            <a:r>
              <a:rPr lang="fr-FR" sz="2800" dirty="0" smtClean="0">
                <a:solidFill>
                  <a:srgbClr val="FF0000"/>
                </a:solidFill>
              </a:rPr>
              <a:t>La variation d’énergie totale est la somme des variations des différentes formes d’énergie (énergie grandeur extensive !)</a:t>
            </a:r>
            <a:endParaRPr lang="fr-FR" sz="2800" dirty="0">
              <a:solidFill>
                <a:srgbClr val="FF0000"/>
              </a:solidFill>
            </a:endParaRPr>
          </a:p>
          <a:p>
            <a:pPr algn="ctr"/>
            <a:endParaRPr lang="fr-FR" sz="2800" dirty="0"/>
          </a:p>
        </p:txBody>
      </p:sp>
      <p:pic>
        <p:nvPicPr>
          <p:cNvPr id="9" name="Imag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89" y="5665034"/>
            <a:ext cx="67056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125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Energie totale et sa variation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Nous savons que :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Un système en équilibre va évoluer vers un autre état d’équilibre en échangeant de l’énergie avec le milieu extérieur au travers de l’interface</a:t>
            </a:r>
          </a:p>
          <a:p>
            <a:pPr lvl="1"/>
            <a:r>
              <a:rPr lang="fr-FR" dirty="0" smtClean="0"/>
              <a:t>Ces échanges peuvent </a:t>
            </a:r>
            <a:r>
              <a:rPr lang="fr-FR" dirty="0" smtClean="0"/>
              <a:t>être du travail W et/ou de la chaleur Q</a:t>
            </a:r>
          </a:p>
          <a:p>
            <a:pPr lvl="1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Ch5-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5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838449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Energie totale et sa variation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8292" y="1600200"/>
            <a:ext cx="8707416" cy="4525963"/>
          </a:xfrm>
        </p:spPr>
        <p:txBody>
          <a:bodyPr/>
          <a:lstStyle/>
          <a:p>
            <a:pPr marL="0" indent="0" algn="ctr">
              <a:buNone/>
            </a:pPr>
            <a:r>
              <a:rPr lang="fr-FR" i="1" dirty="0" smtClean="0"/>
              <a:t>La variation d’énergie (totale) d’un système au cours d’une transformation est égale à la somme des quantités d’énergie échangées avec le milieu extérieur sous forme de travail W et de chaleur Q :</a:t>
            </a:r>
          </a:p>
          <a:p>
            <a:pPr marL="0" indent="0" algn="ctr">
              <a:buNone/>
            </a:pPr>
            <a:endParaRPr lang="fr-FR" i="1" dirty="0"/>
          </a:p>
          <a:p>
            <a:pPr marL="0" indent="0" algn="ctr">
              <a:buNone/>
            </a:pPr>
            <a:endParaRPr lang="fr-FR" i="1" dirty="0" smtClean="0"/>
          </a:p>
          <a:p>
            <a:pPr marL="0" indent="0" algn="ctr">
              <a:buNone/>
            </a:pPr>
            <a:r>
              <a:rPr lang="fr-FR" i="1" dirty="0" smtClean="0"/>
              <a:t>Ou sous forme différentielle :</a:t>
            </a:r>
            <a:endParaRPr lang="fr-FR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Ch5-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6</a:t>
            </a:fld>
            <a:endParaRPr lang="fr-FR" sz="1200" b="1" dirty="0">
              <a:latin typeface="Courier New"/>
              <a:cs typeface="Courier New"/>
            </a:endParaRPr>
          </a:p>
        </p:txBody>
      </p:sp>
      <p:pic>
        <p:nvPicPr>
          <p:cNvPr id="4" name="Imag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743" y="4070248"/>
            <a:ext cx="5295900" cy="622300"/>
          </a:xfrm>
          <a:prstGeom prst="rect">
            <a:avLst/>
          </a:prstGeom>
        </p:spPr>
      </p:pic>
      <p:pic>
        <p:nvPicPr>
          <p:cNvPr id="6" name="Imag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033" y="5707063"/>
            <a:ext cx="30226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521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Premier principe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8292" y="1600200"/>
            <a:ext cx="870741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rgbClr val="000000"/>
                </a:solidFill>
              </a:rPr>
              <a:t>Le premier principe a une expression très simple :</a:t>
            </a:r>
          </a:p>
          <a:p>
            <a:pPr marL="0" indent="0" algn="ctr">
              <a:buNone/>
            </a:pPr>
            <a:endParaRPr lang="fr-FR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b="1" dirty="0">
                <a:solidFill>
                  <a:srgbClr val="FF0000"/>
                </a:solidFill>
              </a:rPr>
              <a:t>	</a:t>
            </a:r>
            <a:r>
              <a:rPr lang="fr-FR" b="1" dirty="0" smtClean="0">
                <a:solidFill>
                  <a:srgbClr val="FF0000"/>
                </a:solidFill>
              </a:rPr>
              <a:t>« l’énergie totale d’un système isolé est constante »</a:t>
            </a:r>
          </a:p>
          <a:p>
            <a:pPr marL="0" indent="0">
              <a:buNone/>
            </a:pPr>
            <a:endParaRPr lang="fr-FR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fr-FR" sz="2800" dirty="0" smtClean="0">
                <a:solidFill>
                  <a:srgbClr val="000000"/>
                </a:solidFill>
              </a:rPr>
              <a:t>Cela veut en particulier dire qu’un système peut </a:t>
            </a:r>
            <a:r>
              <a:rPr lang="fr-FR" sz="2800" dirty="0" smtClean="0">
                <a:solidFill>
                  <a:srgbClr val="FF0000"/>
                </a:solidFill>
              </a:rPr>
              <a:t>évoluer</a:t>
            </a:r>
            <a:r>
              <a:rPr lang="fr-FR" sz="2800" dirty="0" smtClean="0">
                <a:solidFill>
                  <a:srgbClr val="000000"/>
                </a:solidFill>
              </a:rPr>
              <a:t> à énergie totale constante si on a transformation d’une forme d’énergie vers une autre (ex: </a:t>
            </a:r>
            <a:r>
              <a:rPr lang="fr-FR" sz="2800" dirty="0" err="1" smtClean="0">
                <a:solidFill>
                  <a:srgbClr val="000000"/>
                </a:solidFill>
              </a:rPr>
              <a:t>cinétique</a:t>
            </a:r>
            <a:r>
              <a:rPr lang="fr-FR" sz="2800" dirty="0" err="1" smtClean="0">
                <a:solidFill>
                  <a:srgbClr val="000000"/>
                </a:solidFill>
                <a:sym typeface="Wingdings"/>
              </a:rPr>
              <a:t>potentielle</a:t>
            </a:r>
            <a:r>
              <a:rPr lang="fr-FR" sz="2800" dirty="0" smtClean="0">
                <a:solidFill>
                  <a:srgbClr val="000000"/>
                </a:solidFill>
                <a:sym typeface="Wingdings"/>
              </a:rPr>
              <a:t> comme en </a:t>
            </a:r>
            <a:r>
              <a:rPr lang="fr-FR" sz="2800" dirty="0" err="1" smtClean="0">
                <a:solidFill>
                  <a:srgbClr val="000000"/>
                </a:solidFill>
                <a:sym typeface="Wingdings"/>
              </a:rPr>
              <a:t>méca</a:t>
            </a:r>
            <a:r>
              <a:rPr lang="fr-FR" sz="2800" dirty="0" smtClean="0">
                <a:solidFill>
                  <a:srgbClr val="000000"/>
                </a:solidFill>
                <a:sym typeface="Wingdings"/>
              </a:rPr>
              <a:t>)</a:t>
            </a:r>
            <a:r>
              <a:rPr lang="fr-FR" sz="2800" dirty="0" smtClean="0">
                <a:solidFill>
                  <a:srgbClr val="000000"/>
                </a:solidFill>
              </a:rPr>
              <a:t> </a:t>
            </a:r>
          </a:p>
          <a:p>
            <a:pPr lvl="1"/>
            <a:endParaRPr lang="fr-FR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Ch5-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7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722695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Premier principe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8292" y="1600200"/>
            <a:ext cx="8707416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smtClean="0">
                <a:solidFill>
                  <a:srgbClr val="000000"/>
                </a:solidFill>
              </a:rPr>
              <a:t>Dans les systèmes que l’on va étudie en thermodynamique, on considère généralement (sauf mention contraire) que toutes les formes d’énergie autres que l’énergie interne sont constante. Soit :</a:t>
            </a:r>
          </a:p>
          <a:p>
            <a:pPr marL="0" indent="0" algn="ctr">
              <a:buNone/>
            </a:pPr>
            <a:endParaRPr lang="fr-FR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fr-FR" dirty="0" smtClean="0">
              <a:solidFill>
                <a:srgbClr val="000000"/>
              </a:solidFill>
            </a:endParaRPr>
          </a:p>
          <a:p>
            <a:pPr marL="0" indent="0" algn="ctr">
              <a:buNone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Ch5-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8</a:t>
            </a:fld>
            <a:endParaRPr lang="fr-FR" sz="1200" b="1" dirty="0">
              <a:latin typeface="Courier New"/>
              <a:cs typeface="Courier New"/>
            </a:endParaRPr>
          </a:p>
        </p:txBody>
      </p:sp>
      <p:pic>
        <p:nvPicPr>
          <p:cNvPr id="6" name="Imag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393" y="5718273"/>
            <a:ext cx="3022600" cy="4191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Imag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151" y="4900036"/>
            <a:ext cx="2717800" cy="4318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29485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Premier principe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8292" y="1600200"/>
            <a:ext cx="8707416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smtClean="0">
                <a:solidFill>
                  <a:srgbClr val="000000"/>
                </a:solidFill>
              </a:rPr>
              <a:t>L’énergie interne (comme l’énergie totale) est une fonction </a:t>
            </a:r>
            <a:r>
              <a:rPr lang="fr-FR" dirty="0" smtClean="0">
                <a:solidFill>
                  <a:srgbClr val="FF0000"/>
                </a:solidFill>
              </a:rPr>
              <a:t>d’état</a:t>
            </a:r>
            <a:r>
              <a:rPr lang="fr-FR" dirty="0" smtClean="0">
                <a:solidFill>
                  <a:srgbClr val="000000"/>
                </a:solidFill>
              </a:rPr>
              <a:t> qui est caractéristique de </a:t>
            </a:r>
            <a:r>
              <a:rPr lang="fr-FR" dirty="0" smtClean="0">
                <a:solidFill>
                  <a:srgbClr val="FF0000"/>
                </a:solidFill>
              </a:rPr>
              <a:t>l’état</a:t>
            </a:r>
            <a:r>
              <a:rPr lang="fr-FR" dirty="0" smtClean="0">
                <a:solidFill>
                  <a:srgbClr val="000000"/>
                </a:solidFill>
              </a:rPr>
              <a:t> du système !</a:t>
            </a:r>
          </a:p>
          <a:p>
            <a:pPr marL="0" indent="0" algn="ctr">
              <a:buNone/>
            </a:pPr>
            <a:endParaRPr lang="fr-FR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fr-FR" dirty="0" smtClean="0">
                <a:solidFill>
                  <a:srgbClr val="000000"/>
                </a:solidFill>
              </a:rPr>
              <a:t>Cela justifie l’utilisation du « d droit » dans les écritures.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046910" y="6581001"/>
            <a:ext cx="1097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1200" b="1" dirty="0" smtClean="0">
                <a:latin typeface="Courier New"/>
                <a:cs typeface="Courier New"/>
              </a:rPr>
              <a:t>Ch5-</a:t>
            </a:r>
            <a:fld id="{21D2F9FD-86D1-394D-8A5A-2BE5CD31F09F}" type="slidenum">
              <a:rPr lang="fr-FR" sz="1200" b="1" smtClean="0">
                <a:latin typeface="Courier New"/>
                <a:cs typeface="Courier New"/>
              </a:rPr>
              <a:pPr algn="r"/>
              <a:t>9</a:t>
            </a:fld>
            <a:endParaRPr lang="fr-FR" sz="1200" b="1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792966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3393</TotalTime>
  <Words>653</Words>
  <Application>Microsoft Macintosh PowerPoint</Application>
  <PresentationFormat>Présentation à l'écran (4:3)</PresentationFormat>
  <Paragraphs>156</Paragraphs>
  <Slides>29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Thème Office</vt:lpstr>
      <vt:lpstr>Chapitre 5</vt:lpstr>
      <vt:lpstr>Introduction</vt:lpstr>
      <vt:lpstr>Introduction</vt:lpstr>
      <vt:lpstr>Energie totale et sa variation</vt:lpstr>
      <vt:lpstr>Energie totale et sa variation</vt:lpstr>
      <vt:lpstr>Energie totale et sa variation</vt:lpstr>
      <vt:lpstr>Premier principe</vt:lpstr>
      <vt:lpstr>Premier principe</vt:lpstr>
      <vt:lpstr>Premier principe</vt:lpstr>
      <vt:lpstr>Cycle</vt:lpstr>
      <vt:lpstr>Cycle</vt:lpstr>
      <vt:lpstr>Transformation isochore</vt:lpstr>
      <vt:lpstr>Enthalpie</vt:lpstr>
      <vt:lpstr>Enthalpie</vt:lpstr>
      <vt:lpstr>Enthalpie</vt:lpstr>
      <vt:lpstr>Applications aux Gaz Parfaits</vt:lpstr>
      <vt:lpstr>Applications aux Gaz Parfaits</vt:lpstr>
      <vt:lpstr>Energie interne (GP)</vt:lpstr>
      <vt:lpstr>Enthalpie (GP)</vt:lpstr>
      <vt:lpstr>Relation de Mayer</vt:lpstr>
      <vt:lpstr>Indice adiabatique </vt:lpstr>
      <vt:lpstr>Transformations du GP</vt:lpstr>
      <vt:lpstr>Transformations du GP</vt:lpstr>
      <vt:lpstr>Loi de Laplace</vt:lpstr>
      <vt:lpstr>Calcul du travail pour une  transformation adiabatique réversible</vt:lpstr>
      <vt:lpstr>Calcul du travail pour une  transformation adiabatique réversible</vt:lpstr>
      <vt:lpstr>Calcul du travail pour une  transformation adiabatique réversible</vt:lpstr>
      <vt:lpstr>Calcul du travail pour une  transformation adiabatique réversible</vt:lpstr>
      <vt:lpstr>Calcul du travail pour une  transformation adiabatique réversible</vt:lpstr>
    </vt:vector>
  </TitlesOfParts>
  <Company>LaTEP/ENSGTI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Thermodynamique</dc:title>
  <dc:creator>Stéphane Gibout</dc:creator>
  <cp:lastModifiedBy>Stéphane Gibout</cp:lastModifiedBy>
  <cp:revision>70</cp:revision>
  <dcterms:created xsi:type="dcterms:W3CDTF">2014-10-27T10:50:42Z</dcterms:created>
  <dcterms:modified xsi:type="dcterms:W3CDTF">2014-11-30T09:18:36Z</dcterms:modified>
</cp:coreProperties>
</file>