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70" r:id="rId7"/>
    <p:sldId id="271" r:id="rId8"/>
    <p:sldId id="269" r:id="rId9"/>
    <p:sldId id="272" r:id="rId10"/>
    <p:sldId id="273" r:id="rId11"/>
    <p:sldId id="275" r:id="rId12"/>
    <p:sldId id="274" r:id="rId13"/>
    <p:sldId id="276" r:id="rId14"/>
    <p:sldId id="277" r:id="rId15"/>
    <p:sldId id="278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9" d="100"/>
          <a:sy n="129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D9D7-EDC2-414B-AC36-C5D9D423AA7D}" type="datetimeFigureOut">
              <a:rPr lang="fr-FR" smtClean="0"/>
              <a:t>01/11/14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4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Échanges d’énergie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1256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des forces de pression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r="6400"/>
          <a:stretch/>
        </p:blipFill>
        <p:spPr>
          <a:xfrm>
            <a:off x="438732" y="1933863"/>
            <a:ext cx="4502727" cy="380422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r="7149"/>
          <a:stretch/>
        </p:blipFill>
        <p:spPr>
          <a:xfrm>
            <a:off x="4294900" y="1830412"/>
            <a:ext cx="4588165" cy="390767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89728" y="2436089"/>
            <a:ext cx="94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Détente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05947" y="2436089"/>
            <a:ext cx="1407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Compression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332183" y="6388576"/>
            <a:ext cx="435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Remarque : W dépend bien du chemin suivi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49" y="5721926"/>
            <a:ext cx="5486400" cy="406400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10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7439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Transfert de chaleur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On considère ici l’état thermodynamique est complétement défini par les variables p, V et </a:t>
            </a:r>
            <a:r>
              <a:rPr lang="fr-FR" dirty="0" err="1" smtClean="0"/>
              <a:t>T</a:t>
            </a:r>
            <a:endParaRPr lang="fr-FR" dirty="0" smtClean="0"/>
          </a:p>
          <a:p>
            <a:r>
              <a:rPr lang="fr-FR" dirty="0" smtClean="0"/>
              <a:t>On considère également que ces trois variables sont liées par une équation d’état (GP par exemple) :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>
                <a:solidFill>
                  <a:srgbClr val="FF0000"/>
                </a:solidFill>
              </a:rPr>
              <a:t>En conséquence, seules deux variables sont indépendantes !</a:t>
            </a:r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37" y="4163868"/>
            <a:ext cx="2692400" cy="469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1832" y="6310829"/>
            <a:ext cx="5129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Remarque: dans la suite, on raisonnera sur une mole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4083091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Transfert de chaleur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système subit des transformations :</a:t>
            </a:r>
          </a:p>
          <a:p>
            <a:pPr marL="457200" lvl="1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On peut exprimer la chaleur échangée sous la forme de trois formes différentielles selon le couple de variables indépendantes choisi !</a:t>
            </a: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1" y="2531341"/>
            <a:ext cx="7747000" cy="8255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0003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Coefficients calorimétriques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Avec la nomenclature conventionnelle :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En rouge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</a:t>
            </a:r>
            <a:r>
              <a:rPr lang="fr-FR" b="1" dirty="0" smtClean="0"/>
              <a:t>coefficients calorimétriques</a:t>
            </a:r>
            <a:r>
              <a:rPr lang="fr-FR" dirty="0" smtClean="0"/>
              <a:t>. </a:t>
            </a:r>
          </a:p>
        </p:txBody>
      </p:sp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443" y="4495800"/>
            <a:ext cx="3987800" cy="4318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43" y="3605645"/>
            <a:ext cx="4089400" cy="457200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93" y="2712604"/>
            <a:ext cx="4152900" cy="419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2812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Relations entre coefficients</a:t>
            </a:r>
            <a:endParaRPr lang="fr-FR" dirty="0"/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7" y="2090305"/>
            <a:ext cx="3251200" cy="11303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59" y="2058555"/>
            <a:ext cx="3213100" cy="11938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59" y="3674919"/>
            <a:ext cx="4457700" cy="1193800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96032"/>
            <a:ext cx="4927600" cy="11303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14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69891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Terminologie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71" y="1981200"/>
            <a:ext cx="7866729" cy="36529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15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71459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Deux modalités de transferts ou </a:t>
            </a:r>
            <a:r>
              <a:rPr lang="fr-FR" dirty="0" smtClean="0"/>
              <a:t>d’échange </a:t>
            </a:r>
            <a:r>
              <a:rPr lang="fr-FR" dirty="0" smtClean="0"/>
              <a:t>d’énergie</a:t>
            </a:r>
          </a:p>
          <a:p>
            <a:pPr lvl="1"/>
            <a:r>
              <a:rPr lang="fr-FR" dirty="0" smtClean="0"/>
              <a:t>Travail</a:t>
            </a:r>
          </a:p>
          <a:p>
            <a:pPr lvl="1"/>
            <a:r>
              <a:rPr lang="fr-FR" dirty="0" smtClean="0"/>
              <a:t>Chaleur</a:t>
            </a:r>
          </a:p>
          <a:p>
            <a:pPr lvl="1"/>
            <a:endParaRPr lang="fr-FR" dirty="0"/>
          </a:p>
          <a:p>
            <a:r>
              <a:rPr lang="fr-FR" dirty="0" smtClean="0"/>
              <a:t>Le terme  </a:t>
            </a:r>
            <a:r>
              <a:rPr lang="fr-FR" b="1" dirty="0" smtClean="0"/>
              <a:t>échange/transfert </a:t>
            </a:r>
            <a:r>
              <a:rPr lang="fr-FR" dirty="0" smtClean="0"/>
              <a:t>est très important car il indique que ces quantités ne sont définies que si il y a </a:t>
            </a:r>
            <a:r>
              <a:rPr lang="fr-FR" b="1" dirty="0" smtClean="0"/>
              <a:t>évolution ! </a:t>
            </a:r>
            <a:endParaRPr lang="fr-FR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0751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et chaleur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Le </a:t>
            </a:r>
            <a:r>
              <a:rPr lang="fr-FR" b="1" dirty="0" smtClean="0"/>
              <a:t>travail</a:t>
            </a:r>
            <a:r>
              <a:rPr lang="fr-FR" dirty="0" smtClean="0"/>
              <a:t> est un échange qui implique un mouvement coordonné du « médium »</a:t>
            </a:r>
          </a:p>
          <a:p>
            <a:pPr lvl="1"/>
            <a:r>
              <a:rPr lang="fr-FR" dirty="0" smtClean="0"/>
              <a:t>électrons qui circulent dans un conducteur </a:t>
            </a:r>
          </a:p>
          <a:p>
            <a:pPr lvl="1"/>
            <a:r>
              <a:rPr lang="fr-FR" dirty="0" smtClean="0"/>
              <a:t>déplacement/déformation sous l’action d’une force</a:t>
            </a:r>
          </a:p>
          <a:p>
            <a:endParaRPr lang="fr-FR" dirty="0" smtClean="0"/>
          </a:p>
          <a:p>
            <a:r>
              <a:rPr lang="fr-FR" dirty="0" smtClean="0"/>
              <a:t>La chaleur est liée à un mouvement désordonné et est donc très liée à l’agitation thermique.</a:t>
            </a:r>
          </a:p>
          <a:p>
            <a:pPr lvl="1"/>
            <a:r>
              <a:rPr lang="fr-FR" dirty="0" smtClean="0"/>
              <a:t>Flamme qui chauffe un matériau et qui augmente la température et donc l’agitation.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1090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Il est nécessaire de définir le </a:t>
            </a:r>
            <a:r>
              <a:rPr lang="fr-FR" b="1" dirty="0" smtClean="0"/>
              <a:t>système</a:t>
            </a:r>
            <a:r>
              <a:rPr lang="fr-FR" dirty="0" smtClean="0"/>
              <a:t> subissant une </a:t>
            </a:r>
            <a:r>
              <a:rPr lang="fr-FR" b="1" dirty="0" smtClean="0"/>
              <a:t>transformation thermodynamique :</a:t>
            </a:r>
            <a:endParaRPr lang="fr-FR" dirty="0" smtClean="0"/>
          </a:p>
          <a:p>
            <a:pPr lvl="1"/>
            <a:r>
              <a:rPr lang="fr-FR" dirty="0" smtClean="0"/>
              <a:t>d’un état d’équilibre initial</a:t>
            </a:r>
          </a:p>
          <a:p>
            <a:pPr lvl="1"/>
            <a:r>
              <a:rPr lang="fr-FR" dirty="0" smtClean="0"/>
              <a:t>vers un nouvel état d’équilibre final</a:t>
            </a:r>
          </a:p>
          <a:p>
            <a:endParaRPr lang="fr-FR" dirty="0" smtClean="0"/>
          </a:p>
          <a:p>
            <a:r>
              <a:rPr lang="fr-FR" dirty="0" smtClean="0"/>
              <a:t>Un système est une </a:t>
            </a:r>
            <a:r>
              <a:rPr lang="fr-FR" b="1" dirty="0" smtClean="0"/>
              <a:t>portion de l’espace </a:t>
            </a:r>
            <a:r>
              <a:rPr lang="fr-FR" dirty="0" smtClean="0"/>
              <a:t>séparée du reste du monde (le milieu extérieur) par </a:t>
            </a:r>
            <a:r>
              <a:rPr lang="fr-FR" b="1" dirty="0" smtClean="0"/>
              <a:t>une frontière</a:t>
            </a:r>
            <a:r>
              <a:rPr lang="fr-FR" dirty="0" smtClean="0"/>
              <a:t>.</a:t>
            </a:r>
          </a:p>
          <a:p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4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01408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Système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Au travers de sa frontière, un système peut échanger :</a:t>
            </a:r>
          </a:p>
          <a:p>
            <a:pPr lvl="1"/>
            <a:r>
              <a:rPr lang="fr-FR" dirty="0" smtClean="0"/>
              <a:t>De l’énergie : travail et chaleur</a:t>
            </a:r>
          </a:p>
          <a:p>
            <a:pPr lvl="1"/>
            <a:r>
              <a:rPr lang="fr-FR" dirty="0" smtClean="0"/>
              <a:t>De la matière</a:t>
            </a:r>
          </a:p>
          <a:p>
            <a:r>
              <a:rPr lang="fr-FR" dirty="0" smtClean="0"/>
              <a:t>Un système qui n’échange pas de matière avec le milieu extérieur est dit </a:t>
            </a:r>
            <a:r>
              <a:rPr lang="fr-FR" b="1" dirty="0" smtClean="0"/>
              <a:t>fermé</a:t>
            </a:r>
            <a:r>
              <a:rPr lang="fr-FR" dirty="0" smtClean="0"/>
              <a:t> (sinon il est ouvert)</a:t>
            </a:r>
          </a:p>
          <a:p>
            <a:r>
              <a:rPr lang="fr-FR" dirty="0" smtClean="0"/>
              <a:t>Un système qui n’échange pas de chaleur est dit adiabatique (et la frontière </a:t>
            </a:r>
            <a:r>
              <a:rPr lang="fr-FR" dirty="0" err="1" smtClean="0"/>
              <a:t>adiabate</a:t>
            </a:r>
            <a:r>
              <a:rPr lang="fr-FR" dirty="0" smtClean="0"/>
              <a:t>)</a:t>
            </a:r>
          </a:p>
          <a:p>
            <a:r>
              <a:rPr lang="fr-FR" dirty="0" smtClean="0"/>
              <a:t>Un système qui n’échange ni matière ni énergie est dit </a:t>
            </a:r>
            <a:r>
              <a:rPr lang="fr-FR" b="1" dirty="0" smtClean="0"/>
              <a:t>isolé</a:t>
            </a:r>
            <a:r>
              <a:rPr lang="fr-FR" dirty="0" smtClean="0"/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5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91659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Convention de signe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Convention thermodynamique :</a:t>
            </a:r>
          </a:p>
          <a:p>
            <a:pPr lvl="1"/>
            <a:r>
              <a:rPr lang="fr-FR" dirty="0" smtClean="0"/>
              <a:t>On compte positivement tout échange d’énergie qui se fait en faveur du système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36" y="3075708"/>
            <a:ext cx="5930900" cy="267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455" y="6124740"/>
            <a:ext cx="87860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dirty="0" smtClean="0"/>
              <a:t>Attention : Dans </a:t>
            </a:r>
            <a:r>
              <a:rPr lang="fr-FR" dirty="0"/>
              <a:t>certains pays anglo-saxons, la convention pour le travail est inverse 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6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05444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des forces de pression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Cas général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lvl="1"/>
            <a:r>
              <a:rPr lang="fr-FR" dirty="0" smtClean="0"/>
              <a:t>Lors d’une compression, le système reçoit de l’énergie</a:t>
            </a:r>
          </a:p>
          <a:p>
            <a:pPr lvl="1"/>
            <a:r>
              <a:rPr lang="fr-FR" dirty="0" smtClean="0"/>
              <a:t>Lors d’une détende, il en cède !</a:t>
            </a:r>
            <a:endParaRPr lang="fr-FR" dirty="0"/>
          </a:p>
        </p:txBody>
      </p:sp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573" y="2889833"/>
            <a:ext cx="3327400" cy="419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7290" y="5941497"/>
            <a:ext cx="6842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800" i="1" dirty="0" smtClean="0">
                <a:solidFill>
                  <a:srgbClr val="FF0000"/>
                </a:solidFill>
              </a:rPr>
              <a:t>Ce n’est pas une différentielle totale exacte !!</a:t>
            </a:r>
            <a:endParaRPr lang="fr-FR" sz="2800" i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urier New"/>
                <a:cs typeface="Courier New"/>
              </a:rPr>
              <a:pPr algn="r"/>
              <a:t>7</a:t>
            </a:fld>
            <a:endParaRPr lang="fr-FR" sz="1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14565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des forces de pression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Cas d’une </a:t>
            </a:r>
            <a:r>
              <a:rPr lang="fr-FR" b="1" dirty="0" smtClean="0">
                <a:solidFill>
                  <a:srgbClr val="FF0000"/>
                </a:solidFill>
              </a:rPr>
              <a:t>transformation réversible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Une transformation est dite réversible si elle est constituée d’une succession d’état d’équilibre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Dans ce cas, on a l’équilibre mécanique</a:t>
            </a:r>
            <a:br>
              <a:rPr lang="fr-FR" dirty="0" smtClean="0"/>
            </a:br>
            <a:r>
              <a:rPr lang="fr-FR" dirty="0" smtClean="0">
                <a:sym typeface="Wingdings"/>
              </a:rPr>
              <a:t> </a:t>
            </a:r>
            <a:r>
              <a:rPr lang="fr-FR" dirty="0" smtClean="0"/>
              <a:t>p = </a:t>
            </a:r>
            <a:r>
              <a:rPr lang="fr-FR" dirty="0" err="1" smtClean="0"/>
              <a:t>p</a:t>
            </a:r>
            <a:r>
              <a:rPr lang="fr-FR" baseline="-25000" dirty="0" err="1" smtClean="0"/>
              <a:t>ext</a:t>
            </a:r>
            <a:endParaRPr lang="fr-FR" baseline="-25000" dirty="0"/>
          </a:p>
          <a:p>
            <a:endParaRPr lang="fr-FR" dirty="0" smtClean="0"/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845" y="5147541"/>
            <a:ext cx="2819400" cy="4191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8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9017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des forces de pression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Cas d’une transformation non-infinitésimale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Si </a:t>
            </a:r>
            <a:r>
              <a:rPr lang="fr-FR" b="1" dirty="0" smtClean="0"/>
              <a:t>isobare</a:t>
            </a:r>
            <a:r>
              <a:rPr lang="fr-FR" dirty="0" smtClean="0"/>
              <a:t> :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/>
              <a:t>Si </a:t>
            </a:r>
            <a:r>
              <a:rPr lang="fr-FR" b="1" dirty="0" smtClean="0"/>
              <a:t>isochore </a:t>
            </a:r>
            <a:r>
              <a:rPr lang="fr-FR" dirty="0" smtClean="0"/>
              <a:t> </a:t>
            </a:r>
            <a:r>
              <a:rPr lang="fr-FR" dirty="0"/>
              <a:t>:</a:t>
            </a:r>
          </a:p>
          <a:p>
            <a:endParaRPr lang="fr-FR" dirty="0" smtClean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73" y="2282536"/>
            <a:ext cx="6248400" cy="1600200"/>
          </a:xfrm>
          <a:prstGeom prst="rect">
            <a:avLst/>
          </a:prstGeom>
        </p:spPr>
      </p:pic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899" y="4567964"/>
            <a:ext cx="4648200" cy="4699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09" y="5518150"/>
            <a:ext cx="1981200" cy="3937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Ch4-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9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583000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449</Words>
  <Application>Microsoft Macintosh PowerPoint</Application>
  <PresentationFormat>Présentation à l'écran (4:3)</PresentationFormat>
  <Paragraphs>100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Chapitre 4</vt:lpstr>
      <vt:lpstr>Introduction</vt:lpstr>
      <vt:lpstr>Travail et chaleur ?</vt:lpstr>
      <vt:lpstr>Système</vt:lpstr>
      <vt:lpstr>Système</vt:lpstr>
      <vt:lpstr>Convention de signe</vt:lpstr>
      <vt:lpstr>Travail des forces de pression</vt:lpstr>
      <vt:lpstr>Travail des forces de pression</vt:lpstr>
      <vt:lpstr>Travail des forces de pression</vt:lpstr>
      <vt:lpstr>Travail des forces de pression</vt:lpstr>
      <vt:lpstr>Transfert de chaleur</vt:lpstr>
      <vt:lpstr>Transfert de chaleur</vt:lpstr>
      <vt:lpstr>Coefficients calorimétriques</vt:lpstr>
      <vt:lpstr>Relations entre coefficients</vt:lpstr>
      <vt:lpstr>Terminologie</vt:lpstr>
    </vt:vector>
  </TitlesOfParts>
  <Company>LaTEP/ENSGTI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Thermodynamique</dc:title>
  <dc:creator>Stéphane Gibout</dc:creator>
  <cp:lastModifiedBy>Stéphane Gibout</cp:lastModifiedBy>
  <cp:revision>46</cp:revision>
  <dcterms:created xsi:type="dcterms:W3CDTF">2014-10-27T10:50:42Z</dcterms:created>
  <dcterms:modified xsi:type="dcterms:W3CDTF">2014-11-01T15:39:24Z</dcterms:modified>
</cp:coreProperties>
</file>