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96" r:id="rId2"/>
    <p:sldId id="266" r:id="rId3"/>
    <p:sldId id="267" r:id="rId4"/>
    <p:sldId id="297" r:id="rId5"/>
    <p:sldId id="268" r:id="rId6"/>
    <p:sldId id="269" r:id="rId7"/>
    <p:sldId id="270" r:id="rId8"/>
    <p:sldId id="271" r:id="rId9"/>
    <p:sldId id="272" r:id="rId10"/>
    <p:sldId id="274" r:id="rId11"/>
    <p:sldId id="287" r:id="rId12"/>
    <p:sldId id="288" r:id="rId13"/>
    <p:sldId id="273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9" r:id="rId25"/>
    <p:sldId id="290" r:id="rId26"/>
    <p:sldId id="291" r:id="rId27"/>
    <p:sldId id="292" r:id="rId28"/>
    <p:sldId id="294" r:id="rId29"/>
    <p:sldId id="293" r:id="rId30"/>
    <p:sldId id="295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E07E-612A-EB46-9A36-7061F137CD5B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D8D5B-9EB2-CE40-A753-D1E5588AED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18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8D5B-9EB2-CE40-A753-D1E5588AED8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89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7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3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5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5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0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7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6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57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02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2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Chapitre 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Du gaz parfait au fluide réel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3856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Equilibre thermique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Principe zéro de la thermodynamique </a:t>
            </a:r>
            <a:r>
              <a:rPr lang="fr-FR" dirty="0" smtClean="0">
                <a:sym typeface="Wingdings"/>
              </a:rPr>
              <a:t> Equilibre thermique :</a:t>
            </a:r>
            <a:endParaRPr lang="fr-FR" dirty="0" smtClean="0"/>
          </a:p>
          <a:p>
            <a:pPr lvl="1"/>
            <a:r>
              <a:rPr lang="fr-FR" i="1" dirty="0" smtClean="0">
                <a:solidFill>
                  <a:srgbClr val="FF0000"/>
                </a:solidFill>
              </a:rPr>
              <a:t>Deux corps mis en contact tendent vers un état d’équilibre commun caractérisé par une température identique</a:t>
            </a:r>
          </a:p>
          <a:p>
            <a:pPr lvl="1"/>
            <a:endParaRPr lang="fr-FR" dirty="0"/>
          </a:p>
          <a:p>
            <a:r>
              <a:rPr lang="fr-FR" dirty="0" smtClean="0"/>
              <a:t>C’est ce principe qui justifie l’utilité des thermomètres… car un thermomètre ne mesure que sa propre température </a:t>
            </a:r>
            <a:r>
              <a:rPr lang="fr-FR" dirty="0"/>
              <a:t>!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10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6269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Echelle de température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définir une échelle de température, il « suffit » donc de choisir (au moins) deux références.</a:t>
            </a:r>
          </a:p>
          <a:p>
            <a:endParaRPr lang="fr-FR" dirty="0" smtClean="0"/>
          </a:p>
          <a:p>
            <a:r>
              <a:rPr lang="fr-FR" dirty="0" smtClean="0"/>
              <a:t>Pour l’échelle de température </a:t>
            </a:r>
            <a:r>
              <a:rPr lang="fr-FR" b="1" dirty="0" smtClean="0"/>
              <a:t>Celsius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0°C pour l’équilibre eau-glace (</a:t>
            </a:r>
            <a:r>
              <a:rPr lang="fr-FR" dirty="0"/>
              <a:t>sous 1atm)</a:t>
            </a:r>
          </a:p>
          <a:p>
            <a:pPr lvl="1"/>
            <a:r>
              <a:rPr lang="fr-FR" dirty="0" smtClean="0"/>
              <a:t>100°C pour l’équilibre eau-vapeur (sous 1atm)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11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5600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Echelle de température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Se pose toujours le choix des températures de références</a:t>
            </a:r>
          </a:p>
          <a:p>
            <a:r>
              <a:rPr lang="fr-FR" dirty="0" smtClean="0"/>
              <a:t>Pour l’échelle de température </a:t>
            </a:r>
            <a:r>
              <a:rPr lang="fr-FR" b="1" dirty="0" smtClean="0"/>
              <a:t>Fahrenheit </a:t>
            </a:r>
            <a:r>
              <a:rPr lang="fr-FR" dirty="0" smtClean="0"/>
              <a:t>(historique, corrigé maintenant) :</a:t>
            </a:r>
          </a:p>
          <a:p>
            <a:pPr lvl="1"/>
            <a:r>
              <a:rPr lang="fr-FR" dirty="0" smtClean="0"/>
              <a:t>Température basse fixée à la température la plus basse mesurée durant l’hiver 1708-1709 à Danzig</a:t>
            </a:r>
            <a:endParaRPr lang="fr-FR" dirty="0"/>
          </a:p>
          <a:p>
            <a:pPr lvl="1"/>
            <a:r>
              <a:rPr lang="fr-FR" dirty="0" smtClean="0"/>
              <a:t>Température haute </a:t>
            </a:r>
            <a:r>
              <a:rPr lang="fr-FR" dirty="0" smtClean="0"/>
              <a:t>fixée </a:t>
            </a:r>
            <a:r>
              <a:rPr lang="fr-FR" dirty="0" smtClean="0"/>
              <a:t>à celle du sang de cheval</a:t>
            </a:r>
          </a:p>
          <a:p>
            <a:pPr marL="0" indent="0" algn="ctr">
              <a:buNone/>
            </a:pPr>
            <a:endParaRPr lang="fr-FR" sz="28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800" i="1" dirty="0" smtClean="0">
                <a:solidFill>
                  <a:srgbClr val="FF0000"/>
                </a:solidFill>
              </a:rPr>
              <a:t>On sent bien ici qu’il serait intéressant d’avoir une échelle non plus relative mais absolue…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12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6034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Equilibre thermodynamique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L’équilibre thermodynamique est caractérisé par la réalisation de:</a:t>
            </a:r>
          </a:p>
          <a:p>
            <a:pPr lvl="1"/>
            <a:r>
              <a:rPr lang="fr-FR" dirty="0" smtClean="0"/>
              <a:t>l’équilibre thermique (principe 0)</a:t>
            </a:r>
          </a:p>
          <a:p>
            <a:pPr lvl="1"/>
            <a:r>
              <a:rPr lang="fr-FR" dirty="0" smtClean="0"/>
              <a:t>l’équilibre mécanique</a:t>
            </a:r>
          </a:p>
          <a:p>
            <a:pPr lvl="1"/>
            <a:endParaRPr lang="fr-FR" dirty="0"/>
          </a:p>
          <a:p>
            <a:r>
              <a:rPr lang="fr-FR" dirty="0" smtClean="0"/>
              <a:t>Les paramètres qui caractérisent l’état d’un système ne sont pertinents </a:t>
            </a:r>
            <a:r>
              <a:rPr lang="fr-FR" smtClean="0"/>
              <a:t>qu’à l’équilibre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13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8207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Grandeurs intensives/extensives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Prenons une grandeur X et considérons deux systèmes S</a:t>
            </a:r>
            <a:r>
              <a:rPr lang="fr-FR" baseline="-25000" dirty="0" smtClean="0"/>
              <a:t>1</a:t>
            </a:r>
            <a:r>
              <a:rPr lang="fr-FR" dirty="0" smtClean="0"/>
              <a:t> et S</a:t>
            </a:r>
            <a:r>
              <a:rPr lang="fr-FR" baseline="-25000" dirty="0" smtClean="0"/>
              <a:t>2</a:t>
            </a:r>
            <a:r>
              <a:rPr lang="fr-FR" dirty="0" smtClean="0"/>
              <a:t> caractérisés par des valeurs x</a:t>
            </a:r>
            <a:r>
              <a:rPr lang="fr-FR" baseline="-25000" dirty="0" smtClean="0"/>
              <a:t>1</a:t>
            </a:r>
            <a:r>
              <a:rPr lang="fr-FR" dirty="0" smtClean="0"/>
              <a:t> et x</a:t>
            </a:r>
            <a:r>
              <a:rPr lang="fr-FR" baseline="-25000" dirty="0" smtClean="0"/>
              <a:t>2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>Formons le système S</a:t>
            </a:r>
            <a:r>
              <a:rPr lang="fr-FR" baseline="-25000" dirty="0" smtClean="0"/>
              <a:t>3</a:t>
            </a:r>
            <a:r>
              <a:rPr lang="fr-FR" dirty="0" smtClean="0"/>
              <a:t>=S</a:t>
            </a:r>
            <a:r>
              <a:rPr lang="fr-FR" baseline="-25000" dirty="0" smtClean="0"/>
              <a:t>1</a:t>
            </a:r>
            <a:r>
              <a:rPr lang="fr-FR" dirty="0" smtClean="0"/>
              <a:t>+S</a:t>
            </a:r>
            <a:r>
              <a:rPr lang="fr-FR" baseline="-25000" dirty="0" smtClean="0"/>
              <a:t>2</a:t>
            </a:r>
            <a:r>
              <a:rPr lang="fr-FR" dirty="0" smtClean="0"/>
              <a:t> :</a:t>
            </a:r>
            <a:endParaRPr lang="fr-FR" baseline="-25000" dirty="0" smtClean="0"/>
          </a:p>
          <a:p>
            <a:pPr lvl="1"/>
            <a:r>
              <a:rPr lang="fr-FR" dirty="0" smtClean="0"/>
              <a:t>Si x</a:t>
            </a:r>
            <a:r>
              <a:rPr lang="fr-FR" baseline="-25000" dirty="0" smtClean="0"/>
              <a:t>3</a:t>
            </a:r>
            <a:r>
              <a:rPr lang="fr-FR" dirty="0" smtClean="0"/>
              <a:t>=x</a:t>
            </a:r>
            <a:r>
              <a:rPr lang="fr-FR" baseline="-25000" dirty="0" smtClean="0"/>
              <a:t>1</a:t>
            </a:r>
            <a:r>
              <a:rPr lang="fr-FR" dirty="0" smtClean="0"/>
              <a:t>+x</a:t>
            </a:r>
            <a:r>
              <a:rPr lang="fr-FR" baseline="-25000" dirty="0" smtClean="0"/>
              <a:t>2</a:t>
            </a:r>
            <a:r>
              <a:rPr lang="fr-FR" dirty="0" smtClean="0"/>
              <a:t> alors la grandeur X est dite </a:t>
            </a:r>
            <a:r>
              <a:rPr lang="fr-FR" b="1" dirty="0" smtClean="0"/>
              <a:t>extensive</a:t>
            </a:r>
          </a:p>
          <a:p>
            <a:pPr lvl="1"/>
            <a:r>
              <a:rPr lang="fr-FR" dirty="0" smtClean="0"/>
              <a:t>Dans le cas contraire, elle est dite </a:t>
            </a:r>
            <a:r>
              <a:rPr lang="fr-FR" b="1" dirty="0" smtClean="0"/>
              <a:t>intensive</a:t>
            </a:r>
          </a:p>
          <a:p>
            <a:endParaRPr lang="fr-FR" dirty="0" smtClean="0"/>
          </a:p>
          <a:p>
            <a:r>
              <a:rPr lang="fr-FR" dirty="0" smtClean="0"/>
              <a:t>On simplifie en disant qu’une grandeur extensive dépend de la taille du système.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14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991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Grandeurs intensives/extensives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masse, le volume, les quantités de matière sont des grandeurs extensives…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Température et pression sont des grandeurs intensives</a:t>
            </a:r>
          </a:p>
          <a:p>
            <a:endParaRPr lang="fr-FR" dirty="0"/>
          </a:p>
          <a:p>
            <a:r>
              <a:rPr lang="fr-FR" dirty="0" smtClean="0"/>
              <a:t>Le rapport de deux grandeurs extensives donne une grandeur intensive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15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5205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Loi des Gaz Parfaits</a:t>
            </a:r>
            <a:endParaRPr lang="fr-FR" dirty="0"/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17" y="3214255"/>
            <a:ext cx="6252732" cy="8035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16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5907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Energie interne d’un GP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L’énergie interne U est la somme de toutes les énergies (cinétiques et autres) des différentes molécules contenues dans le volume considéré :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endParaRPr lang="fr-FR" sz="28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800" i="1" dirty="0" smtClean="0">
                <a:solidFill>
                  <a:srgbClr val="FF0000"/>
                </a:solidFill>
              </a:rPr>
              <a:t>Pour un GP, U ne dépend que de la température</a:t>
            </a:r>
            <a:endParaRPr lang="fr-FR" sz="2800" i="1" dirty="0">
              <a:solidFill>
                <a:srgbClr val="FF0000"/>
              </a:solidFill>
            </a:endParaRPr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73" y="3871175"/>
            <a:ext cx="3225800" cy="939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275924" y="4143152"/>
            <a:ext cx="176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FF0000"/>
                </a:solidFill>
              </a:rPr>
              <a:t>Mono-atomique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17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2503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Capacité thermique à V=</a:t>
            </a:r>
            <a:r>
              <a:rPr lang="fr-FR" dirty="0" err="1" smtClean="0"/>
              <a:t>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Puisque U ne dépend que de la température (pour un GP), on peut écrire (</a:t>
            </a:r>
            <a:r>
              <a:rPr lang="fr-FR" sz="2400" dirty="0" err="1" smtClean="0"/>
              <a:t>mono-atomique</a:t>
            </a:r>
            <a:r>
              <a:rPr lang="fr-FR" dirty="0" smtClean="0"/>
              <a:t>)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Pour une mole de GP </a:t>
            </a:r>
            <a:r>
              <a:rPr lang="fr-FR" dirty="0"/>
              <a:t>(</a:t>
            </a:r>
            <a:r>
              <a:rPr lang="fr-FR" dirty="0" err="1"/>
              <a:t>mono-atomique</a:t>
            </a:r>
            <a:r>
              <a:rPr lang="fr-FR" dirty="0" smtClean="0"/>
              <a:t>) :</a:t>
            </a:r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endParaRPr lang="fr-FR" sz="2800" i="1" dirty="0" smtClean="0">
              <a:solidFill>
                <a:srgbClr val="FF0000"/>
              </a:solidFill>
            </a:endParaRPr>
          </a:p>
        </p:txBody>
      </p:sp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" y="2924464"/>
            <a:ext cx="7340600" cy="9398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3" y="5103091"/>
            <a:ext cx="4368800" cy="939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18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7043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Capacité thermique à V=</a:t>
            </a:r>
            <a:r>
              <a:rPr lang="fr-FR" dirty="0" err="1" smtClean="0"/>
              <a:t>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les gaz réels, on a généralement c</a:t>
            </a:r>
            <a:r>
              <a:rPr lang="fr-FR" baseline="-25000" dirty="0" smtClean="0"/>
              <a:t>v </a:t>
            </a:r>
            <a:r>
              <a:rPr lang="fr-FR" dirty="0" smtClean="0"/>
              <a:t>qui dépend de la température (« casse » la linéarité) :</a:t>
            </a:r>
            <a:endParaRPr lang="fr-FR" baseline="-25000" dirty="0" smtClean="0"/>
          </a:p>
          <a:p>
            <a:pPr marL="0" indent="0" algn="ctr">
              <a:buNone/>
            </a:pPr>
            <a:endParaRPr lang="fr-FR" sz="2800" i="1" dirty="0" smtClean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563" y="3208489"/>
            <a:ext cx="4969164" cy="29176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19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9377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chapitre introduit de façon rigoureuse les grandeurs fondamentales macroscopiques comme la température et la pression</a:t>
            </a:r>
          </a:p>
          <a:p>
            <a:r>
              <a:rPr lang="fr-FR" dirty="0" smtClean="0"/>
              <a:t>On utilise ici la théorie cinétique des gaz (James </a:t>
            </a:r>
            <a:r>
              <a:rPr lang="fr-FR" dirty="0" err="1" smtClean="0"/>
              <a:t>Clerk</a:t>
            </a:r>
            <a:r>
              <a:rPr lang="fr-FR" dirty="0" smtClean="0"/>
              <a:t> Maxwell, 1859) qui est une approche « statistique »</a:t>
            </a:r>
          </a:p>
          <a:p>
            <a:r>
              <a:rPr lang="fr-FR" dirty="0" smtClean="0"/>
              <a:t>On introduit le modèle gaz parfait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7620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Gaz réels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L’étude des gaz réels (GR) aux </a:t>
            </a:r>
            <a:r>
              <a:rPr lang="fr-FR" u="sng" dirty="0" smtClean="0"/>
              <a:t>faibles pressions </a:t>
            </a:r>
            <a:r>
              <a:rPr lang="fr-FR" dirty="0" smtClean="0"/>
              <a:t>permet de mettre en évidence certaines lois empiriques (i.e. GP) :</a:t>
            </a:r>
            <a:endParaRPr lang="fr-FR" baseline="-25000" dirty="0"/>
          </a:p>
          <a:p>
            <a:pPr lvl="1"/>
            <a:r>
              <a:rPr lang="fr-FR" dirty="0" smtClean="0"/>
              <a:t>Boyle et Mariotte : A température constante, le produit </a:t>
            </a:r>
            <a:r>
              <a:rPr lang="fr-FR" dirty="0" err="1" smtClean="0"/>
              <a:t>pV</a:t>
            </a:r>
            <a:r>
              <a:rPr lang="fr-FR" dirty="0" smtClean="0"/>
              <a:t> reste constant</a:t>
            </a:r>
          </a:p>
          <a:p>
            <a:pPr lvl="1"/>
            <a:r>
              <a:rPr lang="fr-FR" dirty="0" smtClean="0"/>
              <a:t>Gay-Lussac et Charles : le rapport des produits </a:t>
            </a:r>
            <a:r>
              <a:rPr lang="fr-FR" dirty="0" err="1" smtClean="0"/>
              <a:t>pV</a:t>
            </a:r>
            <a:r>
              <a:rPr lang="fr-FR" dirty="0" smtClean="0"/>
              <a:t> à deux températures est indépendant de la nature du gaz !</a:t>
            </a:r>
          </a:p>
          <a:p>
            <a:pPr lvl="1"/>
            <a:r>
              <a:rPr lang="fr-FR" dirty="0" smtClean="0"/>
              <a:t>Avogadro et Ampère : à </a:t>
            </a:r>
            <a:r>
              <a:rPr lang="fr-FR" dirty="0" err="1" smtClean="0"/>
              <a:t>T</a:t>
            </a:r>
            <a:r>
              <a:rPr lang="fr-FR" dirty="0" smtClean="0"/>
              <a:t>=</a:t>
            </a:r>
            <a:r>
              <a:rPr lang="fr-FR" dirty="0" err="1" smtClean="0"/>
              <a:t>cte</a:t>
            </a:r>
            <a:r>
              <a:rPr lang="fr-FR" dirty="0" smtClean="0"/>
              <a:t>, </a:t>
            </a:r>
            <a:r>
              <a:rPr lang="fr-FR" dirty="0" err="1" smtClean="0"/>
              <a:t>pV</a:t>
            </a:r>
            <a:r>
              <a:rPr lang="fr-FR" dirty="0" smtClean="0"/>
              <a:t> est proportionnel à n et indépendant de la nature du gaz</a:t>
            </a:r>
          </a:p>
          <a:p>
            <a:pPr marL="457200" lvl="1" indent="0" algn="ctr">
              <a:buNone/>
            </a:pPr>
            <a:endParaRPr lang="fr-FR" sz="2600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Ces lois ont historiquement permis d’imaginer le modèle GP</a:t>
            </a:r>
          </a:p>
          <a:p>
            <a:pPr marL="457200" lvl="1" indent="0">
              <a:buNone/>
            </a:pPr>
            <a:endParaRPr lang="fr-FR" baseline="-25000" dirty="0" smtClean="0"/>
          </a:p>
          <a:p>
            <a:pPr marL="0" indent="0" algn="ctr">
              <a:buNone/>
            </a:pPr>
            <a:endParaRPr lang="fr-FR" sz="2800" i="1" dirty="0" smtClean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20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76501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d’</a:t>
            </a:r>
            <a:r>
              <a:rPr lang="fr-FR" dirty="0" err="1" smtClean="0"/>
              <a:t>Amagat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749137"/>
            <a:ext cx="4406900" cy="469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013" y="2142837"/>
            <a:ext cx="4826000" cy="44069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433455" y="3186545"/>
            <a:ext cx="588818" cy="577273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21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79030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Echelle de température des GP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fait montre que tout GR se comporte comme un GP pour les (très) faibles pressions</a:t>
            </a:r>
            <a:br>
              <a:rPr lang="fr-FR" dirty="0" smtClean="0"/>
            </a:br>
            <a:r>
              <a:rPr lang="fr-FR" dirty="0" smtClean="0"/>
              <a:t>On peut donc écrire  :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Cette relation est indépendante de la nature du gaz et peut donc servir à définir une </a:t>
            </a:r>
            <a:r>
              <a:rPr lang="fr-FR" u="sng" dirty="0" smtClean="0"/>
              <a:t>échelle de température absolue</a:t>
            </a:r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176731"/>
            <a:ext cx="3632200" cy="1104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pPr algn="r"/>
              <a:t>22</a:t>
            </a:fld>
            <a:endParaRPr lang="fr-FR" sz="1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75138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Echelle de température des GP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Il nous manque juste une référence et une unité :</a:t>
            </a:r>
          </a:p>
          <a:p>
            <a:pPr lvl="1"/>
            <a:r>
              <a:rPr lang="fr-FR" dirty="0" smtClean="0"/>
              <a:t>Pour l’unité ce sera le Kelvin K</a:t>
            </a:r>
          </a:p>
          <a:p>
            <a:pPr lvl="1"/>
            <a:r>
              <a:rPr lang="fr-FR" dirty="0" smtClean="0"/>
              <a:t>Une référence qui est le point triple de l’eau (coexistence des trois phases…) soit </a:t>
            </a:r>
            <a:r>
              <a:rPr lang="fr-FR" dirty="0" smtClean="0">
                <a:solidFill>
                  <a:srgbClr val="FF0000"/>
                </a:solidFill>
              </a:rPr>
              <a:t>273,16 K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Avec cette nouvelle échelle absolue, on peut mesurer la température de fusion de l’eau à 1atm et on trouve  </a:t>
            </a:r>
            <a:r>
              <a:rPr lang="fr-FR" dirty="0" smtClean="0">
                <a:solidFill>
                  <a:srgbClr val="FF0000"/>
                </a:solidFill>
              </a:rPr>
              <a:t>273,15K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On a donc 						</a:t>
            </a:r>
            <a:r>
              <a:rPr lang="fr-FR" b="1" dirty="0" err="1" smtClean="0">
                <a:solidFill>
                  <a:srgbClr val="FF0000"/>
                </a:solidFill>
              </a:rPr>
              <a:t>t</a:t>
            </a:r>
            <a:r>
              <a:rPr lang="fr-FR" b="1" dirty="0" smtClean="0">
                <a:solidFill>
                  <a:srgbClr val="FF0000"/>
                </a:solidFill>
              </a:rPr>
              <a:t>(°C) = </a:t>
            </a:r>
            <a:r>
              <a:rPr lang="fr-FR" b="1" dirty="0" err="1" smtClean="0">
                <a:solidFill>
                  <a:srgbClr val="FF0000"/>
                </a:solidFill>
              </a:rPr>
              <a:t>T</a:t>
            </a:r>
            <a:r>
              <a:rPr lang="fr-FR" b="1" dirty="0" smtClean="0">
                <a:solidFill>
                  <a:srgbClr val="FF0000"/>
                </a:solidFill>
              </a:rPr>
              <a:t>(K)-273,15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23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12519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Propriétés des GP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Densité :</a:t>
            </a:r>
            <a:endParaRPr lang="fr-FR" dirty="0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23" y="2611005"/>
            <a:ext cx="2324100" cy="927100"/>
          </a:xfrm>
          <a:prstGeom prst="rect">
            <a:avLst/>
          </a:prstGeom>
        </p:spPr>
      </p:pic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23" y="4384386"/>
            <a:ext cx="2527300" cy="952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pPr algn="r"/>
              <a:t>24</a:t>
            </a:fld>
            <a:endParaRPr lang="fr-FR" sz="1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9463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Propriétés des GP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34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Notion de pression partielle :</a:t>
            </a:r>
          </a:p>
          <a:p>
            <a:pPr lvl="1"/>
            <a:r>
              <a:rPr lang="fr-FR" dirty="0" smtClean="0"/>
              <a:t>La pression partielle p</a:t>
            </a:r>
            <a:r>
              <a:rPr lang="fr-FR" baseline="-25000" dirty="0" smtClean="0"/>
              <a:t>i </a:t>
            </a:r>
            <a:r>
              <a:rPr lang="fr-FR" dirty="0" smtClean="0"/>
              <a:t>du gaz i dans un mélange de GP est la pression qu’il aurait si il occupait seul le volume total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Loi de Dalton :</a:t>
            </a:r>
            <a:endParaRPr lang="fr-FR" dirty="0"/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70" y="3976253"/>
            <a:ext cx="2171700" cy="95250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07" y="4928753"/>
            <a:ext cx="1981200" cy="3048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5" y="5651645"/>
            <a:ext cx="1943100" cy="647700"/>
          </a:xfrm>
          <a:prstGeom prst="rect">
            <a:avLst/>
          </a:prstGeom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09" y="3342489"/>
            <a:ext cx="3187700" cy="952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25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60009" y="4110323"/>
            <a:ext cx="172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Fraction molaire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508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Gaz réel : un modèle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345"/>
          </a:xfrm>
        </p:spPr>
        <p:txBody>
          <a:bodyPr>
            <a:normAutofit/>
          </a:bodyPr>
          <a:lstStyle/>
          <a:p>
            <a:r>
              <a:rPr lang="fr-FR" dirty="0" smtClean="0"/>
              <a:t>On peut « étendre » le modèle du GP en supposant que :</a:t>
            </a:r>
          </a:p>
          <a:p>
            <a:pPr lvl="1"/>
            <a:r>
              <a:rPr lang="fr-FR" dirty="0" smtClean="0"/>
              <a:t>Les molécules ont un volume propre</a:t>
            </a:r>
            <a:br>
              <a:rPr lang="fr-FR" dirty="0" smtClean="0"/>
            </a:br>
            <a:r>
              <a:rPr lang="fr-FR" dirty="0" smtClean="0">
                <a:sym typeface="Wingdings"/>
              </a:rPr>
              <a:t> covolume b</a:t>
            </a:r>
          </a:p>
          <a:p>
            <a:pPr lvl="1"/>
            <a:r>
              <a:rPr lang="fr-FR" dirty="0" smtClean="0">
                <a:sym typeface="Wingdings"/>
              </a:rPr>
              <a:t>Les interactions ne se limitent pas qu’aux chocs</a:t>
            </a:r>
            <a:br>
              <a:rPr lang="fr-FR" dirty="0" smtClean="0">
                <a:sym typeface="Wingdings"/>
              </a:rPr>
            </a:br>
            <a:r>
              <a:rPr lang="fr-FR" dirty="0" smtClean="0">
                <a:sym typeface="Wingdings"/>
              </a:rPr>
              <a:t> action à distance  terme supplémentaire de pression</a:t>
            </a:r>
          </a:p>
          <a:p>
            <a:r>
              <a:rPr lang="fr-FR" dirty="0" smtClean="0">
                <a:sym typeface="Wingdings"/>
              </a:rPr>
              <a:t>C’est le modèle de </a:t>
            </a:r>
            <a:r>
              <a:rPr lang="fr-FR" b="1" dirty="0" smtClean="0">
                <a:sym typeface="Wingdings"/>
              </a:rPr>
              <a:t>Van Der </a:t>
            </a:r>
            <a:r>
              <a:rPr lang="fr-FR" b="1" dirty="0" err="1" smtClean="0">
                <a:sym typeface="Wingdings"/>
              </a:rPr>
              <a:t>Waals</a:t>
            </a:r>
            <a:r>
              <a:rPr lang="fr-FR" b="1" dirty="0" smtClean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:</a:t>
            </a:r>
          </a:p>
          <a:p>
            <a:endParaRPr lang="fr-FR" dirty="0" smtClean="0">
              <a:sym typeface="Wingdings"/>
            </a:endParaRPr>
          </a:p>
          <a:p>
            <a:endParaRPr lang="fr-FR" dirty="0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41" y="5578184"/>
            <a:ext cx="6007100" cy="1104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26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69754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Coefficients </a:t>
            </a:r>
            <a:r>
              <a:rPr lang="fr-FR" dirty="0" err="1" smtClean="0"/>
              <a:t>Thermoélastiques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345"/>
          </a:xfrm>
        </p:spPr>
        <p:txBody>
          <a:bodyPr>
            <a:normAutofit/>
          </a:bodyPr>
          <a:lstStyle/>
          <a:p>
            <a:r>
              <a:rPr lang="fr-FR" dirty="0" smtClean="0"/>
              <a:t>Dans le cas de fluides réels, on ne peut pas a priori écrire une équation d’état (simple)</a:t>
            </a:r>
          </a:p>
          <a:p>
            <a:endParaRPr lang="fr-FR" dirty="0"/>
          </a:p>
          <a:p>
            <a:r>
              <a:rPr lang="fr-FR" dirty="0" smtClean="0"/>
              <a:t>On doit donc obtenir des « indices » à l’aide de mesures expérimentales</a:t>
            </a:r>
          </a:p>
          <a:p>
            <a:endParaRPr lang="fr-FR" dirty="0"/>
          </a:p>
          <a:p>
            <a:r>
              <a:rPr lang="fr-FR" dirty="0" smtClean="0"/>
              <a:t>On remplace l’équation d’état (inconnue) par </a:t>
            </a:r>
            <a:r>
              <a:rPr lang="fr-FR" dirty="0" smtClean="0"/>
              <a:t>un </a:t>
            </a:r>
            <a:r>
              <a:rPr lang="fr-FR" dirty="0" smtClean="0"/>
              <a:t>ensemble de coefficients…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27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55932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Coefficients </a:t>
            </a:r>
            <a:r>
              <a:rPr lang="fr-FR" dirty="0" err="1" smtClean="0"/>
              <a:t>Thermoélastiques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345"/>
          </a:xfrm>
        </p:spPr>
        <p:txBody>
          <a:bodyPr>
            <a:normAutofit/>
          </a:bodyPr>
          <a:lstStyle/>
          <a:p>
            <a:r>
              <a:rPr lang="fr-FR" dirty="0" smtClean="0"/>
              <a:t>Coefficient de dilatation isobare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Coefficient de compressibilité isochore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9" y="2601191"/>
            <a:ext cx="3035300" cy="11938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9" y="5126182"/>
            <a:ext cx="2959100" cy="11303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28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10921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Coefficients </a:t>
            </a:r>
            <a:r>
              <a:rPr lang="fr-FR" dirty="0" err="1" smtClean="0"/>
              <a:t>Thermoélastiques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345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Coefficient de compressibilité isotherme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Ces coefficients ne sont pas indépendants :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91" y="3129972"/>
            <a:ext cx="3759200" cy="1130300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33" y="5596081"/>
            <a:ext cx="2603500" cy="4318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29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7418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 de gaz parfait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</a:t>
            </a:r>
            <a:r>
              <a:rPr lang="fr-FR" b="1" dirty="0" smtClean="0"/>
              <a:t>gaz parfait </a:t>
            </a:r>
            <a:r>
              <a:rPr lang="fr-FR" dirty="0" smtClean="0"/>
              <a:t>est un milieu dilué dans lequel</a:t>
            </a:r>
          </a:p>
          <a:p>
            <a:pPr lvl="1"/>
            <a:r>
              <a:rPr lang="fr-FR" dirty="0" smtClean="0"/>
              <a:t> les molécules sont assimilées à des sphères dures de tailles négligeables devant la distance les séparant.</a:t>
            </a:r>
          </a:p>
          <a:p>
            <a:pPr lvl="1"/>
            <a:r>
              <a:rPr lang="fr-FR" dirty="0" smtClean="0"/>
              <a:t>les collisions sont élastiques (i.e. conservation de l’énergie)</a:t>
            </a:r>
          </a:p>
          <a:p>
            <a:pPr lvl="1"/>
            <a:r>
              <a:rPr lang="fr-FR" dirty="0" smtClean="0"/>
              <a:t>Il n’y a pas d’interaction </a:t>
            </a:r>
            <a:r>
              <a:rPr lang="fr-FR" dirty="0" smtClean="0"/>
              <a:t>hors</a:t>
            </a:r>
            <a:r>
              <a:rPr lang="fr-FR" dirty="0" smtClean="0"/>
              <a:t> </a:t>
            </a:r>
            <a:r>
              <a:rPr lang="fr-FR" dirty="0" smtClean="0"/>
              <a:t>des chocs</a:t>
            </a:r>
          </a:p>
          <a:p>
            <a:pPr marL="0" indent="0" algn="ctr">
              <a:buNone/>
            </a:pPr>
            <a:r>
              <a:rPr lang="fr-FR" sz="2800" i="1" dirty="0" smtClean="0">
                <a:solidFill>
                  <a:srgbClr val="FF0000"/>
                </a:solidFill>
              </a:rPr>
              <a:t>Aux faibles pressions, tous les gaz ont un comportement proche de celui d’un GP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3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48631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pour les phases condensées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345"/>
          </a:xfrm>
        </p:spPr>
        <p:txBody>
          <a:bodyPr>
            <a:normAutofit/>
          </a:bodyPr>
          <a:lstStyle/>
          <a:p>
            <a:r>
              <a:rPr lang="fr-FR" dirty="0" smtClean="0"/>
              <a:t>Une phase condensée est tout ce qui n’est pas un gaz !</a:t>
            </a:r>
          </a:p>
          <a:p>
            <a:endParaRPr lang="fr-FR" dirty="0" smtClean="0"/>
          </a:p>
          <a:p>
            <a:r>
              <a:rPr lang="fr-FR" dirty="0" smtClean="0"/>
              <a:t>Les modèles GP et </a:t>
            </a:r>
            <a:r>
              <a:rPr lang="fr-FR" dirty="0" err="1" smtClean="0"/>
              <a:t>VdW</a:t>
            </a:r>
            <a:r>
              <a:rPr lang="fr-FR" dirty="0" smtClean="0"/>
              <a:t> ne sont plus valides</a:t>
            </a:r>
          </a:p>
          <a:p>
            <a:endParaRPr lang="fr-FR" dirty="0"/>
          </a:p>
          <a:p>
            <a:r>
              <a:rPr lang="fr-FR" dirty="0" smtClean="0"/>
              <a:t>On peut cependant considérer (en première approximation) que </a:t>
            </a:r>
            <a:r>
              <a:rPr lang="fr-FR" dirty="0" smtClean="0">
                <a:solidFill>
                  <a:srgbClr val="FF0000"/>
                </a:solidFill>
              </a:rPr>
              <a:t>l’énergie interne d’une phase condensée ne dépend que de la température </a:t>
            </a:r>
            <a:r>
              <a:rPr lang="fr-FR" dirty="0"/>
              <a:t>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30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1649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 de gaz parfait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Loi de Gay-Lussac (1800)</a:t>
            </a:r>
          </a:p>
          <a:p>
            <a:pPr lvl="1"/>
            <a:r>
              <a:rPr lang="fr-FR" dirty="0" smtClean="0"/>
              <a:t>À pression constante, le volume est proportionnel à la température (absolue)</a:t>
            </a:r>
          </a:p>
          <a:p>
            <a:r>
              <a:rPr lang="fr-FR" dirty="0" smtClean="0"/>
              <a:t>Loi de Charles (1800)</a:t>
            </a:r>
          </a:p>
          <a:p>
            <a:pPr lvl="1"/>
            <a:r>
              <a:rPr lang="fr-FR" dirty="0" smtClean="0"/>
              <a:t>À volume constant, la pression est proportionnelle à la température (absolue)</a:t>
            </a:r>
          </a:p>
          <a:p>
            <a:pPr lvl="1"/>
            <a:endParaRPr lang="fr-FR" dirty="0" smtClean="0"/>
          </a:p>
          <a:p>
            <a:pPr marL="0" indent="0" algn="ctr">
              <a:buNone/>
            </a:pPr>
            <a:r>
              <a:rPr lang="fr-FR" sz="2800" i="1" dirty="0" smtClean="0">
                <a:solidFill>
                  <a:srgbClr val="FF0000"/>
                </a:solidFill>
              </a:rPr>
              <a:t>Un gaz qui obéit à ces deux lois est dit un GP</a:t>
            </a:r>
          </a:p>
          <a:p>
            <a:pPr marL="0" indent="0" algn="ctr">
              <a:buNone/>
            </a:pPr>
            <a:r>
              <a:rPr lang="fr-FR" sz="2800" i="1" dirty="0" smtClean="0">
                <a:solidFill>
                  <a:srgbClr val="FF0000"/>
                </a:solidFill>
              </a:rPr>
              <a:t>La réciproque est vraie !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4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33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Distribution des vitesses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Toutes les molécules d’un GP n’ont pas la même vitesse. La théorie cinétique des gaz définit :</a:t>
            </a:r>
          </a:p>
          <a:p>
            <a:pPr lvl="1"/>
            <a:r>
              <a:rPr lang="fr-FR" dirty="0" smtClean="0"/>
              <a:t>La vitesse la plus probable</a:t>
            </a:r>
            <a:endParaRPr lang="fr-FR" baseline="-25000" dirty="0" smtClean="0"/>
          </a:p>
          <a:p>
            <a:pPr lvl="1"/>
            <a:r>
              <a:rPr lang="fr-FR" dirty="0" smtClean="0"/>
              <a:t>La vitesse moyenne </a:t>
            </a:r>
          </a:p>
          <a:p>
            <a:pPr lvl="1"/>
            <a:r>
              <a:rPr lang="fr-FR" dirty="0" smtClean="0"/>
              <a:t>La vitesse quadratique moyenne</a:t>
            </a:r>
          </a:p>
          <a:p>
            <a:pPr lvl="1"/>
            <a:endParaRPr lang="fr-FR" b="1" dirty="0" smtClean="0"/>
          </a:p>
          <a:p>
            <a:pPr marL="457200" lvl="1" indent="0" algn="ctr">
              <a:buNone/>
            </a:pPr>
            <a:r>
              <a:rPr lang="fr-FR" sz="2400" i="1" dirty="0" smtClean="0">
                <a:solidFill>
                  <a:srgbClr val="FF0000"/>
                </a:solidFill>
              </a:rPr>
              <a:t>Température et pression se déduisent de ces vitesses</a:t>
            </a:r>
          </a:p>
          <a:p>
            <a:pPr marL="457200" lvl="1" indent="0" algn="ctr">
              <a:buNone/>
            </a:pPr>
            <a:r>
              <a:rPr lang="fr-FR" sz="2400" i="1" dirty="0" smtClean="0">
                <a:solidFill>
                  <a:srgbClr val="FF0000"/>
                </a:solidFill>
              </a:rPr>
              <a:t>(et de la distribution de Maxwell-</a:t>
            </a:r>
            <a:r>
              <a:rPr lang="fr-FR" sz="2400" i="1" dirty="0" err="1" smtClean="0">
                <a:solidFill>
                  <a:srgbClr val="FF0000"/>
                </a:solidFill>
              </a:rPr>
              <a:t>Boltzman</a:t>
            </a:r>
            <a:r>
              <a:rPr lang="fr-FR" sz="2400" i="1" dirty="0" smtClean="0">
                <a:solidFill>
                  <a:srgbClr val="FF0000"/>
                </a:solidFill>
              </a:rPr>
              <a:t>)</a:t>
            </a:r>
            <a:endParaRPr lang="fr-FR" sz="2400" i="1" dirty="0">
              <a:solidFill>
                <a:srgbClr val="FF0000"/>
              </a:solidFill>
            </a:endParaRPr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3294495"/>
            <a:ext cx="393700" cy="29210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68" y="3771900"/>
            <a:ext cx="2197100" cy="3302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65" y="4129233"/>
            <a:ext cx="2679700" cy="4699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5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8364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Distribution des vitesses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11957" r="11998" b="5809"/>
          <a:stretch/>
        </p:blipFill>
        <p:spPr>
          <a:xfrm>
            <a:off x="1431638" y="1789546"/>
            <a:ext cx="6384636" cy="3890818"/>
          </a:xfr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77" y="6061941"/>
            <a:ext cx="2451100" cy="3683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6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9788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pression n’est autre que la conséquence macroscopique du choc des molécules sur une paroi (réelle ou virtuelle !)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sz="2800" i="1" dirty="0" smtClean="0">
                <a:solidFill>
                  <a:srgbClr val="FF0000"/>
                </a:solidFill>
              </a:rPr>
              <a:t>La pression est un effet de l’agitation moléculaire</a:t>
            </a:r>
            <a:endParaRPr lang="fr-FR" sz="2800" i="1" dirty="0">
              <a:solidFill>
                <a:srgbClr val="FF0000"/>
              </a:solidFill>
            </a:endParaRP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80" y="4460628"/>
            <a:ext cx="2311400" cy="5461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79" y="3180216"/>
            <a:ext cx="2971800" cy="10287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91488" y="4637396"/>
            <a:ext cx="97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(macro)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80288" y="3554411"/>
            <a:ext cx="91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(micro)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7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2181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température est une </a:t>
            </a:r>
            <a:r>
              <a:rPr lang="fr-FR" u="sng" dirty="0" smtClean="0"/>
              <a:t>mesure</a:t>
            </a:r>
            <a:r>
              <a:rPr lang="fr-FR" dirty="0" smtClean="0"/>
              <a:t> de l’agitation moléculaire, plus précisément de l’énergie cinétique des molécules :</a:t>
            </a:r>
            <a:endParaRPr lang="fr-FR" u="sng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55" y="3478645"/>
            <a:ext cx="3987800" cy="939800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55" y="4968009"/>
            <a:ext cx="3987800" cy="9398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80288" y="3739077"/>
            <a:ext cx="176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FF0000"/>
                </a:solidFill>
              </a:rPr>
              <a:t>Mono-atomique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32688" y="5276932"/>
            <a:ext cx="140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FF0000"/>
                </a:solidFill>
              </a:rPr>
              <a:t>Di-atomique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8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7912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Equilibre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Deux systèmes sont en équilibre mécanique lorsque les pressions sont identiques de part et d’autre de l’interface</a:t>
            </a:r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89" y="3687082"/>
            <a:ext cx="2311400" cy="546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46910" y="6585042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t>Ch2-</a:t>
            </a:r>
            <a:fld id="{21D2F9FD-86D1-394D-8A5A-2BE5CD31F09F}" type="slidenum">
              <a:rPr lang="fr-FR" sz="1200" b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pPr algn="r"/>
              <a:t>9</a:t>
            </a:fld>
            <a:endParaRPr lang="fr-FR" sz="1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056288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1052</Words>
  <Application>Microsoft Macintosh PowerPoint</Application>
  <PresentationFormat>Présentation à l'écran (4:3)</PresentationFormat>
  <Paragraphs>192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Chapitre 2</vt:lpstr>
      <vt:lpstr>Introduction</vt:lpstr>
      <vt:lpstr>Notion de gaz parfait</vt:lpstr>
      <vt:lpstr>Notion de gaz parfait</vt:lpstr>
      <vt:lpstr>Distribution des vitesses</vt:lpstr>
      <vt:lpstr>Distribution des vitesses</vt:lpstr>
      <vt:lpstr>Pression</vt:lpstr>
      <vt:lpstr>Température</vt:lpstr>
      <vt:lpstr>Equilibre mécanique</vt:lpstr>
      <vt:lpstr>Equilibre thermique</vt:lpstr>
      <vt:lpstr>Echelle de température</vt:lpstr>
      <vt:lpstr>Echelle de température</vt:lpstr>
      <vt:lpstr>Equilibre thermodynamique</vt:lpstr>
      <vt:lpstr>Grandeurs intensives/extensives</vt:lpstr>
      <vt:lpstr>Grandeurs intensives/extensives</vt:lpstr>
      <vt:lpstr>Loi des Gaz Parfaits</vt:lpstr>
      <vt:lpstr>Energie interne d’un GP</vt:lpstr>
      <vt:lpstr>Capacité thermique à V=cte</vt:lpstr>
      <vt:lpstr>Capacité thermique à V=cte</vt:lpstr>
      <vt:lpstr>Gaz réels</vt:lpstr>
      <vt:lpstr>Diagramme d’Amagat</vt:lpstr>
      <vt:lpstr>Echelle de température des GP</vt:lpstr>
      <vt:lpstr>Echelle de température des GP</vt:lpstr>
      <vt:lpstr>Propriétés des GP</vt:lpstr>
      <vt:lpstr>Propriétés des GP</vt:lpstr>
      <vt:lpstr>Gaz réel : un modèle</vt:lpstr>
      <vt:lpstr>Coefficients Thermoélastiques</vt:lpstr>
      <vt:lpstr>Coefficients Thermoélastiques</vt:lpstr>
      <vt:lpstr>Coefficients Thermoélastiques</vt:lpstr>
      <vt:lpstr>Et pour les phases condensées ?</vt:lpstr>
    </vt:vector>
  </TitlesOfParts>
  <Company>LaTEP/ENSGTI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Thermodynamique</dc:title>
  <dc:creator>Stéphane Gibout</dc:creator>
  <cp:lastModifiedBy>Stéphane Gibout</cp:lastModifiedBy>
  <cp:revision>36</cp:revision>
  <dcterms:created xsi:type="dcterms:W3CDTF">2014-10-27T10:50:42Z</dcterms:created>
  <dcterms:modified xsi:type="dcterms:W3CDTF">2014-11-01T15:32:43Z</dcterms:modified>
</cp:coreProperties>
</file>