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98" r:id="rId1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9" d="100"/>
          <a:sy n="129" d="100"/>
        </p:scale>
        <p:origin x="-120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4875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73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75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70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8481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25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6800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927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161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579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30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29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Thermodynamique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8046910" y="6590478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Ch1-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1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89844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Chapitre 1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Rappels mathématiques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Ch1-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10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612565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l’ancienne !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237" y="1993900"/>
            <a:ext cx="4170218" cy="422632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Ch1-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11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60894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thermodynamique est initialement la science étudiant le lien entre les phénomènes thermiques et mécaniques.</a:t>
            </a:r>
          </a:p>
          <a:p>
            <a:endParaRPr lang="fr-FR" dirty="0"/>
          </a:p>
          <a:p>
            <a:r>
              <a:rPr lang="fr-FR" dirty="0" smtClean="0"/>
              <a:t>C’est aujourd’hui la science qui a probablement le champs d’application le plus vaste puisque tout système physique peut être analysé en terme de </a:t>
            </a:r>
            <a:r>
              <a:rPr lang="fr-FR" dirty="0" smtClean="0"/>
              <a:t>thermodynamique.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8046910" y="6590478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Ch1-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2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18884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Deux approches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Approche « classique » ou phénoménologique</a:t>
            </a:r>
          </a:p>
          <a:p>
            <a:pPr lvl="1"/>
            <a:r>
              <a:rPr lang="fr-FR" dirty="0" smtClean="0"/>
              <a:t>Le système est décrit par l’intermédiaire d’un nombre restreint de grandeurs macroscopiques (température, pression, vitesse, …)</a:t>
            </a:r>
          </a:p>
          <a:p>
            <a:pPr lvl="1"/>
            <a:r>
              <a:rPr lang="fr-FR" dirty="0" smtClean="0"/>
              <a:t>Le « monde » est continu !</a:t>
            </a:r>
          </a:p>
          <a:p>
            <a:r>
              <a:rPr lang="fr-FR" dirty="0" smtClean="0"/>
              <a:t>Approche « statistique »</a:t>
            </a:r>
          </a:p>
          <a:p>
            <a:pPr lvl="1"/>
            <a:r>
              <a:rPr lang="fr-FR" dirty="0" smtClean="0"/>
              <a:t>Un système correspond à un très grand nombre de sous-systèmes simples en </a:t>
            </a:r>
            <a:r>
              <a:rPr lang="fr-FR" dirty="0" smtClean="0"/>
              <a:t>interaction.</a:t>
            </a:r>
            <a:endParaRPr lang="fr-FR" dirty="0" smtClean="0"/>
          </a:p>
          <a:p>
            <a:pPr lvl="1"/>
            <a:r>
              <a:rPr lang="fr-FR" dirty="0" smtClean="0"/>
              <a:t>Le retour au macroscopique se fait par prise de moyenne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Ch1-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3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23077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Deux approches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beauté de la thermodynamique (et de la physique en général) est que ces deux approches sont cohérentes et qu’elles permettent (heureusement) d’aboutir au même résultat.</a:t>
            </a:r>
          </a:p>
          <a:p>
            <a:r>
              <a:rPr lang="fr-FR" dirty="0" smtClean="0"/>
              <a:t>Certains concepts ne peuvent cependant se comprendre pleinement que sous l’angle statistique…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Ch1-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4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32424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peu d’histoire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thermodynamique débute au 17</a:t>
            </a:r>
            <a:r>
              <a:rPr lang="fr-FR" baseline="30000" dirty="0" smtClean="0"/>
              <a:t>ème</a:t>
            </a:r>
            <a:r>
              <a:rPr lang="fr-FR" dirty="0" smtClean="0"/>
              <a:t> siècle sous l’impulsion de plusieurs grands scientifiques :</a:t>
            </a:r>
          </a:p>
          <a:p>
            <a:pPr lvl="1"/>
            <a:r>
              <a:rPr lang="fr-FR" dirty="0" smtClean="0"/>
              <a:t>En 1620, Francis Bacon suggère que la chaleur est une conséquence du mouvement</a:t>
            </a:r>
          </a:p>
          <a:p>
            <a:pPr lvl="1"/>
            <a:r>
              <a:rPr lang="fr-FR" dirty="0" smtClean="0"/>
              <a:t>C’est également la période de l’invention des premiers thermomètres et de la notion d’échelle de température</a:t>
            </a:r>
          </a:p>
          <a:p>
            <a:pPr marL="457200" lvl="1" indent="0">
              <a:buNone/>
            </a:pPr>
            <a:r>
              <a:rPr lang="fr-FR" sz="2400" i="1" dirty="0" smtClean="0">
                <a:solidFill>
                  <a:srgbClr val="FF0000"/>
                </a:solidFill>
              </a:rPr>
              <a:t>Chaleur et température restent cependant à définir !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Ch1-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5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74530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Un peu d’histoire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18</a:t>
            </a:r>
            <a:r>
              <a:rPr lang="fr-FR" baseline="30000" dirty="0" smtClean="0"/>
              <a:t>ème</a:t>
            </a:r>
            <a:r>
              <a:rPr lang="fr-FR" dirty="0" smtClean="0"/>
              <a:t> siècle est le siècle de la chaleur qui est une « chose bizarre » capable de passer d’un objet chaud à </a:t>
            </a:r>
            <a:r>
              <a:rPr lang="fr-FR" dirty="0" smtClean="0"/>
              <a:t>un </a:t>
            </a:r>
            <a:r>
              <a:rPr lang="fr-FR" dirty="0" smtClean="0"/>
              <a:t>objet </a:t>
            </a:r>
            <a:r>
              <a:rPr lang="fr-FR" dirty="0" smtClean="0"/>
              <a:t>froid, l’inverse étant impossible.</a:t>
            </a:r>
            <a:endParaRPr lang="fr-FR" dirty="0"/>
          </a:p>
          <a:p>
            <a:r>
              <a:rPr lang="fr-FR" dirty="0" smtClean="0"/>
              <a:t>On parle de « fluide calorique » (LAVOISIER)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sz="2800" i="1" dirty="0" smtClean="0">
                <a:solidFill>
                  <a:srgbClr val="FF0000"/>
                </a:solidFill>
              </a:rPr>
              <a:t>Mais pourquoi cette dissymétrie ? Et quel est le lien entre chaleur et température ?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Ch1-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6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89011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peu d’histoire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Avec le 19</a:t>
            </a:r>
            <a:r>
              <a:rPr lang="fr-FR" baseline="30000" dirty="0" smtClean="0"/>
              <a:t>ème</a:t>
            </a:r>
            <a:r>
              <a:rPr lang="fr-FR" dirty="0" smtClean="0"/>
              <a:t> siècle, on entre dans la thermodynamique « moderne » avec l’élaboration d’un cadre théorique cohérent </a:t>
            </a:r>
            <a:r>
              <a:rPr lang="fr-FR" dirty="0" smtClean="0"/>
              <a:t>basé </a:t>
            </a:r>
            <a:r>
              <a:rPr lang="fr-FR" dirty="0" smtClean="0"/>
              <a:t>sur l’énoncé de deux </a:t>
            </a:r>
            <a:r>
              <a:rPr lang="fr-FR" dirty="0" smtClean="0"/>
              <a:t>principes :</a:t>
            </a:r>
            <a:endParaRPr lang="fr-FR" dirty="0" smtClean="0"/>
          </a:p>
          <a:p>
            <a:pPr lvl="1"/>
            <a:r>
              <a:rPr lang="fr-FR" dirty="0" smtClean="0"/>
              <a:t>Premier principe ou principe d’équivalence</a:t>
            </a:r>
          </a:p>
          <a:p>
            <a:pPr lvl="1"/>
            <a:r>
              <a:rPr lang="fr-FR" dirty="0" smtClean="0"/>
              <a:t>Second principe ou principe d’évolution</a:t>
            </a:r>
          </a:p>
          <a:p>
            <a:r>
              <a:rPr lang="fr-FR" dirty="0" smtClean="0"/>
              <a:t>Toute la thermodynamique est construite sur ces deux principes !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Ch1-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7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95105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Ça sert à quoi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 tout ce qui fait intervenir le travail, la chaleur, l’énergie, le </a:t>
            </a:r>
            <a:r>
              <a:rPr lang="fr-FR" dirty="0" smtClean="0"/>
              <a:t>désordre.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Donc absolument à tout, de la physique à la chimie, en passant par l’économie et les sciences de l’information !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Ch1-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8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58841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Quelques rappels de mathématiques</a:t>
            </a:r>
          </a:p>
          <a:p>
            <a:r>
              <a:rPr lang="fr-FR" dirty="0" smtClean="0"/>
              <a:t>Du gaz parfait au fluide réel</a:t>
            </a:r>
          </a:p>
          <a:p>
            <a:r>
              <a:rPr lang="fr-FR" dirty="0" smtClean="0"/>
              <a:t>Statique des fluides</a:t>
            </a:r>
          </a:p>
          <a:p>
            <a:r>
              <a:rPr lang="fr-FR" dirty="0" smtClean="0"/>
              <a:t>Echange d’énergie : travail et chaleur</a:t>
            </a:r>
          </a:p>
          <a:p>
            <a:r>
              <a:rPr lang="fr-FR" dirty="0" smtClean="0"/>
              <a:t>Premier principe : application aux gaz parfaits</a:t>
            </a:r>
          </a:p>
          <a:p>
            <a:r>
              <a:rPr lang="fr-FR" dirty="0" smtClean="0"/>
              <a:t>Deuxième principe et entropie</a:t>
            </a:r>
          </a:p>
          <a:p>
            <a:r>
              <a:rPr lang="fr-FR" dirty="0" smtClean="0"/>
              <a:t>Machines thermiques dithermes</a:t>
            </a:r>
          </a:p>
          <a:p>
            <a:r>
              <a:rPr lang="fr-FR" dirty="0" smtClean="0"/>
              <a:t>Changement d’état du corps pur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Ch1-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9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106493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301</Words>
  <Application>Microsoft Macintosh PowerPoint</Application>
  <PresentationFormat>Présentation à l'écran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Thermodynamique</vt:lpstr>
      <vt:lpstr>Définition</vt:lpstr>
      <vt:lpstr>Deux approches</vt:lpstr>
      <vt:lpstr>Deux approches</vt:lpstr>
      <vt:lpstr>Un peu d’histoire</vt:lpstr>
      <vt:lpstr>Un peu d’histoire</vt:lpstr>
      <vt:lpstr>Un peu d’histoire</vt:lpstr>
      <vt:lpstr>Ça sert à quoi ?</vt:lpstr>
      <vt:lpstr>Plan</vt:lpstr>
      <vt:lpstr>Chapitre 1</vt:lpstr>
      <vt:lpstr>A l’ancienne !</vt:lpstr>
    </vt:vector>
  </TitlesOfParts>
  <Company>LaTEP/ENSGTI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Thermodynamique</dc:title>
  <dc:creator>Stéphane Gibout</dc:creator>
  <cp:lastModifiedBy>Stéphane Gibout</cp:lastModifiedBy>
  <cp:revision>33</cp:revision>
  <dcterms:created xsi:type="dcterms:W3CDTF">2014-10-27T10:50:42Z</dcterms:created>
  <dcterms:modified xsi:type="dcterms:W3CDTF">2014-11-01T15:25:57Z</dcterms:modified>
</cp:coreProperties>
</file>