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80" d="100"/>
          <a:sy n="80" d="100"/>
        </p:scale>
        <p:origin x="113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053C696-9820-304D-BEEC-F296C70353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67553" y="461261"/>
            <a:ext cx="1443569" cy="76272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66407B5-9C39-9C49-9E9C-9545C46E4D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35000"/>
          </a:blip>
          <a:srcRect l="3467" r="5238" b="11387"/>
          <a:stretch/>
        </p:blipFill>
        <p:spPr>
          <a:xfrm>
            <a:off x="0" y="1871712"/>
            <a:ext cx="10691813" cy="568796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5F2A820-5F1A-BF48-A1CC-1C56BF6054A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8680126" y="6748181"/>
            <a:ext cx="1510475" cy="49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05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C152C82-C454-034C-ADA7-2214173DF1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67553" y="461261"/>
            <a:ext cx="1443569" cy="76272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245DA8D-1697-9B44-9F38-AC6EC571B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680126" y="6748181"/>
            <a:ext cx="1510475" cy="49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08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7F469-3FBA-7549-B660-10B138F441F6}" type="datetimeFigureOut">
              <a:rPr lang="fr-FR" smtClean="0"/>
              <a:t>14/09/2020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E79CF-0D85-7144-BFFB-0764C8238F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73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7159D89D-25AA-7B44-BE90-CFE1C2CA092F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2020-2021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68924" y="2026763"/>
            <a:ext cx="856896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/>
              <a:t>ING1 </a:t>
            </a:r>
            <a:r>
              <a:rPr lang="en-GB" sz="6000" dirty="0" smtClean="0"/>
              <a:t>ENGLISH</a:t>
            </a:r>
          </a:p>
          <a:p>
            <a:pPr algn="ctr"/>
            <a:r>
              <a:rPr lang="en-GB" sz="6000" dirty="0" smtClean="0"/>
              <a:t> 2020-2021</a:t>
            </a:r>
          </a:p>
          <a:p>
            <a:pPr algn="ctr"/>
            <a:endParaRPr lang="en-GB" sz="6000" dirty="0"/>
          </a:p>
          <a:p>
            <a:pPr algn="ctr"/>
            <a:r>
              <a:rPr lang="en-GB" sz="2000" dirty="0" smtClean="0"/>
              <a:t>Magdalen Coynault and </a:t>
            </a:r>
            <a:r>
              <a:rPr lang="en-GB" sz="2000" dirty="0" err="1" smtClean="0"/>
              <a:t>Sébastien</a:t>
            </a:r>
            <a:r>
              <a:rPr lang="en-GB" sz="2000" dirty="0" smtClean="0"/>
              <a:t> Galan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3882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7159D89D-25AA-7B44-BE90-CFE1C2CA092F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2020-2021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68924" y="1385740"/>
            <a:ext cx="856896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AIMS</a:t>
            </a:r>
          </a:p>
          <a:p>
            <a:pPr algn="ctr"/>
            <a:endParaRPr lang="en-GB" sz="2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To acquire specific business English language skills (making presentations, speaking in meetings, writing e-mails, letters, reports) with a view to using English in the international </a:t>
            </a:r>
            <a:r>
              <a:rPr lang="en-US" sz="2400" dirty="0" smtClean="0"/>
              <a:t>workplace.</a:t>
            </a:r>
          </a:p>
          <a:p>
            <a:pPr lvl="0"/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To </a:t>
            </a:r>
            <a:r>
              <a:rPr lang="en-US" sz="2400" dirty="0"/>
              <a:t>acquire knowledge and fluency on political, economic and social topics through listening, analysis and commentaries </a:t>
            </a:r>
            <a:endParaRPr lang="en-US" sz="2400" dirty="0" smtClean="0"/>
          </a:p>
          <a:p>
            <a:pPr lvl="0"/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To become familiar with the requirements of the TOEIC examination.</a:t>
            </a: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573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4615F934-1E0C-3146-A5FD-E3CC5DB98601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2020-2021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78351" y="1263192"/>
            <a:ext cx="812590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THEMES</a:t>
            </a:r>
          </a:p>
          <a:p>
            <a:endParaRPr lang="en-GB" dirty="0"/>
          </a:p>
          <a:p>
            <a:r>
              <a:rPr lang="en-GB" sz="2400" b="1" u="sng" dirty="0"/>
              <a:t>SEMESTER ONE </a:t>
            </a:r>
            <a:r>
              <a:rPr lang="en-GB" sz="2400" b="1" dirty="0"/>
              <a:t>(</a:t>
            </a:r>
            <a:r>
              <a:rPr lang="en-GB" sz="2400" b="1" dirty="0" smtClean="0"/>
              <a:t>12 weeks </a:t>
            </a:r>
            <a:r>
              <a:rPr lang="en-GB" sz="2400" b="1" dirty="0" smtClean="0"/>
              <a:t>of 1.5 </a:t>
            </a:r>
            <a:r>
              <a:rPr lang="en-GB" sz="2400" b="1" dirty="0"/>
              <a:t>hours per </a:t>
            </a:r>
            <a:r>
              <a:rPr lang="en-GB" sz="2400" b="1" dirty="0" smtClean="0"/>
              <a:t>week; 1 </a:t>
            </a:r>
            <a:r>
              <a:rPr lang="en-GB" sz="2400" b="1" dirty="0" smtClean="0"/>
              <a:t>week </a:t>
            </a:r>
            <a:r>
              <a:rPr lang="en-GB" sz="2400" b="1" dirty="0" smtClean="0"/>
              <a:t>of 3 hours)</a:t>
            </a:r>
          </a:p>
          <a:p>
            <a:endParaRPr lang="en-GB" sz="1400" dirty="0"/>
          </a:p>
          <a:p>
            <a:pPr marL="342900" indent="-342900">
              <a:buFontTx/>
              <a:buChar char="-"/>
            </a:pPr>
            <a:r>
              <a:rPr lang="en-GB" sz="2400" b="1" dirty="0" smtClean="0"/>
              <a:t>Company Life</a:t>
            </a:r>
            <a:endParaRPr lang="en-GB" sz="2400" dirty="0"/>
          </a:p>
          <a:p>
            <a:pPr marL="342900" indent="-342900">
              <a:buFontTx/>
              <a:buChar char="-"/>
            </a:pPr>
            <a:r>
              <a:rPr lang="en-GB" sz="2400" b="1" dirty="0" smtClean="0"/>
              <a:t>CVs and cover letters</a:t>
            </a:r>
          </a:p>
          <a:p>
            <a:pPr marL="342900" indent="-342900">
              <a:buFontTx/>
              <a:buChar char="-"/>
            </a:pPr>
            <a:r>
              <a:rPr lang="en-GB" sz="2400" b="1" dirty="0" smtClean="0"/>
              <a:t>TOEIC</a:t>
            </a:r>
            <a:endParaRPr lang="en-GB" sz="2400" dirty="0"/>
          </a:p>
          <a:p>
            <a:r>
              <a:rPr lang="en-GB" sz="2400" b="1" i="1" dirty="0"/>
              <a:t> </a:t>
            </a:r>
            <a:endParaRPr lang="en-GB" sz="2400" dirty="0"/>
          </a:p>
          <a:p>
            <a:r>
              <a:rPr lang="en-GB" sz="2400" b="1" u="sng" dirty="0"/>
              <a:t>SEMESTER TWO </a:t>
            </a:r>
            <a:r>
              <a:rPr lang="en-GB" sz="2400" b="1" dirty="0" smtClean="0"/>
              <a:t>(10 weeks of 1.5 </a:t>
            </a:r>
            <a:r>
              <a:rPr lang="en-GB" sz="2400" b="1" dirty="0"/>
              <a:t>hours per week; 2 </a:t>
            </a:r>
            <a:r>
              <a:rPr lang="en-GB" sz="2400" b="1" dirty="0" smtClean="0"/>
              <a:t>weeks of </a:t>
            </a:r>
            <a:r>
              <a:rPr lang="en-GB" sz="2400" b="1" dirty="0"/>
              <a:t>3 hours per week </a:t>
            </a:r>
            <a:r>
              <a:rPr lang="en-GB" sz="2400" b="1" dirty="0" smtClean="0"/>
              <a:t>)</a:t>
            </a:r>
          </a:p>
          <a:p>
            <a:endParaRPr lang="en-GB" sz="1400" dirty="0"/>
          </a:p>
          <a:p>
            <a:r>
              <a:rPr lang="en-GB" sz="2400" b="1" dirty="0"/>
              <a:t>- </a:t>
            </a:r>
            <a:r>
              <a:rPr lang="en-GB" sz="2400" b="1" dirty="0" smtClean="0"/>
              <a:t>Marketing </a:t>
            </a:r>
            <a:r>
              <a:rPr lang="en-GB" sz="2400" b="1" dirty="0"/>
              <a:t> </a:t>
            </a:r>
            <a:endParaRPr lang="en-GB" sz="2400" dirty="0"/>
          </a:p>
          <a:p>
            <a:r>
              <a:rPr lang="en-GB" sz="2400" b="1" dirty="0" smtClean="0"/>
              <a:t>- </a:t>
            </a:r>
            <a:r>
              <a:rPr lang="en-GB" sz="2400" b="1" dirty="0" smtClean="0"/>
              <a:t>Current </a:t>
            </a:r>
            <a:r>
              <a:rPr lang="en-GB" sz="2400" b="1" dirty="0"/>
              <a:t>Issues </a:t>
            </a:r>
            <a:endParaRPr lang="en-GB" sz="2400" b="1" dirty="0" smtClean="0"/>
          </a:p>
          <a:p>
            <a:pPr marL="342900" indent="-342900">
              <a:buFontTx/>
              <a:buChar char="-"/>
            </a:pPr>
            <a:endParaRPr lang="en-GB" sz="24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63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4615F934-1E0C-3146-A5FD-E3CC5DB98601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2020-2021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78351" y="1047143"/>
            <a:ext cx="84464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ASSESSMENT SEMESTER 1</a:t>
            </a:r>
          </a:p>
          <a:p>
            <a:endParaRPr lang="en-GB" dirty="0"/>
          </a:p>
          <a:p>
            <a:r>
              <a:rPr lang="en-GB" sz="2000" b="1" u="sng" dirty="0" smtClean="0"/>
              <a:t>3 </a:t>
            </a:r>
            <a:r>
              <a:rPr lang="en-GB" sz="2000" b="1" u="sng" dirty="0"/>
              <a:t>marks of equal weighting </a:t>
            </a:r>
            <a:r>
              <a:rPr lang="en-GB" sz="2000" b="1" u="sng" dirty="0" smtClean="0"/>
              <a:t>: </a:t>
            </a:r>
            <a:r>
              <a:rPr lang="en-GB" sz="2000" b="1" dirty="0" smtClean="0"/>
              <a:t>1 general mark per theme + 1 mock TOEIC mark</a:t>
            </a:r>
            <a:endParaRPr lang="en-GB" sz="2000" dirty="0"/>
          </a:p>
          <a:p>
            <a:pPr fontAlgn="base"/>
            <a:r>
              <a:rPr lang="en-GB" sz="2400" dirty="0"/>
              <a:t/>
            </a:r>
            <a:br>
              <a:rPr lang="en-GB" sz="2400" dirty="0"/>
            </a:br>
            <a:r>
              <a:rPr lang="en-GB" u="sng" dirty="0"/>
              <a:t>Company </a:t>
            </a:r>
            <a:r>
              <a:rPr lang="en-GB" u="sng" dirty="0" smtClean="0"/>
              <a:t>Life </a:t>
            </a:r>
            <a:r>
              <a:rPr lang="en-GB" dirty="0" smtClean="0"/>
              <a:t>(1 mark)</a:t>
            </a:r>
            <a:endParaRPr lang="en-GB" dirty="0"/>
          </a:p>
          <a:p>
            <a:r>
              <a:rPr lang="en-GB" dirty="0"/>
              <a:t>Setting up a business project:</a:t>
            </a:r>
            <a:endParaRPr lang="en-GB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/>
              <a:t>Oral presentation on setting up a business (group/individual speaking mark)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/>
              <a:t>A letter of introduction of the company you imagine in the oral presentation (group writing mark)</a:t>
            </a:r>
          </a:p>
          <a:p>
            <a:r>
              <a:rPr lang="en-GB" dirty="0"/>
              <a:t>Participation (individual)</a:t>
            </a:r>
            <a:endParaRPr lang="en-GB" dirty="0"/>
          </a:p>
          <a:p>
            <a:pPr fontAlgn="base"/>
            <a:r>
              <a:rPr lang="en-GB" dirty="0"/>
              <a:t/>
            </a:r>
            <a:br>
              <a:rPr lang="en-GB" dirty="0"/>
            </a:br>
            <a:r>
              <a:rPr lang="en-GB" u="sng" dirty="0"/>
              <a:t>CVs and cover </a:t>
            </a:r>
            <a:r>
              <a:rPr lang="en-GB" u="sng" dirty="0" smtClean="0"/>
              <a:t>letters</a:t>
            </a:r>
            <a:r>
              <a:rPr lang="en-GB" dirty="0" smtClean="0"/>
              <a:t> (1 mark)</a:t>
            </a:r>
            <a:endParaRPr lang="en-GB" dirty="0"/>
          </a:p>
          <a:p>
            <a:r>
              <a:rPr lang="en-GB" dirty="0"/>
              <a:t>CV and cover letter for a job or internship (individual writing mark)</a:t>
            </a:r>
            <a:endParaRPr lang="en-GB" dirty="0"/>
          </a:p>
          <a:p>
            <a:r>
              <a:rPr lang="en-GB" dirty="0"/>
              <a:t>Participation (individual)</a:t>
            </a:r>
            <a:endParaRPr lang="en-GB" dirty="0"/>
          </a:p>
          <a:p>
            <a:pPr fontAlgn="base"/>
            <a:r>
              <a:rPr lang="en-GB" dirty="0"/>
              <a:t/>
            </a:r>
            <a:br>
              <a:rPr lang="en-GB" dirty="0"/>
            </a:br>
            <a:r>
              <a:rPr lang="en-GB" u="sng" dirty="0"/>
              <a:t>Mock TOEIC</a:t>
            </a:r>
            <a:r>
              <a:rPr lang="en-GB" dirty="0"/>
              <a:t> </a:t>
            </a:r>
            <a:r>
              <a:rPr lang="en-GB" dirty="0" smtClean="0"/>
              <a:t>(1 mark)</a:t>
            </a:r>
            <a:endParaRPr lang="en-GB" dirty="0"/>
          </a:p>
          <a:p>
            <a:r>
              <a:rPr lang="en-GB" dirty="0"/>
              <a:t>Listening</a:t>
            </a:r>
            <a:endParaRPr lang="en-GB" dirty="0"/>
          </a:p>
          <a:p>
            <a:r>
              <a:rPr lang="en-GB" dirty="0"/>
              <a:t>Reading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9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4615F934-1E0C-3146-A5FD-E3CC5DB98601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2020-2021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78351" y="1047143"/>
            <a:ext cx="8125905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ASSESSMENT SEMESTER 2</a:t>
            </a:r>
          </a:p>
          <a:p>
            <a:endParaRPr lang="en-GB" dirty="0"/>
          </a:p>
          <a:p>
            <a:r>
              <a:rPr lang="en-GB" b="1" u="sng" dirty="0"/>
              <a:t>3 marks of equal weighting : </a:t>
            </a:r>
            <a:r>
              <a:rPr lang="en-GB" b="1" dirty="0"/>
              <a:t>1 general mark per theme + 1 mock TOEIC mark</a:t>
            </a:r>
            <a:endParaRPr lang="en-GB" dirty="0"/>
          </a:p>
          <a:p>
            <a:pPr fontAlgn="base"/>
            <a:r>
              <a:rPr lang="en-GB" dirty="0"/>
              <a:t/>
            </a:r>
            <a:br>
              <a:rPr lang="en-GB" dirty="0"/>
            </a:br>
            <a:r>
              <a:rPr lang="en-GB" u="sng" dirty="0" smtClean="0"/>
              <a:t>Marketing</a:t>
            </a:r>
            <a:r>
              <a:rPr lang="en-GB" dirty="0" smtClean="0"/>
              <a:t> (1 mark)</a:t>
            </a:r>
            <a:endParaRPr lang="en-GB" dirty="0"/>
          </a:p>
          <a:p>
            <a:endParaRPr lang="en-GB" sz="800" dirty="0" smtClean="0"/>
          </a:p>
          <a:p>
            <a:r>
              <a:rPr lang="en-GB" sz="1600" dirty="0" smtClean="0"/>
              <a:t>Marketing </a:t>
            </a:r>
            <a:r>
              <a:rPr lang="en-GB" sz="1600" dirty="0"/>
              <a:t>project: </a:t>
            </a:r>
            <a:endParaRPr lang="en-GB" sz="16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/>
              <a:t>Prepare and conduct a market survey (group writing and speaking mark)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/>
              <a:t>Hold a marketing meeting about the product test marketed (group/individual speaking mark)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/>
              <a:t>Write the minutes of the meeting (group writing mark)</a:t>
            </a:r>
          </a:p>
          <a:p>
            <a:r>
              <a:rPr lang="en-GB" sz="1600" dirty="0"/>
              <a:t>Participation (individual)</a:t>
            </a:r>
            <a:endParaRPr lang="en-GB" sz="1600" dirty="0"/>
          </a:p>
          <a:p>
            <a:pPr fontAlgn="base"/>
            <a:r>
              <a:rPr lang="en-GB" sz="2000" dirty="0"/>
              <a:t/>
            </a:r>
            <a:br>
              <a:rPr lang="en-GB" sz="2000" dirty="0"/>
            </a:br>
            <a:r>
              <a:rPr lang="en-GB" u="sng" dirty="0"/>
              <a:t>Current </a:t>
            </a:r>
            <a:r>
              <a:rPr lang="en-GB" u="sng" dirty="0" smtClean="0"/>
              <a:t>issues </a:t>
            </a:r>
            <a:r>
              <a:rPr lang="en-GB" dirty="0"/>
              <a:t>(1 mark)</a:t>
            </a:r>
          </a:p>
          <a:p>
            <a:pPr fontAlgn="base"/>
            <a:endParaRPr lang="en-GB" sz="800" dirty="0"/>
          </a:p>
          <a:p>
            <a:r>
              <a:rPr lang="en-GB" sz="1600" dirty="0"/>
              <a:t>News programme project:</a:t>
            </a:r>
            <a:endParaRPr lang="en-GB" sz="16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/>
              <a:t>Prepare and perform a TV/radio news programme (group/individual speaking mark)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/>
              <a:t>Write up a news article based on an item from your news programme (individual writing)</a:t>
            </a:r>
          </a:p>
          <a:p>
            <a:r>
              <a:rPr lang="en-GB" sz="1600" dirty="0"/>
              <a:t>Participation (individual)</a:t>
            </a:r>
            <a:endParaRPr lang="en-GB" sz="1600" dirty="0"/>
          </a:p>
          <a:p>
            <a:pPr fontAlgn="base"/>
            <a:r>
              <a:rPr lang="en-GB" sz="2000" dirty="0"/>
              <a:t/>
            </a:r>
            <a:br>
              <a:rPr lang="en-GB" sz="2000" dirty="0"/>
            </a:br>
            <a:r>
              <a:rPr lang="en-GB" u="sng" dirty="0"/>
              <a:t>Mock TOEIC</a:t>
            </a:r>
            <a:r>
              <a:rPr lang="en-GB" dirty="0"/>
              <a:t> </a:t>
            </a:r>
            <a:r>
              <a:rPr lang="en-GB" dirty="0"/>
              <a:t>(1 mark)</a:t>
            </a:r>
          </a:p>
          <a:p>
            <a:r>
              <a:rPr lang="en-GB" sz="1600" dirty="0" smtClean="0"/>
              <a:t>Listening</a:t>
            </a:r>
            <a:endParaRPr lang="en-GB" sz="1600" dirty="0"/>
          </a:p>
          <a:p>
            <a:r>
              <a:rPr lang="en-GB" sz="1600" dirty="0"/>
              <a:t>Reading</a:t>
            </a: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09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7">
            <a:extLst>
              <a:ext uri="{FF2B5EF4-FFF2-40B4-BE49-F238E27FC236}">
                <a16:creationId xmlns:a16="http://schemas.microsoft.com/office/drawing/2014/main" id="{4615F934-1E0C-3146-A5FD-E3CC5DB98601}"/>
              </a:ext>
            </a:extLst>
          </p:cNvPr>
          <p:cNvSpPr txBox="1">
            <a:spLocks/>
          </p:cNvSpPr>
          <p:nvPr/>
        </p:nvSpPr>
        <p:spPr>
          <a:xfrm>
            <a:off x="1062990" y="6833342"/>
            <a:ext cx="705231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2020-2021</a:t>
            </a:r>
            <a:endParaRPr lang="fr-FR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78351" y="1047143"/>
            <a:ext cx="812590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ASSESSMENT- REMINDER!</a:t>
            </a:r>
            <a:endParaRPr lang="en-GB" sz="3600" dirty="0" smtClean="0"/>
          </a:p>
          <a:p>
            <a:endParaRPr lang="en-GB" dirty="0"/>
          </a:p>
          <a:p>
            <a:r>
              <a:rPr lang="en-US" sz="2800" b="1" dirty="0" smtClean="0"/>
              <a:t>“Continuous assessment” means that activities for assessment </a:t>
            </a:r>
            <a:r>
              <a:rPr lang="en-US" sz="2800" b="1" u="sng" dirty="0" smtClean="0"/>
              <a:t>may </a:t>
            </a:r>
            <a:r>
              <a:rPr lang="en-US" sz="2800" b="1" u="sng" dirty="0"/>
              <a:t>take place at any time and without warning</a:t>
            </a:r>
            <a:r>
              <a:rPr lang="en-US" sz="2800" b="1" dirty="0"/>
              <a:t>. 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If </a:t>
            </a:r>
            <a:r>
              <a:rPr lang="en-US" sz="2800" b="1" dirty="0"/>
              <a:t>you are absent on the day of </a:t>
            </a:r>
            <a:r>
              <a:rPr lang="en-US" sz="2800" b="1" dirty="0" smtClean="0"/>
              <a:t>an assessment and </a:t>
            </a:r>
            <a:r>
              <a:rPr lang="en-US" sz="2800" b="1" dirty="0"/>
              <a:t>cannot produce written justification for your absence, you will receive 0 for the </a:t>
            </a:r>
            <a:r>
              <a:rPr lang="en-US" sz="2800" b="1" dirty="0" smtClean="0"/>
              <a:t>assessment </a:t>
            </a:r>
            <a:r>
              <a:rPr lang="en-US" sz="2800" b="1" dirty="0"/>
              <a:t>missed.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5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</TotalTime>
  <Words>181</Words>
  <Application>Microsoft Office PowerPoint</Application>
  <PresentationFormat>Personnalisé</PresentationFormat>
  <Paragraphs>67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Magdalen Coynault</cp:lastModifiedBy>
  <cp:revision>25</cp:revision>
  <dcterms:created xsi:type="dcterms:W3CDTF">2019-12-09T08:41:04Z</dcterms:created>
  <dcterms:modified xsi:type="dcterms:W3CDTF">2020-09-14T12:49:09Z</dcterms:modified>
</cp:coreProperties>
</file>