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handoutMasterIdLst>
    <p:handoutMasterId r:id="rId9"/>
  </p:handoutMasterIdLst>
  <p:sldIdLst>
    <p:sldId id="256" r:id="rId2"/>
    <p:sldId id="271" r:id="rId3"/>
    <p:sldId id="259" r:id="rId4"/>
    <p:sldId id="269" r:id="rId5"/>
    <p:sldId id="258" r:id="rId6"/>
    <p:sldId id="27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CD33"/>
    <a:srgbClr val="21AF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70" d="100"/>
          <a:sy n="70" d="100"/>
        </p:scale>
        <p:origin x="-72" y="10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A6BB01-7A56-41F1-9E96-50CB43410833}" type="doc">
      <dgm:prSet loTypeId="urn:microsoft.com/office/officeart/2005/8/layout/venn3" loCatId="relationship" qsTypeId="urn:microsoft.com/office/officeart/2005/8/quickstyle/simple4" qsCatId="simple" csTypeId="urn:microsoft.com/office/officeart/2005/8/colors/accent1_1" csCatId="accent1" phldr="1"/>
      <dgm:spPr/>
      <dgm:t>
        <a:bodyPr/>
        <a:lstStyle/>
        <a:p>
          <a:endParaRPr lang="en-GB"/>
        </a:p>
      </dgm:t>
    </dgm:pt>
    <dgm:pt modelId="{28E39014-E691-4FCE-A630-23633879271D}">
      <dgm:prSet phldrT="[Text]"/>
      <dgm:spPr/>
      <dgm:t>
        <a:bodyPr/>
        <a:lstStyle/>
        <a:p>
          <a:r>
            <a:rPr lang="en-GB" dirty="0" smtClean="0"/>
            <a:t>WORK EXPERIENCE </a:t>
          </a:r>
          <a:endParaRPr lang="en-GB" dirty="0"/>
        </a:p>
      </dgm:t>
    </dgm:pt>
    <dgm:pt modelId="{1F57360A-90AC-492F-AF3A-FDCC1192B07F}" type="parTrans" cxnId="{FD11C815-8039-4F46-B475-9915E7D007EB}">
      <dgm:prSet/>
      <dgm:spPr/>
      <dgm:t>
        <a:bodyPr/>
        <a:lstStyle/>
        <a:p>
          <a:endParaRPr lang="en-GB"/>
        </a:p>
      </dgm:t>
    </dgm:pt>
    <dgm:pt modelId="{F3599341-6810-4F01-A040-324CF635D022}" type="sibTrans" cxnId="{FD11C815-8039-4F46-B475-9915E7D007EB}">
      <dgm:prSet/>
      <dgm:spPr/>
      <dgm:t>
        <a:bodyPr/>
        <a:lstStyle/>
        <a:p>
          <a:endParaRPr lang="en-GB"/>
        </a:p>
      </dgm:t>
    </dgm:pt>
    <dgm:pt modelId="{F9AEB31B-509B-4D0E-A035-2323AC157D54}">
      <dgm:prSet phldrT="[Text]"/>
      <dgm:spPr/>
      <dgm:t>
        <a:bodyPr/>
        <a:lstStyle/>
        <a:p>
          <a:r>
            <a:rPr lang="en-GB" dirty="0" smtClean="0"/>
            <a:t>PLACEMENT</a:t>
          </a:r>
          <a:endParaRPr lang="en-GB" dirty="0"/>
        </a:p>
      </dgm:t>
    </dgm:pt>
    <dgm:pt modelId="{994D564D-AA45-42B9-9896-4CE4324F0A7D}" type="parTrans" cxnId="{261BD9BE-F975-48D8-AB33-C34EB1DC7DE9}">
      <dgm:prSet/>
      <dgm:spPr/>
      <dgm:t>
        <a:bodyPr/>
        <a:lstStyle/>
        <a:p>
          <a:endParaRPr lang="en-GB"/>
        </a:p>
      </dgm:t>
    </dgm:pt>
    <dgm:pt modelId="{2DB9E94E-DCE0-4D6D-AE25-063B548CA2CE}" type="sibTrans" cxnId="{261BD9BE-F975-48D8-AB33-C34EB1DC7DE9}">
      <dgm:prSet/>
      <dgm:spPr/>
      <dgm:t>
        <a:bodyPr/>
        <a:lstStyle/>
        <a:p>
          <a:endParaRPr lang="en-GB"/>
        </a:p>
      </dgm:t>
    </dgm:pt>
    <dgm:pt modelId="{B2D4B1F2-ED51-45DA-B027-9B410B00B2BE}">
      <dgm:prSet phldrT="[Text]"/>
      <dgm:spPr/>
      <dgm:t>
        <a:bodyPr/>
        <a:lstStyle/>
        <a:p>
          <a:r>
            <a:rPr lang="en-GB" dirty="0" smtClean="0"/>
            <a:t>INTERNSHIP OFFER</a:t>
          </a:r>
          <a:endParaRPr lang="en-GB" dirty="0"/>
        </a:p>
      </dgm:t>
    </dgm:pt>
    <dgm:pt modelId="{D600A5AD-E36D-489E-BE77-F32C4DB63F0B}" type="parTrans" cxnId="{31B47215-DF90-4E7E-91E6-C0D00984DBA6}">
      <dgm:prSet/>
      <dgm:spPr/>
      <dgm:t>
        <a:bodyPr/>
        <a:lstStyle/>
        <a:p>
          <a:endParaRPr lang="en-GB"/>
        </a:p>
      </dgm:t>
    </dgm:pt>
    <dgm:pt modelId="{072AFB19-AC06-4B9C-A371-3D3F25584F5D}" type="sibTrans" cxnId="{31B47215-DF90-4E7E-91E6-C0D00984DBA6}">
      <dgm:prSet/>
      <dgm:spPr/>
      <dgm:t>
        <a:bodyPr/>
        <a:lstStyle/>
        <a:p>
          <a:endParaRPr lang="en-GB"/>
        </a:p>
      </dgm:t>
    </dgm:pt>
    <dgm:pt modelId="{23288839-5968-4C5F-AE7C-1A437C84FA1A}">
      <dgm:prSet phldrT="[Text]"/>
      <dgm:spPr/>
      <dgm:t>
        <a:bodyPr/>
        <a:lstStyle/>
        <a:p>
          <a:r>
            <a:rPr lang="en-GB" dirty="0" smtClean="0"/>
            <a:t>SANDWICH PLACEMENT</a:t>
          </a:r>
          <a:endParaRPr lang="en-GB" dirty="0"/>
        </a:p>
      </dgm:t>
    </dgm:pt>
    <dgm:pt modelId="{E5139F8A-8020-4E61-A375-D953FC43BB57}" type="parTrans" cxnId="{C45AC781-F315-4390-92A5-89E553F0F8DA}">
      <dgm:prSet/>
      <dgm:spPr/>
      <dgm:t>
        <a:bodyPr/>
        <a:lstStyle/>
        <a:p>
          <a:endParaRPr lang="en-GB"/>
        </a:p>
      </dgm:t>
    </dgm:pt>
    <dgm:pt modelId="{FCA79990-1596-4545-B59A-46CF81261C36}" type="sibTrans" cxnId="{C45AC781-F315-4390-92A5-89E553F0F8DA}">
      <dgm:prSet/>
      <dgm:spPr/>
      <dgm:t>
        <a:bodyPr/>
        <a:lstStyle/>
        <a:p>
          <a:endParaRPr lang="en-GB"/>
        </a:p>
      </dgm:t>
    </dgm:pt>
    <dgm:pt modelId="{ECC58D5C-4C66-475B-B7B2-B1BE7F3713B1}" type="pres">
      <dgm:prSet presAssocID="{37A6BB01-7A56-41F1-9E96-50CB43410833}" presName="Name0" presStyleCnt="0">
        <dgm:presLayoutVars>
          <dgm:dir/>
          <dgm:resizeHandles val="exact"/>
        </dgm:presLayoutVars>
      </dgm:prSet>
      <dgm:spPr/>
      <dgm:t>
        <a:bodyPr/>
        <a:lstStyle/>
        <a:p>
          <a:endParaRPr lang="en-GB"/>
        </a:p>
      </dgm:t>
    </dgm:pt>
    <dgm:pt modelId="{2764750A-3C58-429E-9F39-BDC762BF874F}" type="pres">
      <dgm:prSet presAssocID="{28E39014-E691-4FCE-A630-23633879271D}" presName="Name5" presStyleLbl="vennNode1" presStyleIdx="0" presStyleCnt="4">
        <dgm:presLayoutVars>
          <dgm:bulletEnabled val="1"/>
        </dgm:presLayoutVars>
      </dgm:prSet>
      <dgm:spPr/>
      <dgm:t>
        <a:bodyPr/>
        <a:lstStyle/>
        <a:p>
          <a:endParaRPr lang="en-GB"/>
        </a:p>
      </dgm:t>
    </dgm:pt>
    <dgm:pt modelId="{06AD796B-64DC-4EFD-9281-B7A741E2BAFE}" type="pres">
      <dgm:prSet presAssocID="{F3599341-6810-4F01-A040-324CF635D022}" presName="space" presStyleCnt="0"/>
      <dgm:spPr/>
      <dgm:t>
        <a:bodyPr/>
        <a:lstStyle/>
        <a:p>
          <a:endParaRPr lang="en-GB"/>
        </a:p>
      </dgm:t>
    </dgm:pt>
    <dgm:pt modelId="{3047C3EB-9514-4C42-940B-D556C37B0790}" type="pres">
      <dgm:prSet presAssocID="{F9AEB31B-509B-4D0E-A035-2323AC157D54}" presName="Name5" presStyleLbl="vennNode1" presStyleIdx="1" presStyleCnt="4">
        <dgm:presLayoutVars>
          <dgm:bulletEnabled val="1"/>
        </dgm:presLayoutVars>
      </dgm:prSet>
      <dgm:spPr/>
      <dgm:t>
        <a:bodyPr/>
        <a:lstStyle/>
        <a:p>
          <a:endParaRPr lang="en-GB"/>
        </a:p>
      </dgm:t>
    </dgm:pt>
    <dgm:pt modelId="{594E3E07-C27C-4F27-A8E7-C6850DFE17B5}" type="pres">
      <dgm:prSet presAssocID="{2DB9E94E-DCE0-4D6D-AE25-063B548CA2CE}" presName="space" presStyleCnt="0"/>
      <dgm:spPr/>
      <dgm:t>
        <a:bodyPr/>
        <a:lstStyle/>
        <a:p>
          <a:endParaRPr lang="en-GB"/>
        </a:p>
      </dgm:t>
    </dgm:pt>
    <dgm:pt modelId="{F136A137-74A3-4EDE-AD12-A3F620419CB3}" type="pres">
      <dgm:prSet presAssocID="{B2D4B1F2-ED51-45DA-B027-9B410B00B2BE}" presName="Name5" presStyleLbl="vennNode1" presStyleIdx="2" presStyleCnt="4">
        <dgm:presLayoutVars>
          <dgm:bulletEnabled val="1"/>
        </dgm:presLayoutVars>
      </dgm:prSet>
      <dgm:spPr/>
      <dgm:t>
        <a:bodyPr/>
        <a:lstStyle/>
        <a:p>
          <a:endParaRPr lang="en-GB"/>
        </a:p>
      </dgm:t>
    </dgm:pt>
    <dgm:pt modelId="{FC45A72C-EFC4-4AE3-B273-F061DECA18D9}" type="pres">
      <dgm:prSet presAssocID="{072AFB19-AC06-4B9C-A371-3D3F25584F5D}" presName="space" presStyleCnt="0"/>
      <dgm:spPr/>
      <dgm:t>
        <a:bodyPr/>
        <a:lstStyle/>
        <a:p>
          <a:endParaRPr lang="en-GB"/>
        </a:p>
      </dgm:t>
    </dgm:pt>
    <dgm:pt modelId="{D9669D91-4002-4890-B4A5-3A9FD5AB3863}" type="pres">
      <dgm:prSet presAssocID="{23288839-5968-4C5F-AE7C-1A437C84FA1A}" presName="Name5" presStyleLbl="vennNode1" presStyleIdx="3" presStyleCnt="4">
        <dgm:presLayoutVars>
          <dgm:bulletEnabled val="1"/>
        </dgm:presLayoutVars>
      </dgm:prSet>
      <dgm:spPr/>
      <dgm:t>
        <a:bodyPr/>
        <a:lstStyle/>
        <a:p>
          <a:endParaRPr lang="en-GB"/>
        </a:p>
      </dgm:t>
    </dgm:pt>
  </dgm:ptLst>
  <dgm:cxnLst>
    <dgm:cxn modelId="{9578B941-CDF1-4A2F-8E04-B6D440FEAFFA}" type="presOf" srcId="{B2D4B1F2-ED51-45DA-B027-9B410B00B2BE}" destId="{F136A137-74A3-4EDE-AD12-A3F620419CB3}" srcOrd="0" destOrd="0" presId="urn:microsoft.com/office/officeart/2005/8/layout/venn3"/>
    <dgm:cxn modelId="{C45AC781-F315-4390-92A5-89E553F0F8DA}" srcId="{37A6BB01-7A56-41F1-9E96-50CB43410833}" destId="{23288839-5968-4C5F-AE7C-1A437C84FA1A}" srcOrd="3" destOrd="0" parTransId="{E5139F8A-8020-4E61-A375-D953FC43BB57}" sibTransId="{FCA79990-1596-4545-B59A-46CF81261C36}"/>
    <dgm:cxn modelId="{FD11C815-8039-4F46-B475-9915E7D007EB}" srcId="{37A6BB01-7A56-41F1-9E96-50CB43410833}" destId="{28E39014-E691-4FCE-A630-23633879271D}" srcOrd="0" destOrd="0" parTransId="{1F57360A-90AC-492F-AF3A-FDCC1192B07F}" sibTransId="{F3599341-6810-4F01-A040-324CF635D022}"/>
    <dgm:cxn modelId="{261BD9BE-F975-48D8-AB33-C34EB1DC7DE9}" srcId="{37A6BB01-7A56-41F1-9E96-50CB43410833}" destId="{F9AEB31B-509B-4D0E-A035-2323AC157D54}" srcOrd="1" destOrd="0" parTransId="{994D564D-AA45-42B9-9896-4CE4324F0A7D}" sibTransId="{2DB9E94E-DCE0-4D6D-AE25-063B548CA2CE}"/>
    <dgm:cxn modelId="{31B47215-DF90-4E7E-91E6-C0D00984DBA6}" srcId="{37A6BB01-7A56-41F1-9E96-50CB43410833}" destId="{B2D4B1F2-ED51-45DA-B027-9B410B00B2BE}" srcOrd="2" destOrd="0" parTransId="{D600A5AD-E36D-489E-BE77-F32C4DB63F0B}" sibTransId="{072AFB19-AC06-4B9C-A371-3D3F25584F5D}"/>
    <dgm:cxn modelId="{DF57D1D6-87EC-43C7-B638-EC3EAA58A8EB}" type="presOf" srcId="{28E39014-E691-4FCE-A630-23633879271D}" destId="{2764750A-3C58-429E-9F39-BDC762BF874F}" srcOrd="0" destOrd="0" presId="urn:microsoft.com/office/officeart/2005/8/layout/venn3"/>
    <dgm:cxn modelId="{D1FF2AAE-413B-446C-9AC9-6635616B83F0}" type="presOf" srcId="{37A6BB01-7A56-41F1-9E96-50CB43410833}" destId="{ECC58D5C-4C66-475B-B7B2-B1BE7F3713B1}" srcOrd="0" destOrd="0" presId="urn:microsoft.com/office/officeart/2005/8/layout/venn3"/>
    <dgm:cxn modelId="{87FD2286-028A-4782-8981-23BAC76AA077}" type="presOf" srcId="{23288839-5968-4C5F-AE7C-1A437C84FA1A}" destId="{D9669D91-4002-4890-B4A5-3A9FD5AB3863}" srcOrd="0" destOrd="0" presId="urn:microsoft.com/office/officeart/2005/8/layout/venn3"/>
    <dgm:cxn modelId="{ADF462AD-3BC9-4298-83F9-A6249DD91F31}" type="presOf" srcId="{F9AEB31B-509B-4D0E-A035-2323AC157D54}" destId="{3047C3EB-9514-4C42-940B-D556C37B0790}" srcOrd="0" destOrd="0" presId="urn:microsoft.com/office/officeart/2005/8/layout/venn3"/>
    <dgm:cxn modelId="{DAD1E9EB-C20B-4275-9845-152E55582243}" type="presParOf" srcId="{ECC58D5C-4C66-475B-B7B2-B1BE7F3713B1}" destId="{2764750A-3C58-429E-9F39-BDC762BF874F}" srcOrd="0" destOrd="0" presId="urn:microsoft.com/office/officeart/2005/8/layout/venn3"/>
    <dgm:cxn modelId="{7ED1113A-7653-495C-A571-1EDDB898289A}" type="presParOf" srcId="{ECC58D5C-4C66-475B-B7B2-B1BE7F3713B1}" destId="{06AD796B-64DC-4EFD-9281-B7A741E2BAFE}" srcOrd="1" destOrd="0" presId="urn:microsoft.com/office/officeart/2005/8/layout/venn3"/>
    <dgm:cxn modelId="{2BBE88DE-1ECD-43D0-BAC9-CC8E28AAE540}" type="presParOf" srcId="{ECC58D5C-4C66-475B-B7B2-B1BE7F3713B1}" destId="{3047C3EB-9514-4C42-940B-D556C37B0790}" srcOrd="2" destOrd="0" presId="urn:microsoft.com/office/officeart/2005/8/layout/venn3"/>
    <dgm:cxn modelId="{08F0FAA9-9976-4C59-8D79-8AA4347D5D09}" type="presParOf" srcId="{ECC58D5C-4C66-475B-B7B2-B1BE7F3713B1}" destId="{594E3E07-C27C-4F27-A8E7-C6850DFE17B5}" srcOrd="3" destOrd="0" presId="urn:microsoft.com/office/officeart/2005/8/layout/venn3"/>
    <dgm:cxn modelId="{44399F0F-A8DF-4C58-B9CD-45055A9BCECD}" type="presParOf" srcId="{ECC58D5C-4C66-475B-B7B2-B1BE7F3713B1}" destId="{F136A137-74A3-4EDE-AD12-A3F620419CB3}" srcOrd="4" destOrd="0" presId="urn:microsoft.com/office/officeart/2005/8/layout/venn3"/>
    <dgm:cxn modelId="{3E5335FD-44D7-4EFE-9C9B-D2CD458A27C5}" type="presParOf" srcId="{ECC58D5C-4C66-475B-B7B2-B1BE7F3713B1}" destId="{FC45A72C-EFC4-4AE3-B273-F061DECA18D9}" srcOrd="5" destOrd="0" presId="urn:microsoft.com/office/officeart/2005/8/layout/venn3"/>
    <dgm:cxn modelId="{F5EB9B29-88B0-455A-8BD8-71DBF4B5A571}" type="presParOf" srcId="{ECC58D5C-4C66-475B-B7B2-B1BE7F3713B1}" destId="{D9669D91-4002-4890-B4A5-3A9FD5AB3863}" srcOrd="6" destOrd="0" presId="urn:microsoft.com/office/officeart/2005/8/layout/venn3"/>
  </dgm:cxnLst>
  <dgm:bg/>
  <dgm:whole>
    <a:ln>
      <a:noFill/>
    </a:ln>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64750A-3C58-429E-9F39-BDC762BF874F}">
      <dsp:nvSpPr>
        <dsp:cNvPr id="0" name=""/>
        <dsp:cNvSpPr/>
      </dsp:nvSpPr>
      <dsp:spPr>
        <a:xfrm>
          <a:off x="2320" y="694363"/>
          <a:ext cx="2328305" cy="2328305"/>
        </a:xfrm>
        <a:prstGeom prst="ellipse">
          <a:avLst/>
        </a:prstGeom>
        <a:gradFill rotWithShape="0">
          <a:gsLst>
            <a:gs pos="0">
              <a:schemeClr val="lt1">
                <a:alpha val="50000"/>
                <a:hueOff val="0"/>
                <a:satOff val="0"/>
                <a:lumOff val="0"/>
                <a:alphaOff val="0"/>
                <a:shade val="51000"/>
                <a:satMod val="130000"/>
              </a:schemeClr>
            </a:gs>
            <a:gs pos="80000">
              <a:schemeClr val="lt1">
                <a:alpha val="50000"/>
                <a:hueOff val="0"/>
                <a:satOff val="0"/>
                <a:lumOff val="0"/>
                <a:alphaOff val="0"/>
                <a:shade val="93000"/>
                <a:satMod val="130000"/>
              </a:schemeClr>
            </a:gs>
            <a:gs pos="100000">
              <a:schemeClr val="lt1">
                <a:alpha val="50000"/>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128134" tIns="26670" rIns="128134" bIns="26670" numCol="1" spcCol="1270" anchor="ctr" anchorCtr="0">
          <a:noAutofit/>
        </a:bodyPr>
        <a:lstStyle/>
        <a:p>
          <a:pPr lvl="0" algn="ctr" defTabSz="933450">
            <a:lnSpc>
              <a:spcPct val="90000"/>
            </a:lnSpc>
            <a:spcBef>
              <a:spcPct val="0"/>
            </a:spcBef>
            <a:spcAft>
              <a:spcPct val="35000"/>
            </a:spcAft>
          </a:pPr>
          <a:r>
            <a:rPr lang="en-GB" sz="2100" kern="1200" dirty="0" smtClean="0"/>
            <a:t>WORK EXPERIENCE </a:t>
          </a:r>
          <a:endParaRPr lang="en-GB" sz="2100" kern="1200" dirty="0"/>
        </a:p>
      </dsp:txBody>
      <dsp:txXfrm>
        <a:off x="343292" y="1035335"/>
        <a:ext cx="1646361" cy="1646361"/>
      </dsp:txXfrm>
    </dsp:sp>
    <dsp:sp modelId="{3047C3EB-9514-4C42-940B-D556C37B0790}">
      <dsp:nvSpPr>
        <dsp:cNvPr id="0" name=""/>
        <dsp:cNvSpPr/>
      </dsp:nvSpPr>
      <dsp:spPr>
        <a:xfrm>
          <a:off x="1864965" y="694363"/>
          <a:ext cx="2328305" cy="2328305"/>
        </a:xfrm>
        <a:prstGeom prst="ellipse">
          <a:avLst/>
        </a:prstGeom>
        <a:gradFill rotWithShape="0">
          <a:gsLst>
            <a:gs pos="0">
              <a:schemeClr val="lt1">
                <a:alpha val="50000"/>
                <a:hueOff val="0"/>
                <a:satOff val="0"/>
                <a:lumOff val="0"/>
                <a:alphaOff val="0"/>
                <a:shade val="51000"/>
                <a:satMod val="130000"/>
              </a:schemeClr>
            </a:gs>
            <a:gs pos="80000">
              <a:schemeClr val="lt1">
                <a:alpha val="50000"/>
                <a:hueOff val="0"/>
                <a:satOff val="0"/>
                <a:lumOff val="0"/>
                <a:alphaOff val="0"/>
                <a:shade val="93000"/>
                <a:satMod val="130000"/>
              </a:schemeClr>
            </a:gs>
            <a:gs pos="100000">
              <a:schemeClr val="lt1">
                <a:alpha val="50000"/>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128134" tIns="26670" rIns="128134" bIns="26670" numCol="1" spcCol="1270" anchor="ctr" anchorCtr="0">
          <a:noAutofit/>
        </a:bodyPr>
        <a:lstStyle/>
        <a:p>
          <a:pPr lvl="0" algn="ctr" defTabSz="933450">
            <a:lnSpc>
              <a:spcPct val="90000"/>
            </a:lnSpc>
            <a:spcBef>
              <a:spcPct val="0"/>
            </a:spcBef>
            <a:spcAft>
              <a:spcPct val="35000"/>
            </a:spcAft>
          </a:pPr>
          <a:r>
            <a:rPr lang="en-GB" sz="2100" kern="1200" dirty="0" smtClean="0"/>
            <a:t>PLACEMENT</a:t>
          </a:r>
          <a:endParaRPr lang="en-GB" sz="2100" kern="1200" dirty="0"/>
        </a:p>
      </dsp:txBody>
      <dsp:txXfrm>
        <a:off x="2205937" y="1035335"/>
        <a:ext cx="1646361" cy="1646361"/>
      </dsp:txXfrm>
    </dsp:sp>
    <dsp:sp modelId="{F136A137-74A3-4EDE-AD12-A3F620419CB3}">
      <dsp:nvSpPr>
        <dsp:cNvPr id="0" name=""/>
        <dsp:cNvSpPr/>
      </dsp:nvSpPr>
      <dsp:spPr>
        <a:xfrm>
          <a:off x="3727609" y="694363"/>
          <a:ext cx="2328305" cy="2328305"/>
        </a:xfrm>
        <a:prstGeom prst="ellipse">
          <a:avLst/>
        </a:prstGeom>
        <a:gradFill rotWithShape="0">
          <a:gsLst>
            <a:gs pos="0">
              <a:schemeClr val="lt1">
                <a:alpha val="50000"/>
                <a:hueOff val="0"/>
                <a:satOff val="0"/>
                <a:lumOff val="0"/>
                <a:alphaOff val="0"/>
                <a:shade val="51000"/>
                <a:satMod val="130000"/>
              </a:schemeClr>
            </a:gs>
            <a:gs pos="80000">
              <a:schemeClr val="lt1">
                <a:alpha val="50000"/>
                <a:hueOff val="0"/>
                <a:satOff val="0"/>
                <a:lumOff val="0"/>
                <a:alphaOff val="0"/>
                <a:shade val="93000"/>
                <a:satMod val="130000"/>
              </a:schemeClr>
            </a:gs>
            <a:gs pos="100000">
              <a:schemeClr val="lt1">
                <a:alpha val="50000"/>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128134" tIns="26670" rIns="128134" bIns="26670" numCol="1" spcCol="1270" anchor="ctr" anchorCtr="0">
          <a:noAutofit/>
        </a:bodyPr>
        <a:lstStyle/>
        <a:p>
          <a:pPr lvl="0" algn="ctr" defTabSz="933450">
            <a:lnSpc>
              <a:spcPct val="90000"/>
            </a:lnSpc>
            <a:spcBef>
              <a:spcPct val="0"/>
            </a:spcBef>
            <a:spcAft>
              <a:spcPct val="35000"/>
            </a:spcAft>
          </a:pPr>
          <a:r>
            <a:rPr lang="en-GB" sz="2100" kern="1200" dirty="0" smtClean="0"/>
            <a:t>INTERNSHIP OFFER</a:t>
          </a:r>
          <a:endParaRPr lang="en-GB" sz="2100" kern="1200" dirty="0"/>
        </a:p>
      </dsp:txBody>
      <dsp:txXfrm>
        <a:off x="4068581" y="1035335"/>
        <a:ext cx="1646361" cy="1646361"/>
      </dsp:txXfrm>
    </dsp:sp>
    <dsp:sp modelId="{D9669D91-4002-4890-B4A5-3A9FD5AB3863}">
      <dsp:nvSpPr>
        <dsp:cNvPr id="0" name=""/>
        <dsp:cNvSpPr/>
      </dsp:nvSpPr>
      <dsp:spPr>
        <a:xfrm>
          <a:off x="5590253" y="694363"/>
          <a:ext cx="2328305" cy="2328305"/>
        </a:xfrm>
        <a:prstGeom prst="ellipse">
          <a:avLst/>
        </a:prstGeom>
        <a:gradFill rotWithShape="0">
          <a:gsLst>
            <a:gs pos="0">
              <a:schemeClr val="lt1">
                <a:alpha val="50000"/>
                <a:hueOff val="0"/>
                <a:satOff val="0"/>
                <a:lumOff val="0"/>
                <a:alphaOff val="0"/>
                <a:shade val="51000"/>
                <a:satMod val="130000"/>
              </a:schemeClr>
            </a:gs>
            <a:gs pos="80000">
              <a:schemeClr val="lt1">
                <a:alpha val="50000"/>
                <a:hueOff val="0"/>
                <a:satOff val="0"/>
                <a:lumOff val="0"/>
                <a:alphaOff val="0"/>
                <a:shade val="93000"/>
                <a:satMod val="130000"/>
              </a:schemeClr>
            </a:gs>
            <a:gs pos="100000">
              <a:schemeClr val="lt1">
                <a:alpha val="50000"/>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128134" tIns="26670" rIns="128134" bIns="26670" numCol="1" spcCol="1270" anchor="ctr" anchorCtr="0">
          <a:noAutofit/>
        </a:bodyPr>
        <a:lstStyle/>
        <a:p>
          <a:pPr lvl="0" algn="ctr" defTabSz="933450">
            <a:lnSpc>
              <a:spcPct val="90000"/>
            </a:lnSpc>
            <a:spcBef>
              <a:spcPct val="0"/>
            </a:spcBef>
            <a:spcAft>
              <a:spcPct val="35000"/>
            </a:spcAft>
          </a:pPr>
          <a:r>
            <a:rPr lang="en-GB" sz="2100" kern="1200" dirty="0" smtClean="0"/>
            <a:t>SANDWICH PLACEMENT</a:t>
          </a:r>
          <a:endParaRPr lang="en-GB" sz="2100" kern="1200" dirty="0"/>
        </a:p>
      </dsp:txBody>
      <dsp:txXfrm>
        <a:off x="5931225" y="1035335"/>
        <a:ext cx="1646361" cy="1646361"/>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78AF09-A19C-4CEF-BB74-187BCF9E1BD5}" type="datetimeFigureOut">
              <a:rPr lang="en-GB" smtClean="0"/>
              <a:pPr/>
              <a:t>28/11/2012</a:t>
            </a:fld>
            <a:endParaRPr lang="en-GB"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7A8B26-5B94-4FF8-9161-2E7D50F19497}" type="slidenum">
              <a:rPr lang="en-GB" smtClean="0"/>
              <a:pPr/>
              <a:t>‹N°›</a:t>
            </a:fld>
            <a:endParaRPr lang="en-GB" dirty="0"/>
          </a:p>
        </p:txBody>
      </p:sp>
    </p:spTree>
    <p:extLst>
      <p:ext uri="{BB962C8B-B14F-4D97-AF65-F5344CB8AC3E}">
        <p14:creationId xmlns:p14="http://schemas.microsoft.com/office/powerpoint/2010/main" val="6144983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EE4B4A-AE3F-4679-8227-E9C0F6E33E79}" type="datetimeFigureOut">
              <a:rPr lang="en-GB" smtClean="0"/>
              <a:pPr/>
              <a:t>28/11/2012</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0CE154-6CAA-4AE6-9E91-63BB7C7CBDB4}" type="slidenum">
              <a:rPr lang="en-GB" smtClean="0"/>
              <a:pPr/>
              <a:t>‹N°›</a:t>
            </a:fld>
            <a:endParaRPr lang="en-GB" dirty="0"/>
          </a:p>
        </p:txBody>
      </p:sp>
    </p:spTree>
    <p:extLst>
      <p:ext uri="{BB962C8B-B14F-4D97-AF65-F5344CB8AC3E}">
        <p14:creationId xmlns:p14="http://schemas.microsoft.com/office/powerpoint/2010/main" val="50826965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60CE154-6CAA-4AE6-9E91-63BB7C7CBDB4}" type="slidenum">
              <a:rPr lang="en-GB" smtClean="0"/>
              <a:pPr/>
              <a:t>1</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60CE154-6CAA-4AE6-9E91-63BB7C7CBDB4}" type="slidenum">
              <a:rPr lang="en-GB" smtClean="0"/>
              <a:pPr/>
              <a:t>3</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60CE154-6CAA-4AE6-9E91-63BB7C7CBDB4}" type="slidenum">
              <a:rPr lang="en-GB" smtClean="0"/>
              <a:pPr/>
              <a:t>6</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1B7FE5A-5C5F-495E-8C44-5E3FD7AC82BA}" type="datetime1">
              <a:rPr lang="en-GB" smtClean="0"/>
              <a:pPr/>
              <a:t>28/11/2012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B216400-3CA8-4A9F-AE94-D29C494F0A73}" type="slidenum">
              <a:rPr lang="en-GB" smtClean="0"/>
              <a:pPr/>
              <a:t>‹N°›</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C896633-D3CF-41BD-A5E0-15EDB584C4A5}" type="datetime1">
              <a:rPr lang="en-GB" smtClean="0"/>
              <a:pPr/>
              <a:t>28/11/2012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B216400-3CA8-4A9F-AE94-D29C494F0A73}" type="slidenum">
              <a:rPr lang="en-GB" smtClean="0"/>
              <a:pPr/>
              <a:t>‹N°›</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7579E83-FD72-41FA-9C0C-F8E48FB96727}" type="datetime1">
              <a:rPr lang="en-GB" smtClean="0"/>
              <a:pPr/>
              <a:t>28/11/2012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B216400-3CA8-4A9F-AE94-D29C494F0A73}" type="slidenum">
              <a:rPr lang="en-GB" smtClean="0"/>
              <a:pPr/>
              <a:t>‹N°›</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B972B89-22A4-4B53-9396-2D1E4D6905A7}" type="datetime1">
              <a:rPr lang="en-GB" smtClean="0"/>
              <a:pPr/>
              <a:t>28/11/2012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B216400-3CA8-4A9F-AE94-D29C494F0A73}" type="slidenum">
              <a:rPr lang="en-GB" smtClean="0"/>
              <a:pPr/>
              <a:t>‹N°›</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8C74B4-FA99-4CCB-A188-8BB8BF7B971B}" type="datetime1">
              <a:rPr lang="en-GB" smtClean="0"/>
              <a:pPr/>
              <a:t>28/11/2012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B216400-3CA8-4A9F-AE94-D29C494F0A73}" type="slidenum">
              <a:rPr lang="en-GB" smtClean="0"/>
              <a:pPr/>
              <a:t>‹N°›</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C493628-9782-4FD8-A081-03E6589473D3}" type="datetime1">
              <a:rPr lang="en-GB" smtClean="0"/>
              <a:pPr/>
              <a:t>28/11/2012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B216400-3CA8-4A9F-AE94-D29C494F0A73}" type="slidenum">
              <a:rPr lang="en-GB" smtClean="0"/>
              <a:pPr/>
              <a:t>‹N°›</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249C6D7-DF3A-4E2B-BBC5-4B061E90A684}" type="datetime1">
              <a:rPr lang="en-GB" smtClean="0"/>
              <a:pPr/>
              <a:t>28/11/2012</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0B216400-3CA8-4A9F-AE94-D29C494F0A73}" type="slidenum">
              <a:rPr lang="en-GB" smtClean="0"/>
              <a:pPr/>
              <a:t>‹N°›</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DF51EBB-5378-42BA-B80D-9C9076618111}" type="datetime1">
              <a:rPr lang="en-GB" smtClean="0"/>
              <a:pPr/>
              <a:t>28/11/2012</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0B216400-3CA8-4A9F-AE94-D29C494F0A73}" type="slidenum">
              <a:rPr lang="en-GB" smtClean="0"/>
              <a:pPr/>
              <a:t>‹N°›</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15946D-1EE4-4F77-A47D-959683AA1766}" type="datetime1">
              <a:rPr lang="en-GB" smtClean="0"/>
              <a:pPr/>
              <a:t>28/11/2012</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0B216400-3CA8-4A9F-AE94-D29C494F0A73}" type="slidenum">
              <a:rPr lang="en-GB" smtClean="0"/>
              <a:pPr/>
              <a:t>‹N°›</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45B652-9C5A-42ED-9432-9538995B18F0}" type="datetime1">
              <a:rPr lang="en-GB" smtClean="0"/>
              <a:pPr/>
              <a:t>28/11/2012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B216400-3CA8-4A9F-AE94-D29C494F0A73}" type="slidenum">
              <a:rPr lang="en-GB" smtClean="0"/>
              <a:pPr/>
              <a:t>‹N°›</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8381F4-5F94-47EB-B683-46E86F290998}" type="datetime1">
              <a:rPr lang="en-GB" smtClean="0"/>
              <a:pPr/>
              <a:t>28/11/2012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B216400-3CA8-4A9F-AE94-D29C494F0A73}" type="slidenum">
              <a:rPr lang="en-GB" smtClean="0"/>
              <a:pPr/>
              <a:t>‹N°›</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D9931A-B3D7-4D6C-ACDD-ECBB5D6B4695}" type="datetime1">
              <a:rPr lang="en-GB" smtClean="0"/>
              <a:pPr/>
              <a:t>28/11/2012</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216400-3CA8-4A9F-AE94-D29C494F0A73}" type="slidenum">
              <a:rPr lang="en-GB" smtClean="0"/>
              <a:pPr/>
              <a:t>‹N°›</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duotone>
              <a:prstClr val="black"/>
              <a:schemeClr val="accent1">
                <a:tint val="45000"/>
                <a:satMod val="400000"/>
              </a:schemeClr>
            </a:duotone>
          </a:blip>
          <a:srcRect/>
          <a:stretch>
            <a:fillRect/>
          </a:stretch>
        </p:blipFill>
        <p:spPr bwMode="auto">
          <a:xfrm>
            <a:off x="0" y="1"/>
            <a:ext cx="9144000" cy="1412775"/>
          </a:xfrm>
          <a:prstGeom prst="rect">
            <a:avLst/>
          </a:prstGeom>
          <a:noFill/>
          <a:ln w="9525">
            <a:noFill/>
            <a:miter lim="800000"/>
            <a:headEnd/>
            <a:tailEnd/>
          </a:ln>
        </p:spPr>
      </p:pic>
      <p:sp>
        <p:nvSpPr>
          <p:cNvPr id="7" name="TextBox 6"/>
          <p:cNvSpPr txBox="1"/>
          <p:nvPr/>
        </p:nvSpPr>
        <p:spPr>
          <a:xfrm>
            <a:off x="0" y="332656"/>
            <a:ext cx="9144000" cy="1046440"/>
          </a:xfrm>
          <a:prstGeom prst="rect">
            <a:avLst/>
          </a:prstGeom>
          <a:noFill/>
        </p:spPr>
        <p:txBody>
          <a:bodyPr wrap="square" rtlCol="0">
            <a:spAutoFit/>
          </a:bodyPr>
          <a:lstStyle/>
          <a:p>
            <a:pPr algn="ctr"/>
            <a:r>
              <a:rPr lang="en-GB" sz="4400" dirty="0" smtClean="0">
                <a:solidFill>
                  <a:schemeClr val="bg1"/>
                </a:solidFill>
              </a:rPr>
              <a:t> STAGE EN ANGLETERRE</a:t>
            </a:r>
          </a:p>
          <a:p>
            <a:pPr algn="ctr"/>
            <a:endParaRPr lang="en-GB" dirty="0"/>
          </a:p>
        </p:txBody>
      </p:sp>
      <p:sp>
        <p:nvSpPr>
          <p:cNvPr id="6" name="Rectangle 5"/>
          <p:cNvSpPr/>
          <p:nvPr/>
        </p:nvSpPr>
        <p:spPr>
          <a:xfrm>
            <a:off x="2051720" y="6597352"/>
            <a:ext cx="4968552" cy="26064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10" name="Diagram 9"/>
          <p:cNvGraphicFramePr/>
          <p:nvPr/>
        </p:nvGraphicFramePr>
        <p:xfrm>
          <a:off x="611560" y="1628800"/>
          <a:ext cx="7920880" cy="371703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026" name="Picture 2"/>
          <p:cNvPicPr>
            <a:picLocks noChangeAspect="1" noChangeArrowheads="1"/>
          </p:cNvPicPr>
          <p:nvPr/>
        </p:nvPicPr>
        <p:blipFill>
          <a:blip r:embed="rId9" cstate="print"/>
          <a:srcRect/>
          <a:stretch>
            <a:fillRect/>
          </a:stretch>
        </p:blipFill>
        <p:spPr bwMode="auto">
          <a:xfrm>
            <a:off x="827584" y="5157192"/>
            <a:ext cx="7632848" cy="10801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p:cNvPicPr>
            <a:picLocks noChangeAspect="1" noChangeArrowheads="1"/>
          </p:cNvPicPr>
          <p:nvPr/>
        </p:nvPicPr>
        <p:blipFill>
          <a:blip r:embed="rId2" cstate="print">
            <a:duotone>
              <a:schemeClr val="accent1">
                <a:shade val="45000"/>
                <a:satMod val="135000"/>
              </a:schemeClr>
              <a:prstClr val="white"/>
            </a:duotone>
          </a:blip>
          <a:srcRect/>
          <a:stretch>
            <a:fillRect/>
          </a:stretch>
        </p:blipFill>
        <p:spPr bwMode="auto">
          <a:xfrm>
            <a:off x="3563888" y="1601416"/>
            <a:ext cx="5580112" cy="5256584"/>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duotone>
              <a:prstClr val="black"/>
              <a:schemeClr val="accent1">
                <a:tint val="45000"/>
                <a:satMod val="400000"/>
              </a:schemeClr>
            </a:duotone>
          </a:blip>
          <a:srcRect/>
          <a:stretch>
            <a:fillRect/>
          </a:stretch>
        </p:blipFill>
        <p:spPr bwMode="auto">
          <a:xfrm>
            <a:off x="0" y="1"/>
            <a:ext cx="9144000" cy="1628799"/>
          </a:xfrm>
          <a:prstGeom prst="rect">
            <a:avLst/>
          </a:prstGeom>
          <a:solidFill>
            <a:schemeClr val="accent1">
              <a:lumMod val="75000"/>
            </a:schemeClr>
          </a:solidFill>
          <a:ln w="9525">
            <a:solidFill>
              <a:schemeClr val="accent1">
                <a:lumMod val="75000"/>
                <a:alpha val="80000"/>
              </a:schemeClr>
            </a:solidFill>
            <a:miter lim="800000"/>
            <a:headEnd/>
            <a:tailEnd/>
          </a:ln>
        </p:spPr>
      </p:pic>
      <p:sp>
        <p:nvSpPr>
          <p:cNvPr id="7" name="TextBox 6"/>
          <p:cNvSpPr txBox="1"/>
          <p:nvPr/>
        </p:nvSpPr>
        <p:spPr>
          <a:xfrm>
            <a:off x="0" y="548680"/>
            <a:ext cx="9144000" cy="769441"/>
          </a:xfrm>
          <a:prstGeom prst="rect">
            <a:avLst/>
          </a:prstGeom>
          <a:noFill/>
        </p:spPr>
        <p:txBody>
          <a:bodyPr wrap="square" rtlCol="0">
            <a:spAutoFit/>
          </a:bodyPr>
          <a:lstStyle/>
          <a:p>
            <a:pPr algn="ctr"/>
            <a:r>
              <a:rPr lang="en-GB" sz="4400" b="1" dirty="0" smtClean="0">
                <a:solidFill>
                  <a:schemeClr val="bg1"/>
                </a:solidFill>
                <a:latin typeface="+mj-lt"/>
              </a:rPr>
              <a:t>KING STAGE STUDENT SERVICES</a:t>
            </a:r>
            <a:endParaRPr lang="en-GB" sz="4400" b="1" dirty="0">
              <a:solidFill>
                <a:schemeClr val="bg1"/>
              </a:solidFill>
              <a:latin typeface="+mj-lt"/>
            </a:endParaRPr>
          </a:p>
        </p:txBody>
      </p:sp>
      <p:sp>
        <p:nvSpPr>
          <p:cNvPr id="9" name="Rectangle 8"/>
          <p:cNvSpPr/>
          <p:nvPr/>
        </p:nvSpPr>
        <p:spPr>
          <a:xfrm>
            <a:off x="5076056" y="6669360"/>
            <a:ext cx="4067944" cy="18864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p:cNvSpPr txBox="1"/>
          <p:nvPr/>
        </p:nvSpPr>
        <p:spPr>
          <a:xfrm>
            <a:off x="395536" y="1700808"/>
            <a:ext cx="7884368" cy="5878532"/>
          </a:xfrm>
          <a:prstGeom prst="rect">
            <a:avLst/>
          </a:prstGeom>
          <a:noFill/>
        </p:spPr>
        <p:txBody>
          <a:bodyPr wrap="square" rtlCol="0">
            <a:spAutoFit/>
          </a:bodyPr>
          <a:lstStyle/>
          <a:p>
            <a:r>
              <a:rPr lang="en-US" cap="small" dirty="0" smtClean="0"/>
              <a:t> </a:t>
            </a:r>
            <a:endParaRPr lang="en-GB" b="1" cap="small" dirty="0" smtClean="0"/>
          </a:p>
          <a:p>
            <a:pPr algn="just"/>
            <a:r>
              <a:rPr lang="fr-FR" sz="1400" dirty="0" smtClean="0">
                <a:latin typeface="Century Gothic" pitchFamily="34" charset="0"/>
                <a:cs typeface="Arial" pitchFamily="34" charset="0"/>
              </a:rPr>
              <a:t>Crée en 2009, King Stage est une entreprise point de relai entre les étudiants qui souhaitent réaliser un stage a Londres et les entreprises anglaises.</a:t>
            </a:r>
          </a:p>
          <a:p>
            <a:pPr algn="just"/>
            <a:r>
              <a:rPr lang="fr-FR" sz="1400" dirty="0" smtClean="0">
                <a:latin typeface="Century Gothic" pitchFamily="34" charset="0"/>
                <a:cs typeface="Arial" pitchFamily="34" charset="0"/>
              </a:rPr>
              <a:t>King stage c’est aujourd’hui un réseau de 200 entreprises partenaires Anglaises.</a:t>
            </a:r>
          </a:p>
          <a:p>
            <a:pPr algn="just"/>
            <a:r>
              <a:rPr lang="fr-FR" sz="1400" dirty="0" smtClean="0">
                <a:latin typeface="Century Gothic" pitchFamily="34" charset="0"/>
                <a:cs typeface="Arial" pitchFamily="34" charset="0"/>
              </a:rPr>
              <a:t>Plusieurs étudiants ont déjà utilisé le service STAGE+LOGEMENT créer par KING STAGE. </a:t>
            </a:r>
          </a:p>
          <a:p>
            <a:pPr algn="just"/>
            <a:endParaRPr lang="fr-FR" sz="1400" dirty="0" smtClean="0">
              <a:latin typeface="Century Gothic" pitchFamily="34" charset="0"/>
              <a:cs typeface="Arial" pitchFamily="34" charset="0"/>
            </a:endParaRPr>
          </a:p>
          <a:p>
            <a:pPr algn="just"/>
            <a:r>
              <a:rPr lang="fr-FR" sz="1400" b="1" u="sng" dirty="0" smtClean="0">
                <a:latin typeface="Century Gothic" pitchFamily="34" charset="0"/>
                <a:cs typeface="Arial" pitchFamily="34" charset="0"/>
              </a:rPr>
              <a:t>Services aux étudiants:</a:t>
            </a:r>
            <a:endParaRPr lang="fr-FR" sz="1400" dirty="0" smtClean="0">
              <a:latin typeface="Century Gothic" pitchFamily="34" charset="0"/>
              <a:cs typeface="Arial" pitchFamily="34" charset="0"/>
            </a:endParaRPr>
          </a:p>
          <a:p>
            <a:pPr algn="just"/>
            <a:r>
              <a:rPr lang="fr-FR" sz="1400" dirty="0" smtClean="0">
                <a:latin typeface="Century Gothic" pitchFamily="34" charset="0"/>
                <a:cs typeface="Arial" pitchFamily="34" charset="0"/>
              </a:rPr>
              <a:t>Notre service aux étudiants est basée sur une qualité et un contenu des missions et offres de stages. Il s’agit de FACILITER et SIMPLIFIER l’accès a un stage a l’INTERNATIONAL  pour les étudiants en fournissant un service complet. Depuis 2009 nous avons déjà travailler avec 800 étudiants Européens.</a:t>
            </a:r>
          </a:p>
          <a:p>
            <a:pPr algn="just"/>
            <a:endParaRPr lang="fr-FR" sz="1400" dirty="0" smtClean="0">
              <a:latin typeface="Century Gothic" pitchFamily="34" charset="0"/>
              <a:cs typeface="Arial" pitchFamily="34" charset="0"/>
            </a:endParaRPr>
          </a:p>
          <a:p>
            <a:pPr algn="just"/>
            <a:r>
              <a:rPr lang="fr-FR" sz="1400" b="1" u="sng" dirty="0" smtClean="0">
                <a:latin typeface="Century Gothic" pitchFamily="34" charset="0"/>
                <a:cs typeface="Arial" pitchFamily="34" charset="0"/>
              </a:rPr>
              <a:t>Services aux écoles et universités:</a:t>
            </a:r>
            <a:endParaRPr lang="fr-FR" sz="1400" dirty="0" smtClean="0">
              <a:latin typeface="Century Gothic" pitchFamily="34" charset="0"/>
              <a:cs typeface="Arial" pitchFamily="34" charset="0"/>
            </a:endParaRPr>
          </a:p>
          <a:p>
            <a:pPr algn="just"/>
            <a:r>
              <a:rPr lang="fr-FR" sz="1400" dirty="0" smtClean="0">
                <a:latin typeface="Century Gothic" pitchFamily="34" charset="0"/>
                <a:cs typeface="Arial" pitchFamily="34" charset="0"/>
              </a:rPr>
              <a:t>Nous développons des relations privilégiées avec des Ecoles de commerce en France et en Europe afin d’offrir une opportunité supplémentaire a leurs étudiants en terme de développement de carrière.</a:t>
            </a:r>
          </a:p>
          <a:p>
            <a:pPr algn="just"/>
            <a:endParaRPr lang="fr-FR" sz="1400" dirty="0" smtClean="0">
              <a:latin typeface="Century Gothic" pitchFamily="34" charset="0"/>
              <a:cs typeface="Arial" pitchFamily="34" charset="0"/>
            </a:endParaRPr>
          </a:p>
          <a:p>
            <a:pPr algn="just"/>
            <a:r>
              <a:rPr lang="fr-FR" sz="1400" b="1" u="sng" dirty="0" smtClean="0">
                <a:latin typeface="Century Gothic" pitchFamily="34" charset="0"/>
                <a:cs typeface="Arial" pitchFamily="34" charset="0"/>
              </a:rPr>
              <a:t>Services aux entreprises </a:t>
            </a:r>
            <a:endParaRPr lang="fr-FR" sz="1400" dirty="0" smtClean="0">
              <a:latin typeface="Century Gothic" pitchFamily="34" charset="0"/>
              <a:cs typeface="Arial" pitchFamily="34" charset="0"/>
            </a:endParaRPr>
          </a:p>
          <a:p>
            <a:pPr algn="just"/>
            <a:r>
              <a:rPr lang="fr-FR" sz="1400" dirty="0" smtClean="0">
                <a:latin typeface="Century Gothic" pitchFamily="34" charset="0"/>
                <a:cs typeface="Arial" pitchFamily="34" charset="0"/>
              </a:rPr>
              <a:t>Nous disposons d’un réseau de 200 entreprises partenaire au Royaume Unis</a:t>
            </a:r>
          </a:p>
          <a:p>
            <a:pPr algn="just"/>
            <a:r>
              <a:rPr lang="fr-FR" sz="1400" dirty="0" smtClean="0">
                <a:latin typeface="Century Gothic" pitchFamily="34" charset="0"/>
                <a:cs typeface="Arial" pitchFamily="34" charset="0"/>
              </a:rPr>
              <a:t>Nous proposons un service de « sourcing » en stagiaire aux entreprises anglaise.</a:t>
            </a:r>
          </a:p>
          <a:p>
            <a:pPr algn="just"/>
            <a:r>
              <a:rPr lang="fr-FR" sz="1400" dirty="0" smtClean="0">
                <a:latin typeface="Century Gothic" pitchFamily="34" charset="0"/>
                <a:cs typeface="Arial" pitchFamily="34" charset="0"/>
              </a:rPr>
              <a:t>Membre de la CCFGB, nous gérons également le recrutement de leur stagiaires. </a:t>
            </a:r>
          </a:p>
          <a:p>
            <a:endParaRPr lang="en-US" sz="1400" cap="small" dirty="0" smtClean="0">
              <a:solidFill>
                <a:schemeClr val="accent1">
                  <a:lumMod val="50000"/>
                </a:schemeClr>
              </a:solidFill>
              <a:latin typeface="Century Gothic" pitchFamily="34" charset="0"/>
              <a:cs typeface="Arial" pitchFamily="34" charset="0"/>
            </a:endParaRPr>
          </a:p>
          <a:p>
            <a:pPr lvl="0" algn="just"/>
            <a:r>
              <a:rPr lang="en-US" sz="1400" cap="small" dirty="0" smtClean="0">
                <a:solidFill>
                  <a:schemeClr val="accent1">
                    <a:lumMod val="50000"/>
                  </a:schemeClr>
                </a:solidFill>
                <a:latin typeface="Century Gothic" pitchFamily="34" charset="0"/>
                <a:cs typeface="Arial" pitchFamily="34" charset="0"/>
              </a:rPr>
              <a:t>        </a:t>
            </a:r>
            <a:endParaRPr lang="en-GB" sz="1400" b="1" cap="small" dirty="0" smtClean="0">
              <a:solidFill>
                <a:schemeClr val="accent1">
                  <a:lumMod val="50000"/>
                </a:schemeClr>
              </a:solidFill>
              <a:latin typeface="Century Gothic" pitchFamily="34" charset="0"/>
              <a:cs typeface="Arial" pitchFamily="34" charset="0"/>
            </a:endParaRPr>
          </a:p>
          <a:p>
            <a:pPr lvl="0" algn="just"/>
            <a:endParaRPr lang="en-GB" b="1" cap="small" dirty="0" smtClean="0">
              <a:solidFill>
                <a:schemeClr val="accent1">
                  <a:lumMod val="50000"/>
                </a:schemeClr>
              </a:solidFill>
            </a:endParaRPr>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duotone>
              <a:prstClr val="black"/>
              <a:schemeClr val="accent1">
                <a:tint val="45000"/>
                <a:satMod val="400000"/>
              </a:schemeClr>
            </a:duotone>
          </a:blip>
          <a:srcRect/>
          <a:stretch>
            <a:fillRect/>
          </a:stretch>
        </p:blipFill>
        <p:spPr bwMode="auto">
          <a:xfrm>
            <a:off x="0" y="1"/>
            <a:ext cx="9144000" cy="1412775"/>
          </a:xfrm>
          <a:prstGeom prst="rect">
            <a:avLst/>
          </a:prstGeom>
          <a:noFill/>
          <a:ln w="9525">
            <a:noFill/>
            <a:miter lim="800000"/>
            <a:headEnd/>
            <a:tailEnd/>
          </a:ln>
        </p:spPr>
      </p:pic>
      <p:sp>
        <p:nvSpPr>
          <p:cNvPr id="14" name="Rectangle 13"/>
          <p:cNvSpPr/>
          <p:nvPr/>
        </p:nvSpPr>
        <p:spPr>
          <a:xfrm>
            <a:off x="5076056" y="6669360"/>
            <a:ext cx="4067944" cy="18864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5" name="Picture 2"/>
          <p:cNvPicPr>
            <a:picLocks noChangeAspect="1" noChangeArrowheads="1"/>
          </p:cNvPicPr>
          <p:nvPr/>
        </p:nvPicPr>
        <p:blipFill>
          <a:blip r:embed="rId4" cstate="print">
            <a:duotone>
              <a:schemeClr val="accent1">
                <a:shade val="45000"/>
                <a:satMod val="135000"/>
              </a:schemeClr>
              <a:prstClr val="white"/>
            </a:duotone>
          </a:blip>
          <a:srcRect/>
          <a:stretch>
            <a:fillRect/>
          </a:stretch>
        </p:blipFill>
        <p:spPr bwMode="auto">
          <a:xfrm>
            <a:off x="3563888" y="1412776"/>
            <a:ext cx="5580112" cy="5256584"/>
          </a:xfrm>
          <a:prstGeom prst="rect">
            <a:avLst/>
          </a:prstGeom>
          <a:noFill/>
          <a:ln w="9525">
            <a:noFill/>
            <a:miter lim="800000"/>
            <a:headEnd/>
            <a:tailEnd/>
          </a:ln>
        </p:spPr>
      </p:pic>
      <p:sp>
        <p:nvSpPr>
          <p:cNvPr id="16" name="TextBox 15"/>
          <p:cNvSpPr txBox="1"/>
          <p:nvPr/>
        </p:nvSpPr>
        <p:spPr>
          <a:xfrm>
            <a:off x="251520" y="1700808"/>
            <a:ext cx="8136904" cy="4770537"/>
          </a:xfrm>
          <a:prstGeom prst="rect">
            <a:avLst/>
          </a:prstGeom>
          <a:noFill/>
        </p:spPr>
        <p:txBody>
          <a:bodyPr wrap="square" rtlCol="0">
            <a:spAutoFit/>
          </a:bodyPr>
          <a:lstStyle/>
          <a:p>
            <a:pPr algn="just"/>
            <a:r>
              <a:rPr lang="fr-FR" sz="1600" dirty="0" smtClean="0">
                <a:solidFill>
                  <a:schemeClr val="accent1">
                    <a:lumMod val="50000"/>
                  </a:schemeClr>
                </a:solidFill>
                <a:latin typeface="Century Gothic" pitchFamily="34" charset="0"/>
              </a:rPr>
              <a:t>Un stage «  Internship » est  une opportunité offerte par un employeur a un étudiant, afin de travailler au sein de la firme, pour une période définie et limitée dans le temps.</a:t>
            </a:r>
          </a:p>
          <a:p>
            <a:pPr algn="just"/>
            <a:endParaRPr lang="fr-FR" sz="1600" dirty="0" smtClean="0">
              <a:solidFill>
                <a:schemeClr val="accent1">
                  <a:lumMod val="50000"/>
                </a:schemeClr>
              </a:solidFill>
              <a:latin typeface="Century Gothic" pitchFamily="34" charset="0"/>
            </a:endParaRPr>
          </a:p>
          <a:p>
            <a:pPr algn="ctr"/>
            <a:r>
              <a:rPr lang="fr-FR" sz="2400" b="1" u="sng" cap="small" dirty="0" smtClean="0">
                <a:solidFill>
                  <a:schemeClr val="accent1">
                    <a:lumMod val="50000"/>
                  </a:schemeClr>
                </a:solidFill>
                <a:latin typeface="Century Gothic" pitchFamily="34" charset="0"/>
              </a:rPr>
              <a:t>Les differents termes pour parler de stage en </a:t>
            </a:r>
            <a:r>
              <a:rPr lang="fr-FR" sz="2400" b="1" u="sng" cap="small" dirty="0" err="1" smtClean="0">
                <a:solidFill>
                  <a:schemeClr val="accent1">
                    <a:lumMod val="50000"/>
                  </a:schemeClr>
                </a:solidFill>
                <a:latin typeface="Century Gothic" pitchFamily="34" charset="0"/>
              </a:rPr>
              <a:t>angleterre</a:t>
            </a:r>
            <a:endParaRPr lang="fr-FR" sz="2400" b="1" u="sng" cap="small" dirty="0" smtClean="0">
              <a:solidFill>
                <a:schemeClr val="accent1">
                  <a:lumMod val="50000"/>
                </a:schemeClr>
              </a:solidFill>
              <a:latin typeface="Century Gothic" pitchFamily="34" charset="0"/>
            </a:endParaRPr>
          </a:p>
          <a:p>
            <a:pPr algn="ctr"/>
            <a:endParaRPr lang="fr-FR" sz="2400" b="1" u="sng" cap="small" dirty="0" smtClean="0">
              <a:solidFill>
                <a:schemeClr val="accent1">
                  <a:lumMod val="50000"/>
                </a:schemeClr>
              </a:solidFill>
              <a:latin typeface="Century Gothic" pitchFamily="34" charset="0"/>
            </a:endParaRPr>
          </a:p>
          <a:p>
            <a:pPr algn="ctr"/>
            <a:endParaRPr lang="fr-FR" sz="1600" b="1" cap="small" dirty="0" smtClean="0">
              <a:solidFill>
                <a:schemeClr val="accent1">
                  <a:lumMod val="50000"/>
                </a:schemeClr>
              </a:solidFill>
            </a:endParaRPr>
          </a:p>
          <a:p>
            <a:r>
              <a:rPr lang="fr-FR" sz="1400" b="1" u="sng" dirty="0" smtClean="0">
                <a:solidFill>
                  <a:schemeClr val="accent1">
                    <a:lumMod val="50000"/>
                  </a:schemeClr>
                </a:solidFill>
                <a:latin typeface="Century Gothic" pitchFamily="34" charset="0"/>
              </a:rPr>
              <a:t>Student placement</a:t>
            </a:r>
            <a:r>
              <a:rPr lang="fr-FR" sz="1400" b="1" dirty="0" smtClean="0">
                <a:solidFill>
                  <a:schemeClr val="accent1">
                    <a:lumMod val="50000"/>
                  </a:schemeClr>
                </a:solidFill>
                <a:latin typeface="Century Gothic" pitchFamily="34" charset="0"/>
              </a:rPr>
              <a:t> </a:t>
            </a:r>
            <a:r>
              <a:rPr lang="fr-FR" sz="1400" dirty="0" smtClean="0">
                <a:solidFill>
                  <a:schemeClr val="accent1">
                    <a:lumMod val="50000"/>
                  </a:schemeClr>
                </a:solidFill>
                <a:latin typeface="Century Gothic" pitchFamily="34" charset="0"/>
              </a:rPr>
              <a:t>: </a:t>
            </a:r>
            <a:r>
              <a:rPr lang="fr-FR" sz="1400" dirty="0" smtClean="0">
                <a:latin typeface="Century Gothic" pitchFamily="34" charset="0"/>
              </a:rPr>
              <a:t>Une période de travail en entreprise qui s’inscrit dans le programme scolaire de l’étudiant, c'est-à-dire qu’une durée précise a été déterminée durant la période scolaire.</a:t>
            </a:r>
          </a:p>
          <a:p>
            <a:endParaRPr lang="fr-FR" sz="1400" dirty="0" smtClean="0">
              <a:solidFill>
                <a:schemeClr val="accent1">
                  <a:lumMod val="50000"/>
                </a:schemeClr>
              </a:solidFill>
              <a:latin typeface="Century Gothic" pitchFamily="34" charset="0"/>
            </a:endParaRPr>
          </a:p>
          <a:p>
            <a:r>
              <a:rPr lang="fr-FR" sz="1400" b="1" u="sng" dirty="0" smtClean="0">
                <a:solidFill>
                  <a:schemeClr val="accent1">
                    <a:lumMod val="50000"/>
                  </a:schemeClr>
                </a:solidFill>
                <a:latin typeface="Century Gothic" pitchFamily="34" charset="0"/>
              </a:rPr>
              <a:t>Internship</a:t>
            </a:r>
            <a:r>
              <a:rPr lang="fr-FR" sz="1400" dirty="0" smtClean="0">
                <a:solidFill>
                  <a:schemeClr val="accent1">
                    <a:lumMod val="50000"/>
                  </a:schemeClr>
                </a:solidFill>
                <a:latin typeface="Century Gothic" pitchFamily="34" charset="0"/>
              </a:rPr>
              <a:t> : </a:t>
            </a:r>
            <a:r>
              <a:rPr lang="fr-FR" sz="1400" dirty="0" smtClean="0">
                <a:latin typeface="Century Gothic" pitchFamily="34" charset="0"/>
              </a:rPr>
              <a:t>. Le terme « Internship » est utilisé pour designer une période de travail en entreprise pour un étudiant mais en dehors de la période scolaire. Cette période ne s’inscrit pas dans le programme scolaire de l’étudiant.</a:t>
            </a:r>
            <a:endParaRPr lang="fr-FR" sz="1400" dirty="0" smtClean="0">
              <a:solidFill>
                <a:schemeClr val="accent1">
                  <a:lumMod val="50000"/>
                </a:schemeClr>
              </a:solidFill>
              <a:latin typeface="Century Gothic" pitchFamily="34" charset="0"/>
            </a:endParaRPr>
          </a:p>
          <a:p>
            <a:endParaRPr lang="fr-FR" sz="1400" dirty="0" smtClean="0">
              <a:solidFill>
                <a:schemeClr val="accent1">
                  <a:lumMod val="50000"/>
                </a:schemeClr>
              </a:solidFill>
              <a:latin typeface="Century Gothic" pitchFamily="34" charset="0"/>
            </a:endParaRPr>
          </a:p>
          <a:p>
            <a:r>
              <a:rPr lang="fr-FR" sz="1400" b="1" u="sng" dirty="0" smtClean="0">
                <a:solidFill>
                  <a:schemeClr val="accent1">
                    <a:lumMod val="50000"/>
                  </a:schemeClr>
                </a:solidFill>
                <a:latin typeface="Century Gothic" pitchFamily="34" charset="0"/>
              </a:rPr>
              <a:t>Work experience</a:t>
            </a:r>
            <a:r>
              <a:rPr lang="fr-FR" sz="1400" b="1" dirty="0" smtClean="0">
                <a:solidFill>
                  <a:schemeClr val="accent1">
                    <a:lumMod val="50000"/>
                  </a:schemeClr>
                </a:solidFill>
                <a:latin typeface="Century Gothic" pitchFamily="34" charset="0"/>
              </a:rPr>
              <a:t> </a:t>
            </a:r>
            <a:r>
              <a:rPr lang="fr-FR" sz="1400" dirty="0" smtClean="0">
                <a:solidFill>
                  <a:schemeClr val="accent1">
                    <a:lumMod val="50000"/>
                  </a:schemeClr>
                </a:solidFill>
                <a:latin typeface="Century Gothic" pitchFamily="34" charset="0"/>
              </a:rPr>
              <a:t>: </a:t>
            </a:r>
            <a:r>
              <a:rPr lang="fr-FR" sz="1400" dirty="0" smtClean="0">
                <a:latin typeface="Century Gothic" pitchFamily="34" charset="0"/>
              </a:rPr>
              <a:t>Terme Britannique pour designer une période de travail en entreprise qui fait partie ou non du cursus scolaire. </a:t>
            </a:r>
            <a:endParaRPr lang="fr-FR" sz="1400" dirty="0" smtClean="0">
              <a:solidFill>
                <a:schemeClr val="accent1">
                  <a:lumMod val="50000"/>
                </a:schemeClr>
              </a:solidFill>
              <a:latin typeface="Century Gothic" pitchFamily="34" charset="0"/>
            </a:endParaRPr>
          </a:p>
          <a:p>
            <a:endParaRPr lang="en-GB" b="1" cap="small" dirty="0" smtClean="0">
              <a:solidFill>
                <a:schemeClr val="tx1">
                  <a:lumMod val="65000"/>
                  <a:lumOff val="35000"/>
                </a:schemeClr>
              </a:solidFill>
            </a:endParaRPr>
          </a:p>
          <a:p>
            <a:endParaRPr lang="fr-FR" dirty="0" smtClean="0"/>
          </a:p>
        </p:txBody>
      </p:sp>
      <p:sp>
        <p:nvSpPr>
          <p:cNvPr id="8" name="TextBox 7"/>
          <p:cNvSpPr txBox="1"/>
          <p:nvPr/>
        </p:nvSpPr>
        <p:spPr>
          <a:xfrm>
            <a:off x="0" y="404664"/>
            <a:ext cx="9144000" cy="1046440"/>
          </a:xfrm>
          <a:prstGeom prst="rect">
            <a:avLst/>
          </a:prstGeom>
          <a:noFill/>
        </p:spPr>
        <p:txBody>
          <a:bodyPr wrap="square" rtlCol="0">
            <a:spAutoFit/>
          </a:bodyPr>
          <a:lstStyle/>
          <a:p>
            <a:pPr algn="ctr"/>
            <a:r>
              <a:rPr lang="en-GB" sz="4400" dirty="0" smtClean="0">
                <a:solidFill>
                  <a:schemeClr val="bg1"/>
                </a:solidFill>
              </a:rPr>
              <a:t>DEFINITION DU STAGE EN ANGLETERRE</a:t>
            </a:r>
          </a:p>
          <a:p>
            <a:pPr algn="ct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duotone>
              <a:prstClr val="black"/>
              <a:schemeClr val="accent1">
                <a:tint val="45000"/>
                <a:satMod val="400000"/>
              </a:schemeClr>
            </a:duotone>
          </a:blip>
          <a:srcRect/>
          <a:stretch>
            <a:fillRect/>
          </a:stretch>
        </p:blipFill>
        <p:spPr bwMode="auto">
          <a:xfrm>
            <a:off x="0" y="1"/>
            <a:ext cx="9144000" cy="1412776"/>
          </a:xfrm>
          <a:prstGeom prst="rect">
            <a:avLst/>
          </a:prstGeom>
          <a:noFill/>
          <a:ln w="9525">
            <a:noFill/>
            <a:miter lim="800000"/>
            <a:headEnd/>
            <a:tailEnd/>
          </a:ln>
        </p:spPr>
      </p:pic>
      <p:sp>
        <p:nvSpPr>
          <p:cNvPr id="8" name="Rectangle 7"/>
          <p:cNvSpPr/>
          <p:nvPr/>
        </p:nvSpPr>
        <p:spPr>
          <a:xfrm>
            <a:off x="5076056" y="6669360"/>
            <a:ext cx="4067944" cy="18864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9" name="Picture 2"/>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4139952" y="1412776"/>
            <a:ext cx="5004048" cy="5256584"/>
          </a:xfrm>
          <a:prstGeom prst="rect">
            <a:avLst/>
          </a:prstGeom>
          <a:noFill/>
          <a:ln w="9525">
            <a:noFill/>
            <a:miter lim="800000"/>
            <a:headEnd/>
            <a:tailEnd/>
          </a:ln>
        </p:spPr>
      </p:pic>
      <p:sp>
        <p:nvSpPr>
          <p:cNvPr id="11" name="TextBox 10"/>
          <p:cNvSpPr txBox="1"/>
          <p:nvPr/>
        </p:nvSpPr>
        <p:spPr>
          <a:xfrm>
            <a:off x="539552" y="1268760"/>
            <a:ext cx="8208912" cy="7171194"/>
          </a:xfrm>
          <a:prstGeom prst="rect">
            <a:avLst/>
          </a:prstGeom>
          <a:noFill/>
        </p:spPr>
        <p:txBody>
          <a:bodyPr wrap="square" rtlCol="0">
            <a:spAutoFit/>
          </a:bodyPr>
          <a:lstStyle/>
          <a:p>
            <a:pPr algn="ctr"/>
            <a:endParaRPr lang="en-GB" sz="1400" b="1" dirty="0" smtClean="0">
              <a:solidFill>
                <a:schemeClr val="tx1">
                  <a:lumMod val="65000"/>
                  <a:lumOff val="35000"/>
                </a:schemeClr>
              </a:solidFill>
            </a:endParaRPr>
          </a:p>
          <a:p>
            <a:pPr algn="ctr"/>
            <a:r>
              <a:rPr lang="en-GB" sz="2000" b="1" u="sng" dirty="0" smtClean="0">
                <a:solidFill>
                  <a:schemeClr val="tx1">
                    <a:lumMod val="65000"/>
                    <a:lumOff val="35000"/>
                  </a:schemeClr>
                </a:solidFill>
                <a:latin typeface="Century Gothic" pitchFamily="34" charset="0"/>
              </a:rPr>
              <a:t>10 RAISONS D’EFFECTUER UN STAGE (EN ANGLETERRE)</a:t>
            </a:r>
          </a:p>
          <a:p>
            <a:endParaRPr lang="fr-FR" sz="1400" b="1" dirty="0" smtClean="0"/>
          </a:p>
          <a:p>
            <a:pPr marL="628650" lvl="0" indent="-533400" algn="just">
              <a:buFont typeface="+mj-lt"/>
              <a:buAutoNum type="arabicPeriod"/>
            </a:pPr>
            <a:r>
              <a:rPr lang="fr-FR" sz="1600" dirty="0" smtClean="0">
                <a:latin typeface="Century Gothic" pitchFamily="34" charset="0"/>
              </a:rPr>
              <a:t>Possibilité d’acquérir une expérience réelle du monde du travail</a:t>
            </a:r>
          </a:p>
          <a:p>
            <a:pPr marL="628650" lvl="0" indent="-533400" algn="just">
              <a:buFont typeface="+mj-lt"/>
              <a:buAutoNum type="arabicPeriod"/>
            </a:pPr>
            <a:endParaRPr lang="en-GB" sz="1600" dirty="0" smtClean="0">
              <a:latin typeface="Century Gothic" pitchFamily="34" charset="0"/>
            </a:endParaRPr>
          </a:p>
          <a:p>
            <a:pPr marL="628650" lvl="0" indent="-533400" algn="just">
              <a:buFont typeface="+mj-lt"/>
              <a:buAutoNum type="arabicPeriod"/>
            </a:pPr>
            <a:r>
              <a:rPr lang="fr-FR" sz="1600" dirty="0" smtClean="0">
                <a:latin typeface="Century Gothic" pitchFamily="34" charset="0"/>
              </a:rPr>
              <a:t>Posséder un avantage par rapport aux autres candidats</a:t>
            </a:r>
          </a:p>
          <a:p>
            <a:pPr marL="628650" lvl="0" indent="-533400" algn="just">
              <a:buFont typeface="+mj-lt"/>
              <a:buAutoNum type="arabicPeriod"/>
            </a:pPr>
            <a:endParaRPr lang="en-GB" sz="1600" dirty="0" smtClean="0">
              <a:latin typeface="Century Gothic" pitchFamily="34" charset="0"/>
            </a:endParaRPr>
          </a:p>
          <a:p>
            <a:pPr marL="628650" lvl="0" indent="-533400" algn="just">
              <a:buFont typeface="+mj-lt"/>
              <a:buAutoNum type="arabicPeriod"/>
            </a:pPr>
            <a:r>
              <a:rPr lang="fr-FR" sz="1600" dirty="0" smtClean="0">
                <a:latin typeface="Century Gothic" pitchFamily="34" charset="0"/>
              </a:rPr>
              <a:t>Décider si c’est la bonne carrière pour vous</a:t>
            </a:r>
          </a:p>
          <a:p>
            <a:pPr marL="628650" lvl="0" indent="-533400" algn="just">
              <a:buFont typeface="+mj-lt"/>
              <a:buAutoNum type="arabicPeriod"/>
            </a:pPr>
            <a:endParaRPr lang="en-GB" sz="1600" dirty="0" smtClean="0">
              <a:latin typeface="Century Gothic" pitchFamily="34" charset="0"/>
            </a:endParaRPr>
          </a:p>
          <a:p>
            <a:pPr marL="628650" lvl="0" indent="-533400" algn="just">
              <a:buFont typeface="+mj-lt"/>
              <a:buAutoNum type="arabicPeriod"/>
            </a:pPr>
            <a:r>
              <a:rPr lang="fr-FR" sz="1600" dirty="0" smtClean="0">
                <a:latin typeface="Century Gothic" pitchFamily="34" charset="0"/>
              </a:rPr>
              <a:t>Développer un réseau de contact</a:t>
            </a:r>
          </a:p>
          <a:p>
            <a:pPr marL="628650" lvl="0" indent="-533400" algn="just">
              <a:buFont typeface="+mj-lt"/>
              <a:buAutoNum type="arabicPeriod"/>
            </a:pPr>
            <a:endParaRPr lang="en-GB" sz="1600" dirty="0" smtClean="0">
              <a:latin typeface="Century Gothic" pitchFamily="34" charset="0"/>
            </a:endParaRPr>
          </a:p>
          <a:p>
            <a:pPr marL="628650" lvl="0" indent="-533400" algn="just">
              <a:buFont typeface="+mj-lt"/>
              <a:buAutoNum type="arabicPeriod"/>
            </a:pPr>
            <a:r>
              <a:rPr lang="fr-FR" sz="1600" dirty="0" smtClean="0">
                <a:latin typeface="Century Gothic" pitchFamily="34" charset="0"/>
              </a:rPr>
              <a:t>Mettre en application ses connaissances </a:t>
            </a:r>
          </a:p>
          <a:p>
            <a:pPr marL="628650" lvl="0" indent="-533400" algn="just">
              <a:buFont typeface="+mj-lt"/>
              <a:buAutoNum type="arabicPeriod"/>
            </a:pPr>
            <a:endParaRPr lang="en-GB" sz="1600" dirty="0" smtClean="0">
              <a:latin typeface="Century Gothic" pitchFamily="34" charset="0"/>
            </a:endParaRPr>
          </a:p>
          <a:p>
            <a:pPr marL="628650" lvl="0" indent="-533400" algn="just">
              <a:buFont typeface="+mj-lt"/>
              <a:buAutoNum type="arabicPeriod"/>
            </a:pPr>
            <a:r>
              <a:rPr lang="fr-FR" sz="1600" dirty="0" smtClean="0">
                <a:latin typeface="Century Gothic" pitchFamily="34" charset="0"/>
              </a:rPr>
              <a:t>Engranger de la confiance en soi</a:t>
            </a:r>
          </a:p>
          <a:p>
            <a:pPr marL="628650" lvl="0" indent="-533400" algn="just">
              <a:buFont typeface="+mj-lt"/>
              <a:buAutoNum type="arabicPeriod"/>
            </a:pPr>
            <a:endParaRPr lang="en-GB" sz="1600" dirty="0" smtClean="0">
              <a:latin typeface="Century Gothic" pitchFamily="34" charset="0"/>
            </a:endParaRPr>
          </a:p>
          <a:p>
            <a:pPr marL="628650" lvl="0" indent="-533400" algn="just">
              <a:buFont typeface="+mj-lt"/>
              <a:buAutoNum type="arabicPeriod"/>
            </a:pPr>
            <a:r>
              <a:rPr lang="fr-FR" sz="1600" dirty="0" smtClean="0">
                <a:latin typeface="Century Gothic" pitchFamily="34" charset="0"/>
              </a:rPr>
              <a:t>Parfaire son anglais</a:t>
            </a:r>
          </a:p>
          <a:p>
            <a:pPr marL="628650" lvl="0" indent="-533400" algn="just">
              <a:buFont typeface="+mj-lt"/>
              <a:buAutoNum type="arabicPeriod"/>
            </a:pPr>
            <a:endParaRPr lang="en-GB" sz="1600" dirty="0" smtClean="0">
              <a:latin typeface="Century Gothic" pitchFamily="34" charset="0"/>
            </a:endParaRPr>
          </a:p>
          <a:p>
            <a:pPr marL="628650" indent="-533400" algn="just">
              <a:buFont typeface="+mj-lt"/>
              <a:buAutoNum type="arabicPeriod"/>
            </a:pPr>
            <a:r>
              <a:rPr lang="fr-FR" sz="1600" dirty="0" smtClean="0">
                <a:latin typeface="Century Gothic" pitchFamily="34" charset="0"/>
              </a:rPr>
              <a:t>Evoluer dans un environnement différent</a:t>
            </a:r>
          </a:p>
          <a:p>
            <a:pPr marL="628650" indent="-533400" algn="just">
              <a:buFont typeface="+mj-lt"/>
              <a:buAutoNum type="arabicPeriod"/>
            </a:pPr>
            <a:endParaRPr lang="en-GB" sz="1600" dirty="0" smtClean="0">
              <a:latin typeface="Century Gothic" pitchFamily="34" charset="0"/>
            </a:endParaRPr>
          </a:p>
          <a:p>
            <a:pPr marL="628650" lvl="0" indent="-533400" algn="just">
              <a:buFont typeface="+mj-lt"/>
              <a:buAutoNum type="arabicPeriod"/>
            </a:pPr>
            <a:r>
              <a:rPr lang="fr-FR" sz="1600" dirty="0" smtClean="0">
                <a:latin typeface="Century Gothic" pitchFamily="34" charset="0"/>
              </a:rPr>
              <a:t>Déboucher sur un emploi</a:t>
            </a:r>
          </a:p>
          <a:p>
            <a:pPr marL="628650" lvl="0" indent="-533400" algn="just">
              <a:buFont typeface="+mj-lt"/>
              <a:buAutoNum type="arabicPeriod"/>
            </a:pPr>
            <a:endParaRPr lang="en-GB" sz="1600" dirty="0" smtClean="0">
              <a:latin typeface="Century Gothic" pitchFamily="34" charset="0"/>
            </a:endParaRPr>
          </a:p>
          <a:p>
            <a:pPr marL="628650" lvl="0" indent="-533400" algn="just">
              <a:buFont typeface="+mj-lt"/>
              <a:buAutoNum type="arabicPeriod"/>
            </a:pPr>
            <a:r>
              <a:rPr lang="fr-FR" sz="1600" dirty="0" smtClean="0">
                <a:latin typeface="Century Gothic" pitchFamily="34" charset="0"/>
              </a:rPr>
              <a:t>Une expérience personnelle enrichissante</a:t>
            </a:r>
            <a:endParaRPr lang="en-GB" dirty="0" smtClean="0">
              <a:latin typeface="Century Gothic" pitchFamily="34" charset="0"/>
            </a:endParaRPr>
          </a:p>
          <a:p>
            <a:pPr marL="228600" indent="-228600"/>
            <a:endParaRPr lang="fr-FR" sz="1200" dirty="0" smtClean="0"/>
          </a:p>
          <a:p>
            <a:r>
              <a:rPr lang="fr-FR" sz="1200" b="1" dirty="0" smtClean="0"/>
              <a:t> </a:t>
            </a:r>
            <a:endParaRPr lang="en-GB" sz="1400" dirty="0" smtClean="0"/>
          </a:p>
          <a:p>
            <a:r>
              <a:rPr lang="fr-FR" sz="1400" b="1" dirty="0" smtClean="0"/>
              <a:t> </a:t>
            </a:r>
            <a:endParaRPr lang="en-GB" sz="1400" dirty="0" smtClean="0"/>
          </a:p>
          <a:p>
            <a:r>
              <a:rPr lang="fr-FR" sz="1400" dirty="0" smtClean="0"/>
              <a:t> </a:t>
            </a:r>
            <a:endParaRPr lang="en-GB" sz="1400" dirty="0" smtClean="0"/>
          </a:p>
          <a:p>
            <a:r>
              <a:rPr lang="fr-FR" sz="1400" dirty="0" smtClean="0"/>
              <a:t> </a:t>
            </a:r>
            <a:endParaRPr lang="en-GB" sz="1400" dirty="0" smtClean="0"/>
          </a:p>
          <a:p>
            <a:r>
              <a:rPr lang="fr-FR" sz="1400" dirty="0" smtClean="0"/>
              <a:t> </a:t>
            </a:r>
            <a:endParaRPr lang="en-GB" sz="1400" b="1" cap="small" dirty="0" smtClean="0">
              <a:solidFill>
                <a:schemeClr val="accent1">
                  <a:lumMod val="50000"/>
                </a:schemeClr>
              </a:solidFill>
            </a:endParaRPr>
          </a:p>
          <a:p>
            <a:pPr algn="just"/>
            <a:endParaRPr lang="en-GB" sz="1400" dirty="0" smtClean="0"/>
          </a:p>
          <a:p>
            <a:endParaRPr lang="en-GB" sz="1400" dirty="0" smtClean="0">
              <a:solidFill>
                <a:schemeClr val="tx1">
                  <a:lumMod val="65000"/>
                  <a:lumOff val="35000"/>
                </a:schemeClr>
              </a:solidFill>
            </a:endParaRPr>
          </a:p>
        </p:txBody>
      </p:sp>
      <p:sp>
        <p:nvSpPr>
          <p:cNvPr id="7" name="TextBox 6"/>
          <p:cNvSpPr txBox="1"/>
          <p:nvPr/>
        </p:nvSpPr>
        <p:spPr>
          <a:xfrm>
            <a:off x="0" y="188640"/>
            <a:ext cx="9144000" cy="1046440"/>
          </a:xfrm>
          <a:prstGeom prst="rect">
            <a:avLst/>
          </a:prstGeom>
          <a:noFill/>
        </p:spPr>
        <p:txBody>
          <a:bodyPr wrap="square" rtlCol="0">
            <a:spAutoFit/>
          </a:bodyPr>
          <a:lstStyle/>
          <a:p>
            <a:pPr algn="ctr"/>
            <a:r>
              <a:rPr lang="en-GB" sz="4400" dirty="0" smtClean="0">
                <a:solidFill>
                  <a:schemeClr val="bg1"/>
                </a:solidFill>
              </a:rPr>
              <a:t>POURQUOI UN STAGE EN ANGLETERRE</a:t>
            </a:r>
          </a:p>
          <a:p>
            <a:pPr algn="ct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duotone>
              <a:schemeClr val="accent1">
                <a:shade val="45000"/>
                <a:satMod val="135000"/>
              </a:schemeClr>
              <a:prstClr val="white"/>
            </a:duotone>
          </a:blip>
          <a:srcRect/>
          <a:stretch>
            <a:fillRect/>
          </a:stretch>
        </p:blipFill>
        <p:spPr bwMode="auto">
          <a:xfrm>
            <a:off x="6876256" y="1628800"/>
            <a:ext cx="2267744" cy="5229200"/>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duotone>
              <a:prstClr val="black"/>
              <a:schemeClr val="accent1">
                <a:tint val="45000"/>
                <a:satMod val="400000"/>
              </a:schemeClr>
            </a:duotone>
          </a:blip>
          <a:srcRect/>
          <a:stretch>
            <a:fillRect/>
          </a:stretch>
        </p:blipFill>
        <p:spPr bwMode="auto">
          <a:xfrm>
            <a:off x="0" y="0"/>
            <a:ext cx="9144000" cy="1484783"/>
          </a:xfrm>
          <a:prstGeom prst="rect">
            <a:avLst/>
          </a:prstGeom>
          <a:noFill/>
          <a:ln w="9525">
            <a:noFill/>
            <a:miter lim="800000"/>
            <a:headEnd/>
            <a:tailEnd/>
          </a:ln>
        </p:spPr>
      </p:pic>
      <p:sp>
        <p:nvSpPr>
          <p:cNvPr id="6" name="Rectangle 5"/>
          <p:cNvSpPr/>
          <p:nvPr/>
        </p:nvSpPr>
        <p:spPr>
          <a:xfrm>
            <a:off x="4644008" y="6669360"/>
            <a:ext cx="4499992" cy="18864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p:cNvSpPr txBox="1"/>
          <p:nvPr/>
        </p:nvSpPr>
        <p:spPr>
          <a:xfrm>
            <a:off x="0" y="476672"/>
            <a:ext cx="9144000" cy="646331"/>
          </a:xfrm>
          <a:prstGeom prst="rect">
            <a:avLst/>
          </a:prstGeom>
          <a:noFill/>
        </p:spPr>
        <p:txBody>
          <a:bodyPr wrap="square" rtlCol="0">
            <a:spAutoFit/>
          </a:bodyPr>
          <a:lstStyle/>
          <a:p>
            <a:pPr algn="ctr"/>
            <a:r>
              <a:rPr lang="en-GB" sz="3600" b="1" dirty="0" smtClean="0">
                <a:solidFill>
                  <a:schemeClr val="bg1"/>
                </a:solidFill>
              </a:rPr>
              <a:t>LES DIFFERENCES DE PRATIQUES</a:t>
            </a:r>
            <a:endParaRPr lang="en-GB" sz="3600" b="1" dirty="0">
              <a:solidFill>
                <a:schemeClr val="bg1"/>
              </a:solidFill>
            </a:endParaRPr>
          </a:p>
        </p:txBody>
      </p:sp>
      <p:sp>
        <p:nvSpPr>
          <p:cNvPr id="11" name="Rounded Rectangle 10"/>
          <p:cNvSpPr/>
          <p:nvPr/>
        </p:nvSpPr>
        <p:spPr>
          <a:xfrm>
            <a:off x="4427984" y="1628800"/>
            <a:ext cx="3960440" cy="48965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Rounded Rectangle 11"/>
          <p:cNvSpPr/>
          <p:nvPr/>
        </p:nvSpPr>
        <p:spPr>
          <a:xfrm>
            <a:off x="323528" y="1628800"/>
            <a:ext cx="3960440" cy="48965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TextBox 14"/>
          <p:cNvSpPr txBox="1"/>
          <p:nvPr/>
        </p:nvSpPr>
        <p:spPr>
          <a:xfrm>
            <a:off x="4644008" y="1556792"/>
            <a:ext cx="3528392" cy="3323987"/>
          </a:xfrm>
          <a:prstGeom prst="rect">
            <a:avLst/>
          </a:prstGeom>
          <a:noFill/>
        </p:spPr>
        <p:txBody>
          <a:bodyPr wrap="square" rtlCol="0">
            <a:spAutoFit/>
          </a:bodyPr>
          <a:lstStyle/>
          <a:p>
            <a:pPr algn="ctr"/>
            <a:r>
              <a:rPr lang="en-GB" sz="4000" b="1" cap="small" dirty="0" smtClean="0">
                <a:solidFill>
                  <a:schemeClr val="accent1">
                    <a:lumMod val="50000"/>
                  </a:schemeClr>
                </a:solidFill>
              </a:rPr>
              <a:t>Angleterre</a:t>
            </a:r>
          </a:p>
          <a:p>
            <a:pPr lvl="0"/>
            <a:endParaRPr lang="en-US" sz="800" cap="small" dirty="0" smtClean="0">
              <a:solidFill>
                <a:schemeClr val="accent1">
                  <a:lumMod val="50000"/>
                </a:schemeClr>
              </a:solidFill>
            </a:endParaRPr>
          </a:p>
          <a:p>
            <a:pPr lvl="0"/>
            <a:endParaRPr lang="fr-FR" dirty="0" smtClean="0"/>
          </a:p>
          <a:p>
            <a:pPr lvl="0">
              <a:buFont typeface="Wingdings" pitchFamily="2" charset="2"/>
              <a:buChar char="ü"/>
            </a:pPr>
            <a:r>
              <a:rPr lang="fr-FR" dirty="0" smtClean="0">
                <a:latin typeface="Century Gothic" pitchFamily="34" charset="0"/>
              </a:rPr>
              <a:t>Missions et responsabilités confies a l’étudiant </a:t>
            </a:r>
          </a:p>
          <a:p>
            <a:pPr lvl="0">
              <a:buFont typeface="Wingdings" pitchFamily="2" charset="2"/>
              <a:buChar char="ü"/>
            </a:pPr>
            <a:r>
              <a:rPr lang="fr-FR" dirty="0" smtClean="0">
                <a:latin typeface="Century Gothic" pitchFamily="34" charset="0"/>
              </a:rPr>
              <a:t>Attente de résultat et d’une implication complète</a:t>
            </a:r>
          </a:p>
          <a:p>
            <a:pPr lvl="0">
              <a:buFont typeface="Wingdings" pitchFamily="2" charset="2"/>
              <a:buChar char="ü"/>
            </a:pPr>
            <a:r>
              <a:rPr lang="fr-FR" dirty="0" smtClean="0">
                <a:latin typeface="Century Gothic" pitchFamily="34" charset="0"/>
              </a:rPr>
              <a:t>Aucune rémunération définie légalement</a:t>
            </a:r>
          </a:p>
          <a:p>
            <a:pPr lvl="0">
              <a:buFont typeface="Arial" pitchFamily="34" charset="0"/>
              <a:buChar char="•"/>
            </a:pPr>
            <a:endParaRPr lang="en-GB" dirty="0" smtClean="0"/>
          </a:p>
          <a:p>
            <a:endParaRPr lang="en-GB" dirty="0"/>
          </a:p>
        </p:txBody>
      </p:sp>
      <p:sp>
        <p:nvSpPr>
          <p:cNvPr id="16" name="TextBox 15"/>
          <p:cNvSpPr txBox="1"/>
          <p:nvPr/>
        </p:nvSpPr>
        <p:spPr>
          <a:xfrm>
            <a:off x="539552" y="1556792"/>
            <a:ext cx="3672408" cy="3600986"/>
          </a:xfrm>
          <a:prstGeom prst="rect">
            <a:avLst/>
          </a:prstGeom>
          <a:noFill/>
        </p:spPr>
        <p:txBody>
          <a:bodyPr wrap="square" rtlCol="0">
            <a:spAutoFit/>
          </a:bodyPr>
          <a:lstStyle/>
          <a:p>
            <a:pPr algn="ctr"/>
            <a:r>
              <a:rPr lang="en-US" sz="4000" b="1" cap="small" dirty="0" smtClean="0">
                <a:solidFill>
                  <a:schemeClr val="accent1">
                    <a:lumMod val="50000"/>
                  </a:schemeClr>
                </a:solidFill>
              </a:rPr>
              <a:t>France </a:t>
            </a:r>
          </a:p>
          <a:p>
            <a:pPr algn="ctr"/>
            <a:endParaRPr lang="en-GB" sz="800" b="1" cap="small" dirty="0" smtClean="0">
              <a:solidFill>
                <a:schemeClr val="accent1">
                  <a:lumMod val="50000"/>
                </a:schemeClr>
              </a:solidFill>
            </a:endParaRPr>
          </a:p>
          <a:p>
            <a:pPr lvl="0">
              <a:buFont typeface="Wingdings" pitchFamily="2" charset="2"/>
              <a:buChar char="ü"/>
            </a:pPr>
            <a:r>
              <a:rPr lang="fr-FR" dirty="0" smtClean="0">
                <a:latin typeface="Century Gothic" pitchFamily="34" charset="0"/>
              </a:rPr>
              <a:t>Période accentuée sur l’apprentissage pour l’étudiant</a:t>
            </a:r>
          </a:p>
          <a:p>
            <a:pPr lvl="0">
              <a:buFont typeface="Wingdings" pitchFamily="2" charset="2"/>
              <a:buChar char="ü"/>
            </a:pPr>
            <a:r>
              <a:rPr lang="fr-FR" dirty="0" smtClean="0">
                <a:latin typeface="Century Gothic" pitchFamily="34" charset="0"/>
              </a:rPr>
              <a:t>Plus de temps pour la formation que le travail en lui-même</a:t>
            </a:r>
          </a:p>
          <a:p>
            <a:pPr lvl="0">
              <a:buFont typeface="Wingdings" pitchFamily="2" charset="2"/>
              <a:buChar char="ü"/>
            </a:pPr>
            <a:r>
              <a:rPr lang="fr-FR" dirty="0" smtClean="0">
                <a:latin typeface="Century Gothic" pitchFamily="34" charset="0"/>
              </a:rPr>
              <a:t>Rémunération a partir du 2eme mois de stage</a:t>
            </a:r>
          </a:p>
          <a:p>
            <a:pPr lvl="0">
              <a:buFont typeface="Wingdings" pitchFamily="2" charset="2"/>
              <a:buChar char="ü"/>
            </a:pPr>
            <a:r>
              <a:rPr lang="fr-FR" dirty="0" smtClean="0">
                <a:latin typeface="Century Gothic" pitchFamily="34" charset="0"/>
              </a:rPr>
              <a:t>Aucune obligation de résultat pour le stagiaire (législation)</a:t>
            </a:r>
          </a:p>
          <a:p>
            <a:pPr>
              <a:buFont typeface="Arial" pitchFamily="34" charset="0"/>
              <a:buChar char="•"/>
            </a:pPr>
            <a:endParaRPr lang="en-GB" dirty="0" smtClean="0">
              <a:solidFill>
                <a:schemeClr val="accent1">
                  <a:lumMod val="5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duotone>
              <a:prstClr val="black"/>
              <a:schemeClr val="accent1">
                <a:tint val="45000"/>
                <a:satMod val="400000"/>
              </a:schemeClr>
            </a:duotone>
          </a:blip>
          <a:srcRect/>
          <a:stretch>
            <a:fillRect/>
          </a:stretch>
        </p:blipFill>
        <p:spPr bwMode="auto">
          <a:xfrm>
            <a:off x="0" y="1"/>
            <a:ext cx="9144000" cy="1340767"/>
          </a:xfrm>
          <a:prstGeom prst="rect">
            <a:avLst/>
          </a:prstGeom>
          <a:noFill/>
          <a:ln w="9525">
            <a:noFill/>
            <a:miter lim="800000"/>
            <a:headEnd/>
            <a:tailEnd/>
          </a:ln>
        </p:spPr>
      </p:pic>
      <p:sp>
        <p:nvSpPr>
          <p:cNvPr id="14" name="Rectangle 13"/>
          <p:cNvSpPr/>
          <p:nvPr/>
        </p:nvSpPr>
        <p:spPr>
          <a:xfrm>
            <a:off x="5076056" y="6669360"/>
            <a:ext cx="4067944" cy="18864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5" name="Picture 2"/>
          <p:cNvPicPr>
            <a:picLocks noChangeAspect="1" noChangeArrowheads="1"/>
          </p:cNvPicPr>
          <p:nvPr/>
        </p:nvPicPr>
        <p:blipFill>
          <a:blip r:embed="rId4" cstate="print">
            <a:duotone>
              <a:schemeClr val="accent1">
                <a:shade val="45000"/>
                <a:satMod val="135000"/>
              </a:schemeClr>
              <a:prstClr val="white"/>
            </a:duotone>
          </a:blip>
          <a:srcRect/>
          <a:stretch>
            <a:fillRect/>
          </a:stretch>
        </p:blipFill>
        <p:spPr bwMode="auto">
          <a:xfrm>
            <a:off x="3419872" y="1340768"/>
            <a:ext cx="5724128" cy="5328592"/>
          </a:xfrm>
          <a:prstGeom prst="rect">
            <a:avLst/>
          </a:prstGeom>
          <a:noFill/>
          <a:ln w="9525">
            <a:noFill/>
            <a:miter lim="800000"/>
            <a:headEnd/>
            <a:tailEnd/>
          </a:ln>
        </p:spPr>
      </p:pic>
      <p:sp>
        <p:nvSpPr>
          <p:cNvPr id="16" name="TextBox 15"/>
          <p:cNvSpPr txBox="1"/>
          <p:nvPr/>
        </p:nvSpPr>
        <p:spPr>
          <a:xfrm>
            <a:off x="179512" y="1412776"/>
            <a:ext cx="8064895" cy="5432256"/>
          </a:xfrm>
          <a:prstGeom prst="rect">
            <a:avLst/>
          </a:prstGeom>
          <a:noFill/>
        </p:spPr>
        <p:txBody>
          <a:bodyPr wrap="square" rtlCol="0">
            <a:spAutoFit/>
          </a:bodyPr>
          <a:lstStyle/>
          <a:p>
            <a:pPr algn="ctr"/>
            <a:r>
              <a:rPr lang="fr-FR" sz="2800" b="1" u="sng" cap="small" dirty="0" smtClean="0">
                <a:solidFill>
                  <a:schemeClr val="tx1">
                    <a:lumMod val="65000"/>
                    <a:lumOff val="35000"/>
                  </a:schemeClr>
                </a:solidFill>
                <a:latin typeface="Century Gothic" pitchFamily="34" charset="0"/>
              </a:rPr>
              <a:t>Conseil pour augmenter vos chances d’obtenir un stage en angleterre</a:t>
            </a:r>
          </a:p>
          <a:p>
            <a:pPr algn="ctr"/>
            <a:endParaRPr lang="fr-FR" sz="1600" b="1" cap="small" dirty="0" smtClean="0">
              <a:solidFill>
                <a:schemeClr val="tx1">
                  <a:lumMod val="65000"/>
                  <a:lumOff val="35000"/>
                </a:schemeClr>
              </a:solidFill>
            </a:endParaRPr>
          </a:p>
          <a:p>
            <a:pPr marL="342900" indent="-342900">
              <a:buFont typeface="Wingdings" pitchFamily="2" charset="2"/>
              <a:buChar char="ü"/>
            </a:pPr>
            <a:endParaRPr lang="fr-FR" sz="1700" dirty="0" smtClean="0">
              <a:solidFill>
                <a:schemeClr val="accent1">
                  <a:lumMod val="50000"/>
                </a:schemeClr>
              </a:solidFill>
              <a:latin typeface="Century Gothic" pitchFamily="34" charset="0"/>
            </a:endParaRPr>
          </a:p>
          <a:p>
            <a:pPr marL="342900" indent="-342900">
              <a:buFont typeface="Wingdings" pitchFamily="2" charset="2"/>
              <a:buChar char="ü"/>
            </a:pPr>
            <a:r>
              <a:rPr lang="fr-FR" sz="1700" dirty="0" smtClean="0">
                <a:solidFill>
                  <a:schemeClr val="accent1">
                    <a:lumMod val="50000"/>
                  </a:schemeClr>
                </a:solidFill>
                <a:latin typeface="Century Gothic" pitchFamily="34" charset="0"/>
              </a:rPr>
              <a:t>Rédaction du CV et la lettre de motivation en Anglais</a:t>
            </a:r>
          </a:p>
          <a:p>
            <a:pPr marL="342900" indent="-342900">
              <a:buFont typeface="Wingdings" pitchFamily="2" charset="2"/>
              <a:buChar char="ü"/>
            </a:pPr>
            <a:r>
              <a:rPr lang="fr-FR" sz="1700" dirty="0" smtClean="0">
                <a:solidFill>
                  <a:schemeClr val="accent1">
                    <a:lumMod val="50000"/>
                  </a:schemeClr>
                </a:solidFill>
                <a:latin typeface="Century Gothic" pitchFamily="34" charset="0"/>
              </a:rPr>
              <a:t>Utilisation le bon format de CV nous  « recommandons le CV format Européen »</a:t>
            </a:r>
          </a:p>
          <a:p>
            <a:pPr marL="342900" indent="-342900">
              <a:buFont typeface="Wingdings" pitchFamily="2" charset="2"/>
              <a:buChar char="ü"/>
            </a:pPr>
            <a:r>
              <a:rPr lang="fr-FR" sz="1700" dirty="0" smtClean="0">
                <a:solidFill>
                  <a:schemeClr val="accent1">
                    <a:lumMod val="50000"/>
                  </a:schemeClr>
                </a:solidFill>
                <a:latin typeface="Century Gothic" pitchFamily="34" charset="0"/>
              </a:rPr>
              <a:t>Adresse email professionnelle</a:t>
            </a:r>
          </a:p>
          <a:p>
            <a:pPr marL="342900" indent="-342900">
              <a:buFont typeface="Wingdings" pitchFamily="2" charset="2"/>
              <a:buChar char="ü"/>
            </a:pPr>
            <a:r>
              <a:rPr lang="fr-FR" sz="1700" dirty="0" smtClean="0">
                <a:solidFill>
                  <a:schemeClr val="accent1">
                    <a:lumMod val="50000"/>
                  </a:schemeClr>
                </a:solidFill>
                <a:latin typeface="Century Gothic" pitchFamily="34" charset="0"/>
              </a:rPr>
              <a:t>Préparation de l’entretien d’embauche  « avec une bonne connaissance de l’entreprise, du poste… »</a:t>
            </a:r>
          </a:p>
          <a:p>
            <a:pPr marL="342900" indent="-342900">
              <a:buFont typeface="Wingdings" pitchFamily="2" charset="2"/>
              <a:buChar char="ü"/>
            </a:pPr>
            <a:r>
              <a:rPr lang="fr-FR" sz="1700" dirty="0" smtClean="0">
                <a:solidFill>
                  <a:schemeClr val="accent1">
                    <a:lumMod val="50000"/>
                  </a:schemeClr>
                </a:solidFill>
                <a:latin typeface="Century Gothic" pitchFamily="34" charset="0"/>
              </a:rPr>
              <a:t>Savoir se présenter parfaitement en anglais.</a:t>
            </a:r>
          </a:p>
          <a:p>
            <a:pPr marL="342900" indent="-342900">
              <a:buFont typeface="Wingdings" pitchFamily="2" charset="2"/>
              <a:buChar char="ü"/>
            </a:pPr>
            <a:r>
              <a:rPr lang="fr-FR" sz="1700" dirty="0" smtClean="0">
                <a:solidFill>
                  <a:schemeClr val="accent1">
                    <a:lumMod val="50000"/>
                  </a:schemeClr>
                </a:solidFill>
                <a:latin typeface="Century Gothic" pitchFamily="34" charset="0"/>
              </a:rPr>
              <a:t>Savoir présenter ses expérience et son cursus scolaire a l’entreprise.</a:t>
            </a:r>
          </a:p>
          <a:p>
            <a:pPr marL="342900" indent="-342900">
              <a:buFont typeface="Wingdings" pitchFamily="2" charset="2"/>
              <a:buChar char="ü"/>
            </a:pPr>
            <a:r>
              <a:rPr lang="fr-FR" sz="1700" dirty="0" smtClean="0">
                <a:solidFill>
                  <a:schemeClr val="accent1">
                    <a:lumMod val="50000"/>
                  </a:schemeClr>
                </a:solidFill>
                <a:latin typeface="Century Gothic" pitchFamily="34" charset="0"/>
              </a:rPr>
              <a:t>Les OBJET des emails du type « French Student looking for a stage »  sont a éviter, le terme exact pour stage est « internship… » </a:t>
            </a:r>
          </a:p>
          <a:p>
            <a:pPr marL="342900" indent="-342900">
              <a:buFont typeface="Wingdings" pitchFamily="2" charset="2"/>
              <a:buChar char="ü"/>
            </a:pPr>
            <a:r>
              <a:rPr lang="fr-FR" sz="1700" dirty="0" smtClean="0">
                <a:solidFill>
                  <a:schemeClr val="accent1">
                    <a:lumMod val="50000"/>
                  </a:schemeClr>
                </a:solidFill>
                <a:latin typeface="Century Gothic" pitchFamily="34" charset="0"/>
              </a:rPr>
              <a:t>On conseil « application for an internship position encore mieux de citer le poste, si vous répondez a une offre précise »</a:t>
            </a:r>
          </a:p>
          <a:p>
            <a:endParaRPr lang="en-GB" dirty="0" smtClean="0"/>
          </a:p>
          <a:p>
            <a:pPr algn="just"/>
            <a:endParaRPr lang="en-GB" dirty="0" smtClean="0"/>
          </a:p>
          <a:p>
            <a:pPr algn="just"/>
            <a:endParaRPr lang="en-GB" b="1" cap="small" dirty="0" smtClean="0"/>
          </a:p>
        </p:txBody>
      </p:sp>
      <p:sp>
        <p:nvSpPr>
          <p:cNvPr id="8" name="TextBox 7"/>
          <p:cNvSpPr txBox="1"/>
          <p:nvPr/>
        </p:nvSpPr>
        <p:spPr>
          <a:xfrm>
            <a:off x="0" y="332656"/>
            <a:ext cx="9144000" cy="1046440"/>
          </a:xfrm>
          <a:prstGeom prst="rect">
            <a:avLst/>
          </a:prstGeom>
          <a:noFill/>
        </p:spPr>
        <p:txBody>
          <a:bodyPr wrap="square" rtlCol="0">
            <a:spAutoFit/>
          </a:bodyPr>
          <a:lstStyle/>
          <a:p>
            <a:pPr algn="ctr"/>
            <a:r>
              <a:rPr lang="en-GB" sz="4400" dirty="0" smtClean="0">
                <a:solidFill>
                  <a:schemeClr val="bg1"/>
                </a:solidFill>
              </a:rPr>
              <a:t>OBTENIR UN STAGE EN ANGLETERRE</a:t>
            </a:r>
          </a:p>
          <a:p>
            <a:pPr algn="ct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1852</TotalTime>
  <Words>188</Words>
  <Application>Microsoft Office PowerPoint</Application>
  <PresentationFormat>Affichage à l'écran (4:3)</PresentationFormat>
  <Paragraphs>92</Paragraphs>
  <Slides>6</Slides>
  <Notes>3</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Office Theme</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G.S.o.M Student Career Centre</dc:title>
  <dc:creator>kady</dc:creator>
  <cp:lastModifiedBy>gkouyate</cp:lastModifiedBy>
  <cp:revision>193</cp:revision>
  <dcterms:created xsi:type="dcterms:W3CDTF">2011-08-22T10:26:07Z</dcterms:created>
  <dcterms:modified xsi:type="dcterms:W3CDTF">2012-11-28T15:45:29Z</dcterms:modified>
</cp:coreProperties>
</file>