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5" r:id="rId4"/>
    <p:sldId id="264" r:id="rId5"/>
    <p:sldId id="267" r:id="rId6"/>
    <p:sldId id="258" r:id="rId7"/>
    <p:sldId id="259" r:id="rId8"/>
    <p:sldId id="266" r:id="rId9"/>
    <p:sldId id="260" r:id="rId10"/>
    <p:sldId id="268" r:id="rId11"/>
    <p:sldId id="261" r:id="rId12"/>
    <p:sldId id="262" r:id="rId13"/>
    <p:sldId id="263" r:id="rId14"/>
    <p:sldId id="270"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7CAE7-72E6-4E4E-BEDE-D7985490A13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S"/>
        </a:p>
      </dgm:t>
    </dgm:pt>
    <dgm:pt modelId="{699C08D1-87F0-41CD-8591-6F822C5D6103}">
      <dgm:prSet phldrT="[Texto]"/>
      <dgm:spPr/>
      <dgm:t>
        <a:bodyPr/>
        <a:lstStyle/>
        <a:p>
          <a:r>
            <a:rPr lang="es-ES" dirty="0" err="1" smtClean="0"/>
            <a:t>Sélection</a:t>
          </a:r>
          <a:r>
            <a:rPr lang="es-ES" dirty="0" smtClean="0"/>
            <a:t> </a:t>
          </a:r>
          <a:endParaRPr lang="es-ES" dirty="0"/>
        </a:p>
      </dgm:t>
    </dgm:pt>
    <dgm:pt modelId="{06B1D4E6-5111-4883-A515-BCD41946C61C}" type="parTrans" cxnId="{93BCA73E-A432-4B0B-B01F-2D7AC4D95CB0}">
      <dgm:prSet/>
      <dgm:spPr/>
      <dgm:t>
        <a:bodyPr/>
        <a:lstStyle/>
        <a:p>
          <a:endParaRPr lang="es-ES"/>
        </a:p>
      </dgm:t>
    </dgm:pt>
    <dgm:pt modelId="{0E1ECEC3-CF6E-4B4E-9EE6-BF68F66115D5}" type="sibTrans" cxnId="{93BCA73E-A432-4B0B-B01F-2D7AC4D95CB0}">
      <dgm:prSet/>
      <dgm:spPr/>
      <dgm:t>
        <a:bodyPr/>
        <a:lstStyle/>
        <a:p>
          <a:endParaRPr lang="es-ES"/>
        </a:p>
      </dgm:t>
    </dgm:pt>
    <dgm:pt modelId="{AD70BDDE-7434-4CFA-AE4E-C6ADAA04F7A8}">
      <dgm:prSet phldrT="[Texto]"/>
      <dgm:spPr/>
      <dgm:t>
        <a:bodyPr/>
        <a:lstStyle/>
        <a:p>
          <a:r>
            <a:rPr lang="fr-FR" noProof="0" smtClean="0"/>
            <a:t>Réception des CV des étudiants</a:t>
          </a:r>
          <a:endParaRPr lang="fr-FR" noProof="0"/>
        </a:p>
      </dgm:t>
    </dgm:pt>
    <dgm:pt modelId="{5FF98D79-32CB-4D1B-AC30-52A97BEF4E9B}" type="parTrans" cxnId="{8A1FE861-E0AD-4E35-B758-AB7B144F6883}">
      <dgm:prSet/>
      <dgm:spPr/>
      <dgm:t>
        <a:bodyPr/>
        <a:lstStyle/>
        <a:p>
          <a:endParaRPr lang="es-ES"/>
        </a:p>
      </dgm:t>
    </dgm:pt>
    <dgm:pt modelId="{93ACD333-135F-4720-B65A-EDD72C676AA4}" type="sibTrans" cxnId="{8A1FE861-E0AD-4E35-B758-AB7B144F6883}">
      <dgm:prSet/>
      <dgm:spPr/>
      <dgm:t>
        <a:bodyPr/>
        <a:lstStyle/>
        <a:p>
          <a:endParaRPr lang="es-ES"/>
        </a:p>
      </dgm:t>
    </dgm:pt>
    <dgm:pt modelId="{CAA2B466-0E56-4CE9-A5F8-9D1C8C840C39}">
      <dgm:prSet phldrT="[Texto]"/>
      <dgm:spPr/>
      <dgm:t>
        <a:bodyPr/>
        <a:lstStyle/>
        <a:p>
          <a:r>
            <a:rPr lang="fr-FR" noProof="0" smtClean="0"/>
            <a:t>Premier contact et tests de langues </a:t>
          </a:r>
          <a:r>
            <a:rPr lang="fr-FR" noProof="0" smtClean="0">
              <a:latin typeface="Calibri"/>
            </a:rPr>
            <a:t>→</a:t>
          </a:r>
          <a:r>
            <a:rPr lang="fr-FR" noProof="0" smtClean="0"/>
            <a:t> proposition de stage conventionné en adéquation avec profil</a:t>
          </a:r>
          <a:endParaRPr lang="fr-FR" noProof="0"/>
        </a:p>
      </dgm:t>
    </dgm:pt>
    <dgm:pt modelId="{3298F8DF-0C17-4CEB-B827-69711D97CA24}" type="parTrans" cxnId="{EBC94CC1-516D-437A-A5FB-A3A2793617FF}">
      <dgm:prSet/>
      <dgm:spPr/>
      <dgm:t>
        <a:bodyPr/>
        <a:lstStyle/>
        <a:p>
          <a:endParaRPr lang="es-ES"/>
        </a:p>
      </dgm:t>
    </dgm:pt>
    <dgm:pt modelId="{1936FD22-3048-47C8-A29A-44091F9449B4}" type="sibTrans" cxnId="{EBC94CC1-516D-437A-A5FB-A3A2793617FF}">
      <dgm:prSet/>
      <dgm:spPr/>
      <dgm:t>
        <a:bodyPr/>
        <a:lstStyle/>
        <a:p>
          <a:endParaRPr lang="es-ES"/>
        </a:p>
      </dgm:t>
    </dgm:pt>
    <dgm:pt modelId="{D35D6ADE-409E-46D4-8AC5-41217A8A792F}">
      <dgm:prSet phldrT="[Texto]"/>
      <dgm:spPr/>
      <dgm:t>
        <a:bodyPr/>
        <a:lstStyle/>
        <a:p>
          <a:r>
            <a:rPr lang="es-ES" dirty="0" err="1" smtClean="0"/>
            <a:t>Entretien</a:t>
          </a:r>
          <a:endParaRPr lang="es-ES" dirty="0"/>
        </a:p>
      </dgm:t>
    </dgm:pt>
    <dgm:pt modelId="{2F316B5B-09F0-4214-834E-11D20E816519}" type="parTrans" cxnId="{6DEA0542-EB17-48DC-9CF7-ADD62BBF230D}">
      <dgm:prSet/>
      <dgm:spPr/>
      <dgm:t>
        <a:bodyPr/>
        <a:lstStyle/>
        <a:p>
          <a:endParaRPr lang="es-ES"/>
        </a:p>
      </dgm:t>
    </dgm:pt>
    <dgm:pt modelId="{5518405D-DE6F-4162-9803-BF3881D4D7B1}" type="sibTrans" cxnId="{6DEA0542-EB17-48DC-9CF7-ADD62BBF230D}">
      <dgm:prSet/>
      <dgm:spPr/>
      <dgm:t>
        <a:bodyPr/>
        <a:lstStyle/>
        <a:p>
          <a:endParaRPr lang="es-ES"/>
        </a:p>
      </dgm:t>
    </dgm:pt>
    <dgm:pt modelId="{A023BFB4-F57A-40D4-AB91-462E997D737A}">
      <dgm:prSet phldrT="[Texto]"/>
      <dgm:spPr/>
      <dgm:t>
        <a:bodyPr/>
        <a:lstStyle/>
        <a:p>
          <a:r>
            <a:rPr lang="fr-FR" noProof="0" dirty="0" smtClean="0"/>
            <a:t>Entretien de motivation avec consultant + présentation de l’entreprise et des missions en détail </a:t>
          </a:r>
          <a:endParaRPr lang="fr-FR" noProof="0" dirty="0"/>
        </a:p>
      </dgm:t>
    </dgm:pt>
    <dgm:pt modelId="{47DD9E07-1093-44B1-BA19-7DE51A0EB634}" type="parTrans" cxnId="{062FB528-DC6D-490A-A56F-0E9710D0DB0E}">
      <dgm:prSet/>
      <dgm:spPr/>
      <dgm:t>
        <a:bodyPr/>
        <a:lstStyle/>
        <a:p>
          <a:endParaRPr lang="es-ES"/>
        </a:p>
      </dgm:t>
    </dgm:pt>
    <dgm:pt modelId="{954C4CB3-70EC-4366-9E5D-10BA9812680A}" type="sibTrans" cxnId="{062FB528-DC6D-490A-A56F-0E9710D0DB0E}">
      <dgm:prSet/>
      <dgm:spPr/>
      <dgm:t>
        <a:bodyPr/>
        <a:lstStyle/>
        <a:p>
          <a:endParaRPr lang="es-ES"/>
        </a:p>
      </dgm:t>
    </dgm:pt>
    <dgm:pt modelId="{14DED2B3-BB7A-49D0-B2A4-38574233536B}">
      <dgm:prSet phldrT="[Texto]"/>
      <dgm:spPr/>
      <dgm:t>
        <a:bodyPr/>
        <a:lstStyle/>
        <a:p>
          <a:r>
            <a:rPr lang="fr-FR" noProof="0" smtClean="0"/>
            <a:t>Entretien téléphonique avec l’entreprise d’acceuil </a:t>
          </a:r>
          <a:endParaRPr lang="fr-FR" noProof="0"/>
        </a:p>
      </dgm:t>
    </dgm:pt>
    <dgm:pt modelId="{58ED2EA7-C197-4475-BFAC-54DE687D5814}" type="parTrans" cxnId="{C1C2918F-CE54-4D09-9D92-B3B15D54B543}">
      <dgm:prSet/>
      <dgm:spPr/>
      <dgm:t>
        <a:bodyPr/>
        <a:lstStyle/>
        <a:p>
          <a:endParaRPr lang="es-ES"/>
        </a:p>
      </dgm:t>
    </dgm:pt>
    <dgm:pt modelId="{45A93824-1716-4E44-9B70-D82974808CB5}" type="sibTrans" cxnId="{C1C2918F-CE54-4D09-9D92-B3B15D54B543}">
      <dgm:prSet/>
      <dgm:spPr/>
      <dgm:t>
        <a:bodyPr/>
        <a:lstStyle/>
        <a:p>
          <a:endParaRPr lang="es-ES"/>
        </a:p>
      </dgm:t>
    </dgm:pt>
    <dgm:pt modelId="{122104C9-81F2-4363-98B1-F1F120497530}">
      <dgm:prSet phldrT="[Texto]"/>
      <dgm:spPr/>
      <dgm:t>
        <a:bodyPr/>
        <a:lstStyle/>
        <a:p>
          <a:r>
            <a:rPr lang="es-ES" dirty="0" err="1" smtClean="0"/>
            <a:t>Suivi</a:t>
          </a:r>
          <a:r>
            <a:rPr lang="es-ES" dirty="0" smtClean="0"/>
            <a:t> </a:t>
          </a:r>
          <a:endParaRPr lang="es-ES" dirty="0"/>
        </a:p>
      </dgm:t>
    </dgm:pt>
    <dgm:pt modelId="{5007999D-6455-49C5-884B-0F34221B5037}" type="parTrans" cxnId="{35A606C2-661A-481C-A8BA-75ACA9E96847}">
      <dgm:prSet/>
      <dgm:spPr/>
      <dgm:t>
        <a:bodyPr/>
        <a:lstStyle/>
        <a:p>
          <a:endParaRPr lang="es-ES"/>
        </a:p>
      </dgm:t>
    </dgm:pt>
    <dgm:pt modelId="{49D3E811-EB5E-4F07-B862-DDD3D510E382}" type="sibTrans" cxnId="{35A606C2-661A-481C-A8BA-75ACA9E96847}">
      <dgm:prSet/>
      <dgm:spPr/>
      <dgm:t>
        <a:bodyPr/>
        <a:lstStyle/>
        <a:p>
          <a:endParaRPr lang="es-ES"/>
        </a:p>
      </dgm:t>
    </dgm:pt>
    <dgm:pt modelId="{3F74ADCC-9456-42BB-AFCC-711EB5DCBDB4}">
      <dgm:prSet phldrT="[Texto]"/>
      <dgm:spPr/>
      <dgm:t>
        <a:bodyPr/>
        <a:lstStyle/>
        <a:p>
          <a:r>
            <a:rPr lang="fr-FR" noProof="0" smtClean="0"/>
            <a:t>Si acceptation en stage – Etablissement du certificat de stage et facturation </a:t>
          </a:r>
          <a:endParaRPr lang="fr-FR" noProof="0"/>
        </a:p>
      </dgm:t>
    </dgm:pt>
    <dgm:pt modelId="{E11E2026-0314-4451-8CF6-CDC0A8C067AB}" type="parTrans" cxnId="{11B5E4BE-C36C-4F48-ABB2-CA030EC3C58D}">
      <dgm:prSet/>
      <dgm:spPr/>
      <dgm:t>
        <a:bodyPr/>
        <a:lstStyle/>
        <a:p>
          <a:endParaRPr lang="es-ES"/>
        </a:p>
      </dgm:t>
    </dgm:pt>
    <dgm:pt modelId="{35B5B4F3-EA09-4886-AC50-58B702E35E2F}" type="sibTrans" cxnId="{11B5E4BE-C36C-4F48-ABB2-CA030EC3C58D}">
      <dgm:prSet/>
      <dgm:spPr/>
      <dgm:t>
        <a:bodyPr/>
        <a:lstStyle/>
        <a:p>
          <a:endParaRPr lang="es-ES"/>
        </a:p>
      </dgm:t>
    </dgm:pt>
    <dgm:pt modelId="{FF8333A8-B51C-4451-B6C3-AC3B66D16641}">
      <dgm:prSet phldrT="[Texto]"/>
      <dgm:spPr/>
      <dgm:t>
        <a:bodyPr/>
        <a:lstStyle/>
        <a:p>
          <a:r>
            <a:rPr lang="fr-FR" noProof="0" smtClean="0"/>
            <a:t>Gestion des conventions , suivi de l’étudiant</a:t>
          </a:r>
          <a:endParaRPr lang="fr-FR" noProof="0"/>
        </a:p>
      </dgm:t>
    </dgm:pt>
    <dgm:pt modelId="{2E4F2AC0-9680-4105-93AA-7BF14B015E59}" type="parTrans" cxnId="{58A45E23-2AD5-4256-9686-18ED983C73D0}">
      <dgm:prSet/>
      <dgm:spPr/>
      <dgm:t>
        <a:bodyPr/>
        <a:lstStyle/>
        <a:p>
          <a:endParaRPr lang="es-ES"/>
        </a:p>
      </dgm:t>
    </dgm:pt>
    <dgm:pt modelId="{CDE73732-E223-4909-AFCD-A3931B673D0A}" type="sibTrans" cxnId="{58A45E23-2AD5-4256-9686-18ED983C73D0}">
      <dgm:prSet/>
      <dgm:spPr/>
      <dgm:t>
        <a:bodyPr/>
        <a:lstStyle/>
        <a:p>
          <a:endParaRPr lang="es-ES"/>
        </a:p>
      </dgm:t>
    </dgm:pt>
    <dgm:pt modelId="{D8C7821F-BFB8-4F20-B724-5607DD0B9D90}" type="pres">
      <dgm:prSet presAssocID="{B737CAE7-72E6-4E4E-BEDE-D7985490A134}" presName="linearFlow" presStyleCnt="0">
        <dgm:presLayoutVars>
          <dgm:dir/>
          <dgm:animLvl val="lvl"/>
          <dgm:resizeHandles val="exact"/>
        </dgm:presLayoutVars>
      </dgm:prSet>
      <dgm:spPr/>
      <dgm:t>
        <a:bodyPr/>
        <a:lstStyle/>
        <a:p>
          <a:endParaRPr lang="es-ES"/>
        </a:p>
      </dgm:t>
    </dgm:pt>
    <dgm:pt modelId="{B85D0616-260D-4924-A325-A427A9BD3095}" type="pres">
      <dgm:prSet presAssocID="{699C08D1-87F0-41CD-8591-6F822C5D6103}" presName="composite" presStyleCnt="0"/>
      <dgm:spPr/>
    </dgm:pt>
    <dgm:pt modelId="{EAE36A09-3FA9-4A93-80DA-37918B2BADF2}" type="pres">
      <dgm:prSet presAssocID="{699C08D1-87F0-41CD-8591-6F822C5D6103}" presName="parentText" presStyleLbl="alignNode1" presStyleIdx="0" presStyleCnt="3">
        <dgm:presLayoutVars>
          <dgm:chMax val="1"/>
          <dgm:bulletEnabled val="1"/>
        </dgm:presLayoutVars>
      </dgm:prSet>
      <dgm:spPr/>
      <dgm:t>
        <a:bodyPr/>
        <a:lstStyle/>
        <a:p>
          <a:endParaRPr lang="es-ES"/>
        </a:p>
      </dgm:t>
    </dgm:pt>
    <dgm:pt modelId="{7EDFA575-5430-463B-AB7D-B0B378AB7286}" type="pres">
      <dgm:prSet presAssocID="{699C08D1-87F0-41CD-8591-6F822C5D6103}" presName="descendantText" presStyleLbl="alignAcc1" presStyleIdx="0" presStyleCnt="3">
        <dgm:presLayoutVars>
          <dgm:bulletEnabled val="1"/>
        </dgm:presLayoutVars>
      </dgm:prSet>
      <dgm:spPr/>
      <dgm:t>
        <a:bodyPr/>
        <a:lstStyle/>
        <a:p>
          <a:endParaRPr lang="es-ES"/>
        </a:p>
      </dgm:t>
    </dgm:pt>
    <dgm:pt modelId="{400FE152-512C-43E5-A7E2-CB2185F81D73}" type="pres">
      <dgm:prSet presAssocID="{0E1ECEC3-CF6E-4B4E-9EE6-BF68F66115D5}" presName="sp" presStyleCnt="0"/>
      <dgm:spPr/>
    </dgm:pt>
    <dgm:pt modelId="{9EFE3B3E-1AA4-4C73-9A62-0B4936454D13}" type="pres">
      <dgm:prSet presAssocID="{D35D6ADE-409E-46D4-8AC5-41217A8A792F}" presName="composite" presStyleCnt="0"/>
      <dgm:spPr/>
    </dgm:pt>
    <dgm:pt modelId="{C3AF6829-72C7-4BF1-A3AC-F2426CB612EF}" type="pres">
      <dgm:prSet presAssocID="{D35D6ADE-409E-46D4-8AC5-41217A8A792F}" presName="parentText" presStyleLbl="alignNode1" presStyleIdx="1" presStyleCnt="3">
        <dgm:presLayoutVars>
          <dgm:chMax val="1"/>
          <dgm:bulletEnabled val="1"/>
        </dgm:presLayoutVars>
      </dgm:prSet>
      <dgm:spPr/>
      <dgm:t>
        <a:bodyPr/>
        <a:lstStyle/>
        <a:p>
          <a:endParaRPr lang="es-ES"/>
        </a:p>
      </dgm:t>
    </dgm:pt>
    <dgm:pt modelId="{B7345CF9-D6E8-4851-A2A9-043E581DD6D6}" type="pres">
      <dgm:prSet presAssocID="{D35D6ADE-409E-46D4-8AC5-41217A8A792F}" presName="descendantText" presStyleLbl="alignAcc1" presStyleIdx="1" presStyleCnt="3">
        <dgm:presLayoutVars>
          <dgm:bulletEnabled val="1"/>
        </dgm:presLayoutVars>
      </dgm:prSet>
      <dgm:spPr/>
      <dgm:t>
        <a:bodyPr/>
        <a:lstStyle/>
        <a:p>
          <a:endParaRPr lang="es-ES"/>
        </a:p>
      </dgm:t>
    </dgm:pt>
    <dgm:pt modelId="{539D78AE-4DF5-4968-A695-7C0CB1E2EF93}" type="pres">
      <dgm:prSet presAssocID="{5518405D-DE6F-4162-9803-BF3881D4D7B1}" presName="sp" presStyleCnt="0"/>
      <dgm:spPr/>
    </dgm:pt>
    <dgm:pt modelId="{37EDEF9C-5992-456E-B73F-95602D0F6ABB}" type="pres">
      <dgm:prSet presAssocID="{122104C9-81F2-4363-98B1-F1F120497530}" presName="composite" presStyleCnt="0"/>
      <dgm:spPr/>
    </dgm:pt>
    <dgm:pt modelId="{CDD0484A-BEFE-45C9-B146-9E500413B1A5}" type="pres">
      <dgm:prSet presAssocID="{122104C9-81F2-4363-98B1-F1F120497530}" presName="parentText" presStyleLbl="alignNode1" presStyleIdx="2" presStyleCnt="3">
        <dgm:presLayoutVars>
          <dgm:chMax val="1"/>
          <dgm:bulletEnabled val="1"/>
        </dgm:presLayoutVars>
      </dgm:prSet>
      <dgm:spPr/>
      <dgm:t>
        <a:bodyPr/>
        <a:lstStyle/>
        <a:p>
          <a:endParaRPr lang="es-ES"/>
        </a:p>
      </dgm:t>
    </dgm:pt>
    <dgm:pt modelId="{0FD4CEF6-811D-4277-AA26-9518F6486D58}" type="pres">
      <dgm:prSet presAssocID="{122104C9-81F2-4363-98B1-F1F120497530}" presName="descendantText" presStyleLbl="alignAcc1" presStyleIdx="2" presStyleCnt="3">
        <dgm:presLayoutVars>
          <dgm:bulletEnabled val="1"/>
        </dgm:presLayoutVars>
      </dgm:prSet>
      <dgm:spPr/>
      <dgm:t>
        <a:bodyPr/>
        <a:lstStyle/>
        <a:p>
          <a:endParaRPr lang="es-ES"/>
        </a:p>
      </dgm:t>
    </dgm:pt>
  </dgm:ptLst>
  <dgm:cxnLst>
    <dgm:cxn modelId="{EECE5670-621D-4D3C-A343-49B2F9907726}" type="presOf" srcId="{699C08D1-87F0-41CD-8591-6F822C5D6103}" destId="{EAE36A09-3FA9-4A93-80DA-37918B2BADF2}" srcOrd="0" destOrd="0" presId="urn:microsoft.com/office/officeart/2005/8/layout/chevron2"/>
    <dgm:cxn modelId="{2E0DD112-5555-4187-9971-6FE0092A6381}" type="presOf" srcId="{3F74ADCC-9456-42BB-AFCC-711EB5DCBDB4}" destId="{0FD4CEF6-811D-4277-AA26-9518F6486D58}" srcOrd="0" destOrd="0" presId="urn:microsoft.com/office/officeart/2005/8/layout/chevron2"/>
    <dgm:cxn modelId="{6DEA0542-EB17-48DC-9CF7-ADD62BBF230D}" srcId="{B737CAE7-72E6-4E4E-BEDE-D7985490A134}" destId="{D35D6ADE-409E-46D4-8AC5-41217A8A792F}" srcOrd="1" destOrd="0" parTransId="{2F316B5B-09F0-4214-834E-11D20E816519}" sibTransId="{5518405D-DE6F-4162-9803-BF3881D4D7B1}"/>
    <dgm:cxn modelId="{062FB528-DC6D-490A-A56F-0E9710D0DB0E}" srcId="{D35D6ADE-409E-46D4-8AC5-41217A8A792F}" destId="{A023BFB4-F57A-40D4-AB91-462E997D737A}" srcOrd="0" destOrd="0" parTransId="{47DD9E07-1093-44B1-BA19-7DE51A0EB634}" sibTransId="{954C4CB3-70EC-4366-9E5D-10BA9812680A}"/>
    <dgm:cxn modelId="{58A45E23-2AD5-4256-9686-18ED983C73D0}" srcId="{122104C9-81F2-4363-98B1-F1F120497530}" destId="{FF8333A8-B51C-4451-B6C3-AC3B66D16641}" srcOrd="1" destOrd="0" parTransId="{2E4F2AC0-9680-4105-93AA-7BF14B015E59}" sibTransId="{CDE73732-E223-4909-AFCD-A3931B673D0A}"/>
    <dgm:cxn modelId="{93BCA73E-A432-4B0B-B01F-2D7AC4D95CB0}" srcId="{B737CAE7-72E6-4E4E-BEDE-D7985490A134}" destId="{699C08D1-87F0-41CD-8591-6F822C5D6103}" srcOrd="0" destOrd="0" parTransId="{06B1D4E6-5111-4883-A515-BCD41946C61C}" sibTransId="{0E1ECEC3-CF6E-4B4E-9EE6-BF68F66115D5}"/>
    <dgm:cxn modelId="{21938B22-A479-4C7A-8C51-05E40E5C581F}" type="presOf" srcId="{CAA2B466-0E56-4CE9-A5F8-9D1C8C840C39}" destId="{7EDFA575-5430-463B-AB7D-B0B378AB7286}" srcOrd="0" destOrd="1" presId="urn:microsoft.com/office/officeart/2005/8/layout/chevron2"/>
    <dgm:cxn modelId="{F6E9DD28-181A-4268-8A98-EC4C45069CBF}" type="presOf" srcId="{122104C9-81F2-4363-98B1-F1F120497530}" destId="{CDD0484A-BEFE-45C9-B146-9E500413B1A5}" srcOrd="0" destOrd="0" presId="urn:microsoft.com/office/officeart/2005/8/layout/chevron2"/>
    <dgm:cxn modelId="{EBC94CC1-516D-437A-A5FB-A3A2793617FF}" srcId="{699C08D1-87F0-41CD-8591-6F822C5D6103}" destId="{CAA2B466-0E56-4CE9-A5F8-9D1C8C840C39}" srcOrd="1" destOrd="0" parTransId="{3298F8DF-0C17-4CEB-B827-69711D97CA24}" sibTransId="{1936FD22-3048-47C8-A29A-44091F9449B4}"/>
    <dgm:cxn modelId="{3836D75B-FD57-4A5F-9318-F9ECEF8E0FBB}" type="presOf" srcId="{D35D6ADE-409E-46D4-8AC5-41217A8A792F}" destId="{C3AF6829-72C7-4BF1-A3AC-F2426CB612EF}" srcOrd="0" destOrd="0" presId="urn:microsoft.com/office/officeart/2005/8/layout/chevron2"/>
    <dgm:cxn modelId="{C1C2918F-CE54-4D09-9D92-B3B15D54B543}" srcId="{D35D6ADE-409E-46D4-8AC5-41217A8A792F}" destId="{14DED2B3-BB7A-49D0-B2A4-38574233536B}" srcOrd="1" destOrd="0" parTransId="{58ED2EA7-C197-4475-BFAC-54DE687D5814}" sibTransId="{45A93824-1716-4E44-9B70-D82974808CB5}"/>
    <dgm:cxn modelId="{11B5E4BE-C36C-4F48-ABB2-CA030EC3C58D}" srcId="{122104C9-81F2-4363-98B1-F1F120497530}" destId="{3F74ADCC-9456-42BB-AFCC-711EB5DCBDB4}" srcOrd="0" destOrd="0" parTransId="{E11E2026-0314-4451-8CF6-CDC0A8C067AB}" sibTransId="{35B5B4F3-EA09-4886-AC50-58B702E35E2F}"/>
    <dgm:cxn modelId="{987ABA57-30AB-429A-9F39-D80A7C52C44B}" type="presOf" srcId="{AD70BDDE-7434-4CFA-AE4E-C6ADAA04F7A8}" destId="{7EDFA575-5430-463B-AB7D-B0B378AB7286}" srcOrd="0" destOrd="0" presId="urn:microsoft.com/office/officeart/2005/8/layout/chevron2"/>
    <dgm:cxn modelId="{8A1FE861-E0AD-4E35-B758-AB7B144F6883}" srcId="{699C08D1-87F0-41CD-8591-6F822C5D6103}" destId="{AD70BDDE-7434-4CFA-AE4E-C6ADAA04F7A8}" srcOrd="0" destOrd="0" parTransId="{5FF98D79-32CB-4D1B-AC30-52A97BEF4E9B}" sibTransId="{93ACD333-135F-4720-B65A-EDD72C676AA4}"/>
    <dgm:cxn modelId="{FBAAF319-F1EC-47CF-90CD-1749C107EFEF}" type="presOf" srcId="{A023BFB4-F57A-40D4-AB91-462E997D737A}" destId="{B7345CF9-D6E8-4851-A2A9-043E581DD6D6}" srcOrd="0" destOrd="0" presId="urn:microsoft.com/office/officeart/2005/8/layout/chevron2"/>
    <dgm:cxn modelId="{A2058F87-E65E-4967-9E48-0633CD433B24}" type="presOf" srcId="{14DED2B3-BB7A-49D0-B2A4-38574233536B}" destId="{B7345CF9-D6E8-4851-A2A9-043E581DD6D6}" srcOrd="0" destOrd="1" presId="urn:microsoft.com/office/officeart/2005/8/layout/chevron2"/>
    <dgm:cxn modelId="{35A606C2-661A-481C-A8BA-75ACA9E96847}" srcId="{B737CAE7-72E6-4E4E-BEDE-D7985490A134}" destId="{122104C9-81F2-4363-98B1-F1F120497530}" srcOrd="2" destOrd="0" parTransId="{5007999D-6455-49C5-884B-0F34221B5037}" sibTransId="{49D3E811-EB5E-4F07-B862-DDD3D510E382}"/>
    <dgm:cxn modelId="{96298F63-19E5-4A2A-A53C-DDBB7183AD69}" type="presOf" srcId="{B737CAE7-72E6-4E4E-BEDE-D7985490A134}" destId="{D8C7821F-BFB8-4F20-B724-5607DD0B9D90}" srcOrd="0" destOrd="0" presId="urn:microsoft.com/office/officeart/2005/8/layout/chevron2"/>
    <dgm:cxn modelId="{6CA25DC9-1949-42CC-BDC8-5F0443320F47}" type="presOf" srcId="{FF8333A8-B51C-4451-B6C3-AC3B66D16641}" destId="{0FD4CEF6-811D-4277-AA26-9518F6486D58}" srcOrd="0" destOrd="1" presId="urn:microsoft.com/office/officeart/2005/8/layout/chevron2"/>
    <dgm:cxn modelId="{CAB60957-AC8B-47A2-91C3-F4709A9EE131}" type="presParOf" srcId="{D8C7821F-BFB8-4F20-B724-5607DD0B9D90}" destId="{B85D0616-260D-4924-A325-A427A9BD3095}" srcOrd="0" destOrd="0" presId="urn:microsoft.com/office/officeart/2005/8/layout/chevron2"/>
    <dgm:cxn modelId="{A86D01F0-C47C-4577-97ED-C3988A261F7F}" type="presParOf" srcId="{B85D0616-260D-4924-A325-A427A9BD3095}" destId="{EAE36A09-3FA9-4A93-80DA-37918B2BADF2}" srcOrd="0" destOrd="0" presId="urn:microsoft.com/office/officeart/2005/8/layout/chevron2"/>
    <dgm:cxn modelId="{5071C822-E8C2-47F1-B394-F3F171203573}" type="presParOf" srcId="{B85D0616-260D-4924-A325-A427A9BD3095}" destId="{7EDFA575-5430-463B-AB7D-B0B378AB7286}" srcOrd="1" destOrd="0" presId="urn:microsoft.com/office/officeart/2005/8/layout/chevron2"/>
    <dgm:cxn modelId="{98D9833D-DBFA-49B0-A106-9044C45CC33A}" type="presParOf" srcId="{D8C7821F-BFB8-4F20-B724-5607DD0B9D90}" destId="{400FE152-512C-43E5-A7E2-CB2185F81D73}" srcOrd="1" destOrd="0" presId="urn:microsoft.com/office/officeart/2005/8/layout/chevron2"/>
    <dgm:cxn modelId="{3BB28A9F-EA2E-4E46-A414-27402D796251}" type="presParOf" srcId="{D8C7821F-BFB8-4F20-B724-5607DD0B9D90}" destId="{9EFE3B3E-1AA4-4C73-9A62-0B4936454D13}" srcOrd="2" destOrd="0" presId="urn:microsoft.com/office/officeart/2005/8/layout/chevron2"/>
    <dgm:cxn modelId="{82425D5B-780B-4214-AA3A-D508B23C1668}" type="presParOf" srcId="{9EFE3B3E-1AA4-4C73-9A62-0B4936454D13}" destId="{C3AF6829-72C7-4BF1-A3AC-F2426CB612EF}" srcOrd="0" destOrd="0" presId="urn:microsoft.com/office/officeart/2005/8/layout/chevron2"/>
    <dgm:cxn modelId="{119E62DB-F007-4E94-83F9-3D75DE2B17EE}" type="presParOf" srcId="{9EFE3B3E-1AA4-4C73-9A62-0B4936454D13}" destId="{B7345CF9-D6E8-4851-A2A9-043E581DD6D6}" srcOrd="1" destOrd="0" presId="urn:microsoft.com/office/officeart/2005/8/layout/chevron2"/>
    <dgm:cxn modelId="{66A26777-1951-4598-A67C-26AA1C635BF9}" type="presParOf" srcId="{D8C7821F-BFB8-4F20-B724-5607DD0B9D90}" destId="{539D78AE-4DF5-4968-A695-7C0CB1E2EF93}" srcOrd="3" destOrd="0" presId="urn:microsoft.com/office/officeart/2005/8/layout/chevron2"/>
    <dgm:cxn modelId="{21A238AF-1BCB-48E8-B0EE-8B25329C9245}" type="presParOf" srcId="{D8C7821F-BFB8-4F20-B724-5607DD0B9D90}" destId="{37EDEF9C-5992-456E-B73F-95602D0F6ABB}" srcOrd="4" destOrd="0" presId="urn:microsoft.com/office/officeart/2005/8/layout/chevron2"/>
    <dgm:cxn modelId="{57BDB2F8-8D6D-4128-A981-C8654AD437A3}" type="presParOf" srcId="{37EDEF9C-5992-456E-B73F-95602D0F6ABB}" destId="{CDD0484A-BEFE-45C9-B146-9E500413B1A5}" srcOrd="0" destOrd="0" presId="urn:microsoft.com/office/officeart/2005/8/layout/chevron2"/>
    <dgm:cxn modelId="{541C94EA-F3BF-4BA7-B0F2-1A391C21F96C}" type="presParOf" srcId="{37EDEF9C-5992-456E-B73F-95602D0F6ABB}" destId="{0FD4CEF6-811D-4277-AA26-9518F6486D5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36A09-3FA9-4A93-80DA-37918B2BADF2}">
      <dsp:nvSpPr>
        <dsp:cNvPr id="0" name=""/>
        <dsp:cNvSpPr/>
      </dsp:nvSpPr>
      <dsp:spPr>
        <a:xfrm rot="5400000">
          <a:off x="-203053" y="203829"/>
          <a:ext cx="1353687" cy="947581"/>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Sélection</a:t>
          </a:r>
          <a:r>
            <a:rPr lang="es-ES" sz="2000" kern="1200" dirty="0" smtClean="0"/>
            <a:t> </a:t>
          </a:r>
          <a:endParaRPr lang="es-ES" sz="2000" kern="1200" dirty="0"/>
        </a:p>
      </dsp:txBody>
      <dsp:txXfrm rot="5400000">
        <a:off x="-203053" y="203829"/>
        <a:ext cx="1353687" cy="947581"/>
      </dsp:txXfrm>
    </dsp:sp>
    <dsp:sp modelId="{7EDFA575-5430-463B-AB7D-B0B378AB7286}">
      <dsp:nvSpPr>
        <dsp:cNvPr id="0" name=""/>
        <dsp:cNvSpPr/>
      </dsp:nvSpPr>
      <dsp:spPr>
        <a:xfrm rot="5400000">
          <a:off x="4284403" y="-3336045"/>
          <a:ext cx="879896" cy="7553540"/>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smtClean="0"/>
            <a:t>Réception des CV des étudiants</a:t>
          </a:r>
          <a:endParaRPr lang="fr-FR" sz="1800" kern="1200" noProof="0"/>
        </a:p>
        <a:p>
          <a:pPr marL="171450" lvl="1" indent="-171450" algn="l" defTabSz="800100">
            <a:lnSpc>
              <a:spcPct val="90000"/>
            </a:lnSpc>
            <a:spcBef>
              <a:spcPct val="0"/>
            </a:spcBef>
            <a:spcAft>
              <a:spcPct val="15000"/>
            </a:spcAft>
            <a:buChar char="••"/>
          </a:pPr>
          <a:r>
            <a:rPr lang="fr-FR" sz="1800" kern="1200" noProof="0" smtClean="0"/>
            <a:t>Premier contact et tests de langues </a:t>
          </a:r>
          <a:r>
            <a:rPr lang="fr-FR" sz="1800" kern="1200" noProof="0" smtClean="0">
              <a:latin typeface="Calibri"/>
            </a:rPr>
            <a:t>→</a:t>
          </a:r>
          <a:r>
            <a:rPr lang="fr-FR" sz="1800" kern="1200" noProof="0" smtClean="0"/>
            <a:t> proposition de stage conventionné en adéquation avec profil</a:t>
          </a:r>
          <a:endParaRPr lang="fr-FR" sz="1800" kern="1200" noProof="0"/>
        </a:p>
      </dsp:txBody>
      <dsp:txXfrm rot="5400000">
        <a:off x="4284403" y="-3336045"/>
        <a:ext cx="879896" cy="7553540"/>
      </dsp:txXfrm>
    </dsp:sp>
    <dsp:sp modelId="{C3AF6829-72C7-4BF1-A3AC-F2426CB612EF}">
      <dsp:nvSpPr>
        <dsp:cNvPr id="0" name=""/>
        <dsp:cNvSpPr/>
      </dsp:nvSpPr>
      <dsp:spPr>
        <a:xfrm rot="5400000">
          <a:off x="-203053" y="1359775"/>
          <a:ext cx="1353687" cy="947581"/>
        </a:xfrm>
        <a:prstGeom prst="chevron">
          <a:avLst/>
        </a:prstGeom>
        <a:solidFill>
          <a:schemeClr val="accent4">
            <a:hueOff val="3742489"/>
            <a:satOff val="-20694"/>
            <a:lumOff val="-1765"/>
            <a:alphaOff val="0"/>
          </a:schemeClr>
        </a:solidFill>
        <a:ln w="1905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Entretien</a:t>
          </a:r>
          <a:endParaRPr lang="es-ES" sz="2000" kern="1200" dirty="0"/>
        </a:p>
      </dsp:txBody>
      <dsp:txXfrm rot="5400000">
        <a:off x="-203053" y="1359775"/>
        <a:ext cx="1353687" cy="947581"/>
      </dsp:txXfrm>
    </dsp:sp>
    <dsp:sp modelId="{B7345CF9-D6E8-4851-A2A9-043E581DD6D6}">
      <dsp:nvSpPr>
        <dsp:cNvPr id="0" name=""/>
        <dsp:cNvSpPr/>
      </dsp:nvSpPr>
      <dsp:spPr>
        <a:xfrm rot="5400000">
          <a:off x="4284403" y="-2180099"/>
          <a:ext cx="879896" cy="7553540"/>
        </a:xfrm>
        <a:prstGeom prst="round2SameRect">
          <a:avLst/>
        </a:prstGeom>
        <a:solidFill>
          <a:schemeClr val="lt1">
            <a:alpha val="90000"/>
            <a:hueOff val="0"/>
            <a:satOff val="0"/>
            <a:lumOff val="0"/>
            <a:alphaOff val="0"/>
          </a:schemeClr>
        </a:solidFill>
        <a:ln w="1905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dirty="0" smtClean="0"/>
            <a:t>Entretien de motivation avec consultant + présentation de l’entreprise et des missions en détail </a:t>
          </a:r>
          <a:endParaRPr lang="fr-FR" sz="1800" kern="1200" noProof="0" dirty="0"/>
        </a:p>
        <a:p>
          <a:pPr marL="171450" lvl="1" indent="-171450" algn="l" defTabSz="800100">
            <a:lnSpc>
              <a:spcPct val="90000"/>
            </a:lnSpc>
            <a:spcBef>
              <a:spcPct val="0"/>
            </a:spcBef>
            <a:spcAft>
              <a:spcPct val="15000"/>
            </a:spcAft>
            <a:buChar char="••"/>
          </a:pPr>
          <a:r>
            <a:rPr lang="fr-FR" sz="1800" kern="1200" noProof="0" smtClean="0"/>
            <a:t>Entretien téléphonique avec l’entreprise d’acceuil </a:t>
          </a:r>
          <a:endParaRPr lang="fr-FR" sz="1800" kern="1200" noProof="0"/>
        </a:p>
      </dsp:txBody>
      <dsp:txXfrm rot="5400000">
        <a:off x="4284403" y="-2180099"/>
        <a:ext cx="879896" cy="7553540"/>
      </dsp:txXfrm>
    </dsp:sp>
    <dsp:sp modelId="{CDD0484A-BEFE-45C9-B146-9E500413B1A5}">
      <dsp:nvSpPr>
        <dsp:cNvPr id="0" name=""/>
        <dsp:cNvSpPr/>
      </dsp:nvSpPr>
      <dsp:spPr>
        <a:xfrm rot="5400000">
          <a:off x="-203053" y="2515721"/>
          <a:ext cx="1353687" cy="947581"/>
        </a:xfrm>
        <a:prstGeom prst="chevron">
          <a:avLst/>
        </a:prstGeom>
        <a:solidFill>
          <a:schemeClr val="accent4">
            <a:hueOff val="7484979"/>
            <a:satOff val="-41387"/>
            <a:lumOff val="-3529"/>
            <a:alphaOff val="0"/>
          </a:schemeClr>
        </a:solidFill>
        <a:ln w="1905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t>Suivi</a:t>
          </a:r>
          <a:r>
            <a:rPr lang="es-ES" sz="2000" kern="1200" dirty="0" smtClean="0"/>
            <a:t> </a:t>
          </a:r>
          <a:endParaRPr lang="es-ES" sz="2000" kern="1200" dirty="0"/>
        </a:p>
      </dsp:txBody>
      <dsp:txXfrm rot="5400000">
        <a:off x="-203053" y="2515721"/>
        <a:ext cx="1353687" cy="947581"/>
      </dsp:txXfrm>
    </dsp:sp>
    <dsp:sp modelId="{0FD4CEF6-811D-4277-AA26-9518F6486D58}">
      <dsp:nvSpPr>
        <dsp:cNvPr id="0" name=""/>
        <dsp:cNvSpPr/>
      </dsp:nvSpPr>
      <dsp:spPr>
        <a:xfrm rot="5400000">
          <a:off x="4284403" y="-1024153"/>
          <a:ext cx="879896" cy="7553540"/>
        </a:xfrm>
        <a:prstGeom prst="round2SameRect">
          <a:avLst/>
        </a:prstGeom>
        <a:solidFill>
          <a:schemeClr val="lt1">
            <a:alpha val="90000"/>
            <a:hueOff val="0"/>
            <a:satOff val="0"/>
            <a:lumOff val="0"/>
            <a:alphaOff val="0"/>
          </a:schemeClr>
        </a:solidFill>
        <a:ln w="1905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smtClean="0"/>
            <a:t>Si acceptation en stage – Etablissement du certificat de stage et facturation </a:t>
          </a:r>
          <a:endParaRPr lang="fr-FR" sz="1800" kern="1200" noProof="0"/>
        </a:p>
        <a:p>
          <a:pPr marL="171450" lvl="1" indent="-171450" algn="l" defTabSz="800100">
            <a:lnSpc>
              <a:spcPct val="90000"/>
            </a:lnSpc>
            <a:spcBef>
              <a:spcPct val="0"/>
            </a:spcBef>
            <a:spcAft>
              <a:spcPct val="15000"/>
            </a:spcAft>
            <a:buChar char="••"/>
          </a:pPr>
          <a:r>
            <a:rPr lang="fr-FR" sz="1800" kern="1200" noProof="0" smtClean="0"/>
            <a:t>Gestion des conventions , suivi de l’étudiant</a:t>
          </a:r>
          <a:endParaRPr lang="fr-FR" sz="1800" kern="1200" noProof="0"/>
        </a:p>
      </dsp:txBody>
      <dsp:txXfrm rot="5400000">
        <a:off x="4284403" y="-1024153"/>
        <a:ext cx="879896" cy="75535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439C055-AABC-4397-9C64-60971943D9D2}" type="datetimeFigureOut">
              <a:rPr lang="es-ES" smtClean="0"/>
              <a:pPr/>
              <a:t>04/01/2012</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DBE0AABB-468E-482B-9518-221967699A71}" type="slidenum">
              <a:rPr lang="es-ES" smtClean="0"/>
              <a:pPr/>
              <a:t>‹N°›</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E0AABB-468E-482B-9518-221967699A71}" type="slidenum">
              <a:rPr lang="es-ES" smtClean="0"/>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5439C055-AABC-4397-9C64-60971943D9D2}" type="datetimeFigureOut">
              <a:rPr lang="es-ES" smtClean="0"/>
              <a:pPr/>
              <a:t>04/01/2012</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DBE0AABB-468E-482B-9518-221967699A71}" type="slidenum">
              <a:rPr lang="es-ES" smtClean="0"/>
              <a:pPr/>
              <a:t>‹N°›</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DBE0AABB-468E-482B-9518-221967699A71}" type="slidenum">
              <a:rPr lang="es-ES" smtClean="0"/>
              <a:pPr/>
              <a:t>‹N°›</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BE0AABB-468E-482B-9518-221967699A71}" type="slidenum">
              <a:rPr lang="es-ES" smtClean="0"/>
              <a:pPr/>
              <a:t>‹N°›</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439C055-AABC-4397-9C64-60971943D9D2}" type="datetimeFigureOut">
              <a:rPr lang="es-ES" smtClean="0"/>
              <a:pPr/>
              <a:t>04/01/2012</a:t>
            </a:fld>
            <a:endParaRPr lang="es-ES"/>
          </a:p>
        </p:txBody>
      </p:sp>
      <p:sp>
        <p:nvSpPr>
          <p:cNvPr id="10" name="9 Marcador de número de diapositiva"/>
          <p:cNvSpPr>
            <a:spLocks noGrp="1"/>
          </p:cNvSpPr>
          <p:nvPr>
            <p:ph type="sldNum" sz="quarter" idx="16"/>
          </p:nvPr>
        </p:nvSpPr>
        <p:spPr/>
        <p:txBody>
          <a:bodyPr rtlCol="0"/>
          <a:lstStyle/>
          <a:p>
            <a:fld id="{DBE0AABB-468E-482B-9518-221967699A71}" type="slidenum">
              <a:rPr lang="es-ES" smtClean="0"/>
              <a:pPr/>
              <a:t>‹N°›</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439C055-AABC-4397-9C64-60971943D9D2}" type="datetimeFigureOut">
              <a:rPr lang="es-ES" smtClean="0"/>
              <a:pPr/>
              <a:t>04/01/2012</a:t>
            </a:fld>
            <a:endParaRPr lang="es-ES"/>
          </a:p>
        </p:txBody>
      </p:sp>
      <p:sp>
        <p:nvSpPr>
          <p:cNvPr id="12" name="11 Marcador de número de diapositiva"/>
          <p:cNvSpPr>
            <a:spLocks noGrp="1"/>
          </p:cNvSpPr>
          <p:nvPr>
            <p:ph type="sldNum" sz="quarter" idx="16"/>
          </p:nvPr>
        </p:nvSpPr>
        <p:spPr/>
        <p:txBody>
          <a:bodyPr rtlCol="0"/>
          <a:lstStyle/>
          <a:p>
            <a:fld id="{DBE0AABB-468E-482B-9518-221967699A71}" type="slidenum">
              <a:rPr lang="es-ES" smtClean="0"/>
              <a:pPr/>
              <a:t>‹N°›</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DBE0AABB-468E-482B-9518-221967699A71}" type="slidenum">
              <a:rPr lang="es-ES" smtClean="0"/>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DBE0AABB-468E-482B-9518-221967699A71}" type="slidenum">
              <a:rPr lang="es-ES" smtClean="0"/>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439C055-AABC-4397-9C64-60971943D9D2}" type="datetimeFigureOut">
              <a:rPr lang="es-ES" smtClean="0"/>
              <a:pPr/>
              <a:t>04/01/2012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DBE0AABB-468E-482B-9518-221967699A71}" type="slidenum">
              <a:rPr lang="es-ES" smtClean="0"/>
              <a:pPr/>
              <a:t>‹N°›</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5439C055-AABC-4397-9C64-60971943D9D2}" type="datetimeFigureOut">
              <a:rPr lang="es-ES" smtClean="0"/>
              <a:pPr/>
              <a:t>04/01/2012</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DBE0AABB-468E-482B-9518-221967699A71}" type="slidenum">
              <a:rPr lang="es-ES" smtClean="0"/>
              <a:pPr/>
              <a:t>‹N°›</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439C055-AABC-4397-9C64-60971943D9D2}" type="datetimeFigureOut">
              <a:rPr lang="es-ES" smtClean="0"/>
              <a:pPr/>
              <a:t>04/01/2012</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BE0AABB-468E-482B-9518-221967699A71}" type="slidenum">
              <a:rPr lang="es-ES" smtClean="0"/>
              <a:pPr/>
              <a:t>‹N°›</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5.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hyperlink" Target="http://twitter.com/" TargetMode="External"/><Relationship Id="rId13" Type="http://schemas.openxmlformats.org/officeDocument/2006/relationships/image" Target="../media/image4.jpeg"/><Relationship Id="rId3" Type="http://schemas.openxmlformats.org/officeDocument/2006/relationships/hyperlink" Target="http://www.ies-consulting.es/stage/stage-pour-etudiant.php" TargetMode="External"/><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hyperlink" Target="http://www.ies-consulting.es/stage/offre-de-stage.php" TargetMode="External"/><Relationship Id="rId1" Type="http://schemas.openxmlformats.org/officeDocument/2006/relationships/slideLayout" Target="../slideLayouts/slideLayout2.xml"/><Relationship Id="rId6" Type="http://schemas.openxmlformats.org/officeDocument/2006/relationships/hyperlink" Target="http://www.facebook.com/spain.stage" TargetMode="External"/><Relationship Id="rId11" Type="http://schemas.openxmlformats.org/officeDocument/2006/relationships/image" Target="../media/image43.png"/><Relationship Id="rId5" Type="http://schemas.openxmlformats.org/officeDocument/2006/relationships/image" Target="../media/image5.jpeg"/><Relationship Id="rId10" Type="http://schemas.openxmlformats.org/officeDocument/2006/relationships/hyperlink" Target="http://www.viadeo.com/" TargetMode="External"/><Relationship Id="rId4" Type="http://schemas.openxmlformats.org/officeDocument/2006/relationships/hyperlink" Target="mailto:info@ies-consulting.es" TargetMode="Externa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4.jpeg"/><Relationship Id="rId5" Type="http://schemas.openxmlformats.org/officeDocument/2006/relationships/image" Target="../media/image18.gif"/><Relationship Id="rId10" Type="http://schemas.openxmlformats.org/officeDocument/2006/relationships/image" Target="../media/image5.jpeg"/><Relationship Id="rId4" Type="http://schemas.openxmlformats.org/officeDocument/2006/relationships/image" Target="../media/image17.gif"/><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jpeg"/><Relationship Id="rId4" Type="http://schemas.openxmlformats.org/officeDocument/2006/relationships/image" Target="../media/image24.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ies-consulting.es/stage/testimonio.php"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lgn="ctr"/>
            <a:r>
              <a:rPr lang="es-ES" dirty="0" smtClean="0"/>
              <a:t>www.ies-consulting.es</a:t>
            </a:r>
            <a:endParaRPr lang="es-ES" dirty="0"/>
          </a:p>
        </p:txBody>
      </p:sp>
      <p:pic>
        <p:nvPicPr>
          <p:cNvPr id="5" name="4 Imagen" descr="Ies.jpg.gif"/>
          <p:cNvPicPr>
            <a:picLocks noChangeAspect="1"/>
          </p:cNvPicPr>
          <p:nvPr/>
        </p:nvPicPr>
        <p:blipFill>
          <a:blip r:embed="rId2" cstate="print"/>
          <a:stretch>
            <a:fillRect/>
          </a:stretch>
        </p:blipFill>
        <p:spPr>
          <a:xfrm>
            <a:off x="357158" y="1857364"/>
            <a:ext cx="2000254" cy="2000254"/>
          </a:xfrm>
          <a:prstGeom prst="rect">
            <a:avLst/>
          </a:prstGeom>
        </p:spPr>
      </p:pic>
      <p:sp>
        <p:nvSpPr>
          <p:cNvPr id="6" name="5 CuadroTexto"/>
          <p:cNvSpPr txBox="1"/>
          <p:nvPr/>
        </p:nvSpPr>
        <p:spPr>
          <a:xfrm>
            <a:off x="2500298" y="2714620"/>
            <a:ext cx="5786478" cy="1569660"/>
          </a:xfrm>
          <a:prstGeom prst="rect">
            <a:avLst/>
          </a:prstGeom>
          <a:noFill/>
        </p:spPr>
        <p:txBody>
          <a:bodyPr wrap="square" rtlCol="0">
            <a:spAutoFit/>
          </a:bodyPr>
          <a:lstStyle/>
          <a:p>
            <a:r>
              <a:rPr lang="fr-FR" sz="3200" dirty="0" smtClean="0">
                <a:solidFill>
                  <a:srgbClr val="0070C0"/>
                </a:solidFill>
              </a:rPr>
              <a:t>Trouver son stage à l’international grâce à une équipe de professionnels</a:t>
            </a:r>
          </a:p>
        </p:txBody>
      </p:sp>
      <p:pic>
        <p:nvPicPr>
          <p:cNvPr id="1026" name="Picture 2"/>
          <p:cNvPicPr>
            <a:picLocks noChangeAspect="1" noChangeArrowheads="1"/>
          </p:cNvPicPr>
          <p:nvPr/>
        </p:nvPicPr>
        <p:blipFill>
          <a:blip r:embed="rId3" cstate="print"/>
          <a:srcRect/>
          <a:stretch>
            <a:fillRect/>
          </a:stretch>
        </p:blipFill>
        <p:spPr bwMode="auto">
          <a:xfrm>
            <a:off x="2528892" y="1820055"/>
            <a:ext cx="5257818" cy="966003"/>
          </a:xfrm>
          <a:prstGeom prst="rect">
            <a:avLst/>
          </a:prstGeom>
          <a:solidFill>
            <a:schemeClr val="accent4">
              <a:lumMod val="75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buFont typeface="Wingdings" pitchFamily="2" charset="2"/>
              <a:buChar char="Ø"/>
            </a:pPr>
            <a:r>
              <a:rPr lang="es-ES" dirty="0" err="1" smtClean="0">
                <a:solidFill>
                  <a:schemeClr val="accent1">
                    <a:lumMod val="75000"/>
                  </a:schemeClr>
                </a:solidFill>
              </a:rPr>
              <a:t>On</a:t>
            </a:r>
            <a:r>
              <a:rPr lang="es-ES" dirty="0" smtClean="0">
                <a:solidFill>
                  <a:schemeClr val="accent1">
                    <a:lumMod val="75000"/>
                  </a:schemeClr>
                </a:solidFill>
              </a:rPr>
              <a:t> parle de </a:t>
            </a:r>
            <a:r>
              <a:rPr lang="es-ES" dirty="0" err="1" smtClean="0">
                <a:solidFill>
                  <a:schemeClr val="accent1">
                    <a:lumMod val="75000"/>
                  </a:schemeClr>
                </a:solidFill>
              </a:rPr>
              <a:t>nous</a:t>
            </a:r>
            <a:r>
              <a:rPr lang="es-ES" dirty="0" smtClean="0">
                <a:solidFill>
                  <a:schemeClr val="accent1">
                    <a:lumMod val="75000"/>
                  </a:schemeClr>
                </a:solidFill>
              </a:rPr>
              <a:t> :</a:t>
            </a:r>
          </a:p>
          <a:p>
            <a:pPr>
              <a:buFont typeface="Wingdings" pitchFamily="2" charset="2"/>
              <a:buChar char="Ø"/>
            </a:pPr>
            <a:endParaRPr lang="es-ES" dirty="0" smtClean="0"/>
          </a:p>
          <a:p>
            <a:pPr>
              <a:buNone/>
            </a:pPr>
            <a:endParaRPr lang="es-ES" dirty="0"/>
          </a:p>
        </p:txBody>
      </p:sp>
      <p:pic>
        <p:nvPicPr>
          <p:cNvPr id="5" name="4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928662" y="3357562"/>
            <a:ext cx="2857500" cy="1190625"/>
          </a:xfrm>
          <a:prstGeom prst="rect">
            <a:avLst/>
          </a:prstGeom>
          <a:noFill/>
          <a:ln w="9525">
            <a:noFill/>
            <a:miter lim="800000"/>
            <a:headEnd/>
            <a:tailEnd/>
          </a:ln>
          <a:effectLst/>
        </p:spPr>
      </p:pic>
      <p:sp>
        <p:nvSpPr>
          <p:cNvPr id="6" name="5 CuadroTexto"/>
          <p:cNvSpPr txBox="1"/>
          <p:nvPr/>
        </p:nvSpPr>
        <p:spPr>
          <a:xfrm>
            <a:off x="428596" y="5857892"/>
            <a:ext cx="3643306" cy="461665"/>
          </a:xfrm>
          <a:prstGeom prst="rect">
            <a:avLst/>
          </a:prstGeom>
          <a:noFill/>
        </p:spPr>
        <p:txBody>
          <a:bodyPr wrap="square" rtlCol="0">
            <a:spAutoFit/>
          </a:bodyPr>
          <a:lstStyle/>
          <a:p>
            <a:r>
              <a:rPr lang="es-ES" sz="1200" dirty="0" smtClean="0"/>
              <a:t>http://www.mediaetudiant.fr/vie-etudiante/trouver-son-stage-en-espagne-plus-facilement--1421.php</a:t>
            </a:r>
            <a:endParaRPr lang="es-ES" sz="1200" dirty="0"/>
          </a:p>
        </p:txBody>
      </p:sp>
      <p:pic>
        <p:nvPicPr>
          <p:cNvPr id="7" name="6 Imagen" descr="C:\Documents and Settings\Nadia Leroy\Configuración local\Archivos temporales de Internet\Content.Word\Nueva imagen.bmp"/>
          <p:cNvPicPr/>
          <p:nvPr/>
        </p:nvPicPr>
        <p:blipFill>
          <a:blip r:embed="rId4" cstate="print"/>
          <a:srcRect l="2295" t="10353" r="47031" b="8471"/>
          <a:stretch>
            <a:fillRect/>
          </a:stretch>
        </p:blipFill>
        <p:spPr bwMode="auto">
          <a:xfrm>
            <a:off x="4214810" y="1571612"/>
            <a:ext cx="4357718" cy="5143536"/>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2.168.1.254\Datos Compartidos\IES\Comunicación\EVENTOS\2011\EAE\eae.jpg"/>
          <p:cNvPicPr>
            <a:picLocks noChangeAspect="1" noChangeArrowheads="1"/>
          </p:cNvPicPr>
          <p:nvPr/>
        </p:nvPicPr>
        <p:blipFill>
          <a:blip r:embed="rId2" cstate="print"/>
          <a:srcRect/>
          <a:stretch>
            <a:fillRect/>
          </a:stretch>
        </p:blipFill>
        <p:spPr bwMode="auto">
          <a:xfrm>
            <a:off x="285720" y="3071810"/>
            <a:ext cx="2527300" cy="1663700"/>
          </a:xfrm>
          <a:prstGeom prst="rect">
            <a:avLst/>
          </a:prstGeom>
          <a:noFill/>
        </p:spPr>
      </p:pic>
      <p:sp>
        <p:nvSpPr>
          <p:cNvPr id="3" name="2 Marcador de contenido"/>
          <p:cNvSpPr>
            <a:spLocks noGrp="1"/>
          </p:cNvSpPr>
          <p:nvPr>
            <p:ph sz="quarter" idx="1"/>
          </p:nvPr>
        </p:nvSpPr>
        <p:spPr/>
        <p:txBody>
          <a:bodyPr/>
          <a:lstStyle/>
          <a:p>
            <a:pPr>
              <a:buFont typeface="Wingdings" pitchFamily="2" charset="2"/>
              <a:buChar char="Ø"/>
            </a:pPr>
            <a:r>
              <a:rPr lang="fr-FR" dirty="0" smtClean="0">
                <a:solidFill>
                  <a:schemeClr val="accent1">
                    <a:lumMod val="75000"/>
                  </a:schemeClr>
                </a:solidFill>
              </a:rPr>
              <a:t>Pour être plus proche des étudiants, nous participons chaque année à des forums</a:t>
            </a:r>
          </a:p>
          <a:p>
            <a:pPr>
              <a:buNone/>
            </a:pPr>
            <a:r>
              <a:rPr lang="fr-FR" sz="2800" b="1" dirty="0" smtClean="0">
                <a:solidFill>
                  <a:schemeClr val="accent1">
                    <a:lumMod val="75000"/>
                  </a:schemeClr>
                </a:solidFill>
              </a:rPr>
              <a:t>	</a:t>
            </a:r>
            <a:r>
              <a:rPr lang="fr-FR" sz="2800" b="1" dirty="0" smtClean="0">
                <a:solidFill>
                  <a:schemeClr val="accent1">
                    <a:lumMod val="50000"/>
                  </a:schemeClr>
                </a:solidFill>
              </a:rPr>
              <a:t>En 2011</a:t>
            </a:r>
          </a:p>
          <a:p>
            <a:pPr>
              <a:buNone/>
            </a:pPr>
            <a:endParaRPr lang="es-ES" dirty="0" smtClean="0">
              <a:solidFill>
                <a:schemeClr val="accent1">
                  <a:lumMod val="75000"/>
                </a:schemeClr>
              </a:solidFill>
            </a:endParaRPr>
          </a:p>
        </p:txBody>
      </p:sp>
      <p:sp>
        <p:nvSpPr>
          <p:cNvPr id="5" name="4 CuadroTexto"/>
          <p:cNvSpPr txBox="1"/>
          <p:nvPr/>
        </p:nvSpPr>
        <p:spPr>
          <a:xfrm>
            <a:off x="3071802" y="3429000"/>
            <a:ext cx="2071702" cy="954107"/>
          </a:xfrm>
          <a:prstGeom prst="rect">
            <a:avLst/>
          </a:prstGeom>
          <a:noFill/>
        </p:spPr>
        <p:txBody>
          <a:bodyPr wrap="square" rtlCol="0">
            <a:spAutoFit/>
          </a:bodyPr>
          <a:lstStyle/>
          <a:p>
            <a:pPr algn="ctr"/>
            <a:r>
              <a:rPr lang="fr-FR" sz="1400" dirty="0" smtClean="0"/>
              <a:t>Premier forum virtuel  de la </a:t>
            </a:r>
            <a:r>
              <a:rPr lang="fr-FR" sz="1400" dirty="0" err="1" smtClean="0"/>
              <a:t>Escuela</a:t>
            </a:r>
            <a:r>
              <a:rPr lang="fr-FR" sz="1400" dirty="0" smtClean="0"/>
              <a:t> de </a:t>
            </a:r>
            <a:r>
              <a:rPr lang="fr-FR" sz="1400" dirty="0" err="1" smtClean="0"/>
              <a:t>Administración</a:t>
            </a:r>
            <a:r>
              <a:rPr lang="fr-FR" sz="1400" dirty="0" smtClean="0"/>
              <a:t> de </a:t>
            </a:r>
            <a:r>
              <a:rPr lang="fr-FR" sz="1400" dirty="0" err="1" smtClean="0"/>
              <a:t>Empresas</a:t>
            </a:r>
            <a:endParaRPr lang="fr-FR" sz="1400" dirty="0"/>
          </a:p>
        </p:txBody>
      </p:sp>
      <p:pic>
        <p:nvPicPr>
          <p:cNvPr id="1027" name="Picture 3"/>
          <p:cNvPicPr>
            <a:picLocks noChangeAspect="1" noChangeArrowheads="1"/>
          </p:cNvPicPr>
          <p:nvPr/>
        </p:nvPicPr>
        <p:blipFill>
          <a:blip r:embed="rId3" cstate="print"/>
          <a:srcRect/>
          <a:stretch>
            <a:fillRect/>
          </a:stretch>
        </p:blipFill>
        <p:spPr bwMode="auto">
          <a:xfrm>
            <a:off x="5267006" y="3000372"/>
            <a:ext cx="3662712" cy="1571636"/>
          </a:xfrm>
          <a:prstGeom prst="rect">
            <a:avLst/>
          </a:prstGeom>
          <a:noFill/>
          <a:ln w="9525">
            <a:noFill/>
            <a:miter lim="800000"/>
            <a:headEnd/>
            <a:tailEnd/>
          </a:ln>
          <a:effectLst/>
        </p:spPr>
      </p:pic>
      <p:pic>
        <p:nvPicPr>
          <p:cNvPr id="7" name="6 Imagen" descr="Con IES.jpg"/>
          <p:cNvPicPr>
            <a:picLocks noChangeAspect="1"/>
          </p:cNvPicPr>
          <p:nvPr/>
        </p:nvPicPr>
        <p:blipFill>
          <a:blip r:embed="rId4" cstate="print"/>
          <a:stretch>
            <a:fillRect/>
          </a:stretch>
        </p:blipFill>
        <p:spPr>
          <a:xfrm flipH="1">
            <a:off x="1201330" y="71414"/>
            <a:ext cx="298836" cy="1143008"/>
          </a:xfrm>
          <a:prstGeom prst="rect">
            <a:avLst/>
          </a:prstGeom>
        </p:spPr>
      </p:pic>
      <p:pic>
        <p:nvPicPr>
          <p:cNvPr id="10" name="Picture 3" descr="\\192.168.1.254\Datos Compartidos\IES\Comunicación\EVENTOS\2011\ESCEMIALES\PA200083.JPG"/>
          <p:cNvPicPr>
            <a:picLocks noChangeAspect="1" noChangeArrowheads="1"/>
          </p:cNvPicPr>
          <p:nvPr/>
        </p:nvPicPr>
        <p:blipFill>
          <a:blip r:embed="rId5" cstate="print"/>
          <a:srcRect/>
          <a:stretch>
            <a:fillRect/>
          </a:stretch>
        </p:blipFill>
        <p:spPr bwMode="auto">
          <a:xfrm>
            <a:off x="5786446" y="4643446"/>
            <a:ext cx="2500330" cy="1875248"/>
          </a:xfrm>
          <a:prstGeom prst="rect">
            <a:avLst/>
          </a:prstGeom>
          <a:noFill/>
        </p:spPr>
      </p:pic>
      <p:pic>
        <p:nvPicPr>
          <p:cNvPr id="12" name="Picture 2"/>
          <p:cNvPicPr>
            <a:picLocks noChangeAspect="1" noChangeArrowheads="1"/>
          </p:cNvPicPr>
          <p:nvPr/>
        </p:nvPicPr>
        <p:blipFill>
          <a:blip r:embed="rId6" cstate="print"/>
          <a:srcRect/>
          <a:stretch>
            <a:fillRect/>
          </a:stretch>
        </p:blipFill>
        <p:spPr bwMode="auto">
          <a:xfrm>
            <a:off x="1943091" y="214290"/>
            <a:ext cx="5257818" cy="966003"/>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print"/>
          <a:srcRect/>
          <a:stretch>
            <a:fillRect/>
          </a:stretch>
        </p:blipFill>
        <p:spPr bwMode="auto">
          <a:xfrm>
            <a:off x="1714481" y="5051267"/>
            <a:ext cx="3214710" cy="997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Font typeface="Wingdings" pitchFamily="2" charset="2"/>
              <a:buChar char="Ø"/>
            </a:pPr>
            <a:r>
              <a:rPr lang="es-ES" sz="2800" b="1" dirty="0" smtClean="0">
                <a:solidFill>
                  <a:schemeClr val="accent1">
                    <a:lumMod val="50000"/>
                  </a:schemeClr>
                </a:solidFill>
              </a:rPr>
              <a:t>Et en 2010</a:t>
            </a:r>
            <a:endParaRPr lang="es-ES" sz="2800" b="1" dirty="0">
              <a:solidFill>
                <a:schemeClr val="accent1">
                  <a:lumMod val="50000"/>
                </a:schemeClr>
              </a:solidFill>
            </a:endParaRPr>
          </a:p>
        </p:txBody>
      </p:sp>
      <p:pic>
        <p:nvPicPr>
          <p:cNvPr id="10" name="9 Imagen" descr="\\192.168.1.254\Datos Compartidos\IES\Comunicación\EVENTOS\2010\Noviembre\Pole Leonard de Vinci\DSCF7610.JPG"/>
          <p:cNvPicPr/>
          <p:nvPr/>
        </p:nvPicPr>
        <p:blipFill>
          <a:blip r:embed="rId2" cstate="print"/>
          <a:srcRect/>
          <a:stretch>
            <a:fillRect/>
          </a:stretch>
        </p:blipFill>
        <p:spPr bwMode="auto">
          <a:xfrm>
            <a:off x="4500562" y="4357694"/>
            <a:ext cx="2857520" cy="2000264"/>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1428728" y="4848241"/>
            <a:ext cx="1924050" cy="866775"/>
          </a:xfrm>
          <a:prstGeom prst="rect">
            <a:avLst/>
          </a:prstGeom>
          <a:noFill/>
          <a:ln w="9525">
            <a:noFill/>
            <a:miter lim="800000"/>
            <a:headEnd/>
            <a:tailEnd/>
          </a:ln>
          <a:effectLst/>
        </p:spPr>
      </p:pic>
      <p:pic>
        <p:nvPicPr>
          <p:cNvPr id="14" name="13 Imagen" descr="\\192.168.1.254\Datos Compartidos\IES\Comunicación\EVENTOS\2010\Octubre\Inseec Paris\Fotos Inseec\DSCF7569.JPG"/>
          <p:cNvPicPr/>
          <p:nvPr/>
        </p:nvPicPr>
        <p:blipFill>
          <a:blip r:embed="rId4" cstate="print"/>
          <a:srcRect/>
          <a:stretch>
            <a:fillRect/>
          </a:stretch>
        </p:blipFill>
        <p:spPr bwMode="auto">
          <a:xfrm>
            <a:off x="4572000" y="1928802"/>
            <a:ext cx="2786082" cy="214314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714348" y="2428868"/>
            <a:ext cx="3219450" cy="1419225"/>
          </a:xfrm>
          <a:prstGeom prst="rect">
            <a:avLst/>
          </a:prstGeom>
          <a:noFill/>
          <a:ln w="9525">
            <a:noFill/>
            <a:miter lim="800000"/>
            <a:headEnd/>
            <a:tailEnd/>
          </a:ln>
          <a:effectLst/>
        </p:spPr>
      </p:pic>
      <p:pic>
        <p:nvPicPr>
          <p:cNvPr id="16" name="15 Imagen" descr="Con IES.jpg"/>
          <p:cNvPicPr>
            <a:picLocks noChangeAspect="1"/>
          </p:cNvPicPr>
          <p:nvPr/>
        </p:nvPicPr>
        <p:blipFill>
          <a:blip r:embed="rId6" cstate="print"/>
          <a:stretch>
            <a:fillRect/>
          </a:stretch>
        </p:blipFill>
        <p:spPr>
          <a:xfrm flipH="1">
            <a:off x="1201330" y="71414"/>
            <a:ext cx="298836" cy="1143008"/>
          </a:xfrm>
          <a:prstGeom prst="rect">
            <a:avLst/>
          </a:prstGeom>
        </p:spPr>
      </p:pic>
      <p:sp>
        <p:nvSpPr>
          <p:cNvPr id="17" name="16 CuadroTexto"/>
          <p:cNvSpPr txBox="1"/>
          <p:nvPr/>
        </p:nvSpPr>
        <p:spPr>
          <a:xfrm>
            <a:off x="500034" y="6143644"/>
            <a:ext cx="3000396" cy="523220"/>
          </a:xfrm>
          <a:prstGeom prst="rect">
            <a:avLst/>
          </a:prstGeom>
          <a:noFill/>
        </p:spPr>
        <p:txBody>
          <a:bodyPr wrap="square" rtlCol="0">
            <a:spAutoFit/>
          </a:bodyPr>
          <a:lstStyle/>
          <a:p>
            <a:r>
              <a:rPr lang="es-ES" sz="2800" b="1" dirty="0" smtClean="0">
                <a:solidFill>
                  <a:schemeClr val="accent1">
                    <a:lumMod val="50000"/>
                  </a:schemeClr>
                </a:solidFill>
              </a:rPr>
              <a:t>Et en 2012 ?</a:t>
            </a:r>
            <a:endParaRPr lang="es-ES" sz="2800" b="1" dirty="0">
              <a:solidFill>
                <a:schemeClr val="accent1">
                  <a:lumMod val="50000"/>
                </a:schemeClr>
              </a:solidFill>
            </a:endParaRPr>
          </a:p>
        </p:txBody>
      </p:sp>
      <p:pic>
        <p:nvPicPr>
          <p:cNvPr id="12" name="Picture 2"/>
          <p:cNvPicPr>
            <a:picLocks noChangeAspect="1" noChangeArrowheads="1"/>
          </p:cNvPicPr>
          <p:nvPr/>
        </p:nvPicPr>
        <p:blipFill>
          <a:blip r:embed="rId7"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1714488"/>
            <a:ext cx="8786874" cy="5000660"/>
          </a:xfrm>
        </p:spPr>
        <p:txBody>
          <a:bodyPr>
            <a:normAutofit fontScale="92500" lnSpcReduction="20000"/>
          </a:bodyPr>
          <a:lstStyle/>
          <a:p>
            <a:pPr>
              <a:buNone/>
            </a:pPr>
            <a:r>
              <a:rPr lang="fr-FR" sz="2400" dirty="0" smtClean="0">
                <a:solidFill>
                  <a:schemeClr val="accent1">
                    <a:lumMod val="50000"/>
                  </a:schemeClr>
                </a:solidFill>
              </a:rPr>
              <a:t>Depuis 2005 , date de la création d’IES Consulting…</a:t>
            </a:r>
          </a:p>
          <a:p>
            <a:pPr>
              <a:buNone/>
            </a:pPr>
            <a:r>
              <a:rPr lang="fr-FR" sz="2400" dirty="0" smtClean="0">
                <a:solidFill>
                  <a:schemeClr val="accent1">
                    <a:lumMod val="50000"/>
                  </a:schemeClr>
                </a:solidFill>
              </a:rPr>
              <a:t>…</a:t>
            </a:r>
            <a:r>
              <a:rPr lang="fr-FR" sz="2400" b="1" dirty="0" smtClean="0">
                <a:solidFill>
                  <a:schemeClr val="accent1">
                    <a:lumMod val="50000"/>
                  </a:schemeClr>
                </a:solidFill>
              </a:rPr>
              <a:t>plus de 3500 étudiants </a:t>
            </a:r>
            <a:r>
              <a:rPr lang="fr-FR" sz="2400" dirty="0" smtClean="0">
                <a:solidFill>
                  <a:schemeClr val="accent1">
                    <a:lumMod val="50000"/>
                  </a:schemeClr>
                </a:solidFill>
              </a:rPr>
              <a:t>ont bénéficié de nos services</a:t>
            </a:r>
          </a:p>
          <a:p>
            <a:pPr>
              <a:buNone/>
            </a:pPr>
            <a:endParaRPr lang="fr-FR" sz="2400" dirty="0" smtClean="0">
              <a:solidFill>
                <a:schemeClr val="accent1">
                  <a:lumMod val="50000"/>
                </a:schemeClr>
              </a:solidFill>
            </a:endParaRPr>
          </a:p>
          <a:p>
            <a:pPr>
              <a:buFont typeface="Wingdings" pitchFamily="2" charset="2"/>
              <a:buChar char="Ø"/>
            </a:pPr>
            <a:r>
              <a:rPr lang="es-ES" sz="2400" dirty="0" err="1" smtClean="0">
                <a:solidFill>
                  <a:schemeClr val="accent1">
                    <a:lumMod val="50000"/>
                  </a:schemeClr>
                </a:solidFill>
              </a:rPr>
              <a:t>Consultez</a:t>
            </a:r>
            <a:r>
              <a:rPr lang="es-ES" sz="2400" dirty="0" smtClean="0">
                <a:solidFill>
                  <a:schemeClr val="accent1">
                    <a:lumMod val="50000"/>
                  </a:schemeClr>
                </a:solidFill>
              </a:rPr>
              <a:t> les </a:t>
            </a:r>
            <a:r>
              <a:rPr lang="es-ES" sz="2400" dirty="0" err="1" smtClean="0">
                <a:solidFill>
                  <a:schemeClr val="accent1">
                    <a:lumMod val="50000"/>
                  </a:schemeClr>
                </a:solidFill>
              </a:rPr>
              <a:t>offres</a:t>
            </a:r>
            <a:r>
              <a:rPr lang="es-ES" sz="2400" dirty="0" smtClean="0">
                <a:solidFill>
                  <a:schemeClr val="accent1">
                    <a:lumMod val="50000"/>
                  </a:schemeClr>
                </a:solidFill>
              </a:rPr>
              <a:t> de </a:t>
            </a:r>
            <a:r>
              <a:rPr lang="es-ES" sz="2400" dirty="0" err="1" smtClean="0">
                <a:solidFill>
                  <a:schemeClr val="accent1">
                    <a:lumMod val="50000"/>
                  </a:schemeClr>
                </a:solidFill>
              </a:rPr>
              <a:t>stage</a:t>
            </a:r>
            <a:r>
              <a:rPr lang="es-ES" sz="2400" dirty="0" smtClean="0">
                <a:solidFill>
                  <a:schemeClr val="accent1">
                    <a:lumMod val="50000"/>
                  </a:schemeClr>
                </a:solidFill>
              </a:rPr>
              <a:t>:</a:t>
            </a:r>
          </a:p>
          <a:p>
            <a:pPr>
              <a:buNone/>
            </a:pPr>
            <a:r>
              <a:rPr lang="es-ES" sz="2400" dirty="0" smtClean="0">
                <a:solidFill>
                  <a:schemeClr val="accent1">
                    <a:lumMod val="50000"/>
                  </a:schemeClr>
                </a:solidFill>
              </a:rPr>
              <a:t>		 </a:t>
            </a:r>
            <a:r>
              <a:rPr lang="es-ES" sz="2400" dirty="0" smtClean="0">
                <a:solidFill>
                  <a:schemeClr val="accent1">
                    <a:lumMod val="50000"/>
                  </a:schemeClr>
                </a:solidFill>
                <a:hlinkClick r:id="rId2"/>
              </a:rPr>
              <a:t>http://www.ies-consulting.es/stage/offre-de-stage.php</a:t>
            </a:r>
            <a:endParaRPr lang="es-ES" sz="2400" dirty="0" smtClean="0">
              <a:solidFill>
                <a:schemeClr val="accent1">
                  <a:lumMod val="50000"/>
                </a:schemeClr>
              </a:solidFill>
            </a:endParaRPr>
          </a:p>
          <a:p>
            <a:pPr>
              <a:buNone/>
            </a:pPr>
            <a:endParaRPr lang="fr-FR" sz="2400" dirty="0" smtClean="0">
              <a:solidFill>
                <a:schemeClr val="accent1">
                  <a:lumMod val="50000"/>
                </a:schemeClr>
              </a:solidFill>
            </a:endParaRPr>
          </a:p>
          <a:p>
            <a:pPr>
              <a:buFont typeface="Wingdings" pitchFamily="2" charset="2"/>
              <a:buChar char="Ø"/>
            </a:pPr>
            <a:r>
              <a:rPr lang="fr-FR" sz="2400" dirty="0" smtClean="0">
                <a:solidFill>
                  <a:schemeClr val="accent1">
                    <a:lumMod val="50000"/>
                  </a:schemeClr>
                </a:solidFill>
              </a:rPr>
              <a:t>Contactez - nous : </a:t>
            </a:r>
          </a:p>
          <a:p>
            <a:pPr>
              <a:buNone/>
            </a:pPr>
            <a:r>
              <a:rPr lang="fr-FR" sz="2400" dirty="0" smtClean="0">
                <a:solidFill>
                  <a:schemeClr val="accent1">
                    <a:lumMod val="50000"/>
                  </a:schemeClr>
                </a:solidFill>
              </a:rPr>
              <a:t>		</a:t>
            </a:r>
            <a:r>
              <a:rPr lang="es-ES" sz="1900" dirty="0" smtClean="0"/>
              <a:t>- Internet: </a:t>
            </a:r>
            <a:r>
              <a:rPr lang="es-ES" sz="1900" dirty="0" smtClean="0">
                <a:hlinkClick r:id="rId3"/>
              </a:rPr>
              <a:t>http://www.ies-consulting.es/stage/stage-pour-etudiant.php</a:t>
            </a:r>
            <a:r>
              <a:rPr lang="es-ES" sz="1900" dirty="0" smtClean="0"/>
              <a:t>.</a:t>
            </a:r>
          </a:p>
          <a:p>
            <a:pPr>
              <a:buNone/>
            </a:pPr>
            <a:r>
              <a:rPr lang="es-ES" sz="1900" dirty="0" smtClean="0"/>
              <a:t>		- </a:t>
            </a:r>
            <a:r>
              <a:rPr lang="es-ES" sz="1900" dirty="0" err="1" smtClean="0"/>
              <a:t>Téléphone</a:t>
            </a:r>
            <a:r>
              <a:rPr lang="es-ES" sz="1900" dirty="0" smtClean="0"/>
              <a:t>: </a:t>
            </a:r>
            <a:r>
              <a:rPr lang="es-ES" sz="1900" dirty="0" smtClean="0">
                <a:solidFill>
                  <a:schemeClr val="accent3">
                    <a:lumMod val="50000"/>
                  </a:schemeClr>
                </a:solidFill>
              </a:rPr>
              <a:t>00 34 93 241 79 07</a:t>
            </a:r>
          </a:p>
          <a:p>
            <a:pPr>
              <a:buNone/>
            </a:pPr>
            <a:r>
              <a:rPr lang="es-ES" sz="1900" dirty="0" smtClean="0"/>
              <a:t>		- Mail: </a:t>
            </a:r>
            <a:r>
              <a:rPr lang="es-ES" sz="1900" dirty="0" smtClean="0">
                <a:hlinkClick r:id="rId4"/>
              </a:rPr>
              <a:t>info@ies-consulting.es</a:t>
            </a:r>
            <a:endParaRPr lang="es-ES" sz="1900" dirty="0" smtClean="0"/>
          </a:p>
          <a:p>
            <a:pPr>
              <a:buNone/>
            </a:pPr>
            <a:endParaRPr lang="es-ES" sz="2400" dirty="0" smtClean="0"/>
          </a:p>
          <a:p>
            <a:pPr>
              <a:buNone/>
            </a:pPr>
            <a:endParaRPr lang="es-ES" sz="2400" dirty="0" smtClean="0"/>
          </a:p>
          <a:p>
            <a:pPr>
              <a:buNone/>
            </a:pPr>
            <a:endParaRPr lang="es-ES" sz="2400" dirty="0" smtClean="0"/>
          </a:p>
          <a:p>
            <a:pPr>
              <a:buNone/>
            </a:pPr>
            <a:r>
              <a:rPr lang="es-ES" sz="2400" dirty="0" smtClean="0"/>
              <a:t>	 </a:t>
            </a:r>
            <a:endParaRPr lang="es-ES" sz="2400" dirty="0"/>
          </a:p>
        </p:txBody>
      </p:sp>
      <p:pic>
        <p:nvPicPr>
          <p:cNvPr id="4" name="3 Imagen" descr="Con IES.jpg"/>
          <p:cNvPicPr>
            <a:picLocks noChangeAspect="1"/>
          </p:cNvPicPr>
          <p:nvPr/>
        </p:nvPicPr>
        <p:blipFill>
          <a:blip r:embed="rId5" cstate="print"/>
          <a:stretch>
            <a:fillRect/>
          </a:stretch>
        </p:blipFill>
        <p:spPr>
          <a:xfrm flipH="1">
            <a:off x="1201330" y="71414"/>
            <a:ext cx="298836" cy="1143008"/>
          </a:xfrm>
          <a:prstGeom prst="rect">
            <a:avLst/>
          </a:prstGeom>
        </p:spPr>
      </p:pic>
      <p:pic>
        <p:nvPicPr>
          <p:cNvPr id="3075" name="Picture 3">
            <a:hlinkClick r:id="rId6"/>
          </p:cNvPr>
          <p:cNvPicPr>
            <a:picLocks noChangeAspect="1" noChangeArrowheads="1"/>
          </p:cNvPicPr>
          <p:nvPr/>
        </p:nvPicPr>
        <p:blipFill>
          <a:blip r:embed="rId7" cstate="print"/>
          <a:srcRect/>
          <a:stretch>
            <a:fillRect/>
          </a:stretch>
        </p:blipFill>
        <p:spPr bwMode="auto">
          <a:xfrm>
            <a:off x="2500298" y="5429264"/>
            <a:ext cx="785818" cy="785818"/>
          </a:xfrm>
          <a:prstGeom prst="rect">
            <a:avLst/>
          </a:prstGeom>
          <a:noFill/>
          <a:ln w="9525">
            <a:noFill/>
            <a:miter lim="800000"/>
            <a:headEnd/>
            <a:tailEnd/>
          </a:ln>
          <a:effectLst/>
        </p:spPr>
      </p:pic>
      <p:pic>
        <p:nvPicPr>
          <p:cNvPr id="3076" name="Picture 4">
            <a:hlinkClick r:id="rId8"/>
          </p:cNvPr>
          <p:cNvPicPr>
            <a:picLocks noChangeAspect="1" noChangeArrowheads="1"/>
          </p:cNvPicPr>
          <p:nvPr/>
        </p:nvPicPr>
        <p:blipFill>
          <a:blip r:embed="rId9" cstate="print"/>
          <a:srcRect/>
          <a:stretch>
            <a:fillRect/>
          </a:stretch>
        </p:blipFill>
        <p:spPr bwMode="auto">
          <a:xfrm>
            <a:off x="3357554" y="5429264"/>
            <a:ext cx="785818" cy="785818"/>
          </a:xfrm>
          <a:prstGeom prst="rect">
            <a:avLst/>
          </a:prstGeom>
          <a:noFill/>
          <a:ln w="9525">
            <a:noFill/>
            <a:miter lim="800000"/>
            <a:headEnd/>
            <a:tailEnd/>
          </a:ln>
          <a:effectLst/>
        </p:spPr>
      </p:pic>
      <p:pic>
        <p:nvPicPr>
          <p:cNvPr id="3077" name="Picture 5">
            <a:hlinkClick r:id="rId10"/>
          </p:cNvPr>
          <p:cNvPicPr>
            <a:picLocks noChangeAspect="1" noChangeArrowheads="1"/>
          </p:cNvPicPr>
          <p:nvPr/>
        </p:nvPicPr>
        <p:blipFill>
          <a:blip r:embed="rId11" cstate="print"/>
          <a:srcRect/>
          <a:stretch>
            <a:fillRect/>
          </a:stretch>
        </p:blipFill>
        <p:spPr bwMode="auto">
          <a:xfrm>
            <a:off x="4259460" y="5429264"/>
            <a:ext cx="812606" cy="785818"/>
          </a:xfrm>
          <a:prstGeom prst="rect">
            <a:avLst/>
          </a:prstGeom>
          <a:noFill/>
          <a:ln w="9525">
            <a:noFill/>
            <a:miter lim="800000"/>
            <a:headEnd/>
            <a:tailEnd/>
          </a:ln>
          <a:effectLst/>
        </p:spPr>
      </p:pic>
      <p:pic>
        <p:nvPicPr>
          <p:cNvPr id="3078" name="Picture 6"/>
          <p:cNvPicPr>
            <a:picLocks noChangeAspect="1" noChangeArrowheads="1"/>
          </p:cNvPicPr>
          <p:nvPr/>
        </p:nvPicPr>
        <p:blipFill>
          <a:blip r:embed="rId12" cstate="print"/>
          <a:srcRect/>
          <a:stretch>
            <a:fillRect/>
          </a:stretch>
        </p:blipFill>
        <p:spPr bwMode="auto">
          <a:xfrm>
            <a:off x="5214942" y="5357826"/>
            <a:ext cx="857256" cy="857256"/>
          </a:xfrm>
          <a:prstGeom prst="rect">
            <a:avLst/>
          </a:prstGeom>
          <a:noFill/>
          <a:ln w="9525">
            <a:noFill/>
            <a:miter lim="800000"/>
            <a:headEnd/>
            <a:tailEnd/>
          </a:ln>
          <a:effectLst/>
        </p:spPr>
      </p:pic>
      <p:pic>
        <p:nvPicPr>
          <p:cNvPr id="10" name="Picture 2"/>
          <p:cNvPicPr>
            <a:picLocks noChangeAspect="1" noChangeArrowheads="1"/>
          </p:cNvPicPr>
          <p:nvPr/>
        </p:nvPicPr>
        <p:blipFill>
          <a:blip r:embed="rId13"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1714488"/>
            <a:ext cx="8786874" cy="5000660"/>
          </a:xfrm>
        </p:spPr>
        <p:txBody>
          <a:bodyPr>
            <a:normAutofit fontScale="47500" lnSpcReduction="20000"/>
          </a:bodyPr>
          <a:lstStyle/>
          <a:p>
            <a:pPr>
              <a:buNone/>
            </a:pPr>
            <a:endParaRPr lang="fr-FR" sz="2400" dirty="0" smtClean="0">
              <a:solidFill>
                <a:schemeClr val="accent1">
                  <a:lumMod val="50000"/>
                </a:schemeClr>
              </a:solidFill>
            </a:endParaRPr>
          </a:p>
          <a:p>
            <a:pPr algn="ctr">
              <a:buNone/>
            </a:pPr>
            <a:r>
              <a:rPr lang="es-ES" b="1" u="sng" dirty="0" smtClean="0"/>
              <a:t>Les </a:t>
            </a:r>
            <a:r>
              <a:rPr lang="es-ES" b="1" u="sng" dirty="0" err="1" smtClean="0"/>
              <a:t>tarifs</a:t>
            </a:r>
            <a:r>
              <a:rPr lang="es-ES" b="1" u="sng" dirty="0" smtClean="0"/>
              <a:t>:</a:t>
            </a:r>
          </a:p>
          <a:p>
            <a:pPr>
              <a:buNone/>
            </a:pPr>
            <a:endParaRPr lang="es-ES" dirty="0" smtClean="0"/>
          </a:p>
          <a:p>
            <a:pPr>
              <a:buNone/>
            </a:pPr>
            <a:r>
              <a:rPr lang="es-ES" dirty="0" smtClean="0"/>
              <a:t>10% de </a:t>
            </a:r>
            <a:r>
              <a:rPr lang="es-ES" dirty="0" err="1" smtClean="0"/>
              <a:t>remise</a:t>
            </a:r>
            <a:r>
              <a:rPr lang="es-ES" dirty="0" smtClean="0"/>
              <a:t> </a:t>
            </a:r>
            <a:r>
              <a:rPr lang="es-ES" dirty="0" err="1" smtClean="0"/>
              <a:t>pour</a:t>
            </a:r>
            <a:r>
              <a:rPr lang="es-ES" dirty="0" smtClean="0"/>
              <a:t> les </a:t>
            </a:r>
            <a:r>
              <a:rPr lang="es-ES" dirty="0" err="1" smtClean="0"/>
              <a:t>étudiants</a:t>
            </a:r>
            <a:r>
              <a:rPr lang="es-ES" dirty="0" smtClean="0"/>
              <a:t> de </a:t>
            </a:r>
            <a:r>
              <a:rPr lang="es-ES" dirty="0" err="1" smtClean="0"/>
              <a:t>l’EISTI</a:t>
            </a:r>
            <a:endParaRPr lang="es-ES" dirty="0" smtClean="0"/>
          </a:p>
          <a:p>
            <a:pPr>
              <a:buNone/>
            </a:pPr>
            <a:endParaRPr lang="es-ES" dirty="0" smtClean="0"/>
          </a:p>
          <a:p>
            <a:r>
              <a:rPr lang="fr-FR" b="1" dirty="0" smtClean="0"/>
              <a:t>Stage en Europe :</a:t>
            </a:r>
            <a:endParaRPr lang="fr-FR" dirty="0" smtClean="0"/>
          </a:p>
          <a:p>
            <a:r>
              <a:rPr lang="fr-FR" dirty="0" smtClean="0"/>
              <a:t>-          Base de 3 mois de stage : 390euros TTC pour l ‘Europe</a:t>
            </a:r>
          </a:p>
          <a:p>
            <a:r>
              <a:rPr lang="fr-FR" dirty="0" smtClean="0"/>
              <a:t>-          A partir du 4</a:t>
            </a:r>
            <a:r>
              <a:rPr lang="fr-FR" baseline="30000" dirty="0" smtClean="0"/>
              <a:t>e</a:t>
            </a:r>
            <a:r>
              <a:rPr lang="fr-FR" dirty="0" smtClean="0"/>
              <a:t> mois : 55euros TTC par mois</a:t>
            </a:r>
          </a:p>
          <a:p>
            <a:r>
              <a:rPr lang="fr-FR" dirty="0" smtClean="0"/>
              <a:t> </a:t>
            </a:r>
          </a:p>
          <a:p>
            <a:r>
              <a:rPr lang="fr-FR" b="1" dirty="0" smtClean="0"/>
              <a:t>Stage hors union européenne :</a:t>
            </a:r>
            <a:endParaRPr lang="fr-FR" dirty="0" smtClean="0"/>
          </a:p>
          <a:p>
            <a:r>
              <a:rPr lang="fr-FR" dirty="0" smtClean="0"/>
              <a:t>-          Base de 3 mois de stage : 490euros pour les pays hors Union-Européenne.</a:t>
            </a:r>
          </a:p>
          <a:p>
            <a:r>
              <a:rPr lang="fr-FR" dirty="0" smtClean="0"/>
              <a:t>-          A partir du 4</a:t>
            </a:r>
            <a:r>
              <a:rPr lang="fr-FR" baseline="30000" dirty="0" smtClean="0"/>
              <a:t>e</a:t>
            </a:r>
            <a:r>
              <a:rPr lang="fr-FR" dirty="0" smtClean="0"/>
              <a:t> mois : 55euros TTC par mois</a:t>
            </a:r>
          </a:p>
          <a:p>
            <a:r>
              <a:rPr lang="fr-FR" dirty="0" smtClean="0"/>
              <a:t> </a:t>
            </a:r>
          </a:p>
          <a:p>
            <a:r>
              <a:rPr lang="fr-FR" dirty="0" smtClean="0"/>
              <a:t>A payer seulement une fois que l’étudiant a trouvé son stage. L’inscription à nos services ne requiert aucun cout. </a:t>
            </a:r>
          </a:p>
          <a:p>
            <a:r>
              <a:rPr lang="fr-FR" dirty="0" smtClean="0"/>
              <a:t>Si nous ne trouvons pas de stage à l’étudiant ou que celui-ci décide d’arrêter la procédure de sélection, aucun cout n’est demandé. Nous travaillons seulement sur résultat.</a:t>
            </a:r>
          </a:p>
          <a:p>
            <a:r>
              <a:rPr lang="fr-FR" dirty="0" smtClean="0"/>
              <a:t> </a:t>
            </a:r>
          </a:p>
          <a:p>
            <a:pPr>
              <a:buNone/>
            </a:pPr>
            <a:endParaRPr lang="es-ES" sz="2400" dirty="0" smtClean="0"/>
          </a:p>
          <a:p>
            <a:pPr>
              <a:buNone/>
            </a:pPr>
            <a:r>
              <a:rPr lang="es-ES" sz="2400" dirty="0" smtClean="0"/>
              <a:t>	 </a:t>
            </a:r>
            <a:endParaRPr lang="es-ES" sz="2400" dirty="0"/>
          </a:p>
        </p:txBody>
      </p:sp>
      <p:pic>
        <p:nvPicPr>
          <p:cNvPr id="4" name="3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10" name="Picture 2"/>
          <p:cNvPicPr>
            <a:picLocks noChangeAspect="1" noChangeArrowheads="1"/>
          </p:cNvPicPr>
          <p:nvPr/>
        </p:nvPicPr>
        <p:blipFill>
          <a:blip r:embed="rId3"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57158" y="1785926"/>
            <a:ext cx="8501122" cy="1938992"/>
          </a:xfrm>
          <a:prstGeom prst="rect">
            <a:avLst/>
          </a:prstGeom>
          <a:noFill/>
        </p:spPr>
        <p:txBody>
          <a:bodyPr wrap="square" rtlCol="0">
            <a:spAutoFit/>
          </a:bodyPr>
          <a:lstStyle/>
          <a:p>
            <a:pPr>
              <a:buFont typeface="Wingdings" pitchFamily="2" charset="2"/>
              <a:buChar char="Ø"/>
            </a:pPr>
            <a:r>
              <a:rPr lang="fr-FR" sz="2400" dirty="0" smtClean="0">
                <a:solidFill>
                  <a:schemeClr val="accent1">
                    <a:lumMod val="50000"/>
                  </a:schemeClr>
                </a:solidFill>
              </a:rPr>
              <a:t> </a:t>
            </a:r>
            <a:r>
              <a:rPr lang="fr-FR" sz="2400" b="1" dirty="0" smtClean="0">
                <a:solidFill>
                  <a:schemeClr val="accent1">
                    <a:lumMod val="50000"/>
                  </a:schemeClr>
                </a:solidFill>
              </a:rPr>
              <a:t>Qui sommes nous ?</a:t>
            </a:r>
          </a:p>
          <a:p>
            <a:pPr>
              <a:buFont typeface="Wingdings" pitchFamily="2" charset="2"/>
              <a:buChar char="Ø"/>
            </a:pPr>
            <a:endParaRPr lang="fr-FR" sz="2400" b="1" dirty="0" smtClean="0">
              <a:solidFill>
                <a:schemeClr val="accent1">
                  <a:lumMod val="50000"/>
                </a:schemeClr>
              </a:solidFill>
            </a:endParaRPr>
          </a:p>
          <a:p>
            <a:pPr>
              <a:buFontTx/>
              <a:buChar char="-"/>
            </a:pPr>
            <a:r>
              <a:rPr lang="fr-FR" dirty="0" smtClean="0"/>
              <a:t> Professionnels du recrutement de stagiaires qualifiés en Europe</a:t>
            </a:r>
          </a:p>
          <a:p>
            <a:pPr>
              <a:buFontTx/>
              <a:buChar char="-"/>
            </a:pPr>
            <a:r>
              <a:rPr lang="fr-FR" dirty="0" smtClean="0"/>
              <a:t> Conseillers et collaborateurs de nombreuses universités et écoles    </a:t>
            </a:r>
          </a:p>
          <a:p>
            <a:r>
              <a:rPr lang="fr-FR" dirty="0" smtClean="0"/>
              <a:t>  européennes</a:t>
            </a:r>
          </a:p>
          <a:p>
            <a:pPr>
              <a:buFontTx/>
              <a:buChar char="-"/>
            </a:pPr>
            <a:r>
              <a:rPr lang="fr-FR" dirty="0"/>
              <a:t> </a:t>
            </a:r>
            <a:r>
              <a:rPr lang="fr-FR" dirty="0" smtClean="0"/>
              <a:t>Une équipe internationale de professionnels en Ressources Humaines</a:t>
            </a:r>
          </a:p>
        </p:txBody>
      </p:sp>
      <p:pic>
        <p:nvPicPr>
          <p:cNvPr id="12" name="11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13" name="12 Imagen" descr="a.jpg"/>
          <p:cNvPicPr>
            <a:picLocks noChangeAspect="1"/>
          </p:cNvPicPr>
          <p:nvPr/>
        </p:nvPicPr>
        <p:blipFill>
          <a:blip r:embed="rId3" cstate="print"/>
          <a:stretch>
            <a:fillRect/>
          </a:stretch>
        </p:blipFill>
        <p:spPr>
          <a:xfrm>
            <a:off x="2071671" y="3898881"/>
            <a:ext cx="4429156" cy="2744829"/>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1600200"/>
            <a:ext cx="8551766" cy="4972072"/>
          </a:xfrm>
        </p:spPr>
        <p:txBody>
          <a:bodyPr>
            <a:normAutofit/>
          </a:bodyPr>
          <a:lstStyle/>
          <a:p>
            <a:pPr>
              <a:buFont typeface="Wingdings" pitchFamily="2" charset="2"/>
              <a:buChar char="Ø"/>
            </a:pPr>
            <a:r>
              <a:rPr lang="fr-FR" sz="2400" b="1" dirty="0" smtClean="0">
                <a:solidFill>
                  <a:schemeClr val="accent1">
                    <a:lumMod val="50000"/>
                  </a:schemeClr>
                </a:solidFill>
              </a:rPr>
              <a:t> </a:t>
            </a:r>
            <a:r>
              <a:rPr lang="fr-FR" sz="2800" b="1" dirty="0" smtClean="0">
                <a:solidFill>
                  <a:schemeClr val="accent1">
                    <a:lumMod val="50000"/>
                  </a:schemeClr>
                </a:solidFill>
              </a:rPr>
              <a:t>Que proposons nous ?</a:t>
            </a:r>
          </a:p>
          <a:p>
            <a:endParaRPr lang="fr-FR" sz="2400" dirty="0" smtClean="0"/>
          </a:p>
          <a:p>
            <a:pPr>
              <a:buFontTx/>
              <a:buChar char="-"/>
            </a:pPr>
            <a:r>
              <a:rPr lang="fr-FR" sz="2400" dirty="0" smtClean="0"/>
              <a:t> Processus de sélection rapide et efficace</a:t>
            </a:r>
          </a:p>
          <a:p>
            <a:pPr>
              <a:buFontTx/>
              <a:buChar char="-"/>
            </a:pPr>
            <a:r>
              <a:rPr lang="fr-FR" sz="2400" dirty="0" smtClean="0"/>
              <a:t> Stage </a:t>
            </a:r>
            <a:r>
              <a:rPr lang="fr-FR" sz="2400" b="1" dirty="0" smtClean="0"/>
              <a:t>conventionné</a:t>
            </a:r>
          </a:p>
          <a:p>
            <a:pPr>
              <a:buFontTx/>
              <a:buChar char="-"/>
            </a:pPr>
            <a:r>
              <a:rPr lang="fr-FR" sz="2400" dirty="0" smtClean="0"/>
              <a:t> Stage avec </a:t>
            </a:r>
            <a:r>
              <a:rPr lang="fr-FR" sz="2400" b="1" dirty="0" smtClean="0"/>
              <a:t>gratification</a:t>
            </a:r>
            <a:r>
              <a:rPr lang="fr-FR" sz="2400" dirty="0" smtClean="0"/>
              <a:t> mensuelle </a:t>
            </a:r>
          </a:p>
          <a:p>
            <a:pPr>
              <a:buFontTx/>
              <a:buChar char="-"/>
            </a:pPr>
            <a:r>
              <a:rPr lang="fr-FR" sz="2400" dirty="0" smtClean="0"/>
              <a:t> Stage en adéquation avec le profil et la formation de l’étudiant </a:t>
            </a:r>
          </a:p>
          <a:p>
            <a:pPr>
              <a:buFontTx/>
              <a:buChar char="-"/>
            </a:pPr>
            <a:r>
              <a:rPr lang="fr-FR" sz="2400" dirty="0" smtClean="0"/>
              <a:t> Expérience professionnelle en entreprise ou hôtellerie de luxe</a:t>
            </a:r>
          </a:p>
          <a:p>
            <a:pPr>
              <a:buFontTx/>
              <a:buChar char="-"/>
            </a:pPr>
            <a:r>
              <a:rPr lang="fr-FR" sz="2400" dirty="0" smtClean="0"/>
              <a:t> Large choix de destinations : Espagne, Mexique, Portugal, Grèce…</a:t>
            </a:r>
          </a:p>
        </p:txBody>
      </p:sp>
      <p:pic>
        <p:nvPicPr>
          <p:cNvPr id="5" name="4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09600" y="1589567"/>
            <a:ext cx="3886200" cy="339235"/>
          </a:xfrm>
        </p:spPr>
        <p:txBody>
          <a:bodyPr>
            <a:normAutofit fontScale="40000" lnSpcReduction="20000"/>
          </a:bodyPr>
          <a:lstStyle/>
          <a:p>
            <a:pPr>
              <a:buFont typeface="Wingdings" pitchFamily="2" charset="2"/>
              <a:buChar char="Ø"/>
            </a:pPr>
            <a:r>
              <a:rPr lang="fr-FR" sz="4500" dirty="0" smtClean="0">
                <a:solidFill>
                  <a:schemeClr val="accent1">
                    <a:lumMod val="50000"/>
                  </a:schemeClr>
                </a:solidFill>
              </a:rPr>
              <a:t>Stage en entreprise:</a:t>
            </a:r>
          </a:p>
          <a:p>
            <a:endParaRPr lang="fr-FR" dirty="0" smtClean="0"/>
          </a:p>
          <a:p>
            <a:pPr>
              <a:buFontTx/>
              <a:buChar char="-"/>
            </a:pPr>
            <a:endParaRPr lang="es-ES" dirty="0" smtClean="0"/>
          </a:p>
        </p:txBody>
      </p:sp>
      <p:sp>
        <p:nvSpPr>
          <p:cNvPr id="4" name="3 Marcador de contenido"/>
          <p:cNvSpPr>
            <a:spLocks noGrp="1"/>
          </p:cNvSpPr>
          <p:nvPr>
            <p:ph sz="quarter" idx="2"/>
          </p:nvPr>
        </p:nvSpPr>
        <p:spPr>
          <a:xfrm>
            <a:off x="4844901" y="1589567"/>
            <a:ext cx="3886200" cy="339235"/>
          </a:xfrm>
        </p:spPr>
        <p:txBody>
          <a:bodyPr>
            <a:normAutofit fontScale="40000" lnSpcReduction="20000"/>
          </a:bodyPr>
          <a:lstStyle/>
          <a:p>
            <a:pPr>
              <a:buFont typeface="Wingdings" pitchFamily="2" charset="2"/>
              <a:buChar char="Ø"/>
            </a:pPr>
            <a:r>
              <a:rPr lang="fr-FR" sz="4500" dirty="0" smtClean="0">
                <a:solidFill>
                  <a:schemeClr val="accent1">
                    <a:lumMod val="50000"/>
                  </a:schemeClr>
                </a:solidFill>
              </a:rPr>
              <a:t>Stage en hôtellerie et tourisme</a:t>
            </a:r>
            <a:r>
              <a:rPr lang="fr-FR" dirty="0" smtClean="0">
                <a:solidFill>
                  <a:schemeClr val="accent1">
                    <a:lumMod val="50000"/>
                  </a:schemeClr>
                </a:solidFill>
              </a:rPr>
              <a:t>:</a:t>
            </a:r>
          </a:p>
          <a:p>
            <a:pPr>
              <a:buNone/>
            </a:pPr>
            <a:endParaRPr lang="fr-FR" dirty="0" smtClean="0"/>
          </a:p>
          <a:p>
            <a:pPr>
              <a:buFontTx/>
              <a:buChar char="-"/>
            </a:pPr>
            <a:endParaRPr lang="fr-FR" dirty="0" smtClean="0"/>
          </a:p>
          <a:p>
            <a:pPr>
              <a:buFontTx/>
              <a:buChar char="-"/>
            </a:pPr>
            <a:endParaRPr lang="es-ES" dirty="0" smtClean="0"/>
          </a:p>
          <a:p>
            <a:pPr>
              <a:buFontTx/>
              <a:buChar char="-"/>
            </a:pPr>
            <a:endParaRPr lang="es-ES" dirty="0"/>
          </a:p>
        </p:txBody>
      </p:sp>
      <p:pic>
        <p:nvPicPr>
          <p:cNvPr id="6" name="5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10" name="9 Imagen" descr="8.jpg"/>
          <p:cNvPicPr/>
          <p:nvPr/>
        </p:nvPicPr>
        <p:blipFill>
          <a:blip r:embed="rId3" cstate="print"/>
          <a:srcRect b="12760"/>
          <a:stretch>
            <a:fillRect/>
          </a:stretch>
        </p:blipFill>
        <p:spPr>
          <a:xfrm>
            <a:off x="857224" y="4500570"/>
            <a:ext cx="3357586" cy="2000264"/>
          </a:xfrm>
          <a:prstGeom prst="rect">
            <a:avLst/>
          </a:prstGeom>
        </p:spPr>
      </p:pic>
      <p:pic>
        <p:nvPicPr>
          <p:cNvPr id="14" name="13 Imagen" descr="Cooking choco.jpg"/>
          <p:cNvPicPr/>
          <p:nvPr/>
        </p:nvPicPr>
        <p:blipFill>
          <a:blip r:embed="rId4" cstate="print"/>
          <a:srcRect t="9224"/>
          <a:stretch>
            <a:fillRect/>
          </a:stretch>
        </p:blipFill>
        <p:spPr>
          <a:xfrm>
            <a:off x="6072198" y="4233897"/>
            <a:ext cx="1981190" cy="2552689"/>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1943091" y="214290"/>
            <a:ext cx="5257818" cy="966003"/>
          </a:xfrm>
          <a:prstGeom prst="rect">
            <a:avLst/>
          </a:prstGeom>
          <a:noFill/>
          <a:ln w="9525">
            <a:noFill/>
            <a:miter lim="800000"/>
            <a:headEnd/>
            <a:tailEnd/>
          </a:ln>
          <a:effectLst/>
        </p:spPr>
      </p:pic>
      <p:sp>
        <p:nvSpPr>
          <p:cNvPr id="11" name="10 CuadroTexto"/>
          <p:cNvSpPr txBox="1"/>
          <p:nvPr/>
        </p:nvSpPr>
        <p:spPr>
          <a:xfrm>
            <a:off x="214282" y="2071678"/>
            <a:ext cx="4429156" cy="2071702"/>
          </a:xfrm>
          <a:prstGeom prst="rect">
            <a:avLst/>
          </a:prstGeom>
          <a:noFill/>
        </p:spPr>
        <p:txBody>
          <a:bodyPr wrap="square" numCol="2" rtlCol="0">
            <a:spAutoFit/>
          </a:bodyPr>
          <a:lstStyle/>
          <a:p>
            <a:pPr>
              <a:buFontTx/>
              <a:buChar char="-"/>
            </a:pPr>
            <a:r>
              <a:rPr lang="fr-FR" sz="1400" dirty="0" smtClean="0"/>
              <a:t> Logistique et achats</a:t>
            </a:r>
          </a:p>
          <a:p>
            <a:pPr>
              <a:buFontTx/>
              <a:buChar char="-"/>
            </a:pPr>
            <a:r>
              <a:rPr lang="fr-FR" sz="1400" dirty="0" smtClean="0"/>
              <a:t> Commerce</a:t>
            </a:r>
          </a:p>
          <a:p>
            <a:pPr>
              <a:buFontTx/>
              <a:buChar char="-"/>
            </a:pPr>
            <a:r>
              <a:rPr lang="fr-FR" sz="1400" dirty="0" smtClean="0"/>
              <a:t> Marketing et marketing  </a:t>
            </a:r>
          </a:p>
          <a:p>
            <a:r>
              <a:rPr lang="fr-FR" sz="1400" dirty="0" smtClean="0"/>
              <a:t>  online</a:t>
            </a:r>
          </a:p>
          <a:p>
            <a:pPr>
              <a:buFontTx/>
              <a:buChar char="-"/>
            </a:pPr>
            <a:r>
              <a:rPr lang="fr-FR" sz="1400" dirty="0" smtClean="0"/>
              <a:t> Finances et comptabilité</a:t>
            </a:r>
          </a:p>
          <a:p>
            <a:pPr>
              <a:buFontTx/>
              <a:buChar char="-"/>
            </a:pPr>
            <a:r>
              <a:rPr lang="fr-FR" sz="1400" dirty="0" smtClean="0"/>
              <a:t> Développement de  </a:t>
            </a:r>
          </a:p>
          <a:p>
            <a:r>
              <a:rPr lang="fr-FR" sz="1400" dirty="0" smtClean="0"/>
              <a:t>  marché</a:t>
            </a:r>
          </a:p>
          <a:p>
            <a:pPr>
              <a:buFontTx/>
              <a:buChar char="-"/>
            </a:pPr>
            <a:r>
              <a:rPr lang="fr-FR" sz="1400" dirty="0" smtClean="0"/>
              <a:t> Vente et chargé(e) de  </a:t>
            </a:r>
          </a:p>
          <a:p>
            <a:r>
              <a:rPr lang="fr-FR" sz="1400" dirty="0" smtClean="0"/>
              <a:t>  clientèle</a:t>
            </a:r>
          </a:p>
          <a:p>
            <a:r>
              <a:rPr lang="fr-FR" sz="1400" dirty="0" smtClean="0"/>
              <a:t>- Contrôle de la qualité</a:t>
            </a:r>
          </a:p>
          <a:p>
            <a:pPr>
              <a:buFontTx/>
              <a:buChar char="-"/>
            </a:pPr>
            <a:r>
              <a:rPr lang="fr-FR" sz="1400" dirty="0" smtClean="0"/>
              <a:t> Informatique et web-</a:t>
            </a:r>
          </a:p>
          <a:p>
            <a:r>
              <a:rPr lang="fr-FR" sz="1400" dirty="0" smtClean="0"/>
              <a:t>  design</a:t>
            </a:r>
          </a:p>
          <a:p>
            <a:pPr>
              <a:buFontTx/>
              <a:buChar char="-"/>
            </a:pPr>
            <a:r>
              <a:rPr lang="fr-FR" sz="1400" dirty="0" smtClean="0"/>
              <a:t> Ressources Humaines </a:t>
            </a:r>
          </a:p>
          <a:p>
            <a:pPr>
              <a:buFontTx/>
              <a:buChar char="-"/>
            </a:pPr>
            <a:r>
              <a:rPr lang="fr-FR" sz="1400" dirty="0" smtClean="0"/>
              <a:t> Gestion de projets</a:t>
            </a:r>
          </a:p>
          <a:p>
            <a:pPr>
              <a:buFontTx/>
              <a:buChar char="-"/>
            </a:pPr>
            <a:r>
              <a:rPr lang="fr-FR" sz="1400" dirty="0" smtClean="0"/>
              <a:t> Communication et </a:t>
            </a:r>
          </a:p>
          <a:p>
            <a:r>
              <a:rPr lang="fr-FR" sz="1400" dirty="0" smtClean="0"/>
              <a:t>  événementiel</a:t>
            </a:r>
          </a:p>
          <a:p>
            <a:endParaRPr lang="fr-FR" sz="1400" dirty="0" smtClean="0"/>
          </a:p>
        </p:txBody>
      </p:sp>
      <p:sp>
        <p:nvSpPr>
          <p:cNvPr id="12" name="11 CuadroTexto"/>
          <p:cNvSpPr txBox="1"/>
          <p:nvPr/>
        </p:nvSpPr>
        <p:spPr>
          <a:xfrm>
            <a:off x="4786314" y="2071678"/>
            <a:ext cx="4143404" cy="2031325"/>
          </a:xfrm>
          <a:prstGeom prst="rect">
            <a:avLst/>
          </a:prstGeom>
          <a:noFill/>
        </p:spPr>
        <p:txBody>
          <a:bodyPr wrap="square" numCol="2" rtlCol="0">
            <a:spAutoFit/>
          </a:bodyPr>
          <a:lstStyle/>
          <a:p>
            <a:pPr>
              <a:buFontTx/>
              <a:buChar char="-"/>
            </a:pPr>
            <a:r>
              <a:rPr lang="fr-FR" sz="1400" dirty="0" smtClean="0"/>
              <a:t> Management hôtelier</a:t>
            </a:r>
          </a:p>
          <a:p>
            <a:pPr>
              <a:buFontTx/>
              <a:buChar char="-"/>
            </a:pPr>
            <a:r>
              <a:rPr lang="fr-FR" sz="1400" dirty="0" smtClean="0"/>
              <a:t> Relations publiques /  </a:t>
            </a:r>
          </a:p>
          <a:p>
            <a:r>
              <a:rPr lang="fr-FR" sz="1400" dirty="0" smtClean="0"/>
              <a:t>  Evénementiel</a:t>
            </a:r>
          </a:p>
          <a:p>
            <a:pPr>
              <a:buFontTx/>
              <a:buChar char="-"/>
            </a:pPr>
            <a:r>
              <a:rPr lang="fr-FR" sz="1400" dirty="0" smtClean="0"/>
              <a:t> Ressources Humaines</a:t>
            </a:r>
          </a:p>
          <a:p>
            <a:pPr>
              <a:buFontTx/>
              <a:buChar char="-"/>
            </a:pPr>
            <a:r>
              <a:rPr lang="fr-FR" sz="1400" dirty="0" smtClean="0"/>
              <a:t> Achats</a:t>
            </a:r>
          </a:p>
          <a:p>
            <a:pPr>
              <a:buFontTx/>
              <a:buChar char="-"/>
            </a:pPr>
            <a:r>
              <a:rPr lang="fr-FR" sz="1400" dirty="0" smtClean="0"/>
              <a:t> Contrôle de la qualité</a:t>
            </a:r>
          </a:p>
          <a:p>
            <a:pPr>
              <a:buFontTx/>
              <a:buChar char="-"/>
            </a:pPr>
            <a:r>
              <a:rPr lang="fr-FR" sz="1400" dirty="0" smtClean="0"/>
              <a:t> Gestion Administrative</a:t>
            </a:r>
          </a:p>
          <a:p>
            <a:pPr>
              <a:buFontTx/>
              <a:buChar char="-"/>
            </a:pPr>
            <a:r>
              <a:rPr lang="fr-FR" sz="1400" dirty="0" smtClean="0"/>
              <a:t>Agent de réservation trilingue</a:t>
            </a:r>
          </a:p>
          <a:p>
            <a:pPr>
              <a:buFontTx/>
              <a:buChar char="-"/>
            </a:pPr>
            <a:r>
              <a:rPr lang="fr-FR" sz="1400" dirty="0" smtClean="0"/>
              <a:t>Réception de la  </a:t>
            </a:r>
          </a:p>
          <a:p>
            <a:r>
              <a:rPr lang="fr-FR" sz="1400" dirty="0" smtClean="0"/>
              <a:t>  clientèle</a:t>
            </a:r>
          </a:p>
          <a:p>
            <a:pPr>
              <a:buFontTx/>
              <a:buChar char="-"/>
            </a:pPr>
            <a:r>
              <a:rPr lang="fr-FR" sz="1400" dirty="0" smtClean="0"/>
              <a:t>Commis de cuisine</a:t>
            </a:r>
          </a:p>
          <a:p>
            <a:pPr>
              <a:buFontTx/>
              <a:buChar char="-"/>
            </a:pPr>
            <a:r>
              <a:rPr lang="fr-FR" sz="1400" dirty="0" smtClean="0"/>
              <a:t> </a:t>
            </a:r>
            <a:r>
              <a:rPr lang="fr-FR" sz="1400" dirty="0" err="1" smtClean="0"/>
              <a:t>Housekeeping</a:t>
            </a:r>
            <a:endParaRPr lang="fr-FR" sz="1400" dirty="0" smtClean="0"/>
          </a:p>
          <a:p>
            <a:pPr>
              <a:buFontTx/>
              <a:buChar char="-"/>
            </a:pPr>
            <a:r>
              <a:rPr lang="fr-FR" sz="1400" dirty="0" smtClean="0"/>
              <a:t> Service en salle / Food  </a:t>
            </a:r>
          </a:p>
          <a:p>
            <a:r>
              <a:rPr lang="fr-FR" sz="1400" dirty="0" smtClean="0"/>
              <a:t> and </a:t>
            </a:r>
            <a:r>
              <a:rPr lang="fr-FR" sz="1400" dirty="0" err="1" smtClean="0"/>
              <a:t>Beverage</a:t>
            </a:r>
            <a:endParaRPr lang="fr-FR" sz="1400" dirty="0" smtClean="0"/>
          </a:p>
          <a:p>
            <a:pPr>
              <a:buFontTx/>
              <a:buChar char="-"/>
            </a:pPr>
            <a:endParaRPr lang="fr-FR"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00100" y="1600200"/>
            <a:ext cx="7765948" cy="5043510"/>
          </a:xfrm>
        </p:spPr>
        <p:txBody>
          <a:bodyPr>
            <a:normAutofit fontScale="77500" lnSpcReduction="20000"/>
          </a:bodyPr>
          <a:lstStyle/>
          <a:p>
            <a:pPr>
              <a:buFont typeface="Wingdings" pitchFamily="2" charset="2"/>
              <a:buChar char="Ø"/>
            </a:pPr>
            <a:r>
              <a:rPr lang="fr-FR" dirty="0" smtClean="0">
                <a:solidFill>
                  <a:schemeClr val="accent1">
                    <a:lumMod val="50000"/>
                  </a:schemeClr>
                </a:solidFill>
              </a:rPr>
              <a:t>Les destinations :</a:t>
            </a:r>
          </a:p>
          <a:p>
            <a:pPr>
              <a:buNone/>
            </a:pPr>
            <a:endParaRPr lang="fr-FR" dirty="0" smtClean="0">
              <a:solidFill>
                <a:schemeClr val="accent1">
                  <a:lumMod val="50000"/>
                </a:schemeClr>
              </a:solidFill>
            </a:endParaRPr>
          </a:p>
          <a:p>
            <a:pPr>
              <a:buFontTx/>
              <a:buChar char="-"/>
            </a:pPr>
            <a:r>
              <a:rPr lang="fr-FR" b="1" dirty="0" smtClean="0">
                <a:solidFill>
                  <a:schemeClr val="accent1">
                    <a:lumMod val="50000"/>
                  </a:schemeClr>
                </a:solidFill>
              </a:rPr>
              <a:t>Espagne et ses îles</a:t>
            </a:r>
          </a:p>
          <a:p>
            <a:pPr>
              <a:buFontTx/>
              <a:buChar char="-"/>
            </a:pPr>
            <a:endParaRPr lang="fr-FR" dirty="0" smtClean="0">
              <a:solidFill>
                <a:schemeClr val="accent1">
                  <a:lumMod val="50000"/>
                </a:schemeClr>
              </a:solidFill>
            </a:endParaRPr>
          </a:p>
          <a:p>
            <a:pPr>
              <a:buFontTx/>
              <a:buChar char="-"/>
            </a:pPr>
            <a:endParaRPr lang="fr-FR" dirty="0" smtClean="0">
              <a:solidFill>
                <a:schemeClr val="accent1">
                  <a:lumMod val="50000"/>
                </a:schemeClr>
              </a:solidFill>
            </a:endParaRPr>
          </a:p>
          <a:p>
            <a:pPr>
              <a:buFontTx/>
              <a:buChar char="-"/>
            </a:pPr>
            <a:r>
              <a:rPr lang="fr-FR" b="1" dirty="0" smtClean="0">
                <a:solidFill>
                  <a:schemeClr val="accent1">
                    <a:lumMod val="50000"/>
                  </a:schemeClr>
                </a:solidFill>
              </a:rPr>
              <a:t>Mexique:</a:t>
            </a:r>
          </a:p>
          <a:p>
            <a:pPr>
              <a:buNone/>
            </a:pPr>
            <a:r>
              <a:rPr lang="fr-FR" dirty="0" smtClean="0">
                <a:solidFill>
                  <a:schemeClr val="accent1">
                    <a:lumMod val="50000"/>
                  </a:schemeClr>
                </a:solidFill>
              </a:rPr>
              <a:t>	La Riviera Maya</a:t>
            </a:r>
          </a:p>
          <a:p>
            <a:pPr>
              <a:buNone/>
            </a:pPr>
            <a:endParaRPr lang="fr-FR" dirty="0" smtClean="0">
              <a:solidFill>
                <a:schemeClr val="accent1">
                  <a:lumMod val="50000"/>
                </a:schemeClr>
              </a:solidFill>
            </a:endParaRPr>
          </a:p>
          <a:p>
            <a:pPr>
              <a:buNone/>
            </a:pPr>
            <a:endParaRPr lang="fr-FR" dirty="0" smtClean="0">
              <a:solidFill>
                <a:schemeClr val="accent1">
                  <a:lumMod val="50000"/>
                </a:schemeClr>
              </a:solidFill>
            </a:endParaRPr>
          </a:p>
          <a:p>
            <a:pPr>
              <a:buFontTx/>
              <a:buChar char="-"/>
            </a:pPr>
            <a:r>
              <a:rPr lang="fr-FR" b="1" dirty="0" smtClean="0">
                <a:solidFill>
                  <a:schemeClr val="accent1">
                    <a:lumMod val="50000"/>
                  </a:schemeClr>
                </a:solidFill>
              </a:rPr>
              <a:t>Grèce: </a:t>
            </a:r>
          </a:p>
          <a:p>
            <a:pPr>
              <a:buNone/>
            </a:pPr>
            <a:r>
              <a:rPr lang="fr-FR" dirty="0" smtClean="0">
                <a:solidFill>
                  <a:schemeClr val="accent1">
                    <a:lumMod val="50000"/>
                  </a:schemeClr>
                </a:solidFill>
              </a:rPr>
              <a:t>	Iles </a:t>
            </a:r>
            <a:r>
              <a:rPr lang="fr-FR" dirty="0" err="1" smtClean="0">
                <a:solidFill>
                  <a:schemeClr val="accent1">
                    <a:lumMod val="50000"/>
                  </a:schemeClr>
                </a:solidFill>
              </a:rPr>
              <a:t>Peloponese</a:t>
            </a:r>
            <a:endParaRPr lang="fr-FR" dirty="0" smtClean="0">
              <a:solidFill>
                <a:schemeClr val="accent1">
                  <a:lumMod val="50000"/>
                </a:schemeClr>
              </a:solidFill>
            </a:endParaRPr>
          </a:p>
          <a:p>
            <a:pPr>
              <a:buNone/>
            </a:pPr>
            <a:endParaRPr lang="fr-FR" dirty="0" smtClean="0">
              <a:solidFill>
                <a:schemeClr val="accent1">
                  <a:lumMod val="50000"/>
                </a:schemeClr>
              </a:solidFill>
            </a:endParaRPr>
          </a:p>
          <a:p>
            <a:pPr>
              <a:buNone/>
            </a:pPr>
            <a:r>
              <a:rPr lang="fr-FR" dirty="0" err="1" smtClean="0">
                <a:solidFill>
                  <a:schemeClr val="accent1">
                    <a:lumMod val="50000"/>
                  </a:schemeClr>
                </a:solidFill>
              </a:rPr>
              <a:t>Lisbone</a:t>
            </a:r>
            <a:r>
              <a:rPr lang="fr-FR" dirty="0" smtClean="0">
                <a:solidFill>
                  <a:schemeClr val="accent1">
                    <a:lumMod val="50000"/>
                  </a:schemeClr>
                </a:solidFill>
              </a:rPr>
              <a:t>, Londres….</a:t>
            </a:r>
          </a:p>
          <a:p>
            <a:endParaRPr lang="es-ES" dirty="0" smtClean="0">
              <a:solidFill>
                <a:schemeClr val="accent1">
                  <a:lumMod val="50000"/>
                </a:schemeClr>
              </a:solidFill>
            </a:endParaRPr>
          </a:p>
          <a:p>
            <a:pPr>
              <a:buNone/>
            </a:pPr>
            <a:endParaRPr lang="es-ES" dirty="0">
              <a:solidFill>
                <a:schemeClr val="accent1">
                  <a:lumMod val="50000"/>
                </a:schemeClr>
              </a:solidFill>
            </a:endParaRPr>
          </a:p>
        </p:txBody>
      </p:sp>
      <p:pic>
        <p:nvPicPr>
          <p:cNvPr id="5" name="4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8" name="7 Imagen"/>
          <p:cNvPicPr/>
          <p:nvPr/>
        </p:nvPicPr>
        <p:blipFill>
          <a:blip r:embed="rId3" cstate="print"/>
          <a:srcRect r="22631"/>
          <a:stretch>
            <a:fillRect/>
          </a:stretch>
        </p:blipFill>
        <p:spPr bwMode="auto">
          <a:xfrm>
            <a:off x="4071934" y="4929198"/>
            <a:ext cx="2428892" cy="1638289"/>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143372" y="3143248"/>
            <a:ext cx="2771775" cy="1647825"/>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142844" y="2786058"/>
            <a:ext cx="857256" cy="1944648"/>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6715140" y="5214950"/>
            <a:ext cx="2064676" cy="957259"/>
          </a:xfrm>
          <a:prstGeom prst="rect">
            <a:avLst/>
          </a:prstGeom>
          <a:noFill/>
          <a:ln w="9525">
            <a:noFill/>
            <a:miter lim="800000"/>
            <a:headEnd/>
            <a:tailEnd/>
          </a:ln>
          <a:effectLst/>
        </p:spPr>
      </p:pic>
      <p:pic>
        <p:nvPicPr>
          <p:cNvPr id="1027" name="Picture 3" descr="C:\Documents and Settings\Nadia Leroy\Mis documentos\Images\barcelonaweb.jpg"/>
          <p:cNvPicPr>
            <a:picLocks noChangeAspect="1" noChangeArrowheads="1"/>
          </p:cNvPicPr>
          <p:nvPr/>
        </p:nvPicPr>
        <p:blipFill>
          <a:blip r:embed="rId7" cstate="print"/>
          <a:srcRect/>
          <a:stretch>
            <a:fillRect/>
          </a:stretch>
        </p:blipFill>
        <p:spPr bwMode="auto">
          <a:xfrm>
            <a:off x="6357950" y="1714488"/>
            <a:ext cx="2586548"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p:cNvPicPr>
            <a:picLocks noChangeAspect="1" noChangeArrowheads="1"/>
          </p:cNvPicPr>
          <p:nvPr/>
        </p:nvPicPr>
        <p:blipFill>
          <a:blip r:embed="rId8" cstate="print"/>
          <a:srcRect/>
          <a:stretch>
            <a:fillRect/>
          </a:stretch>
        </p:blipFill>
        <p:spPr bwMode="auto">
          <a:xfrm>
            <a:off x="1943091" y="214290"/>
            <a:ext cx="5257818" cy="966003"/>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print"/>
          <a:srcRect/>
          <a:stretch>
            <a:fillRect/>
          </a:stretch>
        </p:blipFill>
        <p:spPr bwMode="auto">
          <a:xfrm>
            <a:off x="4143372" y="1643050"/>
            <a:ext cx="2095505" cy="14020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
          </p:nvPr>
        </p:nvGraphicFramePr>
        <p:xfrm>
          <a:off x="285720" y="2500306"/>
          <a:ext cx="8501122" cy="366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500034" y="1773784"/>
            <a:ext cx="7215238" cy="523220"/>
          </a:xfrm>
          <a:prstGeom prst="rect">
            <a:avLst/>
          </a:prstGeom>
          <a:noFill/>
        </p:spPr>
        <p:txBody>
          <a:bodyPr wrap="square" rtlCol="0">
            <a:spAutoFit/>
          </a:bodyPr>
          <a:lstStyle/>
          <a:p>
            <a:pPr>
              <a:buFont typeface="Wingdings" pitchFamily="2" charset="2"/>
              <a:buChar char="Ø"/>
            </a:pPr>
            <a:r>
              <a:rPr lang="es-ES" sz="2800" dirty="0" smtClean="0">
                <a:solidFill>
                  <a:schemeClr val="accent1">
                    <a:lumMod val="50000"/>
                  </a:schemeClr>
                </a:solidFill>
              </a:rPr>
              <a:t>Le </a:t>
            </a:r>
            <a:r>
              <a:rPr lang="es-ES" sz="2800" dirty="0" err="1" smtClean="0">
                <a:solidFill>
                  <a:schemeClr val="accent1">
                    <a:lumMod val="50000"/>
                  </a:schemeClr>
                </a:solidFill>
              </a:rPr>
              <a:t>processus</a:t>
            </a:r>
            <a:endParaRPr lang="es-ES" sz="2800" dirty="0">
              <a:solidFill>
                <a:schemeClr val="accent1">
                  <a:lumMod val="50000"/>
                </a:schemeClr>
              </a:solidFill>
            </a:endParaRPr>
          </a:p>
        </p:txBody>
      </p:sp>
      <p:pic>
        <p:nvPicPr>
          <p:cNvPr id="10" name="9 Imagen" descr="Con IES.jpg"/>
          <p:cNvPicPr>
            <a:picLocks noChangeAspect="1"/>
          </p:cNvPicPr>
          <p:nvPr/>
        </p:nvPicPr>
        <p:blipFill>
          <a:blip r:embed="rId7" cstate="print"/>
          <a:stretch>
            <a:fillRect/>
          </a:stretch>
        </p:blipFill>
        <p:spPr>
          <a:xfrm flipH="1">
            <a:off x="1201330" y="71414"/>
            <a:ext cx="298836" cy="1143008"/>
          </a:xfrm>
          <a:prstGeom prst="rect">
            <a:avLst/>
          </a:prstGeom>
        </p:spPr>
      </p:pic>
      <p:pic>
        <p:nvPicPr>
          <p:cNvPr id="7" name="Picture 2"/>
          <p:cNvPicPr>
            <a:picLocks noChangeAspect="1" noChangeArrowheads="1"/>
          </p:cNvPicPr>
          <p:nvPr/>
        </p:nvPicPr>
        <p:blipFill>
          <a:blip r:embed="rId8"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71472" y="1714488"/>
            <a:ext cx="7143800" cy="1015663"/>
          </a:xfrm>
          <a:prstGeom prst="rect">
            <a:avLst/>
          </a:prstGeom>
          <a:noFill/>
        </p:spPr>
        <p:txBody>
          <a:bodyPr wrap="square" rtlCol="0">
            <a:spAutoFit/>
          </a:bodyPr>
          <a:lstStyle/>
          <a:p>
            <a:pPr>
              <a:buFont typeface="Wingdings" pitchFamily="2" charset="2"/>
              <a:buChar char="Ø"/>
            </a:pPr>
            <a:r>
              <a:rPr lang="es-ES" sz="2400" b="1" dirty="0" smtClean="0">
                <a:solidFill>
                  <a:schemeClr val="accent1">
                    <a:lumMod val="50000"/>
                  </a:schemeClr>
                </a:solidFill>
              </a:rPr>
              <a:t>Nos </a:t>
            </a:r>
            <a:r>
              <a:rPr lang="es-ES" sz="2400" b="1" dirty="0" err="1" smtClean="0">
                <a:solidFill>
                  <a:schemeClr val="accent1">
                    <a:lumMod val="50000"/>
                  </a:schemeClr>
                </a:solidFill>
              </a:rPr>
              <a:t>écoles</a:t>
            </a:r>
            <a:r>
              <a:rPr lang="es-ES" sz="2400" b="1" dirty="0" smtClean="0">
                <a:solidFill>
                  <a:schemeClr val="accent1">
                    <a:lumMod val="50000"/>
                  </a:schemeClr>
                </a:solidFill>
              </a:rPr>
              <a:t> et </a:t>
            </a:r>
            <a:r>
              <a:rPr lang="es-ES" sz="2400" b="1" dirty="0" err="1" smtClean="0">
                <a:solidFill>
                  <a:schemeClr val="accent1">
                    <a:lumMod val="50000"/>
                  </a:schemeClr>
                </a:solidFill>
              </a:rPr>
              <a:t>universités</a:t>
            </a:r>
            <a:r>
              <a:rPr lang="es-ES" sz="2400" b="1" dirty="0" smtClean="0">
                <a:solidFill>
                  <a:schemeClr val="accent1">
                    <a:lumMod val="50000"/>
                  </a:schemeClr>
                </a:solidFill>
              </a:rPr>
              <a:t> partenaires:</a:t>
            </a:r>
          </a:p>
          <a:p>
            <a:endParaRPr lang="es-ES" dirty="0" smtClean="0"/>
          </a:p>
          <a:p>
            <a:endParaRPr lang="es-ES" dirty="0"/>
          </a:p>
        </p:txBody>
      </p:sp>
      <p:pic>
        <p:nvPicPr>
          <p:cNvPr id="9" name="8 Imagen" descr="hec montreal.gif"/>
          <p:cNvPicPr>
            <a:picLocks noChangeAspect="1"/>
          </p:cNvPicPr>
          <p:nvPr/>
        </p:nvPicPr>
        <p:blipFill>
          <a:blip r:embed="rId2" cstate="print"/>
          <a:stretch>
            <a:fillRect/>
          </a:stretch>
        </p:blipFill>
        <p:spPr>
          <a:xfrm>
            <a:off x="3071802" y="2428868"/>
            <a:ext cx="2678925" cy="928694"/>
          </a:xfrm>
          <a:prstGeom prst="rect">
            <a:avLst/>
          </a:prstGeom>
        </p:spPr>
      </p:pic>
      <p:pic>
        <p:nvPicPr>
          <p:cNvPr id="10" name="9 Imagen" descr="CNED.jpeg"/>
          <p:cNvPicPr>
            <a:picLocks noChangeAspect="1"/>
          </p:cNvPicPr>
          <p:nvPr/>
        </p:nvPicPr>
        <p:blipFill>
          <a:blip r:embed="rId3" cstate="print"/>
          <a:stretch>
            <a:fillRect/>
          </a:stretch>
        </p:blipFill>
        <p:spPr>
          <a:xfrm>
            <a:off x="5929322" y="2571744"/>
            <a:ext cx="2357454" cy="795641"/>
          </a:xfrm>
          <a:prstGeom prst="rect">
            <a:avLst/>
          </a:prstGeom>
        </p:spPr>
      </p:pic>
      <p:pic>
        <p:nvPicPr>
          <p:cNvPr id="11" name="10 Imagen" descr="logo LMHTVL.gif"/>
          <p:cNvPicPr>
            <a:picLocks noChangeAspect="1"/>
          </p:cNvPicPr>
          <p:nvPr/>
        </p:nvPicPr>
        <p:blipFill>
          <a:blip r:embed="rId4" cstate="print"/>
          <a:stretch>
            <a:fillRect/>
          </a:stretch>
        </p:blipFill>
        <p:spPr>
          <a:xfrm>
            <a:off x="6191278" y="5214950"/>
            <a:ext cx="2381250" cy="942975"/>
          </a:xfrm>
          <a:prstGeom prst="rect">
            <a:avLst/>
          </a:prstGeom>
        </p:spPr>
      </p:pic>
      <p:pic>
        <p:nvPicPr>
          <p:cNvPr id="12" name="11 Imagen" descr="ism_logo.gif"/>
          <p:cNvPicPr>
            <a:picLocks noChangeAspect="1"/>
          </p:cNvPicPr>
          <p:nvPr/>
        </p:nvPicPr>
        <p:blipFill>
          <a:blip r:embed="rId5" cstate="print"/>
          <a:stretch>
            <a:fillRect/>
          </a:stretch>
        </p:blipFill>
        <p:spPr>
          <a:xfrm>
            <a:off x="714348" y="2500306"/>
            <a:ext cx="1703255" cy="862013"/>
          </a:xfrm>
          <a:prstGeom prst="rect">
            <a:avLst/>
          </a:prstGeom>
        </p:spPr>
      </p:pic>
      <p:pic>
        <p:nvPicPr>
          <p:cNvPr id="13" name="12 Imagen" descr="westford.jpg"/>
          <p:cNvPicPr>
            <a:picLocks noChangeAspect="1"/>
          </p:cNvPicPr>
          <p:nvPr/>
        </p:nvPicPr>
        <p:blipFill>
          <a:blip r:embed="rId6" cstate="print"/>
          <a:stretch>
            <a:fillRect/>
          </a:stretch>
        </p:blipFill>
        <p:spPr>
          <a:xfrm>
            <a:off x="642910" y="5261269"/>
            <a:ext cx="1938338" cy="810937"/>
          </a:xfrm>
          <a:prstGeom prst="rect">
            <a:avLst/>
          </a:prstGeom>
        </p:spPr>
      </p:pic>
      <p:pic>
        <p:nvPicPr>
          <p:cNvPr id="14" name="13 Imagen" descr="UQAC.png"/>
          <p:cNvPicPr>
            <a:picLocks noChangeAspect="1"/>
          </p:cNvPicPr>
          <p:nvPr/>
        </p:nvPicPr>
        <p:blipFill>
          <a:blip r:embed="rId7" cstate="print"/>
          <a:stretch>
            <a:fillRect/>
          </a:stretch>
        </p:blipFill>
        <p:spPr>
          <a:xfrm>
            <a:off x="3500462" y="5286388"/>
            <a:ext cx="1785918" cy="956400"/>
          </a:xfrm>
          <a:prstGeom prst="rect">
            <a:avLst/>
          </a:prstGeom>
        </p:spPr>
      </p:pic>
      <p:pic>
        <p:nvPicPr>
          <p:cNvPr id="15" name="14 Imagen" descr="centro studi comunicare.jpg"/>
          <p:cNvPicPr>
            <a:picLocks noChangeAspect="1"/>
          </p:cNvPicPr>
          <p:nvPr/>
        </p:nvPicPr>
        <p:blipFill>
          <a:blip r:embed="rId8" cstate="print"/>
          <a:stretch>
            <a:fillRect/>
          </a:stretch>
        </p:blipFill>
        <p:spPr>
          <a:xfrm>
            <a:off x="5023051" y="3714752"/>
            <a:ext cx="1120585" cy="1190622"/>
          </a:xfrm>
          <a:prstGeom prst="rect">
            <a:avLst/>
          </a:prstGeom>
        </p:spPr>
      </p:pic>
      <p:pic>
        <p:nvPicPr>
          <p:cNvPr id="16" name="15 Imagen" descr="MinesLilleEuroRegion.JPG"/>
          <p:cNvPicPr>
            <a:picLocks noChangeAspect="1"/>
          </p:cNvPicPr>
          <p:nvPr/>
        </p:nvPicPr>
        <p:blipFill>
          <a:blip r:embed="rId9" cstate="print"/>
          <a:stretch>
            <a:fillRect/>
          </a:stretch>
        </p:blipFill>
        <p:spPr>
          <a:xfrm>
            <a:off x="2500298" y="3643314"/>
            <a:ext cx="1143008" cy="1216377"/>
          </a:xfrm>
          <a:prstGeom prst="rect">
            <a:avLst/>
          </a:prstGeom>
        </p:spPr>
      </p:pic>
      <p:pic>
        <p:nvPicPr>
          <p:cNvPr id="17" name="16 Imagen" descr="Con IES.jpg"/>
          <p:cNvPicPr>
            <a:picLocks noChangeAspect="1"/>
          </p:cNvPicPr>
          <p:nvPr/>
        </p:nvPicPr>
        <p:blipFill>
          <a:blip r:embed="rId10" cstate="print"/>
          <a:stretch>
            <a:fillRect/>
          </a:stretch>
        </p:blipFill>
        <p:spPr>
          <a:xfrm flipH="1">
            <a:off x="1201330" y="71414"/>
            <a:ext cx="298836" cy="1143008"/>
          </a:xfrm>
          <a:prstGeom prst="rect">
            <a:avLst/>
          </a:prstGeom>
        </p:spPr>
      </p:pic>
      <p:pic>
        <p:nvPicPr>
          <p:cNvPr id="19" name="Picture 2"/>
          <p:cNvPicPr>
            <a:picLocks noChangeAspect="1" noChangeArrowheads="1"/>
          </p:cNvPicPr>
          <p:nvPr/>
        </p:nvPicPr>
        <p:blipFill>
          <a:blip r:embed="rId11"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on IES.jpg"/>
          <p:cNvPicPr>
            <a:picLocks noChangeAspect="1"/>
          </p:cNvPicPr>
          <p:nvPr/>
        </p:nvPicPr>
        <p:blipFill>
          <a:blip r:embed="rId2" cstate="print"/>
          <a:stretch>
            <a:fillRect/>
          </a:stretch>
        </p:blipFill>
        <p:spPr>
          <a:xfrm flipH="1">
            <a:off x="1201330" y="71414"/>
            <a:ext cx="298836" cy="1143008"/>
          </a:xfrm>
          <a:prstGeom prst="rect">
            <a:avLst/>
          </a:prstGeom>
        </p:spPr>
      </p:pic>
      <p:pic>
        <p:nvPicPr>
          <p:cNvPr id="6" name="Picture 3"/>
          <p:cNvPicPr>
            <a:picLocks noChangeAspect="1" noChangeArrowheads="1"/>
          </p:cNvPicPr>
          <p:nvPr/>
        </p:nvPicPr>
        <p:blipFill>
          <a:blip r:embed="rId3" cstate="print"/>
          <a:srcRect/>
          <a:stretch>
            <a:fillRect/>
          </a:stretch>
        </p:blipFill>
        <p:spPr bwMode="auto">
          <a:xfrm>
            <a:off x="2500298" y="5000636"/>
            <a:ext cx="1319206" cy="131920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1000100" y="1857364"/>
            <a:ext cx="1952654" cy="1116918"/>
          </a:xfrm>
          <a:prstGeom prst="rect">
            <a:avLst/>
          </a:prstGeom>
          <a:noFill/>
          <a:ln w="9525">
            <a:noFill/>
            <a:miter lim="800000"/>
            <a:headEnd/>
            <a:tailEnd/>
          </a:ln>
          <a:effectLst/>
        </p:spPr>
      </p:pic>
      <p:pic>
        <p:nvPicPr>
          <p:cNvPr id="5122" name="Picture 2"/>
          <p:cNvPicPr>
            <a:picLocks noChangeAspect="1" noChangeArrowheads="1"/>
          </p:cNvPicPr>
          <p:nvPr/>
        </p:nvPicPr>
        <p:blipFill>
          <a:blip r:embed="rId5" cstate="print"/>
          <a:srcRect/>
          <a:stretch>
            <a:fillRect/>
          </a:stretch>
        </p:blipFill>
        <p:spPr bwMode="auto">
          <a:xfrm>
            <a:off x="5929322" y="2214554"/>
            <a:ext cx="2643174" cy="794891"/>
          </a:xfrm>
          <a:prstGeom prst="rect">
            <a:avLst/>
          </a:prstGeom>
          <a:noFill/>
          <a:ln w="9525">
            <a:noFill/>
            <a:miter lim="800000"/>
            <a:headEnd/>
            <a:tailEnd/>
          </a:ln>
          <a:effectLst/>
        </p:spPr>
      </p:pic>
      <p:pic>
        <p:nvPicPr>
          <p:cNvPr id="5123" name="Picture 3"/>
          <p:cNvPicPr>
            <a:picLocks noChangeAspect="1" noChangeArrowheads="1"/>
          </p:cNvPicPr>
          <p:nvPr/>
        </p:nvPicPr>
        <p:blipFill>
          <a:blip r:embed="rId6" cstate="print"/>
          <a:srcRect/>
          <a:stretch>
            <a:fillRect/>
          </a:stretch>
        </p:blipFill>
        <p:spPr bwMode="auto">
          <a:xfrm>
            <a:off x="4929190" y="3857628"/>
            <a:ext cx="2286000" cy="762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7" cstate="print"/>
          <a:srcRect/>
          <a:stretch>
            <a:fillRect/>
          </a:stretch>
        </p:blipFill>
        <p:spPr bwMode="auto">
          <a:xfrm>
            <a:off x="1571604" y="3800484"/>
            <a:ext cx="2990850" cy="9144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8" cstate="print"/>
          <a:srcRect/>
          <a:stretch>
            <a:fillRect/>
          </a:stretch>
        </p:blipFill>
        <p:spPr bwMode="auto">
          <a:xfrm>
            <a:off x="5643570" y="4857760"/>
            <a:ext cx="1466850" cy="1628775"/>
          </a:xfrm>
          <a:prstGeom prst="rect">
            <a:avLst/>
          </a:prstGeom>
          <a:noFill/>
          <a:ln w="9525">
            <a:noFill/>
            <a:miter lim="800000"/>
            <a:headEnd/>
            <a:tailEnd/>
          </a:ln>
          <a:effectLst/>
        </p:spPr>
      </p:pic>
      <p:pic>
        <p:nvPicPr>
          <p:cNvPr id="12" name="11 Imagen" descr="CEFAM_Logo.jpg"/>
          <p:cNvPicPr>
            <a:picLocks noChangeAspect="1"/>
          </p:cNvPicPr>
          <p:nvPr/>
        </p:nvPicPr>
        <p:blipFill>
          <a:blip r:embed="rId9" cstate="print"/>
          <a:stretch>
            <a:fillRect/>
          </a:stretch>
        </p:blipFill>
        <p:spPr>
          <a:xfrm>
            <a:off x="3357554" y="1928802"/>
            <a:ext cx="2333617" cy="1221153"/>
          </a:xfrm>
          <a:prstGeom prst="rect">
            <a:avLst/>
          </a:prstGeom>
        </p:spPr>
      </p:pic>
      <p:pic>
        <p:nvPicPr>
          <p:cNvPr id="13" name="Picture 2"/>
          <p:cNvPicPr>
            <a:picLocks noChangeAspect="1" noChangeArrowheads="1"/>
          </p:cNvPicPr>
          <p:nvPr/>
        </p:nvPicPr>
        <p:blipFill>
          <a:blip r:embed="rId10"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42976" y="1600200"/>
            <a:ext cx="7623072" cy="4495800"/>
          </a:xfrm>
        </p:spPr>
        <p:txBody>
          <a:bodyPr>
            <a:normAutofit/>
          </a:bodyPr>
          <a:lstStyle/>
          <a:p>
            <a:pPr>
              <a:buFont typeface="Wingdings" pitchFamily="2" charset="2"/>
              <a:buChar char="Ø"/>
            </a:pPr>
            <a:r>
              <a:rPr lang="fr-FR" dirty="0" smtClean="0">
                <a:solidFill>
                  <a:schemeClr val="accent1">
                    <a:lumMod val="75000"/>
                  </a:schemeClr>
                </a:solidFill>
              </a:rPr>
              <a:t>Ce qu’en disent les étudiants…</a:t>
            </a:r>
          </a:p>
          <a:p>
            <a:pPr>
              <a:buNone/>
            </a:pPr>
            <a:r>
              <a:rPr lang="fr-FR" sz="1300" dirty="0" smtClean="0"/>
              <a:t>	</a:t>
            </a:r>
          </a:p>
          <a:p>
            <a:pPr>
              <a:buNone/>
            </a:pPr>
            <a:endParaRPr lang="fr-FR" sz="1300" dirty="0" smtClean="0"/>
          </a:p>
          <a:p>
            <a:pPr>
              <a:buNone/>
            </a:pPr>
            <a:r>
              <a:rPr lang="fr-FR" sz="1300" dirty="0" smtClean="0"/>
              <a:t>		</a:t>
            </a:r>
            <a:r>
              <a:rPr lang="fr-FR" sz="1300" dirty="0" smtClean="0">
                <a:solidFill>
                  <a:schemeClr val="accent1">
                    <a:lumMod val="50000"/>
                  </a:schemeClr>
                </a:solidFill>
              </a:rPr>
              <a:t>Identifiant: </a:t>
            </a:r>
            <a:r>
              <a:rPr lang="fr-FR" sz="1300" dirty="0" smtClean="0"/>
              <a:t>Lulu 06</a:t>
            </a:r>
          </a:p>
          <a:p>
            <a:pPr>
              <a:buNone/>
            </a:pPr>
            <a:r>
              <a:rPr lang="fr-FR" sz="1300" dirty="0" smtClean="0"/>
              <a:t>		</a:t>
            </a:r>
            <a:r>
              <a:rPr lang="fr-FR" sz="1300" dirty="0" smtClean="0">
                <a:solidFill>
                  <a:schemeClr val="accent1">
                    <a:lumMod val="50000"/>
                  </a:schemeClr>
                </a:solidFill>
              </a:rPr>
              <a:t>Diplôme préparé: </a:t>
            </a:r>
            <a:r>
              <a:rPr lang="fr-FR" sz="1300" dirty="0" smtClean="0"/>
              <a:t>Assistant marketing Europe</a:t>
            </a:r>
          </a:p>
          <a:p>
            <a:pPr>
              <a:buNone/>
            </a:pPr>
            <a:r>
              <a:rPr lang="fr-FR" sz="1300" dirty="0" smtClean="0"/>
              <a:t>		</a:t>
            </a:r>
            <a:r>
              <a:rPr lang="fr-FR" sz="1300" dirty="0" smtClean="0">
                <a:solidFill>
                  <a:schemeClr val="accent1">
                    <a:lumMod val="50000"/>
                  </a:schemeClr>
                </a:solidFill>
              </a:rPr>
              <a:t>Etablissement: </a:t>
            </a:r>
            <a:r>
              <a:rPr lang="fr-FR" sz="1300" dirty="0" smtClean="0"/>
              <a:t>Institut de Management Université de Savoie</a:t>
            </a:r>
          </a:p>
          <a:p>
            <a:pPr>
              <a:buNone/>
            </a:pPr>
            <a:r>
              <a:rPr lang="fr-FR" sz="1300" dirty="0" smtClean="0"/>
              <a:t>		</a:t>
            </a:r>
            <a:r>
              <a:rPr lang="fr-FR" sz="1300" dirty="0" smtClean="0">
                <a:solidFill>
                  <a:schemeClr val="accent1">
                    <a:lumMod val="50000"/>
                  </a:schemeClr>
                </a:solidFill>
              </a:rPr>
              <a:t>Ville du stage: </a:t>
            </a:r>
            <a:r>
              <a:rPr lang="fr-FR" sz="1300" dirty="0" smtClean="0"/>
              <a:t>Guadalajara, Mexique</a:t>
            </a:r>
          </a:p>
          <a:p>
            <a:pPr>
              <a:buNone/>
            </a:pPr>
            <a:r>
              <a:rPr lang="fr-FR" sz="1300" dirty="0" smtClean="0"/>
              <a:t>		</a:t>
            </a:r>
            <a:r>
              <a:rPr lang="fr-FR" sz="1300" dirty="0" smtClean="0">
                <a:solidFill>
                  <a:schemeClr val="accent1">
                    <a:lumMod val="50000"/>
                  </a:schemeClr>
                </a:solidFill>
              </a:rPr>
              <a:t>Année: </a:t>
            </a:r>
            <a:r>
              <a:rPr lang="fr-FR" sz="1300" dirty="0" smtClean="0"/>
              <a:t>2010 </a:t>
            </a:r>
          </a:p>
          <a:p>
            <a:pPr>
              <a:buNone/>
            </a:pPr>
            <a:r>
              <a:rPr lang="fr-FR" sz="1300" dirty="0" smtClean="0"/>
              <a:t>		« IES m'a proposé rapidement différentes propositions de stages en relation avec mon 	profil et les critères que je recherchais. Une fois avoir sélectionnée le stage que je 	désirais, le processus de recrutement a été très rapide. Je remercie IES car je n'arrivais 	pas à trouver un stage en Espagne par mes propres moyens. Mon stage a été très 	intéressant et les missions décrites ont été respectées. Pour finir, je viens d'être 	embauchée en CDI !!!! »</a:t>
            </a:r>
          </a:p>
          <a:p>
            <a:pPr>
              <a:buNone/>
            </a:pPr>
            <a:endParaRPr lang="es-ES" sz="1300" dirty="0" smtClean="0"/>
          </a:p>
          <a:p>
            <a:pPr>
              <a:buNone/>
            </a:pPr>
            <a:r>
              <a:rPr lang="es-ES" sz="1300" dirty="0" smtClean="0"/>
              <a:t>Les </a:t>
            </a:r>
            <a:r>
              <a:rPr lang="es-ES" sz="1300" dirty="0" err="1" smtClean="0"/>
              <a:t>autres</a:t>
            </a:r>
            <a:r>
              <a:rPr lang="es-ES" sz="1300" dirty="0" smtClean="0"/>
              <a:t> </a:t>
            </a:r>
            <a:r>
              <a:rPr lang="es-ES" sz="1300" dirty="0" err="1" smtClean="0"/>
              <a:t>témoignages</a:t>
            </a:r>
            <a:r>
              <a:rPr lang="es-ES" sz="1300" dirty="0" smtClean="0"/>
              <a:t> sur : </a:t>
            </a:r>
            <a:r>
              <a:rPr lang="es-ES" sz="1300" b="1" dirty="0" smtClean="0">
                <a:hlinkClick r:id="rId2"/>
              </a:rPr>
              <a:t>http://www.ies-consulting.es/stage/testimonio.php</a:t>
            </a:r>
            <a:endParaRPr lang="es-ES" sz="1300" b="1" dirty="0" smtClean="0"/>
          </a:p>
          <a:p>
            <a:pPr>
              <a:buNone/>
            </a:pPr>
            <a:endParaRPr lang="fr-FR" sz="1300" dirty="0" smtClean="0"/>
          </a:p>
        </p:txBody>
      </p:sp>
      <p:pic>
        <p:nvPicPr>
          <p:cNvPr id="5" name="4 Imagen" descr="fille IES.jpg"/>
          <p:cNvPicPr>
            <a:picLocks noChangeAspect="1"/>
          </p:cNvPicPr>
          <p:nvPr/>
        </p:nvPicPr>
        <p:blipFill>
          <a:blip r:embed="rId3" cstate="print"/>
          <a:stretch>
            <a:fillRect/>
          </a:stretch>
        </p:blipFill>
        <p:spPr>
          <a:xfrm>
            <a:off x="285720" y="2500306"/>
            <a:ext cx="1485900" cy="1841500"/>
          </a:xfrm>
          <a:prstGeom prst="rect">
            <a:avLst/>
          </a:prstGeom>
        </p:spPr>
      </p:pic>
      <p:pic>
        <p:nvPicPr>
          <p:cNvPr id="6" name="5 Imagen" descr="Con IES.jpg"/>
          <p:cNvPicPr>
            <a:picLocks noChangeAspect="1"/>
          </p:cNvPicPr>
          <p:nvPr/>
        </p:nvPicPr>
        <p:blipFill>
          <a:blip r:embed="rId4" cstate="print"/>
          <a:stretch>
            <a:fillRect/>
          </a:stretch>
        </p:blipFill>
        <p:spPr>
          <a:xfrm flipH="1">
            <a:off x="1201330" y="71414"/>
            <a:ext cx="298836" cy="1143008"/>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1943091" y="214290"/>
            <a:ext cx="5257818" cy="966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11">
      <a:dk1>
        <a:sysClr val="windowText" lastClr="000000"/>
      </a:dk1>
      <a:lt1>
        <a:sysClr val="window" lastClr="FFFFFF"/>
      </a:lt1>
      <a:dk2>
        <a:srgbClr val="E7E8DD"/>
      </a:dk2>
      <a:lt2>
        <a:srgbClr val="49711E"/>
      </a:lt2>
      <a:accent1>
        <a:srgbClr val="94B6D2"/>
      </a:accent1>
      <a:accent2>
        <a:srgbClr val="92D050"/>
      </a:accent2>
      <a:accent3>
        <a:srgbClr val="E9EAE0"/>
      </a:accent3>
      <a:accent4>
        <a:srgbClr val="D8B25C"/>
      </a:accent4>
      <a:accent5>
        <a:srgbClr val="7BA79D"/>
      </a:accent5>
      <a:accent6>
        <a:srgbClr val="968C8C"/>
      </a:accent6>
      <a:hlink>
        <a:srgbClr val="84885C"/>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823</TotalTime>
  <Words>374</Words>
  <Application>Microsoft Office PowerPoint</Application>
  <PresentationFormat>Affichage à l'écran (4:3)</PresentationFormat>
  <Paragraphs>124</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Intermedio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CONSULTING</dc:title>
  <dc:creator>Nadia Leroy</dc:creator>
  <cp:lastModifiedBy>vmi</cp:lastModifiedBy>
  <cp:revision>65</cp:revision>
  <dcterms:created xsi:type="dcterms:W3CDTF">2011-11-11T08:59:08Z</dcterms:created>
  <dcterms:modified xsi:type="dcterms:W3CDTF">2012-01-04T15:12:24Z</dcterms:modified>
</cp:coreProperties>
</file>