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0" r:id="rId4"/>
    <p:sldId id="257" r:id="rId5"/>
    <p:sldId id="259" r:id="rId6"/>
    <p:sldId id="260" r:id="rId7"/>
    <p:sldId id="261" r:id="rId8"/>
    <p:sldId id="263" r:id="rId9"/>
    <p:sldId id="265" r:id="rId10"/>
    <p:sldId id="266" r:id="rId11"/>
    <p:sldId id="267" r:id="rId12"/>
    <p:sldId id="268" r:id="rId13"/>
    <p:sldId id="272" r:id="rId14"/>
    <p:sldId id="273" r:id="rId15"/>
    <p:sldId id="274" r:id="rId16"/>
    <p:sldId id="26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F373-F8E8-4630-A827-8B3CD8BCAE0C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B96F3-788B-4C6F-9B3D-E03F91225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566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F373-F8E8-4630-A827-8B3CD8BCAE0C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B96F3-788B-4C6F-9B3D-E03F91225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379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F373-F8E8-4630-A827-8B3CD8BCAE0C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B96F3-788B-4C6F-9B3D-E03F91225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333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F373-F8E8-4630-A827-8B3CD8BCAE0C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B96F3-788B-4C6F-9B3D-E03F91225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966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F373-F8E8-4630-A827-8B3CD8BCAE0C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B96F3-788B-4C6F-9B3D-E03F91225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29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F373-F8E8-4630-A827-8B3CD8BCAE0C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B96F3-788B-4C6F-9B3D-E03F91225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81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F373-F8E8-4630-A827-8B3CD8BCAE0C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B96F3-788B-4C6F-9B3D-E03F91225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610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F373-F8E8-4630-A827-8B3CD8BCAE0C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B96F3-788B-4C6F-9B3D-E03F91225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42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F373-F8E8-4630-A827-8B3CD8BCAE0C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B96F3-788B-4C6F-9B3D-E03F91225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14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F373-F8E8-4630-A827-8B3CD8BCAE0C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B96F3-788B-4C6F-9B3D-E03F91225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694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F373-F8E8-4630-A827-8B3CD8BCAE0C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B96F3-788B-4C6F-9B3D-E03F91225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738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6F373-F8E8-4630-A827-8B3CD8BCAE0C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B96F3-788B-4C6F-9B3D-E03F91225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536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19" y="1288472"/>
            <a:ext cx="10731731" cy="230832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Before starting python data science, we study useful libraries for data science: </a:t>
            </a:r>
            <a:r>
              <a:rPr lang="en-US" sz="4800" dirty="0" err="1" smtClean="0"/>
              <a:t>numpy</a:t>
            </a:r>
            <a:r>
              <a:rPr lang="en-US" sz="4800" dirty="0" smtClean="0"/>
              <a:t> and pandas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52926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8937" y="296091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/>
              <a:t>np.resize</a:t>
            </a:r>
            <a:r>
              <a:rPr lang="en-US" sz="3600" dirty="0"/>
              <a:t>(</a:t>
            </a:r>
            <a:r>
              <a:rPr lang="en-US" sz="3600" dirty="0" err="1"/>
              <a:t>np.arange</a:t>
            </a:r>
            <a:r>
              <a:rPr lang="en-US" sz="3600" dirty="0"/>
              <a:t>(4), (2, 4))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48937" y="1410516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a = </a:t>
            </a:r>
            <a:r>
              <a:rPr lang="en-US" sz="3600" dirty="0" err="1"/>
              <a:t>np.linspace</a:t>
            </a:r>
            <a:r>
              <a:rPr lang="en-US" sz="3600" dirty="0"/>
              <a:t>(-1, 1, 5)</a:t>
            </a:r>
            <a:endParaRPr lang="en-US" sz="36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748937" y="2772545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a</a:t>
            </a:r>
            <a:r>
              <a:rPr lang="en-US" sz="3600" dirty="0" smtClean="0"/>
              <a:t>&gt;0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15612" y="3823624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x</a:t>
            </a:r>
            <a:r>
              <a:rPr lang="en-US" sz="3600" dirty="0" smtClean="0"/>
              <a:t>=</a:t>
            </a:r>
            <a:r>
              <a:rPr lang="en-US" sz="3600" dirty="0" err="1" smtClean="0"/>
              <a:t>np.random.permutation</a:t>
            </a:r>
            <a:r>
              <a:rPr lang="en-US" sz="3600" dirty="0" smtClean="0"/>
              <a:t>(6</a:t>
            </a:r>
            <a:r>
              <a:rPr lang="en-US" sz="3600" dirty="0"/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5612" y="4663509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x.min</a:t>
            </a:r>
            <a:r>
              <a:rPr lang="en-US" sz="3600" dirty="0" smtClean="0"/>
              <a:t>()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882287" y="5464429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x.max</a:t>
            </a:r>
            <a:r>
              <a:rPr lang="en-US" sz="3600" dirty="0" smtClean="0"/>
              <a:t>()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882287" y="6211669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m = </a:t>
            </a:r>
            <a:r>
              <a:rPr lang="en-US" sz="3600" dirty="0" err="1"/>
              <a:t>np.arange</a:t>
            </a:r>
            <a:r>
              <a:rPr lang="en-US" sz="3600" dirty="0"/>
              <a:t>(4).reshape(2, 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912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  <p:bldP spid="6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8937" y="296091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/>
              <a:t>np.resize</a:t>
            </a:r>
            <a:r>
              <a:rPr lang="en-US" sz="3600" dirty="0"/>
              <a:t>(</a:t>
            </a:r>
            <a:r>
              <a:rPr lang="en-US" sz="3600" dirty="0" err="1"/>
              <a:t>np.arange</a:t>
            </a:r>
            <a:r>
              <a:rPr lang="en-US" sz="3600" dirty="0"/>
              <a:t>(4), (2, 4))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15612" y="1549420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m= </a:t>
            </a:r>
            <a:r>
              <a:rPr lang="en-US" sz="3600" dirty="0" err="1" smtClean="0"/>
              <a:t>np.arange</a:t>
            </a:r>
            <a:r>
              <a:rPr lang="en-US" sz="3600" dirty="0" smtClean="0"/>
              <a:t>(4).reshape(2,2)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8937" y="2772545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i</a:t>
            </a:r>
            <a:r>
              <a:rPr lang="en-US" sz="3600" dirty="0" smtClean="0"/>
              <a:t>=</a:t>
            </a:r>
            <a:r>
              <a:rPr lang="en-US" sz="3600" dirty="0" err="1" smtClean="0"/>
              <a:t>np.identity</a:t>
            </a:r>
            <a:r>
              <a:rPr lang="en-US" sz="3600" dirty="0" smtClean="0"/>
              <a:t>(2,dtype=</a:t>
            </a:r>
            <a:r>
              <a:rPr lang="en-US" sz="3600" dirty="0" err="1" smtClean="0"/>
              <a:t>int</a:t>
            </a:r>
            <a:r>
              <a:rPr lang="en-US" sz="3600" dirty="0" smtClean="0"/>
              <a:t>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15612" y="3823624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m</a:t>
            </a:r>
            <a:r>
              <a:rPr lang="en-US" sz="3600" dirty="0" smtClean="0"/>
              <a:t>*</a:t>
            </a:r>
            <a:r>
              <a:rPr lang="en-US" sz="3600" dirty="0" err="1" smtClean="0"/>
              <a:t>i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15612" y="4663509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np.dot(</a:t>
            </a:r>
            <a:r>
              <a:rPr lang="en-US" sz="3600" dirty="0" err="1" smtClean="0"/>
              <a:t>m,i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882287" y="5464429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np.matrix</a:t>
            </a:r>
            <a:r>
              <a:rPr lang="en-US" sz="3600" dirty="0" smtClean="0"/>
              <a:t>(m)*</a:t>
            </a:r>
            <a:r>
              <a:rPr lang="en-US" sz="3600" dirty="0" err="1" smtClean="0"/>
              <a:t>np.matrix</a:t>
            </a:r>
            <a:r>
              <a:rPr lang="en-US" sz="3600" dirty="0" smtClean="0"/>
              <a:t>(</a:t>
            </a:r>
            <a:r>
              <a:rPr lang="en-US" sz="3600" dirty="0" err="1" smtClean="0"/>
              <a:t>i</a:t>
            </a:r>
            <a:r>
              <a:rPr lang="en-US" sz="3600" dirty="0" smtClean="0"/>
              <a:t>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39327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  <p:bldP spid="6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8937" y="296091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x=</a:t>
            </a:r>
            <a:r>
              <a:rPr lang="en-US" sz="3600" dirty="0" err="1" smtClean="0"/>
              <a:t>np.linspace</a:t>
            </a:r>
            <a:r>
              <a:rPr lang="en-US" sz="3600" dirty="0" smtClean="0"/>
              <a:t>(0,2*np.pi,100)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15612" y="1549420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y= </a:t>
            </a:r>
            <a:r>
              <a:rPr lang="en-US" sz="3600" dirty="0" err="1" smtClean="0"/>
              <a:t>np.sin</a:t>
            </a:r>
            <a:r>
              <a:rPr lang="en-US" sz="3600" dirty="0" smtClean="0"/>
              <a:t>(x)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8937" y="2772545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import </a:t>
            </a:r>
            <a:r>
              <a:rPr lang="en-US" sz="3600" dirty="0" err="1"/>
              <a:t>matplotlib.pyplot</a:t>
            </a:r>
            <a:r>
              <a:rPr lang="en-US" sz="3600" dirty="0"/>
              <a:t> as </a:t>
            </a:r>
            <a:r>
              <a:rPr lang="en-US" sz="3600" dirty="0" err="1" smtClean="0"/>
              <a:t>plt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748937" y="3702708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/>
              <a:t>plt.plot</a:t>
            </a:r>
            <a:r>
              <a:rPr lang="en-US" sz="3600" dirty="0"/>
              <a:t>(x, </a:t>
            </a:r>
            <a:r>
              <a:rPr lang="en-US" sz="3600" dirty="0" err="1"/>
              <a:t>np.sin</a:t>
            </a:r>
            <a:r>
              <a:rPr lang="en-US" sz="3600" dirty="0"/>
              <a:t>(x))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5612" y="4663509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/>
              <a:t>plt.plot</a:t>
            </a:r>
            <a:r>
              <a:rPr lang="en-US" sz="3600" dirty="0"/>
              <a:t>(x, </a:t>
            </a:r>
            <a:r>
              <a:rPr lang="en-US" sz="3600" dirty="0" err="1" smtClean="0"/>
              <a:t>np.cos</a:t>
            </a:r>
            <a:r>
              <a:rPr lang="en-US" sz="3600" dirty="0" smtClean="0"/>
              <a:t>(x</a:t>
            </a:r>
            <a:r>
              <a:rPr lang="en-US" sz="3600" dirty="0"/>
              <a:t>))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82287" y="5464429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/>
              <a:t>plt.plot</a:t>
            </a:r>
            <a:r>
              <a:rPr lang="en-US" sz="3600" dirty="0"/>
              <a:t>(x, </a:t>
            </a:r>
            <a:r>
              <a:rPr lang="en-US" sz="3600" dirty="0" err="1"/>
              <a:t>np.sin</a:t>
            </a:r>
            <a:r>
              <a:rPr lang="en-US" sz="3600" dirty="0"/>
              <a:t>(x</a:t>
            </a:r>
            <a:r>
              <a:rPr lang="en-US" sz="3600" dirty="0" smtClean="0"/>
              <a:t>),c=‘r’)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8515350" y="-466725"/>
            <a:ext cx="3151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import </a:t>
            </a:r>
            <a:r>
              <a:rPr lang="en-US" dirty="0" err="1"/>
              <a:t>matplotlib.pyplot</a:t>
            </a:r>
            <a:r>
              <a:rPr lang="en-US" dirty="0"/>
              <a:t> as 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57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  <p:bldP spid="6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8937" y="296091"/>
            <a:ext cx="10850880" cy="23083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import </a:t>
            </a:r>
            <a:r>
              <a:rPr lang="en-US" sz="3600" dirty="0" err="1"/>
              <a:t>numpy</a:t>
            </a:r>
            <a:r>
              <a:rPr lang="en-US" sz="3600" dirty="0"/>
              <a:t> as np</a:t>
            </a:r>
          </a:p>
          <a:p>
            <a:pPr algn="ctr"/>
            <a:r>
              <a:rPr lang="en-US" sz="3600" dirty="0"/>
              <a:t>m1=</a:t>
            </a:r>
            <a:r>
              <a:rPr lang="en-US" sz="3600" dirty="0" err="1"/>
              <a:t>np.array</a:t>
            </a:r>
            <a:r>
              <a:rPr lang="en-US" sz="3600" dirty="0"/>
              <a:t>([[1,2,3,5],[-1,-2,-3,-5],[1,2,3,5]])</a:t>
            </a:r>
          </a:p>
          <a:p>
            <a:pPr algn="ctr"/>
            <a:r>
              <a:rPr lang="en-US" sz="3600" dirty="0"/>
              <a:t>m2=</a:t>
            </a:r>
            <a:r>
              <a:rPr lang="en-US" sz="3600" dirty="0" err="1"/>
              <a:t>np.array</a:t>
            </a:r>
            <a:r>
              <a:rPr lang="en-US" sz="3600" dirty="0"/>
              <a:t>([[-1,-2,-3,-5],[</a:t>
            </a:r>
            <a:r>
              <a:rPr lang="en-US" sz="3600" dirty="0" smtClean="0"/>
              <a:t>1,5,4,5],[-</a:t>
            </a:r>
            <a:r>
              <a:rPr lang="en-US" sz="3600" dirty="0"/>
              <a:t>1,-2,-3,-5]])</a:t>
            </a:r>
          </a:p>
          <a:p>
            <a:pPr algn="ctr"/>
            <a:r>
              <a:rPr lang="en-US" sz="3600" dirty="0"/>
              <a:t>print(m1+m2)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48937" y="2772545"/>
            <a:ext cx="10850880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m3=m1*m2</a:t>
            </a:r>
          </a:p>
          <a:p>
            <a:pPr algn="ctr"/>
            <a:r>
              <a:rPr lang="en-US" sz="3600" dirty="0"/>
              <a:t>print(m3)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515350" y="-466725"/>
            <a:ext cx="3151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import </a:t>
            </a:r>
            <a:r>
              <a:rPr lang="en-US" dirty="0" err="1"/>
              <a:t>matplotlib.pyplot</a:t>
            </a:r>
            <a:r>
              <a:rPr lang="en-US" dirty="0"/>
              <a:t> as P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79412" y="4283484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/>
              <a:t>np.sum</a:t>
            </a:r>
            <a:r>
              <a:rPr lang="en-US" sz="3600" dirty="0"/>
              <a:t>([[0, 1,5], [10, 5,-5]], axis=1)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6345" y="5385120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/>
              <a:t>np.sum</a:t>
            </a:r>
            <a:r>
              <a:rPr lang="en-US" sz="3600" dirty="0"/>
              <a:t>([[0, 1,5], [10, 5,-5]], </a:t>
            </a:r>
            <a:r>
              <a:rPr lang="en-US" sz="3600" dirty="0" smtClean="0"/>
              <a:t>axis=0)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12232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10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8937" y="296091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 </a:t>
            </a:r>
            <a:r>
              <a:rPr lang="en-US" sz="3600" dirty="0" err="1"/>
              <a:t>np.prod</a:t>
            </a:r>
            <a:r>
              <a:rPr lang="en-US" sz="3600" dirty="0"/>
              <a:t>([[0, 1,5], [10, 5,-5]], axis=0)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48937" y="2772545"/>
            <a:ext cx="10850880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m3=m1*m2</a:t>
            </a:r>
          </a:p>
          <a:p>
            <a:pPr algn="ctr"/>
            <a:r>
              <a:rPr lang="en-US" sz="3600" dirty="0"/>
              <a:t>print(m3)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515350" y="-466725"/>
            <a:ext cx="3151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import </a:t>
            </a:r>
            <a:r>
              <a:rPr lang="en-US" dirty="0" err="1"/>
              <a:t>matplotlib.pyplot</a:t>
            </a:r>
            <a:r>
              <a:rPr lang="en-US" dirty="0"/>
              <a:t> as P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79412" y="4283484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/>
              <a:t>np.sum</a:t>
            </a:r>
            <a:r>
              <a:rPr lang="en-US" sz="3600" dirty="0"/>
              <a:t>([[0, 1,5], [10, 5,-5]], axis=1)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6345" y="5385120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/>
              <a:t>np.sum</a:t>
            </a:r>
            <a:r>
              <a:rPr lang="en-US" sz="3600" dirty="0"/>
              <a:t>([[0, 1,5], [10, 5,-5]], </a:t>
            </a:r>
            <a:r>
              <a:rPr lang="en-US" sz="3600" dirty="0" smtClean="0"/>
              <a:t>axis=0)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822956" y="1284516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 </a:t>
            </a:r>
            <a:r>
              <a:rPr lang="en-US" sz="3600" dirty="0" err="1"/>
              <a:t>np.prod</a:t>
            </a:r>
            <a:r>
              <a:rPr lang="en-US" sz="3600" dirty="0"/>
              <a:t>([[0, 1,5], [10, 5,-5]], </a:t>
            </a:r>
            <a:r>
              <a:rPr lang="en-US" sz="3600" dirty="0" smtClean="0"/>
              <a:t>axis=1)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798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10" grpId="0" animBg="1"/>
      <p:bldP spid="12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48937" y="2772545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m</a:t>
            </a:r>
            <a:r>
              <a:rPr lang="en-US" sz="3600" dirty="0" smtClean="0"/>
              <a:t>3.T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8515350" y="-466725"/>
            <a:ext cx="3151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import </a:t>
            </a:r>
            <a:r>
              <a:rPr lang="en-US" dirty="0" err="1"/>
              <a:t>matplotlib.pyplot</a:t>
            </a:r>
            <a:r>
              <a:rPr lang="en-US" dirty="0"/>
              <a:t> as P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79412" y="4283484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/>
              <a:t>np.sum</a:t>
            </a:r>
            <a:r>
              <a:rPr lang="en-US" sz="3600" dirty="0"/>
              <a:t>([[0, 1,5], [10, 5,-5]], axis=1)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6345" y="5385120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/>
              <a:t>np.sum</a:t>
            </a:r>
            <a:r>
              <a:rPr lang="en-US" sz="3600" dirty="0"/>
              <a:t>([[0, 1,5], [10, 5,-5]], </a:t>
            </a:r>
            <a:r>
              <a:rPr lang="en-US" sz="3600" dirty="0" smtClean="0"/>
              <a:t>axis=0)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822956" y="1284516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 </a:t>
            </a:r>
            <a:r>
              <a:rPr lang="en-US" sz="3600" dirty="0" err="1"/>
              <a:t>np.prod</a:t>
            </a:r>
            <a:r>
              <a:rPr lang="en-US" sz="3600" dirty="0"/>
              <a:t>([[0, 1,5], [10, 5,-5]], </a:t>
            </a:r>
            <a:r>
              <a:rPr lang="en-US" sz="3600" dirty="0" smtClean="0"/>
              <a:t>axis=1)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041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8937" y="296091"/>
            <a:ext cx="10850880" cy="378565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/>
              <a:t>plt.plot</a:t>
            </a:r>
            <a:r>
              <a:rPr lang="en-US" sz="4000" dirty="0"/>
              <a:t>(x, </a:t>
            </a:r>
            <a:r>
              <a:rPr lang="en-US" sz="4000" dirty="0" err="1"/>
              <a:t>np.sin</a:t>
            </a:r>
            <a:r>
              <a:rPr lang="en-US" sz="4000" dirty="0"/>
              <a:t>(x), c='b', ls='-', label="Sinus") </a:t>
            </a:r>
          </a:p>
          <a:p>
            <a:pPr algn="ctr"/>
            <a:r>
              <a:rPr lang="en-US" sz="4000" dirty="0" err="1"/>
              <a:t>plt.plot</a:t>
            </a:r>
            <a:r>
              <a:rPr lang="en-US" sz="4000" dirty="0"/>
              <a:t>(x, </a:t>
            </a:r>
            <a:r>
              <a:rPr lang="en-US" sz="4000" dirty="0" err="1"/>
              <a:t>np.cos</a:t>
            </a:r>
            <a:r>
              <a:rPr lang="en-US" sz="4000" dirty="0"/>
              <a:t>(x), c='r', ls=':', label="</a:t>
            </a:r>
            <a:r>
              <a:rPr lang="en-US" sz="4000" dirty="0" err="1"/>
              <a:t>Cosinus</a:t>
            </a:r>
            <a:r>
              <a:rPr lang="en-US" sz="4000" dirty="0" smtClean="0"/>
              <a:t>")</a:t>
            </a:r>
          </a:p>
          <a:p>
            <a:pPr algn="ctr"/>
            <a:r>
              <a:rPr lang="en-US" sz="4000" dirty="0" err="1" smtClean="0"/>
              <a:t>plt.xlabel</a:t>
            </a:r>
            <a:r>
              <a:rPr lang="en-US" sz="4000" dirty="0"/>
              <a:t>("x [rad</a:t>
            </a:r>
            <a:r>
              <a:rPr lang="en-US" sz="4000" dirty="0" smtClean="0"/>
              <a:t>]")</a:t>
            </a:r>
          </a:p>
          <a:p>
            <a:pPr algn="ctr"/>
            <a:r>
              <a:rPr lang="en-US" sz="4000" dirty="0" err="1"/>
              <a:t>plt.ylabel</a:t>
            </a:r>
            <a:r>
              <a:rPr lang="en-US" sz="4000" dirty="0"/>
              <a:t>("y") </a:t>
            </a:r>
            <a:endParaRPr lang="en-US" sz="4000" dirty="0" smtClean="0"/>
          </a:p>
          <a:p>
            <a:pPr algn="ctr"/>
            <a:r>
              <a:rPr lang="en-US" sz="4000" dirty="0" err="1"/>
              <a:t>plt.title</a:t>
            </a:r>
            <a:r>
              <a:rPr lang="en-US" sz="4000" dirty="0"/>
              <a:t>("Sinus et </a:t>
            </a:r>
            <a:r>
              <a:rPr lang="en-US" sz="4000" dirty="0" err="1"/>
              <a:t>Cosinus</a:t>
            </a:r>
            <a:r>
              <a:rPr lang="en-US" sz="4000" dirty="0" smtClean="0"/>
              <a:t>")</a:t>
            </a:r>
          </a:p>
          <a:p>
            <a:pPr algn="ctr"/>
            <a:r>
              <a:rPr lang="en-US" sz="4000" dirty="0" err="1"/>
              <a:t>plt.legend</a:t>
            </a:r>
            <a:r>
              <a:rPr lang="en-US" sz="4000" dirty="0"/>
              <a:t>()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515350" y="-466725"/>
            <a:ext cx="3151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import </a:t>
            </a:r>
            <a:r>
              <a:rPr lang="en-US" dirty="0" err="1"/>
              <a:t>matplotlib.pyplot</a:t>
            </a:r>
            <a:r>
              <a:rPr lang="en-US" dirty="0"/>
              <a:t> as 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923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6715" y="1868805"/>
            <a:ext cx="11338560" cy="230832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Library </a:t>
            </a:r>
            <a:r>
              <a:rPr lang="en-US" sz="5400" dirty="0" err="1" smtClean="0"/>
              <a:t>numpy</a:t>
            </a:r>
            <a:r>
              <a:rPr lang="en-US" sz="5400" dirty="0" smtClean="0"/>
              <a:t> of python</a:t>
            </a:r>
          </a:p>
          <a:p>
            <a:pPr algn="ctr"/>
            <a:r>
              <a:rPr lang="en-US" sz="3600" dirty="0" smtClean="0"/>
              <a:t>Zaouche Djaouida</a:t>
            </a:r>
            <a:endParaRPr lang="en-US" sz="3600" dirty="0" smtClean="0"/>
          </a:p>
          <a:p>
            <a:pPr algn="ctr"/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45680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3440" y="792480"/>
            <a:ext cx="1112084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/>
              <a:t>NumPy</a:t>
            </a:r>
            <a:r>
              <a:rPr lang="en-US" sz="3600" dirty="0"/>
              <a:t> is the fundamental package for scientific computing with Python. It contains among other things:</a:t>
            </a:r>
          </a:p>
          <a:p>
            <a:r>
              <a:rPr lang="en-US" sz="3600" dirty="0" smtClean="0"/>
              <a:t>-- A </a:t>
            </a:r>
            <a:r>
              <a:rPr lang="en-US" sz="3600" dirty="0"/>
              <a:t>powerful N-dimensional array object</a:t>
            </a:r>
          </a:p>
          <a:p>
            <a:r>
              <a:rPr lang="en-US" sz="3600" dirty="0" smtClean="0"/>
              <a:t>-- Sophisticated </a:t>
            </a:r>
            <a:r>
              <a:rPr lang="en-US" sz="3600" dirty="0"/>
              <a:t>(broadcasting) </a:t>
            </a:r>
            <a:r>
              <a:rPr lang="en-US" sz="3600" dirty="0" smtClean="0"/>
              <a:t>functions</a:t>
            </a:r>
          </a:p>
          <a:p>
            <a:r>
              <a:rPr lang="en-US" sz="3600" dirty="0" smtClean="0"/>
              <a:t>--Tools </a:t>
            </a:r>
            <a:r>
              <a:rPr lang="en-US" sz="3600" dirty="0"/>
              <a:t>for integrating C/C++ and Fortran code</a:t>
            </a:r>
          </a:p>
          <a:p>
            <a:r>
              <a:rPr lang="en-US" sz="3600" dirty="0" smtClean="0"/>
              <a:t>-- Useful </a:t>
            </a:r>
            <a:r>
              <a:rPr lang="en-US" sz="3600" dirty="0"/>
              <a:t>linear algebra, Fourier transform, and random number </a:t>
            </a:r>
            <a:r>
              <a:rPr lang="en-US" sz="3600" dirty="0" smtClean="0"/>
              <a:t>capabilities</a:t>
            </a:r>
          </a:p>
          <a:p>
            <a:pPr algn="just"/>
            <a:r>
              <a:rPr lang="en-US" sz="3600" dirty="0" smtClean="0"/>
              <a:t>--</a:t>
            </a:r>
            <a:r>
              <a:rPr lang="en-US" sz="3600" dirty="0" err="1"/>
              <a:t>NumPy’s</a:t>
            </a:r>
            <a:r>
              <a:rPr lang="en-US" sz="3600" dirty="0"/>
              <a:t> main object is the homogeneous multidimensional array. It is a table of elements (usually numbers), all of the same type, indexed by a tuple of positive integers. In </a:t>
            </a:r>
            <a:r>
              <a:rPr lang="en-US" sz="3600" dirty="0" err="1"/>
              <a:t>NumPy</a:t>
            </a:r>
            <a:r>
              <a:rPr lang="en-US" sz="3600" dirty="0"/>
              <a:t> dimensions are called </a:t>
            </a:r>
            <a:r>
              <a:rPr lang="en-US" sz="3600" i="1" dirty="0"/>
              <a:t>axes</a:t>
            </a:r>
            <a:r>
              <a:rPr lang="en-US" sz="36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3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8937" y="296091"/>
            <a:ext cx="10850880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import </a:t>
            </a:r>
            <a:r>
              <a:rPr lang="en-US" sz="3600" dirty="0" err="1"/>
              <a:t>numpy</a:t>
            </a:r>
            <a:r>
              <a:rPr lang="en-US" sz="3600" dirty="0"/>
              <a:t> as np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48937" y="1410516"/>
            <a:ext cx="10850880" cy="147732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x=</a:t>
            </a:r>
            <a:r>
              <a:rPr lang="en-US" sz="3600" dirty="0" err="1"/>
              <a:t>np.array</a:t>
            </a:r>
            <a:r>
              <a:rPr lang="en-US" sz="3600" dirty="0"/>
              <a:t>([1,2,3,4]) </a:t>
            </a:r>
            <a:endParaRPr lang="en-US" sz="3600" dirty="0" smtClean="0"/>
          </a:p>
          <a:p>
            <a:pPr algn="ctr"/>
            <a:r>
              <a:rPr lang="en-US" sz="3600" dirty="0" smtClean="0">
                <a:solidFill>
                  <a:schemeClr val="accent1"/>
                </a:solidFill>
              </a:rPr>
              <a:t>#</a:t>
            </a:r>
            <a:r>
              <a:rPr lang="en-US" sz="3600" dirty="0">
                <a:solidFill>
                  <a:schemeClr val="accent1"/>
                </a:solidFill>
              </a:rPr>
              <a:t>creation of a vector 1D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58462" y="3210741"/>
            <a:ext cx="10850880" cy="147732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x.dtype</a:t>
            </a:r>
            <a:r>
              <a:rPr lang="en-US" sz="3600" dirty="0" smtClean="0"/>
              <a:t> </a:t>
            </a:r>
            <a:endParaRPr lang="en-US" sz="3600" dirty="0" smtClean="0"/>
          </a:p>
          <a:p>
            <a:pPr algn="ctr"/>
            <a:r>
              <a:rPr lang="en-US" sz="3600" dirty="0" smtClean="0">
                <a:solidFill>
                  <a:schemeClr val="accent1"/>
                </a:solidFill>
              </a:rPr>
              <a:t>#</a:t>
            </a:r>
            <a:r>
              <a:rPr lang="en-US" sz="3600" dirty="0">
                <a:solidFill>
                  <a:schemeClr val="accent1"/>
                </a:solidFill>
              </a:rPr>
              <a:t>display the type of x</a:t>
            </a:r>
          </a:p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58462" y="5149883"/>
            <a:ext cx="10850880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y=</a:t>
            </a:r>
            <a:r>
              <a:rPr lang="en-US" sz="3600" dirty="0" err="1"/>
              <a:t>np.array</a:t>
            </a:r>
            <a:r>
              <a:rPr lang="en-US" sz="3600" dirty="0" smtClean="0"/>
              <a:t>([[</a:t>
            </a:r>
            <a:r>
              <a:rPr lang="en-US" sz="3600" dirty="0"/>
              <a:t>1,2,4],[-1,-2,-3],[1,0,0],[4,5,6</a:t>
            </a:r>
            <a:r>
              <a:rPr lang="en-US" sz="3600" dirty="0" smtClean="0"/>
              <a:t>]]) </a:t>
            </a:r>
            <a:endParaRPr lang="en-US" sz="3600" dirty="0"/>
          </a:p>
          <a:p>
            <a:pPr algn="ctr"/>
            <a:r>
              <a:rPr lang="en-US" sz="3600" dirty="0">
                <a:solidFill>
                  <a:schemeClr val="accent1"/>
                </a:solidFill>
              </a:rPr>
              <a:t>#creation of a vector 2D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129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48937" y="1410516"/>
            <a:ext cx="10850880" cy="147732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y.ndim</a:t>
            </a:r>
            <a:endParaRPr lang="en-US" sz="3600" dirty="0" smtClean="0"/>
          </a:p>
          <a:p>
            <a:pPr algn="ctr"/>
            <a:r>
              <a:rPr lang="en-US" sz="3600" dirty="0" smtClean="0">
                <a:solidFill>
                  <a:schemeClr val="accent1"/>
                </a:solidFill>
              </a:rPr>
              <a:t>#</a:t>
            </a:r>
            <a:r>
              <a:rPr lang="en-US" sz="3600" dirty="0" err="1" smtClean="0">
                <a:solidFill>
                  <a:schemeClr val="accent1"/>
                </a:solidFill>
              </a:rPr>
              <a:t>dimention</a:t>
            </a:r>
            <a:r>
              <a:rPr lang="en-US" sz="3600" dirty="0" smtClean="0">
                <a:solidFill>
                  <a:schemeClr val="accent1"/>
                </a:solidFill>
              </a:rPr>
              <a:t> of y</a:t>
            </a:r>
            <a:endParaRPr lang="en-US" sz="3600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58462" y="3210741"/>
            <a:ext cx="10850880" cy="147732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y.size</a:t>
            </a:r>
            <a:r>
              <a:rPr lang="en-US" sz="3600" dirty="0" smtClean="0"/>
              <a:t> </a:t>
            </a:r>
          </a:p>
          <a:p>
            <a:pPr algn="ctr"/>
            <a:r>
              <a:rPr lang="en-US" sz="3600" dirty="0" smtClean="0">
                <a:solidFill>
                  <a:schemeClr val="accent1"/>
                </a:solidFill>
              </a:rPr>
              <a:t>#number of y’s elements</a:t>
            </a:r>
            <a:endParaRPr lang="en-US" sz="3600" dirty="0">
              <a:solidFill>
                <a:schemeClr val="accent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58462" y="5149883"/>
            <a:ext cx="10850880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y.shape</a:t>
            </a:r>
            <a:endParaRPr lang="en-US" sz="3600" dirty="0"/>
          </a:p>
          <a:p>
            <a:pPr algn="ctr"/>
            <a:r>
              <a:rPr lang="en-US" sz="3600" dirty="0" smtClean="0">
                <a:solidFill>
                  <a:schemeClr val="accent1"/>
                </a:solidFill>
              </a:rPr>
              <a:t>#4 </a:t>
            </a:r>
            <a:r>
              <a:rPr lang="en-US" sz="3600" dirty="0" smtClean="0">
                <a:solidFill>
                  <a:schemeClr val="accent1"/>
                </a:solidFill>
              </a:rPr>
              <a:t>lines and </a:t>
            </a:r>
            <a:r>
              <a:rPr lang="en-US" sz="3600" dirty="0" smtClean="0">
                <a:solidFill>
                  <a:schemeClr val="accent1"/>
                </a:solidFill>
              </a:rPr>
              <a:t>3 </a:t>
            </a:r>
            <a:r>
              <a:rPr lang="en-US" sz="3600" dirty="0" smtClean="0">
                <a:solidFill>
                  <a:schemeClr val="accent1"/>
                </a:solidFill>
              </a:rPr>
              <a:t>columns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8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7537" y="334751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z=</a:t>
            </a:r>
            <a:r>
              <a:rPr lang="en-US" sz="3600" dirty="0" err="1" smtClean="0"/>
              <a:t>y.reshape</a:t>
            </a:r>
            <a:r>
              <a:rPr lang="en-US" sz="3600" dirty="0" smtClean="0"/>
              <a:t>(2,6)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7537" y="1463835"/>
            <a:ext cx="10850880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z</a:t>
            </a:r>
            <a:endParaRPr lang="en-US" sz="3600" dirty="0">
              <a:solidFill>
                <a:schemeClr val="accent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77537" y="2731434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77537" y="3735180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h= </a:t>
            </a:r>
            <a:r>
              <a:rPr lang="en-US" sz="3600" dirty="0" err="1" smtClean="0"/>
              <a:t>y.reshape</a:t>
            </a:r>
            <a:r>
              <a:rPr lang="en-US" sz="3600" dirty="0" smtClean="0"/>
              <a:t>(1,12)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77537" y="4650258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h= </a:t>
            </a:r>
            <a:r>
              <a:rPr lang="en-US" sz="3600" dirty="0" err="1" smtClean="0"/>
              <a:t>y.reshape</a:t>
            </a:r>
            <a:r>
              <a:rPr lang="en-US" sz="3600" dirty="0" smtClean="0"/>
              <a:t>(12,1)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77537" y="5700681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h.shape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852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6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8937" y="296091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np.zeros</a:t>
            </a:r>
            <a:r>
              <a:rPr lang="en-US" sz="3600" dirty="0" smtClean="0"/>
              <a:t>(3)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48937" y="1410516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np.zeros</a:t>
            </a:r>
            <a:r>
              <a:rPr lang="en-US" sz="3600" dirty="0" smtClean="0"/>
              <a:t>(4,dtype=bool)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8937" y="2372541"/>
            <a:ext cx="10850880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np.ones</a:t>
            </a:r>
            <a:r>
              <a:rPr lang="en-US" sz="3600" dirty="0" smtClean="0"/>
              <a:t>(4)</a:t>
            </a:r>
            <a:endParaRPr lang="en-US" sz="3600" dirty="0"/>
          </a:p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15612" y="3578479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np.ones</a:t>
            </a:r>
            <a:r>
              <a:rPr lang="en-US" sz="3600" dirty="0" smtClean="0"/>
              <a:t>(4,dtype=bool)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53712" y="4473829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np.full</a:t>
            </a:r>
            <a:r>
              <a:rPr lang="en-US" sz="3600" dirty="0" smtClean="0"/>
              <a:t>((4,5),5)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82287" y="5464429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np.arange</a:t>
            </a:r>
            <a:r>
              <a:rPr lang="en-US" sz="3600" dirty="0" smtClean="0"/>
              <a:t>(10)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82287" y="6211669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np.arange</a:t>
            </a:r>
            <a:r>
              <a:rPr lang="en-US" sz="3600" dirty="0" smtClean="0"/>
              <a:t>(3,10,2)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918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  <p:bldP spid="6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8937" y="296091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np.arange</a:t>
            </a:r>
            <a:r>
              <a:rPr lang="en-US" sz="3600" dirty="0" smtClean="0"/>
              <a:t>(11.,13.,0.7)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48937" y="1410516"/>
            <a:ext cx="10850880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z=</a:t>
            </a:r>
            <a:r>
              <a:rPr lang="en-US" sz="3600" dirty="0" err="1" smtClean="0"/>
              <a:t>np.linspace</a:t>
            </a:r>
            <a:r>
              <a:rPr lang="en-US" sz="3600" dirty="0" smtClean="0"/>
              <a:t>(2.,2*np.pi,10)</a:t>
            </a:r>
          </a:p>
          <a:p>
            <a:pPr algn="ctr"/>
            <a:r>
              <a:rPr lang="en-US" sz="3600" dirty="0" smtClean="0">
                <a:solidFill>
                  <a:schemeClr val="accent1"/>
                </a:solidFill>
              </a:rPr>
              <a:t>#1 to float 2*</a:t>
            </a:r>
            <a:r>
              <a:rPr lang="en-US" sz="3600" dirty="0" err="1" smtClean="0">
                <a:solidFill>
                  <a:schemeClr val="accent1"/>
                </a:solidFill>
              </a:rPr>
              <a:t>np.pi</a:t>
            </a:r>
            <a:r>
              <a:rPr lang="en-US" sz="3600" dirty="0" smtClean="0">
                <a:solidFill>
                  <a:schemeClr val="accent1"/>
                </a:solidFill>
              </a:rPr>
              <a:t> included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8937" y="2772545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z=</a:t>
            </a:r>
            <a:r>
              <a:rPr lang="en-US" sz="3600" dirty="0" err="1" smtClean="0"/>
              <a:t>z.reshape</a:t>
            </a:r>
            <a:r>
              <a:rPr lang="en-US" sz="3600" dirty="0" smtClean="0"/>
              <a:t>(2,5)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15612" y="3823624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z[1,2]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15612" y="4663509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z[:,2]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882287" y="5464429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z[2,:]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882287" y="6211669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z[:,:]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61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  <p:bldP spid="6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8937" y="-91478"/>
            <a:ext cx="10850880" cy="175432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z=</a:t>
            </a:r>
            <a:r>
              <a:rPr lang="en-US" sz="3600" dirty="0" err="1"/>
              <a:t>np.linspace</a:t>
            </a:r>
            <a:r>
              <a:rPr lang="en-US" sz="3600" dirty="0"/>
              <a:t>(2.,</a:t>
            </a:r>
            <a:r>
              <a:rPr lang="en-US" sz="3600" dirty="0" smtClean="0"/>
              <a:t>2*np.pi,20)</a:t>
            </a:r>
          </a:p>
          <a:p>
            <a:pPr algn="ctr"/>
            <a:r>
              <a:rPr lang="en-US" sz="3600" dirty="0" err="1" smtClean="0"/>
              <a:t>z.reshape</a:t>
            </a:r>
            <a:r>
              <a:rPr lang="en-US" sz="3600" dirty="0" smtClean="0"/>
              <a:t>(2,2,5)</a:t>
            </a:r>
          </a:p>
          <a:p>
            <a:pPr algn="ctr"/>
            <a:r>
              <a:rPr lang="en-US" sz="3600" dirty="0" smtClean="0">
                <a:solidFill>
                  <a:schemeClr val="accent1"/>
                </a:solidFill>
              </a:rPr>
              <a:t>#vector 3D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5612" y="1790597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z[0,1,3]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8937" y="2772545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z[0,:,:]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15612" y="3823624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z[:,0,2]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15612" y="4663509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z[1,2,:]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882287" y="5464429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z[-1,:,-1]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882287" y="6211669"/>
            <a:ext cx="1085088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z[-1,:,:]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33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  <p:bldP spid="6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827</TotalTime>
  <Words>590</Words>
  <Application>Microsoft Office PowerPoint</Application>
  <PresentationFormat>Widescreen</PresentationFormat>
  <Paragraphs>100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Djaouida Zaouche</dc:creator>
  <cp:lastModifiedBy>Djaouida Zaouche</cp:lastModifiedBy>
  <cp:revision>43</cp:revision>
  <dcterms:created xsi:type="dcterms:W3CDTF">2018-11-26T21:13:28Z</dcterms:created>
  <dcterms:modified xsi:type="dcterms:W3CDTF">2019-02-05T15:28:00Z</dcterms:modified>
</cp:coreProperties>
</file>