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7"/>
  </p:notesMasterIdLst>
  <p:sldIdLst>
    <p:sldId id="342" r:id="rId2"/>
    <p:sldId id="351" r:id="rId3"/>
    <p:sldId id="352" r:id="rId4"/>
    <p:sldId id="353" r:id="rId5"/>
    <p:sldId id="345" r:id="rId6"/>
    <p:sldId id="347" r:id="rId7"/>
    <p:sldId id="354" r:id="rId8"/>
    <p:sldId id="357" r:id="rId9"/>
    <p:sldId id="358" r:id="rId10"/>
    <p:sldId id="359" r:id="rId11"/>
    <p:sldId id="360" r:id="rId12"/>
    <p:sldId id="356" r:id="rId13"/>
    <p:sldId id="355" r:id="rId14"/>
    <p:sldId id="364" r:id="rId15"/>
    <p:sldId id="365" r:id="rId16"/>
    <p:sldId id="323" r:id="rId17"/>
    <p:sldId id="326" r:id="rId18"/>
    <p:sldId id="325" r:id="rId19"/>
    <p:sldId id="267" r:id="rId20"/>
    <p:sldId id="265" r:id="rId21"/>
    <p:sldId id="322" r:id="rId22"/>
    <p:sldId id="258" r:id="rId23"/>
    <p:sldId id="318" r:id="rId24"/>
    <p:sldId id="320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9900"/>
    <a:srgbClr val="FF9966"/>
    <a:srgbClr val="FFCC66"/>
    <a:srgbClr val="00FFFF"/>
    <a:srgbClr val="66FF33"/>
    <a:srgbClr val="0099FF"/>
    <a:srgbClr val="4DE1EA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6201E-BC6E-4F1D-A456-321F939407A2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22B8D-A36C-43ED-9B3E-9795A864C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976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D2852B-7524-45AF-8434-82D0CABD518A}" type="datetimeFigureOut">
              <a:rPr lang="fr-FR" smtClean="0"/>
              <a:pPr>
                <a:defRPr/>
              </a:pPr>
              <a:t>11/01/2017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DFB5-4EF6-402B-AC13-C4EF1CCC31DB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13376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1BDFAB-5FA7-4331-ABC7-4DEAC5217B72}" type="datetimeFigureOut">
              <a:rPr lang="fr-FR" smtClean="0"/>
              <a:pPr>
                <a:defRPr/>
              </a:pPr>
              <a:t>11/01/2017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401-5CC5-452C-A170-35942A09F0DA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1267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1BDFAB-5FA7-4331-ABC7-4DEAC5217B72}" type="datetimeFigureOut">
              <a:rPr lang="fr-FR" smtClean="0"/>
              <a:pPr>
                <a:defRPr/>
              </a:pPr>
              <a:t>11/01/2017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401-5CC5-452C-A170-35942A09F0DA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87393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1BDFAB-5FA7-4331-ABC7-4DEAC5217B72}" type="datetimeFigureOut">
              <a:rPr lang="fr-FR" smtClean="0"/>
              <a:pPr>
                <a:defRPr/>
              </a:pPr>
              <a:t>11/01/2017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401-5CC5-452C-A170-35942A09F0DA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0179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1BDFAB-5FA7-4331-ABC7-4DEAC5217B72}" type="datetimeFigureOut">
              <a:rPr lang="fr-FR" smtClean="0"/>
              <a:pPr>
                <a:defRPr/>
              </a:pPr>
              <a:t>11/01/2017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401-5CC5-452C-A170-35942A09F0DA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46388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1BDFAB-5FA7-4331-ABC7-4DEAC5217B72}" type="datetimeFigureOut">
              <a:rPr lang="fr-FR" smtClean="0"/>
              <a:pPr>
                <a:defRPr/>
              </a:pPr>
              <a:t>11/01/2017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401-5CC5-452C-A170-35942A09F0DA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756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1BDFAB-5FA7-4331-ABC7-4DEAC5217B72}" type="datetimeFigureOut">
              <a:rPr lang="fr-FR" smtClean="0"/>
              <a:pPr>
                <a:defRPr/>
              </a:pPr>
              <a:t>11/01/2017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401-5CC5-452C-A170-35942A09F0DA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15184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56B710-184F-4E70-A5F4-74E8556C1687}" type="datetimeFigureOut">
              <a:rPr lang="fr-FR" smtClean="0"/>
              <a:pPr>
                <a:defRPr/>
              </a:pPr>
              <a:t>11/01/2017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F245-79AD-4A17-8E8D-56E300E94B0B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58358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6ABB05-06B8-4B85-84BE-CCEAEBC614B6}" type="datetimeFigureOut">
              <a:rPr lang="fr-FR" smtClean="0"/>
              <a:pPr>
                <a:defRPr/>
              </a:pPr>
              <a:t>11/01/2017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BA14-6AD0-4EC5-9413-854B62D11A4B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3149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8691AE-DFB6-4414-9C4E-AB0FC815F79A}" type="datetimeFigureOut">
              <a:rPr lang="fr-FR" smtClean="0"/>
              <a:pPr>
                <a:defRPr/>
              </a:pPr>
              <a:t>11/01/2017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700F-CC73-456C-98B7-572D948DA7CD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4007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05278C-80AA-476E-8825-BC8FCD94EE40}" type="datetimeFigureOut">
              <a:rPr lang="fr-FR" smtClean="0"/>
              <a:pPr>
                <a:defRPr/>
              </a:pPr>
              <a:t>11/01/2017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A5B1-D6DA-4118-AFD3-6A63CBF95D0F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1253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9F44D-77FB-4190-BC2E-F78DAC4F8874}" type="datetimeFigureOut">
              <a:rPr lang="fr-FR" smtClean="0"/>
              <a:pPr>
                <a:defRPr/>
              </a:pPr>
              <a:t>11/01/2017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ABBF-8BC7-44B4-8636-4D402B9B5813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22407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1C6B3E-47F6-4F90-87A8-A8640A646959}" type="datetimeFigureOut">
              <a:rPr lang="fr-FR" smtClean="0"/>
              <a:pPr>
                <a:defRPr/>
              </a:pPr>
              <a:t>11/01/2017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21FA-EEB8-4210-9116-A4D04CA5AFBE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0870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6CDA4-8F08-4183-B069-BA4145177169}" type="datetimeFigureOut">
              <a:rPr lang="fr-FR" smtClean="0"/>
              <a:pPr>
                <a:defRPr/>
              </a:pPr>
              <a:t>11/01/2017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2987-4F39-44FE-B7A1-7330BA877712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7239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DEBFB2-CC10-49FA-A837-BFE72796F405}" type="datetimeFigureOut">
              <a:rPr lang="fr-FR" smtClean="0"/>
              <a:pPr>
                <a:defRPr/>
              </a:pPr>
              <a:t>11/01/2017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1E32-D34F-46C9-AD3E-D15DCF059954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0675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05636B-9DE8-4DA0-B5F9-A644BF6FC5E1}" type="datetimeFigureOut">
              <a:rPr lang="fr-FR" smtClean="0"/>
              <a:pPr>
                <a:defRPr/>
              </a:pPr>
              <a:t>11/01/2017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896E-1DCD-4180-BFC1-CDB32F2843E2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7360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0FA40D-9DA4-467C-837D-627881415D2A}" type="datetimeFigureOut">
              <a:rPr lang="fr-FR" smtClean="0"/>
              <a:pPr>
                <a:defRPr/>
              </a:pPr>
              <a:t>11/01/2017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97C2-AD67-498B-99C9-F813EBA1EF49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0985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A21BDFAB-5FA7-4331-ABC7-4DEAC5217B72}" type="datetimeFigureOut">
              <a:rPr lang="fr-FR" smtClean="0"/>
              <a:pPr>
                <a:defRPr/>
              </a:pPr>
              <a:t>11/01/2017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D10C401-5CC5-452C-A170-35942A09F0DA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62252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342856" cy="3124201"/>
          </a:xfr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Imagine ….</a:t>
            </a:r>
            <a:br>
              <a:rPr lang="fr-FR" sz="40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cap="non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r-FR" sz="2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cap="non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had</a:t>
            </a:r>
            <a:r>
              <a:rPr lang="fr-FR" sz="2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fr-FR" sz="2800" cap="non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way</a:t>
            </a:r>
            <a:r>
              <a:rPr lang="fr-FR" sz="2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sz="2800" cap="non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always</a:t>
            </a:r>
            <a:r>
              <a:rPr lang="fr-FR" sz="2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cap="non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finding</a:t>
            </a:r>
            <a:r>
              <a:rPr lang="fr-FR" sz="2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 effective solution to </a:t>
            </a:r>
            <a:r>
              <a:rPr lang="fr-FR" sz="2800" cap="non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fr-FR" sz="2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cap="non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fr-FR" sz="2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cap="non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problems</a:t>
            </a:r>
            <a:r>
              <a:rPr lang="fr-FR" sz="2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and/or help the </a:t>
            </a:r>
            <a:r>
              <a:rPr lang="fr-FR" sz="2800" cap="non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ones</a:t>
            </a:r>
            <a:r>
              <a:rPr lang="fr-FR" sz="2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close to </a:t>
            </a:r>
            <a:r>
              <a:rPr lang="fr-FR" sz="2800" cap="non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r-FR" sz="2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  <a:endParaRPr lang="fr-FR" sz="4000" cap="non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403920"/>
            <a:ext cx="1100873" cy="5213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fr-F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  <a:r>
              <a:rPr lang="fr-F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fr-F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 ….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004048" y="609329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www.quantum-healthcare.com</a:t>
            </a:r>
          </a:p>
        </p:txBody>
      </p:sp>
      <p:pic>
        <p:nvPicPr>
          <p:cNvPr id="2050" name="Picture 2" descr="Images intégrées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72" y="241998"/>
            <a:ext cx="621857" cy="58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595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877272"/>
            <a:ext cx="1118427" cy="5933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323528" y="18864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What</a:t>
            </a:r>
            <a:r>
              <a:rPr lang="fr-FR" sz="4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fr-FR" sz="4000" b="1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reference</a:t>
            </a:r>
            <a:r>
              <a:rPr lang="fr-FR" sz="4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system do </a:t>
            </a:r>
            <a:r>
              <a:rPr lang="fr-FR" sz="4000" b="1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</a:t>
            </a:r>
            <a:r>
              <a:rPr lang="fr-FR" sz="4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use ?</a:t>
            </a:r>
          </a:p>
          <a:p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 QH frame – an on-</a:t>
            </a:r>
            <a:r>
              <a:rPr lang="fr-FR" sz="2400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going</a:t>
            </a:r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user </a:t>
            </a:r>
            <a:r>
              <a:rPr lang="fr-FR" sz="2400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reference</a:t>
            </a:r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system</a:t>
            </a:r>
          </a:p>
        </p:txBody>
      </p:sp>
      <p:pic>
        <p:nvPicPr>
          <p:cNvPr id="6" name="Picture 2" descr="par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547" y="5005164"/>
            <a:ext cx="9239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123334" y="1356040"/>
            <a:ext cx="860725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scientific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developed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global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system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called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QH (Quantum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frame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This new system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latest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generation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TGV (french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rapid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train),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taking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experiences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integrating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all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recent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findings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fields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biphysics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complementary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therapies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products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all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the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natural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non-intrusive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fr-F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following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paragraphs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structure of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new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frame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propose to use best practices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variety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industries in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terms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skills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system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meaning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continuously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entire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Community to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enrichen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frame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comprehensive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tending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towards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« perfection » but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never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totally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new </a:t>
            </a:r>
          </a:p>
          <a:p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Discoveries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and/or user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needs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requiring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constant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adapation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</a:p>
          <a:p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« living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manual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».</a:t>
            </a:r>
          </a:p>
        </p:txBody>
      </p:sp>
    </p:spTree>
    <p:extLst>
      <p:ext uri="{BB962C8B-B14F-4D97-AF65-F5344CB8AC3E}">
        <p14:creationId xmlns:p14="http://schemas.microsoft.com/office/powerpoint/2010/main" val="822994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3528" y="18864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 QH </a:t>
            </a:r>
            <a:r>
              <a:rPr lang="fr-FR" sz="4000" b="1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reference</a:t>
            </a:r>
            <a:r>
              <a:rPr lang="fr-FR" sz="4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system</a:t>
            </a:r>
          </a:p>
          <a:p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Transversal </a:t>
            </a:r>
            <a:r>
              <a:rPr lang="fr-FR" sz="2400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Informational</a:t>
            </a:r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Health</a:t>
            </a:r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– the TIZ basis</a:t>
            </a:r>
          </a:p>
        </p:txBody>
      </p:sp>
      <p:pic>
        <p:nvPicPr>
          <p:cNvPr id="6" name="Picture 2" descr="par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416" y="133955"/>
            <a:ext cx="9239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61" y="1221234"/>
            <a:ext cx="8589564" cy="559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03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877272"/>
            <a:ext cx="1118427" cy="5933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323528" y="18864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How </a:t>
            </a:r>
            <a:r>
              <a:rPr lang="fr-FR" sz="4000" b="1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does</a:t>
            </a:r>
            <a:r>
              <a:rPr lang="fr-FR" sz="4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fr-FR" sz="4000" b="1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it</a:t>
            </a:r>
            <a:r>
              <a:rPr lang="fr-FR" sz="4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fr-FR" sz="4000" b="1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work</a:t>
            </a:r>
            <a:r>
              <a:rPr lang="fr-FR" sz="4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?</a:t>
            </a:r>
          </a:p>
          <a:p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 Global </a:t>
            </a:r>
            <a:r>
              <a:rPr lang="fr-FR" sz="2400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Tizer</a:t>
            </a:r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Community</a:t>
            </a:r>
          </a:p>
        </p:txBody>
      </p:sp>
      <p:pic>
        <p:nvPicPr>
          <p:cNvPr id="6" name="Picture 2" descr="par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547" y="5005164"/>
            <a:ext cx="9239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1772816"/>
            <a:ext cx="2664296" cy="31251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51520" y="1862822"/>
            <a:ext cx="2520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Describe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</a:rPr>
              <a:t>the </a:t>
            </a:r>
            <a:r>
              <a:rPr lang="fr-FR" b="1" dirty="0" err="1">
                <a:solidFill>
                  <a:schemeClr val="bg1"/>
                </a:solidFill>
              </a:rPr>
              <a:t>health</a:t>
            </a:r>
            <a:r>
              <a:rPr lang="fr-FR" b="1" dirty="0">
                <a:solidFill>
                  <a:schemeClr val="bg1"/>
                </a:solidFill>
              </a:rPr>
              <a:t> issue or </a:t>
            </a:r>
            <a:r>
              <a:rPr lang="fr-FR" b="1" dirty="0" err="1">
                <a:solidFill>
                  <a:schemeClr val="bg1"/>
                </a:solidFill>
              </a:rPr>
              <a:t>target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– post a </a:t>
            </a:r>
            <a:r>
              <a:rPr lang="fr-FR" b="1" dirty="0" err="1">
                <a:solidFill>
                  <a:schemeClr val="bg1"/>
                </a:solidFill>
              </a:rPr>
              <a:t>request</a:t>
            </a:r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chemeClr val="bg1"/>
                </a:solidFill>
              </a:rPr>
              <a:t>------------------------------------------------------------------------------------------------------------------------------------------------------------------------------------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------------------------------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4932784"/>
            <a:ext cx="2664296" cy="15925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67544" y="1268760"/>
            <a:ext cx="8352928" cy="4476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236149" y="1331476"/>
            <a:ext cx="6576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Register</a:t>
            </a:r>
            <a:r>
              <a:rPr lang="fr-FR" dirty="0">
                <a:solidFill>
                  <a:schemeClr val="bg1"/>
                </a:solidFill>
              </a:rPr>
              <a:t> as a </a:t>
            </a:r>
            <a:r>
              <a:rPr lang="fr-FR" b="1" dirty="0" err="1">
                <a:solidFill>
                  <a:schemeClr val="bg1"/>
                </a:solidFill>
              </a:rPr>
              <a:t>member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of the </a:t>
            </a:r>
            <a:r>
              <a:rPr lang="fr-FR" dirty="0" err="1">
                <a:solidFill>
                  <a:schemeClr val="bg1"/>
                </a:solidFill>
              </a:rPr>
              <a:t>community</a:t>
            </a:r>
            <a:r>
              <a:rPr lang="fr-FR" dirty="0">
                <a:solidFill>
                  <a:schemeClr val="bg1"/>
                </a:solidFill>
              </a:rPr>
              <a:t> (free of charge)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51520" y="5013176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View</a:t>
            </a:r>
            <a:r>
              <a:rPr lang="fr-FR" dirty="0">
                <a:solidFill>
                  <a:schemeClr val="bg1"/>
                </a:solidFill>
              </a:rPr>
              <a:t> of the </a:t>
            </a:r>
            <a:r>
              <a:rPr lang="fr-FR" b="1" dirty="0" err="1">
                <a:solidFill>
                  <a:schemeClr val="bg1"/>
                </a:solidFill>
              </a:rPr>
              <a:t>most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frequent</a:t>
            </a:r>
            <a:r>
              <a:rPr lang="fr-FR" b="1" dirty="0">
                <a:solidFill>
                  <a:schemeClr val="bg1"/>
                </a:solidFill>
              </a:rPr>
              <a:t> user </a:t>
            </a:r>
            <a:r>
              <a:rPr lang="fr-FR" b="1" dirty="0" err="1">
                <a:solidFill>
                  <a:schemeClr val="bg1"/>
                </a:solidFill>
              </a:rPr>
              <a:t>health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problems</a:t>
            </a:r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chemeClr val="bg1"/>
                </a:solidFill>
              </a:rPr>
              <a:t>- per </a:t>
            </a:r>
            <a:r>
              <a:rPr lang="fr-FR" dirty="0" err="1">
                <a:solidFill>
                  <a:schemeClr val="bg1"/>
                </a:solidFill>
              </a:rPr>
              <a:t>region</a:t>
            </a:r>
            <a:r>
              <a:rPr lang="fr-FR" dirty="0">
                <a:solidFill>
                  <a:schemeClr val="bg1"/>
                </a:solidFill>
              </a:rPr>
              <a:t> and type of user issue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99992" y="1831310"/>
            <a:ext cx="3960440" cy="237278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553664" y="2940510"/>
            <a:ext cx="3919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bg1"/>
                </a:solidFill>
              </a:rPr>
              <a:t>Global </a:t>
            </a:r>
            <a:r>
              <a:rPr lang="fr-FR" b="1" u="sng" dirty="0" err="1">
                <a:solidFill>
                  <a:schemeClr val="bg1"/>
                </a:solidFill>
              </a:rPr>
              <a:t>Health</a:t>
            </a:r>
            <a:r>
              <a:rPr lang="fr-FR" b="1" u="sng" dirty="0">
                <a:solidFill>
                  <a:schemeClr val="bg1"/>
                </a:solidFill>
              </a:rPr>
              <a:t> Book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the </a:t>
            </a:r>
            <a:r>
              <a:rPr lang="fr-FR" dirty="0" err="1">
                <a:solidFill>
                  <a:schemeClr val="bg1"/>
                </a:solidFill>
              </a:rPr>
              <a:t>universal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library</a:t>
            </a:r>
            <a:r>
              <a:rPr lang="fr-FR" dirty="0">
                <a:solidFill>
                  <a:schemeClr val="bg1"/>
                </a:solidFill>
              </a:rPr>
              <a:t> of </a:t>
            </a:r>
            <a:r>
              <a:rPr lang="fr-FR" dirty="0" err="1">
                <a:solidFill>
                  <a:schemeClr val="bg1"/>
                </a:solidFill>
              </a:rPr>
              <a:t>health</a:t>
            </a:r>
            <a:r>
              <a:rPr lang="fr-FR" dirty="0">
                <a:solidFill>
                  <a:schemeClr val="bg1"/>
                </a:solidFill>
              </a:rPr>
              <a:t> solutions </a:t>
            </a:r>
            <a:r>
              <a:rPr lang="fr-FR" dirty="0" err="1">
                <a:solidFill>
                  <a:schemeClr val="bg1"/>
                </a:solidFill>
              </a:rPr>
              <a:t>from</a:t>
            </a:r>
            <a:r>
              <a:rPr lang="fr-FR" dirty="0">
                <a:solidFill>
                  <a:schemeClr val="bg1"/>
                </a:solidFill>
              </a:rPr>
              <a:t> a (</a:t>
            </a:r>
            <a:r>
              <a:rPr lang="fr-FR" dirty="0" err="1">
                <a:solidFill>
                  <a:schemeClr val="bg1"/>
                </a:solidFill>
              </a:rPr>
              <a:t>personal</a:t>
            </a:r>
            <a:r>
              <a:rPr lang="fr-FR" dirty="0">
                <a:solidFill>
                  <a:schemeClr val="bg1"/>
                </a:solidFill>
              </a:rPr>
              <a:t> or </a:t>
            </a:r>
            <a:r>
              <a:rPr lang="fr-FR" dirty="0" err="1">
                <a:solidFill>
                  <a:schemeClr val="bg1"/>
                </a:solidFill>
              </a:rPr>
              <a:t>professional</a:t>
            </a:r>
            <a:r>
              <a:rPr lang="fr-FR" dirty="0">
                <a:solidFill>
                  <a:schemeClr val="bg1"/>
                </a:solidFill>
              </a:rPr>
              <a:t>) user perspective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553664" y="1829195"/>
            <a:ext cx="3847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Describe</a:t>
            </a:r>
            <a:r>
              <a:rPr lang="fr-FR" dirty="0">
                <a:solidFill>
                  <a:schemeClr val="bg1"/>
                </a:solidFill>
              </a:rPr>
              <a:t> the </a:t>
            </a:r>
            <a:r>
              <a:rPr lang="fr-FR" b="1" dirty="0">
                <a:solidFill>
                  <a:schemeClr val="bg1"/>
                </a:solidFill>
              </a:rPr>
              <a:t>solution </a:t>
            </a:r>
            <a:r>
              <a:rPr lang="fr-FR" dirty="0">
                <a:solidFill>
                  <a:schemeClr val="bg1"/>
                </a:solidFill>
              </a:rPr>
              <a:t>for </a:t>
            </a:r>
            <a:r>
              <a:rPr lang="fr-FR" b="1" dirty="0">
                <a:solidFill>
                  <a:schemeClr val="bg1"/>
                </a:solidFill>
              </a:rPr>
              <a:t>a </a:t>
            </a:r>
            <a:r>
              <a:rPr lang="fr-FR" b="1" dirty="0" err="1">
                <a:solidFill>
                  <a:schemeClr val="bg1"/>
                </a:solidFill>
              </a:rPr>
              <a:t>health</a:t>
            </a:r>
            <a:r>
              <a:rPr lang="fr-FR" b="1" dirty="0">
                <a:solidFill>
                  <a:schemeClr val="bg1"/>
                </a:solidFill>
              </a:rPr>
              <a:t> issue or </a:t>
            </a:r>
            <a:r>
              <a:rPr lang="fr-FR" b="1" dirty="0" err="1">
                <a:solidFill>
                  <a:schemeClr val="bg1"/>
                </a:solidFill>
              </a:rPr>
              <a:t>target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– post a </a:t>
            </a:r>
            <a:r>
              <a:rPr lang="fr-FR" b="1" dirty="0" err="1">
                <a:solidFill>
                  <a:schemeClr val="bg1"/>
                </a:solidFill>
              </a:rPr>
              <a:t>recipe</a:t>
            </a:r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chemeClr val="bg1"/>
                </a:solidFill>
              </a:rPr>
              <a:t>------------------------------------------------------------------------------------------------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15469" y="4280800"/>
            <a:ext cx="3036515" cy="226185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4499992" y="4316903"/>
            <a:ext cx="3044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Describe</a:t>
            </a:r>
            <a:r>
              <a:rPr lang="fr-FR" dirty="0">
                <a:solidFill>
                  <a:schemeClr val="bg1"/>
                </a:solidFill>
              </a:rPr>
              <a:t> a </a:t>
            </a:r>
            <a:r>
              <a:rPr lang="fr-FR" dirty="0" err="1">
                <a:solidFill>
                  <a:schemeClr val="bg1"/>
                </a:solidFill>
              </a:rPr>
              <a:t>health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technology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therapy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product</a:t>
            </a:r>
            <a:r>
              <a:rPr lang="fr-FR" dirty="0">
                <a:solidFill>
                  <a:schemeClr val="bg1"/>
                </a:solidFill>
              </a:rPr>
              <a:t> or service - propose a </a:t>
            </a:r>
            <a:r>
              <a:rPr lang="fr-FR" b="1" dirty="0">
                <a:solidFill>
                  <a:schemeClr val="bg1"/>
                </a:solidFill>
              </a:rPr>
              <a:t>solution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556525" y="5805264"/>
            <a:ext cx="298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bg1"/>
                </a:solidFill>
              </a:rPr>
              <a:t>Global </a:t>
            </a:r>
            <a:r>
              <a:rPr lang="fr-FR" b="1" u="sng" dirty="0" err="1">
                <a:solidFill>
                  <a:schemeClr val="bg1"/>
                </a:solidFill>
              </a:rPr>
              <a:t>Health</a:t>
            </a:r>
            <a:r>
              <a:rPr lang="fr-FR" b="1" u="sng" dirty="0">
                <a:solidFill>
                  <a:schemeClr val="bg1"/>
                </a:solidFill>
              </a:rPr>
              <a:t> Shop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the </a:t>
            </a:r>
            <a:r>
              <a:rPr lang="fr-FR" dirty="0" err="1">
                <a:solidFill>
                  <a:schemeClr val="bg1"/>
                </a:solidFill>
              </a:rPr>
              <a:t>webshop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872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877272"/>
            <a:ext cx="1118427" cy="5933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323528" y="18864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Who</a:t>
            </a:r>
            <a:r>
              <a:rPr lang="fr-FR" sz="4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are </a:t>
            </a:r>
            <a:r>
              <a:rPr lang="fr-FR" sz="4000" b="1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</a:t>
            </a:r>
            <a:r>
              <a:rPr lang="fr-FR" sz="4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?</a:t>
            </a:r>
          </a:p>
          <a:p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 </a:t>
            </a:r>
            <a:r>
              <a:rPr lang="fr-FR" sz="2400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Core-Tizer</a:t>
            </a:r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Community</a:t>
            </a:r>
          </a:p>
        </p:txBody>
      </p:sp>
      <p:pic>
        <p:nvPicPr>
          <p:cNvPr id="6" name="Picture 2" descr="par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547" y="5005164"/>
            <a:ext cx="9239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2" y="1437981"/>
            <a:ext cx="9144000" cy="495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65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3528" y="18864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 TIZER </a:t>
            </a:r>
            <a:r>
              <a:rPr lang="fr-FR" sz="4000" b="1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language</a:t>
            </a:r>
            <a:endParaRPr lang="fr-FR" sz="40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TIZ </a:t>
            </a:r>
            <a:r>
              <a:rPr lang="fr-FR" sz="2400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vocabulary</a:t>
            </a:r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and </a:t>
            </a:r>
            <a:r>
              <a:rPr lang="fr-FR" sz="2400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glossary</a:t>
            </a:r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(</a:t>
            </a:r>
            <a:r>
              <a:rPr lang="fr-FR" sz="2400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extract</a:t>
            </a:r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" name="Picture 2" descr="par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416" y="133955"/>
            <a:ext cx="9239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877272"/>
            <a:ext cx="1118427" cy="5933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35496" y="1320543"/>
            <a:ext cx="893084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TIZ 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transmitter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information in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zintracellular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Tizer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TIZER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constantly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shares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information about global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issues and solutions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Exper-Tizer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TIZER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recognized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expertise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</a:t>
            </a:r>
            <a:r>
              <a:rPr lang="fr-FR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Tizer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active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Tizer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team,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contributes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animation of the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Qvacks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visual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oral contribution (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clip,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song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..)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Qvackser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TIZER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produces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Qvacks</a:t>
            </a:r>
            <a:endParaRPr lang="fr-F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</a:t>
            </a:r>
            <a:r>
              <a:rPr lang="fr-FR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a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combination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12 main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criteria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responsible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(more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others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for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longevity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autonomy</a:t>
            </a:r>
            <a:endParaRPr lang="fr-F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Quantum </a:t>
            </a:r>
            <a:r>
              <a:rPr lang="fr-FR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the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combined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 of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innovative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technologies, new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sciences and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aligned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complementary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therapies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effective</a:t>
            </a:r>
          </a:p>
          <a:p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diagnostics and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085682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bg1"/>
                </a:solidFill>
                <a:effectLst/>
              </a:rPr>
              <a:t>QUANTUM HEALTH</a:t>
            </a:r>
            <a:br>
              <a:rPr lang="fr-FR" sz="4800" b="1" dirty="0">
                <a:solidFill>
                  <a:schemeClr val="bg1"/>
                </a:solidFill>
                <a:effectLst/>
              </a:rPr>
            </a:br>
            <a:r>
              <a:rPr lang="fr-FR" sz="4800" b="1" dirty="0">
                <a:solidFill>
                  <a:schemeClr val="bg1"/>
                </a:solidFill>
                <a:effectLst/>
              </a:rPr>
              <a:t>Initiative</a:t>
            </a:r>
          </a:p>
        </p:txBody>
      </p:sp>
      <p:sp>
        <p:nvSpPr>
          <p:cNvPr id="5123" name="Sous-titre 2"/>
          <p:cNvSpPr>
            <a:spLocks noGrp="1"/>
          </p:cNvSpPr>
          <p:nvPr>
            <p:ph type="subTitle" idx="1"/>
          </p:nvPr>
        </p:nvSpPr>
        <p:spPr>
          <a:xfrm>
            <a:off x="755576" y="2420888"/>
            <a:ext cx="5478760" cy="1913466"/>
          </a:xfrm>
        </p:spPr>
        <p:txBody>
          <a:bodyPr anchor="ctr"/>
          <a:lstStyle/>
          <a:p>
            <a:pPr marR="0" algn="ctr"/>
            <a:endParaRPr lang="fr-FR" altLang="fr-FR" sz="3200" b="1" dirty="0">
              <a:solidFill>
                <a:schemeClr val="bg1"/>
              </a:solidFill>
            </a:endParaRPr>
          </a:p>
          <a:p>
            <a:pPr marR="0" algn="ctr"/>
            <a:r>
              <a:rPr lang="fr-FR" altLang="fr-FR" sz="2800" b="1" dirty="0" err="1">
                <a:solidFill>
                  <a:schemeClr val="bg1"/>
                </a:solidFill>
              </a:rPr>
              <a:t>Become</a:t>
            </a:r>
            <a:r>
              <a:rPr lang="fr-FR" altLang="fr-FR" sz="2800" b="1" dirty="0">
                <a:solidFill>
                  <a:schemeClr val="bg1"/>
                </a:solidFill>
              </a:rPr>
              <a:t> Actor of </a:t>
            </a:r>
            <a:r>
              <a:rPr lang="fr-FR" altLang="fr-FR" sz="2800" b="1" dirty="0" err="1">
                <a:solidFill>
                  <a:schemeClr val="bg1"/>
                </a:solidFill>
              </a:rPr>
              <a:t>your</a:t>
            </a:r>
            <a:r>
              <a:rPr lang="fr-FR" altLang="fr-FR" sz="2800" b="1" dirty="0">
                <a:solidFill>
                  <a:schemeClr val="bg1"/>
                </a:solidFill>
              </a:rPr>
              <a:t> </a:t>
            </a:r>
            <a:r>
              <a:rPr lang="fr-FR" altLang="fr-FR" sz="2800" b="1" dirty="0" err="1">
                <a:solidFill>
                  <a:schemeClr val="bg1"/>
                </a:solidFill>
              </a:rPr>
              <a:t>Health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403920"/>
            <a:ext cx="1100873" cy="5213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5004048" y="609329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www.quantum-healthcare.com</a:t>
            </a:r>
          </a:p>
        </p:txBody>
      </p:sp>
      <p:pic>
        <p:nvPicPr>
          <p:cNvPr id="7" name="Picture 2" descr="par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801" y="4519830"/>
            <a:ext cx="9239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505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effectLst/>
              </a:rPr>
              <a:t>QUANTUM HEALTH</a:t>
            </a:r>
            <a:br>
              <a:rPr lang="fr-FR" dirty="0">
                <a:solidFill>
                  <a:schemeClr val="bg1"/>
                </a:solidFill>
                <a:effectLst/>
              </a:rPr>
            </a:br>
            <a:r>
              <a:rPr lang="fr-FR" dirty="0">
                <a:solidFill>
                  <a:schemeClr val="bg1"/>
                </a:solidFill>
                <a:effectLst/>
              </a:rPr>
              <a:t>Initiative</a:t>
            </a:r>
          </a:p>
        </p:txBody>
      </p:sp>
      <p:sp>
        <p:nvSpPr>
          <p:cNvPr id="5123" name="Sous-titre 2"/>
          <p:cNvSpPr>
            <a:spLocks noGrp="1"/>
          </p:cNvSpPr>
          <p:nvPr>
            <p:ph type="subTitle" idx="1"/>
          </p:nvPr>
        </p:nvSpPr>
        <p:spPr>
          <a:xfrm>
            <a:off x="179512" y="2780928"/>
            <a:ext cx="4954250" cy="3024336"/>
          </a:xfrm>
        </p:spPr>
        <p:txBody>
          <a:bodyPr anchor="ctr">
            <a:normAutofit fontScale="62500" lnSpcReduction="20000"/>
          </a:bodyPr>
          <a:lstStyle/>
          <a:p>
            <a:pPr marR="0" algn="ctr"/>
            <a:endParaRPr lang="fr-FR" altLang="fr-FR" sz="3200" b="1" dirty="0">
              <a:solidFill>
                <a:schemeClr val="bg1"/>
              </a:solidFill>
            </a:endParaRPr>
          </a:p>
          <a:p>
            <a:pPr marR="0" algn="ctr"/>
            <a:r>
              <a:rPr lang="fr-FR" altLang="fr-FR" sz="2800" b="1" dirty="0">
                <a:solidFill>
                  <a:schemeClr val="bg1"/>
                </a:solidFill>
              </a:rPr>
              <a:t>A Global  </a:t>
            </a:r>
            <a:r>
              <a:rPr lang="fr-FR" altLang="fr-FR" sz="2800" b="1" dirty="0" err="1">
                <a:solidFill>
                  <a:schemeClr val="bg1"/>
                </a:solidFill>
              </a:rPr>
              <a:t>Health</a:t>
            </a:r>
            <a:r>
              <a:rPr lang="fr-FR" altLang="fr-FR" sz="2800" b="1" dirty="0">
                <a:solidFill>
                  <a:schemeClr val="bg1"/>
                </a:solidFill>
              </a:rPr>
              <a:t> User Community – </a:t>
            </a:r>
            <a:r>
              <a:rPr lang="fr-FR" altLang="fr-FR" sz="2800" dirty="0" err="1">
                <a:solidFill>
                  <a:schemeClr val="bg1"/>
                </a:solidFill>
              </a:rPr>
              <a:t>matching</a:t>
            </a:r>
            <a:r>
              <a:rPr lang="fr-FR" altLang="fr-FR" sz="2800" dirty="0">
                <a:solidFill>
                  <a:schemeClr val="bg1"/>
                </a:solidFill>
              </a:rPr>
              <a:t> </a:t>
            </a:r>
            <a:r>
              <a:rPr lang="fr-FR" altLang="fr-FR" sz="2800" dirty="0" err="1">
                <a:solidFill>
                  <a:schemeClr val="bg1"/>
                </a:solidFill>
              </a:rPr>
              <a:t>problems</a:t>
            </a:r>
            <a:r>
              <a:rPr lang="fr-FR" altLang="fr-FR" sz="2800" dirty="0">
                <a:solidFill>
                  <a:schemeClr val="bg1"/>
                </a:solidFill>
              </a:rPr>
              <a:t> </a:t>
            </a:r>
            <a:r>
              <a:rPr lang="fr-FR" altLang="fr-FR" sz="2800" dirty="0" err="1">
                <a:solidFill>
                  <a:schemeClr val="bg1"/>
                </a:solidFill>
              </a:rPr>
              <a:t>with</a:t>
            </a:r>
            <a:r>
              <a:rPr lang="fr-FR" altLang="fr-FR" sz="2800" dirty="0">
                <a:solidFill>
                  <a:schemeClr val="bg1"/>
                </a:solidFill>
              </a:rPr>
              <a:t> solutions</a:t>
            </a:r>
          </a:p>
          <a:p>
            <a:pPr marR="0" algn="ctr"/>
            <a:endParaRPr lang="fr-FR" altLang="fr-FR" sz="2800" b="1" dirty="0">
              <a:solidFill>
                <a:schemeClr val="bg1"/>
              </a:solidFill>
            </a:endParaRPr>
          </a:p>
          <a:p>
            <a:pPr marR="0" algn="ctr"/>
            <a:r>
              <a:rPr lang="fr-FR" altLang="fr-FR" sz="2800" b="1" dirty="0">
                <a:solidFill>
                  <a:schemeClr val="bg1"/>
                </a:solidFill>
              </a:rPr>
              <a:t>An </a:t>
            </a:r>
            <a:r>
              <a:rPr lang="fr-FR" altLang="fr-FR" sz="2800" b="1" dirty="0" err="1">
                <a:solidFill>
                  <a:schemeClr val="bg1"/>
                </a:solidFill>
              </a:rPr>
              <a:t>affordable</a:t>
            </a:r>
            <a:r>
              <a:rPr lang="fr-FR" altLang="fr-FR" sz="2800" b="1" dirty="0">
                <a:solidFill>
                  <a:schemeClr val="bg1"/>
                </a:solidFill>
              </a:rPr>
              <a:t> </a:t>
            </a:r>
            <a:r>
              <a:rPr lang="fr-FR" altLang="fr-FR" sz="2800" b="1" dirty="0" err="1">
                <a:solidFill>
                  <a:schemeClr val="bg1"/>
                </a:solidFill>
              </a:rPr>
              <a:t>access</a:t>
            </a:r>
            <a:r>
              <a:rPr lang="fr-FR" altLang="fr-FR" sz="2800" b="1" dirty="0">
                <a:solidFill>
                  <a:schemeClr val="bg1"/>
                </a:solidFill>
              </a:rPr>
              <a:t> for All – </a:t>
            </a:r>
            <a:r>
              <a:rPr lang="fr-FR" altLang="fr-FR" sz="2800" dirty="0">
                <a:solidFill>
                  <a:schemeClr val="bg1"/>
                </a:solidFill>
              </a:rPr>
              <a:t>to </a:t>
            </a:r>
            <a:r>
              <a:rPr lang="fr-FR" altLang="fr-FR" sz="2800" dirty="0" err="1">
                <a:solidFill>
                  <a:schemeClr val="bg1"/>
                </a:solidFill>
              </a:rPr>
              <a:t>natural</a:t>
            </a:r>
            <a:r>
              <a:rPr lang="fr-FR" altLang="fr-FR" sz="2800" dirty="0">
                <a:solidFill>
                  <a:schemeClr val="bg1"/>
                </a:solidFill>
              </a:rPr>
              <a:t>, non-invasive Global </a:t>
            </a:r>
            <a:r>
              <a:rPr lang="fr-FR" altLang="fr-FR" sz="2800" dirty="0" err="1">
                <a:solidFill>
                  <a:schemeClr val="bg1"/>
                </a:solidFill>
              </a:rPr>
              <a:t>Health</a:t>
            </a:r>
            <a:endParaRPr lang="fr-FR" altLang="fr-FR" sz="2800" dirty="0">
              <a:solidFill>
                <a:schemeClr val="bg1"/>
              </a:solidFill>
            </a:endParaRPr>
          </a:p>
          <a:p>
            <a:pPr marR="0" algn="ctr"/>
            <a:endParaRPr lang="fr-FR" altLang="fr-FR" sz="2800" b="1" dirty="0">
              <a:solidFill>
                <a:schemeClr val="bg1"/>
              </a:solidFill>
            </a:endParaRPr>
          </a:p>
          <a:p>
            <a:pPr marR="0" algn="ctr"/>
            <a:r>
              <a:rPr lang="fr-FR" altLang="fr-FR" sz="2800" b="1" dirty="0">
                <a:solidFill>
                  <a:schemeClr val="bg1"/>
                </a:solidFill>
              </a:rPr>
              <a:t>An effective solution - </a:t>
            </a:r>
            <a:r>
              <a:rPr lang="fr-FR" altLang="fr-FR" sz="2800" dirty="0">
                <a:solidFill>
                  <a:schemeClr val="bg1"/>
                </a:solidFill>
              </a:rPr>
              <a:t>for 80% of Global </a:t>
            </a:r>
            <a:r>
              <a:rPr lang="fr-FR" altLang="fr-FR" sz="2800" dirty="0" err="1">
                <a:solidFill>
                  <a:schemeClr val="bg1"/>
                </a:solidFill>
              </a:rPr>
              <a:t>Health</a:t>
            </a:r>
            <a:r>
              <a:rPr lang="fr-FR" altLang="fr-FR" sz="2800" dirty="0">
                <a:solidFill>
                  <a:schemeClr val="bg1"/>
                </a:solidFill>
              </a:rPr>
              <a:t> </a:t>
            </a:r>
            <a:r>
              <a:rPr lang="fr-FR" altLang="fr-FR" sz="2800" dirty="0" err="1">
                <a:solidFill>
                  <a:schemeClr val="bg1"/>
                </a:solidFill>
              </a:rPr>
              <a:t>problems</a:t>
            </a:r>
            <a:r>
              <a:rPr lang="fr-FR" altLang="fr-FR" sz="2800" dirty="0">
                <a:solidFill>
                  <a:schemeClr val="bg1"/>
                </a:solidFill>
              </a:rPr>
              <a:t> </a:t>
            </a:r>
            <a:r>
              <a:rPr lang="fr-FR" altLang="fr-FR" sz="2800" dirty="0" err="1">
                <a:solidFill>
                  <a:schemeClr val="bg1"/>
                </a:solidFill>
              </a:rPr>
              <a:t>across</a:t>
            </a:r>
            <a:r>
              <a:rPr lang="fr-FR" altLang="fr-FR" sz="2800" dirty="0">
                <a:solidFill>
                  <a:schemeClr val="bg1"/>
                </a:solidFill>
              </a:rPr>
              <a:t> the world</a:t>
            </a:r>
          </a:p>
          <a:p>
            <a:pPr marR="0" algn="ctr"/>
            <a:endParaRPr lang="fr-FR" altLang="fr-FR" sz="2800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487" y="4869160"/>
            <a:ext cx="1787252" cy="9534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5447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20472" y="5661248"/>
            <a:ext cx="216024" cy="216024"/>
          </a:xfrm>
          <a:prstGeom prst="rect">
            <a:avLst/>
          </a:prstGeom>
          <a:solidFill>
            <a:srgbClr val="00B0F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820472" y="5877272"/>
            <a:ext cx="216024" cy="216024"/>
          </a:xfrm>
          <a:prstGeom prst="rect">
            <a:avLst/>
          </a:prstGeom>
          <a:solidFill>
            <a:srgbClr val="66FF33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820472" y="6093296"/>
            <a:ext cx="216024" cy="216024"/>
          </a:xfrm>
          <a:prstGeom prst="rect">
            <a:avLst/>
          </a:prstGeom>
          <a:solidFill>
            <a:srgbClr val="00FFFF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820472" y="6309320"/>
            <a:ext cx="216024" cy="216024"/>
          </a:xfrm>
          <a:prstGeom prst="rect">
            <a:avLst/>
          </a:prstGeom>
          <a:solidFill>
            <a:srgbClr val="FFCC6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820472" y="6525344"/>
            <a:ext cx="216024" cy="216024"/>
          </a:xfrm>
          <a:prstGeom prst="rect">
            <a:avLst/>
          </a:prstGeom>
          <a:solidFill>
            <a:srgbClr val="FF996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The « </a:t>
            </a:r>
            <a:r>
              <a:rPr lang="fr-FR" dirty="0" err="1">
                <a:solidFill>
                  <a:schemeClr val="bg1"/>
                </a:solidFill>
              </a:rPr>
              <a:t>scientific</a:t>
            </a:r>
            <a:r>
              <a:rPr lang="fr-FR" dirty="0">
                <a:solidFill>
                  <a:schemeClr val="bg1"/>
                </a:solidFill>
              </a:rPr>
              <a:t> » part</a:t>
            </a: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>
                <a:solidFill>
                  <a:schemeClr val="bg1"/>
                </a:solidFill>
              </a:rPr>
              <a:t>Overview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80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88640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Where</a:t>
            </a:r>
            <a:r>
              <a:rPr lang="fr-FR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it</a:t>
            </a:r>
            <a:r>
              <a:rPr lang="fr-FR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comes</a:t>
            </a:r>
            <a:r>
              <a:rPr lang="fr-FR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from</a:t>
            </a:r>
            <a:endParaRPr lang="fr-FR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8696" y="1268760"/>
            <a:ext cx="8795792" cy="5048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6100" indent="-80645" algn="just">
              <a:spcBef>
                <a:spcPts val="35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A coming together of several streams of</a:t>
            </a:r>
            <a:r>
              <a:rPr lang="en-US" b="1" spc="-175" dirty="0">
                <a:solidFill>
                  <a:schemeClr val="bg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knowledge</a:t>
            </a:r>
            <a:endParaRPr lang="fr-FR" b="1" dirty="0">
              <a:solidFill>
                <a:schemeClr val="bg1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25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    </a:t>
            </a:r>
            <a:endParaRPr lang="fr-FR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6100" marR="629285" algn="just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Space</a:t>
            </a:r>
            <a:r>
              <a:rPr lang="en-US" b="1" spc="-105" dirty="0">
                <a:solidFill>
                  <a:schemeClr val="bg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health</a:t>
            </a:r>
            <a:r>
              <a:rPr lang="en-US" b="1" spc="-105" dirty="0">
                <a:solidFill>
                  <a:schemeClr val="bg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research</a:t>
            </a:r>
            <a:r>
              <a:rPr lang="en-US" b="1" spc="-105" dirty="0">
                <a:solidFill>
                  <a:schemeClr val="bg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(originally</a:t>
            </a:r>
            <a:r>
              <a:rPr lang="en-US" spc="-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initiated</a:t>
            </a:r>
            <a:r>
              <a:rPr lang="en-US" spc="-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pc="-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Russian</a:t>
            </a:r>
            <a:r>
              <a:rPr lang="en-US" spc="-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</a:t>
            </a:r>
            <a:r>
              <a:rPr lang="en-US" spc="-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programs</a:t>
            </a:r>
            <a:r>
              <a:rPr lang="en-US" spc="-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pc="-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pc="-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early</a:t>
            </a:r>
            <a:r>
              <a:rPr lang="en-US" spc="-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1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1970’s)</a:t>
            </a:r>
            <a:r>
              <a:rPr lang="en-US" spc="-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pc="-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simultaneous</a:t>
            </a:r>
            <a:r>
              <a:rPr lang="en-US" spc="-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discoveries in global astrophysics and cosmic physiology (Europe, USA) which led to related developments of technologies</a:t>
            </a:r>
            <a:r>
              <a:rPr lang="en-US" spc="-7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US" spc="-7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investigation</a:t>
            </a:r>
            <a:r>
              <a:rPr lang="en-US" spc="-7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pc="-7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therapy</a:t>
            </a:r>
            <a:r>
              <a:rPr lang="en-US" spc="-7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pc="-7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cosmonauts.</a:t>
            </a:r>
            <a:endParaRPr lang="fr-FR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55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    </a:t>
            </a:r>
            <a:endParaRPr lang="fr-FR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6100" marR="629285" algn="just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b="1" spc="-155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en-US" b="1" spc="-155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dimension</a:t>
            </a:r>
            <a:r>
              <a:rPr lang="en-US" b="1" spc="-155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b="1" spc="-155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physiology</a:t>
            </a:r>
            <a:r>
              <a:rPr lang="en-US" b="1" spc="-155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(Integrative</a:t>
            </a:r>
            <a:r>
              <a:rPr lang="en-US" spc="-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Physiomics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pc="-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en-US" spc="-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allows</a:t>
            </a:r>
            <a:r>
              <a:rPr lang="en-US" spc="-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spc="-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envision</a:t>
            </a:r>
            <a:r>
              <a:rPr lang="en-US" spc="-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pc="-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pathology</a:t>
            </a:r>
            <a:r>
              <a:rPr lang="en-US" spc="-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</a:t>
            </a:r>
            <a:r>
              <a:rPr lang="en-US" spc="-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pc="-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attitude, and to put it into a direct relationship with all other functions enabling us to understand the sense and cause</a:t>
            </a:r>
            <a:r>
              <a:rPr lang="en-US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US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illness</a:t>
            </a:r>
            <a:r>
              <a:rPr lang="en-US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en-US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disturbance.</a:t>
            </a:r>
            <a:endParaRPr lang="fr-FR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55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     </a:t>
            </a:r>
            <a:endParaRPr lang="fr-FR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6100" marR="629920" algn="just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b="1" spc="-65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systematic</a:t>
            </a:r>
            <a:r>
              <a:rPr lang="en-US" b="1" spc="-65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15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lang="en-US" b="1" spc="-65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b="1" spc="-65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structuration</a:t>
            </a:r>
            <a:r>
              <a:rPr lang="en-US" b="1" spc="-65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pc="-1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numerous</a:t>
            </a:r>
            <a:r>
              <a:rPr lang="en-US" spc="-1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</a:t>
            </a:r>
            <a:r>
              <a:rPr lang="en-US" spc="-1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energy-based</a:t>
            </a:r>
            <a:r>
              <a:rPr lang="en-US" spc="-1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medicines</a:t>
            </a:r>
            <a:r>
              <a:rPr lang="en-US" spc="-1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pc="-1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therapies</a:t>
            </a:r>
            <a:r>
              <a:rPr lang="en-US" spc="-1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</a:t>
            </a:r>
            <a:r>
              <a:rPr lang="en-US" spc="-1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organized</a:t>
            </a:r>
            <a:r>
              <a:rPr lang="en-US" spc="-7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</a:t>
            </a:r>
            <a:r>
              <a:rPr lang="en-US" spc="-7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pc="-6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en-US" spc="-7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reference</a:t>
            </a:r>
            <a:r>
              <a:rPr lang="en-US" spc="-6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</a:t>
            </a:r>
            <a:r>
              <a:rPr lang="en-US" spc="-7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pc="-6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Integrative</a:t>
            </a:r>
            <a:r>
              <a:rPr lang="en-US" spc="-6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Medicine</a:t>
            </a:r>
            <a:r>
              <a:rPr lang="en-US" spc="-6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n-US" spc="-6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pc="-6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</a:t>
            </a:r>
            <a:r>
              <a:rPr lang="en-US" spc="-6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trunk</a:t>
            </a:r>
            <a:r>
              <a:rPr lang="en-US" spc="-6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pc="-6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investigation</a:t>
            </a:r>
            <a:r>
              <a:rPr lang="en-US" spc="-6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means</a:t>
            </a:r>
            <a:r>
              <a:rPr lang="en-US" spc="-7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pc="-7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 branches</a:t>
            </a:r>
            <a:r>
              <a:rPr lang="en-US" spc="-10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pc="-10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therapies.</a:t>
            </a:r>
            <a:endParaRPr lang="fr-FR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012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8864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</a:t>
            </a:r>
            <a:r>
              <a:rPr lang="fr-FR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benefits</a:t>
            </a:r>
            <a:r>
              <a:rPr lang="fr-FR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it</a:t>
            </a:r>
            <a:r>
              <a:rPr lang="fr-FR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provides</a:t>
            </a:r>
            <a:endParaRPr lang="fr-FR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58081"/>
            <a:ext cx="8795792" cy="594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6100" indent="-80645"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Innovation and inherent breakthrough (</a:t>
            </a:r>
            <a:r>
              <a:rPr lang="en-US" b="1" dirty="0" err="1">
                <a:solidFill>
                  <a:schemeClr val="bg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Kaikazu</a:t>
            </a:r>
            <a:r>
              <a:rPr lang="en-US" b="1" dirty="0">
                <a:solidFill>
                  <a:schemeClr val="bg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546100" indent="-80645" algn="just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chemeClr val="bg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                            </a:t>
            </a:r>
          </a:p>
          <a:p>
            <a:pPr marL="546100" indent="-80645"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Global Health Access and Improvement</a:t>
            </a:r>
            <a:r>
              <a:rPr lang="en-US" b="1" spc="-105" dirty="0">
                <a:solidFill>
                  <a:schemeClr val="bg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831850" marR="629285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pc="-10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Easy and Affordable access to Global Health for all</a:t>
            </a:r>
          </a:p>
          <a:p>
            <a:pPr marL="831850" marR="629285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pc="-10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 Anticipation and Prevention</a:t>
            </a:r>
          </a:p>
          <a:p>
            <a:pPr marL="831850" marR="629285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pc="-10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 Treatment of approx. 80% of Global Health issues</a:t>
            </a:r>
          </a:p>
          <a:p>
            <a:pPr marL="831850" marR="629285" indent="-28575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pc="-10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and  Autonomy Development of  Health Users (Patients)</a:t>
            </a:r>
          </a:p>
          <a:p>
            <a:pPr marL="546100" indent="-80645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</a:t>
            </a:r>
            <a:endParaRPr lang="fr-FR" b="1" dirty="0">
              <a:solidFill>
                <a:schemeClr val="bg1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46100" marR="629285" indent="-80645"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Global H</a:t>
            </a:r>
            <a:r>
              <a:rPr lang="en-U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ealth Total Cost Optimization</a:t>
            </a:r>
          </a:p>
          <a:p>
            <a:pPr marL="831850" marR="629285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Non-intrusive technologies, natural therapies and products Prevention versus Cure, Root Cause Treatment versus Symptom suppression</a:t>
            </a:r>
          </a:p>
          <a:p>
            <a:pPr marL="831850" marR="629285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times less costly, 5 times more effective – for ~ 80% of Global Health Issues</a:t>
            </a:r>
          </a:p>
          <a:p>
            <a:pPr marL="831850" marR="629285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Optimization of TCH (Total Cost of Health) in Integrative Medicine Approach (in combination with effective conventional Medicine)</a:t>
            </a:r>
          </a:p>
          <a:p>
            <a:pPr marL="546100" marR="629920" algn="just">
              <a:lnSpc>
                <a:spcPct val="115000"/>
              </a:lnSpc>
              <a:spcAft>
                <a:spcPts val="0"/>
              </a:spcAft>
            </a:pPr>
            <a:r>
              <a:rPr lang="en-US" sz="1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 marL="546100" marR="629920" algn="just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Global Health Business Development</a:t>
            </a:r>
          </a:p>
          <a:p>
            <a:pPr marL="546100" marR="629920" algn="just">
              <a:lnSpc>
                <a:spcPct val="115000"/>
              </a:lnSpc>
              <a:spcAft>
                <a:spcPts val="0"/>
              </a:spcAft>
            </a:pPr>
            <a:r>
              <a:rPr lang="en-US" spc="-1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  Excellent return for economic actors in all related areas (20-30%)</a:t>
            </a:r>
          </a:p>
          <a:p>
            <a:pPr marL="831850" marR="62992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pc="-1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 growth potential for direct and adjacent business development</a:t>
            </a:r>
          </a:p>
          <a:p>
            <a:pPr marL="831850" marR="62992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pc="-1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of new skills and jobs across health-related professions</a:t>
            </a:r>
          </a:p>
          <a:p>
            <a:pPr marL="831850" marR="62992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pc="-1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and visibility for increased attraction of interest and people </a:t>
            </a:r>
            <a:endParaRPr lang="fr-FR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443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Imagine </a:t>
            </a:r>
            <a:r>
              <a:rPr lang="fr-FR" sz="4000" cap="non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again</a:t>
            </a:r>
            <a:r>
              <a:rPr lang="fr-FR" sz="40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….</a:t>
            </a:r>
            <a:br>
              <a:rPr lang="fr-FR" sz="40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cap="non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fr-FR" sz="28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cap="non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r-FR" sz="28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cap="non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lang="fr-FR" sz="28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have </a:t>
            </a:r>
            <a:r>
              <a:rPr lang="fr-FR" sz="2800" cap="non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lang="fr-FR" sz="28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2800" cap="non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fr-FR" sz="28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fr-FR" sz="28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cap="non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independantly</a:t>
            </a:r>
            <a:r>
              <a:rPr lang="fr-FR" sz="28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sz="2800" cap="non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fr-FR" sz="28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social </a:t>
            </a:r>
            <a:r>
              <a:rPr lang="fr-FR" sz="2800" cap="non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  <a:r>
              <a:rPr lang="fr-FR" sz="28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fr-FR" sz="28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fr-FR" sz="2800" cap="non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</a:t>
            </a:r>
            <a:r>
              <a:rPr lang="fr-FR" sz="28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cap="non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criteria</a:t>
            </a:r>
            <a:endParaRPr lang="fr-FR" sz="4000" cap="non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403920"/>
            <a:ext cx="1100873" cy="5213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fr-F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  <a:r>
              <a:rPr lang="fr-F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fr-F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time, </a:t>
            </a:r>
            <a:r>
              <a:rPr lang="fr-FR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fr-F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one, </a:t>
            </a:r>
            <a:r>
              <a:rPr lang="fr-FR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everywhere</a:t>
            </a:r>
            <a:r>
              <a:rPr lang="fr-F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004048" y="609329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www.quantum-healthcare.com</a:t>
            </a:r>
          </a:p>
        </p:txBody>
      </p:sp>
      <p:pic>
        <p:nvPicPr>
          <p:cNvPr id="6" name="Picture 3" descr="Images intégrées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685" y="241998"/>
            <a:ext cx="582803" cy="58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997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9197" y="188640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Comparative </a:t>
            </a:r>
            <a:r>
              <a:rPr lang="fr-FR" sz="4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benefits</a:t>
            </a:r>
            <a:endParaRPr lang="fr-FR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928819"/>
            <a:ext cx="850990" cy="180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3772" y="1124744"/>
            <a:ext cx="70745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Conventional</a:t>
            </a:r>
            <a:r>
              <a:rPr lang="en-US" spc="-12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medicine</a:t>
            </a:r>
            <a:r>
              <a:rPr lang="en-US" spc="-12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n-US" spc="-12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</a:t>
            </a:r>
            <a:r>
              <a:rPr lang="en-US" spc="-12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pc="-12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cases</a:t>
            </a:r>
            <a:r>
              <a:rPr lang="en-US" spc="-12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pc="-12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emergency</a:t>
            </a:r>
            <a:r>
              <a:rPr lang="en-US" spc="-12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(e.g. need</a:t>
            </a:r>
            <a:r>
              <a:rPr lang="en-US" spc="-6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US" spc="-6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surgery)</a:t>
            </a:r>
            <a:r>
              <a:rPr lang="en-US" spc="-6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pc="-6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pc="-6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acute</a:t>
            </a:r>
            <a:r>
              <a:rPr lang="en-US" spc="-6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1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illnesses</a:t>
            </a:r>
            <a:r>
              <a:rPr lang="en-US" spc="-6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spc="-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en-US" spc="-6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cases</a:t>
            </a:r>
            <a:r>
              <a:rPr lang="en-US" spc="-6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1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 approx.</a:t>
            </a:r>
            <a:r>
              <a:rPr lang="en-US" spc="-1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20%</a:t>
            </a:r>
            <a:r>
              <a:rPr lang="en-US" spc="-10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pc="-10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n-US" spc="-10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</a:t>
            </a:r>
            <a:r>
              <a:rPr lang="en-US" spc="-10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en-US" spc="-10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problems.</a:t>
            </a:r>
            <a:r>
              <a:rPr lang="en-US" spc="-1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Quantum</a:t>
            </a:r>
            <a:r>
              <a:rPr lang="en-US" spc="-10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Health is</a:t>
            </a:r>
            <a:r>
              <a:rPr lang="en-US" spc="-4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</a:t>
            </a:r>
            <a:r>
              <a:rPr lang="en-US" spc="-4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pc="-4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pc="-4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upfront</a:t>
            </a:r>
            <a:r>
              <a:rPr lang="en-US" spc="-4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detection</a:t>
            </a:r>
            <a:r>
              <a:rPr lang="en-US" spc="-4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pc="-4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prevention</a:t>
            </a:r>
            <a:r>
              <a:rPr lang="en-US" spc="-4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pc="-4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possible</a:t>
            </a:r>
            <a:r>
              <a:rPr lang="en-US" spc="-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illnesses,</a:t>
            </a:r>
            <a:r>
              <a:rPr lang="en-US" spc="-12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pc="-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root</a:t>
            </a:r>
            <a:r>
              <a:rPr lang="en-US" spc="-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cause</a:t>
            </a:r>
            <a:r>
              <a:rPr lang="en-US" spc="-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diagnostics</a:t>
            </a:r>
            <a:r>
              <a:rPr lang="en-US" spc="-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pc="-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pc="-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treatment</a:t>
            </a:r>
            <a:r>
              <a:rPr lang="en-US" spc="-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pc="-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health cases outside of emergency and highly acute issues. These</a:t>
            </a:r>
            <a:r>
              <a:rPr lang="en-US" spc="-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cases</a:t>
            </a:r>
            <a:r>
              <a:rPr lang="en-US" spc="-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</a:t>
            </a:r>
            <a:r>
              <a:rPr lang="en-US" spc="-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pc="-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remaining</a:t>
            </a:r>
            <a:r>
              <a:rPr lang="en-US" spc="-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80%</a:t>
            </a:r>
            <a:r>
              <a:rPr lang="en-US" spc="-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pc="-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n-US" spc="-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</a:t>
            </a:r>
            <a:r>
              <a:rPr lang="en-US" spc="-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issues. Quantum Health does not replace conventional medicine, but effectively completes it. </a:t>
            </a:r>
            <a:r>
              <a:rPr lang="en-US" spc="-4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a significant advantage in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885" y="3631664"/>
            <a:ext cx="884760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Clr>
                <a:srgbClr val="231F20"/>
              </a:buClr>
              <a:buSzPts val="1000"/>
              <a:buFont typeface="Calibri" panose="020F0502020204030204" pitchFamily="34" charset="0"/>
              <a:buChar char="•"/>
              <a:tabLst>
                <a:tab pos="702310" algn="l"/>
              </a:tabLs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Identifying</a:t>
            </a:r>
            <a:r>
              <a:rPr lang="en-US" spc="-3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pc="-3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root</a:t>
            </a:r>
            <a:r>
              <a:rPr lang="en-US" spc="-3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causes</a:t>
            </a:r>
            <a:r>
              <a:rPr lang="en-US" spc="-3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pc="-3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</a:t>
            </a:r>
            <a:r>
              <a:rPr lang="en-US" spc="-3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pc="-3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 health</a:t>
            </a:r>
            <a:r>
              <a:rPr lang="en-US" spc="-9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issues,</a:t>
            </a:r>
            <a:r>
              <a:rPr lang="en-US" spc="-14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pc="-9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modifying</a:t>
            </a:r>
            <a:r>
              <a:rPr lang="en-US" spc="-9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spcAft>
                <a:spcPts val="0"/>
              </a:spcAft>
              <a:buClr>
                <a:srgbClr val="231F20"/>
              </a:buClr>
              <a:buSzPts val="1000"/>
              <a:tabLst>
                <a:tab pos="702310" algn="l"/>
              </a:tabLst>
            </a:pPr>
            <a:r>
              <a:rPr lang="en-US" spc="-9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related</a:t>
            </a:r>
            <a:r>
              <a:rPr lang="en-US" spc="-9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frame conditions</a:t>
            </a:r>
            <a:endParaRPr lang="fr-FR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216025" indent="-342900">
              <a:spcAft>
                <a:spcPts val="0"/>
              </a:spcAft>
              <a:buClr>
                <a:srgbClr val="231F20"/>
              </a:buClr>
              <a:buSzPts val="1000"/>
              <a:buFont typeface="Calibri" panose="020F0502020204030204" pitchFamily="34" charset="0"/>
              <a:buChar char="•"/>
              <a:tabLst>
                <a:tab pos="702310" algn="l"/>
              </a:tabLs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Initiating and accelerating the healing process via global and local therapies</a:t>
            </a:r>
            <a:endParaRPr lang="fr-FR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330960" indent="-342900">
              <a:spcAft>
                <a:spcPts val="0"/>
              </a:spcAft>
              <a:buClr>
                <a:srgbClr val="231F20"/>
              </a:buClr>
              <a:buSzPts val="1000"/>
              <a:buFont typeface="Calibri" panose="020F0502020204030204" pitchFamily="34" charset="0"/>
              <a:buChar char="•"/>
              <a:tabLst>
                <a:tab pos="702310" algn="l"/>
              </a:tabLs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Recovering from current health issues and improving global health</a:t>
            </a:r>
            <a:endParaRPr lang="fr-FR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186815" indent="-342900">
              <a:spcAft>
                <a:spcPts val="0"/>
              </a:spcAft>
              <a:buClr>
                <a:srgbClr val="231F20"/>
              </a:buClr>
              <a:buSzPts val="1000"/>
              <a:buFont typeface="Calibri" panose="020F0502020204030204" pitchFamily="34" charset="0"/>
              <a:buChar char="•"/>
              <a:tabLst>
                <a:tab pos="702310" algn="l"/>
              </a:tabLs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Measuring concrete effects of</a:t>
            </a:r>
            <a:r>
              <a:rPr lang="en-US" spc="-4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treatments</a:t>
            </a:r>
            <a:r>
              <a:rPr lang="en-US" spc="-4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(Quantum Health + Conventional)</a:t>
            </a:r>
            <a:endParaRPr lang="fr-FR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293495" indent="-342900">
              <a:spcAft>
                <a:spcPts val="0"/>
              </a:spcAft>
              <a:buClr>
                <a:srgbClr val="231F20"/>
              </a:buClr>
              <a:buSzPts val="1000"/>
              <a:buFont typeface="Calibri" panose="020F0502020204030204" pitchFamily="34" charset="0"/>
              <a:buChar char="•"/>
              <a:tabLst>
                <a:tab pos="702310" algn="l"/>
              </a:tabLs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Preventing health issues to occur and/or to get out of control</a:t>
            </a:r>
            <a:endParaRPr lang="fr-FR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275080" indent="-342900">
              <a:spcAft>
                <a:spcPts val="0"/>
              </a:spcAft>
              <a:buClr>
                <a:srgbClr val="231F20"/>
              </a:buClr>
              <a:buSzPts val="1000"/>
              <a:buFont typeface="Calibri" panose="020F0502020204030204" pitchFamily="34" charset="0"/>
              <a:buChar char="•"/>
              <a:tabLst>
                <a:tab pos="702310" algn="l"/>
              </a:tabLs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 health autonomy and decreasing dependency on intrusive therapies and/or biochemical drugs</a:t>
            </a:r>
          </a:p>
          <a:p>
            <a:pPr marL="342900" marR="1275080" indent="-342900">
              <a:spcAft>
                <a:spcPts val="0"/>
              </a:spcAft>
              <a:buClr>
                <a:srgbClr val="231F20"/>
              </a:buClr>
              <a:buSzPts val="1000"/>
              <a:buFont typeface="Calibri" panose="020F0502020204030204" pitchFamily="34" charset="0"/>
              <a:buChar char="•"/>
              <a:tabLst>
                <a:tab pos="702310" algn="l"/>
              </a:tabLs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Allowing to live better and more autonomously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156176" y="6012577"/>
            <a:ext cx="1296144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+mj-lt"/>
              </a:rPr>
              <a:t>30+ </a:t>
            </a:r>
            <a:r>
              <a:rPr lang="fr-FR" sz="1600" b="1" dirty="0" err="1">
                <a:solidFill>
                  <a:schemeClr val="bg1"/>
                </a:solidFill>
                <a:latin typeface="+mj-lt"/>
              </a:rPr>
              <a:t>years</a:t>
            </a:r>
            <a:r>
              <a:rPr lang="fr-FR" sz="1600" b="1" dirty="0">
                <a:solidFill>
                  <a:schemeClr val="bg1"/>
                </a:solidFill>
                <a:latin typeface="+mj-lt"/>
              </a:rPr>
              <a:t> of </a:t>
            </a:r>
            <a:r>
              <a:rPr lang="fr-FR" sz="1600" b="1" dirty="0" err="1">
                <a:solidFill>
                  <a:schemeClr val="bg1"/>
                </a:solidFill>
                <a:latin typeface="+mj-lt"/>
              </a:rPr>
              <a:t>research</a:t>
            </a:r>
            <a:endParaRPr lang="fr-FR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524328" y="6012577"/>
            <a:ext cx="144016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+mj-lt"/>
              </a:rPr>
              <a:t>20+ </a:t>
            </a:r>
            <a:r>
              <a:rPr lang="fr-FR" sz="1600" b="1" dirty="0" err="1">
                <a:solidFill>
                  <a:schemeClr val="bg1"/>
                </a:solidFill>
                <a:latin typeface="+mj-lt"/>
              </a:rPr>
              <a:t>years</a:t>
            </a:r>
            <a:r>
              <a:rPr lang="fr-FR" sz="1600" b="1" dirty="0">
                <a:solidFill>
                  <a:schemeClr val="bg1"/>
                </a:solidFill>
                <a:latin typeface="+mj-lt"/>
              </a:rPr>
              <a:t> of practice</a:t>
            </a:r>
          </a:p>
        </p:txBody>
      </p:sp>
    </p:spTree>
    <p:extLst>
      <p:ext uri="{BB962C8B-B14F-4D97-AF65-F5344CB8AC3E}">
        <p14:creationId xmlns:p14="http://schemas.microsoft.com/office/powerpoint/2010/main" val="1727169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9513" y="188640"/>
            <a:ext cx="8964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QH Reference System - </a:t>
            </a:r>
            <a:r>
              <a:rPr lang="fr-FR" sz="40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overview</a:t>
            </a:r>
            <a:endParaRPr lang="fr-FR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71" y="1553218"/>
            <a:ext cx="8385893" cy="454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34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565" y="1052736"/>
            <a:ext cx="8972939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to Global Health Vision and Quantum Therapy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fr-FR" sz="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Investigation</a:t>
            </a:r>
            <a:r>
              <a:rPr lang="en-US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Patient’s</a:t>
            </a:r>
            <a:r>
              <a:rPr lang="en-US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</a:t>
            </a:r>
            <a:r>
              <a:rPr lang="en-US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en-US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(360°</a:t>
            </a:r>
            <a:r>
              <a:rPr lang="en-US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Investigation</a:t>
            </a:r>
            <a:r>
              <a:rPr lang="en-US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</a:t>
            </a:r>
            <a:r>
              <a:rPr lang="en-US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criteria</a:t>
            </a:r>
            <a:r>
              <a:rPr lang="en-US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life</a:t>
            </a:r>
            <a:r>
              <a:rPr lang="en-US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expectancy</a:t>
            </a:r>
            <a:r>
              <a:rPr lang="en-US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longevity)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7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Quantum</a:t>
            </a:r>
            <a:r>
              <a:rPr lang="en-US" spc="-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en-US" spc="-8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“AS</a:t>
            </a:r>
            <a:r>
              <a:rPr lang="en-US" spc="-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IS”</a:t>
            </a:r>
            <a:r>
              <a:rPr lang="en-US" spc="-8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pc="-8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“AS</a:t>
            </a:r>
            <a:r>
              <a:rPr lang="en-US" spc="-8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WILL”</a:t>
            </a:r>
            <a:r>
              <a:rPr lang="en-US" spc="-8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pc="-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Investigation</a:t>
            </a:r>
            <a:r>
              <a:rPr lang="en-US" spc="-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pc="-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Root</a:t>
            </a:r>
            <a:r>
              <a:rPr lang="en-US" spc="-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Cause</a:t>
            </a:r>
            <a:r>
              <a:rPr lang="en-US" spc="-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Diagnosis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fr-FR" sz="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560705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Informational Quantum Therapy Level I </a:t>
            </a:r>
            <a:r>
              <a:rPr lang="en-US" spc="-2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(Global </a:t>
            </a:r>
            <a:r>
              <a:rPr lang="en-US" spc="-2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pc="-2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 informational treatment </a:t>
            </a:r>
            <a:r>
              <a:rPr lang="en-US" spc="-1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pc="-2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relevant functions of </a:t>
            </a:r>
            <a:r>
              <a:rPr lang="en-US" spc="-2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pc="-4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2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body</a:t>
            </a:r>
            <a:r>
              <a:rPr lang="en-US" spc="-4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1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pc="-4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2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regards</a:t>
            </a:r>
            <a:r>
              <a:rPr lang="en-US" spc="-4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1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spc="-4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2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root</a:t>
            </a:r>
            <a:r>
              <a:rPr lang="en-US" spc="-4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2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causes</a:t>
            </a:r>
            <a:r>
              <a:rPr lang="en-US" spc="-4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2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pc="-4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2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existing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pc="-2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upcoming</a:t>
            </a:r>
            <a:r>
              <a:rPr lang="en-US" spc="-4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issues)</a:t>
            </a:r>
          </a:p>
          <a:p>
            <a:pPr marL="342900" marR="560705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fr-FR" sz="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Energy-focused</a:t>
            </a:r>
            <a:r>
              <a:rPr lang="en-US" spc="1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Quantum</a:t>
            </a:r>
            <a:r>
              <a:rPr lang="en-US" spc="1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Therapy</a:t>
            </a:r>
            <a:r>
              <a:rPr lang="en-US" spc="1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</a:t>
            </a:r>
            <a:r>
              <a:rPr lang="en-US" spc="1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en-US" spc="1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2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(Local</a:t>
            </a:r>
            <a:r>
              <a:rPr lang="en-US" spc="10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2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pc="-2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</a:t>
            </a:r>
            <a:r>
              <a:rPr lang="en-US" spc="10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2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treatment</a:t>
            </a:r>
            <a:r>
              <a:rPr lang="en-US" spc="10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1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pc="-2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relevant</a:t>
            </a:r>
            <a:r>
              <a:rPr lang="en-US" spc="10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2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functions</a:t>
            </a:r>
            <a:r>
              <a:rPr lang="en-US" spc="10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2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pc="-2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areas</a:t>
            </a:r>
            <a:r>
              <a:rPr lang="en-US" spc="-6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1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pc="-2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pc="-2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body)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800" spc="-25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Complementary therapy or therapies as required according to the results of the diagnosis and the recommended treatment</a:t>
            </a:r>
            <a:r>
              <a:rPr lang="en-US" spc="8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1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en-US" spc="8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pc="8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Quantum</a:t>
            </a:r>
            <a:r>
              <a:rPr lang="en-US" spc="8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en-US" spc="8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1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</a:t>
            </a:r>
            <a:r>
              <a:rPr lang="en-US" spc="8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(e.g.</a:t>
            </a:r>
            <a:r>
              <a:rPr lang="en-US" spc="-2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Aroma-therapy</a:t>
            </a:r>
            <a:r>
              <a:rPr lang="en-US" spc="8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US" spc="8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functional and/or emotional disorder)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fr-FR" sz="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Prescription of natural elements (trace elements, minerals, nutritional complements, aroma-therapy components and/or other relevant components for specific Quantum Health therapies)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fr-FR" sz="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</a:t>
            </a:r>
            <a:r>
              <a:rPr lang="en-US" spc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Debriefing</a:t>
            </a:r>
            <a:r>
              <a:rPr lang="en-US" spc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pc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</a:t>
            </a:r>
            <a:r>
              <a:rPr lang="en-US" spc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US" spc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</a:t>
            </a:r>
            <a:r>
              <a:rPr lang="en-US" spc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pc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monitored</a:t>
            </a:r>
            <a:r>
              <a:rPr lang="en-US" spc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</a:t>
            </a:r>
            <a:r>
              <a:rPr lang="en-US" spc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188640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</a:t>
            </a:r>
            <a:r>
              <a:rPr lang="fr-FR" sz="4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it</a:t>
            </a:r>
            <a:r>
              <a:rPr lang="fr-FR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works</a:t>
            </a:r>
            <a:r>
              <a:rPr lang="fr-FR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fr-FR" sz="40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Sample</a:t>
            </a:r>
            <a:r>
              <a:rPr lang="fr-FR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Protocol</a:t>
            </a:r>
            <a:endParaRPr lang="fr-FR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34402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3528" y="188640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Global </a:t>
            </a:r>
            <a:r>
              <a:rPr lang="fr-FR" sz="4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Health</a:t>
            </a:r>
            <a:r>
              <a:rPr lang="fr-FR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and </a:t>
            </a:r>
            <a:r>
              <a:rPr lang="fr-FR" sz="4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Longevity</a:t>
            </a:r>
            <a:endParaRPr lang="fr-FR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3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19155" y="1556792"/>
            <a:ext cx="2901676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Personal resources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Quality of food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Water consumption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Breathing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Movement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Sanitary conditions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Mental condition</a:t>
            </a:r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164553" y="4390447"/>
            <a:ext cx="2520280" cy="17568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de-DE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de-DE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de-DE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de-DE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de-DE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de-DE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de-DE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de-DE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de-DE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Georgia"/>
                <a:cs typeface="Georgia"/>
              </a:rPr>
              <a:t>Our 27-year statistical studies show that the average marginal life expectancy of the human population is 144 years. 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11"/>
          <p:cNvGrpSpPr/>
          <p:nvPr/>
        </p:nvGrpSpPr>
        <p:grpSpPr>
          <a:xfrm>
            <a:off x="2782068" y="4156441"/>
            <a:ext cx="3687367" cy="2512919"/>
            <a:chOff x="1370096" y="1455511"/>
            <a:chExt cx="6726572" cy="3917217"/>
          </a:xfrm>
        </p:grpSpPr>
        <p:pic>
          <p:nvPicPr>
            <p:cNvPr id="9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69" t="13185" r="8260" b="12328"/>
            <a:stretch>
              <a:fillRect/>
            </a:stretch>
          </p:blipFill>
          <p:spPr bwMode="auto">
            <a:xfrm>
              <a:off x="1370096" y="1455511"/>
              <a:ext cx="6726572" cy="3917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ight Arrow 13"/>
            <p:cNvSpPr/>
            <p:nvPr/>
          </p:nvSpPr>
          <p:spPr>
            <a:xfrm>
              <a:off x="2278743" y="3149600"/>
              <a:ext cx="3933371" cy="45719"/>
            </a:xfrm>
            <a:prstGeom prst="rightArrow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1" name="Right Arrow 14"/>
            <p:cNvSpPr/>
            <p:nvPr/>
          </p:nvSpPr>
          <p:spPr>
            <a:xfrm>
              <a:off x="2278743" y="2953003"/>
              <a:ext cx="3918656" cy="484632"/>
            </a:xfrm>
            <a:prstGeom prst="rightArrow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</p:grpSp>
      <p:sp>
        <p:nvSpPr>
          <p:cNvPr id="12" name="TextBox 1"/>
          <p:cNvSpPr txBox="1"/>
          <p:nvPr/>
        </p:nvSpPr>
        <p:spPr>
          <a:xfrm>
            <a:off x="406821" y="908720"/>
            <a:ext cx="8053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+mj-lt"/>
                <a:cs typeface="Aparajita" pitchFamily="34" charset="0"/>
              </a:rPr>
              <a:t>depends on use of </a:t>
            </a:r>
            <a:r>
              <a:rPr lang="en-US" sz="2400" b="1" dirty="0">
                <a:solidFill>
                  <a:schemeClr val="bg1"/>
                </a:solidFill>
                <a:latin typeface="+mj-lt"/>
                <a:cs typeface="Aparajita" pitchFamily="34" charset="0"/>
              </a:rPr>
              <a:t>personal 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parajita" pitchFamily="34" charset="0"/>
              </a:rPr>
              <a:t>and </a:t>
            </a:r>
            <a:r>
              <a:rPr lang="en-US" sz="2400" b="1" dirty="0">
                <a:solidFill>
                  <a:schemeClr val="bg1"/>
                </a:solidFill>
                <a:latin typeface="+mj-lt"/>
                <a:cs typeface="Aparajita" pitchFamily="34" charset="0"/>
              </a:rPr>
              <a:t>public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parajita" pitchFamily="34" charset="0"/>
              </a:rPr>
              <a:t> resources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580112" y="1556792"/>
            <a:ext cx="356388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Public resources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Quality of education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Social habits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Medical service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Heredity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Working conditions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Environmental condition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3" name="Text Placeholder 9"/>
          <p:cNvSpPr txBox="1">
            <a:spLocks/>
          </p:cNvSpPr>
          <p:nvPr/>
        </p:nvSpPr>
        <p:spPr>
          <a:xfrm>
            <a:off x="6566671" y="4523200"/>
            <a:ext cx="2393029" cy="14913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de-DE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de-DE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de-DE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de-DE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de-DE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de-DE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de-DE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de-DE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de-DE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Georgia"/>
                <a:cs typeface="Georgia"/>
              </a:rPr>
              <a:t>The current generation uses only 30% of the potential of the resources granted to us.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544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3528" y="188640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Global </a:t>
            </a:r>
            <a:r>
              <a:rPr lang="fr-FR" sz="4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Health</a:t>
            </a:r>
            <a:r>
              <a:rPr lang="fr-FR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– user case</a:t>
            </a:r>
          </a:p>
        </p:txBody>
      </p:sp>
      <p:pic>
        <p:nvPicPr>
          <p:cNvPr id="109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8" t="11470" r="8101" b="18449"/>
          <a:stretch/>
        </p:blipFill>
        <p:spPr bwMode="auto">
          <a:xfrm>
            <a:off x="3321468" y="2204864"/>
            <a:ext cx="5704258" cy="428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0" name="Group 1"/>
          <p:cNvGrpSpPr/>
          <p:nvPr/>
        </p:nvGrpSpPr>
        <p:grpSpPr>
          <a:xfrm>
            <a:off x="0" y="908720"/>
            <a:ext cx="7407545" cy="6000574"/>
            <a:chOff x="47857" y="901983"/>
            <a:chExt cx="7407545" cy="6000574"/>
          </a:xfrm>
        </p:grpSpPr>
        <p:sp>
          <p:nvSpPr>
            <p:cNvPr id="111" name="TextBox 8"/>
            <p:cNvSpPr txBox="1"/>
            <p:nvPr/>
          </p:nvSpPr>
          <p:spPr>
            <a:xfrm>
              <a:off x="443393" y="901983"/>
              <a:ext cx="7012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Level of business activity and Life Span</a:t>
              </a:r>
            </a:p>
          </p:txBody>
        </p:sp>
        <p:sp>
          <p:nvSpPr>
            <p:cNvPr id="112" name="TextBox 30"/>
            <p:cNvSpPr txBox="1"/>
            <p:nvPr/>
          </p:nvSpPr>
          <p:spPr>
            <a:xfrm>
              <a:off x="47857" y="2378242"/>
              <a:ext cx="3491879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5113" indent="-265113" fontAlgn="base">
                <a:spcBef>
                  <a:spcPct val="0"/>
                </a:spcBef>
                <a:buFont typeface="Wingdings"/>
                <a:buChar char=""/>
                <a:tabLst>
                  <a:tab pos="457200" algn="l"/>
                </a:tabLst>
              </a:pPr>
              <a:r>
                <a:rPr lang="en-US" b="1" dirty="0">
                  <a:solidFill>
                    <a:schemeClr val="bg1"/>
                  </a:solidFill>
                  <a:latin typeface="Calibri"/>
                  <a:ea typeface="Times New Roman"/>
                  <a:cs typeface="Arial"/>
                </a:rPr>
                <a:t>The most critical parameters of a resource are chosen</a:t>
              </a:r>
            </a:p>
            <a:p>
              <a:pPr marL="265113" indent="-265113" fontAlgn="base">
                <a:spcBef>
                  <a:spcPct val="0"/>
                </a:spcBef>
                <a:buFont typeface="Wingdings"/>
                <a:buChar char=""/>
                <a:tabLst>
                  <a:tab pos="457200" algn="l"/>
                </a:tabLst>
              </a:pPr>
              <a:r>
                <a:rPr lang="en-US" b="1" dirty="0">
                  <a:solidFill>
                    <a:schemeClr val="bg1"/>
                  </a:solidFill>
                  <a:latin typeface="Calibri"/>
                  <a:ea typeface="Times New Roman"/>
                  <a:cs typeface="Arial"/>
                </a:rPr>
                <a:t>The recommended lifestyle  is calculated(see a red curve).  </a:t>
              </a:r>
            </a:p>
            <a:p>
              <a:pPr marL="265113" indent="-265113" fontAlgn="base">
                <a:spcBef>
                  <a:spcPct val="0"/>
                </a:spcBef>
                <a:buFont typeface="Wingdings"/>
                <a:buChar char=""/>
                <a:tabLst>
                  <a:tab pos="457200" algn="l"/>
                </a:tabLst>
              </a:pPr>
              <a:r>
                <a:rPr lang="en-US" b="1" dirty="0">
                  <a:solidFill>
                    <a:schemeClr val="bg1"/>
                  </a:solidFill>
                  <a:latin typeface="Calibri"/>
                  <a:ea typeface="Times New Roman"/>
                  <a:cs typeface="Arial"/>
                </a:rPr>
                <a:t>Forthcoming period of active longevity: 12,9 years</a:t>
              </a:r>
            </a:p>
            <a:p>
              <a:pPr marL="265113" indent="-265113" fontAlgn="base">
                <a:spcBef>
                  <a:spcPct val="0"/>
                </a:spcBef>
                <a:buFont typeface="Wingdings"/>
                <a:buChar char=""/>
                <a:tabLst>
                  <a:tab pos="457200" algn="l"/>
                </a:tabLst>
              </a:pPr>
              <a:r>
                <a:rPr lang="en-US" b="1" dirty="0">
                  <a:solidFill>
                    <a:schemeClr val="bg1"/>
                  </a:solidFill>
                  <a:latin typeface="Calibri"/>
                  <a:ea typeface="Times New Roman"/>
                  <a:cs typeface="Arial"/>
                </a:rPr>
                <a:t>Expected life expectancy: 95,8 years</a:t>
              </a:r>
            </a:p>
            <a:p>
              <a:pPr marL="265113" indent="-265113" fontAlgn="base">
                <a:spcBef>
                  <a:spcPct val="0"/>
                </a:spcBef>
                <a:buFont typeface="Wingdings"/>
                <a:buChar char=""/>
                <a:tabLst>
                  <a:tab pos="457200" algn="l"/>
                </a:tabLst>
              </a:pPr>
              <a:r>
                <a:rPr lang="en-US" b="1" dirty="0">
                  <a:solidFill>
                    <a:schemeClr val="bg1"/>
                  </a:solidFill>
                  <a:latin typeface="Calibri"/>
                  <a:ea typeface="Times New Roman"/>
                  <a:cs typeface="Arial"/>
                </a:rPr>
                <a:t>Rating of longevity (0-1): 0,76  </a:t>
              </a:r>
            </a:p>
            <a:p>
              <a:pPr marL="265113" indent="-265113" fontAlgn="base">
                <a:spcBef>
                  <a:spcPct val="0"/>
                </a:spcBef>
                <a:buFont typeface="Wingdings"/>
                <a:buChar char=""/>
                <a:tabLst>
                  <a:tab pos="457200" algn="l"/>
                </a:tabLst>
              </a:pPr>
              <a:r>
                <a:rPr lang="en-US" b="1" dirty="0">
                  <a:solidFill>
                    <a:schemeClr val="bg1"/>
                  </a:solidFill>
                  <a:latin typeface="Calibri"/>
                  <a:ea typeface="Times New Roman"/>
                  <a:cs typeface="Arial"/>
                </a:rPr>
                <a:t>Optimum weight: 69,95 kg </a:t>
              </a:r>
            </a:p>
            <a:p>
              <a:pPr marL="265113" indent="-265113" fontAlgn="base">
                <a:spcBef>
                  <a:spcPct val="0"/>
                </a:spcBef>
                <a:buFont typeface="Wingdings"/>
                <a:buChar char=""/>
                <a:tabLst>
                  <a:tab pos="457200" algn="l"/>
                </a:tabLst>
              </a:pPr>
              <a:r>
                <a:rPr lang="en-US" b="1" dirty="0">
                  <a:solidFill>
                    <a:schemeClr val="bg1"/>
                  </a:solidFill>
                  <a:latin typeface="Calibri"/>
                  <a:ea typeface="Times New Roman"/>
                  <a:cs typeface="Arial"/>
                </a:rPr>
                <a:t>Losses of years  because of overweight: 4,66 years</a:t>
              </a:r>
            </a:p>
            <a:p>
              <a:pPr marL="265113" indent="-265113" fontAlgn="base">
                <a:spcBef>
                  <a:spcPct val="0"/>
                </a:spcBef>
                <a:buFont typeface="Wingdings"/>
                <a:buChar char=""/>
                <a:tabLst>
                  <a:tab pos="457200" algn="l"/>
                </a:tabLst>
              </a:pPr>
              <a:r>
                <a:rPr lang="en-US" b="1" dirty="0">
                  <a:solidFill>
                    <a:schemeClr val="bg1"/>
                  </a:solidFill>
                  <a:latin typeface="Calibri"/>
                  <a:ea typeface="Times New Roman"/>
                  <a:cs typeface="Arial"/>
                </a:rPr>
                <a:t>Quality of life (0-1): 0,88 </a:t>
              </a:r>
            </a:p>
            <a:p>
              <a:pPr marL="265113" indent="-265113" fontAlgn="base">
                <a:spcBef>
                  <a:spcPct val="0"/>
                </a:spcBef>
                <a:buFont typeface="Wingdings"/>
                <a:buChar char=""/>
                <a:tabLst>
                  <a:tab pos="457200" algn="l"/>
                </a:tabLst>
              </a:pPr>
              <a:r>
                <a:rPr lang="en-US" b="1" dirty="0">
                  <a:solidFill>
                    <a:schemeClr val="bg1"/>
                  </a:solidFill>
                  <a:latin typeface="Calibri"/>
                  <a:ea typeface="Times New Roman"/>
                  <a:cs typeface="Arial"/>
                </a:rPr>
                <a:t>The optimum curve of life is calculated (see a green curve).</a:t>
              </a:r>
            </a:p>
            <a:p>
              <a:pPr fontAlgn="base">
                <a:spcBef>
                  <a:spcPct val="0"/>
                </a:spcBef>
                <a:spcAft>
                  <a:spcPts val="600"/>
                </a:spcAft>
              </a:pPr>
              <a:endParaRPr lang="en-US" dirty="0">
                <a:solidFill>
                  <a:schemeClr val="bg1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13" name="Oval 18"/>
            <p:cNvSpPr/>
            <p:nvPr/>
          </p:nvSpPr>
          <p:spPr>
            <a:xfrm>
              <a:off x="6826378" y="4071191"/>
              <a:ext cx="172174" cy="9366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14" name="TextBox 2"/>
          <p:cNvSpPr txBox="1"/>
          <p:nvPr/>
        </p:nvSpPr>
        <p:spPr>
          <a:xfrm>
            <a:off x="0" y="1665784"/>
            <a:ext cx="905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fontAlgn="base">
              <a:spcBef>
                <a:spcPct val="0"/>
              </a:spcBef>
              <a:buFont typeface="Wingdings"/>
              <a:buChar char=""/>
              <a:tabLst>
                <a:tab pos="457200" algn="l"/>
              </a:tabLst>
            </a:pPr>
            <a:r>
              <a:rPr lang="en-US" b="1" dirty="0">
                <a:solidFill>
                  <a:schemeClr val="bg1"/>
                </a:solidFill>
                <a:latin typeface="Calibri"/>
                <a:ea typeface="Times New Roman"/>
                <a:cs typeface="Arial"/>
              </a:rPr>
              <a:t>The patient is on the bottom border of a zone of active longevity (see a blue curve). The age is indicated by a blue point.   </a:t>
            </a:r>
          </a:p>
        </p:txBody>
      </p:sp>
      <p:sp>
        <p:nvSpPr>
          <p:cNvPr id="115" name="Oval 4"/>
          <p:cNvSpPr/>
          <p:nvPr/>
        </p:nvSpPr>
        <p:spPr>
          <a:xfrm flipH="1">
            <a:off x="6778521" y="4030389"/>
            <a:ext cx="172174" cy="943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Oval 27"/>
          <p:cNvSpPr/>
          <p:nvPr/>
        </p:nvSpPr>
        <p:spPr>
          <a:xfrm flipH="1">
            <a:off x="6778521" y="4092025"/>
            <a:ext cx="172174" cy="943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Oval 7"/>
          <p:cNvSpPr/>
          <p:nvPr/>
        </p:nvSpPr>
        <p:spPr>
          <a:xfrm flipH="1">
            <a:off x="6791736" y="3144452"/>
            <a:ext cx="172173" cy="12118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5621319" y="4571174"/>
            <a:ext cx="24865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</a:pPr>
            <a:r>
              <a:rPr lang="en-US" sz="1600" b="1" dirty="0">
                <a:solidFill>
                  <a:srgbClr val="FF0000"/>
                </a:solidFill>
                <a:latin typeface="Bookman Old Style" pitchFamily="18" charset="0"/>
              </a:rPr>
              <a:t>HOW MANY YEARS + </a:t>
            </a:r>
            <a:endParaRPr lang="ru-RU" sz="1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cxnSp>
        <p:nvCxnSpPr>
          <p:cNvPr id="119" name="Straight Arrow Connector 6"/>
          <p:cNvCxnSpPr/>
          <p:nvPr/>
        </p:nvCxnSpPr>
        <p:spPr>
          <a:xfrm flipV="1">
            <a:off x="6012160" y="3789040"/>
            <a:ext cx="1152128" cy="7821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4072403" y="2944232"/>
            <a:ext cx="25186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</a:pPr>
            <a:r>
              <a:rPr lang="en-US" sz="1200" b="1" dirty="0">
                <a:solidFill>
                  <a:srgbClr val="FF0000"/>
                </a:solidFill>
                <a:latin typeface="Bookman Old Style" pitchFamily="18" charset="0"/>
              </a:rPr>
              <a:t>ADDED HEALTH RESOURCE </a:t>
            </a:r>
            <a:endParaRPr lang="ru-RU" sz="1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cxnSp>
        <p:nvCxnSpPr>
          <p:cNvPr id="121" name="Straight Arrow Connector 19"/>
          <p:cNvCxnSpPr/>
          <p:nvPr/>
        </p:nvCxnSpPr>
        <p:spPr>
          <a:xfrm flipV="1">
            <a:off x="6173597" y="2935556"/>
            <a:ext cx="604924" cy="26948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1"/>
          <p:cNvCxnSpPr/>
          <p:nvPr/>
        </p:nvCxnSpPr>
        <p:spPr>
          <a:xfrm>
            <a:off x="6877822" y="2708920"/>
            <a:ext cx="20211" cy="453272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625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3528" y="188640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</a:t>
            </a:r>
            <a:r>
              <a:rPr lang="fr-FR" sz="4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we</a:t>
            </a:r>
            <a:r>
              <a:rPr lang="fr-FR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will</a:t>
            </a:r>
            <a:r>
              <a:rPr lang="fr-FR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develop</a:t>
            </a:r>
            <a:r>
              <a:rPr lang="fr-FR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it</a:t>
            </a:r>
            <a:endParaRPr lang="fr-FR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1259723"/>
            <a:ext cx="2137337" cy="619843"/>
          </a:xfrm>
          <a:prstGeom prst="rect">
            <a:avLst/>
          </a:prstGeom>
          <a:solidFill>
            <a:srgbClr val="66FF66"/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Quantum </a:t>
            </a:r>
            <a:r>
              <a:rPr kumimoji="0" lang="fr-F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Health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(QH)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QM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Reference System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QH </a:t>
            </a:r>
            <a:r>
              <a:rPr kumimoji="0" lang="fr-FR" sz="14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Congresses</a:t>
            </a:r>
            <a:r>
              <a:rPr kumimoji="0" lang="fr-FR" sz="1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&amp; R&amp;D</a:t>
            </a:r>
          </a:p>
        </p:txBody>
      </p:sp>
      <p:grpSp>
        <p:nvGrpSpPr>
          <p:cNvPr id="7" name="Groupe 6"/>
          <p:cNvGrpSpPr>
            <a:grpSpLocks noChangeAspect="1"/>
          </p:cNvGrpSpPr>
          <p:nvPr/>
        </p:nvGrpSpPr>
        <p:grpSpPr>
          <a:xfrm>
            <a:off x="5192766" y="1284744"/>
            <a:ext cx="3623178" cy="754380"/>
            <a:chOff x="1371601" y="3124201"/>
            <a:chExt cx="5714998" cy="1189914"/>
          </a:xfrm>
        </p:grpSpPr>
        <p:grpSp>
          <p:nvGrpSpPr>
            <p:cNvPr id="8" name="Groupe 7"/>
            <p:cNvGrpSpPr>
              <a:grpSpLocks noChangeAspect="1"/>
            </p:cNvGrpSpPr>
            <p:nvPr/>
          </p:nvGrpSpPr>
          <p:grpSpPr>
            <a:xfrm>
              <a:off x="1371601" y="3124201"/>
              <a:ext cx="533400" cy="1143000"/>
              <a:chOff x="2133600" y="3429000"/>
              <a:chExt cx="533400" cy="1143000"/>
            </a:xfrm>
          </p:grpSpPr>
          <p:sp>
            <p:nvSpPr>
              <p:cNvPr id="39" name="Ellipse 38"/>
              <p:cNvSpPr/>
              <p:nvPr/>
            </p:nvSpPr>
            <p:spPr>
              <a:xfrm>
                <a:off x="2133600" y="3429000"/>
                <a:ext cx="533400" cy="1143000"/>
              </a:xfrm>
              <a:prstGeom prst="ellipse">
                <a:avLst/>
              </a:prstGeom>
              <a:solidFill>
                <a:srgbClr val="99FF66"/>
              </a:solidFill>
              <a:ln w="31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0" name="Groupe 39"/>
              <p:cNvGrpSpPr/>
              <p:nvPr/>
            </p:nvGrpSpPr>
            <p:grpSpPr>
              <a:xfrm>
                <a:off x="2324100" y="3554958"/>
                <a:ext cx="152400" cy="891085"/>
                <a:chOff x="2324100" y="3581400"/>
                <a:chExt cx="152400" cy="891085"/>
              </a:xfrm>
            </p:grpSpPr>
            <p:sp>
              <p:nvSpPr>
                <p:cNvPr id="41" name="Ellipse 40"/>
                <p:cNvSpPr/>
                <p:nvPr/>
              </p:nvSpPr>
              <p:spPr>
                <a:xfrm>
                  <a:off x="2324100" y="3581400"/>
                  <a:ext cx="152400" cy="152400"/>
                </a:xfrm>
                <a:prstGeom prst="ellipse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Ellipse 41"/>
                <p:cNvSpPr/>
                <p:nvPr/>
              </p:nvSpPr>
              <p:spPr>
                <a:xfrm>
                  <a:off x="2324100" y="3827628"/>
                  <a:ext cx="152400" cy="152400"/>
                </a:xfrm>
                <a:prstGeom prst="ellipse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Ellipse 42"/>
                <p:cNvSpPr/>
                <p:nvPr/>
              </p:nvSpPr>
              <p:spPr>
                <a:xfrm>
                  <a:off x="2324100" y="4073856"/>
                  <a:ext cx="152400" cy="152400"/>
                </a:xfrm>
                <a:prstGeom prst="ellipse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Ellipse 43"/>
                <p:cNvSpPr/>
                <p:nvPr/>
              </p:nvSpPr>
              <p:spPr>
                <a:xfrm>
                  <a:off x="2324100" y="4320085"/>
                  <a:ext cx="152400" cy="152400"/>
                </a:xfrm>
                <a:prstGeom prst="ellipse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" name="Groupe 8"/>
            <p:cNvGrpSpPr>
              <a:grpSpLocks noChangeAspect="1"/>
            </p:cNvGrpSpPr>
            <p:nvPr/>
          </p:nvGrpSpPr>
          <p:grpSpPr>
            <a:xfrm>
              <a:off x="3962401" y="3171115"/>
              <a:ext cx="533400" cy="1143000"/>
              <a:chOff x="2133600" y="3429000"/>
              <a:chExt cx="533400" cy="1143000"/>
            </a:xfrm>
          </p:grpSpPr>
          <p:sp>
            <p:nvSpPr>
              <p:cNvPr id="33" name="Ellipse 32"/>
              <p:cNvSpPr/>
              <p:nvPr/>
            </p:nvSpPr>
            <p:spPr>
              <a:xfrm>
                <a:off x="2133600" y="3429000"/>
                <a:ext cx="533400" cy="1143000"/>
              </a:xfrm>
              <a:prstGeom prst="ellipse">
                <a:avLst/>
              </a:prstGeom>
              <a:solidFill>
                <a:srgbClr val="99FF66"/>
              </a:solidFill>
              <a:ln w="31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4" name="Groupe 33"/>
              <p:cNvGrpSpPr/>
              <p:nvPr/>
            </p:nvGrpSpPr>
            <p:grpSpPr>
              <a:xfrm>
                <a:off x="2324100" y="3554958"/>
                <a:ext cx="152400" cy="891085"/>
                <a:chOff x="2324100" y="3581400"/>
                <a:chExt cx="152400" cy="891085"/>
              </a:xfrm>
            </p:grpSpPr>
            <p:sp>
              <p:nvSpPr>
                <p:cNvPr id="35" name="Ellipse 34"/>
                <p:cNvSpPr/>
                <p:nvPr/>
              </p:nvSpPr>
              <p:spPr>
                <a:xfrm>
                  <a:off x="2324100" y="3581400"/>
                  <a:ext cx="152400" cy="152400"/>
                </a:xfrm>
                <a:prstGeom prst="ellipse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Ellipse 35"/>
                <p:cNvSpPr/>
                <p:nvPr/>
              </p:nvSpPr>
              <p:spPr>
                <a:xfrm>
                  <a:off x="2324100" y="3827628"/>
                  <a:ext cx="152400" cy="152400"/>
                </a:xfrm>
                <a:prstGeom prst="ellipse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Ellipse 36"/>
                <p:cNvSpPr/>
                <p:nvPr/>
              </p:nvSpPr>
              <p:spPr>
                <a:xfrm>
                  <a:off x="2324100" y="4073856"/>
                  <a:ext cx="152400" cy="152400"/>
                </a:xfrm>
                <a:prstGeom prst="ellipse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Ellipse 37"/>
                <p:cNvSpPr/>
                <p:nvPr/>
              </p:nvSpPr>
              <p:spPr>
                <a:xfrm>
                  <a:off x="2324100" y="4320085"/>
                  <a:ext cx="152400" cy="152400"/>
                </a:xfrm>
                <a:prstGeom prst="ellipse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0" name="Groupe 9"/>
            <p:cNvGrpSpPr>
              <a:grpSpLocks noChangeAspect="1"/>
            </p:cNvGrpSpPr>
            <p:nvPr/>
          </p:nvGrpSpPr>
          <p:grpSpPr>
            <a:xfrm>
              <a:off x="6553199" y="3124201"/>
              <a:ext cx="533400" cy="1143000"/>
              <a:chOff x="2133600" y="3429000"/>
              <a:chExt cx="533400" cy="1143000"/>
            </a:xfrm>
          </p:grpSpPr>
          <p:sp>
            <p:nvSpPr>
              <p:cNvPr id="27" name="Ellipse 26"/>
              <p:cNvSpPr/>
              <p:nvPr/>
            </p:nvSpPr>
            <p:spPr>
              <a:xfrm>
                <a:off x="2133600" y="3429000"/>
                <a:ext cx="533400" cy="1143000"/>
              </a:xfrm>
              <a:prstGeom prst="ellipse">
                <a:avLst/>
              </a:prstGeom>
              <a:solidFill>
                <a:srgbClr val="99FF66"/>
              </a:solidFill>
              <a:ln w="31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8" name="Groupe 27"/>
              <p:cNvGrpSpPr/>
              <p:nvPr/>
            </p:nvGrpSpPr>
            <p:grpSpPr>
              <a:xfrm>
                <a:off x="2324100" y="3554958"/>
                <a:ext cx="152400" cy="891085"/>
                <a:chOff x="2324100" y="3581400"/>
                <a:chExt cx="152400" cy="891085"/>
              </a:xfrm>
            </p:grpSpPr>
            <p:sp>
              <p:nvSpPr>
                <p:cNvPr id="29" name="Ellipse 28"/>
                <p:cNvSpPr/>
                <p:nvPr/>
              </p:nvSpPr>
              <p:spPr>
                <a:xfrm>
                  <a:off x="2324100" y="3581400"/>
                  <a:ext cx="152400" cy="152400"/>
                </a:xfrm>
                <a:prstGeom prst="ellipse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Ellipse 29"/>
                <p:cNvSpPr/>
                <p:nvPr/>
              </p:nvSpPr>
              <p:spPr>
                <a:xfrm>
                  <a:off x="2324100" y="3827628"/>
                  <a:ext cx="152400" cy="152400"/>
                </a:xfrm>
                <a:prstGeom prst="ellipse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Ellipse 30"/>
                <p:cNvSpPr/>
                <p:nvPr/>
              </p:nvSpPr>
              <p:spPr>
                <a:xfrm>
                  <a:off x="2324100" y="4073856"/>
                  <a:ext cx="152400" cy="152400"/>
                </a:xfrm>
                <a:prstGeom prst="ellipse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Ellipse 31"/>
                <p:cNvSpPr/>
                <p:nvPr/>
              </p:nvSpPr>
              <p:spPr>
                <a:xfrm>
                  <a:off x="2324100" y="4320085"/>
                  <a:ext cx="152400" cy="152400"/>
                </a:xfrm>
                <a:prstGeom prst="ellipse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1" name="Groupe 10"/>
            <p:cNvGrpSpPr/>
            <p:nvPr/>
          </p:nvGrpSpPr>
          <p:grpSpPr>
            <a:xfrm>
              <a:off x="2514601" y="3352799"/>
              <a:ext cx="838200" cy="838201"/>
              <a:chOff x="2209800" y="3352799"/>
              <a:chExt cx="838200" cy="838201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2209800" y="3352799"/>
                <a:ext cx="228600" cy="228601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362200" y="3505199"/>
                <a:ext cx="228600" cy="228601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514600" y="3657599"/>
                <a:ext cx="228600" cy="228601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667000" y="3809999"/>
                <a:ext cx="228600" cy="228601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819400" y="3962399"/>
                <a:ext cx="228600" cy="228601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2" name="Flèche droite 11"/>
            <p:cNvSpPr/>
            <p:nvPr/>
          </p:nvSpPr>
          <p:spPr>
            <a:xfrm>
              <a:off x="3486151" y="3657599"/>
              <a:ext cx="342900" cy="131930"/>
            </a:xfrm>
            <a:prstGeom prst="rightArrow">
              <a:avLst/>
            </a:prstGeom>
            <a:solidFill>
              <a:srgbClr val="FFFFFF">
                <a:lumMod val="65000"/>
              </a:srgbClr>
            </a:solidFill>
            <a:ln w="31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lèche droite 12"/>
            <p:cNvSpPr/>
            <p:nvPr/>
          </p:nvSpPr>
          <p:spPr>
            <a:xfrm>
              <a:off x="2038351" y="3657600"/>
              <a:ext cx="342900" cy="131930"/>
            </a:xfrm>
            <a:prstGeom prst="rightArrow">
              <a:avLst/>
            </a:prstGeom>
            <a:solidFill>
              <a:srgbClr val="FFFFFF"/>
            </a:solidFill>
            <a:ln w="31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4" name="Groupe 13"/>
            <p:cNvGrpSpPr/>
            <p:nvPr/>
          </p:nvGrpSpPr>
          <p:grpSpPr>
            <a:xfrm>
              <a:off x="5105401" y="3352799"/>
              <a:ext cx="838200" cy="838201"/>
              <a:chOff x="2209800" y="3352799"/>
              <a:chExt cx="838200" cy="838201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209800" y="3352799"/>
                <a:ext cx="228600" cy="228601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362200" y="3505199"/>
                <a:ext cx="228600" cy="228601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514600" y="3657599"/>
                <a:ext cx="228600" cy="228601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667000" y="3809999"/>
                <a:ext cx="228600" cy="228601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819400" y="3962399"/>
                <a:ext cx="228600" cy="228601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5" name="Flèche droite 14"/>
            <p:cNvSpPr/>
            <p:nvPr/>
          </p:nvSpPr>
          <p:spPr>
            <a:xfrm>
              <a:off x="6076951" y="3657599"/>
              <a:ext cx="342900" cy="131930"/>
            </a:xfrm>
            <a:prstGeom prst="rightArrow">
              <a:avLst/>
            </a:prstGeom>
            <a:solidFill>
              <a:srgbClr val="00285B"/>
            </a:solidFill>
            <a:ln w="31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lèche droite 15"/>
            <p:cNvSpPr/>
            <p:nvPr/>
          </p:nvSpPr>
          <p:spPr>
            <a:xfrm>
              <a:off x="4629151" y="3657600"/>
              <a:ext cx="342900" cy="131930"/>
            </a:xfrm>
            <a:prstGeom prst="rightArrow">
              <a:avLst/>
            </a:prstGeom>
            <a:solidFill>
              <a:srgbClr val="FFFFFF">
                <a:lumMod val="65000"/>
              </a:srgbClr>
            </a:solidFill>
            <a:ln w="31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5" name="ZoneTexte 44"/>
          <p:cNvSpPr txBox="1"/>
          <p:nvPr/>
        </p:nvSpPr>
        <p:spPr>
          <a:xfrm>
            <a:off x="5031983" y="2106000"/>
            <a:ext cx="6832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Congress</a:t>
            </a: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I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5995332" y="2106000"/>
            <a:ext cx="710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R&amp;D teams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6679529" y="210600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Congress</a:t>
            </a: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II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8403092" y="2106000"/>
            <a:ext cx="7409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Congress</a:t>
            </a: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III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7595532" y="2106000"/>
            <a:ext cx="710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R&amp;D teams</a:t>
            </a:r>
          </a:p>
        </p:txBody>
      </p:sp>
      <p:sp>
        <p:nvSpPr>
          <p:cNvPr id="50" name="Rectangle à coins arrondis 49"/>
          <p:cNvSpPr/>
          <p:nvPr/>
        </p:nvSpPr>
        <p:spPr>
          <a:xfrm>
            <a:off x="595408" y="1246045"/>
            <a:ext cx="2007466" cy="931961"/>
          </a:xfrm>
          <a:prstGeom prst="round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Quantum </a:t>
            </a:r>
            <a:r>
              <a:rPr kumimoji="0" lang="fr-F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Reference Board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Doctors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Therapeuts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Practitioners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Users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/User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Representatives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1" name="Connecteur droit 50"/>
          <p:cNvCxnSpPr/>
          <p:nvPr/>
        </p:nvCxnSpPr>
        <p:spPr>
          <a:xfrm>
            <a:off x="2286000" y="2732544"/>
            <a:ext cx="0" cy="388620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52" name="Connecteur droit 51"/>
          <p:cNvCxnSpPr/>
          <p:nvPr/>
        </p:nvCxnSpPr>
        <p:spPr>
          <a:xfrm>
            <a:off x="6324600" y="2732544"/>
            <a:ext cx="0" cy="388620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53" name="Connecteur droit 52"/>
          <p:cNvCxnSpPr/>
          <p:nvPr/>
        </p:nvCxnSpPr>
        <p:spPr>
          <a:xfrm>
            <a:off x="457200" y="1066800"/>
            <a:ext cx="8085389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54" name="Triangle isocèle 53"/>
          <p:cNvSpPr/>
          <p:nvPr/>
        </p:nvSpPr>
        <p:spPr>
          <a:xfrm>
            <a:off x="730993" y="3113544"/>
            <a:ext cx="637072" cy="538494"/>
          </a:xfrm>
          <a:prstGeom prst="triangle">
            <a:avLst/>
          </a:prstGeom>
          <a:solidFill>
            <a:srgbClr val="99FF66"/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1239386" y="3166999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Doctors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580370" y="3669950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Therapeuts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52783" y="3166999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Users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103449" y="4027944"/>
            <a:ext cx="20678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Certified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&amp; Open Training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for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Health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Users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Therapeuts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Paramedical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Staff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New/Future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Doctors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Existing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Doctors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including</a:t>
            </a:r>
            <a:endParaRPr kumimoji="0" lang="fr-FR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Product/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Tool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Training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Business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Modeling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for future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Practitioners</a:t>
            </a:r>
            <a:endParaRPr kumimoji="0" lang="fr-FR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Program design &amp;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delivery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Validation of programs &amp;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schools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/institutes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819400" y="3147287"/>
            <a:ext cx="381000" cy="276999"/>
          </a:xfrm>
          <a:prstGeom prst="rect">
            <a:avLst/>
          </a:prstGeom>
          <a:solidFill>
            <a:srgbClr val="99FF66"/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 noChangeAspect="1"/>
          </p:cNvSpPr>
          <p:nvPr/>
        </p:nvSpPr>
        <p:spPr>
          <a:xfrm>
            <a:off x="2819400" y="3580010"/>
            <a:ext cx="506730" cy="368409"/>
          </a:xfrm>
          <a:prstGeom prst="rect">
            <a:avLst/>
          </a:prstGeom>
          <a:solidFill>
            <a:srgbClr val="99FF66"/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1" name="Rectangle 60"/>
          <p:cNvSpPr>
            <a:spLocks noChangeAspect="1"/>
          </p:cNvSpPr>
          <p:nvPr/>
        </p:nvSpPr>
        <p:spPr>
          <a:xfrm>
            <a:off x="2819387" y="4104144"/>
            <a:ext cx="632458" cy="459818"/>
          </a:xfrm>
          <a:prstGeom prst="rect">
            <a:avLst/>
          </a:prstGeom>
          <a:solidFill>
            <a:srgbClr val="99FF66"/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2" name="Rectangle 61"/>
          <p:cNvSpPr>
            <a:spLocks noChangeAspect="1"/>
          </p:cNvSpPr>
          <p:nvPr/>
        </p:nvSpPr>
        <p:spPr>
          <a:xfrm>
            <a:off x="2819387" y="2808744"/>
            <a:ext cx="251460" cy="182819"/>
          </a:xfrm>
          <a:prstGeom prst="rect">
            <a:avLst/>
          </a:prstGeom>
          <a:solidFill>
            <a:srgbClr val="99FF66"/>
          </a:solidFill>
          <a:ln w="3175" cap="flat" cmpd="sng" algn="ctr">
            <a:solidFill>
              <a:srgbClr val="0000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2304239" y="4710529"/>
            <a:ext cx="4055919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1. </a:t>
            </a:r>
            <a:r>
              <a:rPr kumimoji="0" lang="fr-FR" sz="1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Stand-</a:t>
            </a:r>
            <a:r>
              <a:rPr kumimoji="0" lang="fr-FR" sz="1200" b="0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alone</a:t>
            </a:r>
            <a:endParaRPr kumimoji="0" lang="fr-FR" sz="12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Any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size, standard or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upscale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architecture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fr-FR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2. </a:t>
            </a:r>
            <a:r>
              <a:rPr kumimoji="0" lang="fr-FR" sz="1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Integrated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Luxury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/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Health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Resorts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Sports Parks,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Theme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Malls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/Villages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fr-FR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3. </a:t>
            </a:r>
            <a:r>
              <a:rPr kumimoji="0" lang="fr-FR" sz="1200" b="0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Customized</a:t>
            </a:r>
            <a:endParaRPr kumimoji="0" lang="fr-FR" sz="12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Oil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/Gaz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platforms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Specific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treatments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Prevention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centers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4. </a:t>
            </a:r>
            <a:r>
              <a:rPr kumimoji="0" lang="fr-FR" sz="1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Mobile Operations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Individual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Treatments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for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wealthy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families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Field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campaigns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3945193" y="3032879"/>
            <a:ext cx="207460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Medical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Prevention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&amp;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Therapy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Quantum </a:t>
            </a:r>
            <a:r>
              <a:rPr kumimoji="0" lang="fr-F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Treat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Center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3945193" y="3558584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Beauty &amp;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Well-Being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Quantum Care Center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3945193" y="4099679"/>
            <a:ext cx="192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Performance &amp; Dynamics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Quantum Power Center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4239687" y="2643876"/>
            <a:ext cx="1170513" cy="307777"/>
          </a:xfrm>
          <a:prstGeom prst="rect">
            <a:avLst/>
          </a:prstGeom>
          <a:solidFill>
            <a:srgbClr val="66FF66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QH </a:t>
            </a:r>
            <a:r>
              <a:rPr kumimoji="0" lang="fr-FR" sz="14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Centers</a:t>
            </a:r>
            <a:endParaRPr kumimoji="0" lang="fr-FR" sz="14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535113" y="2643876"/>
            <a:ext cx="1293687" cy="307777"/>
          </a:xfrm>
          <a:prstGeom prst="rect">
            <a:avLst/>
          </a:prstGeom>
          <a:solidFill>
            <a:srgbClr val="66FF66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QH </a:t>
            </a:r>
            <a:r>
              <a:rPr kumimoji="0" lang="fr-FR" sz="14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Academy</a:t>
            </a:r>
            <a:endParaRPr kumimoji="0" lang="fr-FR" sz="14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7239000" y="2643876"/>
            <a:ext cx="1197764" cy="307777"/>
          </a:xfrm>
          <a:prstGeom prst="rect">
            <a:avLst/>
          </a:prstGeom>
          <a:solidFill>
            <a:srgbClr val="66FF66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QH Institute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6398326" y="4991455"/>
            <a:ext cx="26130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Sourcing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&amp;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Selection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of Technologies &amp; Equipment,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Products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&amp; Services in the QM Reference System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Testing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and validation by a team of QH Experts &amp;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Doctors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Distribution to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health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professionnals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and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health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users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Use of the QH Distribution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platform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and/or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regional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partners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152400" y="1583807"/>
            <a:ext cx="304800" cy="304800"/>
          </a:xfrm>
          <a:prstGeom prst="ellipse">
            <a:avLst/>
          </a:prstGeom>
          <a:solidFill>
            <a:srgbClr val="FFC000"/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72" name="Ellipse 71"/>
          <p:cNvSpPr/>
          <p:nvPr/>
        </p:nvSpPr>
        <p:spPr>
          <a:xfrm>
            <a:off x="152400" y="2643876"/>
            <a:ext cx="304800" cy="304800"/>
          </a:xfrm>
          <a:prstGeom prst="ellipse">
            <a:avLst/>
          </a:prstGeom>
          <a:solidFill>
            <a:srgbClr val="FFC000"/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73" name="Ellipse 72"/>
          <p:cNvSpPr/>
          <p:nvPr/>
        </p:nvSpPr>
        <p:spPr>
          <a:xfrm>
            <a:off x="3871599" y="2643876"/>
            <a:ext cx="304800" cy="304800"/>
          </a:xfrm>
          <a:prstGeom prst="ellipse">
            <a:avLst/>
          </a:prstGeom>
          <a:solidFill>
            <a:srgbClr val="FFC000"/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74" name="Ellipse 73"/>
          <p:cNvSpPr/>
          <p:nvPr/>
        </p:nvSpPr>
        <p:spPr>
          <a:xfrm>
            <a:off x="6851772" y="2643876"/>
            <a:ext cx="304800" cy="304800"/>
          </a:xfrm>
          <a:prstGeom prst="ellipse">
            <a:avLst/>
          </a:prstGeom>
          <a:solidFill>
            <a:srgbClr val="FFC000"/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2723646" y="1875980"/>
            <a:ext cx="215315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Coordination of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Research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Congresses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&amp;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Conferences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Publications</a:t>
            </a:r>
          </a:p>
        </p:txBody>
      </p:sp>
      <p:graphicFrame>
        <p:nvGraphicFramePr>
          <p:cNvPr id="76" name="Tableau 7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31316505"/>
              </p:ext>
            </p:extLst>
          </p:nvPr>
        </p:nvGraphicFramePr>
        <p:xfrm>
          <a:off x="6413953" y="3024876"/>
          <a:ext cx="2666999" cy="1963085"/>
        </p:xfrm>
        <a:graphic>
          <a:graphicData uri="http://schemas.openxmlformats.org/drawingml/2006/table">
            <a:tbl>
              <a:tblPr firstRow="1" bandRow="1"/>
              <a:tblGrid>
                <a:gridCol w="60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6558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500" dirty="0" err="1">
                          <a:solidFill>
                            <a:schemeClr val="tx1"/>
                          </a:solidFill>
                        </a:rPr>
                        <a:t>Root</a:t>
                      </a:r>
                      <a:r>
                        <a:rPr lang="fr-FR" sz="500" dirty="0">
                          <a:solidFill>
                            <a:schemeClr val="tx1"/>
                          </a:solidFill>
                        </a:rPr>
                        <a:t>-Cause</a:t>
                      </a:r>
                    </a:p>
                    <a:p>
                      <a:pPr algn="ctr"/>
                      <a:r>
                        <a:rPr lang="fr-FR" sz="500" dirty="0">
                          <a:solidFill>
                            <a:schemeClr val="tx1"/>
                          </a:solidFill>
                        </a:rPr>
                        <a:t>Diagnostics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500" dirty="0" err="1">
                          <a:solidFill>
                            <a:schemeClr val="tx1"/>
                          </a:solidFill>
                        </a:rPr>
                        <a:t>Nutri-Therapies</a:t>
                      </a:r>
                      <a:endParaRPr lang="fr-FR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500" dirty="0">
                          <a:solidFill>
                            <a:schemeClr val="tx1"/>
                          </a:solidFill>
                        </a:rPr>
                        <a:t>Dynamo-</a:t>
                      </a:r>
                    </a:p>
                    <a:p>
                      <a:pPr algn="ctr"/>
                      <a:r>
                        <a:rPr lang="fr-FR" sz="500" dirty="0" err="1">
                          <a:solidFill>
                            <a:schemeClr val="tx1"/>
                          </a:solidFill>
                        </a:rPr>
                        <a:t>Therapies</a:t>
                      </a:r>
                      <a:endParaRPr lang="fr-FR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500" dirty="0" err="1">
                          <a:solidFill>
                            <a:schemeClr val="tx1"/>
                          </a:solidFill>
                        </a:rPr>
                        <a:t>Osmo</a:t>
                      </a:r>
                      <a:r>
                        <a:rPr lang="fr-FR" sz="5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pPr algn="ctr"/>
                      <a:r>
                        <a:rPr lang="fr-FR" sz="500" dirty="0" err="1">
                          <a:solidFill>
                            <a:schemeClr val="tx1"/>
                          </a:solidFill>
                        </a:rPr>
                        <a:t>Therapies</a:t>
                      </a:r>
                      <a:endParaRPr lang="fr-FR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500" dirty="0" err="1">
                          <a:solidFill>
                            <a:schemeClr val="tx1"/>
                          </a:solidFill>
                        </a:rPr>
                        <a:t>Relatio</a:t>
                      </a:r>
                      <a:r>
                        <a:rPr lang="fr-FR" sz="5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pPr algn="ctr"/>
                      <a:r>
                        <a:rPr lang="fr-FR" sz="500" dirty="0" err="1">
                          <a:solidFill>
                            <a:schemeClr val="tx1"/>
                          </a:solidFill>
                        </a:rPr>
                        <a:t>Therapies</a:t>
                      </a:r>
                      <a:endParaRPr lang="fr-FR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61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 err="1"/>
                        <a:t>Genetics</a:t>
                      </a:r>
                      <a:r>
                        <a:rPr lang="fr-FR" sz="400" dirty="0"/>
                        <a:t>/</a:t>
                      </a:r>
                    </a:p>
                    <a:p>
                      <a:pPr algn="ctr"/>
                      <a:r>
                        <a:rPr lang="fr-FR" sz="400" dirty="0" err="1"/>
                        <a:t>Epigenetics</a:t>
                      </a:r>
                      <a:endParaRPr lang="fr-FR" sz="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 err="1"/>
                        <a:t>Oligo</a:t>
                      </a:r>
                      <a:r>
                        <a:rPr lang="fr-FR" sz="400" dirty="0"/>
                        <a:t>/Litho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/>
                        <a:t>Massages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 err="1"/>
                        <a:t>Balneo</a:t>
                      </a:r>
                      <a:r>
                        <a:rPr lang="fr-FR" sz="400" dirty="0"/>
                        <a:t>/</a:t>
                      </a:r>
                      <a:r>
                        <a:rPr lang="fr-FR" sz="400" dirty="0" err="1"/>
                        <a:t>Fango</a:t>
                      </a:r>
                      <a:endParaRPr lang="fr-FR" sz="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 err="1"/>
                        <a:t>Sophrology</a:t>
                      </a:r>
                      <a:endParaRPr lang="fr-FR" sz="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61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 err="1"/>
                        <a:t>Mineralomics</a:t>
                      </a:r>
                      <a:endParaRPr lang="fr-FR" sz="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/>
                        <a:t>Phyto/</a:t>
                      </a:r>
                      <a:r>
                        <a:rPr lang="fr-FR" sz="400" dirty="0" err="1"/>
                        <a:t>Gemmo</a:t>
                      </a:r>
                      <a:endParaRPr lang="fr-FR" sz="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 err="1"/>
                        <a:t>Osteopathy</a:t>
                      </a:r>
                      <a:endParaRPr lang="fr-FR" sz="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 err="1"/>
                        <a:t>Creno</a:t>
                      </a:r>
                      <a:r>
                        <a:rPr lang="fr-FR" sz="400" dirty="0"/>
                        <a:t>/Thalasso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 err="1"/>
                        <a:t>Meditation</a:t>
                      </a:r>
                      <a:endParaRPr lang="fr-FR" sz="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 err="1"/>
                        <a:t>Proteomics</a:t>
                      </a:r>
                      <a:endParaRPr lang="fr-FR" sz="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 err="1"/>
                        <a:t>Aroma</a:t>
                      </a:r>
                      <a:endParaRPr lang="fr-FR" sz="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 err="1"/>
                        <a:t>Odontology</a:t>
                      </a:r>
                      <a:endParaRPr lang="fr-FR" sz="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 err="1"/>
                        <a:t>Olfacto</a:t>
                      </a:r>
                      <a:endParaRPr lang="fr-FR" sz="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/>
                        <a:t>Relaxation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 err="1"/>
                        <a:t>Physiomics</a:t>
                      </a:r>
                      <a:r>
                        <a:rPr lang="fr-FR" sz="400" dirty="0"/>
                        <a:t>/Scan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 err="1"/>
                        <a:t>Vitamino</a:t>
                      </a:r>
                      <a:endParaRPr lang="fr-FR" sz="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 err="1"/>
                        <a:t>Chiropractics</a:t>
                      </a:r>
                      <a:endParaRPr lang="fr-FR" sz="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 err="1"/>
                        <a:t>Homeopathy</a:t>
                      </a:r>
                      <a:endParaRPr lang="fr-FR" sz="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 err="1"/>
                        <a:t>Aromacology</a:t>
                      </a:r>
                      <a:endParaRPr lang="fr-FR" sz="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61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 err="1"/>
                        <a:t>Pulsology</a:t>
                      </a:r>
                      <a:r>
                        <a:rPr lang="fr-FR" sz="400" dirty="0"/>
                        <a:t>/</a:t>
                      </a:r>
                    </a:p>
                    <a:p>
                      <a:pPr algn="ctr"/>
                      <a:r>
                        <a:rPr lang="fr-FR" sz="400" dirty="0" err="1"/>
                        <a:t>Cardiometry</a:t>
                      </a:r>
                      <a:endParaRPr lang="fr-FR" sz="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 err="1"/>
                        <a:t>Diets</a:t>
                      </a:r>
                      <a:endParaRPr lang="fr-FR" sz="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 err="1"/>
                        <a:t>Reflexo</a:t>
                      </a:r>
                      <a:endParaRPr lang="fr-FR" sz="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 err="1"/>
                        <a:t>Bioresonance</a:t>
                      </a:r>
                      <a:endParaRPr lang="fr-FR" sz="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/>
                        <a:t>Positive Psychology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36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 err="1"/>
                        <a:t>Medical</a:t>
                      </a:r>
                      <a:r>
                        <a:rPr lang="fr-FR" sz="400" dirty="0"/>
                        <a:t> Imaging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/>
                        <a:t>Food </a:t>
                      </a:r>
                      <a:r>
                        <a:rPr lang="fr-FR" sz="400" dirty="0" err="1"/>
                        <a:t>regimes</a:t>
                      </a:r>
                      <a:endParaRPr lang="fr-FR" sz="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 err="1"/>
                        <a:t>Kinesiology</a:t>
                      </a:r>
                      <a:endParaRPr lang="fr-FR" sz="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 err="1"/>
                        <a:t>Ionization</a:t>
                      </a:r>
                      <a:endParaRPr lang="fr-FR" sz="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 err="1"/>
                        <a:t>Phosphenism</a:t>
                      </a:r>
                      <a:endParaRPr lang="fr-FR" sz="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36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 err="1"/>
                        <a:t>Reflexology</a:t>
                      </a:r>
                      <a:endParaRPr lang="fr-FR" sz="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 err="1"/>
                        <a:t>Fasting</a:t>
                      </a:r>
                      <a:endParaRPr lang="fr-FR" sz="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/>
                        <a:t>Electro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 err="1"/>
                        <a:t>Ozono</a:t>
                      </a:r>
                      <a:endParaRPr lang="fr-FR" sz="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 err="1"/>
                        <a:t>Bioenergy</a:t>
                      </a:r>
                      <a:endParaRPr lang="fr-FR" sz="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836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 err="1"/>
                        <a:t>Bioelectronics</a:t>
                      </a:r>
                      <a:endParaRPr lang="fr-FR" sz="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 err="1"/>
                        <a:t>Phago</a:t>
                      </a:r>
                      <a:endParaRPr lang="fr-FR" sz="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/>
                        <a:t>Magneto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 err="1"/>
                        <a:t>Actino</a:t>
                      </a:r>
                      <a:r>
                        <a:rPr lang="fr-FR" sz="400" dirty="0"/>
                        <a:t>/Chromo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/>
                        <a:t>Art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55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 err="1"/>
                        <a:t>Thesigraphy</a:t>
                      </a:r>
                      <a:endParaRPr lang="fr-FR" sz="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 err="1"/>
                        <a:t>Biotics</a:t>
                      </a:r>
                      <a:endParaRPr lang="fr-FR" sz="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/>
                        <a:t>Exos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 err="1"/>
                        <a:t>Milta</a:t>
                      </a:r>
                      <a:r>
                        <a:rPr lang="fr-FR" sz="400" dirty="0"/>
                        <a:t>/Quantum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400" dirty="0"/>
                        <a:t>Method </a:t>
                      </a:r>
                      <a:r>
                        <a:rPr lang="fr-FR" sz="400" dirty="0" err="1"/>
                        <a:t>Vittoz</a:t>
                      </a:r>
                      <a:endParaRPr lang="fr-FR" sz="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fr-FR" sz="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Typages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fr-FR" sz="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Spagyrie</a:t>
                      </a:r>
                      <a:endParaRPr lang="fr-FR" sz="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fr-FR" sz="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Acupuncture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fr-FR" sz="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Cristallo</a:t>
                      </a:r>
                      <a:endParaRPr lang="fr-FR" sz="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fr-FR" sz="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Gestalt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77" name="Connecteur droit 76"/>
          <p:cNvCxnSpPr/>
          <p:nvPr/>
        </p:nvCxnSpPr>
        <p:spPr>
          <a:xfrm>
            <a:off x="457200" y="2476144"/>
            <a:ext cx="8085389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545780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Imagine once more ….</a:t>
            </a:r>
            <a:br>
              <a:rPr lang="fr-FR" sz="40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cap="non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fr-FR" sz="28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cap="non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r-FR" sz="28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cap="non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would</a:t>
            </a:r>
            <a:r>
              <a:rPr lang="fr-FR" sz="28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cap="non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r-FR" sz="28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able to </a:t>
            </a:r>
            <a:r>
              <a:rPr lang="fr-FR" sz="2800" cap="non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tap</a:t>
            </a:r>
            <a:r>
              <a:rPr lang="fr-FR" sz="28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cap="non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fr-FR" sz="28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sz="2800" cap="non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world’s</a:t>
            </a:r>
            <a:r>
              <a:rPr lang="fr-FR" sz="28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cap="non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biggest</a:t>
            </a:r>
            <a:r>
              <a:rPr lang="fr-FR" sz="28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pool of know how in regards to global </a:t>
            </a:r>
            <a:r>
              <a:rPr lang="fr-FR" sz="2800" cap="non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fr-FR" sz="28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issues</a:t>
            </a:r>
            <a:endParaRPr lang="fr-FR" sz="4000" cap="non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403920"/>
            <a:ext cx="1100873" cy="5213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fr-F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  <a:r>
              <a:rPr lang="fr-F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fr-F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time, </a:t>
            </a:r>
            <a:r>
              <a:rPr lang="fr-FR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fr-F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one, </a:t>
            </a:r>
            <a:r>
              <a:rPr lang="fr-FR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everywhere</a:t>
            </a:r>
            <a:r>
              <a:rPr lang="fr-F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natural</a:t>
            </a:r>
            <a:r>
              <a:rPr lang="fr-F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non-intrusive ….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004048" y="609329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www.quantum-healthcare.com</a:t>
            </a:r>
          </a:p>
        </p:txBody>
      </p:sp>
      <p:pic>
        <p:nvPicPr>
          <p:cNvPr id="6" name="Picture 3" descr="Images intégrées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685" y="241998"/>
            <a:ext cx="582803" cy="58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193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fr-FR" sz="3600" cap="non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r-FR" sz="36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cap="non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want</a:t>
            </a:r>
            <a:r>
              <a:rPr lang="fr-FR" sz="36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….</a:t>
            </a:r>
            <a:br>
              <a:rPr lang="fr-FR" sz="40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8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TIZ</a:t>
            </a:r>
            <a:br>
              <a:rPr lang="fr-FR" sz="28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8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600" cap="non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36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 ?</a:t>
            </a:r>
            <a:endParaRPr lang="fr-FR" sz="4000" cap="non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403920"/>
            <a:ext cx="1100873" cy="5213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5004048" y="609329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www.quantum-healthcare.com</a:t>
            </a:r>
          </a:p>
        </p:txBody>
      </p:sp>
      <p:pic>
        <p:nvPicPr>
          <p:cNvPr id="7" name="Picture 2" descr="par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95450"/>
            <a:ext cx="9239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par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257" y="1695450"/>
            <a:ext cx="9239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par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123" y="3611115"/>
            <a:ext cx="9239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par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080" y="3675299"/>
            <a:ext cx="9239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par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61013"/>
            <a:ext cx="9239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par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96" y="3398912"/>
            <a:ext cx="9239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par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365" y="520212"/>
            <a:ext cx="9239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par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82" y="4475398"/>
            <a:ext cx="9239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par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29" y="533400"/>
            <a:ext cx="9239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641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bg1"/>
                </a:solidFill>
                <a:effectLst/>
              </a:rPr>
              <a:t>QUANTUM HEALTH</a:t>
            </a:r>
            <a:br>
              <a:rPr lang="fr-FR" sz="4800" b="1" dirty="0">
                <a:solidFill>
                  <a:schemeClr val="bg1"/>
                </a:solidFill>
                <a:effectLst/>
              </a:rPr>
            </a:br>
            <a:r>
              <a:rPr lang="fr-FR" sz="4800" b="1" dirty="0">
                <a:solidFill>
                  <a:schemeClr val="bg1"/>
                </a:solidFill>
                <a:effectLst/>
              </a:rPr>
              <a:t>Initiative</a:t>
            </a:r>
          </a:p>
        </p:txBody>
      </p:sp>
      <p:sp>
        <p:nvSpPr>
          <p:cNvPr id="5123" name="Sous-titre 2"/>
          <p:cNvSpPr>
            <a:spLocks noGrp="1"/>
          </p:cNvSpPr>
          <p:nvPr>
            <p:ph type="subTitle" idx="1"/>
          </p:nvPr>
        </p:nvSpPr>
        <p:spPr>
          <a:xfrm>
            <a:off x="755576" y="2420888"/>
            <a:ext cx="5478760" cy="1913466"/>
          </a:xfrm>
        </p:spPr>
        <p:txBody>
          <a:bodyPr anchor="ctr"/>
          <a:lstStyle/>
          <a:p>
            <a:pPr marR="0" algn="ctr"/>
            <a:endParaRPr lang="fr-FR" altLang="fr-FR" sz="3200" b="1" dirty="0">
              <a:solidFill>
                <a:schemeClr val="bg1"/>
              </a:solidFill>
            </a:endParaRPr>
          </a:p>
          <a:p>
            <a:pPr marR="0" algn="ctr"/>
            <a:r>
              <a:rPr lang="fr-FR" altLang="fr-FR" sz="2800" b="1" dirty="0" err="1">
                <a:solidFill>
                  <a:schemeClr val="bg1"/>
                </a:solidFill>
              </a:rPr>
              <a:t>Become</a:t>
            </a:r>
            <a:r>
              <a:rPr lang="fr-FR" altLang="fr-FR" sz="2800" b="1" dirty="0">
                <a:solidFill>
                  <a:schemeClr val="bg1"/>
                </a:solidFill>
              </a:rPr>
              <a:t> Actor of </a:t>
            </a:r>
            <a:r>
              <a:rPr lang="fr-FR" altLang="fr-FR" sz="2800" b="1" dirty="0" err="1">
                <a:solidFill>
                  <a:schemeClr val="bg1"/>
                </a:solidFill>
              </a:rPr>
              <a:t>your</a:t>
            </a:r>
            <a:r>
              <a:rPr lang="fr-FR" altLang="fr-FR" sz="2800" b="1" dirty="0">
                <a:solidFill>
                  <a:schemeClr val="bg1"/>
                </a:solidFill>
              </a:rPr>
              <a:t> </a:t>
            </a:r>
            <a:r>
              <a:rPr lang="fr-FR" altLang="fr-FR" sz="2800" b="1" dirty="0" err="1">
                <a:solidFill>
                  <a:schemeClr val="bg1"/>
                </a:solidFill>
              </a:rPr>
              <a:t>Health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403920"/>
            <a:ext cx="1100873" cy="5213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5004048" y="609329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www.quantum-healthcare.com</a:t>
            </a:r>
          </a:p>
        </p:txBody>
      </p:sp>
      <p:pic>
        <p:nvPicPr>
          <p:cNvPr id="7" name="Picture 2" descr="par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801" y="4519830"/>
            <a:ext cx="9239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421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877272"/>
            <a:ext cx="1118427" cy="5933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323528" y="18864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What</a:t>
            </a:r>
            <a:r>
              <a:rPr lang="fr-FR" sz="4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fr-FR" sz="4000" b="1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is</a:t>
            </a:r>
            <a:r>
              <a:rPr lang="fr-FR" sz="4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fr-FR" sz="4000" b="1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our</a:t>
            </a:r>
            <a:r>
              <a:rPr lang="fr-FR" sz="4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fr-FR" sz="4000" b="1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recipe</a:t>
            </a:r>
            <a:r>
              <a:rPr lang="fr-FR" sz="4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?</a:t>
            </a:r>
          </a:p>
          <a:p>
            <a:r>
              <a:rPr lang="fr-FR" sz="2400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Tiz</a:t>
            </a:r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and </a:t>
            </a:r>
            <a:r>
              <a:rPr lang="fr-FR" sz="2400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Tizers</a:t>
            </a:r>
            <a:endParaRPr lang="fr-FR" sz="2400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8059" y="1350123"/>
            <a:ext cx="893587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FR" sz="2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If </a:t>
            </a:r>
            <a:r>
              <a:rPr lang="fr-FR" sz="20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fr-FR" sz="2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knew</a:t>
            </a:r>
            <a:r>
              <a:rPr lang="fr-FR" sz="2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fr-FR" sz="2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fr-FR" sz="2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knew</a:t>
            </a:r>
            <a:r>
              <a:rPr lang="fr-FR" sz="2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fr-FR" sz="2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 power of the Community</a:t>
            </a:r>
          </a:p>
          <a:p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If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have a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statistically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already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been 	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experienced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hundreds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thousands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people –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across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world. 		AND SO HAVE THE SOLUTIONS TO YOUR PROBLEM</a:t>
            </a:r>
          </a:p>
          <a:p>
            <a:endParaRPr lang="fr-F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fr-FR" sz="20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</a:t>
            </a:r>
            <a:r>
              <a:rPr lang="fr-FR" sz="2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control and </a:t>
            </a:r>
            <a:r>
              <a:rPr lang="fr-FR" sz="20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fr-FR" sz="2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fr-FR" sz="2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real …. </a:t>
            </a:r>
            <a:r>
              <a:rPr lang="fr-FR" sz="2000" b="1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fr-FR" sz="2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fr-FR" sz="2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r-FR" sz="2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driven</a:t>
            </a:r>
            <a:r>
              <a:rPr lang="fr-FR" sz="2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fr-FR" sz="2000" b="1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lang="fr-FR" sz="2000" b="1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responsible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not the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doctor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ability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relevant information via Internet,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become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actve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actors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	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experts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mostly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coaches to help us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achieve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targeted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fr-F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fr-F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fr-FR" sz="2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</a:t>
            </a:r>
            <a:r>
              <a:rPr lang="fr-FR" sz="20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2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global trends …… </a:t>
            </a:r>
            <a:r>
              <a:rPr lang="fr-FR" sz="2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new and « clean » technologies »</a:t>
            </a:r>
          </a:p>
          <a:p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Tomorrow’s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		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causes of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problems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out of hand. Use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natural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non –invasive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prevention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illness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</a:t>
            </a:r>
          </a:p>
          <a:p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long-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autonomy</a:t>
            </a:r>
            <a:endParaRPr lang="fr-F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par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610" y="4992673"/>
            <a:ext cx="9239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559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877272"/>
            <a:ext cx="1118427" cy="5933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323528" y="18864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What</a:t>
            </a:r>
            <a:r>
              <a:rPr lang="fr-FR" sz="4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do </a:t>
            </a:r>
            <a:r>
              <a:rPr lang="fr-FR" sz="4000" b="1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</a:t>
            </a:r>
            <a:r>
              <a:rPr lang="fr-FR" sz="4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do ?</a:t>
            </a:r>
          </a:p>
          <a:p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Simple and </a:t>
            </a:r>
            <a:r>
              <a:rPr lang="fr-FR" sz="2400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practical</a:t>
            </a:r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– solutions for </a:t>
            </a:r>
            <a:r>
              <a:rPr lang="fr-FR" sz="2400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everyday’s</a:t>
            </a:r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User </a:t>
            </a:r>
            <a:r>
              <a:rPr lang="fr-FR" sz="2400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problems</a:t>
            </a:r>
            <a:endParaRPr lang="fr-FR" sz="2400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8350" y="1700808"/>
            <a:ext cx="88952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pragmatic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effective solutions to </a:t>
            </a:r>
            <a:r>
              <a:rPr lang="fr-FR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everyone’s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problems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NOW and in the FUTURE</a:t>
            </a:r>
          </a:p>
          <a:p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N°1 </a:t>
            </a:r>
            <a:r>
              <a:rPr lang="fr-FR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User Community to </a:t>
            </a:r>
            <a:r>
              <a:rPr lang="fr-FR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allow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direct exchange of </a:t>
            </a:r>
            <a:r>
              <a:rPr lang="fr-FR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knowledge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expertise 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FAST and USER-</a:t>
            </a:r>
            <a:r>
              <a:rPr lang="fr-F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driven</a:t>
            </a:r>
            <a:endParaRPr lang="fr-F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fr-FR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valuable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complement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professional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actors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to </a:t>
            </a:r>
            <a:r>
              <a:rPr lang="fr-FR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concrete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issues and effective solutions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a USER perspective</a:t>
            </a:r>
          </a:p>
        </p:txBody>
      </p:sp>
      <p:pic>
        <p:nvPicPr>
          <p:cNvPr id="6" name="Picture 2" descr="par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547" y="5005164"/>
            <a:ext cx="9239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05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877272"/>
            <a:ext cx="1118427" cy="5933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323528" y="18864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How </a:t>
            </a:r>
            <a:r>
              <a:rPr lang="fr-FR" sz="4000" b="1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does</a:t>
            </a:r>
            <a:r>
              <a:rPr lang="fr-FR" sz="4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fr-FR" sz="4000" b="1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it</a:t>
            </a:r>
            <a:r>
              <a:rPr lang="fr-FR" sz="4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fr-FR" sz="4000" b="1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work</a:t>
            </a:r>
            <a:r>
              <a:rPr lang="fr-FR" sz="4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?</a:t>
            </a:r>
          </a:p>
          <a:p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 Global </a:t>
            </a:r>
            <a:r>
              <a:rPr lang="fr-FR" sz="2400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Tizer</a:t>
            </a:r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Community</a:t>
            </a:r>
          </a:p>
        </p:txBody>
      </p:sp>
      <p:pic>
        <p:nvPicPr>
          <p:cNvPr id="6" name="Picture 2" descr="par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547" y="5005164"/>
            <a:ext cx="9239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e 18"/>
          <p:cNvGrpSpPr/>
          <p:nvPr/>
        </p:nvGrpSpPr>
        <p:grpSpPr>
          <a:xfrm>
            <a:off x="179512" y="1899519"/>
            <a:ext cx="2664296" cy="3125128"/>
            <a:chOff x="179512" y="1772816"/>
            <a:chExt cx="2664296" cy="3125128"/>
          </a:xfrm>
        </p:grpSpPr>
        <p:sp>
          <p:nvSpPr>
            <p:cNvPr id="2" name="Rectangle 1"/>
            <p:cNvSpPr/>
            <p:nvPr/>
          </p:nvSpPr>
          <p:spPr>
            <a:xfrm>
              <a:off x="179512" y="1772816"/>
              <a:ext cx="2664296" cy="312512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51520" y="1862822"/>
              <a:ext cx="252028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>
                  <a:solidFill>
                    <a:schemeClr val="bg1"/>
                  </a:solidFill>
                </a:rPr>
                <a:t>Describe</a:t>
              </a:r>
              <a:r>
                <a:rPr lang="fr-FR" dirty="0">
                  <a:solidFill>
                    <a:schemeClr val="bg1"/>
                  </a:solidFill>
                </a:rPr>
                <a:t> </a:t>
              </a:r>
              <a:r>
                <a:rPr lang="fr-FR" b="1" dirty="0">
                  <a:solidFill>
                    <a:schemeClr val="bg1"/>
                  </a:solidFill>
                </a:rPr>
                <a:t>the </a:t>
              </a:r>
              <a:r>
                <a:rPr lang="fr-FR" b="1" dirty="0" err="1">
                  <a:solidFill>
                    <a:schemeClr val="bg1"/>
                  </a:solidFill>
                </a:rPr>
                <a:t>health</a:t>
              </a:r>
              <a:r>
                <a:rPr lang="fr-FR" b="1" dirty="0">
                  <a:solidFill>
                    <a:schemeClr val="bg1"/>
                  </a:solidFill>
                </a:rPr>
                <a:t> issue or </a:t>
              </a:r>
              <a:r>
                <a:rPr lang="fr-FR" b="1" dirty="0" err="1">
                  <a:solidFill>
                    <a:schemeClr val="bg1"/>
                  </a:solidFill>
                </a:rPr>
                <a:t>target</a:t>
              </a:r>
              <a:r>
                <a:rPr lang="fr-FR" b="1" dirty="0">
                  <a:solidFill>
                    <a:schemeClr val="bg1"/>
                  </a:solidFill>
                </a:rPr>
                <a:t> </a:t>
              </a:r>
              <a:r>
                <a:rPr lang="fr-FR" dirty="0">
                  <a:solidFill>
                    <a:schemeClr val="bg1"/>
                  </a:solidFill>
                </a:rPr>
                <a:t>– post a </a:t>
              </a:r>
              <a:r>
                <a:rPr lang="fr-FR" b="1" dirty="0" err="1">
                  <a:solidFill>
                    <a:schemeClr val="bg1"/>
                  </a:solidFill>
                </a:rPr>
                <a:t>request</a:t>
              </a:r>
              <a:endParaRPr lang="fr-FR" b="1" dirty="0">
                <a:solidFill>
                  <a:schemeClr val="bg1"/>
                </a:solidFill>
              </a:endParaRPr>
            </a:p>
            <a:p>
              <a:pPr algn="ctr"/>
              <a:r>
                <a:rPr lang="fr-FR" dirty="0">
                  <a:solidFill>
                    <a:schemeClr val="bg1"/>
                  </a:solidFill>
                </a:rPr>
                <a:t>------------------------------------------------------------------------------------------------------------------------------------------------------------------------------------</a:t>
              </a:r>
            </a:p>
            <a:p>
              <a:pPr algn="ctr"/>
              <a:r>
                <a:rPr lang="fr-FR" dirty="0">
                  <a:solidFill>
                    <a:schemeClr val="bg1"/>
                  </a:solidFill>
                </a:rPr>
                <a:t>------------------------------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179512" y="1325192"/>
            <a:ext cx="8280920" cy="4476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75461" y="1364338"/>
            <a:ext cx="723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Register</a:t>
            </a:r>
            <a:r>
              <a:rPr lang="fr-FR" dirty="0">
                <a:solidFill>
                  <a:schemeClr val="bg1"/>
                </a:solidFill>
              </a:rPr>
              <a:t> as a </a:t>
            </a:r>
            <a:r>
              <a:rPr lang="fr-FR" b="1" dirty="0" err="1">
                <a:solidFill>
                  <a:schemeClr val="bg1"/>
                </a:solidFill>
              </a:rPr>
              <a:t>member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of the </a:t>
            </a:r>
            <a:r>
              <a:rPr lang="fr-FR" dirty="0" err="1">
                <a:solidFill>
                  <a:schemeClr val="bg1"/>
                </a:solidFill>
              </a:rPr>
              <a:t>Tizer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community</a:t>
            </a:r>
            <a:r>
              <a:rPr lang="fr-FR" dirty="0">
                <a:solidFill>
                  <a:schemeClr val="bg1"/>
                </a:solidFill>
              </a:rPr>
              <a:t> (free of charge)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179512" y="5059487"/>
            <a:ext cx="2664296" cy="1592560"/>
            <a:chOff x="179512" y="4932784"/>
            <a:chExt cx="2664296" cy="1592560"/>
          </a:xfrm>
        </p:grpSpPr>
        <p:sp>
          <p:nvSpPr>
            <p:cNvPr id="9" name="Rectangle 8"/>
            <p:cNvSpPr/>
            <p:nvPr/>
          </p:nvSpPr>
          <p:spPr>
            <a:xfrm>
              <a:off x="179512" y="4932784"/>
              <a:ext cx="2664296" cy="159256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51520" y="5013176"/>
              <a:ext cx="252028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>
                  <a:solidFill>
                    <a:schemeClr val="bg1"/>
                  </a:solidFill>
                </a:rPr>
                <a:t>View</a:t>
              </a:r>
              <a:r>
                <a:rPr lang="fr-FR" dirty="0">
                  <a:solidFill>
                    <a:schemeClr val="bg1"/>
                  </a:solidFill>
                </a:rPr>
                <a:t> of the </a:t>
              </a:r>
              <a:r>
                <a:rPr lang="fr-FR" b="1" dirty="0" err="1">
                  <a:solidFill>
                    <a:schemeClr val="bg1"/>
                  </a:solidFill>
                </a:rPr>
                <a:t>most</a:t>
              </a:r>
              <a:r>
                <a:rPr lang="fr-FR" b="1" dirty="0">
                  <a:solidFill>
                    <a:schemeClr val="bg1"/>
                  </a:solidFill>
                </a:rPr>
                <a:t> </a:t>
              </a:r>
              <a:r>
                <a:rPr lang="fr-FR" b="1" dirty="0" err="1">
                  <a:solidFill>
                    <a:schemeClr val="bg1"/>
                  </a:solidFill>
                </a:rPr>
                <a:t>frequent</a:t>
              </a:r>
              <a:r>
                <a:rPr lang="fr-FR" b="1" dirty="0">
                  <a:solidFill>
                    <a:schemeClr val="bg1"/>
                  </a:solidFill>
                </a:rPr>
                <a:t> user </a:t>
              </a:r>
              <a:r>
                <a:rPr lang="fr-FR" b="1" dirty="0" err="1">
                  <a:solidFill>
                    <a:schemeClr val="bg1"/>
                  </a:solidFill>
                </a:rPr>
                <a:t>health</a:t>
              </a:r>
              <a:r>
                <a:rPr lang="fr-FR" b="1" dirty="0">
                  <a:solidFill>
                    <a:schemeClr val="bg1"/>
                  </a:solidFill>
                </a:rPr>
                <a:t> </a:t>
              </a:r>
              <a:r>
                <a:rPr lang="fr-FR" b="1" dirty="0" err="1">
                  <a:solidFill>
                    <a:schemeClr val="bg1"/>
                  </a:solidFill>
                </a:rPr>
                <a:t>problems</a:t>
              </a:r>
              <a:endParaRPr lang="fr-FR" b="1" dirty="0">
                <a:solidFill>
                  <a:schemeClr val="bg1"/>
                </a:solidFill>
              </a:endParaRPr>
            </a:p>
            <a:p>
              <a:pPr algn="ctr"/>
              <a:r>
                <a:rPr lang="fr-FR" dirty="0">
                  <a:solidFill>
                    <a:schemeClr val="bg1"/>
                  </a:solidFill>
                </a:rPr>
                <a:t>- per </a:t>
              </a:r>
              <a:r>
                <a:rPr lang="fr-FR" dirty="0" err="1">
                  <a:solidFill>
                    <a:schemeClr val="bg1"/>
                  </a:solidFill>
                </a:rPr>
                <a:t>region</a:t>
              </a:r>
              <a:r>
                <a:rPr lang="fr-FR" dirty="0">
                  <a:solidFill>
                    <a:schemeClr val="bg1"/>
                  </a:solidFill>
                </a:rPr>
                <a:t> and type of user issue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4499992" y="1955898"/>
            <a:ext cx="3973056" cy="2374897"/>
            <a:chOff x="4499992" y="1829195"/>
            <a:chExt cx="3973056" cy="2374897"/>
          </a:xfrm>
        </p:grpSpPr>
        <p:sp>
          <p:nvSpPr>
            <p:cNvPr id="13" name="Rectangle 12"/>
            <p:cNvSpPr/>
            <p:nvPr/>
          </p:nvSpPr>
          <p:spPr>
            <a:xfrm>
              <a:off x="4499992" y="1831310"/>
              <a:ext cx="3960440" cy="237278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553664" y="2940510"/>
              <a:ext cx="39193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u="sng" dirty="0">
                  <a:solidFill>
                    <a:schemeClr val="bg1"/>
                  </a:solidFill>
                </a:rPr>
                <a:t>Global </a:t>
              </a:r>
              <a:r>
                <a:rPr lang="fr-FR" b="1" u="sng" dirty="0" err="1">
                  <a:solidFill>
                    <a:schemeClr val="bg1"/>
                  </a:solidFill>
                </a:rPr>
                <a:t>Health</a:t>
              </a:r>
              <a:r>
                <a:rPr lang="fr-FR" b="1" u="sng" dirty="0">
                  <a:solidFill>
                    <a:schemeClr val="bg1"/>
                  </a:solidFill>
                </a:rPr>
                <a:t> Book </a:t>
              </a:r>
            </a:p>
            <a:p>
              <a:pPr algn="ctr"/>
              <a:r>
                <a:rPr lang="fr-FR" dirty="0">
                  <a:solidFill>
                    <a:schemeClr val="bg1"/>
                  </a:solidFill>
                </a:rPr>
                <a:t>the </a:t>
              </a:r>
              <a:r>
                <a:rPr lang="fr-FR" dirty="0" err="1">
                  <a:solidFill>
                    <a:schemeClr val="bg1"/>
                  </a:solidFill>
                </a:rPr>
                <a:t>universal</a:t>
              </a:r>
              <a:r>
                <a:rPr lang="fr-FR" dirty="0">
                  <a:solidFill>
                    <a:schemeClr val="bg1"/>
                  </a:solidFill>
                </a:rPr>
                <a:t> </a:t>
              </a:r>
              <a:r>
                <a:rPr lang="fr-FR" dirty="0" err="1">
                  <a:solidFill>
                    <a:schemeClr val="bg1"/>
                  </a:solidFill>
                </a:rPr>
                <a:t>library</a:t>
              </a:r>
              <a:r>
                <a:rPr lang="fr-FR" dirty="0">
                  <a:solidFill>
                    <a:schemeClr val="bg1"/>
                  </a:solidFill>
                </a:rPr>
                <a:t> of </a:t>
              </a:r>
              <a:r>
                <a:rPr lang="fr-FR" dirty="0" err="1">
                  <a:solidFill>
                    <a:schemeClr val="bg1"/>
                  </a:solidFill>
                </a:rPr>
                <a:t>health</a:t>
              </a:r>
              <a:r>
                <a:rPr lang="fr-FR" dirty="0">
                  <a:solidFill>
                    <a:schemeClr val="bg1"/>
                  </a:solidFill>
                </a:rPr>
                <a:t> solutions </a:t>
              </a:r>
              <a:r>
                <a:rPr lang="fr-FR" dirty="0" err="1">
                  <a:solidFill>
                    <a:schemeClr val="bg1"/>
                  </a:solidFill>
                </a:rPr>
                <a:t>from</a:t>
              </a:r>
              <a:r>
                <a:rPr lang="fr-FR" dirty="0">
                  <a:solidFill>
                    <a:schemeClr val="bg1"/>
                  </a:solidFill>
                </a:rPr>
                <a:t> a (</a:t>
              </a:r>
              <a:r>
                <a:rPr lang="fr-FR" dirty="0" err="1">
                  <a:solidFill>
                    <a:schemeClr val="bg1"/>
                  </a:solidFill>
                </a:rPr>
                <a:t>personal</a:t>
              </a:r>
              <a:r>
                <a:rPr lang="fr-FR" dirty="0">
                  <a:solidFill>
                    <a:schemeClr val="bg1"/>
                  </a:solidFill>
                </a:rPr>
                <a:t> or </a:t>
              </a:r>
              <a:r>
                <a:rPr lang="fr-FR" dirty="0" err="1">
                  <a:solidFill>
                    <a:schemeClr val="bg1"/>
                  </a:solidFill>
                </a:rPr>
                <a:t>professional</a:t>
              </a:r>
              <a:r>
                <a:rPr lang="fr-FR" dirty="0">
                  <a:solidFill>
                    <a:schemeClr val="bg1"/>
                  </a:solidFill>
                </a:rPr>
                <a:t>) user perspective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4553664" y="1829195"/>
              <a:ext cx="38473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>
                  <a:solidFill>
                    <a:schemeClr val="bg1"/>
                  </a:solidFill>
                </a:rPr>
                <a:t>Describe</a:t>
              </a:r>
              <a:r>
                <a:rPr lang="fr-FR" dirty="0">
                  <a:solidFill>
                    <a:schemeClr val="bg1"/>
                  </a:solidFill>
                </a:rPr>
                <a:t> the </a:t>
              </a:r>
              <a:r>
                <a:rPr lang="fr-FR" b="1" dirty="0">
                  <a:solidFill>
                    <a:schemeClr val="bg1"/>
                  </a:solidFill>
                </a:rPr>
                <a:t>solution </a:t>
              </a:r>
              <a:r>
                <a:rPr lang="fr-FR" dirty="0">
                  <a:solidFill>
                    <a:schemeClr val="bg1"/>
                  </a:solidFill>
                </a:rPr>
                <a:t>for </a:t>
              </a:r>
              <a:r>
                <a:rPr lang="fr-FR" b="1" dirty="0">
                  <a:solidFill>
                    <a:schemeClr val="bg1"/>
                  </a:solidFill>
                </a:rPr>
                <a:t>a </a:t>
              </a:r>
              <a:r>
                <a:rPr lang="fr-FR" b="1" dirty="0" err="1">
                  <a:solidFill>
                    <a:schemeClr val="bg1"/>
                  </a:solidFill>
                </a:rPr>
                <a:t>health</a:t>
              </a:r>
              <a:r>
                <a:rPr lang="fr-FR" b="1" dirty="0">
                  <a:solidFill>
                    <a:schemeClr val="bg1"/>
                  </a:solidFill>
                </a:rPr>
                <a:t> issue or </a:t>
              </a:r>
              <a:r>
                <a:rPr lang="fr-FR" b="1" dirty="0" err="1">
                  <a:solidFill>
                    <a:schemeClr val="bg1"/>
                  </a:solidFill>
                </a:rPr>
                <a:t>target</a:t>
              </a:r>
              <a:r>
                <a:rPr lang="fr-FR" b="1" dirty="0">
                  <a:solidFill>
                    <a:schemeClr val="bg1"/>
                  </a:solidFill>
                </a:rPr>
                <a:t> </a:t>
              </a:r>
              <a:r>
                <a:rPr lang="fr-FR" dirty="0">
                  <a:solidFill>
                    <a:schemeClr val="bg1"/>
                  </a:solidFill>
                </a:rPr>
                <a:t>– post a </a:t>
              </a:r>
              <a:r>
                <a:rPr lang="fr-FR" b="1" dirty="0" err="1">
                  <a:solidFill>
                    <a:schemeClr val="bg1"/>
                  </a:solidFill>
                </a:rPr>
                <a:t>recipe</a:t>
              </a:r>
              <a:endParaRPr lang="fr-FR" b="1" dirty="0">
                <a:solidFill>
                  <a:schemeClr val="bg1"/>
                </a:solidFill>
              </a:endParaRPr>
            </a:p>
            <a:p>
              <a:pPr algn="ctr"/>
              <a:r>
                <a:rPr lang="fr-FR" dirty="0">
                  <a:solidFill>
                    <a:schemeClr val="bg1"/>
                  </a:solidFill>
                </a:rPr>
                <a:t>------------------------------------------------------------------------------------------------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4499992" y="4407503"/>
            <a:ext cx="3051992" cy="2261857"/>
            <a:chOff x="4499992" y="4280800"/>
            <a:chExt cx="3051992" cy="2261857"/>
          </a:xfrm>
        </p:grpSpPr>
        <p:sp>
          <p:nvSpPr>
            <p:cNvPr id="16" name="Rectangle 15"/>
            <p:cNvSpPr/>
            <p:nvPr/>
          </p:nvSpPr>
          <p:spPr>
            <a:xfrm>
              <a:off x="4515469" y="4280800"/>
              <a:ext cx="3036515" cy="226185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499992" y="4316903"/>
              <a:ext cx="30445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>
                  <a:solidFill>
                    <a:schemeClr val="bg1"/>
                  </a:solidFill>
                </a:rPr>
                <a:t>Describe</a:t>
              </a:r>
              <a:r>
                <a:rPr lang="fr-FR" dirty="0">
                  <a:solidFill>
                    <a:schemeClr val="bg1"/>
                  </a:solidFill>
                </a:rPr>
                <a:t> a </a:t>
              </a:r>
              <a:r>
                <a:rPr lang="fr-FR" dirty="0" err="1">
                  <a:solidFill>
                    <a:schemeClr val="bg1"/>
                  </a:solidFill>
                </a:rPr>
                <a:t>health</a:t>
              </a:r>
              <a:r>
                <a:rPr lang="fr-FR" dirty="0">
                  <a:solidFill>
                    <a:schemeClr val="bg1"/>
                  </a:solidFill>
                </a:rPr>
                <a:t> </a:t>
              </a:r>
              <a:r>
                <a:rPr lang="fr-FR" dirty="0" err="1">
                  <a:solidFill>
                    <a:schemeClr val="bg1"/>
                  </a:solidFill>
                </a:rPr>
                <a:t>technology</a:t>
              </a:r>
              <a:r>
                <a:rPr lang="fr-FR" dirty="0">
                  <a:solidFill>
                    <a:schemeClr val="bg1"/>
                  </a:solidFill>
                </a:rPr>
                <a:t>, </a:t>
              </a:r>
              <a:r>
                <a:rPr lang="fr-FR" dirty="0" err="1">
                  <a:solidFill>
                    <a:schemeClr val="bg1"/>
                  </a:solidFill>
                </a:rPr>
                <a:t>therapy</a:t>
              </a:r>
              <a:r>
                <a:rPr lang="fr-FR" dirty="0">
                  <a:solidFill>
                    <a:schemeClr val="bg1"/>
                  </a:solidFill>
                </a:rPr>
                <a:t>, </a:t>
              </a:r>
              <a:r>
                <a:rPr lang="fr-FR" dirty="0" err="1">
                  <a:solidFill>
                    <a:schemeClr val="bg1"/>
                  </a:solidFill>
                </a:rPr>
                <a:t>product</a:t>
              </a:r>
              <a:r>
                <a:rPr lang="fr-FR" dirty="0">
                  <a:solidFill>
                    <a:schemeClr val="bg1"/>
                  </a:solidFill>
                </a:rPr>
                <a:t> or service - propose a </a:t>
              </a:r>
              <a:r>
                <a:rPr lang="fr-FR" b="1" dirty="0">
                  <a:solidFill>
                    <a:schemeClr val="bg1"/>
                  </a:solidFill>
                </a:rPr>
                <a:t>solution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556525" y="5805264"/>
              <a:ext cx="2983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u="sng" dirty="0">
                  <a:solidFill>
                    <a:schemeClr val="bg1"/>
                  </a:solidFill>
                </a:rPr>
                <a:t>Global </a:t>
              </a:r>
              <a:r>
                <a:rPr lang="fr-FR" b="1" u="sng" dirty="0" err="1">
                  <a:solidFill>
                    <a:schemeClr val="bg1"/>
                  </a:solidFill>
                </a:rPr>
                <a:t>Health</a:t>
              </a:r>
              <a:r>
                <a:rPr lang="fr-FR" b="1" u="sng" dirty="0">
                  <a:solidFill>
                    <a:schemeClr val="bg1"/>
                  </a:solidFill>
                </a:rPr>
                <a:t> Shop </a:t>
              </a:r>
            </a:p>
            <a:p>
              <a:pPr algn="ctr"/>
              <a:r>
                <a:rPr lang="fr-FR" dirty="0">
                  <a:solidFill>
                    <a:schemeClr val="bg1"/>
                  </a:solidFill>
                </a:rPr>
                <a:t>the </a:t>
              </a:r>
              <a:r>
                <a:rPr lang="fr-FR" dirty="0" err="1">
                  <a:solidFill>
                    <a:schemeClr val="bg1"/>
                  </a:solidFill>
                </a:rPr>
                <a:t>webshop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Flèche : droite 20"/>
          <p:cNvSpPr/>
          <p:nvPr/>
        </p:nvSpPr>
        <p:spPr>
          <a:xfrm>
            <a:off x="2987824" y="2357216"/>
            <a:ext cx="1368152" cy="273441"/>
          </a:xfrm>
          <a:prstGeom prst="rightArrow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 : droite 21"/>
          <p:cNvSpPr/>
          <p:nvPr/>
        </p:nvSpPr>
        <p:spPr>
          <a:xfrm>
            <a:off x="2987824" y="5877272"/>
            <a:ext cx="1368152" cy="249559"/>
          </a:xfrm>
          <a:prstGeom prst="rightArrow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 : double flèche horizontale 22"/>
          <p:cNvSpPr/>
          <p:nvPr/>
        </p:nvSpPr>
        <p:spPr>
          <a:xfrm>
            <a:off x="2987824" y="3068960"/>
            <a:ext cx="1332148" cy="238377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2915816" y="2082334"/>
            <a:ext cx="1432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</a:t>
            </a:r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solution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771800" y="2780928"/>
            <a:ext cx="1792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</a:t>
            </a:r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endParaRPr lang="fr-F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fr-FR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lang="fr-F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887551" y="5545790"/>
            <a:ext cx="1612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launch</a:t>
            </a:r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fr-FR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endParaRPr lang="fr-F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Flèche : droite 26"/>
          <p:cNvSpPr/>
          <p:nvPr/>
        </p:nvSpPr>
        <p:spPr>
          <a:xfrm flipH="1">
            <a:off x="3001570" y="4574130"/>
            <a:ext cx="1368152" cy="268931"/>
          </a:xfrm>
          <a:prstGeom prst="rightArrow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2887551" y="4293096"/>
            <a:ext cx="1612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 a</a:t>
            </a:r>
          </a:p>
          <a:p>
            <a:pPr algn="ctr"/>
            <a:endParaRPr lang="fr-F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solution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857804" y="3376737"/>
            <a:ext cx="1323800" cy="52322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live update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by </a:t>
            </a:r>
            <a:r>
              <a:rPr lang="fr-FR" sz="1400" b="1" dirty="0" err="1">
                <a:solidFill>
                  <a:schemeClr val="bg1"/>
                </a:solidFill>
              </a:rPr>
              <a:t>users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004048" y="5641503"/>
            <a:ext cx="1915951" cy="30777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live update by </a:t>
            </a:r>
            <a:r>
              <a:rPr lang="fr-FR" sz="1400" b="1" dirty="0" err="1">
                <a:solidFill>
                  <a:schemeClr val="bg1"/>
                </a:solidFill>
              </a:rPr>
              <a:t>users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460886" y="2625292"/>
            <a:ext cx="1915951" cy="30777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live update by </a:t>
            </a:r>
            <a:r>
              <a:rPr lang="fr-FR" sz="1400" b="1" dirty="0" err="1">
                <a:solidFill>
                  <a:schemeClr val="bg1"/>
                </a:solidFill>
              </a:rPr>
              <a:t>users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025004" y="3645024"/>
            <a:ext cx="1323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live user exchange</a:t>
            </a:r>
          </a:p>
        </p:txBody>
      </p:sp>
    </p:spTree>
    <p:extLst>
      <p:ext uri="{BB962C8B-B14F-4D97-AF65-F5344CB8AC3E}">
        <p14:creationId xmlns:p14="http://schemas.microsoft.com/office/powerpoint/2010/main" val="3232070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877272"/>
            <a:ext cx="1118427" cy="5933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323528" y="18864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What</a:t>
            </a:r>
            <a:r>
              <a:rPr lang="fr-FR" sz="4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fr-FR" sz="4000" b="1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can</a:t>
            </a:r>
            <a:r>
              <a:rPr lang="fr-FR" sz="4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YOU do ?</a:t>
            </a:r>
          </a:p>
          <a:p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 active </a:t>
            </a:r>
            <a:r>
              <a:rPr lang="fr-FR" sz="2400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Tizer</a:t>
            </a:r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in the Community</a:t>
            </a:r>
          </a:p>
        </p:txBody>
      </p:sp>
      <p:pic>
        <p:nvPicPr>
          <p:cNvPr id="6" name="Picture 2" descr="par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547" y="5005164"/>
            <a:ext cx="9239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123334" y="1356040"/>
            <a:ext cx="860725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User Community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amongst</a:t>
            </a: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things</a:t>
            </a: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fr-FR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post a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assistance (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solution to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solution to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Global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Book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and exchange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members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User Community to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issues and possible solutions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 a solution to a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</a:t>
            </a:r>
            <a:endParaRPr lang="fr-F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launch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Community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and/or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solution to a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issue (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for a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issue, or for a single case)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 a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therapy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service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able to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</a:t>
            </a:r>
            <a:endParaRPr lang="fr-F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an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ambassador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topic (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identifying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issues or solutions)</a:t>
            </a:r>
          </a:p>
          <a:p>
            <a:pPr marL="285750" indent="-285750">
              <a:buFontTx/>
              <a:buChar char="-"/>
            </a:pP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become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 entrepreneur in the Global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launching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service or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</a:t>
            </a: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business in one of the Community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fields</a:t>
            </a:r>
            <a:endParaRPr lang="fr-F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of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interest</a:t>
            </a:r>
            <a:endParaRPr lang="fr-F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fr-F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306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BRop.OCkWQkNVNJpOOOg"/>
</p:tagLst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1427</TotalTime>
  <Words>1838</Words>
  <Application>Microsoft Office PowerPoint</Application>
  <PresentationFormat>Affichage à l'écran (4:3)</PresentationFormat>
  <Paragraphs>344</Paragraphs>
  <Slides>25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5" baseType="lpstr">
      <vt:lpstr>Aparajita</vt:lpstr>
      <vt:lpstr>Arial</vt:lpstr>
      <vt:lpstr>Bookman Old Style</vt:lpstr>
      <vt:lpstr>Calibri</vt:lpstr>
      <vt:lpstr>Century Gothic</vt:lpstr>
      <vt:lpstr>Georgia</vt:lpstr>
      <vt:lpstr>Times New Roman</vt:lpstr>
      <vt:lpstr>Wingdings</vt:lpstr>
      <vt:lpstr>Wingdings 3</vt:lpstr>
      <vt:lpstr>Secteur</vt:lpstr>
      <vt:lpstr>Imagine …. you had a way of always finding an effective solution to your health problems and/or help the ones close to you ?</vt:lpstr>
      <vt:lpstr>Imagine again …. that you could have access to this  independantly of any social status  or financial criteria</vt:lpstr>
      <vt:lpstr>Imagine once more …. that you would be able to tap into the world’s biggest pool of know how in regards to global health issues</vt:lpstr>
      <vt:lpstr>Do you want to ….  TIZ  with us ?</vt:lpstr>
      <vt:lpstr>QUANTUM HEALTH Initiative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QUANTUM HEALTH Initiative</vt:lpstr>
      <vt:lpstr>QUANTUM HEALTH Initiative</vt:lpstr>
      <vt:lpstr>The « scientific » part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HEALTH</dc:title>
  <dc:creator>hari</dc:creator>
  <cp:lastModifiedBy>Claus Kourim</cp:lastModifiedBy>
  <cp:revision>183</cp:revision>
  <dcterms:created xsi:type="dcterms:W3CDTF">2015-12-28T15:49:10Z</dcterms:created>
  <dcterms:modified xsi:type="dcterms:W3CDTF">2017-01-11T09:11:16Z</dcterms:modified>
</cp:coreProperties>
</file>