
<file path=[Content_Types].xml><?xml version="1.0" encoding="utf-8"?>
<Types xmlns="http://schemas.openxmlformats.org/package/2006/content-types">
  <Override PartName="/ppt/slides/slide5.xml" ContentType="application/vnd.openxmlformats-officedocument.presentationml.slide+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diagrams/layout1.xml" ContentType="application/vnd.openxmlformats-officedocument.drawingml.diagramLayout+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7"/>
  </p:notesMasterIdLst>
  <p:sldIdLst>
    <p:sldId id="261" r:id="rId2"/>
    <p:sldId id="272" r:id="rId3"/>
    <p:sldId id="276" r:id="rId4"/>
    <p:sldId id="277" r:id="rId5"/>
    <p:sldId id="273" r:id="rId6"/>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38C91"/>
    <a:srgbClr val="8E0000"/>
    <a:srgbClr val="E8E0A6"/>
    <a:srgbClr val="E0D688"/>
    <a:srgbClr val="D5C65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141" autoAdjust="0"/>
    <p:restoredTop sz="96654" autoAdjust="0"/>
  </p:normalViewPr>
  <p:slideViewPr>
    <p:cSldViewPr snapToObjects="1" showGuides="1">
      <p:cViewPr>
        <p:scale>
          <a:sx n="63" d="100"/>
          <a:sy n="63" d="100"/>
        </p:scale>
        <p:origin x="-1000" y="-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6B3CF8-05DF-440D-B763-DA38D34F2011}" type="doc">
      <dgm:prSet loTypeId="urn:microsoft.com/office/officeart/2005/8/layout/chevron1" loCatId="process" qsTypeId="urn:microsoft.com/office/officeart/2005/8/quickstyle/simple1" qsCatId="simple" csTypeId="urn:microsoft.com/office/officeart/2005/8/colors/colorful1" csCatId="colorful" phldr="1"/>
      <dgm:spPr/>
    </dgm:pt>
    <dgm:pt modelId="{13F75235-F694-49E0-B8A3-5A930D701711}">
      <dgm:prSet phldrT="[Texte]"/>
      <dgm:spPr>
        <a:solidFill>
          <a:srgbClr val="C00000"/>
        </a:solidFill>
      </dgm:spPr>
      <dgm:t>
        <a:bodyPr/>
        <a:lstStyle/>
        <a:p>
          <a:r>
            <a:rPr lang="fr-FR" dirty="0" smtClean="0"/>
            <a:t>Construire une bonne vision</a:t>
          </a:r>
          <a:endParaRPr lang="fr-FR" dirty="0"/>
        </a:p>
      </dgm:t>
    </dgm:pt>
    <dgm:pt modelId="{9402CC22-F224-4C0A-9A89-A56A521B3718}" type="parTrans" cxnId="{453F403C-810B-4E0F-A5E3-E559982EF903}">
      <dgm:prSet/>
      <dgm:spPr/>
      <dgm:t>
        <a:bodyPr/>
        <a:lstStyle/>
        <a:p>
          <a:endParaRPr lang="fr-FR"/>
        </a:p>
      </dgm:t>
    </dgm:pt>
    <dgm:pt modelId="{176EB2BC-D345-44EA-A562-9FE0F7FF6442}" type="sibTrans" cxnId="{453F403C-810B-4E0F-A5E3-E559982EF903}">
      <dgm:prSet/>
      <dgm:spPr/>
      <dgm:t>
        <a:bodyPr/>
        <a:lstStyle/>
        <a:p>
          <a:endParaRPr lang="fr-FR"/>
        </a:p>
      </dgm:t>
    </dgm:pt>
    <dgm:pt modelId="{FD667449-3608-4CAA-A40B-A457B0371841}">
      <dgm:prSet phldrT="[Texte]"/>
      <dgm:spPr>
        <a:solidFill>
          <a:srgbClr val="C00000"/>
        </a:solidFill>
      </dgm:spPr>
      <dgm:t>
        <a:bodyPr/>
        <a:lstStyle/>
        <a:p>
          <a:r>
            <a:rPr lang="fr-FR" dirty="0" smtClean="0"/>
            <a:t>Identifier les rôles utilisateurs</a:t>
          </a:r>
          <a:endParaRPr lang="fr-FR" dirty="0"/>
        </a:p>
      </dgm:t>
    </dgm:pt>
    <dgm:pt modelId="{0290B7A2-80AA-489E-BA7F-2014DCD6B4F0}" type="parTrans" cxnId="{2FD6BDC6-E7F6-42A8-8FC1-6922A45F8F84}">
      <dgm:prSet/>
      <dgm:spPr/>
      <dgm:t>
        <a:bodyPr/>
        <a:lstStyle/>
        <a:p>
          <a:endParaRPr lang="fr-FR"/>
        </a:p>
      </dgm:t>
    </dgm:pt>
    <dgm:pt modelId="{DC7FFBB6-948A-4538-9ED2-BA5B1C1561B2}" type="sibTrans" cxnId="{2FD6BDC6-E7F6-42A8-8FC1-6922A45F8F84}">
      <dgm:prSet/>
      <dgm:spPr/>
      <dgm:t>
        <a:bodyPr/>
        <a:lstStyle/>
        <a:p>
          <a:endParaRPr lang="fr-FR"/>
        </a:p>
      </dgm:t>
    </dgm:pt>
    <dgm:pt modelId="{5521F13B-CFAD-4E41-BC65-CA12919A67F9}">
      <dgm:prSet phldrT="[Texte]"/>
      <dgm:spPr>
        <a:solidFill>
          <a:schemeClr val="bg2">
            <a:lumMod val="25000"/>
          </a:schemeClr>
        </a:solidFill>
      </dgm:spPr>
      <dgm:t>
        <a:bodyPr/>
        <a:lstStyle/>
        <a:p>
          <a:r>
            <a:rPr lang="fr-FR" dirty="0" smtClean="0"/>
            <a:t>Lister les </a:t>
          </a:r>
          <a:r>
            <a:rPr lang="fr-FR" dirty="0" err="1" smtClean="0"/>
            <a:t>Features</a:t>
          </a:r>
          <a:r>
            <a:rPr lang="fr-FR" dirty="0" smtClean="0"/>
            <a:t> Produit</a:t>
          </a:r>
          <a:endParaRPr lang="fr-FR" dirty="0"/>
        </a:p>
      </dgm:t>
    </dgm:pt>
    <dgm:pt modelId="{C1747BCD-D451-426B-B6B4-CE3F3E084CAB}" type="parTrans" cxnId="{B8F13B8C-6EE2-4E05-A178-F1D920ACC564}">
      <dgm:prSet/>
      <dgm:spPr/>
      <dgm:t>
        <a:bodyPr/>
        <a:lstStyle/>
        <a:p>
          <a:endParaRPr lang="fr-FR"/>
        </a:p>
      </dgm:t>
    </dgm:pt>
    <dgm:pt modelId="{EBA80FFD-B523-4336-8F45-9732116515E2}" type="sibTrans" cxnId="{B8F13B8C-6EE2-4E05-A178-F1D920ACC564}">
      <dgm:prSet/>
      <dgm:spPr/>
      <dgm:t>
        <a:bodyPr/>
        <a:lstStyle/>
        <a:p>
          <a:endParaRPr lang="fr-FR"/>
        </a:p>
      </dgm:t>
    </dgm:pt>
    <dgm:pt modelId="{3D8D1172-D87F-4A26-B5D2-B87ED5C0DF1C}">
      <dgm:prSet phldrT="[Texte]"/>
      <dgm:spPr>
        <a:solidFill>
          <a:schemeClr val="bg2">
            <a:lumMod val="25000"/>
          </a:schemeClr>
        </a:solidFill>
      </dgm:spPr>
      <dgm:t>
        <a:bodyPr/>
        <a:lstStyle/>
        <a:p>
          <a:r>
            <a:rPr lang="fr-FR" dirty="0" smtClean="0"/>
            <a:t>Décomposer en User Stories</a:t>
          </a:r>
          <a:endParaRPr lang="fr-FR" dirty="0"/>
        </a:p>
      </dgm:t>
    </dgm:pt>
    <dgm:pt modelId="{EB763091-4798-45A2-93F3-796F894ED1F5}" type="parTrans" cxnId="{0C922CD9-D5FD-4F61-92C9-F0BB3A13B6E8}">
      <dgm:prSet/>
      <dgm:spPr/>
      <dgm:t>
        <a:bodyPr/>
        <a:lstStyle/>
        <a:p>
          <a:endParaRPr lang="fr-FR"/>
        </a:p>
      </dgm:t>
    </dgm:pt>
    <dgm:pt modelId="{0BB84B2B-2E58-4E01-AD7E-7A4CC632EE68}" type="sibTrans" cxnId="{0C922CD9-D5FD-4F61-92C9-F0BB3A13B6E8}">
      <dgm:prSet/>
      <dgm:spPr/>
      <dgm:t>
        <a:bodyPr/>
        <a:lstStyle/>
        <a:p>
          <a:endParaRPr lang="fr-FR"/>
        </a:p>
      </dgm:t>
    </dgm:pt>
    <dgm:pt modelId="{73541971-99A0-4B9F-914E-B6EA9D792855}" type="pres">
      <dgm:prSet presAssocID="{736B3CF8-05DF-440D-B763-DA38D34F2011}" presName="Name0" presStyleCnt="0">
        <dgm:presLayoutVars>
          <dgm:dir/>
          <dgm:animLvl val="lvl"/>
          <dgm:resizeHandles val="exact"/>
        </dgm:presLayoutVars>
      </dgm:prSet>
      <dgm:spPr/>
    </dgm:pt>
    <dgm:pt modelId="{2B0F2B6C-31E6-41AA-A28C-FA79291F2EEC}" type="pres">
      <dgm:prSet presAssocID="{13F75235-F694-49E0-B8A3-5A930D701711}" presName="parTxOnly" presStyleLbl="node1" presStyleIdx="0" presStyleCnt="4" custLinFactNeighborX="-1718">
        <dgm:presLayoutVars>
          <dgm:chMax val="0"/>
          <dgm:chPref val="0"/>
          <dgm:bulletEnabled val="1"/>
        </dgm:presLayoutVars>
      </dgm:prSet>
      <dgm:spPr/>
      <dgm:t>
        <a:bodyPr/>
        <a:lstStyle/>
        <a:p>
          <a:endParaRPr lang="fr-FR"/>
        </a:p>
      </dgm:t>
    </dgm:pt>
    <dgm:pt modelId="{4396C5D7-4707-4CBA-91EE-7964DF4D0085}" type="pres">
      <dgm:prSet presAssocID="{176EB2BC-D345-44EA-A562-9FE0F7FF6442}" presName="parTxOnlySpace" presStyleCnt="0"/>
      <dgm:spPr/>
    </dgm:pt>
    <dgm:pt modelId="{3C461519-3772-4417-ACB5-A0299F5C126F}" type="pres">
      <dgm:prSet presAssocID="{FD667449-3608-4CAA-A40B-A457B0371841}" presName="parTxOnly" presStyleLbl="node1" presStyleIdx="1" presStyleCnt="4">
        <dgm:presLayoutVars>
          <dgm:chMax val="0"/>
          <dgm:chPref val="0"/>
          <dgm:bulletEnabled val="1"/>
        </dgm:presLayoutVars>
      </dgm:prSet>
      <dgm:spPr/>
      <dgm:t>
        <a:bodyPr/>
        <a:lstStyle/>
        <a:p>
          <a:endParaRPr lang="fr-FR"/>
        </a:p>
      </dgm:t>
    </dgm:pt>
    <dgm:pt modelId="{D9C841F2-EF31-402E-9E5D-1DF8F7140B81}" type="pres">
      <dgm:prSet presAssocID="{DC7FFBB6-948A-4538-9ED2-BA5B1C1561B2}" presName="parTxOnlySpace" presStyleCnt="0"/>
      <dgm:spPr/>
    </dgm:pt>
    <dgm:pt modelId="{F990F6F2-29D0-4F59-BDBA-0F4D8FB32F5F}" type="pres">
      <dgm:prSet presAssocID="{5521F13B-CFAD-4E41-BC65-CA12919A67F9}" presName="parTxOnly" presStyleLbl="node1" presStyleIdx="2" presStyleCnt="4">
        <dgm:presLayoutVars>
          <dgm:chMax val="0"/>
          <dgm:chPref val="0"/>
          <dgm:bulletEnabled val="1"/>
        </dgm:presLayoutVars>
      </dgm:prSet>
      <dgm:spPr/>
      <dgm:t>
        <a:bodyPr/>
        <a:lstStyle/>
        <a:p>
          <a:endParaRPr lang="fr-FR"/>
        </a:p>
      </dgm:t>
    </dgm:pt>
    <dgm:pt modelId="{BB1C0788-22D6-44A1-949F-7F31C231FD29}" type="pres">
      <dgm:prSet presAssocID="{EBA80FFD-B523-4336-8F45-9732116515E2}" presName="parTxOnlySpace" presStyleCnt="0"/>
      <dgm:spPr/>
    </dgm:pt>
    <dgm:pt modelId="{0DE41C68-9611-4C40-8EFB-328CB5C4DEB8}" type="pres">
      <dgm:prSet presAssocID="{3D8D1172-D87F-4A26-B5D2-B87ED5C0DF1C}" presName="parTxOnly" presStyleLbl="node1" presStyleIdx="3" presStyleCnt="4">
        <dgm:presLayoutVars>
          <dgm:chMax val="0"/>
          <dgm:chPref val="0"/>
          <dgm:bulletEnabled val="1"/>
        </dgm:presLayoutVars>
      </dgm:prSet>
      <dgm:spPr/>
      <dgm:t>
        <a:bodyPr/>
        <a:lstStyle/>
        <a:p>
          <a:endParaRPr lang="fr-FR"/>
        </a:p>
      </dgm:t>
    </dgm:pt>
  </dgm:ptLst>
  <dgm:cxnLst>
    <dgm:cxn modelId="{B8F13B8C-6EE2-4E05-A178-F1D920ACC564}" srcId="{736B3CF8-05DF-440D-B763-DA38D34F2011}" destId="{5521F13B-CFAD-4E41-BC65-CA12919A67F9}" srcOrd="2" destOrd="0" parTransId="{C1747BCD-D451-426B-B6B4-CE3F3E084CAB}" sibTransId="{EBA80FFD-B523-4336-8F45-9732116515E2}"/>
    <dgm:cxn modelId="{2FD6BDC6-E7F6-42A8-8FC1-6922A45F8F84}" srcId="{736B3CF8-05DF-440D-B763-DA38D34F2011}" destId="{FD667449-3608-4CAA-A40B-A457B0371841}" srcOrd="1" destOrd="0" parTransId="{0290B7A2-80AA-489E-BA7F-2014DCD6B4F0}" sibTransId="{DC7FFBB6-948A-4538-9ED2-BA5B1C1561B2}"/>
    <dgm:cxn modelId="{0C922CD9-D5FD-4F61-92C9-F0BB3A13B6E8}" srcId="{736B3CF8-05DF-440D-B763-DA38D34F2011}" destId="{3D8D1172-D87F-4A26-B5D2-B87ED5C0DF1C}" srcOrd="3" destOrd="0" parTransId="{EB763091-4798-45A2-93F3-796F894ED1F5}" sibTransId="{0BB84B2B-2E58-4E01-AD7E-7A4CC632EE68}"/>
    <dgm:cxn modelId="{607104FD-1717-423C-AE05-7F14BECE09CC}" type="presOf" srcId="{13F75235-F694-49E0-B8A3-5A930D701711}" destId="{2B0F2B6C-31E6-41AA-A28C-FA79291F2EEC}" srcOrd="0" destOrd="0" presId="urn:microsoft.com/office/officeart/2005/8/layout/chevron1"/>
    <dgm:cxn modelId="{0B19CF84-2D6F-496B-BB7E-8832F2C78FB5}" type="presOf" srcId="{736B3CF8-05DF-440D-B763-DA38D34F2011}" destId="{73541971-99A0-4B9F-914E-B6EA9D792855}" srcOrd="0" destOrd="0" presId="urn:microsoft.com/office/officeart/2005/8/layout/chevron1"/>
    <dgm:cxn modelId="{453F403C-810B-4E0F-A5E3-E559982EF903}" srcId="{736B3CF8-05DF-440D-B763-DA38D34F2011}" destId="{13F75235-F694-49E0-B8A3-5A930D701711}" srcOrd="0" destOrd="0" parTransId="{9402CC22-F224-4C0A-9A89-A56A521B3718}" sibTransId="{176EB2BC-D345-44EA-A562-9FE0F7FF6442}"/>
    <dgm:cxn modelId="{25508440-5418-4F31-801A-26B0CD2196EA}" type="presOf" srcId="{FD667449-3608-4CAA-A40B-A457B0371841}" destId="{3C461519-3772-4417-ACB5-A0299F5C126F}" srcOrd="0" destOrd="0" presId="urn:microsoft.com/office/officeart/2005/8/layout/chevron1"/>
    <dgm:cxn modelId="{B113525A-8783-4A54-8F16-94D1CAF46925}" type="presOf" srcId="{5521F13B-CFAD-4E41-BC65-CA12919A67F9}" destId="{F990F6F2-29D0-4F59-BDBA-0F4D8FB32F5F}" srcOrd="0" destOrd="0" presId="urn:microsoft.com/office/officeart/2005/8/layout/chevron1"/>
    <dgm:cxn modelId="{E00C2A13-6525-4502-A0F8-0E0B828FA339}" type="presOf" srcId="{3D8D1172-D87F-4A26-B5D2-B87ED5C0DF1C}" destId="{0DE41C68-9611-4C40-8EFB-328CB5C4DEB8}" srcOrd="0" destOrd="0" presId="urn:microsoft.com/office/officeart/2005/8/layout/chevron1"/>
    <dgm:cxn modelId="{E279A4A6-506D-48DD-8F39-764ADE05B809}" type="presParOf" srcId="{73541971-99A0-4B9F-914E-B6EA9D792855}" destId="{2B0F2B6C-31E6-41AA-A28C-FA79291F2EEC}" srcOrd="0" destOrd="0" presId="urn:microsoft.com/office/officeart/2005/8/layout/chevron1"/>
    <dgm:cxn modelId="{C60FBD5B-FF75-4BDC-AC74-8F4DB6168E3C}" type="presParOf" srcId="{73541971-99A0-4B9F-914E-B6EA9D792855}" destId="{4396C5D7-4707-4CBA-91EE-7964DF4D0085}" srcOrd="1" destOrd="0" presId="urn:microsoft.com/office/officeart/2005/8/layout/chevron1"/>
    <dgm:cxn modelId="{F47BA89D-BDB1-401A-BBB3-01CD535241D4}" type="presParOf" srcId="{73541971-99A0-4B9F-914E-B6EA9D792855}" destId="{3C461519-3772-4417-ACB5-A0299F5C126F}" srcOrd="2" destOrd="0" presId="urn:microsoft.com/office/officeart/2005/8/layout/chevron1"/>
    <dgm:cxn modelId="{07FAF223-1016-4D6D-BC07-9E3556905A34}" type="presParOf" srcId="{73541971-99A0-4B9F-914E-B6EA9D792855}" destId="{D9C841F2-EF31-402E-9E5D-1DF8F7140B81}" srcOrd="3" destOrd="0" presId="urn:microsoft.com/office/officeart/2005/8/layout/chevron1"/>
    <dgm:cxn modelId="{9969580F-6D39-45DF-BEA7-D3AA25E19874}" type="presParOf" srcId="{73541971-99A0-4B9F-914E-B6EA9D792855}" destId="{F990F6F2-29D0-4F59-BDBA-0F4D8FB32F5F}" srcOrd="4" destOrd="0" presId="urn:microsoft.com/office/officeart/2005/8/layout/chevron1"/>
    <dgm:cxn modelId="{CAD74663-9921-4B3F-B9AD-4E9A8C6A562D}" type="presParOf" srcId="{73541971-99A0-4B9F-914E-B6EA9D792855}" destId="{BB1C0788-22D6-44A1-949F-7F31C231FD29}" srcOrd="5" destOrd="0" presId="urn:microsoft.com/office/officeart/2005/8/layout/chevron1"/>
    <dgm:cxn modelId="{C470F70E-DC93-4468-AA84-8F2BE533ED23}" type="presParOf" srcId="{73541971-99A0-4B9F-914E-B6EA9D792855}" destId="{0DE41C68-9611-4C40-8EFB-328CB5C4DEB8}" srcOrd="6"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B0F2B6C-31E6-41AA-A28C-FA79291F2EEC}">
      <dsp:nvSpPr>
        <dsp:cNvPr id="0" name=""/>
        <dsp:cNvSpPr/>
      </dsp:nvSpPr>
      <dsp:spPr>
        <a:xfrm>
          <a:off x="0" y="618948"/>
          <a:ext cx="1945816" cy="778326"/>
        </a:xfrm>
        <a:prstGeom prst="chevron">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Construire une bonne vision</a:t>
          </a:r>
          <a:endParaRPr lang="fr-FR" sz="1600" kern="1200" dirty="0"/>
        </a:p>
      </dsp:txBody>
      <dsp:txXfrm>
        <a:off x="0" y="618948"/>
        <a:ext cx="1945816" cy="778326"/>
      </dsp:txXfrm>
    </dsp:sp>
    <dsp:sp modelId="{3C461519-3772-4417-ACB5-A0299F5C126F}">
      <dsp:nvSpPr>
        <dsp:cNvPr id="0" name=""/>
        <dsp:cNvSpPr/>
      </dsp:nvSpPr>
      <dsp:spPr>
        <a:xfrm>
          <a:off x="1754577" y="618948"/>
          <a:ext cx="1945816" cy="778326"/>
        </a:xfrm>
        <a:prstGeom prst="chevron">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Identifier les rôles utilisateurs</a:t>
          </a:r>
          <a:endParaRPr lang="fr-FR" sz="1600" kern="1200" dirty="0"/>
        </a:p>
      </dsp:txBody>
      <dsp:txXfrm>
        <a:off x="1754577" y="618948"/>
        <a:ext cx="1945816" cy="778326"/>
      </dsp:txXfrm>
    </dsp:sp>
    <dsp:sp modelId="{F990F6F2-29D0-4F59-BDBA-0F4D8FB32F5F}">
      <dsp:nvSpPr>
        <dsp:cNvPr id="0" name=""/>
        <dsp:cNvSpPr/>
      </dsp:nvSpPr>
      <dsp:spPr>
        <a:xfrm>
          <a:off x="3505813" y="618948"/>
          <a:ext cx="1945816" cy="778326"/>
        </a:xfrm>
        <a:prstGeom prst="chevron">
          <a:avLst/>
        </a:prstGeom>
        <a:solidFill>
          <a:schemeClr val="bg2">
            <a:lumMod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Lister les </a:t>
          </a:r>
          <a:r>
            <a:rPr lang="fr-FR" sz="1600" kern="1200" dirty="0" err="1" smtClean="0"/>
            <a:t>Features</a:t>
          </a:r>
          <a:r>
            <a:rPr lang="fr-FR" sz="1600" kern="1200" dirty="0" smtClean="0"/>
            <a:t> Produit</a:t>
          </a:r>
          <a:endParaRPr lang="fr-FR" sz="1600" kern="1200" dirty="0"/>
        </a:p>
      </dsp:txBody>
      <dsp:txXfrm>
        <a:off x="3505813" y="618948"/>
        <a:ext cx="1945816" cy="778326"/>
      </dsp:txXfrm>
    </dsp:sp>
    <dsp:sp modelId="{0DE41C68-9611-4C40-8EFB-328CB5C4DEB8}">
      <dsp:nvSpPr>
        <dsp:cNvPr id="0" name=""/>
        <dsp:cNvSpPr/>
      </dsp:nvSpPr>
      <dsp:spPr>
        <a:xfrm>
          <a:off x="5257048" y="618948"/>
          <a:ext cx="1945816" cy="778326"/>
        </a:xfrm>
        <a:prstGeom prst="chevron">
          <a:avLst/>
        </a:prstGeom>
        <a:solidFill>
          <a:schemeClr val="bg2">
            <a:lumMod val="2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lvl="0" algn="ctr" defTabSz="711200">
            <a:lnSpc>
              <a:spcPct val="90000"/>
            </a:lnSpc>
            <a:spcBef>
              <a:spcPct val="0"/>
            </a:spcBef>
            <a:spcAft>
              <a:spcPct val="35000"/>
            </a:spcAft>
          </a:pPr>
          <a:r>
            <a:rPr lang="fr-FR" sz="1600" kern="1200" dirty="0" smtClean="0"/>
            <a:t>Décomposer en User Stories</a:t>
          </a:r>
          <a:endParaRPr lang="fr-FR" sz="1600" kern="1200" dirty="0"/>
        </a:p>
      </dsp:txBody>
      <dsp:txXfrm>
        <a:off x="5257048" y="618948"/>
        <a:ext cx="1945816" cy="77832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27641A-5ED4-4254-A0B0-D89276799A87}" type="datetimeFigureOut">
              <a:rPr lang="fr-FR" smtClean="0"/>
              <a:pPr/>
              <a:t>28/02/2017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50D8A0-540C-488F-8608-3A47C5E8644E}" type="slidenum">
              <a:rPr lang="fr-FR" smtClean="0"/>
              <a:pPr/>
              <a:t>‹N°›</a:t>
            </a:fld>
            <a:endParaRPr lang="fr-FR"/>
          </a:p>
        </p:txBody>
      </p:sp>
    </p:spTree>
    <p:extLst>
      <p:ext uri="{BB962C8B-B14F-4D97-AF65-F5344CB8AC3E}">
        <p14:creationId xmlns:p14="http://schemas.microsoft.com/office/powerpoint/2010/main" xmlns="" val="247163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195736" y="2247155"/>
            <a:ext cx="5334000" cy="2133601"/>
          </a:xfrm>
          <a:prstGeom prst="rect">
            <a:avLst/>
          </a:prstGeom>
        </p:spPr>
        <p:txBody>
          <a:bodyPr anchor="ctr"/>
          <a:lstStyle>
            <a:lvl1pPr algn="r">
              <a:defRPr/>
            </a:lvl1pPr>
          </a:lstStyle>
          <a:p>
            <a:r>
              <a:rPr lang="fr-CA" dirty="0" smtClean="0"/>
              <a:t>Cliquez et modifiez le titre</a:t>
            </a:r>
            <a:endParaRPr lang="fr-FR" dirty="0"/>
          </a:p>
        </p:txBody>
      </p:sp>
      <p:sp>
        <p:nvSpPr>
          <p:cNvPr id="3" name="Sous-titre 2"/>
          <p:cNvSpPr>
            <a:spLocks noGrp="1"/>
          </p:cNvSpPr>
          <p:nvPr>
            <p:ph type="subTitle" idx="1" hasCustomPrompt="1"/>
          </p:nvPr>
        </p:nvSpPr>
        <p:spPr>
          <a:xfrm>
            <a:off x="3563888" y="4005064"/>
            <a:ext cx="5334000" cy="2362200"/>
          </a:xfrm>
          <a:prstGeom prst="rect">
            <a:avLst/>
          </a:prstGeom>
        </p:spPr>
        <p:txBody>
          <a:bodyPr/>
          <a:lstStyle>
            <a:lvl1pPr marL="0" indent="0" algn="r">
              <a:buNone/>
              <a:defRPr>
                <a:solidFill>
                  <a:schemeClr val="bg1">
                    <a:lumMod val="65000"/>
                  </a:schemeClr>
                </a:solidFill>
              </a:defRPr>
            </a:lvl1pPr>
            <a:lvl2pPr marL="457200" indent="0" algn="r">
              <a:buNone/>
              <a:defRPr>
                <a:solidFill>
                  <a:schemeClr val="tx1"/>
                </a:solidFill>
              </a:defRPr>
            </a:lvl2pPr>
            <a:lvl3pPr marL="914400" indent="0" algn="r">
              <a:buNone/>
              <a:defRPr>
                <a:solidFill>
                  <a:schemeClr val="tx1"/>
                </a:solidFill>
              </a:defRPr>
            </a:lvl3pPr>
            <a:lvl4pPr marL="1371600" indent="0" algn="r">
              <a:buNone/>
              <a:defRPr>
                <a:solidFill>
                  <a:schemeClr val="tx1"/>
                </a:solidFill>
              </a:defRPr>
            </a:lvl4pPr>
            <a:lvl5pPr marL="1828800" indent="0" algn="r">
              <a:buNone/>
              <a:defRPr>
                <a:solidFill>
                  <a:schemeClr val="tx1"/>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fr-CA" dirty="0" smtClean="0"/>
              <a:t>Cliquez pour modifier les styles du texte du masque</a:t>
            </a:r>
          </a:p>
          <a:p>
            <a:pPr lvl="1"/>
            <a:endParaRPr lang="fr-CA" dirty="0" smtClean="0"/>
          </a:p>
          <a:p>
            <a:pPr lvl="1"/>
            <a:r>
              <a:rPr lang="fr-CA" dirty="0" smtClean="0"/>
              <a:t>Deuxième niveau</a:t>
            </a:r>
          </a:p>
          <a:p>
            <a:pPr lvl="2"/>
            <a:r>
              <a:rPr lang="fr-CA" dirty="0" smtClean="0"/>
              <a:t>Troisième niveau</a:t>
            </a:r>
          </a:p>
          <a:p>
            <a:pPr lvl="3"/>
            <a:r>
              <a:rPr lang="fr-CA" dirty="0" smtClean="0"/>
              <a:t>Quatrième niveau</a:t>
            </a:r>
          </a:p>
          <a:p>
            <a:pPr lvl="4"/>
            <a:r>
              <a:rPr lang="fr-CA" dirty="0" smtClean="0"/>
              <a:t>Cinquième niveau</a:t>
            </a:r>
            <a:endParaRPr lang="fr-FR" dirty="0"/>
          </a:p>
        </p:txBody>
      </p:sp>
      <p:pic>
        <p:nvPicPr>
          <p:cNvPr id="5" name="Image 4" descr="2948-1438801051.png"/>
          <p:cNvPicPr>
            <a:picLocks noChangeAspect="1"/>
          </p:cNvPicPr>
          <p:nvPr userDrawn="1"/>
        </p:nvPicPr>
        <p:blipFill>
          <a:blip r:embed="rId2"/>
          <a:stretch>
            <a:fillRect/>
          </a:stretch>
        </p:blipFill>
        <p:spPr>
          <a:xfrm>
            <a:off x="5955344" y="87660"/>
            <a:ext cx="3188656" cy="3226296"/>
          </a:xfrm>
          <a:prstGeom prst="rect">
            <a:avLst/>
          </a:prstGeom>
        </p:spPr>
      </p:pic>
      <p:pic>
        <p:nvPicPr>
          <p:cNvPr id="6" name="Image 5" descr="635733345327711663-tribute-to-kandinsky-composition-viii.jpg"/>
          <p:cNvPicPr>
            <a:picLocks noChangeAspect="1"/>
          </p:cNvPicPr>
          <p:nvPr userDrawn="1"/>
        </p:nvPicPr>
        <p:blipFill>
          <a:blip r:embed="rId3"/>
          <a:stretch>
            <a:fillRect/>
          </a:stretch>
        </p:blipFill>
        <p:spPr>
          <a:xfrm rot="5400000">
            <a:off x="-2700338" y="2700337"/>
            <a:ext cx="6858000" cy="1457325"/>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3" name="Rectangle 2"/>
          <p:cNvSpPr/>
          <p:nvPr userDrawn="1"/>
        </p:nvSpPr>
        <p:spPr>
          <a:xfrm>
            <a:off x="0" y="0"/>
            <a:ext cx="9144000" cy="980728"/>
          </a:xfrm>
          <a:prstGeom prst="rect">
            <a:avLst/>
          </a:prstGeom>
          <a:solidFill>
            <a:schemeClr val="accent4">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179512" y="53752"/>
            <a:ext cx="8507288" cy="926976"/>
          </a:xfrm>
          <a:prstGeom prst="rect">
            <a:avLst/>
          </a:prstGeom>
        </p:spPr>
        <p:txBody>
          <a:bodyPr/>
          <a:lstStyle>
            <a:lvl1pPr algn="l">
              <a:defRPr sz="3200">
                <a:solidFill>
                  <a:schemeClr val="tx1"/>
                </a:solidFill>
              </a:defRPr>
            </a:lvl1pPr>
          </a:lstStyle>
          <a:p>
            <a:r>
              <a:rPr lang="fr-FR" dirty="0" smtClean="0"/>
              <a:t>Cliquez pour modifier le style du titre</a:t>
            </a:r>
            <a:endParaRPr lang="fr-FR" dirty="0"/>
          </a:p>
        </p:txBody>
      </p:sp>
      <p:sp>
        <p:nvSpPr>
          <p:cNvPr id="5" name="Espace réservé du texte 4"/>
          <p:cNvSpPr>
            <a:spLocks noGrp="1"/>
          </p:cNvSpPr>
          <p:nvPr>
            <p:ph type="body" sz="quarter" idx="10"/>
          </p:nvPr>
        </p:nvSpPr>
        <p:spPr>
          <a:xfrm>
            <a:off x="468313" y="1412875"/>
            <a:ext cx="8218487" cy="4824413"/>
          </a:xfrm>
          <a:prstGeom prst="rect">
            <a:avLst/>
          </a:prstGeom>
        </p:spPr>
        <p:txBody>
          <a:bodyPr/>
          <a:lstStyle>
            <a:lvl1pPr algn="l">
              <a:defRPr sz="2000"/>
            </a:lvl1pPr>
            <a:lvl2pPr algn="l">
              <a:defRPr sz="2000"/>
            </a:lvl2pPr>
            <a:lvl3pPr algn="l">
              <a:defRPr sz="2000"/>
            </a:lvl3pPr>
            <a:lvl4pPr algn="l">
              <a:defRPr sz="2000"/>
            </a:lvl4pPr>
            <a:lvl5pPr algn="l">
              <a:defRPr sz="2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a:prstGeom prst="rect">
            <a:avLst/>
          </a:prstGeom>
        </p:spPr>
        <p:txBody>
          <a:bodyPr/>
          <a:lstStyle>
            <a:lvl1pPr algn="l">
              <a:defRPr sz="2800" b="1">
                <a:latin typeface="Trebuchet MS" pitchFamily="34" charset="0"/>
              </a:defRPr>
            </a:lvl1pPr>
          </a:lstStyle>
          <a:p>
            <a:r>
              <a:rPr lang="fr-FR" dirty="0" smtClean="0"/>
              <a:t>Cliquez pour modifier le style du titre</a:t>
            </a:r>
            <a:endParaRPr lang="fr-FR" dirty="0"/>
          </a:p>
        </p:txBody>
      </p:sp>
      <p:sp>
        <p:nvSpPr>
          <p:cNvPr id="3" name="Espace réservé du contenu 2"/>
          <p:cNvSpPr>
            <a:spLocks noGrp="1"/>
          </p:cNvSpPr>
          <p:nvPr>
            <p:ph idx="1" hasCustomPrompt="1"/>
          </p:nvPr>
        </p:nvSpPr>
        <p:spPr>
          <a:xfrm>
            <a:off x="457200" y="1268760"/>
            <a:ext cx="8229600" cy="4857403"/>
          </a:xfrm>
          <a:prstGeom prst="rect">
            <a:avLst/>
          </a:prstGeom>
        </p:spPr>
        <p:txBody>
          <a:bodyPr/>
          <a:lstStyle>
            <a:lvl1pPr algn="l">
              <a:buFont typeface="Wingdings" pitchFamily="2" charset="2"/>
              <a:buChar char="q"/>
              <a:defRPr sz="2400">
                <a:latin typeface="Arial Narrow" pitchFamily="34" charset="0"/>
              </a:defRPr>
            </a:lvl1pPr>
            <a:lvl2pPr algn="l">
              <a:buFont typeface="Arial" pitchFamily="34" charset="0"/>
              <a:buChar char="•"/>
              <a:defRPr sz="1800" b="1">
                <a:latin typeface="Trebuchet MS" pitchFamily="34" charset="0"/>
              </a:defRPr>
            </a:lvl2pPr>
            <a:lvl3pPr algn="l">
              <a:defRPr sz="1500">
                <a:latin typeface="Trebuchet MS" pitchFamily="34" charset="0"/>
              </a:defRPr>
            </a:lvl3pPr>
            <a:lvl4pPr algn="l">
              <a:defRPr sz="1500">
                <a:latin typeface="Trebuchet MS" pitchFamily="34" charset="0"/>
              </a:defRPr>
            </a:lvl4pPr>
            <a:lvl5pPr algn="l">
              <a:defRPr sz="1500">
                <a:latin typeface="Trebuchet MS" pitchFamily="34" charset="0"/>
              </a:defRPr>
            </a:lvl5pPr>
          </a:lstStyle>
          <a:p>
            <a:pPr lvl="0"/>
            <a:r>
              <a:rPr lang="fr-FR" dirty="0" smtClean="0"/>
              <a:t> Cliquez pour modifier les styles du texte du masque</a:t>
            </a:r>
          </a:p>
          <a:p>
            <a:pPr lvl="1"/>
            <a:r>
              <a:rPr lang="fr-FR" dirty="0" smtClean="0"/>
              <a:t> 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lvl1pPr>
              <a:defRPr sz="1200"/>
            </a:lvl1pPr>
          </a:lstStyle>
          <a:p>
            <a:fld id="{89C50616-853B-4054-BBAC-186CAFF6283D}" type="datetime1">
              <a:rPr lang="fr-FR" smtClean="0"/>
              <a:pPr/>
              <a:t>28/02/2017</a:t>
            </a:fld>
            <a:endParaRPr lang="fr-FR" dirty="0"/>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lvl1pPr>
              <a:defRPr sz="1200"/>
            </a:lvl1pPr>
          </a:lstStyle>
          <a:p>
            <a:pPr algn="ctr"/>
            <a:r>
              <a:rPr lang="fr-FR" dirty="0" smtClean="0"/>
              <a:t>Projet EPN-ADMIN</a:t>
            </a:r>
            <a:endParaRPr lang="fr-FR" dirty="0"/>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lvl1pPr>
              <a:defRPr sz="1200"/>
            </a:lvl1pPr>
          </a:lstStyle>
          <a:p>
            <a:fld id="{2B0910F3-D0D5-408D-B388-136743E209AC}"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94" r:id="rId2"/>
    <p:sldLayoutId id="2147483695" r:id="rId3"/>
  </p:sldLayoutIdLst>
  <p:txStyles>
    <p:titleStyle>
      <a:lvl1pPr algn="r" defTabSz="457200" rtl="0" eaLnBrk="1" latinLnBrk="0" hangingPunct="1">
        <a:spcBef>
          <a:spcPct val="0"/>
        </a:spcBef>
        <a:buNone/>
        <a:defRPr lang="fr-FR" sz="3800" kern="1200" dirty="0" smtClean="0">
          <a:solidFill>
            <a:schemeClr val="bg1">
              <a:lumMod val="65000"/>
            </a:schemeClr>
          </a:solidFill>
          <a:effectLst/>
          <a:latin typeface="Verdana"/>
          <a:ea typeface="+mj-ea"/>
          <a:cs typeface="Verdana"/>
        </a:defRPr>
      </a:lvl1pPr>
    </p:titleStyle>
    <p:bodyStyle>
      <a:lvl1pPr marL="0" indent="0" algn="r" defTabSz="457200" rtl="0" eaLnBrk="1" latinLnBrk="0" hangingPunct="1">
        <a:spcBef>
          <a:spcPts val="0"/>
        </a:spcBef>
        <a:spcAft>
          <a:spcPts val="1200"/>
        </a:spcAft>
        <a:buFont typeface="Arial"/>
        <a:buNone/>
        <a:defRPr sz="2400" kern="1200">
          <a:solidFill>
            <a:schemeClr val="tx1"/>
          </a:solidFill>
          <a:latin typeface="Verdana"/>
          <a:ea typeface="+mn-ea"/>
          <a:cs typeface="Verdana"/>
        </a:defRPr>
      </a:lvl1pPr>
      <a:lvl2pPr marL="449263" indent="0" algn="r" defTabSz="457200" rtl="0" eaLnBrk="1" latinLnBrk="0" hangingPunct="1">
        <a:spcBef>
          <a:spcPts val="0"/>
        </a:spcBef>
        <a:spcAft>
          <a:spcPts val="1200"/>
        </a:spcAft>
        <a:buFont typeface="Arial"/>
        <a:buNone/>
        <a:defRPr sz="2400" kern="1200">
          <a:solidFill>
            <a:schemeClr val="tx1"/>
          </a:solidFill>
          <a:latin typeface="Verdana"/>
          <a:ea typeface="+mn-ea"/>
          <a:cs typeface="Verdana"/>
        </a:defRPr>
      </a:lvl2pPr>
      <a:lvl3pPr marL="900113" indent="0" algn="r" defTabSz="457200" rtl="0" eaLnBrk="1" latinLnBrk="0" hangingPunct="1">
        <a:spcBef>
          <a:spcPts val="0"/>
        </a:spcBef>
        <a:spcAft>
          <a:spcPts val="1200"/>
        </a:spcAft>
        <a:buFont typeface="Arial"/>
        <a:buNone/>
        <a:defRPr sz="2400" kern="1200">
          <a:solidFill>
            <a:schemeClr val="tx1"/>
          </a:solidFill>
          <a:latin typeface="Verdana"/>
          <a:ea typeface="+mn-ea"/>
          <a:cs typeface="Verdana"/>
        </a:defRPr>
      </a:lvl3pPr>
      <a:lvl4pPr marL="1360488" indent="0" algn="r" defTabSz="457200" rtl="0" eaLnBrk="1" latinLnBrk="0" hangingPunct="1">
        <a:spcBef>
          <a:spcPts val="0"/>
        </a:spcBef>
        <a:spcAft>
          <a:spcPts val="1200"/>
        </a:spcAft>
        <a:buFont typeface="Arial"/>
        <a:buNone/>
        <a:defRPr sz="2400" kern="1200">
          <a:solidFill>
            <a:schemeClr val="tx1"/>
          </a:solidFill>
          <a:latin typeface="Verdana"/>
          <a:ea typeface="+mn-ea"/>
          <a:cs typeface="Verdana"/>
        </a:defRPr>
      </a:lvl4pPr>
      <a:lvl5pPr marL="1700213" indent="0" algn="r" defTabSz="457200" rtl="0" eaLnBrk="1" latinLnBrk="0" hangingPunct="1">
        <a:spcBef>
          <a:spcPts val="0"/>
        </a:spcBef>
        <a:spcAft>
          <a:spcPts val="1200"/>
        </a:spcAft>
        <a:buFont typeface="Arial"/>
        <a:buNone/>
        <a:defRPr sz="2400" kern="1200">
          <a:solidFill>
            <a:schemeClr val="tx1"/>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987824" y="2420888"/>
            <a:ext cx="5832648" cy="3456384"/>
          </a:xfrm>
        </p:spPr>
        <p:txBody>
          <a:bodyPr/>
          <a:lstStyle/>
          <a:p>
            <a:pPr algn="ctr"/>
            <a:r>
              <a:rPr lang="fr-FR" sz="2800" b="1" dirty="0" smtClean="0">
                <a:solidFill>
                  <a:schemeClr val="accent1">
                    <a:lumMod val="75000"/>
                  </a:schemeClr>
                </a:solidFill>
              </a:rPr>
              <a:t>Projet ADMIN EPN-95</a:t>
            </a:r>
            <a:br>
              <a:rPr lang="fr-FR" sz="2800" b="1" dirty="0" smtClean="0">
                <a:solidFill>
                  <a:schemeClr val="accent1">
                    <a:lumMod val="75000"/>
                  </a:schemeClr>
                </a:solidFill>
              </a:rPr>
            </a:br>
            <a:r>
              <a:rPr lang="fr-FR" sz="2800" b="1" dirty="0" smtClean="0">
                <a:solidFill>
                  <a:schemeClr val="accent1">
                    <a:lumMod val="75000"/>
                  </a:schemeClr>
                </a:solidFill>
              </a:rPr>
              <a:t>Session du 10/02/2017</a:t>
            </a:r>
            <a:br>
              <a:rPr lang="fr-FR" sz="2800" b="1" dirty="0" smtClean="0">
                <a:solidFill>
                  <a:schemeClr val="accent1">
                    <a:lumMod val="75000"/>
                  </a:schemeClr>
                </a:solidFill>
              </a:rPr>
            </a:br>
            <a:r>
              <a:rPr lang="fr-FR" sz="2800" b="1" dirty="0" smtClean="0">
                <a:solidFill>
                  <a:schemeClr val="accent1">
                    <a:lumMod val="75000"/>
                  </a:schemeClr>
                </a:solidFill>
              </a:rPr>
              <a:t>à EISTI</a:t>
            </a:r>
            <a:br>
              <a:rPr lang="fr-FR" sz="2800" b="1" dirty="0" smtClean="0">
                <a:solidFill>
                  <a:schemeClr val="accent1">
                    <a:lumMod val="75000"/>
                  </a:schemeClr>
                </a:solidFill>
              </a:rPr>
            </a:br>
            <a:r>
              <a:rPr lang="fr-FR" sz="2800" b="1" dirty="0" smtClean="0">
                <a:solidFill>
                  <a:schemeClr val="accent1">
                    <a:lumMod val="75000"/>
                  </a:schemeClr>
                </a:solidFill>
              </a:rPr>
              <a:t/>
            </a:r>
            <a:br>
              <a:rPr lang="fr-FR" sz="2800" b="1" dirty="0" smtClean="0">
                <a:solidFill>
                  <a:schemeClr val="accent1">
                    <a:lumMod val="75000"/>
                  </a:schemeClr>
                </a:solidFill>
              </a:rPr>
            </a:br>
            <a:r>
              <a:rPr lang="fr-FR" sz="2800" b="1" dirty="0" smtClean="0">
                <a:solidFill>
                  <a:schemeClr val="accent1">
                    <a:lumMod val="75000"/>
                  </a:schemeClr>
                </a:solidFill>
              </a:rPr>
              <a:t/>
            </a:r>
            <a:br>
              <a:rPr lang="fr-FR" sz="2800" b="1" dirty="0" smtClean="0">
                <a:solidFill>
                  <a:schemeClr val="accent1">
                    <a:lumMod val="75000"/>
                  </a:schemeClr>
                </a:solidFill>
              </a:rPr>
            </a:br>
            <a:endParaRPr lang="fr-FR" sz="2800" dirty="0">
              <a:solidFill>
                <a:schemeClr val="accent1">
                  <a:lumMod val="75000"/>
                </a:schemeClr>
              </a:solidFill>
            </a:endParaRPr>
          </a:p>
        </p:txBody>
      </p:sp>
      <p:sp>
        <p:nvSpPr>
          <p:cNvPr id="3" name="Sous-titre 2"/>
          <p:cNvSpPr>
            <a:spLocks noGrp="1"/>
          </p:cNvSpPr>
          <p:nvPr>
            <p:ph type="subTitle" idx="1"/>
          </p:nvPr>
        </p:nvSpPr>
        <p:spPr>
          <a:xfrm>
            <a:off x="6372200" y="5733256"/>
            <a:ext cx="2525688" cy="980728"/>
          </a:xfrm>
        </p:spPr>
        <p:txBody>
          <a:bodyPr/>
          <a:lstStyle/>
          <a:p>
            <a:pPr lvl="1"/>
            <a:r>
              <a:rPr lang="fr-FR" dirty="0" smtClean="0"/>
              <a:t/>
            </a:r>
            <a:br>
              <a:rPr lang="fr-FR" dirty="0" smtClean="0"/>
            </a:br>
            <a:r>
              <a:rPr lang="fr-FR" sz="1600" dirty="0" smtClean="0"/>
              <a:t>MAJ 27/02/2017</a:t>
            </a:r>
            <a:endParaRPr lang="fr-FR" sz="1600" dirty="0"/>
          </a:p>
        </p:txBody>
      </p:sp>
      <p:graphicFrame>
        <p:nvGraphicFramePr>
          <p:cNvPr id="4" name="Diagramme 3"/>
          <p:cNvGraphicFramePr/>
          <p:nvPr/>
        </p:nvGraphicFramePr>
        <p:xfrm>
          <a:off x="1691680" y="4149080"/>
          <a:ext cx="7206208" cy="2016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Résumé de la session du 10/02/2017 à l’EISTI   </a:t>
            </a:r>
            <a:endParaRPr lang="fr-FR" dirty="0"/>
          </a:p>
        </p:txBody>
      </p:sp>
      <p:sp>
        <p:nvSpPr>
          <p:cNvPr id="5" name="Espace réservé du contenu 4"/>
          <p:cNvSpPr>
            <a:spLocks noGrp="1"/>
          </p:cNvSpPr>
          <p:nvPr>
            <p:ph idx="1"/>
          </p:nvPr>
        </p:nvSpPr>
        <p:spPr>
          <a:xfrm>
            <a:off x="457200" y="908720"/>
            <a:ext cx="8229600" cy="5544616"/>
          </a:xfrm>
        </p:spPr>
        <p:txBody>
          <a:bodyPr/>
          <a:lstStyle/>
          <a:p>
            <a:pPr lvl="2"/>
            <a:r>
              <a:rPr lang="fr-FR" dirty="0" smtClean="0"/>
              <a:t>La méthode appliquée dans le cadre de cet enseignement EISTI est une méthode de développement AGILE, dite méthode </a:t>
            </a:r>
            <a:r>
              <a:rPr lang="fr-FR" dirty="0" err="1" smtClean="0"/>
              <a:t>Scrum</a:t>
            </a:r>
            <a:r>
              <a:rPr lang="fr-FR" dirty="0" smtClean="0"/>
              <a:t>.</a:t>
            </a:r>
          </a:p>
          <a:p>
            <a:pPr lvl="2"/>
            <a:r>
              <a:rPr lang="fr-FR" dirty="0" smtClean="0"/>
              <a:t>Elle permet par des itérations rapides de converger efficacement avec le client et d'éviter l’effet "tunnel" tant pour les spécifications que pour le développement.</a:t>
            </a:r>
          </a:p>
          <a:p>
            <a:r>
              <a:rPr lang="fr-FR" dirty="0" smtClean="0"/>
              <a:t> </a:t>
            </a:r>
            <a:r>
              <a:rPr lang="fr-FR" b="1" dirty="0" smtClean="0"/>
              <a:t>Construire une bonne vision :  « </a:t>
            </a:r>
            <a:r>
              <a:rPr lang="fr-FR" b="1" dirty="0" err="1" smtClean="0"/>
              <a:t>Elevator</a:t>
            </a:r>
            <a:r>
              <a:rPr lang="fr-FR" b="1" dirty="0" smtClean="0"/>
              <a:t> pitch »</a:t>
            </a:r>
          </a:p>
          <a:p>
            <a:pPr lvl="2"/>
            <a:r>
              <a:rPr lang="fr-FR" dirty="0" smtClean="0"/>
              <a:t>La synthèse « </a:t>
            </a:r>
            <a:r>
              <a:rPr lang="fr-FR" dirty="0" err="1" smtClean="0"/>
              <a:t>Elevator</a:t>
            </a:r>
            <a:r>
              <a:rPr lang="fr-FR" dirty="0" smtClean="0"/>
              <a:t> pitch  » ou synthèse de l’ascenseur (pour la petite histoire, elle relève d’une situation ou l’on se devrait d’expliquer au grand patron de son entreprise, croisé dans l’ascenseur, en quelques instants ce que l’on fait dans son entreprise, d’où l’intérêt d’être concis !)</a:t>
            </a:r>
          </a:p>
          <a:p>
            <a:pPr lvl="2"/>
            <a:r>
              <a:rPr lang="fr-FR" dirty="0" smtClean="0"/>
              <a:t>Pour définir un Produit, cette synthèse doit répondre aux questions de base suivantes :</a:t>
            </a:r>
          </a:p>
          <a:p>
            <a:pPr lvl="2">
              <a:spcAft>
                <a:spcPts val="600"/>
              </a:spcAft>
              <a:buFontTx/>
              <a:buChar char="-"/>
            </a:pPr>
            <a:r>
              <a:rPr lang="fr-FR" dirty="0" smtClean="0"/>
              <a:t> POUR :</a:t>
            </a:r>
          </a:p>
          <a:p>
            <a:pPr lvl="2">
              <a:spcAft>
                <a:spcPts val="600"/>
              </a:spcAft>
              <a:buFontTx/>
              <a:buChar char="-"/>
            </a:pPr>
            <a:r>
              <a:rPr lang="fr-FR" dirty="0" smtClean="0"/>
              <a:t> QUI A BESOIN DE :</a:t>
            </a:r>
          </a:p>
          <a:p>
            <a:pPr lvl="2">
              <a:spcAft>
                <a:spcPts val="600"/>
              </a:spcAft>
              <a:buFontTx/>
              <a:buChar char="-"/>
            </a:pPr>
            <a:r>
              <a:rPr lang="fr-FR" dirty="0" smtClean="0"/>
              <a:t> LE PRODUIT (son identification)</a:t>
            </a:r>
          </a:p>
          <a:p>
            <a:pPr lvl="2">
              <a:spcAft>
                <a:spcPts val="600"/>
              </a:spcAft>
              <a:buFontTx/>
              <a:buChar char="-"/>
            </a:pPr>
            <a:r>
              <a:rPr lang="fr-FR" dirty="0" smtClean="0"/>
              <a:t> QUI FAIT (bénéfices attendus)</a:t>
            </a:r>
          </a:p>
          <a:p>
            <a:pPr lvl="2">
              <a:spcAft>
                <a:spcPts val="600"/>
              </a:spcAft>
              <a:buFontTx/>
              <a:buChar char="-"/>
            </a:pPr>
            <a:r>
              <a:rPr lang="fr-FR" dirty="0" smtClean="0"/>
              <a:t> A LA DIFFERENCE DE :</a:t>
            </a:r>
          </a:p>
          <a:p>
            <a:pPr lvl="2">
              <a:spcAft>
                <a:spcPts val="600"/>
              </a:spcAft>
              <a:buFontTx/>
              <a:buChar char="-"/>
            </a:pPr>
            <a:r>
              <a:rPr lang="fr-FR" dirty="0" smtClean="0"/>
              <a:t> Le PRODUIT PERMET DE :</a:t>
            </a:r>
          </a:p>
          <a:p>
            <a:pPr lvl="2"/>
            <a:endParaRPr lang="fr-FR" dirty="0" smtClean="0"/>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112568"/>
          </a:xfrm>
        </p:spPr>
        <p:txBody>
          <a:bodyPr/>
          <a:lstStyle/>
          <a:p>
            <a:pPr lvl="2">
              <a:spcAft>
                <a:spcPts val="600"/>
              </a:spcAft>
              <a:buFontTx/>
              <a:buChar char="-"/>
            </a:pPr>
            <a:r>
              <a:rPr lang="fr-FR" dirty="0" smtClean="0"/>
              <a:t>  </a:t>
            </a:r>
            <a:r>
              <a:rPr lang="fr-FR" dirty="0" smtClean="0">
                <a:solidFill>
                  <a:srgbClr val="0070C0"/>
                </a:solidFill>
              </a:rPr>
              <a:t>POUR </a:t>
            </a:r>
            <a:r>
              <a:rPr lang="fr-FR" dirty="0" smtClean="0"/>
              <a:t>: Association solidaire du Val d'Oise GSVO95 (extensible à d'autres associations) dans le cadre de son Espace Publique Numérique EPN. Cela concerne : le public, les adhérents/apprenants, les animateurs et les administrateurs.</a:t>
            </a:r>
          </a:p>
          <a:p>
            <a:pPr lvl="2">
              <a:spcAft>
                <a:spcPts val="600"/>
              </a:spcAft>
              <a:buFontTx/>
              <a:buChar char="-"/>
            </a:pPr>
            <a:endParaRPr lang="fr-FR" dirty="0" smtClean="0"/>
          </a:p>
          <a:p>
            <a:pPr lvl="2">
              <a:spcAft>
                <a:spcPts val="600"/>
              </a:spcAft>
              <a:buFontTx/>
              <a:buChar char="-"/>
            </a:pPr>
            <a:r>
              <a:rPr lang="fr-FR" dirty="0" smtClean="0"/>
              <a:t> </a:t>
            </a:r>
            <a:r>
              <a:rPr lang="fr-FR" dirty="0" smtClean="0">
                <a:solidFill>
                  <a:srgbClr val="0070C0"/>
                </a:solidFill>
              </a:rPr>
              <a:t>QUI A BESOIN DE </a:t>
            </a:r>
            <a:r>
              <a:rPr lang="fr-FR" dirty="0" smtClean="0"/>
              <a:t>: renforcer ses activités d'accompagnement du public aux usages du Numérique</a:t>
            </a:r>
          </a:p>
          <a:p>
            <a:pPr lvl="2">
              <a:spcAft>
                <a:spcPts val="600"/>
              </a:spcAft>
            </a:pPr>
            <a:endParaRPr lang="fr-FR" dirty="0" smtClean="0"/>
          </a:p>
          <a:p>
            <a:pPr lvl="2">
              <a:spcAft>
                <a:spcPts val="600"/>
              </a:spcAft>
              <a:buFontTx/>
              <a:buChar char="-"/>
            </a:pPr>
            <a:r>
              <a:rPr lang="fr-FR" dirty="0" smtClean="0"/>
              <a:t> </a:t>
            </a:r>
            <a:r>
              <a:rPr lang="fr-FR" dirty="0" smtClean="0">
                <a:solidFill>
                  <a:srgbClr val="0070C0"/>
                </a:solidFill>
              </a:rPr>
              <a:t>LE PRODUIT </a:t>
            </a:r>
            <a:r>
              <a:rPr lang="fr-FR" dirty="0" smtClean="0"/>
              <a:t>(son identification) : Plateforme numérique en accès Internet nommée "ADMIN EPN-95"</a:t>
            </a:r>
          </a:p>
          <a:p>
            <a:pPr lvl="2">
              <a:spcAft>
                <a:spcPts val="600"/>
              </a:spcAft>
              <a:buFontTx/>
              <a:buChar char="-"/>
            </a:pPr>
            <a:endParaRPr lang="fr-FR" dirty="0" smtClean="0"/>
          </a:p>
          <a:p>
            <a:pPr lvl="2">
              <a:spcAft>
                <a:spcPts val="600"/>
              </a:spcAft>
              <a:buFontTx/>
              <a:buChar char="-"/>
            </a:pPr>
            <a:r>
              <a:rPr lang="fr-FR" dirty="0" smtClean="0"/>
              <a:t> </a:t>
            </a:r>
            <a:r>
              <a:rPr lang="fr-FR" dirty="0" smtClean="0">
                <a:solidFill>
                  <a:srgbClr val="0070C0"/>
                </a:solidFill>
              </a:rPr>
              <a:t>QUI FAIT </a:t>
            </a:r>
            <a:r>
              <a:rPr lang="fr-FR" dirty="0" smtClean="0"/>
              <a:t>(bénéfices attendus) : Diffuser et organiser les activités de l'EPN : c’est-à-dire les cours et l'assistance informatique sur place (Auberge numérique)</a:t>
            </a:r>
          </a:p>
          <a:p>
            <a:pPr lvl="2">
              <a:spcAft>
                <a:spcPts val="600"/>
              </a:spcAft>
              <a:buFontTx/>
              <a:buChar char="-"/>
            </a:pPr>
            <a:endParaRPr lang="fr-FR" dirty="0" smtClean="0"/>
          </a:p>
          <a:p>
            <a:pPr lvl="2">
              <a:spcAft>
                <a:spcPts val="600"/>
              </a:spcAft>
              <a:buFontTx/>
              <a:buChar char="-"/>
            </a:pPr>
            <a:r>
              <a:rPr lang="fr-FR" dirty="0" smtClean="0"/>
              <a:t> </a:t>
            </a:r>
            <a:r>
              <a:rPr lang="fr-FR" dirty="0" smtClean="0">
                <a:solidFill>
                  <a:srgbClr val="0070C0"/>
                </a:solidFill>
              </a:rPr>
              <a:t>A LA DIFFERENCE DE</a:t>
            </a:r>
            <a:r>
              <a:rPr lang="fr-FR" dirty="0" smtClean="0"/>
              <a:t> : produits commerciaux propriétaires classiques souvent complexes en fonctionnalités et en utilisation</a:t>
            </a:r>
          </a:p>
          <a:p>
            <a:pPr lvl="2">
              <a:spcAft>
                <a:spcPts val="600"/>
              </a:spcAft>
              <a:buFontTx/>
              <a:buChar char="-"/>
            </a:pPr>
            <a:endParaRPr lang="fr-FR" dirty="0" smtClean="0"/>
          </a:p>
          <a:p>
            <a:pPr lvl="2">
              <a:spcAft>
                <a:spcPts val="600"/>
              </a:spcAft>
              <a:buFontTx/>
              <a:buChar char="-"/>
            </a:pPr>
            <a:r>
              <a:rPr lang="fr-FR" dirty="0" smtClean="0"/>
              <a:t> </a:t>
            </a:r>
            <a:r>
              <a:rPr lang="fr-FR" dirty="0" smtClean="0">
                <a:solidFill>
                  <a:srgbClr val="0070C0"/>
                </a:solidFill>
              </a:rPr>
              <a:t>LE PRODUIT PERMETTRA DE  </a:t>
            </a:r>
            <a:r>
              <a:rPr lang="fr-FR" dirty="0" smtClean="0"/>
              <a:t>: supporter les formations à l'usage de l'ordinateur et à l'accès l'Internet utile pour une population peu familière à l'usage du Numérique</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 </a:t>
            </a:r>
            <a:r>
              <a:rPr lang="fr-FR" b="1" dirty="0" smtClean="0"/>
              <a:t>Identifier les rôles utilisateurs</a:t>
            </a:r>
          </a:p>
          <a:p>
            <a:pPr lvl="1">
              <a:buNone/>
            </a:pPr>
            <a:r>
              <a:rPr lang="fr-FR" b="0" dirty="0" smtClean="0"/>
              <a:t>Le produit supportera les 4 rôles (profils) utilisateurs suivants :</a:t>
            </a:r>
          </a:p>
          <a:p>
            <a:pPr marL="1165225" lvl="1" indent="-90488"/>
            <a:r>
              <a:rPr lang="fr-FR" dirty="0" smtClean="0"/>
              <a:t> </a:t>
            </a:r>
            <a:r>
              <a:rPr lang="fr-FR" dirty="0" smtClean="0"/>
              <a:t>Public</a:t>
            </a:r>
            <a:endParaRPr lang="fr-FR" dirty="0" smtClean="0"/>
          </a:p>
          <a:p>
            <a:pPr marL="1165225" lvl="1" indent="-90488"/>
            <a:r>
              <a:rPr lang="fr-FR" dirty="0" smtClean="0"/>
              <a:t> </a:t>
            </a:r>
            <a:r>
              <a:rPr lang="fr-FR" dirty="0" smtClean="0"/>
              <a:t>Apprenant</a:t>
            </a:r>
            <a:endParaRPr lang="fr-FR" dirty="0" smtClean="0"/>
          </a:p>
          <a:p>
            <a:pPr marL="1165225" lvl="1" indent="-90488"/>
            <a:r>
              <a:rPr lang="fr-FR" dirty="0" smtClean="0"/>
              <a:t> </a:t>
            </a:r>
            <a:r>
              <a:rPr lang="fr-FR" dirty="0" smtClean="0"/>
              <a:t>Animateur</a:t>
            </a:r>
            <a:endParaRPr lang="fr-FR" dirty="0" smtClean="0"/>
          </a:p>
          <a:p>
            <a:pPr marL="1165225" lvl="1" indent="-90488"/>
            <a:r>
              <a:rPr lang="fr-FR" dirty="0" smtClean="0"/>
              <a:t> </a:t>
            </a:r>
            <a:r>
              <a:rPr lang="fr-FR" dirty="0" smtClean="0"/>
              <a:t>Administrateur</a:t>
            </a:r>
            <a:endParaRPr lang="fr-FR" dirty="0" smtClean="0"/>
          </a:p>
        </p:txBody>
      </p:sp>
      <p:sp>
        <p:nvSpPr>
          <p:cNvPr id="4" name="Titre 3"/>
          <p:cNvSpPr>
            <a:spLocks noGrp="1"/>
          </p:cNvSpPr>
          <p:nvPr>
            <p:ph type="title"/>
          </p:nvPr>
        </p:nvSpPr>
        <p:spPr>
          <a:xfrm>
            <a:off x="457200" y="274638"/>
            <a:ext cx="8229600" cy="850106"/>
          </a:xfrm>
        </p:spPr>
        <p:txBody>
          <a:bodyPr/>
          <a:lstStyle/>
          <a:p>
            <a:r>
              <a:rPr lang="fr-FR" dirty="0" smtClean="0"/>
              <a:t>Résumé de la session du 10/02/2017 à l’EISTI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274638"/>
            <a:ext cx="8507288" cy="850106"/>
          </a:xfrm>
        </p:spPr>
        <p:txBody>
          <a:bodyPr/>
          <a:lstStyle/>
          <a:p>
            <a:r>
              <a:rPr lang="fr-FR" sz="2400" i="1" dirty="0" smtClean="0"/>
              <a:t>Remarques sur la session du 10/02/2017  à l’EISTI Cergy</a:t>
            </a:r>
            <a:endParaRPr lang="fr-FR" sz="2400" i="1" dirty="0"/>
          </a:p>
        </p:txBody>
      </p:sp>
      <p:sp>
        <p:nvSpPr>
          <p:cNvPr id="5" name="Espace réservé du contenu 4"/>
          <p:cNvSpPr>
            <a:spLocks noGrp="1"/>
          </p:cNvSpPr>
          <p:nvPr>
            <p:ph idx="1"/>
          </p:nvPr>
        </p:nvSpPr>
        <p:spPr>
          <a:xfrm>
            <a:off x="457200" y="1268760"/>
            <a:ext cx="8229600" cy="5184576"/>
          </a:xfrm>
        </p:spPr>
        <p:txBody>
          <a:bodyPr/>
          <a:lstStyle/>
          <a:p>
            <a:pPr lvl="2"/>
            <a:r>
              <a:rPr lang="fr-FR" sz="1200" i="1" dirty="0" smtClean="0">
                <a:solidFill>
                  <a:schemeClr val="bg1">
                    <a:lumMod val="65000"/>
                  </a:schemeClr>
                </a:solidFill>
              </a:rPr>
              <a:t>Les 6 groupes ont travaillé chacun de leur coté à rédiger cette synthèse, puis nous l’ont présentée successivement.</a:t>
            </a:r>
          </a:p>
          <a:p>
            <a:pPr lvl="2"/>
            <a:r>
              <a:rPr lang="fr-FR" sz="1200" i="1" dirty="0" smtClean="0">
                <a:solidFill>
                  <a:schemeClr val="bg1">
                    <a:lumMod val="65000"/>
                  </a:schemeClr>
                </a:solidFill>
              </a:rPr>
              <a:t>D’une manière générale, nous avons corrigé une trop grande propension chez eux à parler de E-</a:t>
            </a:r>
            <a:r>
              <a:rPr lang="fr-FR" sz="1200" i="1" dirty="0" err="1" smtClean="0">
                <a:solidFill>
                  <a:schemeClr val="bg1">
                    <a:lumMod val="65000"/>
                  </a:schemeClr>
                </a:solidFill>
              </a:rPr>
              <a:t>learning</a:t>
            </a:r>
            <a:r>
              <a:rPr lang="fr-FR" sz="1200" i="1" dirty="0" smtClean="0">
                <a:solidFill>
                  <a:schemeClr val="bg1">
                    <a:lumMod val="65000"/>
                  </a:schemeClr>
                </a:solidFill>
              </a:rPr>
              <a:t>.</a:t>
            </a:r>
          </a:p>
          <a:p>
            <a:pPr lvl="3"/>
            <a:r>
              <a:rPr lang="fr-FR" sz="1200" i="1" dirty="0" smtClean="0">
                <a:solidFill>
                  <a:schemeClr val="bg1">
                    <a:lumMod val="65000"/>
                  </a:schemeClr>
                </a:solidFill>
              </a:rPr>
              <a:t>Entre parenthèses, ceci pour plusieurs raisons de notre point de vue : la définition E-</a:t>
            </a:r>
            <a:r>
              <a:rPr lang="fr-FR" sz="1200" i="1" dirty="0" err="1" smtClean="0">
                <a:solidFill>
                  <a:schemeClr val="bg1">
                    <a:lumMod val="65000"/>
                  </a:schemeClr>
                </a:solidFill>
              </a:rPr>
              <a:t>learning</a:t>
            </a:r>
            <a:r>
              <a:rPr lang="fr-FR" sz="1200" i="1" dirty="0" smtClean="0">
                <a:solidFill>
                  <a:schemeClr val="bg1">
                    <a:lumMod val="65000"/>
                  </a:schemeClr>
                </a:solidFill>
              </a:rPr>
              <a:t> est trop vague, elle ne correspond pas à la volonté d’établir les contacts humains au sein de l’Auberge </a:t>
            </a:r>
            <a:r>
              <a:rPr lang="fr-FR" sz="1200" i="1" dirty="0" err="1" smtClean="0">
                <a:solidFill>
                  <a:schemeClr val="bg1">
                    <a:lumMod val="65000"/>
                  </a:schemeClr>
                </a:solidFill>
              </a:rPr>
              <a:t>Numerique</a:t>
            </a:r>
            <a:r>
              <a:rPr lang="fr-FR" sz="1200" i="1" dirty="0" smtClean="0">
                <a:solidFill>
                  <a:schemeClr val="bg1">
                    <a:lumMod val="65000"/>
                  </a:schemeClr>
                </a:solidFill>
              </a:rPr>
              <a:t>, il n’est pas sur qu’elle corresponde à la population visée ..)</a:t>
            </a:r>
          </a:p>
          <a:p>
            <a:pPr lvl="3"/>
            <a:r>
              <a:rPr lang="fr-FR" sz="1200" i="1" dirty="0" smtClean="0">
                <a:solidFill>
                  <a:schemeClr val="bg1">
                    <a:lumMod val="65000"/>
                  </a:schemeClr>
                </a:solidFill>
              </a:rPr>
              <a:t>Nous voulons privilégier le </a:t>
            </a:r>
            <a:r>
              <a:rPr lang="fr-FR" sz="1200" i="1" dirty="0" err="1" smtClean="0">
                <a:solidFill>
                  <a:schemeClr val="bg1">
                    <a:lumMod val="65000"/>
                  </a:schemeClr>
                </a:solidFill>
              </a:rPr>
              <a:t>présentiel</a:t>
            </a:r>
            <a:r>
              <a:rPr lang="fr-FR" sz="1200" i="1" dirty="0" smtClean="0">
                <a:solidFill>
                  <a:schemeClr val="bg1">
                    <a:lumMod val="65000"/>
                  </a:schemeClr>
                </a:solidFill>
              </a:rPr>
              <a:t> vis a à vis du </a:t>
            </a:r>
            <a:r>
              <a:rPr lang="fr-FR" sz="1200" i="1" dirty="0" err="1" smtClean="0">
                <a:solidFill>
                  <a:schemeClr val="bg1">
                    <a:lumMod val="65000"/>
                  </a:schemeClr>
                </a:solidFill>
              </a:rPr>
              <a:t>distanciel</a:t>
            </a:r>
            <a:r>
              <a:rPr lang="fr-FR" sz="1200" i="1" dirty="0" smtClean="0">
                <a:solidFill>
                  <a:schemeClr val="bg1">
                    <a:lumMod val="65000"/>
                  </a:schemeClr>
                </a:solidFill>
              </a:rPr>
              <a:t>.</a:t>
            </a:r>
          </a:p>
          <a:p>
            <a:pPr lvl="2"/>
            <a:r>
              <a:rPr lang="fr-FR" sz="1200" i="1" dirty="0" smtClean="0">
                <a:solidFill>
                  <a:schemeClr val="bg1">
                    <a:lumMod val="65000"/>
                  </a:schemeClr>
                </a:solidFill>
              </a:rPr>
              <a:t>D’autre part, nous avons insisté 1- sur la nécessité d’avoir un interface </a:t>
            </a:r>
            <a:r>
              <a:rPr lang="fr-FR" sz="1200" i="1" dirty="0" err="1" smtClean="0">
                <a:solidFill>
                  <a:schemeClr val="bg1">
                    <a:lumMod val="65000"/>
                  </a:schemeClr>
                </a:solidFill>
              </a:rPr>
              <a:t>ultra-simple</a:t>
            </a:r>
            <a:r>
              <a:rPr lang="fr-FR" sz="1200" i="1" dirty="0" smtClean="0">
                <a:solidFill>
                  <a:schemeClr val="bg1">
                    <a:lumMod val="65000"/>
                  </a:schemeClr>
                </a:solidFill>
              </a:rPr>
              <a:t> lorsqu’il s’adresse aux apprenants 2- sur le fait que l’utilisation de cette plateforme en elle même doit être un apprentissage au numérique 3- sur le fait qu’elle devrait pouvoir être utilisée par d’autres associations solidaires pour des besoins équivalents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1297</TotalTime>
  <Words>421</Words>
  <Application>Microsoft Office PowerPoint</Application>
  <PresentationFormat>Affichage à l'écran (4:3)</PresentationFormat>
  <Paragraphs>42</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2_Thème Office</vt:lpstr>
      <vt:lpstr>Projet ADMIN EPN-95 Session du 10/02/2017 à EISTI   </vt:lpstr>
      <vt:lpstr>Résumé de la session du 10/02/2017 à l’EISTI   </vt:lpstr>
      <vt:lpstr>Diapositive 3</vt:lpstr>
      <vt:lpstr>Résumé de la session du 10/02/2017 à l’EISTI   </vt:lpstr>
      <vt:lpstr>Remarques sur la session du 10/02/2017  à l’EISTI Cergy</vt:lpstr>
    </vt:vector>
  </TitlesOfParts>
  <Company>Université de Montréal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Christian ROUCHON</dc:creator>
  <cp:lastModifiedBy>Christian rouchon</cp:lastModifiedBy>
  <cp:revision>134</cp:revision>
  <cp:lastPrinted>2008-11-28T14:11:44Z</cp:lastPrinted>
  <dcterms:created xsi:type="dcterms:W3CDTF">2009-01-27T16:06:55Z</dcterms:created>
  <dcterms:modified xsi:type="dcterms:W3CDTF">2017-02-28T09:04:05Z</dcterms:modified>
</cp:coreProperties>
</file>