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4" r:id="rId1"/>
    <p:sldMasterId id="2147483747" r:id="rId2"/>
  </p:sldMasterIdLst>
  <p:notesMasterIdLst>
    <p:notesMasterId r:id="rId72"/>
  </p:notesMasterIdLst>
  <p:sldIdLst>
    <p:sldId id="722" r:id="rId3"/>
    <p:sldId id="354" r:id="rId4"/>
    <p:sldId id="724" r:id="rId5"/>
    <p:sldId id="266" r:id="rId6"/>
    <p:sldId id="723" r:id="rId7"/>
    <p:sldId id="612" r:id="rId8"/>
    <p:sldId id="662" r:id="rId9"/>
    <p:sldId id="725" r:id="rId10"/>
    <p:sldId id="726" r:id="rId11"/>
    <p:sldId id="734" r:id="rId12"/>
    <p:sldId id="741" r:id="rId13"/>
    <p:sldId id="664" r:id="rId14"/>
    <p:sldId id="727" r:id="rId15"/>
    <p:sldId id="732" r:id="rId16"/>
    <p:sldId id="740" r:id="rId17"/>
    <p:sldId id="687" r:id="rId18"/>
    <p:sldId id="665" r:id="rId19"/>
    <p:sldId id="728" r:id="rId20"/>
    <p:sldId id="730" r:id="rId21"/>
    <p:sldId id="729" r:id="rId22"/>
    <p:sldId id="731" r:id="rId23"/>
    <p:sldId id="742" r:id="rId24"/>
    <p:sldId id="701" r:id="rId25"/>
    <p:sldId id="686" r:id="rId26"/>
    <p:sldId id="695" r:id="rId27"/>
    <p:sldId id="696" r:id="rId28"/>
    <p:sldId id="666" r:id="rId29"/>
    <p:sldId id="697" r:id="rId30"/>
    <p:sldId id="698" r:id="rId31"/>
    <p:sldId id="690" r:id="rId32"/>
    <p:sldId id="699" r:id="rId33"/>
    <p:sldId id="669" r:id="rId34"/>
    <p:sldId id="688" r:id="rId35"/>
    <p:sldId id="689" r:id="rId36"/>
    <p:sldId id="691" r:id="rId37"/>
    <p:sldId id="692" r:id="rId38"/>
    <p:sldId id="693" r:id="rId39"/>
    <p:sldId id="694" r:id="rId40"/>
    <p:sldId id="684" r:id="rId41"/>
    <p:sldId id="670" r:id="rId42"/>
    <p:sldId id="703" r:id="rId43"/>
    <p:sldId id="704" r:id="rId44"/>
    <p:sldId id="705" r:id="rId45"/>
    <p:sldId id="706" r:id="rId46"/>
    <p:sldId id="707" r:id="rId47"/>
    <p:sldId id="710" r:id="rId48"/>
    <p:sldId id="615" r:id="rId49"/>
    <p:sldId id="668" r:id="rId50"/>
    <p:sldId id="736" r:id="rId51"/>
    <p:sldId id="735" r:id="rId52"/>
    <p:sldId id="672" r:id="rId53"/>
    <p:sldId id="713" r:id="rId54"/>
    <p:sldId id="738" r:id="rId55"/>
    <p:sldId id="674" r:id="rId56"/>
    <p:sldId id="716" r:id="rId57"/>
    <p:sldId id="717" r:id="rId58"/>
    <p:sldId id="718" r:id="rId59"/>
    <p:sldId id="719" r:id="rId60"/>
    <p:sldId id="721" r:id="rId61"/>
    <p:sldId id="714" r:id="rId62"/>
    <p:sldId id="715" r:id="rId63"/>
    <p:sldId id="673" r:id="rId64"/>
    <p:sldId id="711" r:id="rId65"/>
    <p:sldId id="737" r:id="rId66"/>
    <p:sldId id="739" r:id="rId67"/>
    <p:sldId id="712" r:id="rId68"/>
    <p:sldId id="675" r:id="rId69"/>
    <p:sldId id="676" r:id="rId70"/>
    <p:sldId id="677" r:id="rId71"/>
  </p:sldIdLst>
  <p:sldSz cx="9144000" cy="6858000" type="screen4x3"/>
  <p:notesSz cx="6888163" cy="10020300"/>
  <p:defaultTextStyle>
    <a:defPPr>
      <a:defRPr lang="uk-UA"/>
    </a:defPPr>
    <a:lvl1pPr marL="0" algn="l" defTabSz="71836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9181" algn="l" defTabSz="71836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8362" algn="l" defTabSz="71836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77544" algn="l" defTabSz="71836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36725" algn="l" defTabSz="71836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95906" algn="l" defTabSz="71836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55087" algn="l" defTabSz="71836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514268" algn="l" defTabSz="71836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73449" algn="l" defTabSz="71836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2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9204"/>
    <a:srgbClr val="004FA3"/>
    <a:srgbClr val="64D4EA"/>
    <a:srgbClr val="4CCCE6"/>
    <a:srgbClr val="6CD5EA"/>
    <a:srgbClr val="2BC3E1"/>
    <a:srgbClr val="57CFE7"/>
    <a:srgbClr val="AAC42C"/>
    <a:srgbClr val="F26B6C"/>
    <a:srgbClr val="A156F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9592" autoAdjust="0"/>
    <p:restoredTop sz="86441" autoAdjust="0"/>
  </p:normalViewPr>
  <p:slideViewPr>
    <p:cSldViewPr>
      <p:cViewPr varScale="1">
        <p:scale>
          <a:sx n="66" d="100"/>
          <a:sy n="66" d="100"/>
        </p:scale>
        <p:origin x="-1804" y="-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2755"/>
          </a:xfrm>
          <a:prstGeom prst="rect">
            <a:avLst/>
          </a:prstGeom>
        </p:spPr>
        <p:txBody>
          <a:bodyPr vert="horz" lIns="96602" tIns="48301" rIns="96602" bIns="48301" rtlCol="0"/>
          <a:lstStyle>
            <a:lvl1pPr algn="l">
              <a:defRPr sz="1300"/>
            </a:lvl1pPr>
          </a:lstStyle>
          <a:p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700" y="0"/>
            <a:ext cx="2984870" cy="502755"/>
          </a:xfrm>
          <a:prstGeom prst="rect">
            <a:avLst/>
          </a:prstGeom>
        </p:spPr>
        <p:txBody>
          <a:bodyPr vert="horz" lIns="96602" tIns="48301" rIns="96602" bIns="48301" rtlCol="0"/>
          <a:lstStyle>
            <a:lvl1pPr algn="r">
              <a:defRPr sz="1300"/>
            </a:lvl1pPr>
          </a:lstStyle>
          <a:p>
            <a:fld id="{FB027185-10FB-4A57-B3F0-45136A811A24}" type="datetimeFigureOut">
              <a:rPr lang="uk-UA" smtClean="0"/>
              <a:pPr/>
              <a:t>19.09.2018</a:t>
            </a:fld>
            <a:endParaRPr lang="uk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087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2" tIns="48301" rIns="96602" bIns="48301" rtlCol="0" anchor="ctr"/>
          <a:lstStyle/>
          <a:p>
            <a:endParaRPr lang="uk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4"/>
          </a:xfrm>
          <a:prstGeom prst="rect">
            <a:avLst/>
          </a:prstGeom>
        </p:spPr>
        <p:txBody>
          <a:bodyPr vert="horz" lIns="96602" tIns="48301" rIns="96602" bIns="4830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517548"/>
            <a:ext cx="2984870" cy="502754"/>
          </a:xfrm>
          <a:prstGeom prst="rect">
            <a:avLst/>
          </a:prstGeom>
        </p:spPr>
        <p:txBody>
          <a:bodyPr vert="horz" lIns="96602" tIns="48301" rIns="96602" bIns="48301" rtlCol="0" anchor="b"/>
          <a:lstStyle>
            <a:lvl1pPr algn="l">
              <a:defRPr sz="1300"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700" y="9517548"/>
            <a:ext cx="2984870" cy="502754"/>
          </a:xfrm>
          <a:prstGeom prst="rect">
            <a:avLst/>
          </a:prstGeom>
        </p:spPr>
        <p:txBody>
          <a:bodyPr vert="horz" lIns="96602" tIns="48301" rIns="96602" bIns="48301" rtlCol="0" anchor="b"/>
          <a:lstStyle>
            <a:lvl1pPr algn="r">
              <a:defRPr sz="1300"/>
            </a:lvl1pPr>
          </a:lstStyle>
          <a:p>
            <a:fld id="{BD9C3A12-1E0F-412B-B376-8089A55D946C}" type="slidenum">
              <a:rPr lang="uk-UA" smtClean="0"/>
              <a:pPr/>
              <a:t>‹N°›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567216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78908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39454" algn="l" defTabSz="478908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78908" algn="l" defTabSz="478908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718362" algn="l" defTabSz="478908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57816" algn="l" defTabSz="478908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97271" algn="l" defTabSz="478908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436725" algn="l" defTabSz="478908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76179" algn="l" defTabSz="478908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915633" algn="l" defTabSz="478908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9038" y="1252538"/>
            <a:ext cx="4510087" cy="3382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95930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6</a:t>
            </a:fld>
            <a:endParaRPr lang="uk-U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89038" y="1252538"/>
            <a:ext cx="4510087" cy="33829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8</a:t>
            </a:fld>
            <a:endParaRPr lang="uk-U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54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200px-Logo_EISTI.svg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200" y="6031017"/>
            <a:ext cx="495300" cy="750793"/>
          </a:xfrm>
          <a:prstGeom prst="rect">
            <a:avLst/>
          </a:prstGeom>
        </p:spPr>
      </p:pic>
      <p:sp>
        <p:nvSpPr>
          <p:cNvPr id="4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8458207" y="6286510"/>
            <a:ext cx="866775" cy="510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15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‹N°›</a:t>
            </a:fld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78582"/>
            <a:ext cx="2895600" cy="365125"/>
          </a:xfrm>
          <a:prstGeom prst="rect">
            <a:avLst/>
          </a:prstGeom>
        </p:spPr>
        <p:txBody>
          <a:bodyPr vert="horz" lIns="47890" tIns="23945" rIns="47890" bIns="23945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fr-FR" smtClean="0"/>
              <a:t>Cours Méthode AGILE N°2 - Session EISTI 2018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847289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EFAULT SLIDE C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352425" y="457203"/>
            <a:ext cx="0" cy="516636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8372475" y="6362703"/>
            <a:ext cx="0" cy="370332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38150" y="380947"/>
            <a:ext cx="4972050" cy="823955"/>
          </a:xfrm>
          <a:prstGeom prst="rect">
            <a:avLst/>
          </a:prstGeom>
          <a:noFill/>
        </p:spPr>
        <p:txBody>
          <a:bodyPr wrap="square" lIns="47890" tIns="23945" rIns="47890" bIns="23945" rtlCol="0">
            <a:spAutoFit/>
          </a:bodyPr>
          <a:lstStyle>
            <a:lvl1pPr>
              <a:defRPr lang="uk-UA" sz="2800" b="1">
                <a:latin typeface="Trebuchet MS" pitchFamily="34" charset="0"/>
                <a:ea typeface="Trebuchet MS" pitchFamily="34" charset="0"/>
                <a:cs typeface="+mn-cs"/>
              </a:defRPr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8458207" y="6286510"/>
            <a:ext cx="866775" cy="510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15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‹N°›</a:t>
            </a:fld>
            <a:endParaRPr/>
          </a:p>
        </p:txBody>
      </p:sp>
      <p:pic>
        <p:nvPicPr>
          <p:cNvPr id="10" name="Image 9" descr="1200px-Logo_EISTI.svg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200" y="6031017"/>
            <a:ext cx="495300" cy="750793"/>
          </a:xfrm>
          <a:prstGeom prst="rect">
            <a:avLst/>
          </a:prstGeom>
        </p:spPr>
      </p:pic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78582"/>
            <a:ext cx="2895600" cy="365125"/>
          </a:xfrm>
          <a:prstGeom prst="rect">
            <a:avLst/>
          </a:prstGeom>
        </p:spPr>
        <p:txBody>
          <a:bodyPr vert="horz" lIns="47890" tIns="23945" rIns="47890" bIns="23945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fr-FR" dirty="0" smtClean="0"/>
              <a:t>Cours Méthode Agile N°1 - Session EISTI 2018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34915089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EFAULT SLIDE C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352425" y="457203"/>
            <a:ext cx="0" cy="516636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8372475" y="6362703"/>
            <a:ext cx="0" cy="370332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38150" y="380947"/>
            <a:ext cx="4972050" cy="823955"/>
          </a:xfrm>
          <a:prstGeom prst="rect">
            <a:avLst/>
          </a:prstGeom>
          <a:noFill/>
        </p:spPr>
        <p:txBody>
          <a:bodyPr wrap="square" lIns="47890" tIns="23945" rIns="47890" bIns="23945" rtlCol="0">
            <a:spAutoFit/>
          </a:bodyPr>
          <a:lstStyle>
            <a:lvl1pPr>
              <a:defRPr lang="uk-UA" sz="2800" b="1">
                <a:latin typeface="Trebuchet MS" pitchFamily="34" charset="0"/>
                <a:ea typeface="Trebuchet MS" pitchFamily="34" charset="0"/>
                <a:cs typeface="+mn-cs"/>
              </a:defRPr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8458207" y="6286510"/>
            <a:ext cx="866775" cy="510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15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‹N°›</a:t>
            </a:fld>
            <a:endParaRPr/>
          </a:p>
        </p:txBody>
      </p:sp>
      <p:pic>
        <p:nvPicPr>
          <p:cNvPr id="10" name="Image 9" descr="1200px-Logo_EISTI.svg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200" y="6031017"/>
            <a:ext cx="495300" cy="750793"/>
          </a:xfrm>
          <a:prstGeom prst="rect">
            <a:avLst/>
          </a:prstGeom>
        </p:spPr>
      </p:pic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78582"/>
            <a:ext cx="2895600" cy="365125"/>
          </a:xfrm>
          <a:prstGeom prst="rect">
            <a:avLst/>
          </a:prstGeom>
        </p:spPr>
        <p:txBody>
          <a:bodyPr vert="horz" lIns="47890" tIns="23945" rIns="47890" bIns="23945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fr-FR" smtClean="0"/>
              <a:t>Cours Méthode AGILE N°2 - Session EISTI 2018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491508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FAULT SLIDE CR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352425" y="457203"/>
            <a:ext cx="0" cy="516636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8372475" y="6362703"/>
            <a:ext cx="0" cy="370332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38150" y="380946"/>
            <a:ext cx="4972050" cy="1211753"/>
          </a:xfrm>
          <a:prstGeom prst="rect">
            <a:avLst/>
          </a:prstGeom>
          <a:noFill/>
        </p:spPr>
        <p:txBody>
          <a:bodyPr wrap="square" lIns="47890" tIns="23945" rIns="47890" bIns="23945" rtlCol="0">
            <a:spAutoFit/>
          </a:bodyPr>
          <a:lstStyle>
            <a:lvl1pPr>
              <a:defRPr lang="uk-UA" sz="2800" b="1">
                <a:solidFill>
                  <a:schemeClr val="tx2"/>
                </a:solidFill>
                <a:latin typeface="Trebuchet MS" pitchFamily="34" charset="0"/>
                <a:ea typeface="Trebuchet MS" pitchFamily="34" charset="0"/>
                <a:cs typeface="+mn-cs"/>
              </a:defRPr>
            </a:lvl1pPr>
          </a:lstStyle>
          <a:p>
            <a:pPr marL="0" lvl="0"/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…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8458207" y="6286510"/>
            <a:ext cx="866775" cy="510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15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‹N°›</a:t>
            </a:fld>
            <a:endParaRPr/>
          </a:p>
        </p:txBody>
      </p:sp>
      <p:pic>
        <p:nvPicPr>
          <p:cNvPr id="10" name="Image 9" descr="1200px-Logo_EISTI.svg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200" y="6031017"/>
            <a:ext cx="495300" cy="750793"/>
          </a:xfrm>
          <a:prstGeom prst="rect">
            <a:avLst/>
          </a:prstGeom>
        </p:spPr>
      </p:pic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78582"/>
            <a:ext cx="2895600" cy="365125"/>
          </a:xfrm>
          <a:prstGeom prst="rect">
            <a:avLst/>
          </a:prstGeom>
        </p:spPr>
        <p:txBody>
          <a:bodyPr vert="horz" lIns="47890" tIns="23945" rIns="47890" bIns="23945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fr-FR" smtClean="0"/>
              <a:t>Cours Méthode AGILE N°2 - Session EISTI 2018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4915089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37033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438157" y="6054278"/>
            <a:ext cx="542925" cy="510023"/>
          </a:xfrm>
          <a:prstGeom prst="rect">
            <a:avLst/>
          </a:prstGeom>
          <a:noFill/>
        </p:spPr>
        <p:txBody>
          <a:bodyPr wrap="square" lIns="47890" tIns="23945" rIns="47890" bIns="23945" rtlCol="0">
            <a:spAutoFit/>
          </a:bodyPr>
          <a:lstStyle/>
          <a:p>
            <a:r>
              <a:rPr lang="en-US" sz="1500" b="1" dirty="0">
                <a:solidFill>
                  <a:schemeClr val="accent2"/>
                </a:solidFill>
              </a:rPr>
              <a:t>your </a:t>
            </a:r>
            <a:r>
              <a:rPr lang="en-US" sz="1500" b="1" dirty="0" smtClean="0">
                <a:solidFill>
                  <a:schemeClr val="accent2"/>
                </a:solidFill>
              </a:rPr>
              <a:t>logo</a:t>
            </a:r>
            <a:endParaRPr lang="uk-UA" sz="1000" b="1" dirty="0">
              <a:solidFill>
                <a:schemeClr val="accent2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38150" y="380946"/>
            <a:ext cx="2724150" cy="713155"/>
          </a:xfrm>
          <a:prstGeom prst="rect">
            <a:avLst/>
          </a:prstGeom>
          <a:noFill/>
        </p:spPr>
        <p:txBody>
          <a:bodyPr wrap="square" lIns="47890" tIns="23945" rIns="47890" bIns="23945" rtlCol="0">
            <a:spAutoFit/>
          </a:bodyPr>
          <a:lstStyle>
            <a:lvl1pPr>
              <a:defRPr lang="uk-UA" sz="24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uk-UA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52425" y="457203"/>
            <a:ext cx="0" cy="516636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352425" y="6124659"/>
            <a:ext cx="0" cy="370332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520942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O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890" tIns="23945" rIns="47890" bIns="239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500" dirty="0" smtClean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438157" y="6054278"/>
            <a:ext cx="542925" cy="510023"/>
          </a:xfrm>
          <a:prstGeom prst="rect">
            <a:avLst/>
          </a:prstGeom>
          <a:noFill/>
        </p:spPr>
        <p:txBody>
          <a:bodyPr wrap="square" lIns="47890" tIns="23945" rIns="47890" bIns="23945" rtlCol="0">
            <a:spAutoFit/>
          </a:bodyPr>
          <a:lstStyle/>
          <a:p>
            <a:r>
              <a:rPr lang="en-US" sz="1500" b="1" dirty="0">
                <a:solidFill>
                  <a:schemeClr val="accent2"/>
                </a:solidFill>
              </a:rPr>
              <a:t>your </a:t>
            </a:r>
            <a:r>
              <a:rPr lang="en-US" sz="1500" b="1" dirty="0" smtClean="0">
                <a:solidFill>
                  <a:schemeClr val="accent2"/>
                </a:solidFill>
              </a:rPr>
              <a:t>logo</a:t>
            </a:r>
            <a:endParaRPr lang="uk-UA" sz="1000" b="1" dirty="0">
              <a:solidFill>
                <a:schemeClr val="accent2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38150" y="380946"/>
            <a:ext cx="2724150" cy="713155"/>
          </a:xfrm>
          <a:prstGeom prst="rect">
            <a:avLst/>
          </a:prstGeom>
          <a:noFill/>
        </p:spPr>
        <p:txBody>
          <a:bodyPr wrap="square" lIns="47890" tIns="23945" rIns="47890" bIns="23945" rtlCol="0">
            <a:spAutoFit/>
          </a:bodyPr>
          <a:lstStyle>
            <a:lvl1pPr>
              <a:defRPr lang="uk-UA" sz="24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8458207" y="6048466"/>
            <a:ext cx="866775" cy="510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15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‹N°›</a:t>
            </a:fld>
            <a:endParaRPr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52425" y="457203"/>
            <a:ext cx="0" cy="516636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352425" y="6124659"/>
            <a:ext cx="0" cy="370332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8372475" y="6124659"/>
            <a:ext cx="0" cy="370332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83521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438157" y="6054278"/>
            <a:ext cx="542925" cy="510023"/>
          </a:xfrm>
          <a:prstGeom prst="rect">
            <a:avLst/>
          </a:prstGeom>
          <a:noFill/>
        </p:spPr>
        <p:txBody>
          <a:bodyPr wrap="square" lIns="47890" tIns="23945" rIns="47890" bIns="23945" rtlCol="0">
            <a:spAutoFit/>
          </a:bodyPr>
          <a:lstStyle/>
          <a:p>
            <a:r>
              <a:rPr lang="en-US" sz="1500" b="1" dirty="0">
                <a:solidFill>
                  <a:schemeClr val="accent2"/>
                </a:solidFill>
              </a:rPr>
              <a:t>your </a:t>
            </a:r>
            <a:r>
              <a:rPr lang="en-US" sz="1500" b="1" dirty="0" smtClean="0">
                <a:solidFill>
                  <a:schemeClr val="accent2"/>
                </a:solidFill>
              </a:rPr>
              <a:t>logo</a:t>
            </a:r>
            <a:endParaRPr lang="uk-UA" sz="1000" b="1" dirty="0">
              <a:solidFill>
                <a:schemeClr val="accent2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38150" y="380946"/>
            <a:ext cx="2724150" cy="713155"/>
          </a:xfrm>
          <a:prstGeom prst="rect">
            <a:avLst/>
          </a:prstGeom>
          <a:noFill/>
        </p:spPr>
        <p:txBody>
          <a:bodyPr wrap="square" lIns="47890" tIns="23945" rIns="47890" bIns="23945" rtlCol="0">
            <a:spAutoFit/>
          </a:bodyPr>
          <a:lstStyle>
            <a:lvl1pPr>
              <a:defRPr lang="uk-UA" sz="24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8458207" y="6048466"/>
            <a:ext cx="866775" cy="510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15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‹N°›</a:t>
            </a:fld>
            <a:endParaRPr/>
          </a:p>
        </p:txBody>
      </p:sp>
      <p:sp>
        <p:nvSpPr>
          <p:cNvPr id="10" name="Rectangle 9"/>
          <p:cNvSpPr/>
          <p:nvPr userDrawn="1"/>
        </p:nvSpPr>
        <p:spPr>
          <a:xfrm>
            <a:off x="0" y="1600200"/>
            <a:ext cx="9144000" cy="3657600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890" tIns="23945" rIns="47890" bIns="239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500" dirty="0" smtClean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52425" y="457203"/>
            <a:ext cx="0" cy="516636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52425" y="6124659"/>
            <a:ext cx="0" cy="370332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8372475" y="6124659"/>
            <a:ext cx="0" cy="370332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6751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BOT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890" tIns="23945" rIns="47890" bIns="239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500" dirty="0" smtClean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438157" y="6054278"/>
            <a:ext cx="542925" cy="510023"/>
          </a:xfrm>
          <a:prstGeom prst="rect">
            <a:avLst/>
          </a:prstGeom>
          <a:noFill/>
        </p:spPr>
        <p:txBody>
          <a:bodyPr wrap="square" lIns="47890" tIns="23945" rIns="47890" bIns="23945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your </a:t>
            </a:r>
            <a:r>
              <a:rPr lang="en-US" sz="1500" b="1" dirty="0" smtClean="0">
                <a:solidFill>
                  <a:schemeClr val="bg1"/>
                </a:solidFill>
              </a:rPr>
              <a:t>logo</a:t>
            </a:r>
            <a:endParaRPr lang="uk-UA" sz="1000" b="1" dirty="0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38150" y="380946"/>
            <a:ext cx="2724150" cy="713155"/>
          </a:xfrm>
          <a:prstGeom prst="rect">
            <a:avLst/>
          </a:prstGeom>
          <a:noFill/>
        </p:spPr>
        <p:txBody>
          <a:bodyPr wrap="square" lIns="47890" tIns="23945" rIns="47890" bIns="23945" rtlCol="0">
            <a:spAutoFit/>
          </a:bodyPr>
          <a:lstStyle>
            <a:lvl1pPr>
              <a:defRPr lang="uk-UA" sz="2400" b="1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8458207" y="6048466"/>
            <a:ext cx="866775" cy="510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1500" b="1" smtClean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page</a:t>
            </a:r>
          </a:p>
          <a:p>
            <a:r>
              <a:rPr lang="en-US" smtClean="0"/>
              <a:t>0</a:t>
            </a:r>
            <a:fld id="{37D409AB-2201-4E18-8A34-C31753AD9B06}" type="slidenum">
              <a:rPr smtClean="0"/>
              <a:pPr/>
              <a:t>‹N°›</a:t>
            </a:fld>
            <a:endParaRPr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52425" y="457203"/>
            <a:ext cx="0" cy="516636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352425" y="6124659"/>
            <a:ext cx="0" cy="370332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8372475" y="6124659"/>
            <a:ext cx="0" cy="370332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00638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G-SLIDE OP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886200" y="1562100"/>
            <a:ext cx="1371600" cy="13716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 lIns="47890" tIns="23945" rIns="47890" bIns="23945"/>
          <a:lstStyle>
            <a:lvl1pPr>
              <a:defRPr sz="1000"/>
            </a:lvl1pPr>
          </a:lstStyle>
          <a:p>
            <a:endParaRPr lang="uk-UA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52425" y="457203"/>
            <a:ext cx="0" cy="516636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6"/>
          <p:cNvCxnSpPr/>
          <p:nvPr userDrawn="1"/>
        </p:nvCxnSpPr>
        <p:spPr>
          <a:xfrm>
            <a:off x="8372475" y="6362703"/>
            <a:ext cx="0" cy="370332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8458207" y="6286510"/>
            <a:ext cx="866775" cy="510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15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‹N°›</a:t>
            </a:fld>
            <a:endParaRPr/>
          </a:p>
        </p:txBody>
      </p:sp>
      <p:pic>
        <p:nvPicPr>
          <p:cNvPr id="16" name="Image 15" descr="1200px-Logo_EISTI.svg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200" y="6031017"/>
            <a:ext cx="495300" cy="750793"/>
          </a:xfrm>
          <a:prstGeom prst="rect">
            <a:avLst/>
          </a:prstGeom>
        </p:spPr>
      </p:pic>
      <p:sp>
        <p:nvSpPr>
          <p:cNvPr id="13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78582"/>
            <a:ext cx="2895600" cy="365125"/>
          </a:xfrm>
          <a:prstGeom prst="rect">
            <a:avLst/>
          </a:prstGeom>
        </p:spPr>
        <p:txBody>
          <a:bodyPr vert="horz" lIns="47890" tIns="23945" rIns="47890" bIns="23945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fr-FR" smtClean="0"/>
              <a:t>Cours Méthode AGILE N°2 - Session EISTI 2018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297086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200px-Logo_EISTI.svg.pn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76200" y="6031017"/>
            <a:ext cx="495300" cy="750793"/>
          </a:xfrm>
          <a:prstGeom prst="rect">
            <a:avLst/>
          </a:prstGeom>
        </p:spPr>
      </p:pic>
      <p:sp>
        <p:nvSpPr>
          <p:cNvPr id="4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458207" y="6286510"/>
            <a:ext cx="866775" cy="510023"/>
          </a:xfrm>
          <a:prstGeom prst="rect">
            <a:avLst/>
          </a:prstGeom>
          <a:noFill/>
        </p:spPr>
        <p:txBody>
          <a:bodyPr wrap="square" lIns="47890" tIns="23945" rIns="47890" bIns="23945" rtlCol="0">
            <a:spAutoFit/>
          </a:bodyPr>
          <a:lstStyle>
            <a:lvl1pPr>
              <a:defRPr lang="uk-UA" sz="15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‹N°›</a:t>
            </a:fld>
            <a:endParaRPr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78582"/>
            <a:ext cx="2895600" cy="365125"/>
          </a:xfrm>
          <a:prstGeom prst="rect">
            <a:avLst/>
          </a:prstGeom>
        </p:spPr>
        <p:txBody>
          <a:bodyPr vert="horz" lIns="47890" tIns="23945" rIns="47890" bIns="23945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fr-FR" smtClean="0"/>
              <a:t>Cours Méthode AGILE N°2 - Session EISTI 2018</a:t>
            </a:r>
            <a:endParaRPr lang="fr-FR" dirty="0"/>
          </a:p>
        </p:txBody>
      </p:sp>
      <p:cxnSp>
        <p:nvCxnSpPr>
          <p:cNvPr id="5" name="Straight Connector 6"/>
          <p:cNvCxnSpPr/>
          <p:nvPr userDrawn="1"/>
        </p:nvCxnSpPr>
        <p:spPr>
          <a:xfrm>
            <a:off x="8372475" y="6362703"/>
            <a:ext cx="0" cy="370332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38680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6" r:id="rId2"/>
    <p:sldLayoutId id="2147483824" r:id="rId3"/>
    <p:sldLayoutId id="2147483663" r:id="rId4"/>
    <p:sldLayoutId id="2147483693" r:id="rId5"/>
    <p:sldLayoutId id="2147483680" r:id="rId6"/>
    <p:sldLayoutId id="2147483697" r:id="rId7"/>
    <p:sldLayoutId id="2147483698" r:id="rId8"/>
  </p:sldLayoutIdLst>
  <mc:AlternateContent xmlns:mc="http://schemas.openxmlformats.org/markup-compatibility/2006">
    <mc:Choice xmlns:p14="http://schemas.microsoft.com/office/powerpoint/2010/main" xmlns="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957816" rtl="0" eaLnBrk="1" latinLnBrk="0" hangingPunct="1">
        <a:lnSpc>
          <a:spcPct val="90000"/>
        </a:lnSpc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9454" indent="-239454" algn="l" defTabSz="957816" rtl="0" eaLnBrk="1" latinLnBrk="0" hangingPunct="1">
        <a:lnSpc>
          <a:spcPct val="90000"/>
        </a:lnSpc>
        <a:spcBef>
          <a:spcPts val="1048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18362" indent="-239454" algn="l" defTabSz="957816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197271" indent="-239454" algn="l" defTabSz="957816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76179" indent="-239454" algn="l" defTabSz="957816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55087" indent="-239454" algn="l" defTabSz="957816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33995" indent="-239454" algn="l" defTabSz="957816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12904" indent="-239454" algn="l" defTabSz="957816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91812" indent="-239454" algn="l" defTabSz="957816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70720" indent="-239454" algn="l" defTabSz="957816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08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816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725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633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541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449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358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266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6"/>
          <p:cNvCxnSpPr/>
          <p:nvPr userDrawn="1"/>
        </p:nvCxnSpPr>
        <p:spPr>
          <a:xfrm>
            <a:off x="8372475" y="6362703"/>
            <a:ext cx="0" cy="370332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458207" y="6286510"/>
            <a:ext cx="866775" cy="510023"/>
          </a:xfrm>
          <a:prstGeom prst="rect">
            <a:avLst/>
          </a:prstGeom>
          <a:noFill/>
        </p:spPr>
        <p:txBody>
          <a:bodyPr wrap="square" lIns="47890" tIns="23945" rIns="47890" bIns="23945" rtlCol="0">
            <a:spAutoFit/>
          </a:bodyPr>
          <a:lstStyle>
            <a:lvl1pPr>
              <a:defRPr lang="uk-UA" sz="15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047082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825" r:id="rId2"/>
  </p:sldLayoutIdLst>
  <mc:AlternateContent xmlns:mc="http://schemas.openxmlformats.org/markup-compatibility/2006">
    <mc:Choice xmlns:p14="http://schemas.microsoft.com/office/powerpoint/2010/main" xmlns="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957816" rtl="0" eaLnBrk="1" latinLnBrk="0" hangingPunct="1">
        <a:lnSpc>
          <a:spcPct val="90000"/>
        </a:lnSpc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9454" indent="-239454" algn="l" defTabSz="957816" rtl="0" eaLnBrk="1" latinLnBrk="0" hangingPunct="1">
        <a:lnSpc>
          <a:spcPct val="90000"/>
        </a:lnSpc>
        <a:spcBef>
          <a:spcPts val="1048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18362" indent="-239454" algn="l" defTabSz="957816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197271" indent="-239454" algn="l" defTabSz="957816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76179" indent="-239454" algn="l" defTabSz="957816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55087" indent="-239454" algn="l" defTabSz="957816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33995" indent="-239454" algn="l" defTabSz="957816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12904" indent="-239454" algn="l" defTabSz="957816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91812" indent="-239454" algn="l" defTabSz="957816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70720" indent="-239454" algn="l" defTabSz="957816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08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816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725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633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541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449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358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266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makina-corpus.com/blog/metier/2016/cheat-sheet-taiga" TargetMode="External"/><Relationship Id="rId2" Type="http://schemas.openxmlformats.org/officeDocument/2006/relationships/hyperlink" Target="https://tree.taiga.io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watch?v=tKwoqHKnJwk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www.youtube.com/watch?v=q_R9wQY4G5I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hVw1_4xtT8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office-2070806_1920.png"/>
          <p:cNvPicPr>
            <a:picLocks noChangeAspect="1"/>
          </p:cNvPicPr>
          <p:nvPr/>
        </p:nvPicPr>
        <p:blipFill>
          <a:blip r:embed="rId2" cstate="print"/>
          <a:srcRect l="3396" r="7235"/>
          <a:stretch>
            <a:fillRect/>
          </a:stretch>
        </p:blipFill>
        <p:spPr>
          <a:xfrm>
            <a:off x="-31708" y="0"/>
            <a:ext cx="919355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1905003"/>
            <a:ext cx="7391400" cy="3280012"/>
          </a:xfrm>
          <a:prstGeom prst="rect">
            <a:avLst/>
          </a:prstGeom>
          <a:noFill/>
        </p:spPr>
        <p:txBody>
          <a:bodyPr wrap="square" lIns="47890" tIns="23945" rIns="47890" bIns="23945" rtlCol="0">
            <a:spAutoFit/>
          </a:bodyPr>
          <a:lstStyle/>
          <a:p>
            <a:pPr algn="ctr"/>
            <a:r>
              <a:rPr lang="fr-FR" sz="4200" b="1" dirty="0" smtClean="0">
                <a:solidFill>
                  <a:srgbClr val="004FA3"/>
                </a:solidFill>
                <a:latin typeface="Trebuchet MS" pitchFamily="34" charset="0"/>
                <a:ea typeface="Roboto Condensed" panose="02000000000000000000" pitchFamily="2" charset="0"/>
                <a:cs typeface="Lato Semibold" panose="020F0502020204030203" pitchFamily="34" charset="0"/>
              </a:rPr>
              <a:t>Développement de projet</a:t>
            </a:r>
          </a:p>
          <a:p>
            <a:pPr algn="ctr"/>
            <a:r>
              <a:rPr lang="fr-FR" sz="4200" b="1" dirty="0" smtClean="0">
                <a:solidFill>
                  <a:srgbClr val="004FA3"/>
                </a:solidFill>
                <a:latin typeface="Trebuchet MS" pitchFamily="34" charset="0"/>
                <a:ea typeface="Roboto Condensed" panose="02000000000000000000" pitchFamily="2" charset="0"/>
                <a:cs typeface="Lato Semibold" panose="020F0502020204030203" pitchFamily="34" charset="0"/>
              </a:rPr>
              <a:t>avec Agile</a:t>
            </a:r>
          </a:p>
          <a:p>
            <a:pPr algn="ctr"/>
            <a:endParaRPr lang="fr-FR" sz="4200" b="1" dirty="0" smtClean="0">
              <a:solidFill>
                <a:srgbClr val="004FA3"/>
              </a:solidFill>
              <a:latin typeface="Trebuchet MS" pitchFamily="34" charset="0"/>
              <a:ea typeface="Roboto Condensed" panose="02000000000000000000" pitchFamily="2" charset="0"/>
              <a:cs typeface="Lato Semibold" panose="020F0502020204030203" pitchFamily="34" charset="0"/>
            </a:endParaRPr>
          </a:p>
          <a:p>
            <a:pPr algn="ctr"/>
            <a:r>
              <a:rPr lang="fr-FR" sz="4200" b="1" dirty="0" smtClean="0">
                <a:solidFill>
                  <a:srgbClr val="004FA3"/>
                </a:solidFill>
                <a:latin typeface="Trebuchet MS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Cours 2 : Mise en œuvre</a:t>
            </a:r>
            <a:br>
              <a:rPr lang="fr-FR" sz="4200" b="1" dirty="0" smtClean="0">
                <a:solidFill>
                  <a:srgbClr val="004FA3"/>
                </a:solidFill>
                <a:latin typeface="Trebuchet MS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</a:br>
            <a:r>
              <a:rPr lang="fr-FR" sz="4200" b="1" dirty="0" smtClean="0">
                <a:solidFill>
                  <a:srgbClr val="004FA3"/>
                </a:solidFill>
                <a:latin typeface="Trebuchet MS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de SCRUM sur un exemple</a:t>
            </a:r>
            <a:endParaRPr lang="fr-FR" sz="4200" b="1" dirty="0">
              <a:solidFill>
                <a:srgbClr val="004FA3"/>
              </a:solidFill>
              <a:latin typeface="Trebuchet MS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914400" y="1638303"/>
            <a:ext cx="342900" cy="342900"/>
            <a:chOff x="6324600" y="4114799"/>
            <a:chExt cx="685800" cy="685800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chemeClr val="tx1">
                  <a:lumMod val="75000"/>
                  <a:lumOff val="25000"/>
                </a:schemeClr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chemeClr val="tx1">
                  <a:lumMod val="75000"/>
                  <a:lumOff val="25000"/>
                </a:schemeClr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7"/>
          <p:cNvGrpSpPr/>
          <p:nvPr/>
        </p:nvGrpSpPr>
        <p:grpSpPr>
          <a:xfrm rot="10800000">
            <a:off x="8001000" y="5334000"/>
            <a:ext cx="342900" cy="342900"/>
            <a:chOff x="6324600" y="4114799"/>
            <a:chExt cx="685800" cy="685800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chemeClr val="tx1">
                  <a:lumMod val="75000"/>
                  <a:lumOff val="25000"/>
                </a:schemeClr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chemeClr val="tx1">
                  <a:lumMod val="75000"/>
                  <a:lumOff val="25000"/>
                </a:schemeClr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Image 10" descr="1200px-Logo_EISTI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6031017"/>
            <a:ext cx="495300" cy="750793"/>
          </a:xfrm>
          <a:prstGeom prst="rect">
            <a:avLst/>
          </a:prstGeom>
        </p:spPr>
      </p:pic>
      <p:sp>
        <p:nvSpPr>
          <p:cNvPr id="16" name="Espace réservé du numéro de diapositive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lang="en-US" smtClean="0"/>
              <a:pPr algn="l"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188516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/>
        </p:nvGraphicFramePr>
        <p:xfrm>
          <a:off x="152400" y="990595"/>
          <a:ext cx="8763000" cy="5082079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362200"/>
                <a:gridCol w="6400800"/>
              </a:tblGrid>
              <a:tr h="810415">
                <a:tc>
                  <a:txBody>
                    <a:bodyPr/>
                    <a:lstStyle/>
                    <a:p>
                      <a:pPr algn="l"/>
                      <a:r>
                        <a:rPr lang="fr-FR" sz="1200" b="0" dirty="0" smtClean="0"/>
                        <a:t>POUR (public concerné par le produit)</a:t>
                      </a:r>
                      <a:endParaRPr lang="fr-FR" sz="1200" b="0" dirty="0">
                        <a:solidFill>
                          <a:schemeClr val="bg1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FontTx/>
                        <a:buChar char="-"/>
                      </a:pPr>
                      <a:r>
                        <a:rPr lang="fr-FR" sz="1600" b="0" dirty="0" smtClean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+mj-lt"/>
                        </a:rPr>
                        <a:t>Tout acheteur ou acheteur potentiel en fournitures de bureau</a:t>
                      </a:r>
                    </a:p>
                    <a:p>
                      <a:pPr algn="l">
                        <a:buFontTx/>
                        <a:buChar char="-"/>
                      </a:pPr>
                      <a:r>
                        <a:rPr lang="fr-FR" sz="1600" b="0" baseline="0" dirty="0" smtClean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+mj-lt"/>
                        </a:rPr>
                        <a:t> Le g</a:t>
                      </a:r>
                      <a:r>
                        <a:rPr lang="fr-FR" sz="1600" b="0" dirty="0" smtClean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+mj-lt"/>
                        </a:rPr>
                        <a:t>érant entreprise</a:t>
                      </a:r>
                      <a:r>
                        <a:rPr lang="fr-FR" sz="1600" b="0" baseline="0" dirty="0" smtClean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+mj-lt"/>
                        </a:rPr>
                        <a:t> (comprenant : commercial, gestion de comptabilité ou des stocks, technicien)</a:t>
                      </a:r>
                      <a:endParaRPr lang="fr-FR" sz="1600" b="0" dirty="0">
                        <a:solidFill>
                          <a:schemeClr val="bg1">
                            <a:lumMod val="25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875248">
                <a:tc>
                  <a:txBody>
                    <a:bodyPr/>
                    <a:lstStyle/>
                    <a:p>
                      <a:pPr algn="l"/>
                      <a:r>
                        <a:rPr lang="fr-FR" sz="1200" b="0" dirty="0" smtClean="0"/>
                        <a:t>QUI</a:t>
                      </a:r>
                      <a:r>
                        <a:rPr lang="fr-FR" sz="1200" b="0" baseline="0" dirty="0" smtClean="0"/>
                        <a:t> S</a:t>
                      </a:r>
                      <a:r>
                        <a:rPr lang="fr-FR" sz="1200" b="0" dirty="0" smtClean="0"/>
                        <a:t>OUHAITENT (formulation du besoin des cibles)</a:t>
                      </a:r>
                      <a:endParaRPr lang="fr-FR" sz="1200" b="0" dirty="0">
                        <a:solidFill>
                          <a:schemeClr val="bg1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FontTx/>
                        <a:buChar char="-"/>
                      </a:pPr>
                      <a:r>
                        <a:rPr lang="fr-FR" sz="1600" baseline="0" dirty="0" smtClean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+mj-lt"/>
                        </a:rPr>
                        <a:t> Une recherche rapide  d'un produit en fourniture de bureau</a:t>
                      </a:r>
                    </a:p>
                    <a:p>
                      <a:pPr algn="l">
                        <a:buFontTx/>
                        <a:buChar char="-"/>
                      </a:pPr>
                      <a:r>
                        <a:rPr lang="fr-FR" sz="1600" baseline="0" dirty="0" smtClean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+mj-lt"/>
                        </a:rPr>
                        <a:t> Une meilleure visibilité </a:t>
                      </a:r>
                      <a:r>
                        <a:rPr lang="fr-FR" sz="1600" baseline="0" dirty="0" smtClean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+mj-lt"/>
                        </a:rPr>
                        <a:t>de l'entreprise, un </a:t>
                      </a:r>
                      <a:r>
                        <a:rPr lang="fr-FR" sz="1600" baseline="0" dirty="0" smtClean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+mj-lt"/>
                        </a:rPr>
                        <a:t>gain en qualité et en </a:t>
                      </a:r>
                      <a:r>
                        <a:rPr lang="fr-FR" sz="1600" baseline="0" dirty="0" smtClean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+mj-lt"/>
                        </a:rPr>
                        <a:t>efficacité de la gestion des ventes </a:t>
                      </a:r>
                      <a:r>
                        <a:rPr lang="fr-FR" sz="1600" baseline="0" dirty="0" smtClean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+mj-lt"/>
                        </a:rPr>
                        <a:t>par une application numérique</a:t>
                      </a:r>
                      <a:endParaRPr lang="fr-FR" sz="1600" dirty="0">
                        <a:solidFill>
                          <a:schemeClr val="bg1">
                            <a:lumMod val="25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810415">
                <a:tc>
                  <a:txBody>
                    <a:bodyPr/>
                    <a:lstStyle/>
                    <a:p>
                      <a:pPr algn="l"/>
                      <a:r>
                        <a:rPr lang="fr-FR" sz="1200" b="0" dirty="0" smtClean="0"/>
                        <a:t>NOTRE PRODUIT EST (ce qu’est le produit)</a:t>
                      </a:r>
                      <a:endParaRPr lang="fr-FR" sz="1200" b="0" dirty="0">
                        <a:solidFill>
                          <a:schemeClr val="bg1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smtClean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+mj-lt"/>
                        </a:rPr>
                        <a:t>Une WEB APPLICATION (ou une MOBILE</a:t>
                      </a:r>
                      <a:r>
                        <a:rPr lang="fr-FR" sz="1600" baseline="0" smtClean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+mj-lt"/>
                        </a:rPr>
                        <a:t> APP) permettant des recherches et des transactions du coté de l'acheteur ainsi que  du coté gestion d'entreprise (Interactif)</a:t>
                      </a:r>
                      <a:endParaRPr lang="fr-FR" sz="1600" dirty="0">
                        <a:solidFill>
                          <a:schemeClr val="bg1">
                            <a:lumMod val="25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875248">
                <a:tc>
                  <a:txBody>
                    <a:bodyPr/>
                    <a:lstStyle/>
                    <a:p>
                      <a:pPr marL="0" marR="0" indent="0" algn="l" defTabSz="95781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 smtClean="0"/>
                        <a:t>QUI (le bénéfice majeur, l’utilité de la solution)</a:t>
                      </a:r>
                    </a:p>
                    <a:p>
                      <a:pPr algn="l"/>
                      <a:endParaRPr lang="fr-FR" sz="1200" b="0" dirty="0">
                        <a:solidFill>
                          <a:schemeClr val="bg1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dirty="0" smtClean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+mj-lt"/>
                        </a:rPr>
                        <a:t>Promotion efficace</a:t>
                      </a:r>
                      <a:r>
                        <a:rPr lang="fr-FR" sz="1600" baseline="0" dirty="0" smtClean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+mj-lt"/>
                        </a:rPr>
                        <a:t> de la Société Morin = Solution a</a:t>
                      </a:r>
                      <a:r>
                        <a:rPr lang="fr-FR" sz="1600" dirty="0" smtClean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+mj-lt"/>
                        </a:rPr>
                        <a:t>ccessible</a:t>
                      </a:r>
                      <a:r>
                        <a:rPr lang="fr-FR" sz="1600" baseline="0" dirty="0" smtClean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fr-FR" sz="1600" baseline="0" dirty="0" smtClean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+mj-lt"/>
                        </a:rPr>
                        <a:t>à tous sur </a:t>
                      </a:r>
                      <a:r>
                        <a:rPr lang="fr-FR" sz="1600" baseline="0" dirty="0" smtClean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+mj-lt"/>
                        </a:rPr>
                        <a:t>Internet et Gratuite</a:t>
                      </a:r>
                      <a:endParaRPr lang="fr-FR" sz="1600" baseline="0" dirty="0" smtClean="0">
                        <a:solidFill>
                          <a:schemeClr val="bg1">
                            <a:lumMod val="25000"/>
                          </a:schemeClr>
                        </a:solidFill>
                        <a:latin typeface="+mj-lt"/>
                      </a:endParaRPr>
                    </a:p>
                    <a:p>
                      <a:pPr algn="l"/>
                      <a:endParaRPr lang="fr-FR" sz="1600" baseline="0" dirty="0" smtClean="0">
                        <a:solidFill>
                          <a:schemeClr val="bg1">
                            <a:lumMod val="25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875248">
                <a:tc>
                  <a:txBody>
                    <a:bodyPr/>
                    <a:lstStyle/>
                    <a:p>
                      <a:pPr algn="l"/>
                      <a:r>
                        <a:rPr lang="fr-FR" sz="1200" b="0" dirty="0" smtClean="0"/>
                        <a:t>A LA DIFFERENCE DE (pratique actuelle, concurrence)</a:t>
                      </a:r>
                      <a:endParaRPr lang="fr-FR" sz="1200" b="0" dirty="0">
                        <a:solidFill>
                          <a:schemeClr val="bg1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smtClean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+mj-lt"/>
                        </a:rPr>
                        <a:t>Produits</a:t>
                      </a:r>
                      <a:r>
                        <a:rPr lang="fr-FR" sz="1600" baseline="0" smtClean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+mj-lt"/>
                        </a:rPr>
                        <a:t> de e-commerce "sur étagère"</a:t>
                      </a:r>
                      <a:endParaRPr lang="fr-FR" sz="1600" dirty="0">
                        <a:solidFill>
                          <a:schemeClr val="bg1">
                            <a:lumMod val="25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810415">
                <a:tc>
                  <a:txBody>
                    <a:bodyPr/>
                    <a:lstStyle/>
                    <a:p>
                      <a:pPr algn="l"/>
                      <a:r>
                        <a:rPr lang="fr-FR" sz="1200" b="0" dirty="0" smtClean="0"/>
                        <a:t>PERMET DE (éléments différentiateurs majeurs)</a:t>
                      </a:r>
                      <a:endParaRPr lang="fr-FR" sz="1200" b="0" dirty="0">
                        <a:solidFill>
                          <a:schemeClr val="bg1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dirty="0" smtClean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+mj-lt"/>
                        </a:rPr>
                        <a:t>Etre bien adapté </a:t>
                      </a:r>
                      <a:r>
                        <a:rPr lang="fr-FR" sz="1600" dirty="0" smtClean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+mj-lt"/>
                        </a:rPr>
                        <a:t>aux souhaits</a:t>
                      </a:r>
                      <a:r>
                        <a:rPr lang="fr-FR" sz="1600" baseline="0" dirty="0" smtClean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+mj-lt"/>
                        </a:rPr>
                        <a:t> du client pour les transactions en ligne et </a:t>
                      </a:r>
                      <a:r>
                        <a:rPr lang="fr-FR" sz="1600" baseline="0" dirty="0" smtClean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+mj-lt"/>
                        </a:rPr>
                        <a:t>en présentation </a:t>
                      </a:r>
                      <a:r>
                        <a:rPr lang="fr-FR" sz="1600" baseline="0" dirty="0" smtClean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+mj-lt"/>
                        </a:rPr>
                        <a:t>personnalisée (</a:t>
                      </a:r>
                      <a:r>
                        <a:rPr lang="fr-FR" sz="1600" baseline="0" dirty="0" err="1" smtClean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+mj-lt"/>
                        </a:rPr>
                        <a:t>graphic</a:t>
                      </a:r>
                      <a:r>
                        <a:rPr lang="fr-FR" sz="1600" baseline="0" dirty="0" smtClean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fr-FR" sz="1600" baseline="0" dirty="0" smtClean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+mj-lt"/>
                        </a:rPr>
                        <a:t>design à l'image de sa Société)</a:t>
                      </a:r>
                      <a:endParaRPr lang="fr-FR" sz="1600" dirty="0">
                        <a:solidFill>
                          <a:schemeClr val="bg1">
                            <a:lumMod val="25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38150" y="380947"/>
            <a:ext cx="4972050" cy="436156"/>
          </a:xfrm>
        </p:spPr>
        <p:txBody>
          <a:bodyPr/>
          <a:lstStyle/>
          <a:p>
            <a:r>
              <a:rPr lang="fr-FR" dirty="0" smtClean="0"/>
              <a:t>ELEVATOR PITCH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295397"/>
            <a:ext cx="9144000" cy="5562603"/>
          </a:xfrm>
          <a:prstGeom prst="rect">
            <a:avLst/>
          </a:prstGeom>
          <a:solidFill>
            <a:srgbClr val="004FA3">
              <a:alpha val="75686"/>
            </a:srgb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890" tIns="23945" rIns="47890" bIns="239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500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8600" y="1600200"/>
            <a:ext cx="8915400" cy="2546477"/>
          </a:xfrm>
          <a:prstGeom prst="rect">
            <a:avLst/>
          </a:prstGeom>
          <a:noFill/>
        </p:spPr>
        <p:txBody>
          <a:bodyPr wrap="square" lIns="47890" tIns="23945" rIns="47890" bIns="23945" rtlCol="0">
            <a:spAutoFit/>
          </a:bodyPr>
          <a:lstStyle/>
          <a:p>
            <a:pPr algn="ctr"/>
            <a:endParaRPr lang="fr-FR" sz="2000" b="1" dirty="0" smtClean="0">
              <a:solidFill>
                <a:schemeClr val="bg1"/>
              </a:solidFill>
            </a:endParaRPr>
          </a:p>
          <a:p>
            <a:pPr marL="271463">
              <a:spcBef>
                <a:spcPts val="1257"/>
              </a:spcBef>
            </a:pPr>
            <a:r>
              <a:rPr lang="fr-FR" sz="2000" b="1" dirty="0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1 – Etablir le cadrage "ELEVATOR PITCH"</a:t>
            </a:r>
          </a:p>
          <a:p>
            <a:pPr marL="271463">
              <a:spcBef>
                <a:spcPts val="1257"/>
              </a:spcBef>
            </a:pPr>
            <a:r>
              <a:rPr lang="fr-FR" sz="2000" b="1" dirty="0" smtClean="0">
                <a:solidFill>
                  <a:srgbClr val="FFFF00"/>
                </a:solidFill>
                <a:latin typeface="Trebuchet MS" pitchFamily="34" charset="0"/>
              </a:rPr>
              <a:t>2 – Identifier les ROLES UTILISATEURS de l'application</a:t>
            </a:r>
          </a:p>
          <a:p>
            <a:pPr marL="271463">
              <a:spcBef>
                <a:spcPts val="1257"/>
              </a:spcBef>
            </a:pPr>
            <a:r>
              <a:rPr lang="fr-FR" sz="2000" b="1" dirty="0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3- Identifier les FEATURES fonctionnelles (premier niveau de l'arbre fonctionnel)</a:t>
            </a:r>
          </a:p>
          <a:p>
            <a:pPr marL="271463">
              <a:spcBef>
                <a:spcPts val="1257"/>
              </a:spcBef>
            </a:pPr>
            <a:r>
              <a:rPr lang="fr-FR" sz="2000" b="1" dirty="0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4- Etablir les USER STORIES </a:t>
            </a:r>
            <a:endParaRPr lang="fr-FR" sz="1900" b="1" dirty="0" smtClean="0">
              <a:solidFill>
                <a:schemeClr val="bg1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8150" y="380947"/>
            <a:ext cx="8705850" cy="823955"/>
          </a:xfrm>
        </p:spPr>
        <p:txBody>
          <a:bodyPr/>
          <a:lstStyle/>
          <a:p>
            <a:r>
              <a:rPr lang="fr-FR" dirty="0" smtClean="0"/>
              <a:t>TP Agile </a:t>
            </a:r>
            <a:r>
              <a:rPr lang="fr-FR" dirty="0" err="1" smtClean="0"/>
              <a:t>Scrum</a:t>
            </a:r>
            <a:r>
              <a:rPr lang="fr-FR" dirty="0" smtClean="0"/>
              <a:t> : VLFB</a:t>
            </a:r>
            <a:br>
              <a:rPr lang="fr-FR" dirty="0" smtClean="0"/>
            </a:br>
            <a:r>
              <a:rPr lang="fr-FR" dirty="0" err="1" smtClean="0"/>
              <a:t>Check-List</a:t>
            </a:r>
            <a:r>
              <a:rPr lang="fr-FR" dirty="0" smtClean="0"/>
              <a:t> pour la PRODUCT BACKLOG</a:t>
            </a:r>
            <a:endParaRPr lang="fr-FR" sz="2400" dirty="0">
              <a:solidFill>
                <a:schemeClr val="accent1"/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page</a:t>
            </a:r>
          </a:p>
          <a:p>
            <a:r>
              <a:rPr lang="en-US" smtClean="0"/>
              <a:t>0</a:t>
            </a:r>
            <a:fld id="{37D409AB-2201-4E18-8A34-C31753AD9B0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Cours Méthode AGILE N°2 - Session EISTI 2018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642740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86200" y="1295397"/>
            <a:ext cx="5257800" cy="5562603"/>
          </a:xfrm>
          <a:prstGeom prst="rect">
            <a:avLst/>
          </a:prstGeom>
          <a:solidFill>
            <a:srgbClr val="004FA3">
              <a:alpha val="75686"/>
            </a:srgb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890" tIns="23945" rIns="47890" bIns="239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500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1676400"/>
            <a:ext cx="3733800" cy="2854254"/>
          </a:xfrm>
          <a:prstGeom prst="rect">
            <a:avLst/>
          </a:prstGeom>
          <a:noFill/>
        </p:spPr>
        <p:txBody>
          <a:bodyPr wrap="square" lIns="47890" tIns="23945" rIns="47890" bIns="23945" rtlCol="0">
            <a:spAutoFit/>
          </a:bodyPr>
          <a:lstStyle/>
          <a:p>
            <a:pPr marL="271463">
              <a:spcBef>
                <a:spcPts val="1257"/>
              </a:spcBef>
            </a:pPr>
            <a:r>
              <a:rPr lang="fr-FR" sz="2000" b="1" dirty="0" smtClean="0">
                <a:latin typeface="Trebuchet MS" pitchFamily="34" charset="0"/>
              </a:rPr>
              <a:t>Listez et caractérisez les différents rôles utilisateurs.</a:t>
            </a:r>
          </a:p>
          <a:p>
            <a:pPr marL="271463">
              <a:spcBef>
                <a:spcPts val="1257"/>
              </a:spcBef>
            </a:pPr>
            <a:endParaRPr lang="fr-FR" sz="2000" b="1" dirty="0" smtClean="0">
              <a:latin typeface="Trebuchet MS" pitchFamily="34" charset="0"/>
            </a:endParaRPr>
          </a:p>
          <a:p>
            <a:pPr marL="271463">
              <a:spcBef>
                <a:spcPts val="1257"/>
              </a:spcBef>
            </a:pPr>
            <a:r>
              <a:rPr lang="fr-FR" sz="2000" b="1" dirty="0" smtClean="0">
                <a:latin typeface="Trebuchet MS" pitchFamily="34" charset="0"/>
              </a:rPr>
              <a:t>Possibilité d'utiliser un outil PERSONA en ligne</a:t>
            </a:r>
          </a:p>
          <a:p>
            <a:pPr marL="271463">
              <a:spcBef>
                <a:spcPts val="1257"/>
              </a:spcBef>
            </a:pPr>
            <a:r>
              <a:rPr lang="fr-FR" sz="2000" b="1" dirty="0" smtClean="0">
                <a:latin typeface="Trebuchet MS" pitchFamily="34" charset="0"/>
              </a:rPr>
              <a:t>Par exemple : XTENSIO</a:t>
            </a:r>
            <a:endParaRPr lang="fr-FR" sz="1900" b="1" dirty="0" smtClean="0">
              <a:latin typeface="Trebuchet MS" pitchFamily="34" charset="0"/>
            </a:endParaRPr>
          </a:p>
          <a:p>
            <a:pPr>
              <a:spcBef>
                <a:spcPts val="1257"/>
              </a:spcBef>
              <a:buFont typeface="Wingdings" pitchFamily="2" charset="2"/>
              <a:buChar char="q"/>
            </a:pPr>
            <a:endParaRPr lang="fr-FR" sz="1900" b="1" dirty="0" smtClean="0">
              <a:latin typeface="Trebuchet MS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8150" y="380947"/>
            <a:ext cx="8705850" cy="823955"/>
          </a:xfrm>
        </p:spPr>
        <p:txBody>
          <a:bodyPr/>
          <a:lstStyle/>
          <a:p>
            <a:r>
              <a:rPr lang="fr-FR" dirty="0" smtClean="0"/>
              <a:t>TP Agile </a:t>
            </a:r>
            <a:r>
              <a:rPr lang="fr-FR" dirty="0" err="1" smtClean="0"/>
              <a:t>Scrum</a:t>
            </a:r>
            <a:r>
              <a:rPr lang="fr-FR" dirty="0" smtClean="0"/>
              <a:t> : VLFB</a:t>
            </a:r>
            <a:br>
              <a:rPr lang="fr-FR" dirty="0" smtClean="0"/>
            </a:br>
            <a:r>
              <a:rPr lang="fr-FR" dirty="0" smtClean="0"/>
              <a:t>Les rôles utilisateurs (PERSONA)</a:t>
            </a:r>
            <a:endParaRPr lang="fr-FR" sz="2400" dirty="0">
              <a:solidFill>
                <a:schemeClr val="accent1"/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page</a:t>
            </a:r>
          </a:p>
          <a:p>
            <a:r>
              <a:rPr lang="en-US" smtClean="0"/>
              <a:t>0</a:t>
            </a:r>
            <a:fld id="{37D409AB-2201-4E18-8A34-C31753AD9B0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Cours Méthode AGILE N°2 - Session EISTI 2018</a:t>
            </a:r>
            <a:endParaRPr lang="fr-F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7897" y="1647825"/>
            <a:ext cx="4756150" cy="304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7497" y="3629025"/>
            <a:ext cx="4340303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42740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295397"/>
            <a:ext cx="9144000" cy="5562603"/>
          </a:xfrm>
          <a:prstGeom prst="rect">
            <a:avLst/>
          </a:prstGeom>
          <a:solidFill>
            <a:srgbClr val="004FA3">
              <a:alpha val="75686"/>
            </a:srgb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890" tIns="23945" rIns="47890" bIns="239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500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81200" y="2895600"/>
            <a:ext cx="7010400" cy="830623"/>
          </a:xfrm>
          <a:prstGeom prst="rect">
            <a:avLst/>
          </a:prstGeom>
          <a:noFill/>
        </p:spPr>
        <p:txBody>
          <a:bodyPr wrap="square" lIns="47890" tIns="23945" rIns="47890" bIns="23945" rtlCol="0">
            <a:spAutoFit/>
          </a:bodyPr>
          <a:lstStyle/>
          <a:p>
            <a:endParaRPr lang="fr-FR" sz="2000" b="1" dirty="0" smtClean="0">
              <a:solidFill>
                <a:schemeClr val="bg1"/>
              </a:solidFill>
            </a:endParaRPr>
          </a:p>
          <a:p>
            <a:pPr marL="271463" algn="ctr">
              <a:spcBef>
                <a:spcPts val="1257"/>
              </a:spcBef>
            </a:pPr>
            <a:r>
              <a:rPr lang="fr-FR" sz="2000" b="1" dirty="0" smtClean="0">
                <a:solidFill>
                  <a:schemeClr val="bg1"/>
                </a:solidFill>
                <a:latin typeface="Trebuchet MS" pitchFamily="34" charset="0"/>
              </a:rPr>
              <a:t>Listez et caractérisez les Rôles Utilisateurs pour VLFB</a:t>
            </a:r>
            <a:endParaRPr lang="fr-FR" sz="1900" b="1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8150" y="380947"/>
            <a:ext cx="8705850" cy="823955"/>
          </a:xfrm>
        </p:spPr>
        <p:txBody>
          <a:bodyPr/>
          <a:lstStyle/>
          <a:p>
            <a:r>
              <a:rPr lang="fr-FR" dirty="0" smtClean="0"/>
              <a:t>TP Agile </a:t>
            </a:r>
            <a:r>
              <a:rPr lang="fr-FR" dirty="0" err="1" smtClean="0"/>
              <a:t>Scrum</a:t>
            </a:r>
            <a:r>
              <a:rPr lang="fr-FR" dirty="0" smtClean="0"/>
              <a:t> : VLFB</a:t>
            </a:r>
            <a:br>
              <a:rPr lang="fr-FR" dirty="0" smtClean="0"/>
            </a:br>
            <a:r>
              <a:rPr lang="fr-FR" dirty="0" smtClean="0"/>
              <a:t>Personae du projet</a:t>
            </a:r>
            <a:endParaRPr lang="fr-FR" sz="2400" dirty="0">
              <a:solidFill>
                <a:schemeClr val="accent1"/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page</a:t>
            </a:r>
          </a:p>
          <a:p>
            <a:r>
              <a:rPr lang="en-US" smtClean="0"/>
              <a:t>0</a:t>
            </a:r>
            <a:fld id="{37D409AB-2201-4E18-8A34-C31753AD9B0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Cours Méthode AGILE N°2 - Session EISTI 2018</a:t>
            </a:r>
            <a:endParaRPr lang="fr-FR" dirty="0"/>
          </a:p>
        </p:txBody>
      </p:sp>
      <p:pic>
        <p:nvPicPr>
          <p:cNvPr id="9" name="Image 8" descr="vlf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524000"/>
            <a:ext cx="1834744" cy="138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2740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295397"/>
            <a:ext cx="9144000" cy="5562603"/>
          </a:xfrm>
          <a:prstGeom prst="rect">
            <a:avLst/>
          </a:prstGeom>
          <a:solidFill>
            <a:srgbClr val="004FA3">
              <a:alpha val="75686"/>
            </a:srgb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890" tIns="23945" rIns="47890" bIns="239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500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28800" y="2667000"/>
            <a:ext cx="6629400" cy="4121268"/>
          </a:xfrm>
          <a:prstGeom prst="rect">
            <a:avLst/>
          </a:prstGeom>
          <a:noFill/>
        </p:spPr>
        <p:txBody>
          <a:bodyPr wrap="square" lIns="47890" tIns="23945" rIns="47890" bIns="23945" rtlCol="0">
            <a:spAutoFit/>
          </a:bodyPr>
          <a:lstStyle/>
          <a:p>
            <a:endParaRPr lang="fr-FR" sz="2000" b="1" dirty="0" smtClean="0">
              <a:solidFill>
                <a:schemeClr val="bg1"/>
              </a:solidFill>
            </a:endParaRPr>
          </a:p>
          <a:p>
            <a:pPr marL="271463">
              <a:spcBef>
                <a:spcPts val="1257"/>
              </a:spcBef>
              <a:buFont typeface="Wingdings" pitchFamily="2" charset="2"/>
              <a:buChar char="q"/>
            </a:pPr>
            <a:r>
              <a:rPr lang="fr-FR" sz="2000" b="1" dirty="0" smtClean="0">
                <a:solidFill>
                  <a:schemeClr val="bg1"/>
                </a:solidFill>
                <a:latin typeface="Trebuchet MS" pitchFamily="34" charset="0"/>
              </a:rPr>
              <a:t> Administrateur du catalogue</a:t>
            </a:r>
          </a:p>
          <a:p>
            <a:pPr marL="271463">
              <a:spcBef>
                <a:spcPts val="1257"/>
              </a:spcBef>
              <a:buFont typeface="Wingdings" pitchFamily="2" charset="2"/>
              <a:buChar char="q"/>
            </a:pPr>
            <a:r>
              <a:rPr lang="fr-FR" sz="2000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fr-FR" sz="2000" b="1" dirty="0" smtClean="0">
                <a:solidFill>
                  <a:schemeClr val="bg1"/>
                </a:solidFill>
                <a:latin typeface="Trebuchet MS" pitchFamily="34" charset="0"/>
              </a:rPr>
              <a:t>Acheteur potentiel</a:t>
            </a:r>
          </a:p>
          <a:p>
            <a:pPr marL="271463">
              <a:spcBef>
                <a:spcPts val="1257"/>
              </a:spcBef>
              <a:buFont typeface="Wingdings" pitchFamily="2" charset="2"/>
              <a:buChar char="q"/>
            </a:pPr>
            <a:r>
              <a:rPr lang="fr-FR" sz="2000" b="1" dirty="0" smtClean="0">
                <a:solidFill>
                  <a:schemeClr val="bg1"/>
                </a:solidFill>
                <a:latin typeface="Trebuchet MS" pitchFamily="34" charset="0"/>
              </a:rPr>
              <a:t> Client</a:t>
            </a:r>
            <a:endParaRPr lang="fr-FR" sz="2000" b="1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marL="271463">
              <a:spcBef>
                <a:spcPts val="1257"/>
              </a:spcBef>
              <a:buFont typeface="Wingdings" pitchFamily="2" charset="2"/>
              <a:buChar char="q"/>
            </a:pPr>
            <a:r>
              <a:rPr lang="fr-FR" sz="2000" b="1" dirty="0" smtClean="0">
                <a:solidFill>
                  <a:schemeClr val="bg1"/>
                </a:solidFill>
                <a:latin typeface="Trebuchet MS" pitchFamily="34" charset="0"/>
              </a:rPr>
              <a:t> Gestionnaire de la comptabilité et des stocks</a:t>
            </a:r>
          </a:p>
          <a:p>
            <a:pPr marL="271463">
              <a:spcBef>
                <a:spcPts val="1257"/>
              </a:spcBef>
              <a:buFont typeface="Wingdings" pitchFamily="2" charset="2"/>
              <a:buChar char="q"/>
            </a:pPr>
            <a:r>
              <a:rPr lang="fr-FR" sz="2000" b="1" dirty="0" smtClean="0">
                <a:solidFill>
                  <a:schemeClr val="bg1"/>
                </a:solidFill>
                <a:latin typeface="Trebuchet MS" pitchFamily="34" charset="0"/>
              </a:rPr>
              <a:t> Chargé de relation clientèle</a:t>
            </a:r>
          </a:p>
          <a:p>
            <a:pPr marL="271463">
              <a:spcBef>
                <a:spcPts val="1257"/>
              </a:spcBef>
              <a:buFont typeface="Wingdings" pitchFamily="2" charset="2"/>
              <a:buChar char="q"/>
            </a:pPr>
            <a:r>
              <a:rPr lang="fr-FR" sz="2000" b="1" dirty="0" smtClean="0">
                <a:solidFill>
                  <a:schemeClr val="bg1"/>
                </a:solidFill>
                <a:latin typeface="Trebuchet MS" pitchFamily="34" charset="0"/>
              </a:rPr>
              <a:t> Technicien</a:t>
            </a:r>
          </a:p>
          <a:p>
            <a:pPr marL="271463" algn="ctr">
              <a:spcBef>
                <a:spcPts val="1257"/>
              </a:spcBef>
            </a:pPr>
            <a:endParaRPr lang="fr-FR" sz="1900" b="1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>
              <a:spcBef>
                <a:spcPts val="1257"/>
              </a:spcBef>
              <a:buFont typeface="Wingdings" pitchFamily="2" charset="2"/>
              <a:buChar char="q"/>
            </a:pPr>
            <a:endParaRPr lang="fr-FR" sz="1900" b="1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8150" y="380947"/>
            <a:ext cx="8705850" cy="823955"/>
          </a:xfrm>
        </p:spPr>
        <p:txBody>
          <a:bodyPr/>
          <a:lstStyle/>
          <a:p>
            <a:r>
              <a:rPr lang="fr-FR" dirty="0" smtClean="0"/>
              <a:t>TP Agile </a:t>
            </a:r>
            <a:r>
              <a:rPr lang="fr-FR" dirty="0" err="1" smtClean="0"/>
              <a:t>Scrum</a:t>
            </a:r>
            <a:r>
              <a:rPr lang="fr-FR" dirty="0" smtClean="0"/>
              <a:t> : VLFB</a:t>
            </a:r>
            <a:br>
              <a:rPr lang="fr-FR" dirty="0" smtClean="0"/>
            </a:br>
            <a:r>
              <a:rPr lang="fr-FR" dirty="0" smtClean="0"/>
              <a:t>Personae du projet</a:t>
            </a:r>
            <a:endParaRPr lang="fr-FR" sz="2400" dirty="0">
              <a:solidFill>
                <a:schemeClr val="accent1"/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page</a:t>
            </a:r>
          </a:p>
          <a:p>
            <a:r>
              <a:rPr lang="en-US" smtClean="0"/>
              <a:t>0</a:t>
            </a:r>
            <a:fld id="{37D409AB-2201-4E18-8A34-C31753AD9B0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Cours Méthode AGILE N°2 - Session EISTI 2018</a:t>
            </a:r>
            <a:endParaRPr lang="fr-FR" dirty="0"/>
          </a:p>
        </p:txBody>
      </p:sp>
      <p:pic>
        <p:nvPicPr>
          <p:cNvPr id="9" name="Image 8" descr="vlf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447800"/>
            <a:ext cx="1834744" cy="138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2740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295397"/>
            <a:ext cx="9144000" cy="5562603"/>
          </a:xfrm>
          <a:prstGeom prst="rect">
            <a:avLst/>
          </a:prstGeom>
          <a:solidFill>
            <a:srgbClr val="004FA3">
              <a:alpha val="75686"/>
            </a:srgb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890" tIns="23945" rIns="47890" bIns="239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500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8600" y="1600200"/>
            <a:ext cx="8915400" cy="2546477"/>
          </a:xfrm>
          <a:prstGeom prst="rect">
            <a:avLst/>
          </a:prstGeom>
          <a:noFill/>
        </p:spPr>
        <p:txBody>
          <a:bodyPr wrap="square" lIns="47890" tIns="23945" rIns="47890" bIns="23945" rtlCol="0">
            <a:spAutoFit/>
          </a:bodyPr>
          <a:lstStyle/>
          <a:p>
            <a:pPr algn="ctr"/>
            <a:endParaRPr lang="fr-FR" sz="2000" b="1" dirty="0" smtClean="0">
              <a:solidFill>
                <a:schemeClr val="bg1"/>
              </a:solidFill>
            </a:endParaRPr>
          </a:p>
          <a:p>
            <a:pPr marL="271463">
              <a:spcBef>
                <a:spcPts val="1257"/>
              </a:spcBef>
            </a:pPr>
            <a:r>
              <a:rPr lang="fr-FR" sz="2000" b="1" dirty="0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1 – Etablir le cadrage "ELEVATOR PITCH"</a:t>
            </a:r>
          </a:p>
          <a:p>
            <a:pPr marL="271463">
              <a:spcBef>
                <a:spcPts val="1257"/>
              </a:spcBef>
            </a:pPr>
            <a:r>
              <a:rPr lang="fr-FR" sz="2000" b="1" dirty="0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2 – Identifier les ROLES UTILISATEURS de l'application</a:t>
            </a:r>
          </a:p>
          <a:p>
            <a:pPr marL="271463">
              <a:spcBef>
                <a:spcPts val="1257"/>
              </a:spcBef>
            </a:pPr>
            <a:r>
              <a:rPr lang="fr-FR" sz="2000" b="1" dirty="0" smtClean="0">
                <a:solidFill>
                  <a:srgbClr val="FFFF00"/>
                </a:solidFill>
                <a:latin typeface="Trebuchet MS" pitchFamily="34" charset="0"/>
              </a:rPr>
              <a:t>3- Identifier les FEATURES fonctionnelles (premier niveau de l'arbre fonctionnel)</a:t>
            </a:r>
          </a:p>
          <a:p>
            <a:pPr marL="271463">
              <a:spcBef>
                <a:spcPts val="1257"/>
              </a:spcBef>
            </a:pPr>
            <a:r>
              <a:rPr lang="fr-FR" sz="2000" b="1" dirty="0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4- Etablir les USER STORIES </a:t>
            </a:r>
            <a:endParaRPr lang="fr-FR" sz="1900" b="1" dirty="0" smtClean="0">
              <a:solidFill>
                <a:schemeClr val="bg1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8150" y="380947"/>
            <a:ext cx="8705850" cy="823955"/>
          </a:xfrm>
        </p:spPr>
        <p:txBody>
          <a:bodyPr/>
          <a:lstStyle/>
          <a:p>
            <a:r>
              <a:rPr lang="fr-FR" dirty="0" smtClean="0"/>
              <a:t>TP Agile </a:t>
            </a:r>
            <a:r>
              <a:rPr lang="fr-FR" dirty="0" err="1" smtClean="0"/>
              <a:t>Scrum</a:t>
            </a:r>
            <a:r>
              <a:rPr lang="fr-FR" dirty="0" smtClean="0"/>
              <a:t> : VLFB</a:t>
            </a:r>
            <a:br>
              <a:rPr lang="fr-FR" dirty="0" smtClean="0"/>
            </a:br>
            <a:r>
              <a:rPr lang="fr-FR" dirty="0" err="1" smtClean="0"/>
              <a:t>Check-List</a:t>
            </a:r>
            <a:r>
              <a:rPr lang="fr-FR" dirty="0" smtClean="0"/>
              <a:t> pour la PRODUCT BACKLOG</a:t>
            </a:r>
            <a:endParaRPr lang="fr-FR" sz="2400" dirty="0">
              <a:solidFill>
                <a:schemeClr val="accent1"/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page</a:t>
            </a:r>
          </a:p>
          <a:p>
            <a:r>
              <a:rPr lang="en-US" smtClean="0"/>
              <a:t>0</a:t>
            </a:r>
            <a:fld id="{37D409AB-2201-4E18-8A34-C31753AD9B0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Cours Méthode AGILE N°2 - Session EISTI 2018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642740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0082"/>
            <a:ext cx="9144000" cy="6457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295397"/>
            <a:ext cx="9144000" cy="5562603"/>
          </a:xfrm>
          <a:prstGeom prst="rect">
            <a:avLst/>
          </a:prstGeom>
          <a:solidFill>
            <a:srgbClr val="004FA3">
              <a:alpha val="75686"/>
            </a:srgb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890" tIns="23945" rIns="47890" bIns="239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500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86000" y="2895600"/>
            <a:ext cx="6705600" cy="1289723"/>
          </a:xfrm>
          <a:prstGeom prst="rect">
            <a:avLst/>
          </a:prstGeom>
          <a:noFill/>
        </p:spPr>
        <p:txBody>
          <a:bodyPr wrap="square" lIns="47890" tIns="23945" rIns="47890" bIns="23945" rtlCol="0">
            <a:spAutoFit/>
          </a:bodyPr>
          <a:lstStyle/>
          <a:p>
            <a:endParaRPr lang="fr-FR" sz="2000" b="1" dirty="0" smtClean="0">
              <a:solidFill>
                <a:schemeClr val="bg1"/>
              </a:solidFill>
            </a:endParaRPr>
          </a:p>
          <a:p>
            <a:pPr marL="271463" algn="ctr">
              <a:spcBef>
                <a:spcPts val="1257"/>
              </a:spcBef>
            </a:pPr>
            <a:r>
              <a:rPr lang="fr-FR" sz="2000" b="1" dirty="0" smtClean="0">
                <a:solidFill>
                  <a:schemeClr val="bg1"/>
                </a:solidFill>
                <a:latin typeface="Trebuchet MS" pitchFamily="34" charset="0"/>
              </a:rPr>
              <a:t>Listez et caractérisez les </a:t>
            </a:r>
            <a:r>
              <a:rPr lang="fr-FR" sz="2000" b="1" dirty="0" err="1" smtClean="0">
                <a:solidFill>
                  <a:schemeClr val="bg1"/>
                </a:solidFill>
                <a:latin typeface="Trebuchet MS" pitchFamily="34" charset="0"/>
              </a:rPr>
              <a:t>Features</a:t>
            </a:r>
            <a:r>
              <a:rPr lang="fr-FR" sz="2000" b="1" dirty="0" smtClean="0">
                <a:solidFill>
                  <a:schemeClr val="bg1"/>
                </a:solidFill>
                <a:latin typeface="Trebuchet MS" pitchFamily="34" charset="0"/>
              </a:rPr>
              <a:t> du Produit</a:t>
            </a:r>
            <a:endParaRPr lang="fr-FR" sz="1900" b="1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>
              <a:spcBef>
                <a:spcPts val="1257"/>
              </a:spcBef>
              <a:buFont typeface="Wingdings" pitchFamily="2" charset="2"/>
              <a:buChar char="q"/>
            </a:pPr>
            <a:endParaRPr lang="fr-FR" sz="1900" b="1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8150" y="380947"/>
            <a:ext cx="8705850" cy="823955"/>
          </a:xfrm>
        </p:spPr>
        <p:txBody>
          <a:bodyPr/>
          <a:lstStyle/>
          <a:p>
            <a:r>
              <a:rPr lang="fr-FR" dirty="0" smtClean="0"/>
              <a:t>TP Agile </a:t>
            </a:r>
            <a:r>
              <a:rPr lang="fr-FR" dirty="0" err="1" smtClean="0"/>
              <a:t>Scrum</a:t>
            </a:r>
            <a:r>
              <a:rPr lang="fr-FR" dirty="0" smtClean="0"/>
              <a:t> : VLFB</a:t>
            </a:r>
            <a:br>
              <a:rPr lang="fr-FR" dirty="0" smtClean="0"/>
            </a:br>
            <a:r>
              <a:rPr lang="fr-FR" dirty="0" err="1" smtClean="0"/>
              <a:t>BackLog</a:t>
            </a:r>
            <a:r>
              <a:rPr lang="fr-FR" dirty="0" smtClean="0"/>
              <a:t> Produit initiale : 1- Les </a:t>
            </a:r>
            <a:r>
              <a:rPr lang="fr-FR" dirty="0" err="1" smtClean="0"/>
              <a:t>Features</a:t>
            </a:r>
            <a:endParaRPr lang="fr-FR" sz="2400" dirty="0">
              <a:solidFill>
                <a:schemeClr val="accent1"/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page</a:t>
            </a:r>
          </a:p>
          <a:p>
            <a:r>
              <a:rPr lang="en-US" smtClean="0"/>
              <a:t>0</a:t>
            </a:r>
            <a:fld id="{37D409AB-2201-4E18-8A34-C31753AD9B0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Cours Méthode AGILE N°2 - Session EISTI 2018</a:t>
            </a:r>
            <a:endParaRPr lang="fr-FR" dirty="0"/>
          </a:p>
        </p:txBody>
      </p:sp>
      <p:pic>
        <p:nvPicPr>
          <p:cNvPr id="9" name="Image 8" descr="vlf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524000"/>
            <a:ext cx="1834744" cy="138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2740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295397"/>
            <a:ext cx="9144000" cy="5562603"/>
          </a:xfrm>
          <a:prstGeom prst="rect">
            <a:avLst/>
          </a:prstGeom>
          <a:solidFill>
            <a:srgbClr val="004FA3">
              <a:alpha val="75686"/>
            </a:srgb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890" tIns="23945" rIns="47890" bIns="2394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2000" dirty="0" smtClean="0">
              <a:solidFill>
                <a:schemeClr val="bg1"/>
              </a:solidFill>
            </a:endParaRPr>
          </a:p>
          <a:p>
            <a:pPr algn="ctr"/>
            <a:r>
              <a:rPr lang="fr-FR" sz="2000" dirty="0" smtClean="0">
                <a:solidFill>
                  <a:schemeClr val="bg1"/>
                </a:solidFill>
              </a:rPr>
              <a:t>Les FEATURES  (EPICS) constituent le premier niveau de l'arbre fonctionnel.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8150" y="380947"/>
            <a:ext cx="8705850" cy="823955"/>
          </a:xfrm>
        </p:spPr>
        <p:txBody>
          <a:bodyPr/>
          <a:lstStyle/>
          <a:p>
            <a:r>
              <a:rPr lang="fr-FR" dirty="0" smtClean="0"/>
              <a:t>TP Agile </a:t>
            </a:r>
            <a:r>
              <a:rPr lang="fr-FR" dirty="0" err="1" smtClean="0"/>
              <a:t>Scrum</a:t>
            </a:r>
            <a:r>
              <a:rPr lang="fr-FR" dirty="0" smtClean="0"/>
              <a:t> : VLFB</a:t>
            </a:r>
            <a:br>
              <a:rPr lang="fr-FR" dirty="0" smtClean="0"/>
            </a:br>
            <a:r>
              <a:rPr lang="fr-FR" dirty="0" err="1" smtClean="0"/>
              <a:t>BackLog</a:t>
            </a:r>
            <a:r>
              <a:rPr lang="fr-FR" dirty="0" smtClean="0"/>
              <a:t> Produit initiale : 1- Les </a:t>
            </a:r>
            <a:r>
              <a:rPr lang="fr-FR" dirty="0" err="1" smtClean="0"/>
              <a:t>Features</a:t>
            </a:r>
            <a:endParaRPr lang="fr-FR" sz="2400" dirty="0">
              <a:solidFill>
                <a:schemeClr val="accent1"/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page</a:t>
            </a:r>
          </a:p>
          <a:p>
            <a:r>
              <a:rPr lang="en-US" smtClean="0"/>
              <a:t>0</a:t>
            </a:r>
            <a:fld id="{37D409AB-2201-4E18-8A34-C31753AD9B0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Cours Méthode AGILE N°2 - Session EISTI 2018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09600" y="3200400"/>
            <a:ext cx="1828800" cy="60960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GESTION &amp; CONSULTATION CATALOGUE</a:t>
            </a:r>
            <a:endParaRPr lang="fr-FR" sz="1200" dirty="0"/>
          </a:p>
        </p:txBody>
      </p:sp>
      <p:sp>
        <p:nvSpPr>
          <p:cNvPr id="10" name="Rectangle 9"/>
          <p:cNvSpPr/>
          <p:nvPr/>
        </p:nvSpPr>
        <p:spPr>
          <a:xfrm>
            <a:off x="3581400" y="4572000"/>
            <a:ext cx="1828800" cy="60960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VLFB</a:t>
            </a:r>
            <a:endParaRPr lang="fr-FR" b="1" dirty="0"/>
          </a:p>
        </p:txBody>
      </p:sp>
      <p:sp>
        <p:nvSpPr>
          <p:cNvPr id="12" name="Rectangle 11"/>
          <p:cNvSpPr/>
          <p:nvPr/>
        </p:nvSpPr>
        <p:spPr>
          <a:xfrm>
            <a:off x="2743200" y="3200400"/>
            <a:ext cx="1828800" cy="60960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COMMANDES EN LIGNE</a:t>
            </a:r>
            <a:endParaRPr lang="fr-FR" sz="1200" dirty="0"/>
          </a:p>
        </p:txBody>
      </p:sp>
      <p:sp>
        <p:nvSpPr>
          <p:cNvPr id="13" name="Rectangle 12"/>
          <p:cNvSpPr/>
          <p:nvPr/>
        </p:nvSpPr>
        <p:spPr>
          <a:xfrm>
            <a:off x="4876800" y="3200400"/>
            <a:ext cx="1828800" cy="60960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EXPEDITIONS ET SUIVI</a:t>
            </a:r>
            <a:endParaRPr lang="fr-FR" sz="1200" dirty="0"/>
          </a:p>
        </p:txBody>
      </p:sp>
      <p:sp>
        <p:nvSpPr>
          <p:cNvPr id="14" name="Rectangle 13"/>
          <p:cNvSpPr/>
          <p:nvPr/>
        </p:nvSpPr>
        <p:spPr>
          <a:xfrm>
            <a:off x="6934200" y="3200400"/>
            <a:ext cx="1828800" cy="60960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SUIVI DES COMMANDES ET STOCKS</a:t>
            </a:r>
            <a:endParaRPr lang="fr-FR" sz="1200" dirty="0"/>
          </a:p>
        </p:txBody>
      </p:sp>
      <p:cxnSp>
        <p:nvCxnSpPr>
          <p:cNvPr id="18" name="Connecteur droit avec flèche 17"/>
          <p:cNvCxnSpPr>
            <a:stCxn id="10" idx="0"/>
            <a:endCxn id="9" idx="2"/>
          </p:cNvCxnSpPr>
          <p:nvPr/>
        </p:nvCxnSpPr>
        <p:spPr>
          <a:xfrm flipH="1" flipV="1">
            <a:off x="1524000" y="3810000"/>
            <a:ext cx="2971800" cy="762000"/>
          </a:xfrm>
          <a:prstGeom prst="straightConnector1">
            <a:avLst/>
          </a:prstGeom>
          <a:ln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stCxn id="10" idx="0"/>
          </p:cNvCxnSpPr>
          <p:nvPr/>
        </p:nvCxnSpPr>
        <p:spPr>
          <a:xfrm flipH="1" flipV="1">
            <a:off x="3886200" y="3886200"/>
            <a:ext cx="609600" cy="685800"/>
          </a:xfrm>
          <a:prstGeom prst="straightConnector1">
            <a:avLst/>
          </a:prstGeom>
          <a:ln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>
            <a:stCxn id="10" idx="0"/>
            <a:endCxn id="13" idx="2"/>
          </p:cNvCxnSpPr>
          <p:nvPr/>
        </p:nvCxnSpPr>
        <p:spPr>
          <a:xfrm flipV="1">
            <a:off x="4495800" y="3810000"/>
            <a:ext cx="1295400" cy="762000"/>
          </a:xfrm>
          <a:prstGeom prst="straightConnector1">
            <a:avLst/>
          </a:prstGeom>
          <a:ln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>
            <a:stCxn id="10" idx="0"/>
            <a:endCxn id="14" idx="2"/>
          </p:cNvCxnSpPr>
          <p:nvPr/>
        </p:nvCxnSpPr>
        <p:spPr>
          <a:xfrm flipV="1">
            <a:off x="4495800" y="3810000"/>
            <a:ext cx="3352800" cy="762000"/>
          </a:xfrm>
          <a:prstGeom prst="straightConnector1">
            <a:avLst/>
          </a:prstGeom>
          <a:ln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42740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0" y="1752600"/>
            <a:ext cx="8991600" cy="3172290"/>
          </a:xfrm>
          <a:prstGeom prst="rect">
            <a:avLst/>
          </a:prstGeom>
          <a:noFill/>
        </p:spPr>
        <p:txBody>
          <a:bodyPr wrap="square" lIns="47890" tIns="23945" rIns="47890" bIns="23945" rtlCol="0">
            <a:spAutoFit/>
          </a:bodyPr>
          <a:lstStyle/>
          <a:p>
            <a:pPr marL="271463">
              <a:spcBef>
                <a:spcPts val="1257"/>
              </a:spcBef>
              <a:buFont typeface="Wingdings" pitchFamily="2" charset="2"/>
              <a:buChar char="q"/>
            </a:pPr>
            <a:r>
              <a:rPr lang="fr-FR" sz="2000" b="1" dirty="0" smtClean="0">
                <a:solidFill>
                  <a:schemeClr val="bg1">
                    <a:lumMod val="25000"/>
                  </a:schemeClr>
                </a:solidFill>
                <a:latin typeface="Trebuchet MS" pitchFamily="34" charset="0"/>
              </a:rPr>
              <a:t> Adresse de l'application</a:t>
            </a:r>
          </a:p>
          <a:p>
            <a:pPr marL="271463">
              <a:spcBef>
                <a:spcPts val="1257"/>
              </a:spcBef>
            </a:pPr>
            <a:r>
              <a:rPr lang="fr-FR" sz="2000" b="1" dirty="0" smtClean="0">
                <a:solidFill>
                  <a:schemeClr val="bg1">
                    <a:lumMod val="25000"/>
                  </a:schemeClr>
                </a:solidFill>
                <a:latin typeface="Trebuchet MS" pitchFamily="34" charset="0"/>
                <a:hlinkClick r:id="rId2"/>
              </a:rPr>
              <a:t>https://tree.taiga.io/</a:t>
            </a:r>
            <a:endParaRPr lang="fr-FR" sz="2000" b="1" dirty="0" smtClean="0">
              <a:solidFill>
                <a:schemeClr val="bg1">
                  <a:lumMod val="25000"/>
                </a:schemeClr>
              </a:solidFill>
              <a:latin typeface="Trebuchet MS" pitchFamily="34" charset="0"/>
            </a:endParaRPr>
          </a:p>
          <a:p>
            <a:pPr marL="271463">
              <a:spcBef>
                <a:spcPts val="1257"/>
              </a:spcBef>
            </a:pPr>
            <a:r>
              <a:rPr lang="fr-FR" sz="2000" b="1" dirty="0" smtClean="0">
                <a:solidFill>
                  <a:schemeClr val="bg1">
                    <a:lumMod val="25000"/>
                  </a:schemeClr>
                </a:solidFill>
                <a:latin typeface="Trebuchet MS" pitchFamily="34" charset="0"/>
              </a:rPr>
              <a:t>Se créer un compte gratuit</a:t>
            </a:r>
          </a:p>
          <a:p>
            <a:pPr marL="271463">
              <a:spcBef>
                <a:spcPts val="1257"/>
              </a:spcBef>
            </a:pPr>
            <a:endParaRPr lang="fr-FR" sz="2000" b="1" dirty="0" smtClean="0">
              <a:solidFill>
                <a:schemeClr val="bg1">
                  <a:lumMod val="25000"/>
                </a:schemeClr>
              </a:solidFill>
              <a:latin typeface="Trebuchet MS" pitchFamily="34" charset="0"/>
            </a:endParaRPr>
          </a:p>
          <a:p>
            <a:pPr marL="271463">
              <a:spcBef>
                <a:spcPts val="1257"/>
              </a:spcBef>
              <a:buFont typeface="Wingdings" pitchFamily="2" charset="2"/>
              <a:buChar char="q"/>
            </a:pPr>
            <a:r>
              <a:rPr lang="fr-FR" sz="2000" b="1" dirty="0" smtClean="0">
                <a:solidFill>
                  <a:schemeClr val="bg1">
                    <a:lumMod val="25000"/>
                  </a:schemeClr>
                </a:solidFill>
                <a:latin typeface="Trebuchet MS" pitchFamily="34" charset="0"/>
              </a:rPr>
              <a:t> Mini guide pour débuter avec </a:t>
            </a:r>
            <a:r>
              <a:rPr lang="fr-FR" sz="2000" b="1" dirty="0" err="1" smtClean="0">
                <a:solidFill>
                  <a:schemeClr val="bg1">
                    <a:lumMod val="25000"/>
                  </a:schemeClr>
                </a:solidFill>
                <a:latin typeface="Trebuchet MS" pitchFamily="34" charset="0"/>
              </a:rPr>
              <a:t>Taiga</a:t>
            </a:r>
            <a:endParaRPr lang="fr-FR" sz="2000" dirty="0" smtClean="0">
              <a:solidFill>
                <a:schemeClr val="bg1">
                  <a:lumMod val="25000"/>
                </a:schemeClr>
              </a:solidFill>
              <a:latin typeface="Trebuchet MS" pitchFamily="34" charset="0"/>
            </a:endParaRPr>
          </a:p>
          <a:p>
            <a:pPr marL="271463">
              <a:spcBef>
                <a:spcPts val="1257"/>
              </a:spcBef>
            </a:pPr>
            <a:r>
              <a:rPr lang="fr-FR" sz="1900" dirty="0" smtClean="0">
                <a:solidFill>
                  <a:schemeClr val="bg1"/>
                </a:solidFill>
                <a:latin typeface="Trebuchet MS" pitchFamily="34" charset="0"/>
                <a:hlinkClick r:id="rId3"/>
              </a:rPr>
              <a:t>https://makina-corpus.com/blog/met</a:t>
            </a:r>
            <a:r>
              <a:rPr lang="fr-FR" sz="1900" b="1" dirty="0" smtClean="0">
                <a:solidFill>
                  <a:schemeClr val="bg1"/>
                </a:solidFill>
                <a:latin typeface="Trebuchet MS" pitchFamily="34" charset="0"/>
                <a:hlinkClick r:id="rId3"/>
              </a:rPr>
              <a:t>ier/2016/cheat-sheet-taiga</a:t>
            </a:r>
            <a:endParaRPr lang="fr-FR" sz="1900" b="1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>
              <a:spcBef>
                <a:spcPts val="1257"/>
              </a:spcBef>
              <a:buFont typeface="Wingdings" pitchFamily="2" charset="2"/>
              <a:buChar char="q"/>
            </a:pPr>
            <a:endParaRPr lang="fr-FR" sz="1900" b="1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8150" y="380947"/>
            <a:ext cx="8705850" cy="823955"/>
          </a:xfrm>
        </p:spPr>
        <p:txBody>
          <a:bodyPr/>
          <a:lstStyle/>
          <a:p>
            <a:r>
              <a:rPr lang="fr-FR" dirty="0" smtClean="0"/>
              <a:t>TP Agile </a:t>
            </a:r>
            <a:r>
              <a:rPr lang="fr-FR" dirty="0" err="1" smtClean="0"/>
              <a:t>Scrum</a:t>
            </a:r>
            <a:r>
              <a:rPr lang="fr-FR" dirty="0" smtClean="0"/>
              <a:t> : VLFB</a:t>
            </a:r>
            <a:br>
              <a:rPr lang="fr-FR" dirty="0" smtClean="0"/>
            </a:br>
            <a:r>
              <a:rPr lang="fr-FR" dirty="0" smtClean="0"/>
              <a:t>Utilisation de l'outil taiga.io</a:t>
            </a:r>
            <a:endParaRPr lang="fr-FR" sz="2400" dirty="0">
              <a:solidFill>
                <a:schemeClr val="accent1"/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page</a:t>
            </a:r>
          </a:p>
          <a:p>
            <a:r>
              <a:rPr lang="en-US" smtClean="0"/>
              <a:t>0</a:t>
            </a:r>
            <a:fld id="{37D409AB-2201-4E18-8A34-C31753AD9B0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Cours Méthode AGILE N°2 - Session EISTI 2018</a:t>
            </a:r>
            <a:endParaRPr lang="fr-FR" dirty="0"/>
          </a:p>
        </p:txBody>
      </p:sp>
      <p:pic>
        <p:nvPicPr>
          <p:cNvPr id="9" name="Image 8" descr="logo-colo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29400" y="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2740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438150" y="380941"/>
            <a:ext cx="2724150" cy="794064"/>
          </a:xfrm>
          <a:prstGeom prst="rect">
            <a:avLst/>
          </a:prstGeom>
        </p:spPr>
        <p:txBody>
          <a:bodyPr lIns="47890" tIns="23945" rIns="47890" bIns="23945"/>
          <a:lstStyle/>
          <a:p>
            <a:r>
              <a:rPr lang="fr-FR" sz="2800" dirty="0" smtClean="0">
                <a:solidFill>
                  <a:schemeClr val="accent1"/>
                </a:solidFill>
                <a:latin typeface="Trebuchet MS" pitchFamily="34" charset="0"/>
              </a:rPr>
              <a:t>Bienvenue</a:t>
            </a:r>
            <a:r>
              <a:rPr lang="fr-FR" sz="2800" dirty="0" smtClean="0">
                <a:latin typeface="Trebuchet MS" pitchFamily="34" charset="0"/>
              </a:rPr>
              <a:t/>
            </a:r>
            <a:br>
              <a:rPr lang="fr-FR" sz="2800" dirty="0" smtClean="0">
                <a:latin typeface="Trebuchet MS" pitchFamily="34" charset="0"/>
              </a:rPr>
            </a:br>
            <a:r>
              <a:rPr lang="fr-FR" sz="2800" dirty="0" smtClean="0">
                <a:solidFill>
                  <a:schemeClr val="tx2"/>
                </a:solidFill>
                <a:latin typeface="Trebuchet MS" pitchFamily="34" charset="0"/>
              </a:rPr>
              <a:t>Message</a:t>
            </a:r>
            <a:endParaRPr lang="fr-FR" sz="2800" dirty="0">
              <a:solidFill>
                <a:schemeClr val="tx2"/>
              </a:solidFill>
              <a:latin typeface="Trebuchet MS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600200" y="4152901"/>
            <a:ext cx="342900" cy="342900"/>
            <a:chOff x="6324600" y="4114799"/>
            <a:chExt cx="685800" cy="685800"/>
          </a:xfrm>
        </p:grpSpPr>
        <p:cxnSp>
          <p:nvCxnSpPr>
            <p:cNvPr id="19" name="Straight Connector 18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chemeClr val="accent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chemeClr val="accent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 rot="10800000">
            <a:off x="7162795" y="4762499"/>
            <a:ext cx="342900" cy="342900"/>
            <a:chOff x="6324600" y="4114799"/>
            <a:chExt cx="685800" cy="685800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chemeClr val="accent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chemeClr val="accent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1600202" y="4306641"/>
            <a:ext cx="5905495" cy="510023"/>
          </a:xfrm>
          <a:prstGeom prst="rect">
            <a:avLst/>
          </a:prstGeom>
          <a:noFill/>
        </p:spPr>
        <p:txBody>
          <a:bodyPr wrap="square" lIns="47890" tIns="23945" rIns="47890" bIns="23945" rtlCol="0">
            <a:spAutoFit/>
          </a:bodyPr>
          <a:lstStyle/>
          <a:p>
            <a:pPr algn="ctr"/>
            <a:r>
              <a:rPr lang="en-US" sz="1500" i="1" dirty="0" err="1" smtClean="0">
                <a:solidFill>
                  <a:schemeClr val="accent1"/>
                </a:solidFill>
                <a:latin typeface="Trebuchet MS" pitchFamily="34" charset="0"/>
              </a:rPr>
              <a:t>Ingénieur</a:t>
            </a:r>
            <a:r>
              <a:rPr lang="en-US" sz="1500" i="1" dirty="0" smtClean="0">
                <a:solidFill>
                  <a:schemeClr val="accent1"/>
                </a:solidFill>
                <a:latin typeface="Trebuchet MS" pitchFamily="34" charset="0"/>
              </a:rPr>
              <a:t> de </a:t>
            </a:r>
            <a:r>
              <a:rPr lang="en-US" sz="1500" i="1" dirty="0" err="1" smtClean="0">
                <a:solidFill>
                  <a:schemeClr val="accent1"/>
                </a:solidFill>
                <a:latin typeface="Trebuchet MS" pitchFamily="34" charset="0"/>
              </a:rPr>
              <a:t>l'Ecole</a:t>
            </a:r>
            <a:r>
              <a:rPr lang="en-US" sz="1500" i="1" dirty="0" smtClean="0">
                <a:solidFill>
                  <a:schemeClr val="accent1"/>
                </a:solidFill>
                <a:latin typeface="Trebuchet MS" pitchFamily="34" charset="0"/>
              </a:rPr>
              <a:t> </a:t>
            </a:r>
            <a:r>
              <a:rPr lang="en-US" sz="1500" i="1" dirty="0" err="1" smtClean="0">
                <a:solidFill>
                  <a:schemeClr val="accent1"/>
                </a:solidFill>
                <a:latin typeface="Trebuchet MS" pitchFamily="34" charset="0"/>
              </a:rPr>
              <a:t>Centrale</a:t>
            </a:r>
            <a:r>
              <a:rPr lang="en-US" sz="1500" i="1" dirty="0" smtClean="0">
                <a:solidFill>
                  <a:schemeClr val="accent1"/>
                </a:solidFill>
                <a:latin typeface="Trebuchet MS" pitchFamily="34" charset="0"/>
              </a:rPr>
              <a:t> des Arts et Manufactures Paris</a:t>
            </a:r>
          </a:p>
          <a:p>
            <a:pPr algn="ctr"/>
            <a:r>
              <a:rPr lang="en-US" sz="1500" i="1" dirty="0" err="1" smtClean="0">
                <a:solidFill>
                  <a:schemeClr val="tx2"/>
                </a:solidFill>
                <a:latin typeface="Trebuchet MS" pitchFamily="34" charset="0"/>
              </a:rPr>
              <a:t>Ancien</a:t>
            </a:r>
            <a:r>
              <a:rPr lang="en-US" sz="1500" i="1" dirty="0" smtClean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en-US" sz="1500" i="1" dirty="0" err="1" smtClean="0">
                <a:solidFill>
                  <a:schemeClr val="tx2"/>
                </a:solidFill>
                <a:latin typeface="Trebuchet MS" pitchFamily="34" charset="0"/>
              </a:rPr>
              <a:t>responsable</a:t>
            </a:r>
            <a:r>
              <a:rPr lang="en-US" sz="1500" i="1" dirty="0" smtClean="0">
                <a:solidFill>
                  <a:schemeClr val="tx2"/>
                </a:solidFill>
                <a:latin typeface="Trebuchet MS" pitchFamily="34" charset="0"/>
              </a:rPr>
              <a:t> de la </a:t>
            </a:r>
            <a:r>
              <a:rPr lang="en-US" sz="1500" i="1" dirty="0" err="1" smtClean="0">
                <a:solidFill>
                  <a:schemeClr val="tx2"/>
                </a:solidFill>
                <a:latin typeface="Trebuchet MS" pitchFamily="34" charset="0"/>
              </a:rPr>
              <a:t>stratégie</a:t>
            </a:r>
            <a:r>
              <a:rPr lang="en-US" sz="1500" i="1" dirty="0" smtClean="0">
                <a:solidFill>
                  <a:schemeClr val="tx2"/>
                </a:solidFill>
                <a:latin typeface="Trebuchet MS" pitchFamily="34" charset="0"/>
              </a:rPr>
              <a:t> CFAO chez </a:t>
            </a:r>
            <a:r>
              <a:rPr lang="en-US" sz="1500" i="1" dirty="0" err="1" smtClean="0">
                <a:solidFill>
                  <a:schemeClr val="tx2"/>
                </a:solidFill>
                <a:latin typeface="Trebuchet MS" pitchFamily="34" charset="0"/>
              </a:rPr>
              <a:t>Dassault</a:t>
            </a:r>
            <a:r>
              <a:rPr lang="en-US" sz="1500" i="1" dirty="0" smtClean="0">
                <a:solidFill>
                  <a:schemeClr val="tx2"/>
                </a:solidFill>
                <a:latin typeface="Trebuchet MS" pitchFamily="34" charset="0"/>
              </a:rPr>
              <a:t> Aviation</a:t>
            </a:r>
            <a:endParaRPr lang="uk-UA" sz="1500" i="1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76400" y="3558553"/>
            <a:ext cx="5791200" cy="340745"/>
          </a:xfrm>
          <a:prstGeom prst="rect">
            <a:avLst/>
          </a:prstGeom>
          <a:noFill/>
        </p:spPr>
        <p:txBody>
          <a:bodyPr wrap="square" lIns="47890" tIns="23945" rIns="47890" bIns="23945" rtlCol="0">
            <a:spAutoFit/>
          </a:bodyPr>
          <a:lstStyle/>
          <a:p>
            <a:pPr algn="ctr"/>
            <a:r>
              <a:rPr lang="en-US" sz="1900" b="1" dirty="0" smtClean="0">
                <a:latin typeface="Trebuchet MS" pitchFamily="34" charset="0"/>
              </a:rPr>
              <a:t>Christian ROUCHON</a:t>
            </a:r>
            <a:r>
              <a:rPr lang="en-US" sz="1900" dirty="0" smtClean="0">
                <a:latin typeface="Trebuchet MS" pitchFamily="34" charset="0"/>
              </a:rPr>
              <a:t>, </a:t>
            </a:r>
            <a:r>
              <a:rPr lang="en-US" sz="1900" dirty="0" err="1" smtClean="0">
                <a:latin typeface="Trebuchet MS" pitchFamily="34" charset="0"/>
              </a:rPr>
              <a:t>enseignant</a:t>
            </a:r>
            <a:r>
              <a:rPr lang="en-US" sz="1900" dirty="0" smtClean="0">
                <a:latin typeface="Trebuchet MS" pitchFamily="34" charset="0"/>
              </a:rPr>
              <a:t> et coach Agile</a:t>
            </a:r>
          </a:p>
        </p:txBody>
      </p:sp>
      <p:pic>
        <p:nvPicPr>
          <p:cNvPr id="14" name="Espace réservé pour une image  13" descr="DSC03944bb.JPG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/>
          <a:srcRect l="2412" r="2412"/>
          <a:stretch>
            <a:fillRect/>
          </a:stretch>
        </p:blipFill>
        <p:spPr>
          <a:xfrm rot="5400000">
            <a:off x="3886200" y="1562100"/>
            <a:ext cx="1371600" cy="1371600"/>
          </a:xfrm>
        </p:spPr>
      </p:pic>
      <p:sp>
        <p:nvSpPr>
          <p:cNvPr id="15" name="Espace réservé du numéro de diapositive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lang="en-US" smtClean="0"/>
              <a:pPr algn="l"/>
              <a:t>2</a:t>
            </a:fld>
            <a:endParaRPr lang="en-US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Cours Méthode AGILE N°2 - Session EISTI 2018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740233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8150" y="380947"/>
            <a:ext cx="8705850" cy="823955"/>
          </a:xfrm>
        </p:spPr>
        <p:txBody>
          <a:bodyPr/>
          <a:lstStyle/>
          <a:p>
            <a:r>
              <a:rPr lang="fr-FR" dirty="0" smtClean="0"/>
              <a:t>TP Agile </a:t>
            </a:r>
            <a:r>
              <a:rPr lang="fr-FR" dirty="0" err="1" smtClean="0"/>
              <a:t>Scrum</a:t>
            </a:r>
            <a:r>
              <a:rPr lang="fr-FR" dirty="0" smtClean="0"/>
              <a:t> : VLFB</a:t>
            </a:r>
            <a:br>
              <a:rPr lang="fr-FR" dirty="0" smtClean="0"/>
            </a:br>
            <a:r>
              <a:rPr lang="fr-FR" dirty="0" smtClean="0"/>
              <a:t>Project </a:t>
            </a:r>
            <a:r>
              <a:rPr lang="fr-FR" dirty="0" err="1" smtClean="0"/>
              <a:t>dashboard</a:t>
            </a:r>
            <a:endParaRPr lang="fr-FR" sz="2400" dirty="0">
              <a:solidFill>
                <a:schemeClr val="accent1"/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page</a:t>
            </a:r>
          </a:p>
          <a:p>
            <a:r>
              <a:rPr lang="en-US" smtClean="0"/>
              <a:t>0</a:t>
            </a:r>
            <a:fld id="{37D409AB-2201-4E18-8A34-C31753AD9B0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Cours Méthode AGILE N°2 - Session EISTI 2018</a:t>
            </a:r>
            <a:endParaRPr lang="fr-FR" dirty="0"/>
          </a:p>
        </p:txBody>
      </p:sp>
      <p:pic>
        <p:nvPicPr>
          <p:cNvPr id="16" name="Image 15" descr="logo-colo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43800" y="0"/>
            <a:ext cx="1447800" cy="14478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2662"/>
          <a:stretch>
            <a:fillRect/>
          </a:stretch>
        </p:blipFill>
        <p:spPr bwMode="auto">
          <a:xfrm>
            <a:off x="4574" y="1358900"/>
            <a:ext cx="9215626" cy="565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42740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8150" y="380947"/>
            <a:ext cx="8705850" cy="823955"/>
          </a:xfrm>
        </p:spPr>
        <p:txBody>
          <a:bodyPr/>
          <a:lstStyle/>
          <a:p>
            <a:r>
              <a:rPr lang="fr-FR" dirty="0" smtClean="0"/>
              <a:t>TP Agile </a:t>
            </a:r>
            <a:r>
              <a:rPr lang="fr-FR" dirty="0" err="1" smtClean="0"/>
              <a:t>Scrum</a:t>
            </a:r>
            <a:r>
              <a:rPr lang="fr-FR" dirty="0" smtClean="0"/>
              <a:t> : VLFB</a:t>
            </a:r>
            <a:br>
              <a:rPr lang="fr-FR" dirty="0" smtClean="0"/>
            </a:br>
            <a:r>
              <a:rPr lang="fr-FR" dirty="0" err="1" smtClean="0"/>
              <a:t>BackLog</a:t>
            </a:r>
            <a:r>
              <a:rPr lang="fr-FR" dirty="0" smtClean="0"/>
              <a:t> Produit initiale : 1- Les </a:t>
            </a:r>
            <a:r>
              <a:rPr lang="fr-FR" dirty="0" err="1" smtClean="0"/>
              <a:t>Features</a:t>
            </a:r>
            <a:endParaRPr lang="fr-FR" sz="2400" dirty="0">
              <a:solidFill>
                <a:schemeClr val="accent1"/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page</a:t>
            </a:r>
          </a:p>
          <a:p>
            <a:r>
              <a:rPr lang="en-US" smtClean="0"/>
              <a:t>0</a:t>
            </a:r>
            <a:fld id="{37D409AB-2201-4E18-8A34-C31753AD9B0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Cours Méthode AGILE N°2 - Session EISTI 2018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r="33366"/>
          <a:stretch>
            <a:fillRect/>
          </a:stretch>
        </p:blipFill>
        <p:spPr bwMode="auto">
          <a:xfrm>
            <a:off x="233358" y="1392317"/>
            <a:ext cx="8682042" cy="5008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 15" descr="logo-colo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43800" y="0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2740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295397"/>
            <a:ext cx="9144000" cy="5562603"/>
          </a:xfrm>
          <a:prstGeom prst="rect">
            <a:avLst/>
          </a:prstGeom>
          <a:solidFill>
            <a:srgbClr val="004FA3">
              <a:alpha val="75686"/>
            </a:srgb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890" tIns="23945" rIns="47890" bIns="239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500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8600" y="1600200"/>
            <a:ext cx="8915400" cy="2546477"/>
          </a:xfrm>
          <a:prstGeom prst="rect">
            <a:avLst/>
          </a:prstGeom>
          <a:noFill/>
        </p:spPr>
        <p:txBody>
          <a:bodyPr wrap="square" lIns="47890" tIns="23945" rIns="47890" bIns="23945" rtlCol="0">
            <a:spAutoFit/>
          </a:bodyPr>
          <a:lstStyle/>
          <a:p>
            <a:pPr algn="ctr"/>
            <a:endParaRPr lang="fr-FR" sz="2000" b="1" dirty="0" smtClean="0">
              <a:solidFill>
                <a:schemeClr val="bg1"/>
              </a:solidFill>
            </a:endParaRPr>
          </a:p>
          <a:p>
            <a:pPr marL="271463">
              <a:spcBef>
                <a:spcPts val="1257"/>
              </a:spcBef>
            </a:pPr>
            <a:r>
              <a:rPr lang="fr-FR" sz="2000" b="1" dirty="0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1 – Etablir le cadrage "ELEVATOR PITCH"</a:t>
            </a:r>
          </a:p>
          <a:p>
            <a:pPr marL="271463">
              <a:spcBef>
                <a:spcPts val="1257"/>
              </a:spcBef>
            </a:pPr>
            <a:r>
              <a:rPr lang="fr-FR" sz="2000" b="1" dirty="0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2 – Identifier les ROLES UTILISATEURS de l'application</a:t>
            </a:r>
          </a:p>
          <a:p>
            <a:pPr marL="271463">
              <a:spcBef>
                <a:spcPts val="1257"/>
              </a:spcBef>
            </a:pPr>
            <a:r>
              <a:rPr lang="fr-FR" sz="2000" b="1" dirty="0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3- Identifier les FEATURES fonctionnelles (premier niveau de l'arbre fonctionnel)</a:t>
            </a:r>
          </a:p>
          <a:p>
            <a:pPr marL="271463">
              <a:spcBef>
                <a:spcPts val="1257"/>
              </a:spcBef>
            </a:pPr>
            <a:r>
              <a:rPr lang="fr-FR" sz="2000" b="1" dirty="0" smtClean="0">
                <a:solidFill>
                  <a:srgbClr val="FFFF00"/>
                </a:solidFill>
                <a:latin typeface="Trebuchet MS" pitchFamily="34" charset="0"/>
              </a:rPr>
              <a:t>4- Etablir les USER STORIES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8150" y="380947"/>
            <a:ext cx="8705850" cy="823955"/>
          </a:xfrm>
        </p:spPr>
        <p:txBody>
          <a:bodyPr/>
          <a:lstStyle/>
          <a:p>
            <a:r>
              <a:rPr lang="fr-FR" dirty="0" smtClean="0"/>
              <a:t>TP Agile </a:t>
            </a:r>
            <a:r>
              <a:rPr lang="fr-FR" dirty="0" err="1" smtClean="0"/>
              <a:t>Scrum</a:t>
            </a:r>
            <a:r>
              <a:rPr lang="fr-FR" dirty="0" smtClean="0"/>
              <a:t> : VLFB</a:t>
            </a:r>
            <a:br>
              <a:rPr lang="fr-FR" dirty="0" smtClean="0"/>
            </a:br>
            <a:r>
              <a:rPr lang="fr-FR" dirty="0" err="1" smtClean="0"/>
              <a:t>Check-List</a:t>
            </a:r>
            <a:r>
              <a:rPr lang="fr-FR" dirty="0" smtClean="0"/>
              <a:t> pour la PRODUCT BACKLOG</a:t>
            </a:r>
            <a:endParaRPr lang="fr-FR" sz="2400" dirty="0">
              <a:solidFill>
                <a:schemeClr val="accent1"/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page</a:t>
            </a:r>
          </a:p>
          <a:p>
            <a:r>
              <a:rPr lang="en-US" smtClean="0"/>
              <a:t>0</a:t>
            </a:r>
            <a:fld id="{37D409AB-2201-4E18-8A34-C31753AD9B0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Cours Méthode AGILE N°2 - Session EISTI 2018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642740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0082"/>
            <a:ext cx="9144000" cy="6457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0082"/>
            <a:ext cx="9144000" cy="6457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0082"/>
            <a:ext cx="9144000" cy="6457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0082"/>
            <a:ext cx="9144000" cy="6457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295397"/>
            <a:ext cx="9144000" cy="5562603"/>
          </a:xfrm>
          <a:prstGeom prst="rect">
            <a:avLst/>
          </a:prstGeom>
          <a:solidFill>
            <a:srgbClr val="004FA3">
              <a:alpha val="75686"/>
            </a:srgb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890" tIns="23945" rIns="47890" bIns="239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500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09800" y="2895600"/>
            <a:ext cx="6781800" cy="1748823"/>
          </a:xfrm>
          <a:prstGeom prst="rect">
            <a:avLst/>
          </a:prstGeom>
          <a:noFill/>
        </p:spPr>
        <p:txBody>
          <a:bodyPr wrap="square" lIns="47890" tIns="23945" rIns="47890" bIns="23945" rtlCol="0">
            <a:spAutoFit/>
          </a:bodyPr>
          <a:lstStyle/>
          <a:p>
            <a:endParaRPr lang="fr-FR" sz="2000" b="1" dirty="0" smtClean="0">
              <a:solidFill>
                <a:schemeClr val="bg1"/>
              </a:solidFill>
            </a:endParaRPr>
          </a:p>
          <a:p>
            <a:pPr marL="271463" algn="ctr">
              <a:spcBef>
                <a:spcPts val="1257"/>
              </a:spcBef>
            </a:pPr>
            <a:r>
              <a:rPr lang="fr-FR" sz="2000" b="1" dirty="0" smtClean="0">
                <a:solidFill>
                  <a:schemeClr val="bg1"/>
                </a:solidFill>
                <a:latin typeface="Trebuchet MS" pitchFamily="34" charset="0"/>
              </a:rPr>
              <a:t>Listez et caractérisez les User </a:t>
            </a:r>
            <a:r>
              <a:rPr lang="fr-FR" sz="2000" b="1" dirty="0" smtClean="0">
                <a:solidFill>
                  <a:schemeClr val="bg1"/>
                </a:solidFill>
                <a:latin typeface="Trebuchet MS" pitchFamily="34" charset="0"/>
              </a:rPr>
              <a:t>Stories</a:t>
            </a:r>
          </a:p>
          <a:p>
            <a:pPr marL="271463" algn="ctr">
              <a:spcBef>
                <a:spcPts val="1257"/>
              </a:spcBef>
            </a:pPr>
            <a:r>
              <a:rPr lang="fr-FR" sz="2000" b="1" dirty="0" smtClean="0">
                <a:solidFill>
                  <a:schemeClr val="bg1"/>
                </a:solidFill>
                <a:latin typeface="Trebuchet MS" pitchFamily="34" charset="0"/>
              </a:rPr>
              <a:t>(post-</a:t>
            </a:r>
            <a:r>
              <a:rPr lang="fr-FR" sz="2000" b="1" dirty="0" err="1" smtClean="0">
                <a:solidFill>
                  <a:schemeClr val="bg1"/>
                </a:solidFill>
                <a:latin typeface="Trebuchet MS" pitchFamily="34" charset="0"/>
              </a:rPr>
              <a:t>it</a:t>
            </a:r>
            <a:r>
              <a:rPr lang="fr-FR" sz="2000" b="1" dirty="0" smtClean="0">
                <a:solidFill>
                  <a:schemeClr val="bg1"/>
                </a:solidFill>
                <a:latin typeface="Trebuchet MS" pitchFamily="34" charset="0"/>
              </a:rPr>
              <a:t> distribués aux élèves)</a:t>
            </a:r>
            <a:endParaRPr lang="fr-FR" sz="1900" b="1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>
              <a:spcBef>
                <a:spcPts val="1257"/>
              </a:spcBef>
              <a:buFont typeface="Wingdings" pitchFamily="2" charset="2"/>
              <a:buChar char="q"/>
            </a:pPr>
            <a:endParaRPr lang="fr-FR" sz="1900" b="1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8150" y="380947"/>
            <a:ext cx="8705850" cy="823955"/>
          </a:xfrm>
        </p:spPr>
        <p:txBody>
          <a:bodyPr/>
          <a:lstStyle/>
          <a:p>
            <a:r>
              <a:rPr lang="fr-FR" dirty="0" smtClean="0"/>
              <a:t>TP Agile </a:t>
            </a:r>
            <a:r>
              <a:rPr lang="fr-FR" dirty="0" err="1" smtClean="0"/>
              <a:t>Scrum</a:t>
            </a:r>
            <a:r>
              <a:rPr lang="fr-FR" dirty="0" smtClean="0"/>
              <a:t> : VLFB</a:t>
            </a:r>
            <a:br>
              <a:rPr lang="fr-FR" dirty="0" smtClean="0"/>
            </a:br>
            <a:r>
              <a:rPr lang="fr-FR" dirty="0" err="1" smtClean="0"/>
              <a:t>BackLog</a:t>
            </a:r>
            <a:r>
              <a:rPr lang="fr-FR" dirty="0" smtClean="0"/>
              <a:t> Produit initiale : Les User Stories</a:t>
            </a:r>
            <a:endParaRPr lang="fr-FR" sz="2400" dirty="0">
              <a:solidFill>
                <a:schemeClr val="accent1"/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page</a:t>
            </a:r>
          </a:p>
          <a:p>
            <a:r>
              <a:rPr lang="en-US" smtClean="0"/>
              <a:t>0</a:t>
            </a:r>
            <a:fld id="{37D409AB-2201-4E18-8A34-C31753AD9B06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Cours Méthode AGILE N°2 - Session EISTI 2018</a:t>
            </a:r>
            <a:endParaRPr lang="fr-FR" dirty="0"/>
          </a:p>
        </p:txBody>
      </p:sp>
      <p:pic>
        <p:nvPicPr>
          <p:cNvPr id="9" name="Image 8" descr="vlf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524000"/>
            <a:ext cx="1834744" cy="138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2740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0082"/>
            <a:ext cx="9144000" cy="6457835"/>
          </a:xfrm>
          <a:prstGeom prst="rect">
            <a:avLst/>
          </a:prstGeom>
        </p:spPr>
      </p:pic>
      <p:pic>
        <p:nvPicPr>
          <p:cNvPr id="3" name="Image 2" descr="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00082"/>
            <a:ext cx="9144000" cy="6457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0082"/>
            <a:ext cx="9144000" cy="6457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1371600"/>
            <a:ext cx="9144000" cy="4533900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890" tIns="23945" rIns="47890" bIns="239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500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50" y="380947"/>
            <a:ext cx="7791450" cy="823955"/>
          </a:xfrm>
        </p:spPr>
        <p:txBody>
          <a:bodyPr/>
          <a:lstStyle/>
          <a:p>
            <a:r>
              <a:rPr lang="fr-FR" dirty="0" smtClean="0">
                <a:solidFill>
                  <a:schemeClr val="tx2"/>
                </a:solidFill>
              </a:rPr>
              <a:t>Enseignement Agile à EISTI Cergy</a:t>
            </a:r>
            <a:br>
              <a:rPr lang="fr-FR" dirty="0" smtClean="0">
                <a:solidFill>
                  <a:schemeClr val="tx2"/>
                </a:solidFill>
              </a:rPr>
            </a:br>
            <a:r>
              <a:rPr lang="fr-FR" dirty="0" smtClean="0">
                <a:solidFill>
                  <a:schemeClr val="accent1"/>
                </a:solidFill>
              </a:rPr>
              <a:t>Calendrier 2018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457700" y="2812615"/>
            <a:ext cx="228600" cy="228600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890" tIns="23945" rIns="47890" bIns="239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25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14744" y="3171947"/>
            <a:ext cx="1914525" cy="1802684"/>
          </a:xfrm>
          <a:prstGeom prst="rect">
            <a:avLst/>
          </a:prstGeom>
          <a:noFill/>
        </p:spPr>
        <p:txBody>
          <a:bodyPr wrap="square" lIns="47890" tIns="23945" rIns="47890" bIns="23945" rtlCol="0">
            <a:spAutoFit/>
          </a:bodyPr>
          <a:lstStyle/>
          <a:p>
            <a:pPr algn="ctr"/>
            <a:r>
              <a:rPr lang="fr-FR" sz="1900" dirty="0" smtClean="0">
                <a:solidFill>
                  <a:schemeClr val="accent1"/>
                </a:solidFill>
                <a:latin typeface="Trebuchet MS" pitchFamily="34" charset="0"/>
              </a:rPr>
              <a:t>Cours 2</a:t>
            </a:r>
          </a:p>
          <a:p>
            <a:pPr algn="ctr"/>
            <a:r>
              <a:rPr lang="fr-FR" sz="1900" dirty="0" smtClean="0">
                <a:solidFill>
                  <a:schemeClr val="accent1"/>
                </a:solidFill>
                <a:latin typeface="Trebuchet MS" pitchFamily="34" charset="0"/>
              </a:rPr>
              <a:t>3 heures</a:t>
            </a:r>
          </a:p>
          <a:p>
            <a:pPr algn="ctr"/>
            <a:endParaRPr lang="fr-FR" sz="1900" dirty="0" smtClean="0">
              <a:solidFill>
                <a:schemeClr val="accent1"/>
              </a:solidFill>
              <a:latin typeface="Trebuchet MS" pitchFamily="34" charset="0"/>
            </a:endParaRPr>
          </a:p>
          <a:p>
            <a:pPr algn="ctr"/>
            <a:r>
              <a:rPr lang="fr-FR" sz="1900" dirty="0" smtClean="0">
                <a:solidFill>
                  <a:schemeClr val="accent1"/>
                </a:solidFill>
                <a:latin typeface="Trebuchet MS" pitchFamily="34" charset="0"/>
              </a:rPr>
              <a:t>18 (19)</a:t>
            </a:r>
          </a:p>
          <a:p>
            <a:pPr algn="ctr"/>
            <a:r>
              <a:rPr lang="fr-FR" sz="1900" dirty="0" smtClean="0">
                <a:solidFill>
                  <a:schemeClr val="accent1"/>
                </a:solidFill>
                <a:latin typeface="Trebuchet MS" pitchFamily="34" charset="0"/>
              </a:rPr>
              <a:t>septembre 2018</a:t>
            </a:r>
          </a:p>
          <a:p>
            <a:pPr algn="ctr"/>
            <a:endParaRPr lang="fr-FR" sz="1900" dirty="0">
              <a:solidFill>
                <a:schemeClr val="accent1"/>
              </a:solidFill>
              <a:latin typeface="Trebuchet MS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2043113" y="2812615"/>
            <a:ext cx="228600" cy="228600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890" tIns="23945" rIns="47890" bIns="239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25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00157" y="3171947"/>
            <a:ext cx="1914525" cy="1802684"/>
          </a:xfrm>
          <a:prstGeom prst="rect">
            <a:avLst/>
          </a:prstGeom>
          <a:noFill/>
        </p:spPr>
        <p:txBody>
          <a:bodyPr wrap="square" lIns="47890" tIns="23945" rIns="47890" bIns="23945" rtlCol="0">
            <a:spAutoFit/>
          </a:bodyPr>
          <a:lstStyle/>
          <a:p>
            <a:pPr algn="ctr"/>
            <a:r>
              <a:rPr lang="fr-FR" sz="1900" dirty="0" smtClean="0">
                <a:solidFill>
                  <a:schemeClr val="accent1"/>
                </a:solidFill>
                <a:latin typeface="Trebuchet MS" pitchFamily="34" charset="0"/>
              </a:rPr>
              <a:t>Cours 1</a:t>
            </a:r>
          </a:p>
          <a:p>
            <a:pPr algn="ctr"/>
            <a:r>
              <a:rPr lang="fr-FR" sz="1900" dirty="0" smtClean="0">
                <a:solidFill>
                  <a:schemeClr val="accent1"/>
                </a:solidFill>
                <a:latin typeface="Trebuchet MS" pitchFamily="34" charset="0"/>
              </a:rPr>
              <a:t>3 heures</a:t>
            </a:r>
          </a:p>
          <a:p>
            <a:pPr algn="ctr"/>
            <a:endParaRPr lang="fr-FR" sz="1900" dirty="0" smtClean="0">
              <a:solidFill>
                <a:schemeClr val="accent1"/>
              </a:solidFill>
              <a:latin typeface="Trebuchet MS" pitchFamily="34" charset="0"/>
            </a:endParaRPr>
          </a:p>
          <a:p>
            <a:pPr algn="ctr"/>
            <a:r>
              <a:rPr lang="fr-FR" sz="1900" dirty="0" smtClean="0">
                <a:solidFill>
                  <a:schemeClr val="accent1"/>
                </a:solidFill>
                <a:latin typeface="Trebuchet MS" pitchFamily="34" charset="0"/>
              </a:rPr>
              <a:t>10 (11) septembre 2018</a:t>
            </a:r>
          </a:p>
          <a:p>
            <a:pPr algn="ctr"/>
            <a:endParaRPr lang="fr-FR" sz="1900" dirty="0">
              <a:solidFill>
                <a:schemeClr val="accent1"/>
              </a:solidFill>
              <a:latin typeface="Trebuchet MS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6872287" y="2812615"/>
            <a:ext cx="228600" cy="228600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890" tIns="23945" rIns="47890" bIns="239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25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029333" y="3171947"/>
            <a:ext cx="1914525" cy="633133"/>
          </a:xfrm>
          <a:prstGeom prst="rect">
            <a:avLst/>
          </a:prstGeom>
          <a:noFill/>
        </p:spPr>
        <p:txBody>
          <a:bodyPr wrap="square" lIns="47890" tIns="23945" rIns="47890" bIns="23945" rtlCol="0">
            <a:spAutoFit/>
          </a:bodyPr>
          <a:lstStyle/>
          <a:p>
            <a:pPr algn="ctr"/>
            <a:r>
              <a:rPr lang="fr-FR" sz="1900" dirty="0" smtClean="0">
                <a:solidFill>
                  <a:srgbClr val="FFC000"/>
                </a:solidFill>
                <a:latin typeface="Trebuchet MS" pitchFamily="34" charset="0"/>
              </a:rPr>
              <a:t>Projet</a:t>
            </a:r>
          </a:p>
          <a:p>
            <a:pPr algn="ctr"/>
            <a:endParaRPr lang="fr-FR" sz="1900" dirty="0" smtClean="0">
              <a:solidFill>
                <a:srgbClr val="FFC000"/>
              </a:solidFill>
              <a:latin typeface="Trebuchet MS" pitchFamily="34" charset="0"/>
            </a:endParaRPr>
          </a:p>
        </p:txBody>
      </p:sp>
      <p:cxnSp>
        <p:nvCxnSpPr>
          <p:cNvPr id="38" name="Straight Connector 37"/>
          <p:cNvCxnSpPr>
            <a:stCxn id="29" idx="6"/>
            <a:endCxn id="24" idx="2"/>
          </p:cNvCxnSpPr>
          <p:nvPr/>
        </p:nvCxnSpPr>
        <p:spPr>
          <a:xfrm>
            <a:off x="2271720" y="2926915"/>
            <a:ext cx="2185987" cy="0"/>
          </a:xfrm>
          <a:prstGeom prst="line">
            <a:avLst/>
          </a:prstGeom>
          <a:ln w="254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24" idx="6"/>
            <a:endCxn id="34" idx="2"/>
          </p:cNvCxnSpPr>
          <p:nvPr/>
        </p:nvCxnSpPr>
        <p:spPr>
          <a:xfrm>
            <a:off x="4686308" y="2926915"/>
            <a:ext cx="2185987" cy="0"/>
          </a:xfrm>
          <a:prstGeom prst="line">
            <a:avLst/>
          </a:prstGeom>
          <a:ln w="254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reeform 106"/>
          <p:cNvSpPr>
            <a:spLocks noEditPoints="1"/>
          </p:cNvSpPr>
          <p:nvPr/>
        </p:nvSpPr>
        <p:spPr bwMode="auto">
          <a:xfrm>
            <a:off x="1902820" y="2136021"/>
            <a:ext cx="509199" cy="429987"/>
          </a:xfrm>
          <a:custGeom>
            <a:avLst/>
            <a:gdLst>
              <a:gd name="T0" fmla="*/ 34 w 176"/>
              <a:gd name="T1" fmla="*/ 86 h 144"/>
              <a:gd name="T2" fmla="*/ 28 w 176"/>
              <a:gd name="T3" fmla="*/ 65 h 144"/>
              <a:gd name="T4" fmla="*/ 28 w 176"/>
              <a:gd name="T5" fmla="*/ 58 h 144"/>
              <a:gd name="T6" fmla="*/ 25 w 176"/>
              <a:gd name="T7" fmla="*/ 38 h 144"/>
              <a:gd name="T8" fmla="*/ 35 w 176"/>
              <a:gd name="T9" fmla="*/ 26 h 144"/>
              <a:gd name="T10" fmla="*/ 49 w 176"/>
              <a:gd name="T11" fmla="*/ 25 h 144"/>
              <a:gd name="T12" fmla="*/ 52 w 176"/>
              <a:gd name="T13" fmla="*/ 18 h 144"/>
              <a:gd name="T14" fmla="*/ 30 w 176"/>
              <a:gd name="T15" fmla="*/ 19 h 144"/>
              <a:gd name="T16" fmla="*/ 20 w 176"/>
              <a:gd name="T17" fmla="*/ 56 h 144"/>
              <a:gd name="T18" fmla="*/ 26 w 176"/>
              <a:gd name="T19" fmla="*/ 86 h 144"/>
              <a:gd name="T20" fmla="*/ 0 w 176"/>
              <a:gd name="T21" fmla="*/ 124 h 144"/>
              <a:gd name="T22" fmla="*/ 22 w 176"/>
              <a:gd name="T23" fmla="*/ 128 h 144"/>
              <a:gd name="T24" fmla="*/ 8 w 176"/>
              <a:gd name="T25" fmla="*/ 120 h 144"/>
              <a:gd name="T26" fmla="*/ 159 w 176"/>
              <a:gd name="T27" fmla="*/ 100 h 144"/>
              <a:gd name="T28" fmla="*/ 155 w 176"/>
              <a:gd name="T29" fmla="*/ 70 h 144"/>
              <a:gd name="T30" fmla="*/ 159 w 176"/>
              <a:gd name="T31" fmla="*/ 35 h 144"/>
              <a:gd name="T32" fmla="*/ 132 w 176"/>
              <a:gd name="T33" fmla="*/ 16 h 144"/>
              <a:gd name="T34" fmla="*/ 126 w 176"/>
              <a:gd name="T35" fmla="*/ 25 h 144"/>
              <a:gd name="T36" fmla="*/ 132 w 176"/>
              <a:gd name="T37" fmla="*/ 24 h 144"/>
              <a:gd name="T38" fmla="*/ 142 w 176"/>
              <a:gd name="T39" fmla="*/ 27 h 144"/>
              <a:gd name="T40" fmla="*/ 149 w 176"/>
              <a:gd name="T41" fmla="*/ 53 h 144"/>
              <a:gd name="T42" fmla="*/ 149 w 176"/>
              <a:gd name="T43" fmla="*/ 65 h 144"/>
              <a:gd name="T44" fmla="*/ 148 w 176"/>
              <a:gd name="T45" fmla="*/ 66 h 144"/>
              <a:gd name="T46" fmla="*/ 157 w 176"/>
              <a:gd name="T47" fmla="*/ 108 h 144"/>
              <a:gd name="T48" fmla="*/ 150 w 176"/>
              <a:gd name="T49" fmla="*/ 120 h 144"/>
              <a:gd name="T50" fmla="*/ 172 w 176"/>
              <a:gd name="T51" fmla="*/ 128 h 144"/>
              <a:gd name="T52" fmla="*/ 159 w 176"/>
              <a:gd name="T53" fmla="*/ 100 h 144"/>
              <a:gd name="T54" fmla="*/ 106 w 176"/>
              <a:gd name="T55" fmla="*/ 90 h 144"/>
              <a:gd name="T56" fmla="*/ 115 w 176"/>
              <a:gd name="T57" fmla="*/ 52 h 144"/>
              <a:gd name="T58" fmla="*/ 104 w 176"/>
              <a:gd name="T59" fmla="*/ 3 h 144"/>
              <a:gd name="T60" fmla="*/ 76 w 176"/>
              <a:gd name="T61" fmla="*/ 4 h 144"/>
              <a:gd name="T62" fmla="*/ 61 w 176"/>
              <a:gd name="T63" fmla="*/ 52 h 144"/>
              <a:gd name="T64" fmla="*/ 70 w 176"/>
              <a:gd name="T65" fmla="*/ 90 h 144"/>
              <a:gd name="T66" fmla="*/ 28 w 176"/>
              <a:gd name="T67" fmla="*/ 140 h 144"/>
              <a:gd name="T68" fmla="*/ 144 w 176"/>
              <a:gd name="T69" fmla="*/ 144 h 144"/>
              <a:gd name="T70" fmla="*/ 120 w 176"/>
              <a:gd name="T71" fmla="*/ 109 h 144"/>
              <a:gd name="T72" fmla="*/ 58 w 176"/>
              <a:gd name="T73" fmla="*/ 117 h 144"/>
              <a:gd name="T74" fmla="*/ 78 w 176"/>
              <a:gd name="T75" fmla="*/ 90 h 144"/>
              <a:gd name="T76" fmla="*/ 69 w 176"/>
              <a:gd name="T77" fmla="*/ 65 h 144"/>
              <a:gd name="T78" fmla="*/ 68 w 176"/>
              <a:gd name="T79" fmla="*/ 48 h 144"/>
              <a:gd name="T80" fmla="*/ 79 w 176"/>
              <a:gd name="T81" fmla="*/ 12 h 144"/>
              <a:gd name="T82" fmla="*/ 93 w 176"/>
              <a:gd name="T83" fmla="*/ 8 h 144"/>
              <a:gd name="T84" fmla="*/ 108 w 176"/>
              <a:gd name="T85" fmla="*/ 22 h 144"/>
              <a:gd name="T86" fmla="*/ 107 w 176"/>
              <a:gd name="T87" fmla="*/ 54 h 144"/>
              <a:gd name="T88" fmla="*/ 106 w 176"/>
              <a:gd name="T89" fmla="*/ 66 h 144"/>
              <a:gd name="T90" fmla="*/ 118 w 176"/>
              <a:gd name="T91" fmla="*/ 117 h 144"/>
              <a:gd name="T92" fmla="*/ 140 w 176"/>
              <a:gd name="T93" fmla="*/ 136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76" h="144">
                <a:moveTo>
                  <a:pt x="19" y="108"/>
                </a:moveTo>
                <a:cubicBezTo>
                  <a:pt x="25" y="106"/>
                  <a:pt x="34" y="100"/>
                  <a:pt x="34" y="86"/>
                </a:cubicBezTo>
                <a:cubicBezTo>
                  <a:pt x="34" y="74"/>
                  <a:pt x="30" y="69"/>
                  <a:pt x="28" y="66"/>
                </a:cubicBezTo>
                <a:cubicBezTo>
                  <a:pt x="28" y="65"/>
                  <a:pt x="28" y="65"/>
                  <a:pt x="28" y="65"/>
                </a:cubicBezTo>
                <a:cubicBezTo>
                  <a:pt x="27" y="65"/>
                  <a:pt x="27" y="65"/>
                  <a:pt x="27" y="65"/>
                </a:cubicBezTo>
                <a:cubicBezTo>
                  <a:pt x="27" y="65"/>
                  <a:pt x="27" y="63"/>
                  <a:pt x="28" y="58"/>
                </a:cubicBezTo>
                <a:cubicBezTo>
                  <a:pt x="28" y="56"/>
                  <a:pt x="28" y="54"/>
                  <a:pt x="27" y="53"/>
                </a:cubicBezTo>
                <a:cubicBezTo>
                  <a:pt x="26" y="49"/>
                  <a:pt x="23" y="43"/>
                  <a:pt x="25" y="38"/>
                </a:cubicBezTo>
                <a:cubicBezTo>
                  <a:pt x="28" y="29"/>
                  <a:pt x="30" y="28"/>
                  <a:pt x="34" y="27"/>
                </a:cubicBezTo>
                <a:cubicBezTo>
                  <a:pt x="34" y="27"/>
                  <a:pt x="34" y="26"/>
                  <a:pt x="35" y="26"/>
                </a:cubicBezTo>
                <a:cubicBezTo>
                  <a:pt x="36" y="25"/>
                  <a:pt x="40" y="24"/>
                  <a:pt x="44" y="24"/>
                </a:cubicBezTo>
                <a:cubicBezTo>
                  <a:pt x="46" y="24"/>
                  <a:pt x="48" y="24"/>
                  <a:pt x="49" y="25"/>
                </a:cubicBezTo>
                <a:cubicBezTo>
                  <a:pt x="49" y="24"/>
                  <a:pt x="50" y="22"/>
                  <a:pt x="50" y="21"/>
                </a:cubicBezTo>
                <a:cubicBezTo>
                  <a:pt x="51" y="20"/>
                  <a:pt x="51" y="19"/>
                  <a:pt x="52" y="18"/>
                </a:cubicBezTo>
                <a:cubicBezTo>
                  <a:pt x="49" y="16"/>
                  <a:pt x="47" y="16"/>
                  <a:pt x="44" y="16"/>
                </a:cubicBezTo>
                <a:cubicBezTo>
                  <a:pt x="38" y="16"/>
                  <a:pt x="33" y="18"/>
                  <a:pt x="30" y="19"/>
                </a:cubicBezTo>
                <a:cubicBezTo>
                  <a:pt x="24" y="22"/>
                  <a:pt x="21" y="25"/>
                  <a:pt x="17" y="35"/>
                </a:cubicBezTo>
                <a:cubicBezTo>
                  <a:pt x="14" y="43"/>
                  <a:pt x="18" y="52"/>
                  <a:pt x="20" y="56"/>
                </a:cubicBezTo>
                <a:cubicBezTo>
                  <a:pt x="18" y="66"/>
                  <a:pt x="21" y="70"/>
                  <a:pt x="21" y="70"/>
                </a:cubicBezTo>
                <a:cubicBezTo>
                  <a:pt x="23" y="73"/>
                  <a:pt x="26" y="76"/>
                  <a:pt x="26" y="86"/>
                </a:cubicBezTo>
                <a:cubicBezTo>
                  <a:pt x="26" y="98"/>
                  <a:pt x="17" y="100"/>
                  <a:pt x="17" y="100"/>
                </a:cubicBezTo>
                <a:cubicBezTo>
                  <a:pt x="10" y="103"/>
                  <a:pt x="0" y="108"/>
                  <a:pt x="0" y="124"/>
                </a:cubicBezTo>
                <a:cubicBezTo>
                  <a:pt x="0" y="124"/>
                  <a:pt x="0" y="128"/>
                  <a:pt x="4" y="128"/>
                </a:cubicBezTo>
                <a:cubicBezTo>
                  <a:pt x="22" y="128"/>
                  <a:pt x="22" y="128"/>
                  <a:pt x="22" y="128"/>
                </a:cubicBezTo>
                <a:cubicBezTo>
                  <a:pt x="23" y="125"/>
                  <a:pt x="24" y="122"/>
                  <a:pt x="26" y="120"/>
                </a:cubicBezTo>
                <a:cubicBezTo>
                  <a:pt x="8" y="120"/>
                  <a:pt x="8" y="120"/>
                  <a:pt x="8" y="120"/>
                </a:cubicBezTo>
                <a:cubicBezTo>
                  <a:pt x="9" y="112"/>
                  <a:pt x="14" y="110"/>
                  <a:pt x="19" y="108"/>
                </a:cubicBezTo>
                <a:moveTo>
                  <a:pt x="159" y="100"/>
                </a:moveTo>
                <a:cubicBezTo>
                  <a:pt x="159" y="100"/>
                  <a:pt x="150" y="98"/>
                  <a:pt x="150" y="86"/>
                </a:cubicBezTo>
                <a:cubicBezTo>
                  <a:pt x="150" y="76"/>
                  <a:pt x="153" y="73"/>
                  <a:pt x="155" y="70"/>
                </a:cubicBezTo>
                <a:cubicBezTo>
                  <a:pt x="155" y="70"/>
                  <a:pt x="158" y="66"/>
                  <a:pt x="156" y="56"/>
                </a:cubicBezTo>
                <a:cubicBezTo>
                  <a:pt x="158" y="52"/>
                  <a:pt x="162" y="43"/>
                  <a:pt x="159" y="35"/>
                </a:cubicBezTo>
                <a:cubicBezTo>
                  <a:pt x="155" y="25"/>
                  <a:pt x="152" y="22"/>
                  <a:pt x="146" y="19"/>
                </a:cubicBezTo>
                <a:cubicBezTo>
                  <a:pt x="143" y="18"/>
                  <a:pt x="138" y="16"/>
                  <a:pt x="132" y="16"/>
                </a:cubicBezTo>
                <a:cubicBezTo>
                  <a:pt x="129" y="16"/>
                  <a:pt x="127" y="16"/>
                  <a:pt x="124" y="18"/>
                </a:cubicBezTo>
                <a:cubicBezTo>
                  <a:pt x="125" y="20"/>
                  <a:pt x="126" y="23"/>
                  <a:pt x="126" y="25"/>
                </a:cubicBezTo>
                <a:cubicBezTo>
                  <a:pt x="127" y="25"/>
                  <a:pt x="127" y="25"/>
                  <a:pt x="127" y="25"/>
                </a:cubicBezTo>
                <a:cubicBezTo>
                  <a:pt x="128" y="24"/>
                  <a:pt x="130" y="24"/>
                  <a:pt x="132" y="24"/>
                </a:cubicBezTo>
                <a:cubicBezTo>
                  <a:pt x="136" y="24"/>
                  <a:pt x="140" y="25"/>
                  <a:pt x="141" y="26"/>
                </a:cubicBezTo>
                <a:cubicBezTo>
                  <a:pt x="142" y="26"/>
                  <a:pt x="142" y="27"/>
                  <a:pt x="142" y="27"/>
                </a:cubicBezTo>
                <a:cubicBezTo>
                  <a:pt x="146" y="28"/>
                  <a:pt x="148" y="29"/>
                  <a:pt x="151" y="38"/>
                </a:cubicBezTo>
                <a:cubicBezTo>
                  <a:pt x="153" y="43"/>
                  <a:pt x="150" y="49"/>
                  <a:pt x="149" y="53"/>
                </a:cubicBezTo>
                <a:cubicBezTo>
                  <a:pt x="148" y="54"/>
                  <a:pt x="148" y="56"/>
                  <a:pt x="148" y="58"/>
                </a:cubicBezTo>
                <a:cubicBezTo>
                  <a:pt x="149" y="63"/>
                  <a:pt x="149" y="65"/>
                  <a:pt x="149" y="65"/>
                </a:cubicBezTo>
                <a:cubicBezTo>
                  <a:pt x="149" y="65"/>
                  <a:pt x="149" y="65"/>
                  <a:pt x="148" y="65"/>
                </a:cubicBezTo>
                <a:cubicBezTo>
                  <a:pt x="148" y="66"/>
                  <a:pt x="148" y="66"/>
                  <a:pt x="148" y="66"/>
                </a:cubicBezTo>
                <a:cubicBezTo>
                  <a:pt x="146" y="69"/>
                  <a:pt x="142" y="74"/>
                  <a:pt x="142" y="86"/>
                </a:cubicBezTo>
                <a:cubicBezTo>
                  <a:pt x="142" y="100"/>
                  <a:pt x="151" y="106"/>
                  <a:pt x="157" y="108"/>
                </a:cubicBezTo>
                <a:cubicBezTo>
                  <a:pt x="162" y="110"/>
                  <a:pt x="167" y="112"/>
                  <a:pt x="168" y="120"/>
                </a:cubicBezTo>
                <a:cubicBezTo>
                  <a:pt x="150" y="120"/>
                  <a:pt x="150" y="120"/>
                  <a:pt x="150" y="120"/>
                </a:cubicBezTo>
                <a:cubicBezTo>
                  <a:pt x="152" y="122"/>
                  <a:pt x="153" y="125"/>
                  <a:pt x="154" y="128"/>
                </a:cubicBezTo>
                <a:cubicBezTo>
                  <a:pt x="172" y="128"/>
                  <a:pt x="172" y="128"/>
                  <a:pt x="172" y="128"/>
                </a:cubicBezTo>
                <a:cubicBezTo>
                  <a:pt x="176" y="128"/>
                  <a:pt x="176" y="124"/>
                  <a:pt x="176" y="124"/>
                </a:cubicBezTo>
                <a:cubicBezTo>
                  <a:pt x="176" y="108"/>
                  <a:pt x="166" y="103"/>
                  <a:pt x="159" y="100"/>
                </a:cubicBezTo>
                <a:moveTo>
                  <a:pt x="120" y="109"/>
                </a:moveTo>
                <a:cubicBezTo>
                  <a:pt x="120" y="109"/>
                  <a:pt x="106" y="105"/>
                  <a:pt x="106" y="90"/>
                </a:cubicBezTo>
                <a:cubicBezTo>
                  <a:pt x="106" y="77"/>
                  <a:pt x="111" y="73"/>
                  <a:pt x="114" y="69"/>
                </a:cubicBezTo>
                <a:cubicBezTo>
                  <a:pt x="114" y="69"/>
                  <a:pt x="118" y="65"/>
                  <a:pt x="115" y="52"/>
                </a:cubicBezTo>
                <a:cubicBezTo>
                  <a:pt x="120" y="45"/>
                  <a:pt x="122" y="33"/>
                  <a:pt x="116" y="19"/>
                </a:cubicBezTo>
                <a:cubicBezTo>
                  <a:pt x="112" y="10"/>
                  <a:pt x="109" y="5"/>
                  <a:pt x="104" y="3"/>
                </a:cubicBezTo>
                <a:cubicBezTo>
                  <a:pt x="101" y="1"/>
                  <a:pt x="97" y="0"/>
                  <a:pt x="93" y="0"/>
                </a:cubicBezTo>
                <a:cubicBezTo>
                  <a:pt x="86" y="0"/>
                  <a:pt x="79" y="3"/>
                  <a:pt x="76" y="4"/>
                </a:cubicBezTo>
                <a:cubicBezTo>
                  <a:pt x="68" y="8"/>
                  <a:pt x="63" y="11"/>
                  <a:pt x="58" y="24"/>
                </a:cubicBezTo>
                <a:cubicBezTo>
                  <a:pt x="53" y="34"/>
                  <a:pt x="58" y="46"/>
                  <a:pt x="61" y="52"/>
                </a:cubicBezTo>
                <a:cubicBezTo>
                  <a:pt x="58" y="65"/>
                  <a:pt x="62" y="69"/>
                  <a:pt x="62" y="69"/>
                </a:cubicBezTo>
                <a:cubicBezTo>
                  <a:pt x="65" y="73"/>
                  <a:pt x="70" y="77"/>
                  <a:pt x="70" y="90"/>
                </a:cubicBezTo>
                <a:cubicBezTo>
                  <a:pt x="70" y="105"/>
                  <a:pt x="56" y="109"/>
                  <a:pt x="56" y="109"/>
                </a:cubicBezTo>
                <a:cubicBezTo>
                  <a:pt x="47" y="112"/>
                  <a:pt x="28" y="118"/>
                  <a:pt x="28" y="140"/>
                </a:cubicBezTo>
                <a:cubicBezTo>
                  <a:pt x="28" y="140"/>
                  <a:pt x="28" y="144"/>
                  <a:pt x="32" y="144"/>
                </a:cubicBezTo>
                <a:cubicBezTo>
                  <a:pt x="144" y="144"/>
                  <a:pt x="144" y="144"/>
                  <a:pt x="144" y="144"/>
                </a:cubicBezTo>
                <a:cubicBezTo>
                  <a:pt x="148" y="144"/>
                  <a:pt x="148" y="140"/>
                  <a:pt x="148" y="140"/>
                </a:cubicBezTo>
                <a:cubicBezTo>
                  <a:pt x="148" y="118"/>
                  <a:pt x="129" y="112"/>
                  <a:pt x="120" y="109"/>
                </a:cubicBezTo>
                <a:moveTo>
                  <a:pt x="36" y="136"/>
                </a:moveTo>
                <a:cubicBezTo>
                  <a:pt x="38" y="125"/>
                  <a:pt x="48" y="120"/>
                  <a:pt x="58" y="117"/>
                </a:cubicBezTo>
                <a:cubicBezTo>
                  <a:pt x="58" y="117"/>
                  <a:pt x="58" y="117"/>
                  <a:pt x="58" y="117"/>
                </a:cubicBezTo>
                <a:cubicBezTo>
                  <a:pt x="66" y="115"/>
                  <a:pt x="78" y="107"/>
                  <a:pt x="78" y="90"/>
                </a:cubicBezTo>
                <a:cubicBezTo>
                  <a:pt x="78" y="76"/>
                  <a:pt x="73" y="70"/>
                  <a:pt x="70" y="66"/>
                </a:cubicBezTo>
                <a:cubicBezTo>
                  <a:pt x="69" y="65"/>
                  <a:pt x="68" y="64"/>
                  <a:pt x="69" y="65"/>
                </a:cubicBezTo>
                <a:cubicBezTo>
                  <a:pt x="68" y="64"/>
                  <a:pt x="67" y="61"/>
                  <a:pt x="69" y="54"/>
                </a:cubicBezTo>
                <a:cubicBezTo>
                  <a:pt x="70" y="50"/>
                  <a:pt x="68" y="48"/>
                  <a:pt x="68" y="48"/>
                </a:cubicBezTo>
                <a:cubicBezTo>
                  <a:pt x="66" y="43"/>
                  <a:pt x="62" y="34"/>
                  <a:pt x="65" y="27"/>
                </a:cubicBezTo>
                <a:cubicBezTo>
                  <a:pt x="69" y="17"/>
                  <a:pt x="73" y="15"/>
                  <a:pt x="79" y="12"/>
                </a:cubicBezTo>
                <a:cubicBezTo>
                  <a:pt x="80" y="11"/>
                  <a:pt x="80" y="11"/>
                  <a:pt x="80" y="11"/>
                </a:cubicBezTo>
                <a:cubicBezTo>
                  <a:pt x="82" y="10"/>
                  <a:pt x="87" y="8"/>
                  <a:pt x="93" y="8"/>
                </a:cubicBezTo>
                <a:cubicBezTo>
                  <a:pt x="96" y="8"/>
                  <a:pt x="98" y="9"/>
                  <a:pt x="100" y="10"/>
                </a:cubicBezTo>
                <a:cubicBezTo>
                  <a:pt x="103" y="11"/>
                  <a:pt x="105" y="14"/>
                  <a:pt x="108" y="22"/>
                </a:cubicBezTo>
                <a:cubicBezTo>
                  <a:pt x="115" y="36"/>
                  <a:pt x="111" y="45"/>
                  <a:pt x="109" y="47"/>
                </a:cubicBezTo>
                <a:cubicBezTo>
                  <a:pt x="107" y="49"/>
                  <a:pt x="107" y="52"/>
                  <a:pt x="107" y="54"/>
                </a:cubicBezTo>
                <a:cubicBezTo>
                  <a:pt x="109" y="61"/>
                  <a:pt x="108" y="64"/>
                  <a:pt x="108" y="64"/>
                </a:cubicBezTo>
                <a:cubicBezTo>
                  <a:pt x="108" y="64"/>
                  <a:pt x="107" y="65"/>
                  <a:pt x="106" y="66"/>
                </a:cubicBezTo>
                <a:cubicBezTo>
                  <a:pt x="103" y="70"/>
                  <a:pt x="98" y="76"/>
                  <a:pt x="98" y="90"/>
                </a:cubicBezTo>
                <a:cubicBezTo>
                  <a:pt x="98" y="107"/>
                  <a:pt x="110" y="115"/>
                  <a:pt x="118" y="117"/>
                </a:cubicBezTo>
                <a:cubicBezTo>
                  <a:pt x="118" y="117"/>
                  <a:pt x="118" y="117"/>
                  <a:pt x="118" y="117"/>
                </a:cubicBezTo>
                <a:cubicBezTo>
                  <a:pt x="128" y="120"/>
                  <a:pt x="138" y="125"/>
                  <a:pt x="140" y="136"/>
                </a:cubicBezTo>
                <a:lnTo>
                  <a:pt x="36" y="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47890" tIns="23945" rIns="47890" bIns="23945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Trebuchet MS" pitchFamily="34" charset="0"/>
            </a:endParaRPr>
          </a:p>
        </p:txBody>
      </p:sp>
      <p:sp>
        <p:nvSpPr>
          <p:cNvPr id="17" name="Freeform 122"/>
          <p:cNvSpPr>
            <a:spLocks noEditPoints="1"/>
          </p:cNvSpPr>
          <p:nvPr/>
        </p:nvSpPr>
        <p:spPr bwMode="auto">
          <a:xfrm>
            <a:off x="6769179" y="2133601"/>
            <a:ext cx="434833" cy="434833"/>
          </a:xfrm>
          <a:custGeom>
            <a:avLst/>
            <a:gdLst>
              <a:gd name="T0" fmla="*/ 176 w 176"/>
              <a:gd name="T1" fmla="*/ 52 h 176"/>
              <a:gd name="T2" fmla="*/ 175 w 176"/>
              <a:gd name="T3" fmla="*/ 50 h 176"/>
              <a:gd name="T4" fmla="*/ 175 w 176"/>
              <a:gd name="T5" fmla="*/ 50 h 176"/>
              <a:gd name="T6" fmla="*/ 175 w 176"/>
              <a:gd name="T7" fmla="*/ 49 h 176"/>
              <a:gd name="T8" fmla="*/ 175 w 176"/>
              <a:gd name="T9" fmla="*/ 49 h 176"/>
              <a:gd name="T10" fmla="*/ 127 w 176"/>
              <a:gd name="T11" fmla="*/ 2 h 176"/>
              <a:gd name="T12" fmla="*/ 127 w 176"/>
              <a:gd name="T13" fmla="*/ 2 h 176"/>
              <a:gd name="T14" fmla="*/ 124 w 176"/>
              <a:gd name="T15" fmla="*/ 0 h 176"/>
              <a:gd name="T16" fmla="*/ 52 w 176"/>
              <a:gd name="T17" fmla="*/ 0 h 176"/>
              <a:gd name="T18" fmla="*/ 49 w 176"/>
              <a:gd name="T19" fmla="*/ 2 h 176"/>
              <a:gd name="T20" fmla="*/ 49 w 176"/>
              <a:gd name="T21" fmla="*/ 2 h 176"/>
              <a:gd name="T22" fmla="*/ 1 w 176"/>
              <a:gd name="T23" fmla="*/ 49 h 176"/>
              <a:gd name="T24" fmla="*/ 1 w 176"/>
              <a:gd name="T25" fmla="*/ 49 h 176"/>
              <a:gd name="T26" fmla="*/ 1 w 176"/>
              <a:gd name="T27" fmla="*/ 50 h 176"/>
              <a:gd name="T28" fmla="*/ 1 w 176"/>
              <a:gd name="T29" fmla="*/ 50 h 176"/>
              <a:gd name="T30" fmla="*/ 0 w 176"/>
              <a:gd name="T31" fmla="*/ 52 h 176"/>
              <a:gd name="T32" fmla="*/ 1 w 176"/>
              <a:gd name="T33" fmla="*/ 54 h 176"/>
              <a:gd name="T34" fmla="*/ 1 w 176"/>
              <a:gd name="T35" fmla="*/ 55 h 176"/>
              <a:gd name="T36" fmla="*/ 85 w 176"/>
              <a:gd name="T37" fmla="*/ 175 h 176"/>
              <a:gd name="T38" fmla="*/ 85 w 176"/>
              <a:gd name="T39" fmla="*/ 174 h 176"/>
              <a:gd name="T40" fmla="*/ 88 w 176"/>
              <a:gd name="T41" fmla="*/ 176 h 176"/>
              <a:gd name="T42" fmla="*/ 91 w 176"/>
              <a:gd name="T43" fmla="*/ 174 h 176"/>
              <a:gd name="T44" fmla="*/ 91 w 176"/>
              <a:gd name="T45" fmla="*/ 175 h 176"/>
              <a:gd name="T46" fmla="*/ 175 w 176"/>
              <a:gd name="T47" fmla="*/ 55 h 176"/>
              <a:gd name="T48" fmla="*/ 175 w 176"/>
              <a:gd name="T49" fmla="*/ 54 h 176"/>
              <a:gd name="T50" fmla="*/ 176 w 176"/>
              <a:gd name="T51" fmla="*/ 52 h 176"/>
              <a:gd name="T52" fmla="*/ 122 w 176"/>
              <a:gd name="T53" fmla="*/ 8 h 176"/>
              <a:gd name="T54" fmla="*/ 162 w 176"/>
              <a:gd name="T55" fmla="*/ 48 h 176"/>
              <a:gd name="T56" fmla="*/ 126 w 176"/>
              <a:gd name="T57" fmla="*/ 48 h 176"/>
              <a:gd name="T58" fmla="*/ 106 w 176"/>
              <a:gd name="T59" fmla="*/ 8 h 176"/>
              <a:gd name="T60" fmla="*/ 122 w 176"/>
              <a:gd name="T61" fmla="*/ 8 h 176"/>
              <a:gd name="T62" fmla="*/ 98 w 176"/>
              <a:gd name="T63" fmla="*/ 8 h 176"/>
              <a:gd name="T64" fmla="*/ 118 w 176"/>
              <a:gd name="T65" fmla="*/ 48 h 176"/>
              <a:gd name="T66" fmla="*/ 58 w 176"/>
              <a:gd name="T67" fmla="*/ 48 h 176"/>
              <a:gd name="T68" fmla="*/ 78 w 176"/>
              <a:gd name="T69" fmla="*/ 8 h 176"/>
              <a:gd name="T70" fmla="*/ 98 w 176"/>
              <a:gd name="T71" fmla="*/ 8 h 176"/>
              <a:gd name="T72" fmla="*/ 54 w 176"/>
              <a:gd name="T73" fmla="*/ 8 h 176"/>
              <a:gd name="T74" fmla="*/ 70 w 176"/>
              <a:gd name="T75" fmla="*/ 8 h 176"/>
              <a:gd name="T76" fmla="*/ 50 w 176"/>
              <a:gd name="T77" fmla="*/ 48 h 176"/>
              <a:gd name="T78" fmla="*/ 14 w 176"/>
              <a:gd name="T79" fmla="*/ 48 h 176"/>
              <a:gd name="T80" fmla="*/ 54 w 176"/>
              <a:gd name="T81" fmla="*/ 8 h 176"/>
              <a:gd name="T82" fmla="*/ 12 w 176"/>
              <a:gd name="T83" fmla="*/ 56 h 176"/>
              <a:gd name="T84" fmla="*/ 49 w 176"/>
              <a:gd name="T85" fmla="*/ 56 h 176"/>
              <a:gd name="T86" fmla="*/ 77 w 176"/>
              <a:gd name="T87" fmla="*/ 149 h 176"/>
              <a:gd name="T88" fmla="*/ 12 w 176"/>
              <a:gd name="T89" fmla="*/ 56 h 176"/>
              <a:gd name="T90" fmla="*/ 88 w 176"/>
              <a:gd name="T91" fmla="*/ 158 h 176"/>
              <a:gd name="T92" fmla="*/ 57 w 176"/>
              <a:gd name="T93" fmla="*/ 56 h 176"/>
              <a:gd name="T94" fmla="*/ 119 w 176"/>
              <a:gd name="T95" fmla="*/ 56 h 176"/>
              <a:gd name="T96" fmla="*/ 88 w 176"/>
              <a:gd name="T97" fmla="*/ 158 h 176"/>
              <a:gd name="T98" fmla="*/ 99 w 176"/>
              <a:gd name="T99" fmla="*/ 149 h 176"/>
              <a:gd name="T100" fmla="*/ 127 w 176"/>
              <a:gd name="T101" fmla="*/ 56 h 176"/>
              <a:gd name="T102" fmla="*/ 164 w 176"/>
              <a:gd name="T103" fmla="*/ 56 h 176"/>
              <a:gd name="T104" fmla="*/ 99 w 176"/>
              <a:gd name="T105" fmla="*/ 149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6" h="176">
                <a:moveTo>
                  <a:pt x="176" y="52"/>
                </a:moveTo>
                <a:cubicBezTo>
                  <a:pt x="176" y="51"/>
                  <a:pt x="176" y="50"/>
                  <a:pt x="175" y="50"/>
                </a:cubicBezTo>
                <a:cubicBezTo>
                  <a:pt x="175" y="50"/>
                  <a:pt x="175" y="50"/>
                  <a:pt x="175" y="50"/>
                </a:cubicBezTo>
                <a:cubicBezTo>
                  <a:pt x="175" y="49"/>
                  <a:pt x="175" y="49"/>
                  <a:pt x="175" y="49"/>
                </a:cubicBezTo>
                <a:cubicBezTo>
                  <a:pt x="175" y="49"/>
                  <a:pt x="175" y="49"/>
                  <a:pt x="175" y="49"/>
                </a:cubicBezTo>
                <a:cubicBezTo>
                  <a:pt x="127" y="2"/>
                  <a:pt x="127" y="2"/>
                  <a:pt x="127" y="2"/>
                </a:cubicBezTo>
                <a:cubicBezTo>
                  <a:pt x="127" y="2"/>
                  <a:pt x="127" y="2"/>
                  <a:pt x="127" y="2"/>
                </a:cubicBezTo>
                <a:cubicBezTo>
                  <a:pt x="126" y="1"/>
                  <a:pt x="125" y="0"/>
                  <a:pt x="124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51" y="0"/>
                  <a:pt x="50" y="1"/>
                  <a:pt x="49" y="2"/>
                </a:cubicBezTo>
                <a:cubicBezTo>
                  <a:pt x="49" y="2"/>
                  <a:pt x="49" y="2"/>
                  <a:pt x="49" y="2"/>
                </a:cubicBezTo>
                <a:cubicBezTo>
                  <a:pt x="1" y="49"/>
                  <a:pt x="1" y="49"/>
                  <a:pt x="1" y="49"/>
                </a:cubicBezTo>
                <a:cubicBezTo>
                  <a:pt x="1" y="49"/>
                  <a:pt x="1" y="49"/>
                  <a:pt x="1" y="49"/>
                </a:cubicBezTo>
                <a:cubicBezTo>
                  <a:pt x="1" y="50"/>
                  <a:pt x="1" y="50"/>
                  <a:pt x="1" y="50"/>
                </a:cubicBezTo>
                <a:cubicBezTo>
                  <a:pt x="1" y="50"/>
                  <a:pt x="1" y="50"/>
                  <a:pt x="1" y="50"/>
                </a:cubicBezTo>
                <a:cubicBezTo>
                  <a:pt x="0" y="50"/>
                  <a:pt x="0" y="51"/>
                  <a:pt x="0" y="52"/>
                </a:cubicBezTo>
                <a:cubicBezTo>
                  <a:pt x="0" y="53"/>
                  <a:pt x="0" y="54"/>
                  <a:pt x="1" y="54"/>
                </a:cubicBezTo>
                <a:cubicBezTo>
                  <a:pt x="1" y="55"/>
                  <a:pt x="1" y="55"/>
                  <a:pt x="1" y="55"/>
                </a:cubicBezTo>
                <a:cubicBezTo>
                  <a:pt x="85" y="175"/>
                  <a:pt x="85" y="175"/>
                  <a:pt x="85" y="175"/>
                </a:cubicBezTo>
                <a:cubicBezTo>
                  <a:pt x="85" y="174"/>
                  <a:pt x="85" y="174"/>
                  <a:pt x="85" y="174"/>
                </a:cubicBezTo>
                <a:cubicBezTo>
                  <a:pt x="86" y="175"/>
                  <a:pt x="87" y="176"/>
                  <a:pt x="88" y="176"/>
                </a:cubicBezTo>
                <a:cubicBezTo>
                  <a:pt x="89" y="176"/>
                  <a:pt x="90" y="175"/>
                  <a:pt x="91" y="174"/>
                </a:cubicBezTo>
                <a:cubicBezTo>
                  <a:pt x="91" y="175"/>
                  <a:pt x="91" y="175"/>
                  <a:pt x="91" y="175"/>
                </a:cubicBezTo>
                <a:cubicBezTo>
                  <a:pt x="175" y="55"/>
                  <a:pt x="175" y="55"/>
                  <a:pt x="175" y="55"/>
                </a:cubicBezTo>
                <a:cubicBezTo>
                  <a:pt x="175" y="54"/>
                  <a:pt x="175" y="54"/>
                  <a:pt x="175" y="54"/>
                </a:cubicBezTo>
                <a:cubicBezTo>
                  <a:pt x="176" y="54"/>
                  <a:pt x="176" y="53"/>
                  <a:pt x="176" y="52"/>
                </a:cubicBezTo>
                <a:moveTo>
                  <a:pt x="122" y="8"/>
                </a:moveTo>
                <a:cubicBezTo>
                  <a:pt x="162" y="48"/>
                  <a:pt x="162" y="48"/>
                  <a:pt x="162" y="48"/>
                </a:cubicBezTo>
                <a:cubicBezTo>
                  <a:pt x="126" y="48"/>
                  <a:pt x="126" y="48"/>
                  <a:pt x="126" y="48"/>
                </a:cubicBezTo>
                <a:cubicBezTo>
                  <a:pt x="106" y="8"/>
                  <a:pt x="106" y="8"/>
                  <a:pt x="106" y="8"/>
                </a:cubicBezTo>
                <a:lnTo>
                  <a:pt x="122" y="8"/>
                </a:lnTo>
                <a:close/>
                <a:moveTo>
                  <a:pt x="98" y="8"/>
                </a:moveTo>
                <a:cubicBezTo>
                  <a:pt x="118" y="48"/>
                  <a:pt x="118" y="48"/>
                  <a:pt x="118" y="48"/>
                </a:cubicBezTo>
                <a:cubicBezTo>
                  <a:pt x="58" y="48"/>
                  <a:pt x="58" y="48"/>
                  <a:pt x="58" y="48"/>
                </a:cubicBezTo>
                <a:cubicBezTo>
                  <a:pt x="78" y="8"/>
                  <a:pt x="78" y="8"/>
                  <a:pt x="78" y="8"/>
                </a:cubicBezTo>
                <a:lnTo>
                  <a:pt x="98" y="8"/>
                </a:lnTo>
                <a:close/>
                <a:moveTo>
                  <a:pt x="54" y="8"/>
                </a:moveTo>
                <a:cubicBezTo>
                  <a:pt x="70" y="8"/>
                  <a:pt x="70" y="8"/>
                  <a:pt x="70" y="8"/>
                </a:cubicBezTo>
                <a:cubicBezTo>
                  <a:pt x="50" y="48"/>
                  <a:pt x="50" y="48"/>
                  <a:pt x="50" y="48"/>
                </a:cubicBezTo>
                <a:cubicBezTo>
                  <a:pt x="14" y="48"/>
                  <a:pt x="14" y="48"/>
                  <a:pt x="14" y="48"/>
                </a:cubicBezTo>
                <a:lnTo>
                  <a:pt x="54" y="8"/>
                </a:lnTo>
                <a:close/>
                <a:moveTo>
                  <a:pt x="12" y="56"/>
                </a:moveTo>
                <a:cubicBezTo>
                  <a:pt x="49" y="56"/>
                  <a:pt x="49" y="56"/>
                  <a:pt x="49" y="56"/>
                </a:cubicBezTo>
                <a:cubicBezTo>
                  <a:pt x="77" y="149"/>
                  <a:pt x="77" y="149"/>
                  <a:pt x="77" y="149"/>
                </a:cubicBezTo>
                <a:lnTo>
                  <a:pt x="12" y="56"/>
                </a:lnTo>
                <a:close/>
                <a:moveTo>
                  <a:pt x="88" y="158"/>
                </a:moveTo>
                <a:cubicBezTo>
                  <a:pt x="57" y="56"/>
                  <a:pt x="57" y="56"/>
                  <a:pt x="57" y="56"/>
                </a:cubicBezTo>
                <a:cubicBezTo>
                  <a:pt x="119" y="56"/>
                  <a:pt x="119" y="56"/>
                  <a:pt x="119" y="56"/>
                </a:cubicBezTo>
                <a:lnTo>
                  <a:pt x="88" y="158"/>
                </a:lnTo>
                <a:close/>
                <a:moveTo>
                  <a:pt x="99" y="149"/>
                </a:moveTo>
                <a:cubicBezTo>
                  <a:pt x="127" y="56"/>
                  <a:pt x="127" y="56"/>
                  <a:pt x="127" y="56"/>
                </a:cubicBezTo>
                <a:cubicBezTo>
                  <a:pt x="164" y="56"/>
                  <a:pt x="164" y="56"/>
                  <a:pt x="164" y="56"/>
                </a:cubicBezTo>
                <a:lnTo>
                  <a:pt x="99" y="14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47890" tIns="23945" rIns="47890" bIns="23945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Trebuchet MS" pitchFamily="34" charset="0"/>
            </a:endParaRPr>
          </a:p>
        </p:txBody>
      </p:sp>
      <p:sp>
        <p:nvSpPr>
          <p:cNvPr id="18" name="Freeform 106"/>
          <p:cNvSpPr>
            <a:spLocks noEditPoints="1"/>
          </p:cNvSpPr>
          <p:nvPr/>
        </p:nvSpPr>
        <p:spPr bwMode="auto">
          <a:xfrm>
            <a:off x="4317405" y="2136021"/>
            <a:ext cx="509199" cy="429987"/>
          </a:xfrm>
          <a:custGeom>
            <a:avLst/>
            <a:gdLst>
              <a:gd name="T0" fmla="*/ 34 w 176"/>
              <a:gd name="T1" fmla="*/ 86 h 144"/>
              <a:gd name="T2" fmla="*/ 28 w 176"/>
              <a:gd name="T3" fmla="*/ 65 h 144"/>
              <a:gd name="T4" fmla="*/ 28 w 176"/>
              <a:gd name="T5" fmla="*/ 58 h 144"/>
              <a:gd name="T6" fmla="*/ 25 w 176"/>
              <a:gd name="T7" fmla="*/ 38 h 144"/>
              <a:gd name="T8" fmla="*/ 35 w 176"/>
              <a:gd name="T9" fmla="*/ 26 h 144"/>
              <a:gd name="T10" fmla="*/ 49 w 176"/>
              <a:gd name="T11" fmla="*/ 25 h 144"/>
              <a:gd name="T12" fmla="*/ 52 w 176"/>
              <a:gd name="T13" fmla="*/ 18 h 144"/>
              <a:gd name="T14" fmla="*/ 30 w 176"/>
              <a:gd name="T15" fmla="*/ 19 h 144"/>
              <a:gd name="T16" fmla="*/ 20 w 176"/>
              <a:gd name="T17" fmla="*/ 56 h 144"/>
              <a:gd name="T18" fmla="*/ 26 w 176"/>
              <a:gd name="T19" fmla="*/ 86 h 144"/>
              <a:gd name="T20" fmla="*/ 0 w 176"/>
              <a:gd name="T21" fmla="*/ 124 h 144"/>
              <a:gd name="T22" fmla="*/ 22 w 176"/>
              <a:gd name="T23" fmla="*/ 128 h 144"/>
              <a:gd name="T24" fmla="*/ 8 w 176"/>
              <a:gd name="T25" fmla="*/ 120 h 144"/>
              <a:gd name="T26" fmla="*/ 159 w 176"/>
              <a:gd name="T27" fmla="*/ 100 h 144"/>
              <a:gd name="T28" fmla="*/ 155 w 176"/>
              <a:gd name="T29" fmla="*/ 70 h 144"/>
              <a:gd name="T30" fmla="*/ 159 w 176"/>
              <a:gd name="T31" fmla="*/ 35 h 144"/>
              <a:gd name="T32" fmla="*/ 132 w 176"/>
              <a:gd name="T33" fmla="*/ 16 h 144"/>
              <a:gd name="T34" fmla="*/ 126 w 176"/>
              <a:gd name="T35" fmla="*/ 25 h 144"/>
              <a:gd name="T36" fmla="*/ 132 w 176"/>
              <a:gd name="T37" fmla="*/ 24 h 144"/>
              <a:gd name="T38" fmla="*/ 142 w 176"/>
              <a:gd name="T39" fmla="*/ 27 h 144"/>
              <a:gd name="T40" fmla="*/ 149 w 176"/>
              <a:gd name="T41" fmla="*/ 53 h 144"/>
              <a:gd name="T42" fmla="*/ 149 w 176"/>
              <a:gd name="T43" fmla="*/ 65 h 144"/>
              <a:gd name="T44" fmla="*/ 148 w 176"/>
              <a:gd name="T45" fmla="*/ 66 h 144"/>
              <a:gd name="T46" fmla="*/ 157 w 176"/>
              <a:gd name="T47" fmla="*/ 108 h 144"/>
              <a:gd name="T48" fmla="*/ 150 w 176"/>
              <a:gd name="T49" fmla="*/ 120 h 144"/>
              <a:gd name="T50" fmla="*/ 172 w 176"/>
              <a:gd name="T51" fmla="*/ 128 h 144"/>
              <a:gd name="T52" fmla="*/ 159 w 176"/>
              <a:gd name="T53" fmla="*/ 100 h 144"/>
              <a:gd name="T54" fmla="*/ 106 w 176"/>
              <a:gd name="T55" fmla="*/ 90 h 144"/>
              <a:gd name="T56" fmla="*/ 115 w 176"/>
              <a:gd name="T57" fmla="*/ 52 h 144"/>
              <a:gd name="T58" fmla="*/ 104 w 176"/>
              <a:gd name="T59" fmla="*/ 3 h 144"/>
              <a:gd name="T60" fmla="*/ 76 w 176"/>
              <a:gd name="T61" fmla="*/ 4 h 144"/>
              <a:gd name="T62" fmla="*/ 61 w 176"/>
              <a:gd name="T63" fmla="*/ 52 h 144"/>
              <a:gd name="T64" fmla="*/ 70 w 176"/>
              <a:gd name="T65" fmla="*/ 90 h 144"/>
              <a:gd name="T66" fmla="*/ 28 w 176"/>
              <a:gd name="T67" fmla="*/ 140 h 144"/>
              <a:gd name="T68" fmla="*/ 144 w 176"/>
              <a:gd name="T69" fmla="*/ 144 h 144"/>
              <a:gd name="T70" fmla="*/ 120 w 176"/>
              <a:gd name="T71" fmla="*/ 109 h 144"/>
              <a:gd name="T72" fmla="*/ 58 w 176"/>
              <a:gd name="T73" fmla="*/ 117 h 144"/>
              <a:gd name="T74" fmla="*/ 78 w 176"/>
              <a:gd name="T75" fmla="*/ 90 h 144"/>
              <a:gd name="T76" fmla="*/ 69 w 176"/>
              <a:gd name="T77" fmla="*/ 65 h 144"/>
              <a:gd name="T78" fmla="*/ 68 w 176"/>
              <a:gd name="T79" fmla="*/ 48 h 144"/>
              <a:gd name="T80" fmla="*/ 79 w 176"/>
              <a:gd name="T81" fmla="*/ 12 h 144"/>
              <a:gd name="T82" fmla="*/ 93 w 176"/>
              <a:gd name="T83" fmla="*/ 8 h 144"/>
              <a:gd name="T84" fmla="*/ 108 w 176"/>
              <a:gd name="T85" fmla="*/ 22 h 144"/>
              <a:gd name="T86" fmla="*/ 107 w 176"/>
              <a:gd name="T87" fmla="*/ 54 h 144"/>
              <a:gd name="T88" fmla="*/ 106 w 176"/>
              <a:gd name="T89" fmla="*/ 66 h 144"/>
              <a:gd name="T90" fmla="*/ 118 w 176"/>
              <a:gd name="T91" fmla="*/ 117 h 144"/>
              <a:gd name="T92" fmla="*/ 140 w 176"/>
              <a:gd name="T93" fmla="*/ 136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76" h="144">
                <a:moveTo>
                  <a:pt x="19" y="108"/>
                </a:moveTo>
                <a:cubicBezTo>
                  <a:pt x="25" y="106"/>
                  <a:pt x="34" y="100"/>
                  <a:pt x="34" y="86"/>
                </a:cubicBezTo>
                <a:cubicBezTo>
                  <a:pt x="34" y="74"/>
                  <a:pt x="30" y="69"/>
                  <a:pt x="28" y="66"/>
                </a:cubicBezTo>
                <a:cubicBezTo>
                  <a:pt x="28" y="65"/>
                  <a:pt x="28" y="65"/>
                  <a:pt x="28" y="65"/>
                </a:cubicBezTo>
                <a:cubicBezTo>
                  <a:pt x="27" y="65"/>
                  <a:pt x="27" y="65"/>
                  <a:pt x="27" y="65"/>
                </a:cubicBezTo>
                <a:cubicBezTo>
                  <a:pt x="27" y="65"/>
                  <a:pt x="27" y="63"/>
                  <a:pt x="28" y="58"/>
                </a:cubicBezTo>
                <a:cubicBezTo>
                  <a:pt x="28" y="56"/>
                  <a:pt x="28" y="54"/>
                  <a:pt x="27" y="53"/>
                </a:cubicBezTo>
                <a:cubicBezTo>
                  <a:pt x="26" y="49"/>
                  <a:pt x="23" y="43"/>
                  <a:pt x="25" y="38"/>
                </a:cubicBezTo>
                <a:cubicBezTo>
                  <a:pt x="28" y="29"/>
                  <a:pt x="30" y="28"/>
                  <a:pt x="34" y="27"/>
                </a:cubicBezTo>
                <a:cubicBezTo>
                  <a:pt x="34" y="27"/>
                  <a:pt x="34" y="26"/>
                  <a:pt x="35" y="26"/>
                </a:cubicBezTo>
                <a:cubicBezTo>
                  <a:pt x="36" y="25"/>
                  <a:pt x="40" y="24"/>
                  <a:pt x="44" y="24"/>
                </a:cubicBezTo>
                <a:cubicBezTo>
                  <a:pt x="46" y="24"/>
                  <a:pt x="48" y="24"/>
                  <a:pt x="49" y="25"/>
                </a:cubicBezTo>
                <a:cubicBezTo>
                  <a:pt x="49" y="24"/>
                  <a:pt x="50" y="22"/>
                  <a:pt x="50" y="21"/>
                </a:cubicBezTo>
                <a:cubicBezTo>
                  <a:pt x="51" y="20"/>
                  <a:pt x="51" y="19"/>
                  <a:pt x="52" y="18"/>
                </a:cubicBezTo>
                <a:cubicBezTo>
                  <a:pt x="49" y="16"/>
                  <a:pt x="47" y="16"/>
                  <a:pt x="44" y="16"/>
                </a:cubicBezTo>
                <a:cubicBezTo>
                  <a:pt x="38" y="16"/>
                  <a:pt x="33" y="18"/>
                  <a:pt x="30" y="19"/>
                </a:cubicBezTo>
                <a:cubicBezTo>
                  <a:pt x="24" y="22"/>
                  <a:pt x="21" y="25"/>
                  <a:pt x="17" y="35"/>
                </a:cubicBezTo>
                <a:cubicBezTo>
                  <a:pt x="14" y="43"/>
                  <a:pt x="18" y="52"/>
                  <a:pt x="20" y="56"/>
                </a:cubicBezTo>
                <a:cubicBezTo>
                  <a:pt x="18" y="66"/>
                  <a:pt x="21" y="70"/>
                  <a:pt x="21" y="70"/>
                </a:cubicBezTo>
                <a:cubicBezTo>
                  <a:pt x="23" y="73"/>
                  <a:pt x="26" y="76"/>
                  <a:pt x="26" y="86"/>
                </a:cubicBezTo>
                <a:cubicBezTo>
                  <a:pt x="26" y="98"/>
                  <a:pt x="17" y="100"/>
                  <a:pt x="17" y="100"/>
                </a:cubicBezTo>
                <a:cubicBezTo>
                  <a:pt x="10" y="103"/>
                  <a:pt x="0" y="108"/>
                  <a:pt x="0" y="124"/>
                </a:cubicBezTo>
                <a:cubicBezTo>
                  <a:pt x="0" y="124"/>
                  <a:pt x="0" y="128"/>
                  <a:pt x="4" y="128"/>
                </a:cubicBezTo>
                <a:cubicBezTo>
                  <a:pt x="22" y="128"/>
                  <a:pt x="22" y="128"/>
                  <a:pt x="22" y="128"/>
                </a:cubicBezTo>
                <a:cubicBezTo>
                  <a:pt x="23" y="125"/>
                  <a:pt x="24" y="122"/>
                  <a:pt x="26" y="120"/>
                </a:cubicBezTo>
                <a:cubicBezTo>
                  <a:pt x="8" y="120"/>
                  <a:pt x="8" y="120"/>
                  <a:pt x="8" y="120"/>
                </a:cubicBezTo>
                <a:cubicBezTo>
                  <a:pt x="9" y="112"/>
                  <a:pt x="14" y="110"/>
                  <a:pt x="19" y="108"/>
                </a:cubicBezTo>
                <a:moveTo>
                  <a:pt x="159" y="100"/>
                </a:moveTo>
                <a:cubicBezTo>
                  <a:pt x="159" y="100"/>
                  <a:pt x="150" y="98"/>
                  <a:pt x="150" y="86"/>
                </a:cubicBezTo>
                <a:cubicBezTo>
                  <a:pt x="150" y="76"/>
                  <a:pt x="153" y="73"/>
                  <a:pt x="155" y="70"/>
                </a:cubicBezTo>
                <a:cubicBezTo>
                  <a:pt x="155" y="70"/>
                  <a:pt x="158" y="66"/>
                  <a:pt x="156" y="56"/>
                </a:cubicBezTo>
                <a:cubicBezTo>
                  <a:pt x="158" y="52"/>
                  <a:pt x="162" y="43"/>
                  <a:pt x="159" y="35"/>
                </a:cubicBezTo>
                <a:cubicBezTo>
                  <a:pt x="155" y="25"/>
                  <a:pt x="152" y="22"/>
                  <a:pt x="146" y="19"/>
                </a:cubicBezTo>
                <a:cubicBezTo>
                  <a:pt x="143" y="18"/>
                  <a:pt x="138" y="16"/>
                  <a:pt x="132" y="16"/>
                </a:cubicBezTo>
                <a:cubicBezTo>
                  <a:pt x="129" y="16"/>
                  <a:pt x="127" y="16"/>
                  <a:pt x="124" y="18"/>
                </a:cubicBezTo>
                <a:cubicBezTo>
                  <a:pt x="125" y="20"/>
                  <a:pt x="126" y="23"/>
                  <a:pt x="126" y="25"/>
                </a:cubicBezTo>
                <a:cubicBezTo>
                  <a:pt x="127" y="25"/>
                  <a:pt x="127" y="25"/>
                  <a:pt x="127" y="25"/>
                </a:cubicBezTo>
                <a:cubicBezTo>
                  <a:pt x="128" y="24"/>
                  <a:pt x="130" y="24"/>
                  <a:pt x="132" y="24"/>
                </a:cubicBezTo>
                <a:cubicBezTo>
                  <a:pt x="136" y="24"/>
                  <a:pt x="140" y="25"/>
                  <a:pt x="141" y="26"/>
                </a:cubicBezTo>
                <a:cubicBezTo>
                  <a:pt x="142" y="26"/>
                  <a:pt x="142" y="27"/>
                  <a:pt x="142" y="27"/>
                </a:cubicBezTo>
                <a:cubicBezTo>
                  <a:pt x="146" y="28"/>
                  <a:pt x="148" y="29"/>
                  <a:pt x="151" y="38"/>
                </a:cubicBezTo>
                <a:cubicBezTo>
                  <a:pt x="153" y="43"/>
                  <a:pt x="150" y="49"/>
                  <a:pt x="149" y="53"/>
                </a:cubicBezTo>
                <a:cubicBezTo>
                  <a:pt x="148" y="54"/>
                  <a:pt x="148" y="56"/>
                  <a:pt x="148" y="58"/>
                </a:cubicBezTo>
                <a:cubicBezTo>
                  <a:pt x="149" y="63"/>
                  <a:pt x="149" y="65"/>
                  <a:pt x="149" y="65"/>
                </a:cubicBezTo>
                <a:cubicBezTo>
                  <a:pt x="149" y="65"/>
                  <a:pt x="149" y="65"/>
                  <a:pt x="148" y="65"/>
                </a:cubicBezTo>
                <a:cubicBezTo>
                  <a:pt x="148" y="66"/>
                  <a:pt x="148" y="66"/>
                  <a:pt x="148" y="66"/>
                </a:cubicBezTo>
                <a:cubicBezTo>
                  <a:pt x="146" y="69"/>
                  <a:pt x="142" y="74"/>
                  <a:pt x="142" y="86"/>
                </a:cubicBezTo>
                <a:cubicBezTo>
                  <a:pt x="142" y="100"/>
                  <a:pt x="151" y="106"/>
                  <a:pt x="157" y="108"/>
                </a:cubicBezTo>
                <a:cubicBezTo>
                  <a:pt x="162" y="110"/>
                  <a:pt x="167" y="112"/>
                  <a:pt x="168" y="120"/>
                </a:cubicBezTo>
                <a:cubicBezTo>
                  <a:pt x="150" y="120"/>
                  <a:pt x="150" y="120"/>
                  <a:pt x="150" y="120"/>
                </a:cubicBezTo>
                <a:cubicBezTo>
                  <a:pt x="152" y="122"/>
                  <a:pt x="153" y="125"/>
                  <a:pt x="154" y="128"/>
                </a:cubicBezTo>
                <a:cubicBezTo>
                  <a:pt x="172" y="128"/>
                  <a:pt x="172" y="128"/>
                  <a:pt x="172" y="128"/>
                </a:cubicBezTo>
                <a:cubicBezTo>
                  <a:pt x="176" y="128"/>
                  <a:pt x="176" y="124"/>
                  <a:pt x="176" y="124"/>
                </a:cubicBezTo>
                <a:cubicBezTo>
                  <a:pt x="176" y="108"/>
                  <a:pt x="166" y="103"/>
                  <a:pt x="159" y="100"/>
                </a:cubicBezTo>
                <a:moveTo>
                  <a:pt x="120" y="109"/>
                </a:moveTo>
                <a:cubicBezTo>
                  <a:pt x="120" y="109"/>
                  <a:pt x="106" y="105"/>
                  <a:pt x="106" y="90"/>
                </a:cubicBezTo>
                <a:cubicBezTo>
                  <a:pt x="106" y="77"/>
                  <a:pt x="111" y="73"/>
                  <a:pt x="114" y="69"/>
                </a:cubicBezTo>
                <a:cubicBezTo>
                  <a:pt x="114" y="69"/>
                  <a:pt x="118" y="65"/>
                  <a:pt x="115" y="52"/>
                </a:cubicBezTo>
                <a:cubicBezTo>
                  <a:pt x="120" y="45"/>
                  <a:pt x="122" y="33"/>
                  <a:pt x="116" y="19"/>
                </a:cubicBezTo>
                <a:cubicBezTo>
                  <a:pt x="112" y="10"/>
                  <a:pt x="109" y="5"/>
                  <a:pt x="104" y="3"/>
                </a:cubicBezTo>
                <a:cubicBezTo>
                  <a:pt x="101" y="1"/>
                  <a:pt x="97" y="0"/>
                  <a:pt x="93" y="0"/>
                </a:cubicBezTo>
                <a:cubicBezTo>
                  <a:pt x="86" y="0"/>
                  <a:pt x="79" y="3"/>
                  <a:pt x="76" y="4"/>
                </a:cubicBezTo>
                <a:cubicBezTo>
                  <a:pt x="68" y="8"/>
                  <a:pt x="63" y="11"/>
                  <a:pt x="58" y="24"/>
                </a:cubicBezTo>
                <a:cubicBezTo>
                  <a:pt x="53" y="34"/>
                  <a:pt x="58" y="46"/>
                  <a:pt x="61" y="52"/>
                </a:cubicBezTo>
                <a:cubicBezTo>
                  <a:pt x="58" y="65"/>
                  <a:pt x="62" y="69"/>
                  <a:pt x="62" y="69"/>
                </a:cubicBezTo>
                <a:cubicBezTo>
                  <a:pt x="65" y="73"/>
                  <a:pt x="70" y="77"/>
                  <a:pt x="70" y="90"/>
                </a:cubicBezTo>
                <a:cubicBezTo>
                  <a:pt x="70" y="105"/>
                  <a:pt x="56" y="109"/>
                  <a:pt x="56" y="109"/>
                </a:cubicBezTo>
                <a:cubicBezTo>
                  <a:pt x="47" y="112"/>
                  <a:pt x="28" y="118"/>
                  <a:pt x="28" y="140"/>
                </a:cubicBezTo>
                <a:cubicBezTo>
                  <a:pt x="28" y="140"/>
                  <a:pt x="28" y="144"/>
                  <a:pt x="32" y="144"/>
                </a:cubicBezTo>
                <a:cubicBezTo>
                  <a:pt x="144" y="144"/>
                  <a:pt x="144" y="144"/>
                  <a:pt x="144" y="144"/>
                </a:cubicBezTo>
                <a:cubicBezTo>
                  <a:pt x="148" y="144"/>
                  <a:pt x="148" y="140"/>
                  <a:pt x="148" y="140"/>
                </a:cubicBezTo>
                <a:cubicBezTo>
                  <a:pt x="148" y="118"/>
                  <a:pt x="129" y="112"/>
                  <a:pt x="120" y="109"/>
                </a:cubicBezTo>
                <a:moveTo>
                  <a:pt x="36" y="136"/>
                </a:moveTo>
                <a:cubicBezTo>
                  <a:pt x="38" y="125"/>
                  <a:pt x="48" y="120"/>
                  <a:pt x="58" y="117"/>
                </a:cubicBezTo>
                <a:cubicBezTo>
                  <a:pt x="58" y="117"/>
                  <a:pt x="58" y="117"/>
                  <a:pt x="58" y="117"/>
                </a:cubicBezTo>
                <a:cubicBezTo>
                  <a:pt x="66" y="115"/>
                  <a:pt x="78" y="107"/>
                  <a:pt x="78" y="90"/>
                </a:cubicBezTo>
                <a:cubicBezTo>
                  <a:pt x="78" y="76"/>
                  <a:pt x="73" y="70"/>
                  <a:pt x="70" y="66"/>
                </a:cubicBezTo>
                <a:cubicBezTo>
                  <a:pt x="69" y="65"/>
                  <a:pt x="68" y="64"/>
                  <a:pt x="69" y="65"/>
                </a:cubicBezTo>
                <a:cubicBezTo>
                  <a:pt x="68" y="64"/>
                  <a:pt x="67" y="61"/>
                  <a:pt x="69" y="54"/>
                </a:cubicBezTo>
                <a:cubicBezTo>
                  <a:pt x="70" y="50"/>
                  <a:pt x="68" y="48"/>
                  <a:pt x="68" y="48"/>
                </a:cubicBezTo>
                <a:cubicBezTo>
                  <a:pt x="66" y="43"/>
                  <a:pt x="62" y="34"/>
                  <a:pt x="65" y="27"/>
                </a:cubicBezTo>
                <a:cubicBezTo>
                  <a:pt x="69" y="17"/>
                  <a:pt x="73" y="15"/>
                  <a:pt x="79" y="12"/>
                </a:cubicBezTo>
                <a:cubicBezTo>
                  <a:pt x="80" y="11"/>
                  <a:pt x="80" y="11"/>
                  <a:pt x="80" y="11"/>
                </a:cubicBezTo>
                <a:cubicBezTo>
                  <a:pt x="82" y="10"/>
                  <a:pt x="87" y="8"/>
                  <a:pt x="93" y="8"/>
                </a:cubicBezTo>
                <a:cubicBezTo>
                  <a:pt x="96" y="8"/>
                  <a:pt x="98" y="9"/>
                  <a:pt x="100" y="10"/>
                </a:cubicBezTo>
                <a:cubicBezTo>
                  <a:pt x="103" y="11"/>
                  <a:pt x="105" y="14"/>
                  <a:pt x="108" y="22"/>
                </a:cubicBezTo>
                <a:cubicBezTo>
                  <a:pt x="115" y="36"/>
                  <a:pt x="111" y="45"/>
                  <a:pt x="109" y="47"/>
                </a:cubicBezTo>
                <a:cubicBezTo>
                  <a:pt x="107" y="49"/>
                  <a:pt x="107" y="52"/>
                  <a:pt x="107" y="54"/>
                </a:cubicBezTo>
                <a:cubicBezTo>
                  <a:pt x="109" y="61"/>
                  <a:pt x="108" y="64"/>
                  <a:pt x="108" y="64"/>
                </a:cubicBezTo>
                <a:cubicBezTo>
                  <a:pt x="108" y="64"/>
                  <a:pt x="107" y="65"/>
                  <a:pt x="106" y="66"/>
                </a:cubicBezTo>
                <a:cubicBezTo>
                  <a:pt x="103" y="70"/>
                  <a:pt x="98" y="76"/>
                  <a:pt x="98" y="90"/>
                </a:cubicBezTo>
                <a:cubicBezTo>
                  <a:pt x="98" y="107"/>
                  <a:pt x="110" y="115"/>
                  <a:pt x="118" y="117"/>
                </a:cubicBezTo>
                <a:cubicBezTo>
                  <a:pt x="118" y="117"/>
                  <a:pt x="118" y="117"/>
                  <a:pt x="118" y="117"/>
                </a:cubicBezTo>
                <a:cubicBezTo>
                  <a:pt x="128" y="120"/>
                  <a:pt x="138" y="125"/>
                  <a:pt x="140" y="136"/>
                </a:cubicBezTo>
                <a:lnTo>
                  <a:pt x="36" y="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47890" tIns="23945" rIns="47890" bIns="23945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Trebuchet MS" pitchFamily="34" charset="0"/>
            </a:endParaRPr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lang="en-US" smtClean="0"/>
              <a:pPr algn="l"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271602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0082"/>
            <a:ext cx="9144000" cy="6457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0082"/>
            <a:ext cx="9144000" cy="64578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91000" y="5715000"/>
            <a:ext cx="3886200" cy="30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295397"/>
            <a:ext cx="9144000" cy="5562603"/>
          </a:xfrm>
          <a:prstGeom prst="rect">
            <a:avLst/>
          </a:prstGeom>
          <a:solidFill>
            <a:srgbClr val="004FA3">
              <a:alpha val="75686"/>
            </a:srgb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890" tIns="23945" rIns="47890" bIns="239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500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33600" y="2895600"/>
            <a:ext cx="6858000" cy="1289723"/>
          </a:xfrm>
          <a:prstGeom prst="rect">
            <a:avLst/>
          </a:prstGeom>
          <a:noFill/>
        </p:spPr>
        <p:txBody>
          <a:bodyPr wrap="square" lIns="47890" tIns="23945" rIns="47890" bIns="23945" rtlCol="0">
            <a:spAutoFit/>
          </a:bodyPr>
          <a:lstStyle/>
          <a:p>
            <a:endParaRPr lang="fr-FR" sz="2000" b="1" dirty="0" smtClean="0">
              <a:solidFill>
                <a:schemeClr val="bg1"/>
              </a:solidFill>
            </a:endParaRPr>
          </a:p>
          <a:p>
            <a:pPr marL="271463" algn="ctr">
              <a:spcBef>
                <a:spcPts val="1257"/>
              </a:spcBef>
            </a:pPr>
            <a:r>
              <a:rPr lang="fr-FR" sz="2000" b="1" dirty="0" smtClean="0">
                <a:solidFill>
                  <a:schemeClr val="bg1"/>
                </a:solidFill>
                <a:latin typeface="Trebuchet MS" pitchFamily="34" charset="0"/>
              </a:rPr>
              <a:t>Pondérez et donnez une priorité aux User Stories</a:t>
            </a:r>
            <a:endParaRPr lang="fr-FR" sz="1900" b="1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>
              <a:spcBef>
                <a:spcPts val="1257"/>
              </a:spcBef>
              <a:buFont typeface="Wingdings" pitchFamily="2" charset="2"/>
              <a:buChar char="q"/>
            </a:pPr>
            <a:endParaRPr lang="fr-FR" sz="1900" b="1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8150" y="380947"/>
            <a:ext cx="8705850" cy="823955"/>
          </a:xfrm>
        </p:spPr>
        <p:txBody>
          <a:bodyPr/>
          <a:lstStyle/>
          <a:p>
            <a:r>
              <a:rPr lang="fr-FR" dirty="0" smtClean="0"/>
              <a:t>TP Agile </a:t>
            </a:r>
            <a:r>
              <a:rPr lang="fr-FR" dirty="0" err="1" smtClean="0"/>
              <a:t>Scrum</a:t>
            </a:r>
            <a:r>
              <a:rPr lang="fr-FR" dirty="0" smtClean="0"/>
              <a:t> : VLFB</a:t>
            </a:r>
            <a:br>
              <a:rPr lang="fr-FR" dirty="0" smtClean="0"/>
            </a:br>
            <a:r>
              <a:rPr lang="fr-FR" dirty="0" err="1" smtClean="0"/>
              <a:t>BackLog</a:t>
            </a:r>
            <a:r>
              <a:rPr lang="fr-FR" dirty="0" smtClean="0"/>
              <a:t> Produit initiale : Les User Stories</a:t>
            </a:r>
            <a:endParaRPr lang="fr-FR" sz="2400" dirty="0">
              <a:solidFill>
                <a:schemeClr val="accent1"/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page</a:t>
            </a:r>
          </a:p>
          <a:p>
            <a:r>
              <a:rPr lang="en-US" smtClean="0"/>
              <a:t>0</a:t>
            </a:r>
            <a:fld id="{37D409AB-2201-4E18-8A34-C31753AD9B0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Cours Méthode AGILE N°2 - Session EISTI 2018</a:t>
            </a:r>
            <a:endParaRPr lang="fr-FR" dirty="0"/>
          </a:p>
        </p:txBody>
      </p:sp>
      <p:pic>
        <p:nvPicPr>
          <p:cNvPr id="9" name="Image 8" descr="vlf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524000"/>
            <a:ext cx="1834744" cy="138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2740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0082"/>
            <a:ext cx="9144000" cy="6457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0082"/>
            <a:ext cx="9144000" cy="6457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0082"/>
            <a:ext cx="9144000" cy="6457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0082"/>
            <a:ext cx="9144000" cy="6457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0082"/>
            <a:ext cx="9144000" cy="6457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0082"/>
            <a:ext cx="9144000" cy="6457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0082"/>
            <a:ext cx="9144000" cy="6457835"/>
          </a:xfrm>
          <a:prstGeom prst="rect">
            <a:avLst/>
          </a:prstGeom>
        </p:spPr>
      </p:pic>
      <p:pic>
        <p:nvPicPr>
          <p:cNvPr id="3" name="Image 2" descr="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00082"/>
            <a:ext cx="9144000" cy="6457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1333503"/>
            <a:ext cx="9144000" cy="4533900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890" tIns="23945" rIns="47890" bIns="239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500" dirty="0">
              <a:solidFill>
                <a:schemeClr val="tx1"/>
              </a:solidFill>
              <a:latin typeface="Trebuchet MS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66700" y="2384113"/>
            <a:ext cx="4305300" cy="1415030"/>
            <a:chOff x="1562101" y="3053723"/>
            <a:chExt cx="7609366" cy="2830057"/>
          </a:xfrm>
        </p:grpSpPr>
        <p:sp>
          <p:nvSpPr>
            <p:cNvPr id="4" name="TextBox 3"/>
            <p:cNvSpPr txBox="1"/>
            <p:nvPr/>
          </p:nvSpPr>
          <p:spPr>
            <a:xfrm>
              <a:off x="1562101" y="3053723"/>
              <a:ext cx="2095500" cy="1538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4400" b="1" dirty="0" smtClean="0">
                  <a:solidFill>
                    <a:schemeClr val="accent1"/>
                  </a:solidFill>
                  <a:latin typeface="Trebuchet MS" pitchFamily="34" charset="0"/>
                </a:rPr>
                <a:t>01</a:t>
              </a:r>
              <a:endParaRPr lang="fr-FR" sz="4400" b="1" dirty="0">
                <a:solidFill>
                  <a:schemeClr val="accent1"/>
                </a:solidFill>
                <a:latin typeface="Trebuchet MS" pitchFamily="34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3657601" y="3206123"/>
              <a:ext cx="5513866" cy="2677657"/>
              <a:chOff x="3657601" y="3206123"/>
              <a:chExt cx="5513866" cy="2677657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3657601" y="3206123"/>
                <a:ext cx="551386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900" dirty="0" smtClean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Trebuchet MS" pitchFamily="34" charset="0"/>
                  </a:rPr>
                  <a:t>Cours 1: La méthode AGILE</a:t>
                </a:r>
                <a:endParaRPr lang="fr-FR" sz="19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rebuchet MS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657601" y="3852456"/>
                <a:ext cx="5143499" cy="2031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500" dirty="0" smtClean="0">
                    <a:solidFill>
                      <a:schemeClr val="bg1"/>
                    </a:solidFill>
                    <a:latin typeface="Trebuchet MS" pitchFamily="34" charset="0"/>
                  </a:rPr>
                  <a:t>Le cours développe les principes d'organisation et les éléments de la méthode Agile/</a:t>
                </a:r>
                <a:r>
                  <a:rPr lang="fr-FR" sz="1500" dirty="0" err="1" smtClean="0">
                    <a:solidFill>
                      <a:schemeClr val="bg1"/>
                    </a:solidFill>
                    <a:latin typeface="Trebuchet MS" pitchFamily="34" charset="0"/>
                  </a:rPr>
                  <a:t>Scrum</a:t>
                </a:r>
                <a:endParaRPr lang="fr-FR" sz="1500" dirty="0">
                  <a:solidFill>
                    <a:schemeClr val="bg1"/>
                  </a:solidFill>
                  <a:latin typeface="Trebuchet MS" pitchFamily="34" charset="0"/>
                </a:endParaRP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3086100" y="3945781"/>
            <a:ext cx="4191000" cy="1184198"/>
            <a:chOff x="1562101" y="5371229"/>
            <a:chExt cx="8382000" cy="2368393"/>
          </a:xfrm>
        </p:grpSpPr>
        <p:sp>
          <p:nvSpPr>
            <p:cNvPr id="11" name="TextBox 10"/>
            <p:cNvSpPr txBox="1"/>
            <p:nvPr/>
          </p:nvSpPr>
          <p:spPr>
            <a:xfrm>
              <a:off x="1562101" y="5371229"/>
              <a:ext cx="2095506" cy="1538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4400" b="1" dirty="0" smtClean="0">
                  <a:solidFill>
                    <a:srgbClr val="FFC000"/>
                  </a:solidFill>
                  <a:latin typeface="Trebuchet MS" pitchFamily="34" charset="0"/>
                </a:rPr>
                <a:t>03</a:t>
              </a:r>
              <a:endParaRPr lang="fr-FR" sz="4400" b="1" dirty="0">
                <a:solidFill>
                  <a:srgbClr val="FFC000"/>
                </a:solidFill>
                <a:latin typeface="Trebuchet MS" pitchFamily="34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657601" y="5523629"/>
              <a:ext cx="6286500" cy="2215993"/>
              <a:chOff x="3657601" y="5523629"/>
              <a:chExt cx="6286500" cy="2215993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3657601" y="5523629"/>
                <a:ext cx="51435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900" dirty="0" smtClean="0">
                    <a:solidFill>
                      <a:srgbClr val="FFC000"/>
                    </a:solidFill>
                    <a:latin typeface="Trebuchet MS" pitchFamily="34" charset="0"/>
                  </a:rPr>
                  <a:t>Projet </a:t>
                </a:r>
                <a:endParaRPr lang="fr-FR" sz="1900" dirty="0">
                  <a:solidFill>
                    <a:srgbClr val="FFC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657601" y="6169964"/>
                <a:ext cx="6286500" cy="1569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500" dirty="0" smtClean="0">
                    <a:solidFill>
                      <a:schemeClr val="bg1"/>
                    </a:solidFill>
                    <a:latin typeface="Trebuchet MS" pitchFamily="34" charset="0"/>
                  </a:rPr>
                  <a:t>Le projet scientifique utilise la méthodologie Agile à l'échelle réelle</a:t>
                </a:r>
                <a:endParaRPr lang="fr-FR" sz="1500" dirty="0">
                  <a:solidFill>
                    <a:schemeClr val="bg1"/>
                  </a:solidFill>
                  <a:latin typeface="Trebuchet MS" pitchFamily="34" charset="0"/>
                </a:endParaRP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4705350" y="2384117"/>
            <a:ext cx="4438650" cy="1184197"/>
            <a:chOff x="9486900" y="3053723"/>
            <a:chExt cx="8877300" cy="2368391"/>
          </a:xfrm>
        </p:grpSpPr>
        <p:sp>
          <p:nvSpPr>
            <p:cNvPr id="15" name="TextBox 14"/>
            <p:cNvSpPr txBox="1"/>
            <p:nvPr/>
          </p:nvSpPr>
          <p:spPr>
            <a:xfrm>
              <a:off x="9486900" y="3053723"/>
              <a:ext cx="2095504" cy="1538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4400" b="1" dirty="0" smtClean="0">
                  <a:solidFill>
                    <a:schemeClr val="accent1"/>
                  </a:solidFill>
                  <a:latin typeface="Trebuchet MS" pitchFamily="34" charset="0"/>
                </a:rPr>
                <a:t>02</a:t>
              </a:r>
              <a:endParaRPr lang="fr-FR" sz="4400" b="1" dirty="0">
                <a:solidFill>
                  <a:schemeClr val="accent1"/>
                </a:solidFill>
                <a:latin typeface="Trebuchet MS" pitchFamily="34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11582400" y="3206123"/>
              <a:ext cx="6781800" cy="2215991"/>
              <a:chOff x="11582400" y="3206123"/>
              <a:chExt cx="6781800" cy="2215991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11582400" y="3206123"/>
                <a:ext cx="67818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900" dirty="0" smtClean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Trebuchet MS" pitchFamily="34" charset="0"/>
                  </a:rPr>
                  <a:t>Cours  2: La mise en </a:t>
                </a:r>
                <a:r>
                  <a:rPr lang="fr-FR" sz="1900" dirty="0" err="1" smtClean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Trebuchet MS" pitchFamily="34" charset="0"/>
                  </a:rPr>
                  <a:t>oeuvre</a:t>
                </a:r>
                <a:endParaRPr lang="fr-FR" sz="1900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1582400" y="3852456"/>
                <a:ext cx="6019800" cy="1569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500" dirty="0" smtClean="0">
                    <a:solidFill>
                      <a:schemeClr val="bg1"/>
                    </a:solidFill>
                    <a:latin typeface="Trebuchet MS" pitchFamily="34" charset="0"/>
                  </a:rPr>
                  <a:t>Le cours présente les outils de la méthode et s'appuie sur un projet exemple VLFB</a:t>
                </a:r>
                <a:endParaRPr lang="fr-FR" sz="1500" dirty="0">
                  <a:solidFill>
                    <a:schemeClr val="bg1"/>
                  </a:solidFill>
                  <a:latin typeface="Trebuchet MS" pitchFamily="34" charset="0"/>
                </a:endParaRPr>
              </a:p>
            </p:txBody>
          </p:sp>
        </p:grpSp>
      </p:grpSp>
      <p:sp>
        <p:nvSpPr>
          <p:cNvPr id="29" name="Titre 28"/>
          <p:cNvSpPr>
            <a:spLocks noGrp="1"/>
          </p:cNvSpPr>
          <p:nvPr>
            <p:ph type="title"/>
          </p:nvPr>
        </p:nvSpPr>
        <p:spPr>
          <a:xfrm>
            <a:off x="438150" y="380943"/>
            <a:ext cx="5010150" cy="1211753"/>
          </a:xfrm>
        </p:spPr>
        <p:txBody>
          <a:bodyPr/>
          <a:lstStyle/>
          <a:p>
            <a:pPr lvl="0"/>
            <a:r>
              <a:rPr lang="fr-FR" dirty="0" smtClean="0">
                <a:solidFill>
                  <a:schemeClr val="tx2"/>
                </a:solidFill>
              </a:rPr>
              <a:t>Enseignement AGILE à EISTI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>
                <a:solidFill>
                  <a:schemeClr val="accent1"/>
                </a:solidFill>
              </a:rPr>
              <a:t>Contenu 2018</a:t>
            </a:r>
            <a:r>
              <a:rPr lang="fr-FR" sz="2500" dirty="0" smtClean="0"/>
              <a:t/>
            </a:r>
            <a:br>
              <a:rPr lang="fr-FR" sz="2500" dirty="0" smtClean="0"/>
            </a:br>
            <a:endParaRPr lang="fr-FR" dirty="0">
              <a:latin typeface="Trebuchet MS" pitchFamily="34" charset="0"/>
            </a:endParaRPr>
          </a:p>
        </p:txBody>
      </p:sp>
      <p:sp>
        <p:nvSpPr>
          <p:cNvPr id="20" name="Espace réservé du numéro de diapositive 1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lang="en-US" smtClean="0"/>
              <a:pPr algn="l"/>
              <a:t>4</a:t>
            </a:fld>
            <a:endParaRPr lang="en-US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Cours Méthode AGILE N°2 - Session EISTI 2018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648391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295397"/>
            <a:ext cx="9144000" cy="5562603"/>
          </a:xfrm>
          <a:prstGeom prst="rect">
            <a:avLst/>
          </a:prstGeom>
          <a:solidFill>
            <a:srgbClr val="004FA3">
              <a:alpha val="75686"/>
            </a:srgb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890" tIns="23945" rIns="47890" bIns="239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500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09800" y="2895600"/>
            <a:ext cx="6781800" cy="1289723"/>
          </a:xfrm>
          <a:prstGeom prst="rect">
            <a:avLst/>
          </a:prstGeom>
          <a:noFill/>
        </p:spPr>
        <p:txBody>
          <a:bodyPr wrap="square" lIns="47890" tIns="23945" rIns="47890" bIns="23945" rtlCol="0">
            <a:spAutoFit/>
          </a:bodyPr>
          <a:lstStyle/>
          <a:p>
            <a:endParaRPr lang="fr-FR" sz="2000" b="1" dirty="0" smtClean="0">
              <a:solidFill>
                <a:schemeClr val="bg1"/>
              </a:solidFill>
            </a:endParaRPr>
          </a:p>
          <a:p>
            <a:pPr marL="271463" algn="ctr">
              <a:spcBef>
                <a:spcPts val="1257"/>
              </a:spcBef>
            </a:pPr>
            <a:r>
              <a:rPr lang="fr-FR" sz="2000" b="1" dirty="0" smtClean="0">
                <a:solidFill>
                  <a:schemeClr val="bg1"/>
                </a:solidFill>
                <a:latin typeface="Trebuchet MS" pitchFamily="34" charset="0"/>
              </a:rPr>
              <a:t>Organisez les sprints : nombre – calendrier …..</a:t>
            </a:r>
            <a:endParaRPr lang="fr-FR" sz="1900" b="1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>
              <a:spcBef>
                <a:spcPts val="1257"/>
              </a:spcBef>
              <a:buFont typeface="Wingdings" pitchFamily="2" charset="2"/>
              <a:buChar char="q"/>
            </a:pPr>
            <a:endParaRPr lang="fr-FR" sz="1900" b="1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8150" y="380947"/>
            <a:ext cx="8705850" cy="823955"/>
          </a:xfrm>
        </p:spPr>
        <p:txBody>
          <a:bodyPr/>
          <a:lstStyle/>
          <a:p>
            <a:r>
              <a:rPr lang="fr-FR" dirty="0" smtClean="0"/>
              <a:t>TP Agile </a:t>
            </a:r>
            <a:r>
              <a:rPr lang="fr-FR" dirty="0" err="1" smtClean="0"/>
              <a:t>Scrum</a:t>
            </a:r>
            <a:r>
              <a:rPr lang="fr-FR" dirty="0" smtClean="0"/>
              <a:t> : VLFB</a:t>
            </a:r>
            <a:br>
              <a:rPr lang="fr-FR" dirty="0" smtClean="0"/>
            </a:br>
            <a:r>
              <a:rPr lang="fr-FR" dirty="0" smtClean="0"/>
              <a:t>Organisation des sprints</a:t>
            </a:r>
            <a:endParaRPr lang="fr-FR" sz="2400" dirty="0">
              <a:solidFill>
                <a:schemeClr val="accent1"/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page</a:t>
            </a:r>
          </a:p>
          <a:p>
            <a:r>
              <a:rPr lang="en-US" smtClean="0"/>
              <a:t>0</a:t>
            </a:r>
            <a:fld id="{37D409AB-2201-4E18-8A34-C31753AD9B06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Cours Méthode AGILE N°2 - Session EISTI 2018</a:t>
            </a:r>
            <a:endParaRPr lang="fr-FR" dirty="0"/>
          </a:p>
        </p:txBody>
      </p:sp>
      <p:pic>
        <p:nvPicPr>
          <p:cNvPr id="9" name="Image 8" descr="vlf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447800"/>
            <a:ext cx="1834744" cy="138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2740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0082"/>
            <a:ext cx="9144000" cy="6457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0082"/>
            <a:ext cx="9144000" cy="6457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0082"/>
            <a:ext cx="9144000" cy="6457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0082"/>
            <a:ext cx="9144000" cy="6457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0082"/>
            <a:ext cx="9144000" cy="6457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0082"/>
            <a:ext cx="9144000" cy="6457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5869" y="3049291"/>
            <a:ext cx="6772275" cy="1217909"/>
          </a:xfrm>
          <a:prstGeom prst="rect">
            <a:avLst/>
          </a:prstGeom>
          <a:noFill/>
        </p:spPr>
        <p:txBody>
          <a:bodyPr wrap="square" lIns="47890" tIns="23945" rIns="47890" bIns="23945" rtlCol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4FA3"/>
                </a:solidFill>
                <a:latin typeface="Trebuchet MS" pitchFamily="34" charset="0"/>
              </a:rPr>
              <a:t>1- </a:t>
            </a:r>
            <a:r>
              <a:rPr lang="en-US" sz="3800" b="1" dirty="0" err="1" smtClean="0">
                <a:solidFill>
                  <a:srgbClr val="004FA3"/>
                </a:solidFill>
                <a:latin typeface="Trebuchet MS" pitchFamily="34" charset="0"/>
              </a:rPr>
              <a:t>Simuler</a:t>
            </a:r>
            <a:r>
              <a:rPr lang="en-US" sz="3800" b="1" dirty="0" smtClean="0">
                <a:solidFill>
                  <a:srgbClr val="004FA3"/>
                </a:solidFill>
                <a:latin typeface="Trebuchet MS" pitchFamily="34" charset="0"/>
              </a:rPr>
              <a:t> la </a:t>
            </a:r>
            <a:r>
              <a:rPr lang="en-US" sz="3800" b="1" dirty="0" err="1" smtClean="0">
                <a:solidFill>
                  <a:srgbClr val="004FA3"/>
                </a:solidFill>
                <a:latin typeface="Trebuchet MS" pitchFamily="34" charset="0"/>
              </a:rPr>
              <a:t>réunion</a:t>
            </a:r>
            <a:r>
              <a:rPr lang="en-US" sz="3800" b="1" dirty="0" smtClean="0">
                <a:solidFill>
                  <a:srgbClr val="004FA3"/>
                </a:solidFill>
                <a:latin typeface="Trebuchet MS" pitchFamily="34" charset="0"/>
              </a:rPr>
              <a:t/>
            </a:r>
            <a:br>
              <a:rPr lang="en-US" sz="3800" b="1" dirty="0" smtClean="0">
                <a:solidFill>
                  <a:srgbClr val="004FA3"/>
                </a:solidFill>
                <a:latin typeface="Trebuchet MS" pitchFamily="34" charset="0"/>
              </a:rPr>
            </a:br>
            <a:r>
              <a:rPr lang="en-US" sz="3800" b="1" dirty="0" smtClean="0">
                <a:solidFill>
                  <a:srgbClr val="004FA3"/>
                </a:solidFill>
                <a:latin typeface="Trebuchet MS" pitchFamily="34" charset="0"/>
              </a:rPr>
              <a:t>Sprint Planning </a:t>
            </a:r>
            <a:endParaRPr lang="uk-UA" sz="3800" b="1" dirty="0">
              <a:solidFill>
                <a:srgbClr val="004FA3"/>
              </a:solidFill>
              <a:latin typeface="Trebuchet MS" pitchFamily="34" charset="0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1195391" y="2680471"/>
            <a:ext cx="342900" cy="342900"/>
            <a:chOff x="6324600" y="4114799"/>
            <a:chExt cx="685800" cy="685800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chemeClr val="tx1">
                  <a:lumMod val="75000"/>
                  <a:lumOff val="25000"/>
                </a:schemeClr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chemeClr val="tx1">
                  <a:lumMod val="75000"/>
                  <a:lumOff val="25000"/>
                </a:schemeClr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6"/>
          <p:cNvGrpSpPr/>
          <p:nvPr/>
        </p:nvGrpSpPr>
        <p:grpSpPr>
          <a:xfrm rot="10800000">
            <a:off x="7605713" y="4381502"/>
            <a:ext cx="342900" cy="342900"/>
            <a:chOff x="6324600" y="4114799"/>
            <a:chExt cx="685800" cy="685800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chemeClr val="tx1">
                  <a:lumMod val="75000"/>
                  <a:lumOff val="25000"/>
                </a:schemeClr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chemeClr val="tx1">
                  <a:lumMod val="75000"/>
                  <a:lumOff val="25000"/>
                </a:schemeClr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Espace réservé du numéro de diapositive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lang="en-US" smtClean="0"/>
              <a:pPr algn="l"/>
              <a:t>47</a:t>
            </a:fld>
            <a:endParaRPr lang="en-US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Cours Méthode AGILE N°2 - Session EISTI 2018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526931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295397"/>
            <a:ext cx="9144000" cy="5562603"/>
          </a:xfrm>
          <a:prstGeom prst="rect">
            <a:avLst/>
          </a:prstGeom>
          <a:solidFill>
            <a:srgbClr val="004FA3">
              <a:alpha val="75686"/>
            </a:srgb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890" tIns="23945" rIns="47890" bIns="239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500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3400" y="1752600"/>
            <a:ext cx="8458200" cy="3741676"/>
          </a:xfrm>
          <a:prstGeom prst="rect">
            <a:avLst/>
          </a:prstGeom>
          <a:noFill/>
        </p:spPr>
        <p:txBody>
          <a:bodyPr wrap="square" lIns="47890" tIns="23945" rIns="47890" bIns="23945" rtlCol="0">
            <a:spAutoFit/>
          </a:bodyPr>
          <a:lstStyle/>
          <a:p>
            <a:endParaRPr lang="fr-FR" sz="2000" b="1" dirty="0" smtClean="0">
              <a:solidFill>
                <a:schemeClr val="bg1"/>
              </a:solidFill>
            </a:endParaRPr>
          </a:p>
          <a:p>
            <a:r>
              <a:rPr lang="fr-FR" sz="2000" dirty="0" smtClean="0">
                <a:solidFill>
                  <a:schemeClr val="bg1"/>
                </a:solidFill>
              </a:rPr>
              <a:t>Sprint 0 (</a:t>
            </a:r>
            <a:r>
              <a:rPr lang="fr-FR" sz="2000" dirty="0" err="1" smtClean="0">
                <a:solidFill>
                  <a:schemeClr val="bg1"/>
                </a:solidFill>
              </a:rPr>
              <a:t>zero</a:t>
            </a:r>
            <a:r>
              <a:rPr lang="fr-FR" sz="2000" dirty="0" smtClean="0">
                <a:solidFill>
                  <a:schemeClr val="bg1"/>
                </a:solidFill>
              </a:rPr>
              <a:t>)</a:t>
            </a:r>
          </a:p>
          <a:p>
            <a:r>
              <a:rPr lang="fr-FR" sz="2000" b="1" dirty="0" smtClean="0">
                <a:solidFill>
                  <a:schemeClr val="bg1"/>
                </a:solidFill>
              </a:rPr>
              <a:t>Pas un vrai sprint (agile) = </a:t>
            </a:r>
            <a:r>
              <a:rPr lang="fr-FR" sz="2000" dirty="0" smtClean="0">
                <a:solidFill>
                  <a:schemeClr val="bg1"/>
                </a:solidFill>
              </a:rPr>
              <a:t>il ne se termine pas forcement par la livraison d’un produit qui fonctionne</a:t>
            </a:r>
          </a:p>
          <a:p>
            <a:endParaRPr lang="fr-FR" sz="2000" dirty="0" smtClean="0">
              <a:solidFill>
                <a:schemeClr val="bg1"/>
              </a:solidFill>
            </a:endParaRPr>
          </a:p>
          <a:p>
            <a:r>
              <a:rPr lang="fr-FR" sz="2000" dirty="0" smtClean="0">
                <a:solidFill>
                  <a:schemeClr val="bg1"/>
                </a:solidFill>
              </a:rPr>
              <a:t>Sa durée est variable (de quelques jours a 3 ou 4 semaines)</a:t>
            </a:r>
          </a:p>
          <a:p>
            <a:endParaRPr lang="fr-FR" sz="2000" dirty="0" smtClean="0">
              <a:solidFill>
                <a:schemeClr val="bg1"/>
              </a:solidFill>
            </a:endParaRPr>
          </a:p>
          <a:p>
            <a:r>
              <a:rPr lang="fr-FR" sz="2000" dirty="0" smtClean="0">
                <a:solidFill>
                  <a:schemeClr val="bg1"/>
                </a:solidFill>
              </a:rPr>
              <a:t>Sprint essentiel pour mettre le projet sur de bons rails et permettre a l’équipe d’apprendre a travailler ensemble</a:t>
            </a:r>
          </a:p>
          <a:p>
            <a:endParaRPr lang="fr-FR" sz="2000" dirty="0" smtClean="0">
              <a:solidFill>
                <a:schemeClr val="bg1"/>
              </a:solidFill>
            </a:endParaRPr>
          </a:p>
          <a:p>
            <a:r>
              <a:rPr lang="fr-FR" sz="2000" dirty="0" smtClean="0">
                <a:solidFill>
                  <a:schemeClr val="bg1"/>
                </a:solidFill>
              </a:rPr>
              <a:t>Moment privilégié pour construire sa collaboration et prendre ses marques.</a:t>
            </a:r>
            <a:endParaRPr lang="fr-FR" sz="1900" b="1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8150" y="380947"/>
            <a:ext cx="8705850" cy="823955"/>
          </a:xfrm>
        </p:spPr>
        <p:txBody>
          <a:bodyPr/>
          <a:lstStyle/>
          <a:p>
            <a:r>
              <a:rPr lang="fr-FR" dirty="0" smtClean="0"/>
              <a:t>TP Agile </a:t>
            </a:r>
            <a:r>
              <a:rPr lang="fr-FR" dirty="0" err="1" smtClean="0"/>
              <a:t>Scrum</a:t>
            </a:r>
            <a:r>
              <a:rPr lang="fr-FR" dirty="0" smtClean="0"/>
              <a:t> : </a:t>
            </a:r>
            <a:br>
              <a:rPr lang="fr-FR" dirty="0" smtClean="0"/>
            </a:br>
            <a:r>
              <a:rPr lang="fr-FR" dirty="0" smtClean="0"/>
              <a:t>Sprint Planning : le cas particulier du sprint 0</a:t>
            </a:r>
            <a:endParaRPr lang="fr-FR" sz="2400" dirty="0">
              <a:solidFill>
                <a:schemeClr val="accent1"/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page</a:t>
            </a:r>
          </a:p>
          <a:p>
            <a:r>
              <a:rPr lang="en-US" smtClean="0"/>
              <a:t>0</a:t>
            </a:r>
            <a:fld id="{37D409AB-2201-4E18-8A34-C31753AD9B06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Cours Méthode AGILE N°2 - Session EISTI 2018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642740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295397"/>
            <a:ext cx="9144000" cy="5562603"/>
          </a:xfrm>
          <a:prstGeom prst="rect">
            <a:avLst/>
          </a:prstGeom>
          <a:solidFill>
            <a:srgbClr val="004FA3">
              <a:alpha val="75686"/>
            </a:srgb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890" tIns="23945" rIns="47890" bIns="239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500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4800" y="1447800"/>
            <a:ext cx="8458200" cy="5280559"/>
          </a:xfrm>
          <a:prstGeom prst="rect">
            <a:avLst/>
          </a:prstGeom>
          <a:noFill/>
        </p:spPr>
        <p:txBody>
          <a:bodyPr wrap="square" lIns="47890" tIns="23945" rIns="47890" bIns="23945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</a:rPr>
              <a:t>Sprint 0 - Activités typiques</a:t>
            </a:r>
          </a:p>
          <a:p>
            <a:pPr>
              <a:buFont typeface="Wingdings" pitchFamily="2" charset="2"/>
              <a:buChar char="q"/>
            </a:pPr>
            <a:r>
              <a:rPr lang="fr-FR" sz="2000" dirty="0" smtClean="0">
                <a:solidFill>
                  <a:schemeClr val="bg1"/>
                </a:solidFill>
              </a:rPr>
              <a:t> Partager une </a:t>
            </a:r>
            <a:r>
              <a:rPr lang="fr-FR" sz="2000" b="1" dirty="0" smtClean="0">
                <a:solidFill>
                  <a:schemeClr val="bg1"/>
                </a:solidFill>
              </a:rPr>
              <a:t>vision claire du produit</a:t>
            </a:r>
          </a:p>
          <a:p>
            <a:pPr>
              <a:buFont typeface="Wingdings" pitchFamily="2" charset="2"/>
              <a:buChar char="q"/>
            </a:pPr>
            <a:endParaRPr lang="fr-FR" sz="2000" b="1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fr-FR" sz="2000" dirty="0" smtClean="0">
                <a:solidFill>
                  <a:schemeClr val="bg1"/>
                </a:solidFill>
              </a:rPr>
              <a:t> Analyser les risques</a:t>
            </a:r>
          </a:p>
          <a:p>
            <a:pPr>
              <a:buFont typeface="Wingdings" pitchFamily="2" charset="2"/>
              <a:buChar char="q"/>
            </a:pPr>
            <a:endParaRPr lang="fr-FR" sz="2000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fr-FR" sz="2000" dirty="0" smtClean="0">
                <a:solidFill>
                  <a:schemeClr val="bg1"/>
                </a:solidFill>
              </a:rPr>
              <a:t> Déterminer un plan de release (version)</a:t>
            </a:r>
          </a:p>
          <a:p>
            <a:pPr>
              <a:buFont typeface="Wingdings" pitchFamily="2" charset="2"/>
              <a:buChar char="q"/>
            </a:pPr>
            <a:endParaRPr lang="fr-FR" sz="2000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fr-FR" sz="2000" dirty="0" smtClean="0">
                <a:solidFill>
                  <a:schemeClr val="bg1"/>
                </a:solidFill>
              </a:rPr>
              <a:t> Produire un </a:t>
            </a:r>
            <a:r>
              <a:rPr lang="fr-FR" sz="2000" dirty="0" err="1" smtClean="0">
                <a:solidFill>
                  <a:schemeClr val="bg1"/>
                </a:solidFill>
              </a:rPr>
              <a:t>Backlog</a:t>
            </a:r>
            <a:r>
              <a:rPr lang="fr-FR" sz="2000" dirty="0" smtClean="0">
                <a:solidFill>
                  <a:schemeClr val="bg1"/>
                </a:solidFill>
              </a:rPr>
              <a:t> de produit estimé et priorisé</a:t>
            </a:r>
          </a:p>
          <a:p>
            <a:pPr>
              <a:buFont typeface="Wingdings" pitchFamily="2" charset="2"/>
              <a:buChar char="q"/>
            </a:pPr>
            <a:endParaRPr lang="fr-FR" sz="2000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fr-FR" sz="2000" dirty="0" smtClean="0">
                <a:solidFill>
                  <a:schemeClr val="bg1"/>
                </a:solidFill>
              </a:rPr>
              <a:t> Préparer l’environnement de développement (y compris quelques docs) </a:t>
            </a:r>
          </a:p>
          <a:p>
            <a:pPr>
              <a:buFont typeface="Wingdings" pitchFamily="2" charset="2"/>
              <a:buChar char="q"/>
            </a:pPr>
            <a:endParaRPr lang="fr-FR" sz="2000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fr-FR" sz="2000" dirty="0" smtClean="0">
                <a:solidFill>
                  <a:schemeClr val="bg1"/>
                </a:solidFill>
              </a:rPr>
              <a:t> Définir la posture ergonomique de l’interface et identifier les cibles (</a:t>
            </a:r>
            <a:r>
              <a:rPr lang="fr-FR" sz="2000" dirty="0" err="1" smtClean="0">
                <a:solidFill>
                  <a:schemeClr val="bg1"/>
                </a:solidFill>
              </a:rPr>
              <a:t>Personas</a:t>
            </a:r>
            <a:r>
              <a:rPr lang="fr-FR" sz="2000" dirty="0" smtClean="0">
                <a:solidFill>
                  <a:schemeClr val="bg1"/>
                </a:solidFill>
              </a:rPr>
              <a:t>)</a:t>
            </a:r>
          </a:p>
          <a:p>
            <a:pPr>
              <a:buFont typeface="Wingdings" pitchFamily="2" charset="2"/>
              <a:buChar char="q"/>
            </a:pPr>
            <a:endParaRPr lang="fr-FR" sz="2000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fr-FR" sz="2000" dirty="0" smtClean="0">
                <a:solidFill>
                  <a:schemeClr val="bg1"/>
                </a:solidFill>
              </a:rPr>
              <a:t> Selon les contextes, travailler l’architecture</a:t>
            </a:r>
          </a:p>
          <a:p>
            <a:pPr>
              <a:buFont typeface="Wingdings" pitchFamily="2" charset="2"/>
              <a:buChar char="q"/>
            </a:pPr>
            <a:r>
              <a:rPr lang="fr-FR" sz="2000" dirty="0" smtClean="0">
                <a:solidFill>
                  <a:schemeClr val="bg1"/>
                </a:solidFill>
              </a:rPr>
              <a:t> Dans tous les cas, rôder l’équipe</a:t>
            </a:r>
            <a:endParaRPr lang="fr-FR" sz="1900" b="1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8150" y="380947"/>
            <a:ext cx="8705850" cy="823955"/>
          </a:xfrm>
        </p:spPr>
        <p:txBody>
          <a:bodyPr/>
          <a:lstStyle/>
          <a:p>
            <a:r>
              <a:rPr lang="fr-FR" dirty="0" smtClean="0"/>
              <a:t>TP Agile </a:t>
            </a:r>
            <a:r>
              <a:rPr lang="fr-FR" dirty="0" err="1" smtClean="0"/>
              <a:t>Scrum</a:t>
            </a:r>
            <a:r>
              <a:rPr lang="fr-FR" dirty="0" smtClean="0"/>
              <a:t> : </a:t>
            </a:r>
            <a:br>
              <a:rPr lang="fr-FR" dirty="0" smtClean="0"/>
            </a:br>
            <a:r>
              <a:rPr lang="fr-FR" dirty="0" smtClean="0"/>
              <a:t>Sprint Planning : le cas particulier du sprint 0</a:t>
            </a:r>
            <a:endParaRPr lang="fr-FR" sz="2400" dirty="0">
              <a:solidFill>
                <a:schemeClr val="accent1"/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page</a:t>
            </a:r>
          </a:p>
          <a:p>
            <a:r>
              <a:rPr lang="en-US" smtClean="0"/>
              <a:t>0</a:t>
            </a:r>
            <a:fld id="{37D409AB-2201-4E18-8A34-C31753AD9B06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>
          <a:xfrm>
            <a:off x="3032760" y="6396870"/>
            <a:ext cx="2895600" cy="365125"/>
          </a:xfrm>
        </p:spPr>
        <p:txBody>
          <a:bodyPr/>
          <a:lstStyle/>
          <a:p>
            <a:r>
              <a:rPr lang="fr-FR" dirty="0" smtClean="0"/>
              <a:t>Cours Méthode AGILE N°2 - Session EISTI 2018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642740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438150" y="380947"/>
            <a:ext cx="8705850" cy="657755"/>
          </a:xfrm>
        </p:spPr>
        <p:txBody>
          <a:bodyPr/>
          <a:lstStyle/>
          <a:p>
            <a:r>
              <a:rPr lang="fr-FR" dirty="0" smtClean="0"/>
              <a:t>Clip Révision du cours 1</a:t>
            </a:r>
            <a:br>
              <a:rPr lang="fr-FR" dirty="0" smtClean="0"/>
            </a:br>
            <a:r>
              <a:rPr lang="fr-FR" sz="1600" dirty="0" smtClean="0">
                <a:solidFill>
                  <a:schemeClr val="accent1"/>
                </a:solidFill>
              </a:rPr>
              <a:t>Traduction française de la vidéo d'Henrik </a:t>
            </a:r>
            <a:r>
              <a:rPr lang="fr-FR" sz="1600" dirty="0" err="1" smtClean="0">
                <a:solidFill>
                  <a:schemeClr val="accent1"/>
                </a:solidFill>
              </a:rPr>
              <a:t>Kniberg</a:t>
            </a:r>
            <a:r>
              <a:rPr lang="fr-FR" sz="1600" dirty="0" smtClean="0">
                <a:solidFill>
                  <a:schemeClr val="accent1"/>
                </a:solidFill>
              </a:rPr>
              <a:t>, "</a:t>
            </a:r>
            <a:r>
              <a:rPr lang="fr-FR" sz="1600" dirty="0" err="1" smtClean="0">
                <a:solidFill>
                  <a:schemeClr val="accent1"/>
                </a:solidFill>
              </a:rPr>
              <a:t>product</a:t>
            </a:r>
            <a:r>
              <a:rPr lang="fr-FR" sz="1600" dirty="0" smtClean="0">
                <a:solidFill>
                  <a:schemeClr val="accent1"/>
                </a:solidFill>
              </a:rPr>
              <a:t> </a:t>
            </a:r>
            <a:r>
              <a:rPr lang="fr-FR" sz="1600" dirty="0" err="1" smtClean="0">
                <a:solidFill>
                  <a:schemeClr val="accent1"/>
                </a:solidFill>
              </a:rPr>
              <a:t>owner</a:t>
            </a:r>
            <a:r>
              <a:rPr lang="fr-FR" sz="1600" dirty="0" smtClean="0">
                <a:solidFill>
                  <a:schemeClr val="accent1"/>
                </a:solidFill>
              </a:rPr>
              <a:t> in a </a:t>
            </a:r>
            <a:r>
              <a:rPr lang="fr-FR" sz="1600" dirty="0" err="1" smtClean="0">
                <a:solidFill>
                  <a:schemeClr val="accent1"/>
                </a:solidFill>
              </a:rPr>
              <a:t>nutshell</a:t>
            </a:r>
            <a:endParaRPr lang="fr-FR" sz="1600" dirty="0">
              <a:solidFill>
                <a:schemeClr val="accent1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lang="en-US" smtClean="0"/>
              <a:pPr algn="l"/>
              <a:t>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390906" y="5981705"/>
            <a:ext cx="4312613" cy="263801"/>
          </a:xfrm>
          <a:prstGeom prst="rect">
            <a:avLst/>
          </a:prstGeom>
        </p:spPr>
        <p:txBody>
          <a:bodyPr wrap="none" lIns="47890" tIns="23945" rIns="47890" bIns="23945">
            <a:spAutoFit/>
          </a:bodyPr>
          <a:lstStyle/>
          <a:p>
            <a:r>
              <a:rPr lang="fr-FR" dirty="0" smtClean="0">
                <a:solidFill>
                  <a:srgbClr val="004FA3"/>
                </a:solidFill>
                <a:hlinkClick r:id="rId2"/>
              </a:rPr>
              <a:t>https://www.youtube.com/watch?v=tKwoqHKnJwk</a:t>
            </a:r>
            <a:r>
              <a:rPr lang="fr-FR" dirty="0" smtClean="0">
                <a:solidFill>
                  <a:srgbClr val="004FA3"/>
                </a:solidFill>
              </a:rPr>
              <a:t> </a:t>
            </a:r>
            <a:endParaRPr lang="fr-FR" dirty="0">
              <a:solidFill>
                <a:srgbClr val="004FA3"/>
              </a:solidFill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142999"/>
            <a:ext cx="7772400" cy="484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295397"/>
            <a:ext cx="9144000" cy="5562603"/>
          </a:xfrm>
          <a:prstGeom prst="rect">
            <a:avLst/>
          </a:prstGeom>
          <a:solidFill>
            <a:srgbClr val="004FA3">
              <a:alpha val="75686"/>
            </a:srgb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890" tIns="23945" rIns="47890" bIns="239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500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09800" y="2895600"/>
            <a:ext cx="6781800" cy="1748823"/>
          </a:xfrm>
          <a:prstGeom prst="rect">
            <a:avLst/>
          </a:prstGeom>
          <a:noFill/>
        </p:spPr>
        <p:txBody>
          <a:bodyPr wrap="square" lIns="47890" tIns="23945" rIns="47890" bIns="23945" rtlCol="0">
            <a:spAutoFit/>
          </a:bodyPr>
          <a:lstStyle/>
          <a:p>
            <a:endParaRPr lang="fr-FR" sz="2000" b="1" dirty="0" smtClean="0">
              <a:solidFill>
                <a:schemeClr val="bg1"/>
              </a:solidFill>
            </a:endParaRPr>
          </a:p>
          <a:p>
            <a:pPr marL="271463" algn="ctr">
              <a:spcBef>
                <a:spcPts val="1257"/>
              </a:spcBef>
            </a:pPr>
            <a:r>
              <a:rPr lang="fr-FR" sz="2000" b="1" dirty="0" smtClean="0">
                <a:solidFill>
                  <a:schemeClr val="bg1"/>
                </a:solidFill>
                <a:latin typeface="Trebuchet MS" pitchFamily="34" charset="0"/>
              </a:rPr>
              <a:t>Listez les Taches par User Stories</a:t>
            </a:r>
          </a:p>
          <a:p>
            <a:pPr marL="271463" algn="ctr">
              <a:spcBef>
                <a:spcPts val="1257"/>
              </a:spcBef>
            </a:pPr>
            <a:r>
              <a:rPr lang="fr-FR" sz="2000" b="1" dirty="0" smtClean="0">
                <a:solidFill>
                  <a:schemeClr val="bg1"/>
                </a:solidFill>
                <a:latin typeface="Trebuchet MS" pitchFamily="34" charset="0"/>
              </a:rPr>
              <a:t>Les placer sur le tableau de bord</a:t>
            </a:r>
            <a:endParaRPr lang="fr-FR" sz="1900" b="1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>
              <a:spcBef>
                <a:spcPts val="1257"/>
              </a:spcBef>
              <a:buFont typeface="Wingdings" pitchFamily="2" charset="2"/>
              <a:buChar char="q"/>
            </a:pPr>
            <a:endParaRPr lang="fr-FR" sz="1900" b="1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8150" y="380947"/>
            <a:ext cx="8705850" cy="823955"/>
          </a:xfrm>
        </p:spPr>
        <p:txBody>
          <a:bodyPr/>
          <a:lstStyle/>
          <a:p>
            <a:r>
              <a:rPr lang="fr-FR" dirty="0" smtClean="0"/>
              <a:t>TP Agile </a:t>
            </a:r>
            <a:r>
              <a:rPr lang="fr-FR" dirty="0" err="1" smtClean="0"/>
              <a:t>Scrum</a:t>
            </a:r>
            <a:r>
              <a:rPr lang="fr-FR" dirty="0" smtClean="0"/>
              <a:t> : VLFB</a:t>
            </a:r>
            <a:br>
              <a:rPr lang="fr-FR" dirty="0" smtClean="0"/>
            </a:br>
            <a:r>
              <a:rPr lang="fr-FR" dirty="0" smtClean="0"/>
              <a:t>Sprint </a:t>
            </a:r>
            <a:r>
              <a:rPr lang="fr-FR" dirty="0" err="1" smtClean="0"/>
              <a:t>Backlog</a:t>
            </a:r>
            <a:r>
              <a:rPr lang="fr-FR" dirty="0" smtClean="0"/>
              <a:t> initiale</a:t>
            </a:r>
            <a:endParaRPr lang="fr-FR" sz="2400" dirty="0">
              <a:solidFill>
                <a:schemeClr val="accent1"/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page</a:t>
            </a:r>
          </a:p>
          <a:p>
            <a:r>
              <a:rPr lang="en-US" smtClean="0"/>
              <a:t>0</a:t>
            </a:r>
            <a:fld id="{37D409AB-2201-4E18-8A34-C31753AD9B06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Cours Méthode AGILE N°2 - Session EISTI 2018</a:t>
            </a:r>
            <a:endParaRPr lang="fr-FR" dirty="0"/>
          </a:p>
        </p:txBody>
      </p:sp>
      <p:pic>
        <p:nvPicPr>
          <p:cNvPr id="9" name="Image 8" descr="vlf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524000"/>
            <a:ext cx="1834744" cy="138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2740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5869" y="3049291"/>
            <a:ext cx="6772275" cy="1217909"/>
          </a:xfrm>
          <a:prstGeom prst="rect">
            <a:avLst/>
          </a:prstGeom>
          <a:noFill/>
        </p:spPr>
        <p:txBody>
          <a:bodyPr wrap="square" lIns="47890" tIns="23945" rIns="47890" bIns="23945" rtlCol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4FA3"/>
                </a:solidFill>
                <a:latin typeface="Trebuchet MS" pitchFamily="34" charset="0"/>
              </a:rPr>
              <a:t>2- </a:t>
            </a:r>
            <a:r>
              <a:rPr lang="en-US" sz="3800" b="1" dirty="0" err="1" smtClean="0">
                <a:solidFill>
                  <a:srgbClr val="004FA3"/>
                </a:solidFill>
                <a:latin typeface="Trebuchet MS" pitchFamily="34" charset="0"/>
              </a:rPr>
              <a:t>Simuler</a:t>
            </a:r>
            <a:r>
              <a:rPr lang="en-US" sz="3800" b="1" dirty="0" smtClean="0">
                <a:solidFill>
                  <a:srgbClr val="004FA3"/>
                </a:solidFill>
                <a:latin typeface="Trebuchet MS" pitchFamily="34" charset="0"/>
              </a:rPr>
              <a:t> </a:t>
            </a:r>
            <a:r>
              <a:rPr lang="en-US" sz="3800" b="1" dirty="0" err="1" smtClean="0">
                <a:solidFill>
                  <a:srgbClr val="004FA3"/>
                </a:solidFill>
                <a:latin typeface="Trebuchet MS" pitchFamily="34" charset="0"/>
              </a:rPr>
              <a:t>une</a:t>
            </a:r>
            <a:r>
              <a:rPr lang="en-US" sz="3800" b="1" dirty="0" smtClean="0">
                <a:solidFill>
                  <a:srgbClr val="004FA3"/>
                </a:solidFill>
                <a:latin typeface="Trebuchet MS" pitchFamily="34" charset="0"/>
              </a:rPr>
              <a:t> </a:t>
            </a:r>
            <a:r>
              <a:rPr lang="en-US" sz="3800" b="1" dirty="0" err="1" smtClean="0">
                <a:solidFill>
                  <a:srgbClr val="004FA3"/>
                </a:solidFill>
                <a:latin typeface="Trebuchet MS" pitchFamily="34" charset="0"/>
              </a:rPr>
              <a:t>réunion</a:t>
            </a:r>
            <a:r>
              <a:rPr lang="en-US" sz="3800" b="1" dirty="0" smtClean="0">
                <a:solidFill>
                  <a:srgbClr val="004FA3"/>
                </a:solidFill>
                <a:latin typeface="Trebuchet MS" pitchFamily="34" charset="0"/>
              </a:rPr>
              <a:t/>
            </a:r>
            <a:br>
              <a:rPr lang="en-US" sz="3800" b="1" dirty="0" smtClean="0">
                <a:solidFill>
                  <a:srgbClr val="004FA3"/>
                </a:solidFill>
                <a:latin typeface="Trebuchet MS" pitchFamily="34" charset="0"/>
              </a:rPr>
            </a:br>
            <a:r>
              <a:rPr lang="en-US" sz="3800" b="1" dirty="0" smtClean="0">
                <a:solidFill>
                  <a:srgbClr val="004FA3"/>
                </a:solidFill>
                <a:latin typeface="Trebuchet MS" pitchFamily="34" charset="0"/>
              </a:rPr>
              <a:t>Daily Scrum</a:t>
            </a:r>
            <a:endParaRPr lang="uk-UA" sz="3800" b="1" dirty="0">
              <a:solidFill>
                <a:srgbClr val="004FA3"/>
              </a:solidFill>
              <a:latin typeface="Trebuchet MS" pitchFamily="34" charset="0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1195391" y="2680471"/>
            <a:ext cx="342900" cy="342900"/>
            <a:chOff x="6324600" y="4114799"/>
            <a:chExt cx="685800" cy="685800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chemeClr val="tx1">
                  <a:lumMod val="75000"/>
                  <a:lumOff val="25000"/>
                </a:schemeClr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chemeClr val="tx1">
                  <a:lumMod val="75000"/>
                  <a:lumOff val="25000"/>
                </a:schemeClr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6"/>
          <p:cNvGrpSpPr/>
          <p:nvPr/>
        </p:nvGrpSpPr>
        <p:grpSpPr>
          <a:xfrm rot="10800000">
            <a:off x="7605713" y="4381502"/>
            <a:ext cx="342900" cy="342900"/>
            <a:chOff x="6324600" y="4114799"/>
            <a:chExt cx="685800" cy="685800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chemeClr val="tx1">
                  <a:lumMod val="75000"/>
                  <a:lumOff val="25000"/>
                </a:schemeClr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chemeClr val="tx1">
                  <a:lumMod val="75000"/>
                  <a:lumOff val="25000"/>
                </a:schemeClr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Espace réservé du numéro de diapositive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lang="en-US" smtClean="0"/>
              <a:pPr algn="l"/>
              <a:t>51</a:t>
            </a:fld>
            <a:endParaRPr lang="en-US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Cours Méthode AGILE N°2 - Session EISTI 2018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526931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8600"/>
            <a:ext cx="9144000" cy="6457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438150" y="380947"/>
            <a:ext cx="8705850" cy="657755"/>
          </a:xfrm>
        </p:spPr>
        <p:txBody>
          <a:bodyPr/>
          <a:lstStyle/>
          <a:p>
            <a:r>
              <a:rPr lang="fr-FR" dirty="0" smtClean="0"/>
              <a:t>La cérémonie du Daily </a:t>
            </a:r>
            <a:r>
              <a:rPr lang="fr-FR" dirty="0" err="1" smtClean="0"/>
              <a:t>Scrum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sz="1600" dirty="0">
              <a:solidFill>
                <a:schemeClr val="accent1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lang="en-US" smtClean="0"/>
              <a:pPr algn="l"/>
              <a:t>53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390906" y="5981705"/>
            <a:ext cx="4312613" cy="263801"/>
          </a:xfrm>
          <a:prstGeom prst="rect">
            <a:avLst/>
          </a:prstGeom>
        </p:spPr>
        <p:txBody>
          <a:bodyPr wrap="none" lIns="47890" tIns="23945" rIns="47890" bIns="23945">
            <a:spAutoFit/>
          </a:bodyPr>
          <a:lstStyle/>
          <a:p>
            <a:r>
              <a:rPr lang="fr-FR" dirty="0" smtClean="0">
                <a:solidFill>
                  <a:srgbClr val="004FA3"/>
                </a:solidFill>
                <a:hlinkClick r:id="rId2"/>
              </a:rPr>
              <a:t>https://www.youtube.com/watch?v=q_R9wQY4G5I</a:t>
            </a:r>
            <a:endParaRPr lang="fr-FR" dirty="0">
              <a:solidFill>
                <a:srgbClr val="004FA3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143000"/>
            <a:ext cx="8488007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8150" y="380947"/>
            <a:ext cx="8705850" cy="823955"/>
          </a:xfrm>
        </p:spPr>
        <p:txBody>
          <a:bodyPr/>
          <a:lstStyle/>
          <a:p>
            <a:r>
              <a:rPr lang="fr-FR" dirty="0" smtClean="0"/>
              <a:t>TP Agile </a:t>
            </a:r>
            <a:r>
              <a:rPr lang="fr-FR" dirty="0" err="1" smtClean="0"/>
              <a:t>Scrum</a:t>
            </a:r>
            <a:r>
              <a:rPr lang="fr-FR" dirty="0" smtClean="0"/>
              <a:t> : VLFB</a:t>
            </a:r>
            <a:br>
              <a:rPr lang="fr-FR" dirty="0" smtClean="0"/>
            </a:br>
            <a:r>
              <a:rPr lang="fr-FR" dirty="0" smtClean="0"/>
              <a:t>Présentation de </a:t>
            </a:r>
            <a:r>
              <a:rPr lang="fr-FR" dirty="0" err="1" smtClean="0"/>
              <a:t>TargetProcess</a:t>
            </a:r>
            <a:r>
              <a:rPr lang="fr-FR" dirty="0" smtClean="0"/>
              <a:t> (version free)</a:t>
            </a:r>
            <a:endParaRPr lang="fr-FR" sz="2400" dirty="0">
              <a:solidFill>
                <a:schemeClr val="accent1"/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page</a:t>
            </a:r>
          </a:p>
          <a:p>
            <a:r>
              <a:rPr lang="en-US" smtClean="0"/>
              <a:t>0</a:t>
            </a:r>
            <a:fld id="{37D409AB-2201-4E18-8A34-C31753AD9B06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Cours Méthode AGILE N°2 - Session EISTI 2018</a:t>
            </a:r>
            <a:endParaRPr lang="fr-FR" dirty="0"/>
          </a:p>
        </p:txBody>
      </p:sp>
      <p:pic>
        <p:nvPicPr>
          <p:cNvPr id="6" name="Image 5" descr="Task Board - Google Chrome_2.jpg"/>
          <p:cNvPicPr>
            <a:picLocks noChangeAspect="1"/>
          </p:cNvPicPr>
          <p:nvPr/>
        </p:nvPicPr>
        <p:blipFill>
          <a:blip r:embed="rId3" cstate="print"/>
          <a:srcRect l="14586" r="23486"/>
          <a:stretch>
            <a:fillRect/>
          </a:stretch>
        </p:blipFill>
        <p:spPr>
          <a:xfrm>
            <a:off x="609600" y="1207161"/>
            <a:ext cx="8458200" cy="557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2740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0082"/>
            <a:ext cx="9144000" cy="6457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0082"/>
            <a:ext cx="9144000" cy="6457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0082"/>
            <a:ext cx="9144000" cy="6457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0082"/>
            <a:ext cx="9144000" cy="6457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0082"/>
            <a:ext cx="9144000" cy="6457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1676400"/>
            <a:ext cx="4320000" cy="5105400"/>
          </a:xfrm>
          <a:prstGeom prst="rect">
            <a:avLst/>
          </a:prstGeom>
          <a:solidFill>
            <a:srgbClr val="004FA3">
              <a:alpha val="75686"/>
            </a:srgb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890" tIns="180000" rIns="47890" bIns="2394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Qui est notre client ?</a:t>
            </a:r>
          </a:p>
          <a:p>
            <a:pPr marL="271463"/>
            <a:r>
              <a:rPr lang="fr-FR" dirty="0" smtClean="0">
                <a:solidFill>
                  <a:schemeClr val="bg1"/>
                </a:solidFill>
              </a:rPr>
              <a:t>Notre client, Monsieur Morin, est le directeur d’une petite entreprise commerciale, MORIN OFFICE, spécialisé dans les produits de bureau. Son entreprise est localisée à Blois.</a:t>
            </a:r>
          </a:p>
          <a:p>
            <a:endParaRPr lang="fr-FR" dirty="0" smtClean="0">
              <a:solidFill>
                <a:schemeClr val="bg1"/>
              </a:solidFill>
            </a:endParaRPr>
          </a:p>
          <a:p>
            <a:r>
              <a:rPr lang="fr-FR" b="1" dirty="0" smtClean="0">
                <a:solidFill>
                  <a:schemeClr val="bg1"/>
                </a:solidFill>
              </a:rPr>
              <a:t>Que vend-il ?</a:t>
            </a:r>
          </a:p>
          <a:p>
            <a:pPr marL="271463"/>
            <a:r>
              <a:rPr lang="fr-FR" dirty="0" smtClean="0">
                <a:solidFill>
                  <a:schemeClr val="bg1"/>
                </a:solidFill>
              </a:rPr>
              <a:t>Voici la liste de produit qu’il vend sur place :</a:t>
            </a:r>
          </a:p>
          <a:p>
            <a:pPr marL="271463"/>
            <a:r>
              <a:rPr lang="fr-FR" dirty="0" smtClean="0">
                <a:solidFill>
                  <a:schemeClr val="bg1"/>
                </a:solidFill>
              </a:rPr>
              <a:t>Matériel de base : crayons, stylos, gommes, papier, cahiers, etc. </a:t>
            </a:r>
          </a:p>
          <a:p>
            <a:pPr marL="271463"/>
            <a:r>
              <a:rPr lang="fr-FR" dirty="0" smtClean="0">
                <a:solidFill>
                  <a:schemeClr val="bg1"/>
                </a:solidFill>
              </a:rPr>
              <a:t>Matériel électronique : ordinateurs, imprimantes, téléphones, etc. </a:t>
            </a:r>
          </a:p>
          <a:p>
            <a:pPr marL="271463"/>
            <a:r>
              <a:rPr lang="fr-FR" dirty="0" smtClean="0">
                <a:solidFill>
                  <a:schemeClr val="bg1"/>
                </a:solidFill>
              </a:rPr>
              <a:t>Mobilier : tables, bureaux, chaises, armoires, etc. </a:t>
            </a:r>
          </a:p>
          <a:p>
            <a:endParaRPr lang="fr-FR" dirty="0" smtClean="0">
              <a:solidFill>
                <a:schemeClr val="bg1"/>
              </a:solidFill>
            </a:endParaRPr>
          </a:p>
          <a:p>
            <a:r>
              <a:rPr lang="fr-FR" b="1" dirty="0" smtClean="0">
                <a:solidFill>
                  <a:schemeClr val="bg1"/>
                </a:solidFill>
              </a:rPr>
              <a:t>Pourquoi nous contacte-t-il ?</a:t>
            </a:r>
          </a:p>
          <a:p>
            <a:pPr marL="271463"/>
            <a:r>
              <a:rPr lang="fr-FR" dirty="0" smtClean="0">
                <a:solidFill>
                  <a:schemeClr val="bg1"/>
                </a:solidFill>
              </a:rPr>
              <a:t>L’entreprise doit faire face à la concurrence de grandes enseignes et a le projet de moderniser toute sa démarche commerciale. Il souhaite passer au e-commerce, c’est-à-dire vendre ses produits sur Internet ! L’entreprise espère ainsi obtenir une meilleure visibilité et obtenir une augmentation des ventes.</a:t>
            </a:r>
          </a:p>
          <a:p>
            <a:pPr marL="271463" algn="r"/>
            <a:r>
              <a:rPr lang="fr-FR" b="1" dirty="0" smtClean="0">
                <a:solidFill>
                  <a:schemeClr val="bg1"/>
                </a:solidFill>
                <a:latin typeface="Trebuchet MS" pitchFamily="34" charset="0"/>
              </a:rPr>
              <a:t>… / …</a:t>
            </a:r>
          </a:p>
          <a:p>
            <a:pPr>
              <a:spcBef>
                <a:spcPts val="1257"/>
              </a:spcBef>
              <a:buFont typeface="Wingdings" pitchFamily="2" charset="2"/>
              <a:buChar char="q"/>
            </a:pPr>
            <a:endParaRPr lang="fr-FR" b="1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8150" y="380947"/>
            <a:ext cx="8705850" cy="1100954"/>
          </a:xfrm>
        </p:spPr>
        <p:txBody>
          <a:bodyPr/>
          <a:lstStyle/>
          <a:p>
            <a:r>
              <a:rPr lang="fr-FR" dirty="0" smtClean="0"/>
              <a:t>TP : Projet exemple VLFB</a:t>
            </a:r>
            <a:br>
              <a:rPr lang="fr-FR" dirty="0" smtClean="0"/>
            </a:br>
            <a:r>
              <a:rPr lang="fr-FR" sz="2400" dirty="0" smtClean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fr-FR" sz="2400" b="0" dirty="0" smtClean="0"/>
              <a:t>ente en </a:t>
            </a:r>
            <a:r>
              <a:rPr lang="fr-FR" sz="2400" dirty="0" smtClean="0">
                <a:solidFill>
                  <a:schemeClr val="accent3">
                    <a:lumMod val="75000"/>
                  </a:schemeClr>
                </a:solidFill>
              </a:rPr>
              <a:t>L</a:t>
            </a:r>
            <a:r>
              <a:rPr lang="fr-FR" sz="2400" b="0" dirty="0" smtClean="0"/>
              <a:t>igne de </a:t>
            </a:r>
            <a:r>
              <a:rPr lang="fr-FR" sz="2400" dirty="0" smtClean="0">
                <a:solidFill>
                  <a:schemeClr val="accent3">
                    <a:lumMod val="75000"/>
                  </a:schemeClr>
                </a:solidFill>
              </a:rPr>
              <a:t>F</a:t>
            </a:r>
            <a:r>
              <a:rPr lang="fr-FR" sz="2400" b="0" dirty="0" smtClean="0"/>
              <a:t>ournitures de </a:t>
            </a:r>
            <a:r>
              <a:rPr lang="fr-FR" sz="2400" dirty="0" smtClean="0">
                <a:solidFill>
                  <a:schemeClr val="accent3">
                    <a:lumMod val="75000"/>
                  </a:schemeClr>
                </a:solidFill>
              </a:rPr>
              <a:t>B</a:t>
            </a:r>
            <a:r>
              <a:rPr lang="fr-FR" sz="2400" b="0" dirty="0" smtClean="0"/>
              <a:t>ureau</a:t>
            </a:r>
            <a:br>
              <a:rPr lang="fr-FR" sz="2400" b="0" dirty="0" smtClean="0"/>
            </a:br>
            <a:r>
              <a:rPr lang="fr-FR" sz="2400" b="0" dirty="0" smtClean="0"/>
              <a:t>(</a:t>
            </a:r>
            <a:r>
              <a:rPr lang="fr-FR" sz="1400" b="0" dirty="0" smtClean="0"/>
              <a:t>OpenClassrooms.com)</a:t>
            </a:r>
            <a:r>
              <a:rPr lang="fr-FR" sz="1400" dirty="0" smtClean="0"/>
              <a:t> </a:t>
            </a:r>
            <a:endParaRPr lang="fr-FR" sz="1400" dirty="0">
              <a:solidFill>
                <a:schemeClr val="accent1"/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0"/>
          </p:nvPr>
        </p:nvSpPr>
        <p:spPr>
          <a:xfrm>
            <a:off x="8458200" y="6172200"/>
            <a:ext cx="866775" cy="510023"/>
          </a:xfrm>
        </p:spPr>
        <p:txBody>
          <a:bodyPr/>
          <a:lstStyle/>
          <a:p>
            <a:r>
              <a:rPr lang="en-US" dirty="0" smtClean="0"/>
              <a:t>page</a:t>
            </a:r>
          </a:p>
          <a:p>
            <a:r>
              <a:rPr lang="en-US" dirty="0" smtClean="0"/>
              <a:t>0</a:t>
            </a:r>
            <a:fld id="{37D409AB-2201-4E18-8A34-C31753AD9B0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72000" y="1676400"/>
            <a:ext cx="4320000" cy="5105400"/>
          </a:xfrm>
          <a:prstGeom prst="rect">
            <a:avLst/>
          </a:prstGeom>
          <a:solidFill>
            <a:srgbClr val="004FA3">
              <a:alpha val="75686"/>
            </a:srgb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890" tIns="180000" rIns="47890" bIns="2394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Que souhaite-t-il faire sur le site de vente en ligne ?</a:t>
            </a:r>
          </a:p>
          <a:p>
            <a:pPr marL="271463"/>
            <a:r>
              <a:rPr lang="fr-FR" dirty="0" smtClean="0">
                <a:solidFill>
                  <a:schemeClr val="bg1"/>
                </a:solidFill>
              </a:rPr>
              <a:t>Lors d’une première discussion avec notre client Monsieur Morin, nous avons pu obtenir les précisions suivantes :</a:t>
            </a:r>
          </a:p>
          <a:p>
            <a:pPr marL="271463"/>
            <a:endParaRPr lang="fr-FR" dirty="0" smtClean="0">
              <a:solidFill>
                <a:schemeClr val="bg1"/>
              </a:solidFill>
            </a:endParaRPr>
          </a:p>
          <a:p>
            <a:pPr marL="271463">
              <a:buFont typeface="Wingdings" pitchFamily="2" charset="2"/>
              <a:buChar char="q"/>
            </a:pPr>
            <a:r>
              <a:rPr lang="fr-FR" dirty="0" smtClean="0">
                <a:solidFill>
                  <a:schemeClr val="bg1"/>
                </a:solidFill>
              </a:rPr>
              <a:t> Le client (ou client potentiel) doit pouvoir consulter les produits et éventuellement procéder à un achat en ligne.</a:t>
            </a:r>
          </a:p>
          <a:p>
            <a:pPr marL="271463"/>
            <a:endParaRPr lang="fr-FR" dirty="0" smtClean="0">
              <a:solidFill>
                <a:schemeClr val="bg1"/>
              </a:solidFill>
            </a:endParaRPr>
          </a:p>
          <a:p>
            <a:pPr marL="271463">
              <a:buFont typeface="Wingdings" pitchFamily="2" charset="2"/>
              <a:buChar char="q"/>
            </a:pPr>
            <a:r>
              <a:rPr lang="fr-FR" dirty="0" smtClean="0">
                <a:solidFill>
                  <a:schemeClr val="bg1"/>
                </a:solidFill>
              </a:rPr>
              <a:t> Les commerciaux de la société doivent pouvoir consulter le catalogue des produits en ligne et enregistrer les achats des clients. </a:t>
            </a:r>
          </a:p>
          <a:p>
            <a:pPr marL="271463"/>
            <a:endParaRPr lang="fr-FR" dirty="0" smtClean="0">
              <a:solidFill>
                <a:schemeClr val="bg1"/>
              </a:solidFill>
            </a:endParaRPr>
          </a:p>
          <a:p>
            <a:pPr marL="271463">
              <a:buFont typeface="Wingdings" pitchFamily="2" charset="2"/>
              <a:buChar char="q"/>
            </a:pPr>
            <a:r>
              <a:rPr lang="fr-FR" dirty="0" smtClean="0">
                <a:solidFill>
                  <a:schemeClr val="bg1"/>
                </a:solidFill>
              </a:rPr>
              <a:t> Le service des livraisons doit pouvoir consulter les commandes pour préparer les colis et les livrer au client.</a:t>
            </a:r>
          </a:p>
          <a:p>
            <a:pPr marL="271463"/>
            <a:endParaRPr lang="fr-FR" dirty="0" smtClean="0">
              <a:solidFill>
                <a:schemeClr val="bg1"/>
              </a:solidFill>
            </a:endParaRPr>
          </a:p>
          <a:p>
            <a:pPr marL="271463">
              <a:buFont typeface="Wingdings" pitchFamily="2" charset="2"/>
              <a:buChar char="q"/>
            </a:pPr>
            <a:r>
              <a:rPr lang="fr-FR" dirty="0" smtClean="0">
                <a:solidFill>
                  <a:schemeClr val="bg1"/>
                </a:solidFill>
              </a:rPr>
              <a:t> Le technicien doit pouvoir vérifier d’éventuelles remarques ou messages signalant un dysfonctionnement lors de l’achat en ligne</a:t>
            </a:r>
          </a:p>
        </p:txBody>
      </p:sp>
      <p:pic>
        <p:nvPicPr>
          <p:cNvPr id="7" name="Image 6" descr="vlf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04456" y="140322"/>
            <a:ext cx="1834744" cy="138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2740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0082"/>
            <a:ext cx="9144000" cy="6457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0082"/>
            <a:ext cx="9144000" cy="6457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5869" y="3049291"/>
            <a:ext cx="6772275" cy="1217909"/>
          </a:xfrm>
          <a:prstGeom prst="rect">
            <a:avLst/>
          </a:prstGeom>
          <a:noFill/>
        </p:spPr>
        <p:txBody>
          <a:bodyPr wrap="square" lIns="47890" tIns="23945" rIns="47890" bIns="23945" rtlCol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4FA3"/>
                </a:solidFill>
                <a:latin typeface="Trebuchet MS" pitchFamily="34" charset="0"/>
              </a:rPr>
              <a:t>3- </a:t>
            </a:r>
            <a:r>
              <a:rPr lang="en-US" sz="3800" b="1" dirty="0" err="1" smtClean="0">
                <a:solidFill>
                  <a:srgbClr val="004FA3"/>
                </a:solidFill>
                <a:latin typeface="Trebuchet MS" pitchFamily="34" charset="0"/>
              </a:rPr>
              <a:t>Simuler</a:t>
            </a:r>
            <a:r>
              <a:rPr lang="en-US" sz="3800" b="1" dirty="0" smtClean="0">
                <a:solidFill>
                  <a:srgbClr val="004FA3"/>
                </a:solidFill>
                <a:latin typeface="Trebuchet MS" pitchFamily="34" charset="0"/>
              </a:rPr>
              <a:t> la </a:t>
            </a:r>
            <a:r>
              <a:rPr lang="en-US" sz="3800" b="1" dirty="0" err="1" smtClean="0">
                <a:solidFill>
                  <a:srgbClr val="004FA3"/>
                </a:solidFill>
                <a:latin typeface="Trebuchet MS" pitchFamily="34" charset="0"/>
              </a:rPr>
              <a:t>réunion</a:t>
            </a:r>
            <a:r>
              <a:rPr lang="en-US" sz="3800" b="1" dirty="0" smtClean="0">
                <a:solidFill>
                  <a:srgbClr val="004FA3"/>
                </a:solidFill>
                <a:latin typeface="Trebuchet MS" pitchFamily="34" charset="0"/>
              </a:rPr>
              <a:t/>
            </a:r>
            <a:br>
              <a:rPr lang="en-US" sz="3800" b="1" dirty="0" smtClean="0">
                <a:solidFill>
                  <a:srgbClr val="004FA3"/>
                </a:solidFill>
                <a:latin typeface="Trebuchet MS" pitchFamily="34" charset="0"/>
              </a:rPr>
            </a:br>
            <a:r>
              <a:rPr lang="en-US" sz="3800" b="1" dirty="0" smtClean="0">
                <a:solidFill>
                  <a:srgbClr val="004FA3"/>
                </a:solidFill>
                <a:latin typeface="Trebuchet MS" pitchFamily="34" charset="0"/>
              </a:rPr>
              <a:t>Sprint Review</a:t>
            </a:r>
            <a:endParaRPr lang="uk-UA" sz="3800" b="1" dirty="0">
              <a:solidFill>
                <a:srgbClr val="004FA3"/>
              </a:solidFill>
              <a:latin typeface="Trebuchet MS" pitchFamily="34" charset="0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1195391" y="2680471"/>
            <a:ext cx="342900" cy="342900"/>
            <a:chOff x="6324600" y="4114799"/>
            <a:chExt cx="685800" cy="685800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chemeClr val="tx1">
                  <a:lumMod val="75000"/>
                  <a:lumOff val="25000"/>
                </a:schemeClr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chemeClr val="tx1">
                  <a:lumMod val="75000"/>
                  <a:lumOff val="25000"/>
                </a:schemeClr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6"/>
          <p:cNvGrpSpPr/>
          <p:nvPr/>
        </p:nvGrpSpPr>
        <p:grpSpPr>
          <a:xfrm rot="10800000">
            <a:off x="7605713" y="4381502"/>
            <a:ext cx="342900" cy="342900"/>
            <a:chOff x="6324600" y="4114799"/>
            <a:chExt cx="685800" cy="685800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chemeClr val="tx1">
                  <a:lumMod val="75000"/>
                  <a:lumOff val="25000"/>
                </a:schemeClr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chemeClr val="tx1">
                  <a:lumMod val="75000"/>
                  <a:lumOff val="25000"/>
                </a:schemeClr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Espace réservé du numéro de diapositive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lang="en-US" smtClean="0"/>
              <a:pPr algn="l"/>
              <a:t>62</a:t>
            </a:fld>
            <a:endParaRPr lang="en-US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Cours Méthode AGILE N°2 - Session EISTI 2018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526931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0082"/>
            <a:ext cx="9144000" cy="6457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295397"/>
            <a:ext cx="9144000" cy="5562603"/>
          </a:xfrm>
          <a:prstGeom prst="rect">
            <a:avLst/>
          </a:prstGeom>
          <a:solidFill>
            <a:srgbClr val="004FA3">
              <a:alpha val="75686"/>
            </a:srgb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890" tIns="23945" rIns="47890" bIns="239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500" dirty="0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8150" y="380947"/>
            <a:ext cx="4972050" cy="436156"/>
          </a:xfrm>
        </p:spPr>
        <p:txBody>
          <a:bodyPr/>
          <a:lstStyle/>
          <a:p>
            <a:r>
              <a:rPr lang="fr-FR" dirty="0" smtClean="0"/>
              <a:t>Sprint </a:t>
            </a:r>
            <a:r>
              <a:rPr lang="fr-FR" dirty="0" err="1" smtClean="0"/>
              <a:t>Review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lang="en-US" smtClean="0"/>
              <a:pPr algn="l"/>
              <a:t>64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Cours Méthode AGILE N°2 - Session EISTI 2018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04800" y="990600"/>
            <a:ext cx="8458200" cy="484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800" dirty="0" smtClean="0"/>
          </a:p>
          <a:p>
            <a:endParaRPr lang="fr-FR" sz="1600" dirty="0" smtClean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  <a:buFont typeface="Wingdings" pitchFamily="2" charset="2"/>
              <a:buChar char="q"/>
            </a:pPr>
            <a:r>
              <a:rPr lang="fr-FR" sz="1600" dirty="0" smtClean="0">
                <a:solidFill>
                  <a:schemeClr val="bg1"/>
                </a:solidFill>
              </a:rPr>
              <a:t> Le Product </a:t>
            </a:r>
            <a:r>
              <a:rPr lang="fr-FR" sz="1600" dirty="0" err="1" smtClean="0">
                <a:solidFill>
                  <a:schemeClr val="bg1"/>
                </a:solidFill>
              </a:rPr>
              <a:t>Owner</a:t>
            </a:r>
            <a:r>
              <a:rPr lang="fr-FR" sz="1600" dirty="0" smtClean="0">
                <a:solidFill>
                  <a:schemeClr val="bg1"/>
                </a:solidFill>
              </a:rPr>
              <a:t> explique les items du Product </a:t>
            </a:r>
            <a:r>
              <a:rPr lang="fr-FR" sz="1600" dirty="0" err="1" smtClean="0">
                <a:solidFill>
                  <a:schemeClr val="bg1"/>
                </a:solidFill>
              </a:rPr>
              <a:t>Backlog</a:t>
            </a:r>
            <a:r>
              <a:rPr lang="fr-FR" sz="1600" dirty="0" smtClean="0">
                <a:solidFill>
                  <a:schemeClr val="bg1"/>
                </a:solidFill>
              </a:rPr>
              <a:t> qui ont été terminés et ceux qui ne l’ont pas été </a:t>
            </a:r>
          </a:p>
          <a:p>
            <a:pPr>
              <a:spcBef>
                <a:spcPts val="600"/>
              </a:spcBef>
              <a:buFont typeface="Wingdings" pitchFamily="2" charset="2"/>
              <a:buChar char="q"/>
            </a:pPr>
            <a:r>
              <a:rPr lang="fr-FR" sz="1600" dirty="0" smtClean="0">
                <a:solidFill>
                  <a:schemeClr val="bg1"/>
                </a:solidFill>
              </a:rPr>
              <a:t> L’Équipe de Développement discute de ce qui s’est bien déroulé durant le Sprint, quels problèmes ont été rencontrés, et comment ces problèmes ont été résolus ; </a:t>
            </a:r>
          </a:p>
          <a:p>
            <a:pPr>
              <a:spcBef>
                <a:spcPts val="600"/>
              </a:spcBef>
              <a:buFont typeface="Wingdings" pitchFamily="2" charset="2"/>
              <a:buChar char="q"/>
            </a:pPr>
            <a:r>
              <a:rPr lang="fr-FR" sz="1600" dirty="0" smtClean="0">
                <a:solidFill>
                  <a:schemeClr val="bg1"/>
                </a:solidFill>
              </a:rPr>
              <a:t> L'Équipe de Développement démontre le travail « terminé » et répond aux questions sur l'incrément ; </a:t>
            </a:r>
          </a:p>
          <a:p>
            <a:pPr>
              <a:spcBef>
                <a:spcPts val="600"/>
              </a:spcBef>
              <a:buFont typeface="Wingdings" pitchFamily="2" charset="2"/>
              <a:buChar char="q"/>
            </a:pPr>
            <a:r>
              <a:rPr lang="fr-FR" sz="1600" dirty="0" smtClean="0">
                <a:solidFill>
                  <a:schemeClr val="bg1"/>
                </a:solidFill>
              </a:rPr>
              <a:t> Le Product </a:t>
            </a:r>
            <a:r>
              <a:rPr lang="fr-FR" sz="1600" dirty="0" err="1" smtClean="0">
                <a:solidFill>
                  <a:schemeClr val="bg1"/>
                </a:solidFill>
              </a:rPr>
              <a:t>Owner</a:t>
            </a:r>
            <a:r>
              <a:rPr lang="fr-FR" sz="1600" dirty="0" smtClean="0">
                <a:solidFill>
                  <a:schemeClr val="bg1"/>
                </a:solidFill>
              </a:rPr>
              <a:t> discute du Product </a:t>
            </a:r>
            <a:r>
              <a:rPr lang="fr-FR" sz="1600" dirty="0" err="1" smtClean="0">
                <a:solidFill>
                  <a:schemeClr val="bg1"/>
                </a:solidFill>
              </a:rPr>
              <a:t>Backlog</a:t>
            </a:r>
            <a:r>
              <a:rPr lang="fr-FR" sz="1600" dirty="0" smtClean="0">
                <a:solidFill>
                  <a:schemeClr val="bg1"/>
                </a:solidFill>
              </a:rPr>
              <a:t> tel qu'il est. Il détermine des dates probables d’achèvement en fonction des progrès à ce jour ; </a:t>
            </a:r>
          </a:p>
          <a:p>
            <a:pPr>
              <a:spcBef>
                <a:spcPts val="600"/>
              </a:spcBef>
              <a:buFont typeface="Wingdings" pitchFamily="2" charset="2"/>
              <a:buChar char="q"/>
            </a:pPr>
            <a:r>
              <a:rPr lang="fr-FR" sz="1600" dirty="0" smtClean="0">
                <a:solidFill>
                  <a:schemeClr val="bg1"/>
                </a:solidFill>
              </a:rPr>
              <a:t> L'ensemble du groupe convient de ce qu'il faut faire pour la suite, de sorte que la revue de Sprint fournisse une contribution précieuse aux réunions de planification de Sprint subséquentes ;</a:t>
            </a:r>
          </a:p>
          <a:p>
            <a:pPr>
              <a:spcBef>
                <a:spcPts val="600"/>
              </a:spcBef>
              <a:buFont typeface="Wingdings" pitchFamily="2" charset="2"/>
              <a:buChar char="q"/>
            </a:pPr>
            <a:r>
              <a:rPr lang="fr-FR" sz="1600" dirty="0" smtClean="0">
                <a:solidFill>
                  <a:schemeClr val="bg1"/>
                </a:solidFill>
              </a:rPr>
              <a:t> Une revue de la façon dont les conditions de marché ou un usage potentiel du produit pourrait avoir dicté ce qu’il conviendrait mieux de faire dorénavant ; </a:t>
            </a:r>
          </a:p>
          <a:p>
            <a:pPr>
              <a:spcBef>
                <a:spcPts val="600"/>
              </a:spcBef>
              <a:buFont typeface="Wingdings" pitchFamily="2" charset="2"/>
              <a:buChar char="q"/>
            </a:pPr>
            <a:r>
              <a:rPr lang="fr-FR" sz="1600" dirty="0" smtClean="0">
                <a:solidFill>
                  <a:schemeClr val="bg1"/>
                </a:solidFill>
              </a:rPr>
              <a:t> Une revue des délais, budget, fonctionnalités potentielles et conditions du marché pour la prochaine livraison du produit.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lip dir="r"/>
      </p:transition>
    </mc:Choice>
    <mc:Fallback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5869" y="3049291"/>
            <a:ext cx="6772275" cy="1217909"/>
          </a:xfrm>
          <a:prstGeom prst="rect">
            <a:avLst/>
          </a:prstGeom>
          <a:noFill/>
        </p:spPr>
        <p:txBody>
          <a:bodyPr wrap="square" lIns="47890" tIns="23945" rIns="47890" bIns="23945" rtlCol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4FA3"/>
                </a:solidFill>
                <a:latin typeface="Trebuchet MS" pitchFamily="34" charset="0"/>
              </a:rPr>
              <a:t>4- </a:t>
            </a:r>
            <a:r>
              <a:rPr lang="en-US" sz="3800" b="1" dirty="0" err="1" smtClean="0">
                <a:solidFill>
                  <a:srgbClr val="004FA3"/>
                </a:solidFill>
                <a:latin typeface="Trebuchet MS" pitchFamily="34" charset="0"/>
              </a:rPr>
              <a:t>Simuler</a:t>
            </a:r>
            <a:r>
              <a:rPr lang="en-US" sz="3800" b="1" dirty="0" smtClean="0">
                <a:solidFill>
                  <a:srgbClr val="004FA3"/>
                </a:solidFill>
                <a:latin typeface="Trebuchet MS" pitchFamily="34" charset="0"/>
              </a:rPr>
              <a:t> la </a:t>
            </a:r>
            <a:r>
              <a:rPr lang="en-US" sz="3800" b="1" dirty="0" err="1" smtClean="0">
                <a:solidFill>
                  <a:srgbClr val="004FA3"/>
                </a:solidFill>
                <a:latin typeface="Trebuchet MS" pitchFamily="34" charset="0"/>
              </a:rPr>
              <a:t>réunion</a:t>
            </a:r>
            <a:r>
              <a:rPr lang="en-US" sz="3800" b="1" dirty="0" smtClean="0">
                <a:solidFill>
                  <a:srgbClr val="004FA3"/>
                </a:solidFill>
                <a:latin typeface="Trebuchet MS" pitchFamily="34" charset="0"/>
              </a:rPr>
              <a:t/>
            </a:r>
            <a:br>
              <a:rPr lang="en-US" sz="3800" b="1" dirty="0" smtClean="0">
                <a:solidFill>
                  <a:srgbClr val="004FA3"/>
                </a:solidFill>
                <a:latin typeface="Trebuchet MS" pitchFamily="34" charset="0"/>
              </a:rPr>
            </a:br>
            <a:r>
              <a:rPr lang="en-US" sz="3800" b="1" dirty="0" smtClean="0">
                <a:solidFill>
                  <a:srgbClr val="004FA3"/>
                </a:solidFill>
                <a:latin typeface="Trebuchet MS" pitchFamily="34" charset="0"/>
              </a:rPr>
              <a:t>Sprint Retrospective</a:t>
            </a:r>
            <a:endParaRPr lang="uk-UA" sz="3800" b="1" dirty="0">
              <a:solidFill>
                <a:srgbClr val="004FA3"/>
              </a:solidFill>
              <a:latin typeface="Trebuchet MS" pitchFamily="34" charset="0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1195391" y="2680471"/>
            <a:ext cx="342900" cy="342900"/>
            <a:chOff x="6324600" y="4114799"/>
            <a:chExt cx="685800" cy="685800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chemeClr val="tx1">
                  <a:lumMod val="75000"/>
                  <a:lumOff val="25000"/>
                </a:schemeClr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chemeClr val="tx1">
                  <a:lumMod val="75000"/>
                  <a:lumOff val="25000"/>
                </a:schemeClr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6"/>
          <p:cNvGrpSpPr/>
          <p:nvPr/>
        </p:nvGrpSpPr>
        <p:grpSpPr>
          <a:xfrm rot="10800000">
            <a:off x="7605713" y="4381502"/>
            <a:ext cx="342900" cy="342900"/>
            <a:chOff x="6324600" y="4114799"/>
            <a:chExt cx="685800" cy="685800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chemeClr val="tx1">
                  <a:lumMod val="75000"/>
                  <a:lumOff val="25000"/>
                </a:schemeClr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chemeClr val="tx1">
                  <a:lumMod val="75000"/>
                  <a:lumOff val="25000"/>
                </a:schemeClr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Espace réservé du numéro de diapositive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lang="en-US" smtClean="0"/>
              <a:pPr algn="l"/>
              <a:t>65</a:t>
            </a:fld>
            <a:endParaRPr lang="en-US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Cours Méthode AGILE N°2 - Session EISTI 2018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526931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0082"/>
            <a:ext cx="9144000" cy="6457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6362" y="2851925"/>
            <a:ext cx="6434138" cy="633133"/>
          </a:xfrm>
          <a:prstGeom prst="rect">
            <a:avLst/>
          </a:prstGeom>
          <a:noFill/>
        </p:spPr>
        <p:txBody>
          <a:bodyPr wrap="square" lIns="47890" tIns="23945" rIns="47890" bIns="23945" rtlCol="0">
            <a:spAutoFit/>
          </a:bodyPr>
          <a:lstStyle/>
          <a:p>
            <a:pPr algn="ctr"/>
            <a:r>
              <a:rPr lang="fr-FR" sz="3800" b="1" dirty="0" smtClean="0">
                <a:solidFill>
                  <a:srgbClr val="004FA3"/>
                </a:solidFill>
                <a:latin typeface="Trebuchet MS" pitchFamily="34" charset="0"/>
              </a:rPr>
              <a:t>Synthèse</a:t>
            </a:r>
            <a:r>
              <a:rPr lang="en-US" sz="3800" b="1" dirty="0" smtClean="0">
                <a:solidFill>
                  <a:srgbClr val="004FA3"/>
                </a:solidFill>
                <a:latin typeface="Trebuchet MS" pitchFamily="34" charset="0"/>
              </a:rPr>
              <a:t> &amp; Annexes</a:t>
            </a:r>
            <a:endParaRPr lang="uk-UA" sz="3800" b="1" dirty="0">
              <a:solidFill>
                <a:srgbClr val="004FA3"/>
              </a:solidFill>
              <a:latin typeface="Trebuchet MS" pitchFamily="34" charset="0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1385891" y="2680471"/>
            <a:ext cx="342900" cy="342900"/>
            <a:chOff x="6324600" y="4114799"/>
            <a:chExt cx="685800" cy="685800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chemeClr val="tx1">
                  <a:lumMod val="75000"/>
                  <a:lumOff val="25000"/>
                </a:schemeClr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chemeClr val="tx1">
                  <a:lumMod val="75000"/>
                  <a:lumOff val="25000"/>
                </a:schemeClr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6"/>
          <p:cNvGrpSpPr/>
          <p:nvPr/>
        </p:nvGrpSpPr>
        <p:grpSpPr>
          <a:xfrm rot="10800000">
            <a:off x="7467600" y="3276603"/>
            <a:ext cx="342900" cy="342900"/>
            <a:chOff x="6324600" y="4114799"/>
            <a:chExt cx="685800" cy="685800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chemeClr val="tx1">
                  <a:lumMod val="75000"/>
                  <a:lumOff val="25000"/>
                </a:schemeClr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chemeClr val="tx1">
                  <a:lumMod val="75000"/>
                  <a:lumOff val="25000"/>
                </a:schemeClr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Espace réservé du numéro de diapositive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lang="en-US" smtClean="0"/>
              <a:pPr algn="l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26931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438150" y="380947"/>
            <a:ext cx="4972050" cy="823955"/>
          </a:xfrm>
        </p:spPr>
        <p:txBody>
          <a:bodyPr/>
          <a:lstStyle/>
          <a:p>
            <a:r>
              <a:rPr lang="fr-FR" dirty="0" smtClean="0"/>
              <a:t>Clip de synthèse</a:t>
            </a:r>
            <a:br>
              <a:rPr lang="fr-FR" dirty="0" smtClean="0"/>
            </a:br>
            <a:r>
              <a:rPr lang="fr-FR" dirty="0" smtClean="0">
                <a:solidFill>
                  <a:schemeClr val="accent1"/>
                </a:solidFill>
              </a:rPr>
              <a:t>SCRUM en 7 minutes  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lang="en-US" smtClean="0"/>
              <a:pPr algn="l"/>
              <a:t>68</a:t>
            </a:fld>
            <a:endParaRPr lang="en-US"/>
          </a:p>
        </p:txBody>
      </p:sp>
      <p:pic>
        <p:nvPicPr>
          <p:cNvPr id="321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068" y="1172940"/>
            <a:ext cx="8038532" cy="4808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390906" y="5981705"/>
            <a:ext cx="3993359" cy="263801"/>
          </a:xfrm>
          <a:prstGeom prst="rect">
            <a:avLst/>
          </a:prstGeom>
        </p:spPr>
        <p:txBody>
          <a:bodyPr wrap="none" lIns="47890" tIns="23945" rIns="47890" bIns="23945">
            <a:spAutoFit/>
          </a:bodyPr>
          <a:lstStyle/>
          <a:p>
            <a:r>
              <a:rPr lang="fr-FR" dirty="0" smtClean="0">
                <a:solidFill>
                  <a:srgbClr val="004FA3"/>
                </a:solidFill>
                <a:hlinkClick r:id="rId3"/>
              </a:rPr>
              <a:t>https://www.youtube.com/watch?v=_hVw1_4xtT8</a:t>
            </a:r>
            <a:endParaRPr lang="fr-FR" dirty="0">
              <a:solidFill>
                <a:srgbClr val="004FA3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ac439dc001b8bad56cd3e229101d9455.png"/>
          <p:cNvPicPr>
            <a:picLocks noChangeAspect="1"/>
          </p:cNvPicPr>
          <p:nvPr/>
        </p:nvPicPr>
        <p:blipFill>
          <a:blip r:embed="rId2" cstate="print"/>
          <a:srcRect l="1947" t="2518" r="1947" b="2518"/>
          <a:stretch>
            <a:fillRect/>
          </a:stretch>
        </p:blipFill>
        <p:spPr>
          <a:xfrm>
            <a:off x="571500" y="38103"/>
            <a:ext cx="8077200" cy="6172052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lang="en-US" smtClean="0"/>
              <a:pPr algn="l"/>
              <a:t>69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295397"/>
            <a:ext cx="9144000" cy="5562603"/>
          </a:xfrm>
          <a:prstGeom prst="rect">
            <a:avLst/>
          </a:prstGeom>
          <a:solidFill>
            <a:srgbClr val="004FA3">
              <a:alpha val="75686"/>
            </a:srgb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890" tIns="23945" rIns="47890" bIns="239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500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8600" y="1600200"/>
            <a:ext cx="8915400" cy="2546477"/>
          </a:xfrm>
          <a:prstGeom prst="rect">
            <a:avLst/>
          </a:prstGeom>
          <a:noFill/>
        </p:spPr>
        <p:txBody>
          <a:bodyPr wrap="square" lIns="47890" tIns="23945" rIns="47890" bIns="23945" rtlCol="0">
            <a:spAutoFit/>
          </a:bodyPr>
          <a:lstStyle/>
          <a:p>
            <a:pPr algn="ctr"/>
            <a:endParaRPr lang="fr-FR" sz="2000" b="1" dirty="0" smtClean="0">
              <a:solidFill>
                <a:schemeClr val="bg1"/>
              </a:solidFill>
            </a:endParaRPr>
          </a:p>
          <a:p>
            <a:pPr marL="271463">
              <a:spcBef>
                <a:spcPts val="1257"/>
              </a:spcBef>
            </a:pPr>
            <a:r>
              <a:rPr lang="fr-FR" sz="2000" b="1" dirty="0" smtClean="0">
                <a:solidFill>
                  <a:srgbClr val="FFFF00"/>
                </a:solidFill>
                <a:latin typeface="Trebuchet MS" pitchFamily="34" charset="0"/>
              </a:rPr>
              <a:t>1 – Etablir le cadrage "ELEVATOR PITCH"</a:t>
            </a:r>
          </a:p>
          <a:p>
            <a:pPr marL="271463">
              <a:spcBef>
                <a:spcPts val="1257"/>
              </a:spcBef>
            </a:pPr>
            <a:r>
              <a:rPr lang="fr-FR" sz="2000" b="1" dirty="0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2 – Identifier les ROLES UTILISATEURS de l'application</a:t>
            </a:r>
          </a:p>
          <a:p>
            <a:pPr marL="271463">
              <a:spcBef>
                <a:spcPts val="1257"/>
              </a:spcBef>
            </a:pPr>
            <a:r>
              <a:rPr lang="fr-FR" sz="2000" b="1" dirty="0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3- Identifier les FEATURES fonctionnelles (premier niveau de l'arbre fonctionnel)</a:t>
            </a:r>
          </a:p>
          <a:p>
            <a:pPr marL="271463">
              <a:spcBef>
                <a:spcPts val="1257"/>
              </a:spcBef>
            </a:pPr>
            <a:r>
              <a:rPr lang="fr-FR" sz="2000" b="1" dirty="0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4- Etablir les USER STORIES </a:t>
            </a:r>
            <a:endParaRPr lang="fr-FR" sz="1900" b="1" dirty="0" smtClean="0">
              <a:solidFill>
                <a:schemeClr val="bg1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8150" y="380947"/>
            <a:ext cx="8705850" cy="823955"/>
          </a:xfrm>
        </p:spPr>
        <p:txBody>
          <a:bodyPr/>
          <a:lstStyle/>
          <a:p>
            <a:r>
              <a:rPr lang="fr-FR" dirty="0" smtClean="0"/>
              <a:t>TP Agile </a:t>
            </a:r>
            <a:r>
              <a:rPr lang="fr-FR" dirty="0" err="1" smtClean="0"/>
              <a:t>Scrum</a:t>
            </a:r>
            <a:r>
              <a:rPr lang="fr-FR" dirty="0" smtClean="0"/>
              <a:t> : VLFB</a:t>
            </a:r>
            <a:br>
              <a:rPr lang="fr-FR" dirty="0" smtClean="0"/>
            </a:br>
            <a:r>
              <a:rPr lang="fr-FR" dirty="0" err="1" smtClean="0"/>
              <a:t>Check-List</a:t>
            </a:r>
            <a:r>
              <a:rPr lang="fr-FR" dirty="0" smtClean="0"/>
              <a:t> pour la PRODUCT BACKLOG</a:t>
            </a:r>
            <a:endParaRPr lang="fr-FR" sz="2400" dirty="0">
              <a:solidFill>
                <a:schemeClr val="accent1"/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page</a:t>
            </a:r>
          </a:p>
          <a:p>
            <a:r>
              <a:rPr lang="en-US" smtClean="0"/>
              <a:t>0</a:t>
            </a:r>
            <a:fld id="{37D409AB-2201-4E18-8A34-C31753AD9B0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Cours Méthode AGILE N°2 - Session EISTI 2018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642740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295400"/>
            <a:ext cx="9144000" cy="5562600"/>
          </a:xfrm>
          <a:prstGeom prst="rect">
            <a:avLst/>
          </a:prstGeom>
          <a:solidFill>
            <a:srgbClr val="004FA3">
              <a:alpha val="75686"/>
            </a:srgb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890" tIns="23945" rIns="47890" bIns="239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500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2000" y="2209800"/>
            <a:ext cx="8077200" cy="4403396"/>
          </a:xfrm>
          <a:prstGeom prst="rect">
            <a:avLst/>
          </a:prstGeom>
          <a:noFill/>
        </p:spPr>
        <p:txBody>
          <a:bodyPr wrap="square" lIns="47890" tIns="23945" rIns="47890" bIns="23945" rtlCol="0">
            <a:spAutoFit/>
          </a:bodyPr>
          <a:lstStyle/>
          <a:p>
            <a:pPr fontAlgn="base"/>
            <a:r>
              <a:rPr lang="fr-FR" sz="1900" b="1" dirty="0" err="1" smtClean="0">
                <a:solidFill>
                  <a:schemeClr val="bg1"/>
                </a:solidFill>
                <a:latin typeface="Trebuchet MS" pitchFamily="34" charset="0"/>
              </a:rPr>
              <a:t>Elevator</a:t>
            </a:r>
            <a:r>
              <a:rPr lang="fr-FR" sz="1900" b="1" dirty="0" smtClean="0">
                <a:solidFill>
                  <a:schemeClr val="bg1"/>
                </a:solidFill>
                <a:latin typeface="Trebuchet MS" pitchFamily="34" charset="0"/>
              </a:rPr>
              <a:t> Pitch (la formule permettant de réussir le fameux test de l’ascenseur) est pour un élément incontournable pour la compréhension du Produit à réaliser.</a:t>
            </a:r>
          </a:p>
          <a:p>
            <a:pPr fontAlgn="base"/>
            <a:endParaRPr lang="fr-FR" sz="1900" b="1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fontAlgn="base"/>
            <a:r>
              <a:rPr lang="fr-FR" sz="1900" b="1" dirty="0" smtClean="0">
                <a:solidFill>
                  <a:schemeClr val="bg1"/>
                </a:solidFill>
                <a:latin typeface="Trebuchet MS" pitchFamily="34" charset="0"/>
              </a:rPr>
              <a:t>La vision synthétique se structure en 6 parties qui résument en moins de deux minutes la Vision du produit :</a:t>
            </a:r>
          </a:p>
          <a:p>
            <a:pPr marL="446088" fontAlgn="base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fr-FR" sz="1900" b="1" dirty="0" smtClean="0">
                <a:solidFill>
                  <a:schemeClr val="bg1"/>
                </a:solidFill>
                <a:latin typeface="Trebuchet MS" pitchFamily="34" charset="0"/>
              </a:rPr>
              <a:t> POUR (public concerné par le produit)</a:t>
            </a:r>
          </a:p>
          <a:p>
            <a:pPr marL="446088" fontAlgn="base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fr-FR" sz="1900" b="1" dirty="0" smtClean="0">
                <a:solidFill>
                  <a:schemeClr val="bg1"/>
                </a:solidFill>
                <a:latin typeface="Trebuchet MS" pitchFamily="34" charset="0"/>
              </a:rPr>
              <a:t> QUI SOUHAITENT (formulation du besoin des cibles)</a:t>
            </a:r>
          </a:p>
          <a:p>
            <a:pPr marL="446088" fontAlgn="base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fr-FR" sz="1900" b="1" dirty="0" smtClean="0">
                <a:solidFill>
                  <a:schemeClr val="bg1"/>
                </a:solidFill>
                <a:latin typeface="Trebuchet MS" pitchFamily="34" charset="0"/>
              </a:rPr>
              <a:t> NOTRE PRODUIT EST (ce qu’est le produit)</a:t>
            </a:r>
          </a:p>
          <a:p>
            <a:pPr marL="446088" fontAlgn="base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fr-FR" sz="1900" b="1" dirty="0" smtClean="0">
                <a:solidFill>
                  <a:schemeClr val="bg1"/>
                </a:solidFill>
                <a:latin typeface="Trebuchet MS" pitchFamily="34" charset="0"/>
              </a:rPr>
              <a:t> QUI (le bénéfice majeur, l’utilité de la solution)</a:t>
            </a:r>
          </a:p>
          <a:p>
            <a:pPr marL="446088" fontAlgn="base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fr-FR" sz="1900" b="1" dirty="0" smtClean="0">
                <a:solidFill>
                  <a:schemeClr val="bg1"/>
                </a:solidFill>
                <a:latin typeface="Trebuchet MS" pitchFamily="34" charset="0"/>
              </a:rPr>
              <a:t> A LA DIFFERENCE DE (pratique actuelle, concurrence)</a:t>
            </a:r>
          </a:p>
          <a:p>
            <a:pPr marL="446088" fontAlgn="base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fr-FR" sz="1900" b="1" dirty="0" smtClean="0">
                <a:solidFill>
                  <a:schemeClr val="bg1"/>
                </a:solidFill>
                <a:latin typeface="Trebuchet MS" pitchFamily="34" charset="0"/>
              </a:rPr>
              <a:t> PERMET DE (éléments différentiateurs majeurs)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8150" y="380947"/>
            <a:ext cx="8248650" cy="823955"/>
          </a:xfrm>
        </p:spPr>
        <p:txBody>
          <a:bodyPr/>
          <a:lstStyle/>
          <a:p>
            <a:r>
              <a:rPr lang="fr-FR" dirty="0" smtClean="0"/>
              <a:t>Phase initiale</a:t>
            </a:r>
            <a:br>
              <a:rPr lang="fr-FR" dirty="0" smtClean="0"/>
            </a:br>
            <a:r>
              <a:rPr lang="fr-FR" dirty="0" smtClean="0">
                <a:solidFill>
                  <a:schemeClr val="accent1"/>
                </a:solidFill>
              </a:rPr>
              <a:t>La vision du Produit : </a:t>
            </a:r>
            <a:r>
              <a:rPr lang="fr-FR" dirty="0" err="1" smtClean="0">
                <a:solidFill>
                  <a:schemeClr val="accent1"/>
                </a:solidFill>
              </a:rPr>
              <a:t>Elevator</a:t>
            </a:r>
            <a:r>
              <a:rPr lang="fr-FR" dirty="0" smtClean="0">
                <a:solidFill>
                  <a:schemeClr val="accent1"/>
                </a:solidFill>
              </a:rPr>
              <a:t> Pitch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page</a:t>
            </a:r>
          </a:p>
          <a:p>
            <a:r>
              <a:rPr lang="en-US" smtClean="0"/>
              <a:t>0</a:t>
            </a:r>
            <a:fld id="{37D409AB-2201-4E18-8A34-C31753AD9B0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8600" y="1524000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j-lt"/>
              </a:rPr>
              <a:t>Rappel du cours 1</a:t>
            </a:r>
            <a:endParaRPr lang="fr-FR" sz="4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42740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295397"/>
            <a:ext cx="9144000" cy="5562603"/>
          </a:xfrm>
          <a:prstGeom prst="rect">
            <a:avLst/>
          </a:prstGeom>
          <a:solidFill>
            <a:srgbClr val="004FA3">
              <a:alpha val="75686"/>
            </a:srgb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890" tIns="23945" rIns="47890" bIns="239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500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33600" y="2895600"/>
            <a:ext cx="6858000" cy="1289723"/>
          </a:xfrm>
          <a:prstGeom prst="rect">
            <a:avLst/>
          </a:prstGeom>
          <a:noFill/>
        </p:spPr>
        <p:txBody>
          <a:bodyPr wrap="square" lIns="47890" tIns="23945" rIns="47890" bIns="23945" rtlCol="0">
            <a:spAutoFit/>
          </a:bodyPr>
          <a:lstStyle/>
          <a:p>
            <a:endParaRPr lang="fr-FR" sz="2000" b="1" dirty="0" smtClean="0">
              <a:solidFill>
                <a:schemeClr val="bg1"/>
              </a:solidFill>
            </a:endParaRPr>
          </a:p>
          <a:p>
            <a:pPr marL="271463" algn="ctr">
              <a:spcBef>
                <a:spcPts val="1257"/>
              </a:spcBef>
            </a:pPr>
            <a:r>
              <a:rPr lang="fr-FR" sz="2000" b="1" dirty="0" smtClean="0">
                <a:solidFill>
                  <a:schemeClr val="bg1"/>
                </a:solidFill>
                <a:latin typeface="Trebuchet MS" pitchFamily="34" charset="0"/>
              </a:rPr>
              <a:t>Etablir l'</a:t>
            </a:r>
            <a:r>
              <a:rPr lang="fr-FR" sz="2000" b="1" dirty="0" err="1" smtClean="0">
                <a:solidFill>
                  <a:schemeClr val="bg1"/>
                </a:solidFill>
                <a:latin typeface="Trebuchet MS" pitchFamily="34" charset="0"/>
              </a:rPr>
              <a:t>Elevator</a:t>
            </a:r>
            <a:r>
              <a:rPr lang="fr-FR" sz="2000" b="1" dirty="0" smtClean="0">
                <a:solidFill>
                  <a:schemeClr val="bg1"/>
                </a:solidFill>
                <a:latin typeface="Trebuchet MS" pitchFamily="34" charset="0"/>
              </a:rPr>
              <a:t> Pitch du projet VLFB</a:t>
            </a:r>
            <a:endParaRPr lang="fr-FR" sz="1900" b="1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>
              <a:spcBef>
                <a:spcPts val="1257"/>
              </a:spcBef>
              <a:buFont typeface="Wingdings" pitchFamily="2" charset="2"/>
              <a:buChar char="q"/>
            </a:pPr>
            <a:endParaRPr lang="fr-FR" sz="1900" b="1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8150" y="380947"/>
            <a:ext cx="8705850" cy="823955"/>
          </a:xfrm>
        </p:spPr>
        <p:txBody>
          <a:bodyPr/>
          <a:lstStyle/>
          <a:p>
            <a:r>
              <a:rPr lang="fr-FR" dirty="0" smtClean="0"/>
              <a:t>TP Agile </a:t>
            </a:r>
            <a:r>
              <a:rPr lang="fr-FR" dirty="0" err="1" smtClean="0"/>
              <a:t>Scrum</a:t>
            </a:r>
            <a:r>
              <a:rPr lang="fr-FR" dirty="0" smtClean="0"/>
              <a:t> : VLFB</a:t>
            </a:r>
            <a:br>
              <a:rPr lang="fr-FR" dirty="0" smtClean="0"/>
            </a:br>
            <a:r>
              <a:rPr lang="fr-FR" dirty="0" err="1" smtClean="0"/>
              <a:t>Elevator</a:t>
            </a:r>
            <a:r>
              <a:rPr lang="fr-FR" dirty="0" smtClean="0"/>
              <a:t> Pitch</a:t>
            </a:r>
            <a:endParaRPr lang="fr-FR" sz="2400" dirty="0">
              <a:solidFill>
                <a:schemeClr val="accent1"/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page</a:t>
            </a:r>
          </a:p>
          <a:p>
            <a:r>
              <a:rPr lang="en-US" smtClean="0"/>
              <a:t>0</a:t>
            </a:r>
            <a:fld id="{37D409AB-2201-4E18-8A34-C31753AD9B0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Cours Méthode AGILE N°2 - Session EISTI 2018</a:t>
            </a:r>
            <a:endParaRPr lang="fr-FR" dirty="0"/>
          </a:p>
        </p:txBody>
      </p:sp>
      <p:pic>
        <p:nvPicPr>
          <p:cNvPr id="9" name="Image 8" descr="vlf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524000"/>
            <a:ext cx="1834744" cy="138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2740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NARAL LAYOUTS">
  <a:themeElements>
    <a:clrScheme name="SIMPLICITY - Bright Blue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00B0F0"/>
      </a:accent1>
      <a:accent2>
        <a:srgbClr val="C0C0C8"/>
      </a:accent2>
      <a:accent3>
        <a:srgbClr val="00B0F0"/>
      </a:accent3>
      <a:accent4>
        <a:srgbClr val="00B0F0"/>
      </a:accent4>
      <a:accent5>
        <a:srgbClr val="00B0F0"/>
      </a:accent5>
      <a:accent6>
        <a:srgbClr val="00B0F0"/>
      </a:accent6>
      <a:hlink>
        <a:srgbClr val="0084B4"/>
      </a:hlink>
      <a:folHlink>
        <a:srgbClr val="5CD3FF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LIDES WITH IMAGES">
  <a:themeElements>
    <a:clrScheme name="SIMPLICITY - Bright Blue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00B0F0"/>
      </a:accent1>
      <a:accent2>
        <a:srgbClr val="C0C0C8"/>
      </a:accent2>
      <a:accent3>
        <a:srgbClr val="00B0F0"/>
      </a:accent3>
      <a:accent4>
        <a:srgbClr val="00B0F0"/>
      </a:accent4>
      <a:accent5>
        <a:srgbClr val="00B0F0"/>
      </a:accent5>
      <a:accent6>
        <a:srgbClr val="00B0F0"/>
      </a:accent6>
      <a:hlink>
        <a:srgbClr val="0084B4"/>
      </a:hlink>
      <a:folHlink>
        <a:srgbClr val="5CD3FF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9915</TotalTime>
  <Words>1492</Words>
  <Application>Microsoft Office PowerPoint</Application>
  <PresentationFormat>Affichage à l'écran (4:3)</PresentationFormat>
  <Paragraphs>306</Paragraphs>
  <Slides>69</Slides>
  <Notes>4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69</vt:i4>
      </vt:variant>
    </vt:vector>
  </HeadingPairs>
  <TitlesOfParts>
    <vt:vector size="71" baseType="lpstr">
      <vt:lpstr>GENARAL LAYOUTS</vt:lpstr>
      <vt:lpstr>1_SLIDES WITH IMAGES</vt:lpstr>
      <vt:lpstr>Diapositive 1</vt:lpstr>
      <vt:lpstr>Bienvenue Message</vt:lpstr>
      <vt:lpstr>Enseignement Agile à EISTI Cergy Calendrier 2018</vt:lpstr>
      <vt:lpstr>Enseignement AGILE à EISTI Contenu 2018 </vt:lpstr>
      <vt:lpstr>Clip Révision du cours 1 Traduction française de la vidéo d'Henrik Kniberg, "product owner in a nutshell</vt:lpstr>
      <vt:lpstr>TP : Projet exemple VLFB Vente en Ligne de Fournitures de Bureau (OpenClassrooms.com) </vt:lpstr>
      <vt:lpstr>TP Agile Scrum : VLFB Check-List pour la PRODUCT BACKLOG</vt:lpstr>
      <vt:lpstr>Phase initiale La vision du Produit : Elevator Pitch</vt:lpstr>
      <vt:lpstr>TP Agile Scrum : VLFB Elevator Pitch</vt:lpstr>
      <vt:lpstr>ELEVATOR PITCH</vt:lpstr>
      <vt:lpstr>TP Agile Scrum : VLFB Check-List pour la PRODUCT BACKLOG</vt:lpstr>
      <vt:lpstr>TP Agile Scrum : VLFB Les rôles utilisateurs (PERSONA)</vt:lpstr>
      <vt:lpstr>TP Agile Scrum : VLFB Personae du projet</vt:lpstr>
      <vt:lpstr>TP Agile Scrum : VLFB Personae du projet</vt:lpstr>
      <vt:lpstr>TP Agile Scrum : VLFB Check-List pour la PRODUCT BACKLOG</vt:lpstr>
      <vt:lpstr>Diapositive 16</vt:lpstr>
      <vt:lpstr>TP Agile Scrum : VLFB BackLog Produit initiale : 1- Les Features</vt:lpstr>
      <vt:lpstr>TP Agile Scrum : VLFB BackLog Produit initiale : 1- Les Features</vt:lpstr>
      <vt:lpstr>TP Agile Scrum : VLFB Utilisation de l'outil taiga.io</vt:lpstr>
      <vt:lpstr>TP Agile Scrum : VLFB Project dashboard</vt:lpstr>
      <vt:lpstr>TP Agile Scrum : VLFB BackLog Produit initiale : 1- Les Features</vt:lpstr>
      <vt:lpstr>TP Agile Scrum : VLFB Check-List pour la PRODUCT BACKLOG</vt:lpstr>
      <vt:lpstr>Diapositive 23</vt:lpstr>
      <vt:lpstr>Diapositive 24</vt:lpstr>
      <vt:lpstr>Diapositive 25</vt:lpstr>
      <vt:lpstr>Diapositive 26</vt:lpstr>
      <vt:lpstr>TP Agile Scrum : VLFB BackLog Produit initiale : Les User Stories</vt:lpstr>
      <vt:lpstr>Diapositive 28</vt:lpstr>
      <vt:lpstr>Diapositive 29</vt:lpstr>
      <vt:lpstr>Diapositive 30</vt:lpstr>
      <vt:lpstr>Diapositive 31</vt:lpstr>
      <vt:lpstr>TP Agile Scrum : VLFB BackLog Produit initiale : Les User Stories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TP Agile Scrum : VLFB Organisation des sprints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TP Agile Scrum :  Sprint Planning : le cas particulier du sprint 0</vt:lpstr>
      <vt:lpstr>TP Agile Scrum :  Sprint Planning : le cas particulier du sprint 0</vt:lpstr>
      <vt:lpstr>TP Agile Scrum : VLFB Sprint Backlog initiale</vt:lpstr>
      <vt:lpstr>Diapositive 51</vt:lpstr>
      <vt:lpstr>Diapositive 52</vt:lpstr>
      <vt:lpstr>La cérémonie du Daily Scrum </vt:lpstr>
      <vt:lpstr>TP Agile Scrum : VLFB Présentation de TargetProcess (version free)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Sprint Review</vt:lpstr>
      <vt:lpstr>Diapositive 65</vt:lpstr>
      <vt:lpstr>Diapositive 66</vt:lpstr>
      <vt:lpstr>Diapositive 67</vt:lpstr>
      <vt:lpstr>Clip de synthèse SCRUM en 7 minutes  </vt:lpstr>
      <vt:lpstr>Diapositive 69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Палотенце</dc:creator>
  <cp:lastModifiedBy>Christian Rouchon</cp:lastModifiedBy>
  <cp:revision>996</cp:revision>
  <dcterms:created xsi:type="dcterms:W3CDTF">2015-01-20T11:47:48Z</dcterms:created>
  <dcterms:modified xsi:type="dcterms:W3CDTF">2018-09-19T03:20:44Z</dcterms:modified>
</cp:coreProperties>
</file>