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329" r:id="rId2"/>
    <p:sldId id="360" r:id="rId3"/>
    <p:sldId id="330" r:id="rId4"/>
    <p:sldId id="331" r:id="rId5"/>
    <p:sldId id="332" r:id="rId6"/>
    <p:sldId id="361" r:id="rId7"/>
    <p:sldId id="333" r:id="rId8"/>
    <p:sldId id="362" r:id="rId9"/>
    <p:sldId id="363" r:id="rId10"/>
    <p:sldId id="334" r:id="rId11"/>
    <p:sldId id="364" r:id="rId12"/>
    <p:sldId id="323" r:id="rId13"/>
    <p:sldId id="367" r:id="rId14"/>
    <p:sldId id="368" r:id="rId15"/>
    <p:sldId id="327" r:id="rId16"/>
    <p:sldId id="336" r:id="rId17"/>
    <p:sldId id="337" r:id="rId18"/>
    <p:sldId id="338" r:id="rId19"/>
    <p:sldId id="339" r:id="rId20"/>
    <p:sldId id="340" r:id="rId21"/>
    <p:sldId id="341" r:id="rId22"/>
    <p:sldId id="342" r:id="rId23"/>
    <p:sldId id="373" r:id="rId24"/>
    <p:sldId id="328" r:id="rId25"/>
    <p:sldId id="346" r:id="rId26"/>
    <p:sldId id="326" r:id="rId27"/>
    <p:sldId id="366" r:id="rId28"/>
    <p:sldId id="349" r:id="rId29"/>
    <p:sldId id="348" r:id="rId30"/>
    <p:sldId id="350" r:id="rId31"/>
    <p:sldId id="351" r:id="rId32"/>
    <p:sldId id="352" r:id="rId33"/>
    <p:sldId id="353" r:id="rId34"/>
    <p:sldId id="369" r:id="rId35"/>
    <p:sldId id="370" r:id="rId36"/>
    <p:sldId id="371" r:id="rId37"/>
    <p:sldId id="372" r:id="rId38"/>
    <p:sldId id="374" r:id="rId39"/>
    <p:sldId id="375" r:id="rId40"/>
    <p:sldId id="376" r:id="rId41"/>
    <p:sldId id="377" r:id="rId42"/>
    <p:sldId id="379" r:id="rId43"/>
    <p:sldId id="380" r:id="rId44"/>
    <p:sldId id="381" r:id="rId45"/>
    <p:sldId id="382" r:id="rId46"/>
    <p:sldId id="384" r:id="rId47"/>
    <p:sldId id="385" r:id="rId48"/>
    <p:sldId id="386" r:id="rId49"/>
    <p:sldId id="387" r:id="rId50"/>
    <p:sldId id="388" r:id="rId51"/>
    <p:sldId id="389" r:id="rId52"/>
    <p:sldId id="390" r:id="rId53"/>
    <p:sldId id="392" r:id="rId54"/>
    <p:sldId id="393" r:id="rId55"/>
    <p:sldId id="394" r:id="rId56"/>
    <p:sldId id="395" r:id="rId57"/>
    <p:sldId id="397" r:id="rId58"/>
    <p:sldId id="398" r:id="rId59"/>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3366CC"/>
    <a:srgbClr val="0066CC"/>
    <a:srgbClr val="3333CC"/>
    <a:srgbClr val="0033CC"/>
    <a:srgbClr val="D9EDEF"/>
    <a:srgbClr val="CCFFFF"/>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2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fr-FR"/>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fr-FR"/>
          </a:p>
        </p:txBody>
      </p:sp>
      <p:sp>
        <p:nvSpPr>
          <p:cNvPr id="1218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0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fr-FR"/>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29C690A-5411-48B4-9425-86F9CB75148D}"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a:spLocks noGrp="1" noChangeArrowheads="1"/>
          </p:cNvSpPr>
          <p:nvPr>
            <p:ph type="sldNum" sz="quarter" idx="5"/>
          </p:nvPr>
        </p:nvSpPr>
        <p:spPr>
          <a:noFill/>
        </p:spPr>
        <p:txBody>
          <a:bodyPr/>
          <a:lstStyle/>
          <a:p>
            <a:fld id="{98D522F9-4318-461E-82DB-77BAE2FE5908}" type="slidenum">
              <a:rPr lang="fr-FR"/>
              <a:pPr/>
              <a:t>2</a:t>
            </a:fld>
            <a:endParaRPr lang="fr-FR"/>
          </a:p>
        </p:txBody>
      </p:sp>
      <p:sp>
        <p:nvSpPr>
          <p:cNvPr id="174083" name="Rectangle 2"/>
          <p:cNvSpPr>
            <a:spLocks noGrp="1" noRot="1" noChangeAspect="1" noChangeArrowheads="1" noTextEdit="1"/>
          </p:cNvSpPr>
          <p:nvPr>
            <p:ph type="sldImg"/>
          </p:nvPr>
        </p:nvSpPr>
        <p:spPr>
          <a:xfrm>
            <a:off x="1141413" y="685800"/>
            <a:ext cx="4573587" cy="3430588"/>
          </a:xfrm>
          <a:ln/>
        </p:spPr>
      </p:sp>
      <p:sp>
        <p:nvSpPr>
          <p:cNvPr id="174084"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a:spLocks noGrp="1" noChangeArrowheads="1"/>
          </p:cNvSpPr>
          <p:nvPr>
            <p:ph type="sldNum" sz="quarter" idx="5"/>
          </p:nvPr>
        </p:nvSpPr>
        <p:spPr>
          <a:noFill/>
        </p:spPr>
        <p:txBody>
          <a:bodyPr/>
          <a:lstStyle/>
          <a:p>
            <a:fld id="{E17C94E0-DA1F-4C3F-A70B-FD863471E250}" type="slidenum">
              <a:rPr lang="fr-FR"/>
              <a:pPr/>
              <a:t>11</a:t>
            </a:fld>
            <a:endParaRPr lang="fr-FR"/>
          </a:p>
        </p:txBody>
      </p:sp>
      <p:sp>
        <p:nvSpPr>
          <p:cNvPr id="183299" name="Rectangle 2"/>
          <p:cNvSpPr>
            <a:spLocks noGrp="1" noRot="1" noChangeAspect="1" noChangeArrowheads="1" noTextEdit="1"/>
          </p:cNvSpPr>
          <p:nvPr>
            <p:ph type="sldImg"/>
          </p:nvPr>
        </p:nvSpPr>
        <p:spPr>
          <a:xfrm>
            <a:off x="1141413" y="685800"/>
            <a:ext cx="4573587" cy="3430588"/>
          </a:xfrm>
          <a:ln/>
        </p:spPr>
      </p:sp>
      <p:sp>
        <p:nvSpPr>
          <p:cNvPr id="183300"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a:noFill/>
        </p:spPr>
        <p:txBody>
          <a:bodyPr/>
          <a:lstStyle/>
          <a:p>
            <a:fld id="{65D23C48-FE7A-4A0E-888D-359598120622}" type="slidenum">
              <a:rPr lang="fr-FR"/>
              <a:pPr/>
              <a:t>13</a:t>
            </a:fld>
            <a:endParaRPr lang="fr-FR"/>
          </a:p>
        </p:txBody>
      </p:sp>
      <p:sp>
        <p:nvSpPr>
          <p:cNvPr id="184323" name="Rectangle 2"/>
          <p:cNvSpPr>
            <a:spLocks noGrp="1" noRot="1" noChangeAspect="1" noChangeArrowheads="1" noTextEdit="1"/>
          </p:cNvSpPr>
          <p:nvPr>
            <p:ph type="sldImg"/>
          </p:nvPr>
        </p:nvSpPr>
        <p:spPr>
          <a:xfrm>
            <a:off x="1141413" y="685800"/>
            <a:ext cx="4573587" cy="3430588"/>
          </a:xfrm>
          <a:ln/>
        </p:spPr>
      </p:sp>
      <p:sp>
        <p:nvSpPr>
          <p:cNvPr id="184324" name="Rectangle 3"/>
          <p:cNvSpPr>
            <a:spLocks noGrp="1" noChangeArrowheads="1"/>
          </p:cNvSpPr>
          <p:nvPr>
            <p:ph type="body" idx="1"/>
          </p:nvPr>
        </p:nvSpPr>
        <p:spPr>
          <a:xfrm>
            <a:off x="685800" y="4341813"/>
            <a:ext cx="5486400" cy="4116387"/>
          </a:xfrm>
          <a:noFill/>
          <a:ln/>
        </p:spPr>
        <p:txBody>
          <a:bodyPr/>
          <a:lstStyle/>
          <a:p>
            <a:pPr eaLnBrk="1" hangingPunct="1"/>
            <a:r>
              <a:rPr lang="fr-FR" sz="1400" smtClean="0">
                <a:solidFill>
                  <a:srgbClr val="000000"/>
                </a:solidFill>
              </a:rPr>
              <a:t>Question sur l’évaluation objective de la qualité en architecture</a:t>
            </a:r>
          </a:p>
          <a:p>
            <a:pPr algn="just" eaLnBrk="1" hangingPunct="1"/>
            <a:r>
              <a:rPr lang="fr-FR" smtClean="0"/>
              <a:t>Les patterns permettent de résoudre de façon similaire des problèmes récurrents.</a:t>
            </a:r>
          </a:p>
          <a:p>
            <a:pPr algn="just" eaLnBrk="1" hangingPunct="1"/>
            <a:endParaRPr lang="fr-FR" sz="1400"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7"/>
          <p:cNvSpPr>
            <a:spLocks noGrp="1" noChangeArrowheads="1"/>
          </p:cNvSpPr>
          <p:nvPr>
            <p:ph type="sldNum" sz="quarter" idx="5"/>
          </p:nvPr>
        </p:nvSpPr>
        <p:spPr>
          <a:noFill/>
        </p:spPr>
        <p:txBody>
          <a:bodyPr/>
          <a:lstStyle/>
          <a:p>
            <a:fld id="{A9280DFC-A4FA-4D15-8554-21FF4AD5DF95}" type="slidenum">
              <a:rPr lang="fr-FR"/>
              <a:pPr/>
              <a:t>14</a:t>
            </a:fld>
            <a:endParaRPr lang="fr-FR"/>
          </a:p>
        </p:txBody>
      </p:sp>
      <p:sp>
        <p:nvSpPr>
          <p:cNvPr id="185347" name="Rectangle 2"/>
          <p:cNvSpPr>
            <a:spLocks noGrp="1" noRot="1" noChangeAspect="1" noChangeArrowheads="1" noTextEdit="1"/>
          </p:cNvSpPr>
          <p:nvPr>
            <p:ph type="sldImg"/>
          </p:nvPr>
        </p:nvSpPr>
        <p:spPr>
          <a:xfrm>
            <a:off x="1141413" y="685800"/>
            <a:ext cx="4573587" cy="3430588"/>
          </a:xfrm>
          <a:ln/>
        </p:spPr>
      </p:sp>
      <p:sp>
        <p:nvSpPr>
          <p:cNvPr id="185348" name="Rectangle 3"/>
          <p:cNvSpPr>
            <a:spLocks noGrp="1" noChangeArrowheads="1"/>
          </p:cNvSpPr>
          <p:nvPr>
            <p:ph type="body" idx="1"/>
          </p:nvPr>
        </p:nvSpPr>
        <p:spPr>
          <a:xfrm>
            <a:off x="685800" y="4341813"/>
            <a:ext cx="5486400" cy="4116387"/>
          </a:xfrm>
          <a:noFill/>
          <a:ln/>
        </p:spPr>
        <p:txBody>
          <a:bodyPr/>
          <a:lstStyle/>
          <a:p>
            <a:pPr eaLnBrk="1" hangingPunct="1"/>
            <a:r>
              <a:rPr lang="fr-FR" smtClean="0"/>
              <a:t>des développeurs avertis se sont demandés si les concepts définis pour l’architecture pouvaient également s’appliquer à la conception de logiciels.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7"/>
          <p:cNvSpPr>
            <a:spLocks noGrp="1" noChangeArrowheads="1"/>
          </p:cNvSpPr>
          <p:nvPr>
            <p:ph type="sldNum" sz="quarter" idx="5"/>
          </p:nvPr>
        </p:nvSpPr>
        <p:spPr>
          <a:noFill/>
        </p:spPr>
        <p:txBody>
          <a:bodyPr/>
          <a:lstStyle/>
          <a:p>
            <a:fld id="{F93A5B80-2960-460B-9188-F96EE0554EB9}" type="slidenum">
              <a:rPr lang="fr-FR"/>
              <a:pPr/>
              <a:t>16</a:t>
            </a:fld>
            <a:endParaRPr lang="fr-FR"/>
          </a:p>
        </p:txBody>
      </p:sp>
      <p:sp>
        <p:nvSpPr>
          <p:cNvPr id="186371" name="Rectangle 2"/>
          <p:cNvSpPr>
            <a:spLocks noGrp="1" noRot="1" noChangeAspect="1" noChangeArrowheads="1" noTextEdit="1"/>
          </p:cNvSpPr>
          <p:nvPr>
            <p:ph type="sldImg"/>
          </p:nvPr>
        </p:nvSpPr>
        <p:spPr>
          <a:xfrm>
            <a:off x="1141413" y="685800"/>
            <a:ext cx="4573587" cy="3430588"/>
          </a:xfrm>
          <a:ln/>
        </p:spPr>
      </p:sp>
      <p:sp>
        <p:nvSpPr>
          <p:cNvPr id="186372"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7"/>
          <p:cNvSpPr>
            <a:spLocks noGrp="1" noChangeArrowheads="1"/>
          </p:cNvSpPr>
          <p:nvPr>
            <p:ph type="sldNum" sz="quarter" idx="5"/>
          </p:nvPr>
        </p:nvSpPr>
        <p:spPr>
          <a:noFill/>
        </p:spPr>
        <p:txBody>
          <a:bodyPr/>
          <a:lstStyle/>
          <a:p>
            <a:fld id="{71C52B62-79A6-497C-A059-D452D3705D7C}" type="slidenum">
              <a:rPr lang="fr-FR"/>
              <a:pPr/>
              <a:t>17</a:t>
            </a:fld>
            <a:endParaRPr lang="fr-FR"/>
          </a:p>
        </p:txBody>
      </p:sp>
      <p:sp>
        <p:nvSpPr>
          <p:cNvPr id="187395" name="Rectangle 2"/>
          <p:cNvSpPr>
            <a:spLocks noGrp="1" noRot="1" noChangeAspect="1" noChangeArrowheads="1" noTextEdit="1"/>
          </p:cNvSpPr>
          <p:nvPr>
            <p:ph type="sldImg"/>
          </p:nvPr>
        </p:nvSpPr>
        <p:spPr>
          <a:xfrm>
            <a:off x="1141413" y="685800"/>
            <a:ext cx="4573587" cy="3430588"/>
          </a:xfrm>
          <a:ln/>
        </p:spPr>
      </p:sp>
      <p:sp>
        <p:nvSpPr>
          <p:cNvPr id="187396" name="Rectangle 3"/>
          <p:cNvSpPr>
            <a:spLocks noGrp="1" noChangeArrowheads="1"/>
          </p:cNvSpPr>
          <p:nvPr>
            <p:ph type="body" idx="1"/>
          </p:nvPr>
        </p:nvSpPr>
        <p:spPr>
          <a:xfrm>
            <a:off x="685800" y="4341813"/>
            <a:ext cx="5486400" cy="4116387"/>
          </a:xfrm>
          <a:noFill/>
          <a:ln/>
        </p:spPr>
        <p:txBody>
          <a:bodyPr/>
          <a:lstStyle/>
          <a:p>
            <a:pPr eaLnBrk="1" hangingPunct="1"/>
            <a:r>
              <a:rPr lang="fr-FR" smtClean="0"/>
              <a:t>Dans ce diagramme aucune opération ou méthode n’est indiquée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7"/>
          <p:cNvSpPr>
            <a:spLocks noGrp="1" noChangeArrowheads="1"/>
          </p:cNvSpPr>
          <p:nvPr>
            <p:ph type="sldNum" sz="quarter" idx="5"/>
          </p:nvPr>
        </p:nvSpPr>
        <p:spPr>
          <a:noFill/>
        </p:spPr>
        <p:txBody>
          <a:bodyPr/>
          <a:lstStyle/>
          <a:p>
            <a:fld id="{870B844E-D5C5-4483-9899-A99670B00E06}" type="slidenum">
              <a:rPr lang="fr-FR"/>
              <a:pPr/>
              <a:t>18</a:t>
            </a:fld>
            <a:endParaRPr lang="fr-FR"/>
          </a:p>
        </p:txBody>
      </p:sp>
      <p:sp>
        <p:nvSpPr>
          <p:cNvPr id="188419" name="Rectangle 2"/>
          <p:cNvSpPr>
            <a:spLocks noGrp="1" noRot="1" noChangeAspect="1" noChangeArrowheads="1" noTextEdit="1"/>
          </p:cNvSpPr>
          <p:nvPr>
            <p:ph type="sldImg"/>
          </p:nvPr>
        </p:nvSpPr>
        <p:spPr>
          <a:xfrm>
            <a:off x="1141413" y="685800"/>
            <a:ext cx="4573587" cy="3430588"/>
          </a:xfrm>
          <a:ln/>
        </p:spPr>
      </p:sp>
      <p:sp>
        <p:nvSpPr>
          <p:cNvPr id="188420"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7"/>
          <p:cNvSpPr>
            <a:spLocks noGrp="1" noChangeArrowheads="1"/>
          </p:cNvSpPr>
          <p:nvPr>
            <p:ph type="sldNum" sz="quarter" idx="5"/>
          </p:nvPr>
        </p:nvSpPr>
        <p:spPr>
          <a:noFill/>
        </p:spPr>
        <p:txBody>
          <a:bodyPr/>
          <a:lstStyle/>
          <a:p>
            <a:fld id="{1DC3BB28-4F0D-4008-BCF4-3CF069AFA8B1}" type="slidenum">
              <a:rPr lang="fr-FR"/>
              <a:pPr/>
              <a:t>19</a:t>
            </a:fld>
            <a:endParaRPr lang="fr-FR"/>
          </a:p>
        </p:txBody>
      </p:sp>
      <p:sp>
        <p:nvSpPr>
          <p:cNvPr id="189443" name="Rectangle 2"/>
          <p:cNvSpPr>
            <a:spLocks noGrp="1" noRot="1" noChangeAspect="1" noChangeArrowheads="1" noTextEdit="1"/>
          </p:cNvSpPr>
          <p:nvPr>
            <p:ph type="sldImg"/>
          </p:nvPr>
        </p:nvSpPr>
        <p:spPr>
          <a:xfrm>
            <a:off x="1141413" y="685800"/>
            <a:ext cx="4573587" cy="3430588"/>
          </a:xfrm>
          <a:ln/>
        </p:spPr>
      </p:sp>
      <p:sp>
        <p:nvSpPr>
          <p:cNvPr id="189444" name="Rectangle 3"/>
          <p:cNvSpPr>
            <a:spLocks noGrp="1" noChangeArrowheads="1"/>
          </p:cNvSpPr>
          <p:nvPr>
            <p:ph type="body" idx="1"/>
          </p:nvPr>
        </p:nvSpPr>
        <p:spPr>
          <a:xfrm>
            <a:off x="685800" y="4341813"/>
            <a:ext cx="5486400" cy="4116387"/>
          </a:xfrm>
          <a:noFill/>
          <a:ln/>
        </p:spPr>
        <p:txBody>
          <a:bodyPr/>
          <a:lstStyle/>
          <a:p>
            <a:pPr eaLnBrk="1" hangingPunct="1"/>
            <a:r>
              <a:rPr lang="fr-FR" smtClean="0"/>
              <a:t>Ou l’emploi de groupes nominaux.</a:t>
            </a:r>
          </a:p>
          <a:p>
            <a:pPr eaLnBrk="1" hangingPunct="1"/>
            <a:r>
              <a:rPr lang="fr-FR" smtClean="0"/>
              <a:t>Les listes de catégories est complémentaire de l’analyse linguistique.</a:t>
            </a:r>
          </a:p>
          <a:p>
            <a:pPr eaLnBrk="1" hangingPunct="1"/>
            <a:r>
              <a:rPr lang="fr-FR" smtClean="0"/>
              <a:t>Les classes de spécifications et les types de données non primitifs sont issus de l’analyse linguistique et des listes de catégories.</a:t>
            </a:r>
          </a:p>
          <a:p>
            <a:pPr eaLnBrk="1" hangingPunct="1"/>
            <a:r>
              <a:rPr lang="fr-FR" smtClean="0"/>
              <a:t>Il vaut mieux sur spécifier un modèle du domaine avec de nombreuses classes à granularité fine que le sous spécifier.</a:t>
            </a:r>
          </a:p>
          <a:p>
            <a:pPr eaLnBrk="1" hangingPunct="1"/>
            <a:endParaRPr lang="fr-F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7"/>
          <p:cNvSpPr>
            <a:spLocks noGrp="1" noChangeArrowheads="1"/>
          </p:cNvSpPr>
          <p:nvPr>
            <p:ph type="sldNum" sz="quarter" idx="5"/>
          </p:nvPr>
        </p:nvSpPr>
        <p:spPr>
          <a:noFill/>
        </p:spPr>
        <p:txBody>
          <a:bodyPr/>
          <a:lstStyle/>
          <a:p>
            <a:fld id="{EC95779E-F8DD-4439-A03A-1AFCE2B6FEEA}" type="slidenum">
              <a:rPr lang="fr-FR"/>
              <a:pPr/>
              <a:t>20</a:t>
            </a:fld>
            <a:endParaRPr lang="fr-FR"/>
          </a:p>
        </p:txBody>
      </p:sp>
      <p:sp>
        <p:nvSpPr>
          <p:cNvPr id="190467" name="Rectangle 2"/>
          <p:cNvSpPr>
            <a:spLocks noGrp="1" noRot="1" noChangeAspect="1" noChangeArrowheads="1" noTextEdit="1"/>
          </p:cNvSpPr>
          <p:nvPr>
            <p:ph type="sldImg"/>
          </p:nvPr>
        </p:nvSpPr>
        <p:spPr>
          <a:xfrm>
            <a:off x="1141413" y="685800"/>
            <a:ext cx="4573587" cy="3430588"/>
          </a:xfrm>
          <a:ln/>
        </p:spPr>
      </p:sp>
      <p:sp>
        <p:nvSpPr>
          <p:cNvPr id="190468"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a:noFill/>
        </p:spPr>
        <p:txBody>
          <a:bodyPr/>
          <a:lstStyle/>
          <a:p>
            <a:fld id="{F03310F2-4C33-4872-A7D4-230CD943B8E5}" type="slidenum">
              <a:rPr lang="fr-FR"/>
              <a:pPr/>
              <a:t>21</a:t>
            </a:fld>
            <a:endParaRPr lang="fr-FR"/>
          </a:p>
        </p:txBody>
      </p:sp>
      <p:sp>
        <p:nvSpPr>
          <p:cNvPr id="191491" name="Rectangle 2"/>
          <p:cNvSpPr>
            <a:spLocks noGrp="1" noRot="1" noChangeAspect="1" noChangeArrowheads="1" noTextEdit="1"/>
          </p:cNvSpPr>
          <p:nvPr>
            <p:ph type="sldImg"/>
          </p:nvPr>
        </p:nvSpPr>
        <p:spPr>
          <a:xfrm>
            <a:off x="1141413" y="685800"/>
            <a:ext cx="4573587" cy="3430588"/>
          </a:xfrm>
          <a:ln/>
        </p:spPr>
      </p:sp>
      <p:sp>
        <p:nvSpPr>
          <p:cNvPr id="191492" name="Rectangle 3"/>
          <p:cNvSpPr>
            <a:spLocks noGrp="1" noChangeArrowheads="1"/>
          </p:cNvSpPr>
          <p:nvPr>
            <p:ph type="body" idx="1"/>
          </p:nvPr>
        </p:nvSpPr>
        <p:spPr>
          <a:xfrm>
            <a:off x="685800" y="4341813"/>
            <a:ext cx="5486400" cy="4116387"/>
          </a:xfrm>
          <a:noFill/>
          <a:ln/>
        </p:spPr>
        <p:txBody>
          <a:bodyPr/>
          <a:lstStyle/>
          <a:p>
            <a:pPr eaLnBrk="1" hangingPunct="1"/>
            <a:r>
              <a:rPr lang="fr-FR" smtClean="0"/>
              <a:t>Afin de juger quelles associations doivent être mémorisées, </a:t>
            </a:r>
          </a:p>
          <a:p>
            <a:pPr eaLnBrk="1" hangingPunct="1"/>
            <a:r>
              <a:rPr lang="fr-FR" smtClean="0"/>
              <a:t>il faut connaître les relations qui doivent être conservées un certain temps.</a:t>
            </a:r>
          </a:p>
          <a:p>
            <a:pPr eaLnBrk="1" hangingPunct="1"/>
            <a:r>
              <a:rPr lang="fr-FR" smtClean="0"/>
              <a:t>Connaître les objets entre lesquels on doit conserver la mémoire de la relation.</a:t>
            </a:r>
          </a:p>
          <a:p>
            <a:pPr eaLnBrk="1" hangingPunct="1"/>
            <a:r>
              <a:rPr lang="fr-FR" smtClean="0"/>
              <a:t>Exemple: Il est indispensable  de mémoriser les instances de LigneArticles associées à des instances de Vente.</a:t>
            </a:r>
          </a:p>
          <a:p>
            <a:pPr eaLnBrk="1" hangingPunct="1"/>
            <a:r>
              <a:rPr lang="fr-FR" smtClean="0"/>
              <a:t>Sans cela, nous ne pourrions reconstituer les ventes, ni imprimer de ticket, ni calculer le total des ventes.</a:t>
            </a:r>
          </a:p>
          <a:p>
            <a:pPr eaLnBrk="1" hangingPunct="1"/>
            <a:endParaRPr lang="fr-F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fld id="{8C0805EA-84D0-4E9F-AB20-FB4F5D409BAF}" type="slidenum">
              <a:rPr lang="fr-FR"/>
              <a:pPr/>
              <a:t>22</a:t>
            </a:fld>
            <a:endParaRPr lang="fr-FR"/>
          </a:p>
        </p:txBody>
      </p:sp>
      <p:sp>
        <p:nvSpPr>
          <p:cNvPr id="192515" name="Rectangle 2"/>
          <p:cNvSpPr>
            <a:spLocks noGrp="1" noRot="1" noChangeAspect="1" noChangeArrowheads="1" noTextEdit="1"/>
          </p:cNvSpPr>
          <p:nvPr>
            <p:ph type="sldImg"/>
          </p:nvPr>
        </p:nvSpPr>
        <p:spPr>
          <a:xfrm>
            <a:off x="1141413" y="685800"/>
            <a:ext cx="4573587" cy="3430588"/>
          </a:xfrm>
          <a:ln/>
        </p:spPr>
      </p:sp>
      <p:sp>
        <p:nvSpPr>
          <p:cNvPr id="192516"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p:cNvSpPr>
            <a:spLocks noGrp="1" noChangeArrowheads="1"/>
          </p:cNvSpPr>
          <p:nvPr>
            <p:ph type="sldNum" sz="quarter" idx="5"/>
          </p:nvPr>
        </p:nvSpPr>
        <p:spPr>
          <a:noFill/>
        </p:spPr>
        <p:txBody>
          <a:bodyPr/>
          <a:lstStyle/>
          <a:p>
            <a:fld id="{7978DF9E-66A7-47DF-9E4D-5586AA83BF7F}" type="slidenum">
              <a:rPr lang="fr-FR"/>
              <a:pPr/>
              <a:t>3</a:t>
            </a:fld>
            <a:endParaRPr lang="fr-FR"/>
          </a:p>
        </p:txBody>
      </p:sp>
      <p:sp>
        <p:nvSpPr>
          <p:cNvPr id="175107" name="Rectangle 2"/>
          <p:cNvSpPr>
            <a:spLocks noGrp="1" noRot="1" noChangeAspect="1" noChangeArrowheads="1" noTextEdit="1"/>
          </p:cNvSpPr>
          <p:nvPr>
            <p:ph type="sldImg"/>
          </p:nvPr>
        </p:nvSpPr>
        <p:spPr>
          <a:xfrm>
            <a:off x="1141413" y="685800"/>
            <a:ext cx="4573587" cy="3430588"/>
          </a:xfrm>
          <a:ln/>
        </p:spPr>
      </p:sp>
      <p:sp>
        <p:nvSpPr>
          <p:cNvPr id="175108"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7"/>
          <p:cNvSpPr>
            <a:spLocks noGrp="1" noChangeArrowheads="1"/>
          </p:cNvSpPr>
          <p:nvPr>
            <p:ph type="sldNum" sz="quarter" idx="5"/>
          </p:nvPr>
        </p:nvSpPr>
        <p:spPr>
          <a:noFill/>
        </p:spPr>
        <p:txBody>
          <a:bodyPr/>
          <a:lstStyle/>
          <a:p>
            <a:fld id="{3CDBEAE5-AA8F-48F6-9E09-E6FEBE02C8CA}" type="slidenum">
              <a:rPr lang="fr-FR"/>
              <a:pPr/>
              <a:t>23</a:t>
            </a:fld>
            <a:endParaRPr lang="fr-FR"/>
          </a:p>
        </p:txBody>
      </p:sp>
      <p:sp>
        <p:nvSpPr>
          <p:cNvPr id="193539" name="Rectangle 2"/>
          <p:cNvSpPr>
            <a:spLocks noGrp="1" noRot="1" noChangeAspect="1" noChangeArrowheads="1" noTextEdit="1"/>
          </p:cNvSpPr>
          <p:nvPr>
            <p:ph type="sldImg"/>
          </p:nvPr>
        </p:nvSpPr>
        <p:spPr>
          <a:xfrm>
            <a:off x="1141413" y="685800"/>
            <a:ext cx="4573587" cy="3430588"/>
          </a:xfrm>
          <a:ln/>
        </p:spPr>
      </p:sp>
      <p:sp>
        <p:nvSpPr>
          <p:cNvPr id="193540" name="Rectangle 3"/>
          <p:cNvSpPr>
            <a:spLocks noGrp="1" noChangeArrowheads="1"/>
          </p:cNvSpPr>
          <p:nvPr>
            <p:ph type="body" idx="1"/>
          </p:nvPr>
        </p:nvSpPr>
        <p:spPr>
          <a:xfrm>
            <a:off x="685800" y="4341813"/>
            <a:ext cx="5486400" cy="4116387"/>
          </a:xfrm>
          <a:noFill/>
          <a:ln/>
        </p:spPr>
        <p:txBody>
          <a:bodyPr/>
          <a:lstStyle/>
          <a:p>
            <a:pPr eaLnBrk="1" hangingPunct="1"/>
            <a:endParaRPr lang="fr-F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a:spLocks noGrp="1" noChangeArrowheads="1"/>
          </p:cNvSpPr>
          <p:nvPr>
            <p:ph type="sldNum" sz="quarter" idx="5"/>
          </p:nvPr>
        </p:nvSpPr>
        <p:spPr>
          <a:noFill/>
        </p:spPr>
        <p:txBody>
          <a:bodyPr/>
          <a:lstStyle/>
          <a:p>
            <a:fld id="{7782A1AB-644B-4A4B-A053-077FC534AECD}" type="slidenum">
              <a:rPr lang="fr-FR"/>
              <a:pPr/>
              <a:t>25</a:t>
            </a:fld>
            <a:endParaRPr lang="fr-FR"/>
          </a:p>
        </p:txBody>
      </p:sp>
      <p:sp>
        <p:nvSpPr>
          <p:cNvPr id="194563" name="Rectangle 2"/>
          <p:cNvSpPr>
            <a:spLocks noGrp="1" noRot="1" noChangeAspect="1" noChangeArrowheads="1" noTextEdit="1"/>
          </p:cNvSpPr>
          <p:nvPr>
            <p:ph type="sldImg"/>
          </p:nvPr>
        </p:nvSpPr>
        <p:spPr>
          <a:xfrm>
            <a:off x="1141413" y="685800"/>
            <a:ext cx="4573587" cy="3430588"/>
          </a:xfrm>
          <a:ln/>
        </p:spPr>
      </p:sp>
      <p:sp>
        <p:nvSpPr>
          <p:cNvPr id="194564"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7"/>
          <p:cNvSpPr>
            <a:spLocks noGrp="1" noChangeArrowheads="1"/>
          </p:cNvSpPr>
          <p:nvPr>
            <p:ph type="sldNum" sz="quarter" idx="5"/>
          </p:nvPr>
        </p:nvSpPr>
        <p:spPr>
          <a:noFill/>
        </p:spPr>
        <p:txBody>
          <a:bodyPr/>
          <a:lstStyle/>
          <a:p>
            <a:fld id="{9950A9CE-048F-480D-813C-2B69919C5299}" type="slidenum">
              <a:rPr lang="fr-FR"/>
              <a:pPr/>
              <a:t>26</a:t>
            </a:fld>
            <a:endParaRPr lang="fr-FR"/>
          </a:p>
        </p:txBody>
      </p:sp>
      <p:sp>
        <p:nvSpPr>
          <p:cNvPr id="195587" name="Rectangle 2"/>
          <p:cNvSpPr>
            <a:spLocks noGrp="1" noRot="1" noChangeAspect="1" noChangeArrowheads="1" noTextEdit="1"/>
          </p:cNvSpPr>
          <p:nvPr>
            <p:ph type="sldImg"/>
          </p:nvPr>
        </p:nvSpPr>
        <p:spPr>
          <a:xfrm>
            <a:off x="1141413" y="685800"/>
            <a:ext cx="4573587" cy="3430588"/>
          </a:xfrm>
          <a:ln/>
        </p:spPr>
      </p:sp>
      <p:sp>
        <p:nvSpPr>
          <p:cNvPr id="195588" name="Rectangle 3"/>
          <p:cNvSpPr>
            <a:spLocks noGrp="1" noChangeArrowheads="1"/>
          </p:cNvSpPr>
          <p:nvPr>
            <p:ph type="body" idx="1"/>
          </p:nvPr>
        </p:nvSpPr>
        <p:spPr>
          <a:xfrm>
            <a:off x="685800" y="4341813"/>
            <a:ext cx="5486400" cy="4116387"/>
          </a:xfrm>
          <a:noFill/>
          <a:ln/>
        </p:spPr>
        <p:txBody>
          <a:bodyPr/>
          <a:lstStyle/>
          <a:p>
            <a:pPr eaLnBrk="1" hangingPunct="1"/>
            <a:r>
              <a:rPr lang="fr-FR" smtClean="0"/>
              <a:t>c'est-à-dire de comprendre les objectifs du système avec ses règles et ses contraintes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7"/>
          <p:cNvSpPr>
            <a:spLocks noGrp="1" noChangeArrowheads="1"/>
          </p:cNvSpPr>
          <p:nvPr>
            <p:ph type="sldNum" sz="quarter" idx="5"/>
          </p:nvPr>
        </p:nvSpPr>
        <p:spPr>
          <a:noFill/>
        </p:spPr>
        <p:txBody>
          <a:bodyPr/>
          <a:lstStyle/>
          <a:p>
            <a:fld id="{DCED451F-188B-48A0-9479-61BE7FB752DE}" type="slidenum">
              <a:rPr lang="fr-FR"/>
              <a:pPr/>
              <a:t>27</a:t>
            </a:fld>
            <a:endParaRPr lang="fr-FR"/>
          </a:p>
        </p:txBody>
      </p:sp>
      <p:sp>
        <p:nvSpPr>
          <p:cNvPr id="196611" name="Rectangle 2"/>
          <p:cNvSpPr>
            <a:spLocks noGrp="1" noRot="1" noChangeAspect="1" noChangeArrowheads="1" noTextEdit="1"/>
          </p:cNvSpPr>
          <p:nvPr>
            <p:ph type="sldImg"/>
          </p:nvPr>
        </p:nvSpPr>
        <p:spPr>
          <a:xfrm>
            <a:off x="1141413" y="685800"/>
            <a:ext cx="4573587" cy="3430588"/>
          </a:xfrm>
          <a:ln/>
        </p:spPr>
      </p:sp>
      <p:sp>
        <p:nvSpPr>
          <p:cNvPr id="196612" name="Rectangle 3"/>
          <p:cNvSpPr>
            <a:spLocks noGrp="1" noChangeArrowheads="1"/>
          </p:cNvSpPr>
          <p:nvPr>
            <p:ph type="body" idx="1"/>
          </p:nvPr>
        </p:nvSpPr>
        <p:spPr>
          <a:xfrm>
            <a:off x="685800" y="4341813"/>
            <a:ext cx="5486400" cy="4116387"/>
          </a:xfrm>
          <a:noFill/>
          <a:ln/>
        </p:spPr>
        <p:txBody>
          <a:bodyPr/>
          <a:lstStyle/>
          <a:p>
            <a:pPr eaLnBrk="1" hangingPunct="1"/>
            <a:r>
              <a:rPr lang="fr-FR" smtClean="0"/>
              <a:t>c'est-à-dire de comprendre les objectifs du système avec ses règles et ses contraintes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a:noFill/>
        </p:spPr>
        <p:txBody>
          <a:bodyPr/>
          <a:lstStyle/>
          <a:p>
            <a:fld id="{3D29F949-9126-4F72-B474-6D254CAB423A}" type="slidenum">
              <a:rPr lang="fr-FR"/>
              <a:pPr/>
              <a:t>28</a:t>
            </a:fld>
            <a:endParaRPr lang="fr-FR"/>
          </a:p>
        </p:txBody>
      </p:sp>
      <p:sp>
        <p:nvSpPr>
          <p:cNvPr id="197635" name="Rectangle 2"/>
          <p:cNvSpPr>
            <a:spLocks noGrp="1" noRot="1" noChangeAspect="1" noChangeArrowheads="1" noTextEdit="1"/>
          </p:cNvSpPr>
          <p:nvPr>
            <p:ph type="sldImg"/>
          </p:nvPr>
        </p:nvSpPr>
        <p:spPr>
          <a:xfrm>
            <a:off x="1141413" y="685800"/>
            <a:ext cx="4573587" cy="3430588"/>
          </a:xfrm>
          <a:ln/>
        </p:spPr>
      </p:sp>
      <p:sp>
        <p:nvSpPr>
          <p:cNvPr id="197636" name="Rectangle 3"/>
          <p:cNvSpPr>
            <a:spLocks noGrp="1" noChangeArrowheads="1"/>
          </p:cNvSpPr>
          <p:nvPr>
            <p:ph type="body" idx="1"/>
          </p:nvPr>
        </p:nvSpPr>
        <p:spPr>
          <a:xfrm>
            <a:off x="685800" y="4341813"/>
            <a:ext cx="5486400" cy="4116387"/>
          </a:xfrm>
          <a:noFill/>
          <a:ln/>
        </p:spPr>
        <p:txBody>
          <a:bodyPr/>
          <a:lstStyle/>
          <a:p>
            <a:pPr marL="228600" indent="-228600" eaLnBrk="1" hangingPunct="1"/>
            <a:endParaRPr lang="fr-FR" smtClean="0"/>
          </a:p>
          <a:p>
            <a:pPr marL="228600" indent="-228600" eaLnBrk="1" hangingPunct="1"/>
            <a:endParaRPr lang="fr-F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7"/>
          <p:cNvSpPr>
            <a:spLocks noGrp="1" noChangeArrowheads="1"/>
          </p:cNvSpPr>
          <p:nvPr>
            <p:ph type="sldNum" sz="quarter" idx="5"/>
          </p:nvPr>
        </p:nvSpPr>
        <p:spPr>
          <a:noFill/>
        </p:spPr>
        <p:txBody>
          <a:bodyPr/>
          <a:lstStyle/>
          <a:p>
            <a:fld id="{EA382284-39FD-4A16-8418-EE45E39908BB}" type="slidenum">
              <a:rPr lang="fr-FR"/>
              <a:pPr/>
              <a:t>29</a:t>
            </a:fld>
            <a:endParaRPr lang="fr-FR"/>
          </a:p>
        </p:txBody>
      </p:sp>
      <p:sp>
        <p:nvSpPr>
          <p:cNvPr id="198659" name="Rectangle 2"/>
          <p:cNvSpPr>
            <a:spLocks noGrp="1" noRot="1" noChangeAspect="1" noChangeArrowheads="1" noTextEdit="1"/>
          </p:cNvSpPr>
          <p:nvPr>
            <p:ph type="sldImg"/>
          </p:nvPr>
        </p:nvSpPr>
        <p:spPr>
          <a:xfrm>
            <a:off x="1141413" y="685800"/>
            <a:ext cx="4573587" cy="3430588"/>
          </a:xfrm>
          <a:ln/>
        </p:spPr>
      </p:sp>
      <p:sp>
        <p:nvSpPr>
          <p:cNvPr id="198660" name="Rectangle 3"/>
          <p:cNvSpPr>
            <a:spLocks noGrp="1" noChangeArrowheads="1"/>
          </p:cNvSpPr>
          <p:nvPr>
            <p:ph type="body" idx="1"/>
          </p:nvPr>
        </p:nvSpPr>
        <p:spPr>
          <a:xfrm>
            <a:off x="685800" y="4341813"/>
            <a:ext cx="5486400" cy="4116387"/>
          </a:xfrm>
          <a:noFill/>
          <a:ln/>
        </p:spPr>
        <p:txBody>
          <a:bodyPr/>
          <a:lstStyle/>
          <a:p>
            <a:pPr marL="228600" indent="-228600" eaLnBrk="1" hangingPunct="1"/>
            <a:r>
              <a:rPr lang="fr-FR" smtClean="0">
                <a:solidFill>
                  <a:srgbClr val="000000"/>
                </a:solidFill>
              </a:rPr>
              <a:t>1) afin de réaliser les besoins exprimés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p:cNvSpPr>
            <a:spLocks noGrp="1" noChangeArrowheads="1"/>
          </p:cNvSpPr>
          <p:nvPr>
            <p:ph type="sldNum" sz="quarter" idx="5"/>
          </p:nvPr>
        </p:nvSpPr>
        <p:spPr>
          <a:noFill/>
        </p:spPr>
        <p:txBody>
          <a:bodyPr/>
          <a:lstStyle/>
          <a:p>
            <a:fld id="{9A82CE16-3710-4548-AE4E-37CDD55D8E87}" type="slidenum">
              <a:rPr lang="fr-FR"/>
              <a:pPr/>
              <a:t>30</a:t>
            </a:fld>
            <a:endParaRPr lang="fr-FR"/>
          </a:p>
        </p:txBody>
      </p:sp>
      <p:sp>
        <p:nvSpPr>
          <p:cNvPr id="199683" name="Rectangle 2"/>
          <p:cNvSpPr>
            <a:spLocks noGrp="1" noRot="1" noChangeAspect="1" noChangeArrowheads="1" noTextEdit="1"/>
          </p:cNvSpPr>
          <p:nvPr>
            <p:ph type="sldImg"/>
          </p:nvPr>
        </p:nvSpPr>
        <p:spPr>
          <a:xfrm>
            <a:off x="1141413" y="685800"/>
            <a:ext cx="4573587" cy="3430588"/>
          </a:xfrm>
          <a:ln/>
        </p:spPr>
      </p:sp>
      <p:sp>
        <p:nvSpPr>
          <p:cNvPr id="199684" name="Rectangle 3"/>
          <p:cNvSpPr>
            <a:spLocks noGrp="1" noChangeArrowheads="1"/>
          </p:cNvSpPr>
          <p:nvPr>
            <p:ph type="body" idx="1"/>
          </p:nvPr>
        </p:nvSpPr>
        <p:spPr>
          <a:xfrm>
            <a:off x="685800" y="4341813"/>
            <a:ext cx="5486400" cy="4116387"/>
          </a:xfrm>
          <a:noFill/>
          <a:ln/>
        </p:spPr>
        <p:txBody>
          <a:bodyPr/>
          <a:lstStyle/>
          <a:p>
            <a:pPr marL="228600" indent="-228600" eaLnBrk="1" hangingPunct="1"/>
            <a:r>
              <a:rPr lang="fr-FR" smtClean="0">
                <a:solidFill>
                  <a:srgbClr val="000000"/>
                </a:solidFill>
              </a:rPr>
              <a:t>1) afin de réaliser les besoins exprimés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7"/>
          <p:cNvSpPr>
            <a:spLocks noGrp="1" noChangeArrowheads="1"/>
          </p:cNvSpPr>
          <p:nvPr>
            <p:ph type="sldNum" sz="quarter" idx="5"/>
          </p:nvPr>
        </p:nvSpPr>
        <p:spPr>
          <a:noFill/>
        </p:spPr>
        <p:txBody>
          <a:bodyPr/>
          <a:lstStyle/>
          <a:p>
            <a:fld id="{D0B6DF8C-DB66-4920-BEE7-24DACA30BE2D}" type="slidenum">
              <a:rPr lang="fr-FR"/>
              <a:pPr/>
              <a:t>32</a:t>
            </a:fld>
            <a:endParaRPr lang="fr-FR"/>
          </a:p>
        </p:txBody>
      </p:sp>
      <p:sp>
        <p:nvSpPr>
          <p:cNvPr id="200707" name="Rectangle 2"/>
          <p:cNvSpPr>
            <a:spLocks noGrp="1" noRot="1" noChangeAspect="1" noChangeArrowheads="1" noTextEdit="1"/>
          </p:cNvSpPr>
          <p:nvPr>
            <p:ph type="sldImg"/>
          </p:nvPr>
        </p:nvSpPr>
        <p:spPr>
          <a:xfrm>
            <a:off x="1141413" y="685800"/>
            <a:ext cx="4573587" cy="3430588"/>
          </a:xfrm>
          <a:ln/>
        </p:spPr>
      </p:sp>
      <p:sp>
        <p:nvSpPr>
          <p:cNvPr id="200708" name="Rectangle 3"/>
          <p:cNvSpPr>
            <a:spLocks noGrp="1" noChangeArrowheads="1"/>
          </p:cNvSpPr>
          <p:nvPr>
            <p:ph type="body" idx="1"/>
          </p:nvPr>
        </p:nvSpPr>
        <p:spPr>
          <a:xfrm>
            <a:off x="685800" y="4341813"/>
            <a:ext cx="5486400" cy="4116387"/>
          </a:xfrm>
          <a:noFill/>
          <a:ln/>
        </p:spPr>
        <p:txBody>
          <a:bodyPr/>
          <a:lstStyle/>
          <a:p>
            <a:pPr eaLnBrk="1" hangingPunct="1"/>
            <a:endParaRPr lang="fr-F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a:noFill/>
        </p:spPr>
        <p:txBody>
          <a:bodyPr/>
          <a:lstStyle/>
          <a:p>
            <a:fld id="{8F70C7F3-CF68-489C-9BAE-1F7619D54146}" type="slidenum">
              <a:rPr lang="fr-FR"/>
              <a:pPr/>
              <a:t>33</a:t>
            </a:fld>
            <a:endParaRPr lang="fr-FR"/>
          </a:p>
        </p:txBody>
      </p:sp>
      <p:sp>
        <p:nvSpPr>
          <p:cNvPr id="201731" name="Rectangle 2"/>
          <p:cNvSpPr>
            <a:spLocks noGrp="1" noRot="1" noChangeAspect="1" noChangeArrowheads="1" noTextEdit="1"/>
          </p:cNvSpPr>
          <p:nvPr>
            <p:ph type="sldImg"/>
          </p:nvPr>
        </p:nvSpPr>
        <p:spPr>
          <a:xfrm>
            <a:off x="1141413" y="685800"/>
            <a:ext cx="4573587" cy="3430588"/>
          </a:xfrm>
          <a:ln/>
        </p:spPr>
      </p:sp>
      <p:sp>
        <p:nvSpPr>
          <p:cNvPr id="201732" name="Rectangle 3"/>
          <p:cNvSpPr>
            <a:spLocks noGrp="1" noChangeArrowheads="1"/>
          </p:cNvSpPr>
          <p:nvPr>
            <p:ph type="body" idx="1"/>
          </p:nvPr>
        </p:nvSpPr>
        <p:spPr>
          <a:xfrm>
            <a:off x="685800" y="4341813"/>
            <a:ext cx="5486400" cy="4116387"/>
          </a:xfrm>
          <a:noFill/>
          <a:ln/>
        </p:spPr>
        <p:txBody>
          <a:bodyPr/>
          <a:lstStyle/>
          <a:p>
            <a:pPr eaLnBrk="1" hangingPunct="1"/>
            <a:endParaRPr lang="fr-F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a:noFill/>
        </p:spPr>
        <p:txBody>
          <a:bodyPr/>
          <a:lstStyle/>
          <a:p>
            <a:fld id="{B69D39C2-6F6E-41D4-B8DF-0504CD088B20}" type="slidenum">
              <a:rPr lang="fr-FR"/>
              <a:pPr/>
              <a:t>34</a:t>
            </a:fld>
            <a:endParaRPr lang="fr-FR"/>
          </a:p>
        </p:txBody>
      </p:sp>
      <p:sp>
        <p:nvSpPr>
          <p:cNvPr id="202755" name="Rectangle 2"/>
          <p:cNvSpPr>
            <a:spLocks noGrp="1" noRot="1" noChangeAspect="1" noChangeArrowheads="1" noTextEdit="1"/>
          </p:cNvSpPr>
          <p:nvPr>
            <p:ph type="sldImg"/>
          </p:nvPr>
        </p:nvSpPr>
        <p:spPr>
          <a:xfrm>
            <a:off x="1141413" y="685800"/>
            <a:ext cx="4573587" cy="3430588"/>
          </a:xfrm>
          <a:ln/>
        </p:spPr>
      </p:sp>
      <p:sp>
        <p:nvSpPr>
          <p:cNvPr id="202756" name="Rectangle 3"/>
          <p:cNvSpPr>
            <a:spLocks noGrp="1" noChangeArrowheads="1"/>
          </p:cNvSpPr>
          <p:nvPr>
            <p:ph type="body" idx="1"/>
          </p:nvPr>
        </p:nvSpPr>
        <p:spPr>
          <a:xfrm>
            <a:off x="685800" y="4341813"/>
            <a:ext cx="5486400" cy="4116387"/>
          </a:xfrm>
          <a:noFill/>
          <a:ln/>
        </p:spPr>
        <p:txBody>
          <a:bodyPr/>
          <a:lstStyle/>
          <a:p>
            <a:pPr marL="228600" indent="-228600" eaLnBrk="1" hangingPunct="1"/>
            <a:r>
              <a:rPr lang="fr-FR" sz="1400" smtClean="0">
                <a:solidFill>
                  <a:srgbClr val="000000"/>
                </a:solidFill>
              </a:rPr>
              <a:t>qui propose une vue temporelle des messages échangés.</a:t>
            </a:r>
          </a:p>
          <a:p>
            <a:pPr marL="228600" indent="-228600" eaLnBrk="1" hangingPunct="1"/>
            <a:r>
              <a:rPr lang="fr-FR" sz="1400" smtClean="0">
                <a:solidFill>
                  <a:srgbClr val="000000"/>
                </a:solidFill>
              </a:rPr>
              <a:t>qui propose une vue spatiale des messages échangés.</a:t>
            </a:r>
            <a:endParaRPr lang="fr-FR" smtClean="0">
              <a:solidFill>
                <a:srgbClr val="000000"/>
              </a:solidFill>
            </a:endParaRPr>
          </a:p>
          <a:p>
            <a:pPr marL="228600" indent="-228600" eaLnBrk="1" hangingPunct="1"/>
            <a:r>
              <a:rPr lang="fr-FR" smtClean="0">
                <a:solidFill>
                  <a:srgbClr val="000000"/>
                </a:solidFill>
              </a:rPr>
              <a:t>fin) et leur </a:t>
            </a:r>
            <a:r>
              <a:rPr lang="fr-FR" smtClean="0"/>
              <a:t>possibilité de rétro ingénierie à partir du code source, car ceux-ci illustrent clairement la séquence de messages.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p:spPr>
        <p:txBody>
          <a:bodyPr/>
          <a:lstStyle/>
          <a:p>
            <a:fld id="{5DFA67F6-C883-4171-B35C-0D06A3EC51A9}" type="slidenum">
              <a:rPr lang="fr-FR"/>
              <a:pPr/>
              <a:t>4</a:t>
            </a:fld>
            <a:endParaRPr lang="fr-FR"/>
          </a:p>
        </p:txBody>
      </p:sp>
      <p:sp>
        <p:nvSpPr>
          <p:cNvPr id="176131" name="Rectangle 2"/>
          <p:cNvSpPr>
            <a:spLocks noGrp="1" noRot="1" noChangeAspect="1" noChangeArrowheads="1" noTextEdit="1"/>
          </p:cNvSpPr>
          <p:nvPr>
            <p:ph type="sldImg"/>
          </p:nvPr>
        </p:nvSpPr>
        <p:spPr>
          <a:xfrm>
            <a:off x="1141413" y="685800"/>
            <a:ext cx="4573587" cy="3430588"/>
          </a:xfrm>
          <a:ln/>
        </p:spPr>
      </p:sp>
      <p:sp>
        <p:nvSpPr>
          <p:cNvPr id="176132"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p:cNvSpPr>
            <a:spLocks noGrp="1" noChangeArrowheads="1"/>
          </p:cNvSpPr>
          <p:nvPr>
            <p:ph type="sldNum" sz="quarter" idx="5"/>
          </p:nvPr>
        </p:nvSpPr>
        <p:spPr>
          <a:noFill/>
        </p:spPr>
        <p:txBody>
          <a:bodyPr/>
          <a:lstStyle/>
          <a:p>
            <a:fld id="{3A07A671-E860-429B-9D6D-1A57262FC34E}" type="slidenum">
              <a:rPr lang="fr-FR"/>
              <a:pPr/>
              <a:t>35</a:t>
            </a:fld>
            <a:endParaRPr lang="fr-FR"/>
          </a:p>
        </p:txBody>
      </p:sp>
      <p:sp>
        <p:nvSpPr>
          <p:cNvPr id="203779" name="Rectangle 2"/>
          <p:cNvSpPr>
            <a:spLocks noGrp="1" noRot="1" noChangeAspect="1" noChangeArrowheads="1" noTextEdit="1"/>
          </p:cNvSpPr>
          <p:nvPr>
            <p:ph type="sldImg"/>
          </p:nvPr>
        </p:nvSpPr>
        <p:spPr>
          <a:xfrm>
            <a:off x="1141413" y="685800"/>
            <a:ext cx="4573587" cy="3430588"/>
          </a:xfrm>
          <a:ln/>
        </p:spPr>
      </p:sp>
      <p:sp>
        <p:nvSpPr>
          <p:cNvPr id="203780" name="Rectangle 3"/>
          <p:cNvSpPr>
            <a:spLocks noGrp="1" noChangeArrowheads="1"/>
          </p:cNvSpPr>
          <p:nvPr>
            <p:ph type="body" idx="1"/>
          </p:nvPr>
        </p:nvSpPr>
        <p:spPr>
          <a:xfrm>
            <a:off x="685800" y="4341813"/>
            <a:ext cx="5486400" cy="4116387"/>
          </a:xfrm>
          <a:noFill/>
          <a:ln/>
        </p:spPr>
        <p:txBody>
          <a:bodyPr/>
          <a:lstStyle/>
          <a:p>
            <a:pPr eaLnBrk="1" hangingPunct="1"/>
            <a:endParaRPr lang="fr-F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idx="5"/>
          </p:nvPr>
        </p:nvSpPr>
        <p:spPr>
          <a:noFill/>
        </p:spPr>
        <p:txBody>
          <a:bodyPr/>
          <a:lstStyle/>
          <a:p>
            <a:fld id="{E9DA5AD5-2826-4374-A7F5-816A80E9BFF9}" type="slidenum">
              <a:rPr lang="fr-FR"/>
              <a:pPr/>
              <a:t>36</a:t>
            </a:fld>
            <a:endParaRPr lang="fr-FR"/>
          </a:p>
        </p:txBody>
      </p:sp>
      <p:sp>
        <p:nvSpPr>
          <p:cNvPr id="204803" name="Rectangle 2"/>
          <p:cNvSpPr>
            <a:spLocks noGrp="1" noRot="1" noChangeAspect="1" noChangeArrowheads="1" noTextEdit="1"/>
          </p:cNvSpPr>
          <p:nvPr>
            <p:ph type="sldImg"/>
          </p:nvPr>
        </p:nvSpPr>
        <p:spPr>
          <a:xfrm>
            <a:off x="1141413" y="685800"/>
            <a:ext cx="4573587" cy="3430588"/>
          </a:xfrm>
          <a:ln/>
        </p:spPr>
      </p:sp>
      <p:sp>
        <p:nvSpPr>
          <p:cNvPr id="204804" name="Rectangle 3"/>
          <p:cNvSpPr>
            <a:spLocks noGrp="1" noChangeArrowheads="1"/>
          </p:cNvSpPr>
          <p:nvPr>
            <p:ph type="body" idx="1"/>
          </p:nvPr>
        </p:nvSpPr>
        <p:spPr>
          <a:xfrm>
            <a:off x="685800" y="4341813"/>
            <a:ext cx="5486400" cy="4116387"/>
          </a:xfrm>
          <a:noFill/>
          <a:ln/>
        </p:spPr>
        <p:txBody>
          <a:bodyPr/>
          <a:lstStyle/>
          <a:p>
            <a:pPr eaLnBrk="1" hangingPunct="1"/>
            <a:endParaRPr lang="fr-F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7"/>
          <p:cNvSpPr>
            <a:spLocks noGrp="1" noChangeArrowheads="1"/>
          </p:cNvSpPr>
          <p:nvPr>
            <p:ph type="sldNum" sz="quarter" idx="5"/>
          </p:nvPr>
        </p:nvSpPr>
        <p:spPr>
          <a:noFill/>
        </p:spPr>
        <p:txBody>
          <a:bodyPr/>
          <a:lstStyle/>
          <a:p>
            <a:fld id="{051EE758-F977-47D1-BDA9-7C5CA5F0139A}" type="slidenum">
              <a:rPr lang="fr-FR"/>
              <a:pPr/>
              <a:t>37</a:t>
            </a:fld>
            <a:endParaRPr lang="fr-FR"/>
          </a:p>
        </p:txBody>
      </p:sp>
      <p:sp>
        <p:nvSpPr>
          <p:cNvPr id="205827" name="Rectangle 2"/>
          <p:cNvSpPr>
            <a:spLocks noGrp="1" noRot="1" noChangeAspect="1" noChangeArrowheads="1" noTextEdit="1"/>
          </p:cNvSpPr>
          <p:nvPr>
            <p:ph type="sldImg"/>
          </p:nvPr>
        </p:nvSpPr>
        <p:spPr>
          <a:xfrm>
            <a:off x="1141413" y="685800"/>
            <a:ext cx="4573587" cy="3430588"/>
          </a:xfrm>
          <a:ln/>
        </p:spPr>
      </p:sp>
      <p:sp>
        <p:nvSpPr>
          <p:cNvPr id="205828" name="Rectangle 3"/>
          <p:cNvSpPr>
            <a:spLocks noGrp="1" noChangeArrowheads="1"/>
          </p:cNvSpPr>
          <p:nvPr>
            <p:ph type="body" idx="1"/>
          </p:nvPr>
        </p:nvSpPr>
        <p:spPr>
          <a:xfrm>
            <a:off x="685800" y="4341813"/>
            <a:ext cx="5486400" cy="4116387"/>
          </a:xfrm>
          <a:noFill/>
          <a:ln/>
        </p:spPr>
        <p:txBody>
          <a:bodyPr/>
          <a:lstStyle/>
          <a:p>
            <a:pPr eaLnBrk="1" hangingPunct="1"/>
            <a:endParaRPr lang="fr-F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7"/>
          <p:cNvSpPr>
            <a:spLocks noGrp="1" noChangeArrowheads="1"/>
          </p:cNvSpPr>
          <p:nvPr>
            <p:ph type="sldNum" sz="quarter" idx="5"/>
          </p:nvPr>
        </p:nvSpPr>
        <p:spPr>
          <a:noFill/>
        </p:spPr>
        <p:txBody>
          <a:bodyPr/>
          <a:lstStyle/>
          <a:p>
            <a:fld id="{6777FE27-9216-4A5B-B960-8A8892FE7192}" type="slidenum">
              <a:rPr lang="fr-FR"/>
              <a:pPr/>
              <a:t>39</a:t>
            </a:fld>
            <a:endParaRPr lang="fr-FR"/>
          </a:p>
        </p:txBody>
      </p:sp>
      <p:sp>
        <p:nvSpPr>
          <p:cNvPr id="206851" name="Rectangle 2"/>
          <p:cNvSpPr>
            <a:spLocks noGrp="1" noRot="1" noChangeAspect="1" noChangeArrowheads="1" noTextEdit="1"/>
          </p:cNvSpPr>
          <p:nvPr>
            <p:ph type="sldImg"/>
          </p:nvPr>
        </p:nvSpPr>
        <p:spPr>
          <a:xfrm>
            <a:off x="1141413" y="685800"/>
            <a:ext cx="4573587" cy="3430588"/>
          </a:xfrm>
          <a:ln/>
        </p:spPr>
      </p:sp>
      <p:sp>
        <p:nvSpPr>
          <p:cNvPr id="206852"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7"/>
          <p:cNvSpPr>
            <a:spLocks noGrp="1" noChangeArrowheads="1"/>
          </p:cNvSpPr>
          <p:nvPr>
            <p:ph type="sldNum" sz="quarter" idx="5"/>
          </p:nvPr>
        </p:nvSpPr>
        <p:spPr>
          <a:noFill/>
        </p:spPr>
        <p:txBody>
          <a:bodyPr/>
          <a:lstStyle/>
          <a:p>
            <a:fld id="{0804017E-2A35-421F-B659-27B4C4FA389A}" type="slidenum">
              <a:rPr lang="fr-FR"/>
              <a:pPr/>
              <a:t>40</a:t>
            </a:fld>
            <a:endParaRPr lang="fr-FR"/>
          </a:p>
        </p:txBody>
      </p:sp>
      <p:sp>
        <p:nvSpPr>
          <p:cNvPr id="207875" name="Rectangle 2"/>
          <p:cNvSpPr>
            <a:spLocks noGrp="1" noRot="1" noChangeAspect="1" noChangeArrowheads="1" noTextEdit="1"/>
          </p:cNvSpPr>
          <p:nvPr>
            <p:ph type="sldImg"/>
          </p:nvPr>
        </p:nvSpPr>
        <p:spPr>
          <a:xfrm>
            <a:off x="1141413" y="685800"/>
            <a:ext cx="4573587" cy="3430588"/>
          </a:xfrm>
          <a:ln/>
        </p:spPr>
      </p:sp>
      <p:sp>
        <p:nvSpPr>
          <p:cNvPr id="207876" name="Rectangle 3"/>
          <p:cNvSpPr>
            <a:spLocks noGrp="1" noChangeArrowheads="1"/>
          </p:cNvSpPr>
          <p:nvPr>
            <p:ph type="body" idx="1"/>
          </p:nvPr>
        </p:nvSpPr>
        <p:spPr>
          <a:xfrm>
            <a:off x="685800" y="4341813"/>
            <a:ext cx="5486400" cy="4116387"/>
          </a:xfrm>
          <a:noFill/>
          <a:ln/>
        </p:spPr>
        <p:txBody>
          <a:bodyPr/>
          <a:lstStyle/>
          <a:p>
            <a:pPr marL="228600" indent="-228600" eaLnBrk="1" hangingPunct="1"/>
            <a:r>
              <a:rPr lang="fr-FR" smtClean="0">
                <a:solidFill>
                  <a:srgbClr val="000000"/>
                </a:solidFill>
              </a:rPr>
              <a:t>1) afin de réaliser les besoins exprimés</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7"/>
          <p:cNvSpPr>
            <a:spLocks noGrp="1" noChangeArrowheads="1"/>
          </p:cNvSpPr>
          <p:nvPr>
            <p:ph type="sldNum" sz="quarter" idx="5"/>
          </p:nvPr>
        </p:nvSpPr>
        <p:spPr>
          <a:noFill/>
        </p:spPr>
        <p:txBody>
          <a:bodyPr/>
          <a:lstStyle/>
          <a:p>
            <a:fld id="{F2DD2B4B-04AF-441C-B4F2-18E1FD7BAF92}" type="slidenum">
              <a:rPr lang="fr-FR"/>
              <a:pPr/>
              <a:t>41</a:t>
            </a:fld>
            <a:endParaRPr lang="fr-FR"/>
          </a:p>
        </p:txBody>
      </p:sp>
      <p:sp>
        <p:nvSpPr>
          <p:cNvPr id="208899" name="Rectangle 2"/>
          <p:cNvSpPr>
            <a:spLocks noGrp="1" noRot="1" noChangeAspect="1" noChangeArrowheads="1" noTextEdit="1"/>
          </p:cNvSpPr>
          <p:nvPr>
            <p:ph type="sldImg"/>
          </p:nvPr>
        </p:nvSpPr>
        <p:spPr>
          <a:xfrm>
            <a:off x="1141413" y="685800"/>
            <a:ext cx="4573587" cy="3430588"/>
          </a:xfrm>
          <a:ln/>
        </p:spPr>
      </p:sp>
      <p:sp>
        <p:nvSpPr>
          <p:cNvPr id="208900" name="Rectangle 3"/>
          <p:cNvSpPr>
            <a:spLocks noGrp="1" noChangeArrowheads="1"/>
          </p:cNvSpPr>
          <p:nvPr>
            <p:ph type="body" idx="1"/>
          </p:nvPr>
        </p:nvSpPr>
        <p:spPr>
          <a:xfrm>
            <a:off x="685800" y="4341813"/>
            <a:ext cx="5486400" cy="4116387"/>
          </a:xfrm>
          <a:noFill/>
          <a:ln/>
        </p:spPr>
        <p:txBody>
          <a:bodyPr/>
          <a:lstStyle/>
          <a:p>
            <a:pPr marL="228600" indent="-228600" eaLnBrk="1" hangingPunct="1"/>
            <a:r>
              <a:rPr lang="fr-FR" smtClean="0">
                <a:solidFill>
                  <a:srgbClr val="000000"/>
                </a:solidFill>
              </a:rPr>
              <a:t>ou le contexte d’exécution sur lequel est installé le logiciel.</a:t>
            </a:r>
          </a:p>
          <a:p>
            <a:pPr marL="228600" indent="-228600" eaLnBrk="1" hangingPunct="1"/>
            <a:r>
              <a:rPr lang="fr-FR" smtClean="0">
                <a:solidFill>
                  <a:srgbClr val="000000"/>
                </a:solidFill>
              </a:rPr>
              <a:t>La décomposition proposée par la vue logique contribue à définir la distribution de la vue de déploiement.</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7"/>
          <p:cNvSpPr>
            <a:spLocks noGrp="1" noChangeArrowheads="1"/>
          </p:cNvSpPr>
          <p:nvPr>
            <p:ph type="sldNum" sz="quarter" idx="5"/>
          </p:nvPr>
        </p:nvSpPr>
        <p:spPr>
          <a:noFill/>
        </p:spPr>
        <p:txBody>
          <a:bodyPr/>
          <a:lstStyle/>
          <a:p>
            <a:fld id="{E80BDF44-427F-43E3-80AF-D3CA62DB85C2}" type="slidenum">
              <a:rPr lang="fr-FR"/>
              <a:pPr/>
              <a:t>42</a:t>
            </a:fld>
            <a:endParaRPr lang="fr-FR"/>
          </a:p>
        </p:txBody>
      </p:sp>
      <p:sp>
        <p:nvSpPr>
          <p:cNvPr id="209923" name="Rectangle 2"/>
          <p:cNvSpPr>
            <a:spLocks noGrp="1" noRot="1" noChangeAspect="1" noChangeArrowheads="1" noTextEdit="1"/>
          </p:cNvSpPr>
          <p:nvPr>
            <p:ph type="sldImg"/>
          </p:nvPr>
        </p:nvSpPr>
        <p:spPr>
          <a:xfrm>
            <a:off x="1141413" y="685800"/>
            <a:ext cx="4573587" cy="3430588"/>
          </a:xfrm>
          <a:ln/>
        </p:spPr>
      </p:sp>
      <p:sp>
        <p:nvSpPr>
          <p:cNvPr id="209924" name="Rectangle 3"/>
          <p:cNvSpPr>
            <a:spLocks noGrp="1" noChangeArrowheads="1"/>
          </p:cNvSpPr>
          <p:nvPr>
            <p:ph type="body" idx="1"/>
          </p:nvPr>
        </p:nvSpPr>
        <p:spPr>
          <a:xfrm>
            <a:off x="685800" y="4341813"/>
            <a:ext cx="5486400" cy="4116387"/>
          </a:xfrm>
          <a:noFill/>
          <a:ln/>
        </p:spPr>
        <p:txBody>
          <a:bodyPr/>
          <a:lstStyle/>
          <a:p>
            <a:pPr marL="228600" indent="-228600" eaLnBrk="1" hangingPunct="1"/>
            <a:r>
              <a:rPr lang="fr-FR" smtClean="0">
                <a:solidFill>
                  <a:srgbClr val="000000"/>
                </a:solidFill>
              </a:rPr>
              <a:t>1) afin de réaliser les besoins exprimés</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7"/>
          <p:cNvSpPr>
            <a:spLocks noGrp="1" noChangeArrowheads="1"/>
          </p:cNvSpPr>
          <p:nvPr>
            <p:ph type="sldNum" sz="quarter" idx="5"/>
          </p:nvPr>
        </p:nvSpPr>
        <p:spPr>
          <a:noFill/>
        </p:spPr>
        <p:txBody>
          <a:bodyPr/>
          <a:lstStyle/>
          <a:p>
            <a:fld id="{7EA92C05-8548-4D75-8906-E37B8D2DEBEA}" type="slidenum">
              <a:rPr lang="fr-FR"/>
              <a:pPr/>
              <a:t>43</a:t>
            </a:fld>
            <a:endParaRPr lang="fr-FR"/>
          </a:p>
        </p:txBody>
      </p:sp>
      <p:sp>
        <p:nvSpPr>
          <p:cNvPr id="210947" name="Rectangle 2"/>
          <p:cNvSpPr>
            <a:spLocks noGrp="1" noRot="1" noChangeAspect="1" noChangeArrowheads="1" noTextEdit="1"/>
          </p:cNvSpPr>
          <p:nvPr>
            <p:ph type="sldImg"/>
          </p:nvPr>
        </p:nvSpPr>
        <p:spPr>
          <a:xfrm>
            <a:off x="1141413" y="685800"/>
            <a:ext cx="4573587" cy="3430588"/>
          </a:xfrm>
          <a:ln/>
        </p:spPr>
      </p:sp>
      <p:sp>
        <p:nvSpPr>
          <p:cNvPr id="210948" name="Rectangle 3"/>
          <p:cNvSpPr>
            <a:spLocks noGrp="1" noChangeArrowheads="1"/>
          </p:cNvSpPr>
          <p:nvPr>
            <p:ph type="body" idx="1"/>
          </p:nvPr>
        </p:nvSpPr>
        <p:spPr>
          <a:xfrm>
            <a:off x="685800" y="4341813"/>
            <a:ext cx="5486400" cy="4116387"/>
          </a:xfrm>
          <a:noFill/>
          <a:ln/>
        </p:spPr>
        <p:txBody>
          <a:bodyPr/>
          <a:lstStyle/>
          <a:p>
            <a:pPr marL="228600" indent="-228600" eaLnBrk="1" hangingPunct="1"/>
            <a:r>
              <a:rPr lang="fr-FR" smtClean="0">
                <a:solidFill>
                  <a:srgbClr val="000000"/>
                </a:solidFill>
              </a:rPr>
              <a:t>La sortie d’un filtre correspond à l’entrée de l’autre.</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7"/>
          <p:cNvSpPr>
            <a:spLocks noGrp="1" noChangeArrowheads="1"/>
          </p:cNvSpPr>
          <p:nvPr>
            <p:ph type="sldNum" sz="quarter" idx="5"/>
          </p:nvPr>
        </p:nvSpPr>
        <p:spPr>
          <a:noFill/>
        </p:spPr>
        <p:txBody>
          <a:bodyPr/>
          <a:lstStyle/>
          <a:p>
            <a:fld id="{EEDAF47C-8FC0-4D83-AB4B-61EB03EAAB56}" type="slidenum">
              <a:rPr lang="fr-FR"/>
              <a:pPr/>
              <a:t>44</a:t>
            </a:fld>
            <a:endParaRPr lang="fr-FR"/>
          </a:p>
        </p:txBody>
      </p:sp>
      <p:sp>
        <p:nvSpPr>
          <p:cNvPr id="211971" name="Rectangle 2"/>
          <p:cNvSpPr>
            <a:spLocks noGrp="1" noRot="1" noChangeAspect="1" noChangeArrowheads="1" noTextEdit="1"/>
          </p:cNvSpPr>
          <p:nvPr>
            <p:ph type="sldImg"/>
          </p:nvPr>
        </p:nvSpPr>
        <p:spPr>
          <a:xfrm>
            <a:off x="1141413" y="685800"/>
            <a:ext cx="4573587" cy="3430588"/>
          </a:xfrm>
          <a:ln/>
        </p:spPr>
      </p:sp>
      <p:sp>
        <p:nvSpPr>
          <p:cNvPr id="211972" name="Rectangle 3"/>
          <p:cNvSpPr>
            <a:spLocks noGrp="1" noChangeArrowheads="1"/>
          </p:cNvSpPr>
          <p:nvPr>
            <p:ph type="body" idx="1"/>
          </p:nvPr>
        </p:nvSpPr>
        <p:spPr>
          <a:xfrm>
            <a:off x="685800" y="4341813"/>
            <a:ext cx="5486400" cy="4116387"/>
          </a:xfrm>
          <a:noFill/>
          <a:ln/>
        </p:spPr>
        <p:txBody>
          <a:bodyPr/>
          <a:lstStyle/>
          <a:p>
            <a:pPr marL="228600" indent="-228600" algn="just" eaLnBrk="1" hangingPunct="1"/>
            <a:r>
              <a:rPr lang="fr-FR" smtClean="0">
                <a:solidFill>
                  <a:srgbClr val="000000"/>
                </a:solidFill>
              </a:rPr>
              <a:t>	</a:t>
            </a:r>
            <a:r>
              <a:rPr lang="fr-FR" sz="1000" smtClean="0">
                <a:solidFill>
                  <a:srgbClr val="000000"/>
                </a:solidFill>
              </a:rPr>
              <a:t>Il s’inspire de l’approche MVC et du modèle à 5 couches.</a:t>
            </a:r>
          </a:p>
          <a:p>
            <a:pPr marL="228600" indent="-228600" algn="just" eaLnBrk="1" hangingPunct="1"/>
            <a:endParaRPr lang="fr-FR" sz="400" smtClean="0">
              <a:solidFill>
                <a:srgbClr val="000000"/>
              </a:solidFill>
            </a:endParaRPr>
          </a:p>
          <a:p>
            <a:pPr marL="228600" indent="-228600" algn="just" eaLnBrk="1" hangingPunct="1"/>
            <a:r>
              <a:rPr lang="fr-FR" smtClean="0">
                <a:solidFill>
                  <a:srgbClr val="000000"/>
                </a:solidFill>
              </a:rPr>
              <a:t>	</a:t>
            </a:r>
            <a:r>
              <a:rPr lang="fr-FR" sz="1000" smtClean="0">
                <a:solidFill>
                  <a:srgbClr val="000000"/>
                </a:solidFill>
              </a:rPr>
              <a:t>Dans ce modèle, on factorise les classes d’une application en quatre catégories:</a:t>
            </a:r>
          </a:p>
          <a:p>
            <a:pPr marL="228600" indent="-228600" algn="just" eaLnBrk="1" hangingPunct="1"/>
            <a:r>
              <a:rPr lang="fr-FR" smtClean="0">
                <a:solidFill>
                  <a:srgbClr val="000000"/>
                </a:solidFill>
              </a:rPr>
              <a:t>	Classe boundary.</a:t>
            </a:r>
          </a:p>
          <a:p>
            <a:pPr marL="228600" indent="-228600" algn="just" eaLnBrk="1" hangingPunct="1"/>
            <a:r>
              <a:rPr lang="fr-FR" smtClean="0">
                <a:solidFill>
                  <a:srgbClr val="000000"/>
                </a:solidFill>
              </a:rPr>
              <a:t>	Classe control. </a:t>
            </a:r>
          </a:p>
          <a:p>
            <a:pPr marL="228600" indent="-228600" algn="just" eaLnBrk="1" hangingPunct="1"/>
            <a:r>
              <a:rPr lang="fr-FR" smtClean="0">
                <a:solidFill>
                  <a:srgbClr val="000000"/>
                </a:solidFill>
              </a:rPr>
              <a:t>	Classe entity.</a:t>
            </a:r>
          </a:p>
          <a:p>
            <a:pPr marL="228600" indent="-228600" algn="just" eaLnBrk="1" hangingPunct="1"/>
            <a:r>
              <a:rPr lang="fr-FR" smtClean="0">
                <a:solidFill>
                  <a:srgbClr val="000000"/>
                </a:solidFill>
              </a:rPr>
              <a:t>	Classe database interface.</a:t>
            </a:r>
          </a:p>
          <a:p>
            <a:pPr marL="685800" lvl="1" indent="-228600" algn="just" eaLnBrk="1" hangingPunct="1"/>
            <a:endParaRPr lang="fr-FR" smtClean="0">
              <a:solidFill>
                <a:srgbClr val="000000"/>
              </a:solidFill>
            </a:endParaRPr>
          </a:p>
          <a:p>
            <a:pPr marL="685800" lvl="1" indent="-228600" algn="just" eaLnBrk="1" hangingPunct="1"/>
            <a:endParaRPr lang="fr-FR" smtClean="0">
              <a:solidFill>
                <a:srgbClr val="000000"/>
              </a:solidFill>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7"/>
          <p:cNvSpPr>
            <a:spLocks noGrp="1" noChangeArrowheads="1"/>
          </p:cNvSpPr>
          <p:nvPr>
            <p:ph type="sldNum" sz="quarter" idx="5"/>
          </p:nvPr>
        </p:nvSpPr>
        <p:spPr>
          <a:noFill/>
        </p:spPr>
        <p:txBody>
          <a:bodyPr/>
          <a:lstStyle/>
          <a:p>
            <a:fld id="{DC4C5C6F-3009-4F48-BCDB-78BB0A0D25D2}" type="slidenum">
              <a:rPr lang="fr-FR"/>
              <a:pPr/>
              <a:t>45</a:t>
            </a:fld>
            <a:endParaRPr lang="fr-FR"/>
          </a:p>
        </p:txBody>
      </p:sp>
      <p:sp>
        <p:nvSpPr>
          <p:cNvPr id="212995" name="Rectangle 2"/>
          <p:cNvSpPr>
            <a:spLocks noGrp="1" noRot="1" noChangeAspect="1" noChangeArrowheads="1" noTextEdit="1"/>
          </p:cNvSpPr>
          <p:nvPr>
            <p:ph type="sldImg"/>
          </p:nvPr>
        </p:nvSpPr>
        <p:spPr>
          <a:xfrm>
            <a:off x="1141413" y="685800"/>
            <a:ext cx="4573587" cy="3430588"/>
          </a:xfrm>
          <a:ln/>
        </p:spPr>
      </p:sp>
      <p:sp>
        <p:nvSpPr>
          <p:cNvPr id="212996" name="Rectangle 3"/>
          <p:cNvSpPr>
            <a:spLocks noGrp="1" noChangeArrowheads="1"/>
          </p:cNvSpPr>
          <p:nvPr>
            <p:ph type="body" idx="1"/>
          </p:nvPr>
        </p:nvSpPr>
        <p:spPr>
          <a:xfrm>
            <a:off x="685800" y="4341813"/>
            <a:ext cx="5486400" cy="4116387"/>
          </a:xfrm>
          <a:noFill/>
          <a:ln/>
        </p:spPr>
        <p:txBody>
          <a:bodyPr/>
          <a:lstStyle/>
          <a:p>
            <a:pPr marL="228600" indent="-228600" algn="just" eaLnBrk="1" hangingPunct="1"/>
            <a:r>
              <a:rPr lang="fr-FR" sz="800" smtClean="0">
                <a:solidFill>
                  <a:srgbClr val="000000"/>
                </a:solidFill>
              </a:rPr>
              <a:t>1)La classe </a:t>
            </a:r>
            <a:r>
              <a:rPr lang="fr-FR" sz="800" b="1" smtClean="0">
                <a:solidFill>
                  <a:srgbClr val="000000"/>
                </a:solidFill>
              </a:rPr>
              <a:t>boundary</a:t>
            </a:r>
            <a:r>
              <a:rPr lang="fr-FR" sz="800" smtClean="0">
                <a:solidFill>
                  <a:srgbClr val="000000"/>
                </a:solidFill>
              </a:rPr>
              <a:t> représente une interface entre un acteur et le système. Elle permette de représenter l’état du système sous forme d’interface graphique ou autre. Elle est de nature transitoire et appartient à la couche présentation.</a:t>
            </a:r>
          </a:p>
          <a:p>
            <a:pPr marL="228600" indent="-228600" eaLnBrk="1" hangingPunct="1"/>
            <a:r>
              <a:rPr lang="fr-FR" smtClean="0">
                <a:solidFill>
                  <a:srgbClr val="000000"/>
                </a:solidFill>
              </a:rPr>
              <a:t>2) </a:t>
            </a:r>
            <a:r>
              <a:rPr lang="fr-FR" sz="800" smtClean="0">
                <a:solidFill>
                  <a:srgbClr val="000000"/>
                </a:solidFill>
              </a:rPr>
              <a:t>La classe </a:t>
            </a:r>
            <a:r>
              <a:rPr lang="fr-FR" sz="800" b="1" smtClean="0">
                <a:solidFill>
                  <a:srgbClr val="000000"/>
                </a:solidFill>
              </a:rPr>
              <a:t>control</a:t>
            </a:r>
            <a:r>
              <a:rPr lang="fr-FR" sz="800" smtClean="0">
                <a:solidFill>
                  <a:srgbClr val="000000"/>
                </a:solidFill>
              </a:rPr>
              <a:t> intercepte les événements et contrôle la logique de d’application. Elle représente les actions d’un cas d’utilisation. Elle est de nature transitoire et appartient à la couche de coordination.</a:t>
            </a:r>
          </a:p>
          <a:p>
            <a:pPr marL="228600" indent="-228600" algn="just" eaLnBrk="1" hangingPunct="1"/>
            <a:r>
              <a:rPr lang="fr-FR" sz="800" smtClean="0">
                <a:solidFill>
                  <a:srgbClr val="000000"/>
                </a:solidFill>
              </a:rPr>
              <a:t>3)La classe </a:t>
            </a:r>
            <a:r>
              <a:rPr lang="fr-FR" sz="800" b="1" smtClean="0">
                <a:solidFill>
                  <a:srgbClr val="000000"/>
                </a:solidFill>
              </a:rPr>
              <a:t>entity</a:t>
            </a:r>
            <a:r>
              <a:rPr lang="fr-FR" sz="800" smtClean="0">
                <a:solidFill>
                  <a:srgbClr val="000000"/>
                </a:solidFill>
              </a:rPr>
              <a:t> décrit les objets du domaine de l’application. Elle représente généralement les structures de données de la base de données du système. Elle est de nature persistante.</a:t>
            </a:r>
          </a:p>
          <a:p>
            <a:pPr marL="228600" indent="-228600" algn="just" eaLnBrk="1" hangingPunct="1"/>
            <a:r>
              <a:rPr lang="fr-FR" sz="800" smtClean="0">
                <a:solidFill>
                  <a:srgbClr val="000000"/>
                </a:solidFill>
              </a:rPr>
              <a:t>4)Cette classe décrit les objets qui servent d’interface avec la base de données. Elle implémente les opérations de chargement et de sauvegarde des objets persistant. Elle implémente également les opérations de connexion, de configuration, etc.</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p:cNvSpPr>
            <a:spLocks noGrp="1" noChangeArrowheads="1"/>
          </p:cNvSpPr>
          <p:nvPr>
            <p:ph type="sldNum" sz="quarter" idx="5"/>
          </p:nvPr>
        </p:nvSpPr>
        <p:spPr>
          <a:noFill/>
        </p:spPr>
        <p:txBody>
          <a:bodyPr/>
          <a:lstStyle/>
          <a:p>
            <a:fld id="{281642F5-A010-4531-BF14-81599B743E01}" type="slidenum">
              <a:rPr lang="fr-FR"/>
              <a:pPr/>
              <a:t>5</a:t>
            </a:fld>
            <a:endParaRPr lang="fr-FR"/>
          </a:p>
        </p:txBody>
      </p:sp>
      <p:sp>
        <p:nvSpPr>
          <p:cNvPr id="177155" name="Rectangle 2"/>
          <p:cNvSpPr>
            <a:spLocks noGrp="1" noRot="1" noChangeAspect="1" noChangeArrowheads="1" noTextEdit="1"/>
          </p:cNvSpPr>
          <p:nvPr>
            <p:ph type="sldImg"/>
          </p:nvPr>
        </p:nvSpPr>
        <p:spPr>
          <a:xfrm>
            <a:off x="1141413" y="685800"/>
            <a:ext cx="4573587" cy="3430588"/>
          </a:xfrm>
          <a:ln/>
        </p:spPr>
      </p:sp>
      <p:sp>
        <p:nvSpPr>
          <p:cNvPr id="177156"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p>
            <a:fld id="{326DF1BE-2371-4918-BBA1-0EF8DF78CF3B}" type="slidenum">
              <a:rPr lang="fr-FR"/>
              <a:pPr/>
              <a:t>46</a:t>
            </a:fld>
            <a:endParaRPr lang="fr-FR"/>
          </a:p>
        </p:txBody>
      </p:sp>
      <p:sp>
        <p:nvSpPr>
          <p:cNvPr id="214019" name="Rectangle 2"/>
          <p:cNvSpPr>
            <a:spLocks noGrp="1" noRot="1" noChangeAspect="1" noChangeArrowheads="1" noTextEdit="1"/>
          </p:cNvSpPr>
          <p:nvPr>
            <p:ph type="sldImg"/>
          </p:nvPr>
        </p:nvSpPr>
        <p:spPr>
          <a:xfrm>
            <a:off x="1141413" y="685800"/>
            <a:ext cx="4573587" cy="3430588"/>
          </a:xfrm>
          <a:ln/>
        </p:spPr>
      </p:sp>
      <p:sp>
        <p:nvSpPr>
          <p:cNvPr id="214020" name="Rectangle 3"/>
          <p:cNvSpPr>
            <a:spLocks noGrp="1" noChangeArrowheads="1"/>
          </p:cNvSpPr>
          <p:nvPr>
            <p:ph type="body" idx="1"/>
          </p:nvPr>
        </p:nvSpPr>
        <p:spPr>
          <a:xfrm>
            <a:off x="685800" y="4341813"/>
            <a:ext cx="5486400" cy="4116387"/>
          </a:xfrm>
          <a:noFill/>
          <a:ln/>
        </p:spPr>
        <p:txBody>
          <a:bodyPr/>
          <a:lstStyle/>
          <a:p>
            <a:pPr marL="228600" indent="-228600" eaLnBrk="1" hangingPunct="1"/>
            <a:r>
              <a:rPr lang="fr-FR" sz="1000" smtClean="0">
                <a:solidFill>
                  <a:srgbClr val="000000"/>
                </a:solidFill>
              </a:rPr>
              <a:t>Ceci concerne surtout les gros systèmes </a:t>
            </a:r>
          </a:p>
          <a:p>
            <a:pPr marL="228600" indent="-228600" eaLnBrk="1" hangingPunct="1"/>
            <a:r>
              <a:rPr lang="fr-FR" sz="1000" smtClean="0">
                <a:solidFill>
                  <a:srgbClr val="000000"/>
                </a:solidFill>
              </a:rPr>
              <a:t>au fur et à mesure des capacités matérielles et des besoins.</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7"/>
          <p:cNvSpPr>
            <a:spLocks noGrp="1" noChangeArrowheads="1"/>
          </p:cNvSpPr>
          <p:nvPr>
            <p:ph type="sldNum" sz="quarter" idx="5"/>
          </p:nvPr>
        </p:nvSpPr>
        <p:spPr>
          <a:noFill/>
        </p:spPr>
        <p:txBody>
          <a:bodyPr/>
          <a:lstStyle/>
          <a:p>
            <a:fld id="{EC0B170E-2DFE-43C1-A297-DB9D9A207AA9}" type="slidenum">
              <a:rPr lang="fr-FR"/>
              <a:pPr/>
              <a:t>47</a:t>
            </a:fld>
            <a:endParaRPr lang="fr-FR"/>
          </a:p>
        </p:txBody>
      </p:sp>
      <p:sp>
        <p:nvSpPr>
          <p:cNvPr id="215043" name="Rectangle 2"/>
          <p:cNvSpPr>
            <a:spLocks noGrp="1" noRot="1" noChangeAspect="1" noChangeArrowheads="1" noTextEdit="1"/>
          </p:cNvSpPr>
          <p:nvPr>
            <p:ph type="sldImg"/>
          </p:nvPr>
        </p:nvSpPr>
        <p:spPr>
          <a:xfrm>
            <a:off x="1141413" y="685800"/>
            <a:ext cx="4573587" cy="3430588"/>
          </a:xfrm>
          <a:ln/>
        </p:spPr>
      </p:sp>
      <p:sp>
        <p:nvSpPr>
          <p:cNvPr id="215044" name="Rectangle 3"/>
          <p:cNvSpPr>
            <a:spLocks noGrp="1" noChangeArrowheads="1"/>
          </p:cNvSpPr>
          <p:nvPr>
            <p:ph type="body" idx="1"/>
          </p:nvPr>
        </p:nvSpPr>
        <p:spPr>
          <a:xfrm>
            <a:off x="685800" y="4341813"/>
            <a:ext cx="5486400" cy="4116387"/>
          </a:xfrm>
          <a:noFill/>
          <a:ln/>
        </p:spPr>
        <p:txBody>
          <a:bodyPr/>
          <a:lstStyle/>
          <a:p>
            <a:pPr marL="228600" indent="-228600" eaLnBrk="1" hangingPunct="1"/>
            <a:r>
              <a:rPr lang="fr-FR" sz="1000" smtClean="0">
                <a:solidFill>
                  <a:srgbClr val="000000"/>
                </a:solidFill>
              </a:rPr>
              <a:t>Ceci concerne surtout les gros systèmes </a:t>
            </a:r>
          </a:p>
          <a:p>
            <a:pPr marL="228600" indent="-228600" eaLnBrk="1" hangingPunct="1"/>
            <a:r>
              <a:rPr lang="fr-FR" sz="1000" smtClean="0">
                <a:solidFill>
                  <a:srgbClr val="000000"/>
                </a:solidFill>
              </a:rPr>
              <a:t>au fur et à mesure des capacités matérielles et des besoins.</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7"/>
          <p:cNvSpPr>
            <a:spLocks noGrp="1" noChangeArrowheads="1"/>
          </p:cNvSpPr>
          <p:nvPr>
            <p:ph type="sldNum" sz="quarter" idx="5"/>
          </p:nvPr>
        </p:nvSpPr>
        <p:spPr>
          <a:noFill/>
        </p:spPr>
        <p:txBody>
          <a:bodyPr/>
          <a:lstStyle/>
          <a:p>
            <a:fld id="{F0B5FC23-50B7-46DA-B06B-35AEE4067305}" type="slidenum">
              <a:rPr lang="fr-FR"/>
              <a:pPr/>
              <a:t>48</a:t>
            </a:fld>
            <a:endParaRPr lang="fr-FR"/>
          </a:p>
        </p:txBody>
      </p:sp>
      <p:sp>
        <p:nvSpPr>
          <p:cNvPr id="216067" name="Rectangle 2"/>
          <p:cNvSpPr>
            <a:spLocks noGrp="1" noRot="1" noChangeAspect="1" noChangeArrowheads="1" noTextEdit="1"/>
          </p:cNvSpPr>
          <p:nvPr>
            <p:ph type="sldImg"/>
          </p:nvPr>
        </p:nvSpPr>
        <p:spPr>
          <a:xfrm>
            <a:off x="1141413" y="685800"/>
            <a:ext cx="4573587" cy="3430588"/>
          </a:xfrm>
          <a:ln/>
        </p:spPr>
      </p:sp>
      <p:sp>
        <p:nvSpPr>
          <p:cNvPr id="216068" name="Rectangle 3"/>
          <p:cNvSpPr>
            <a:spLocks noGrp="1" noChangeArrowheads="1"/>
          </p:cNvSpPr>
          <p:nvPr>
            <p:ph type="body" idx="1"/>
          </p:nvPr>
        </p:nvSpPr>
        <p:spPr>
          <a:xfrm>
            <a:off x="685800" y="4341813"/>
            <a:ext cx="5486400" cy="4116387"/>
          </a:xfrm>
          <a:noFill/>
          <a:ln/>
        </p:spPr>
        <p:txBody>
          <a:bodyPr/>
          <a:lstStyle/>
          <a:p>
            <a:pPr marL="228600" indent="-228600" eaLnBrk="1" hangingPunct="1"/>
            <a:r>
              <a:rPr lang="fr-FR" sz="1000" smtClean="0">
                <a:solidFill>
                  <a:srgbClr val="000000"/>
                </a:solidFill>
              </a:rPr>
              <a:t>Ceci concerne surtout les gros systèmes </a:t>
            </a:r>
          </a:p>
          <a:p>
            <a:pPr marL="228600" indent="-228600" eaLnBrk="1" hangingPunct="1"/>
            <a:r>
              <a:rPr lang="fr-FR" sz="1000" smtClean="0">
                <a:solidFill>
                  <a:srgbClr val="000000"/>
                </a:solidFill>
              </a:rPr>
              <a:t>au fur et à mesure des capacités matérielles et des besoins.</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7"/>
          <p:cNvSpPr>
            <a:spLocks noGrp="1" noChangeArrowheads="1"/>
          </p:cNvSpPr>
          <p:nvPr>
            <p:ph type="sldNum" sz="quarter" idx="5"/>
          </p:nvPr>
        </p:nvSpPr>
        <p:spPr>
          <a:noFill/>
        </p:spPr>
        <p:txBody>
          <a:bodyPr/>
          <a:lstStyle/>
          <a:p>
            <a:fld id="{C1F87401-DC0E-4E38-AAE8-DE8E54AF13B4}" type="slidenum">
              <a:rPr lang="fr-FR"/>
              <a:pPr/>
              <a:t>49</a:t>
            </a:fld>
            <a:endParaRPr lang="fr-FR"/>
          </a:p>
        </p:txBody>
      </p:sp>
      <p:sp>
        <p:nvSpPr>
          <p:cNvPr id="217091" name="Rectangle 2"/>
          <p:cNvSpPr>
            <a:spLocks noGrp="1" noRot="1" noChangeAspect="1" noChangeArrowheads="1" noTextEdit="1"/>
          </p:cNvSpPr>
          <p:nvPr>
            <p:ph type="sldImg"/>
          </p:nvPr>
        </p:nvSpPr>
        <p:spPr>
          <a:xfrm>
            <a:off x="1141413" y="685800"/>
            <a:ext cx="4573587" cy="3430588"/>
          </a:xfrm>
          <a:ln/>
        </p:spPr>
      </p:sp>
      <p:sp>
        <p:nvSpPr>
          <p:cNvPr id="217092" name="Rectangle 3"/>
          <p:cNvSpPr>
            <a:spLocks noGrp="1" noChangeArrowheads="1"/>
          </p:cNvSpPr>
          <p:nvPr>
            <p:ph type="body" idx="1"/>
          </p:nvPr>
        </p:nvSpPr>
        <p:spPr>
          <a:xfrm>
            <a:off x="685800" y="4341813"/>
            <a:ext cx="5486400" cy="4116387"/>
          </a:xfrm>
          <a:noFill/>
          <a:ln/>
        </p:spPr>
        <p:txBody>
          <a:bodyPr/>
          <a:lstStyle/>
          <a:p>
            <a:pPr marL="228600" indent="-228600" eaLnBrk="1" hangingPunct="1"/>
            <a:endParaRPr lang="fr-FR" sz="1000" smtClean="0">
              <a:solidFill>
                <a:srgbClr val="000000"/>
              </a:solidFill>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7"/>
          <p:cNvSpPr>
            <a:spLocks noGrp="1" noChangeArrowheads="1"/>
          </p:cNvSpPr>
          <p:nvPr>
            <p:ph type="sldNum" sz="quarter" idx="5"/>
          </p:nvPr>
        </p:nvSpPr>
        <p:spPr>
          <a:noFill/>
        </p:spPr>
        <p:txBody>
          <a:bodyPr/>
          <a:lstStyle/>
          <a:p>
            <a:fld id="{B309AE22-2F27-4B15-8FF3-F445779BFD5B}" type="slidenum">
              <a:rPr lang="fr-FR"/>
              <a:pPr/>
              <a:t>51</a:t>
            </a:fld>
            <a:endParaRPr lang="fr-FR"/>
          </a:p>
        </p:txBody>
      </p:sp>
      <p:sp>
        <p:nvSpPr>
          <p:cNvPr id="218115" name="Rectangle 2"/>
          <p:cNvSpPr>
            <a:spLocks noGrp="1" noRot="1" noChangeAspect="1" noChangeArrowheads="1" noTextEdit="1"/>
          </p:cNvSpPr>
          <p:nvPr>
            <p:ph type="sldImg"/>
          </p:nvPr>
        </p:nvSpPr>
        <p:spPr>
          <a:xfrm>
            <a:off x="1141413" y="685800"/>
            <a:ext cx="4573587" cy="3430588"/>
          </a:xfrm>
          <a:ln/>
        </p:spPr>
      </p:sp>
      <p:sp>
        <p:nvSpPr>
          <p:cNvPr id="218116"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7"/>
          <p:cNvSpPr>
            <a:spLocks noGrp="1" noChangeArrowheads="1"/>
          </p:cNvSpPr>
          <p:nvPr>
            <p:ph type="sldNum" sz="quarter" idx="5"/>
          </p:nvPr>
        </p:nvSpPr>
        <p:spPr>
          <a:noFill/>
        </p:spPr>
        <p:txBody>
          <a:bodyPr/>
          <a:lstStyle/>
          <a:p>
            <a:fld id="{30C4CB8E-ED84-452D-AB34-71A2167CD1E5}" type="slidenum">
              <a:rPr lang="fr-FR"/>
              <a:pPr/>
              <a:t>52</a:t>
            </a:fld>
            <a:endParaRPr lang="fr-FR"/>
          </a:p>
        </p:txBody>
      </p:sp>
      <p:sp>
        <p:nvSpPr>
          <p:cNvPr id="219139" name="Rectangle 2"/>
          <p:cNvSpPr>
            <a:spLocks noGrp="1" noRot="1" noChangeAspect="1" noChangeArrowheads="1" noTextEdit="1"/>
          </p:cNvSpPr>
          <p:nvPr>
            <p:ph type="sldImg"/>
          </p:nvPr>
        </p:nvSpPr>
        <p:spPr>
          <a:xfrm>
            <a:off x="1141413" y="685800"/>
            <a:ext cx="4573587" cy="3430588"/>
          </a:xfrm>
          <a:ln/>
        </p:spPr>
      </p:sp>
      <p:sp>
        <p:nvSpPr>
          <p:cNvPr id="219140" name="Rectangle 3"/>
          <p:cNvSpPr>
            <a:spLocks noGrp="1" noChangeArrowheads="1"/>
          </p:cNvSpPr>
          <p:nvPr>
            <p:ph type="body" idx="1"/>
          </p:nvPr>
        </p:nvSpPr>
        <p:spPr>
          <a:xfrm>
            <a:off x="685800" y="4341813"/>
            <a:ext cx="5486400" cy="4116387"/>
          </a:xfrm>
          <a:noFill/>
          <a:ln/>
        </p:spPr>
        <p:txBody>
          <a:bodyPr/>
          <a:lstStyle/>
          <a:p>
            <a:pPr marL="228600" indent="-228600" algn="just" eaLnBrk="1" hangingPunct="1"/>
            <a:r>
              <a:rPr lang="fr-FR" smtClean="0">
                <a:solidFill>
                  <a:srgbClr val="000000"/>
                </a:solidFill>
              </a:rPr>
              <a:t>	</a:t>
            </a:r>
            <a:r>
              <a:rPr lang="fr-FR" sz="1000" smtClean="0">
                <a:solidFill>
                  <a:srgbClr val="000000"/>
                </a:solidFill>
              </a:rPr>
              <a:t>Il s’inspire de l’approche MVC et du modèle à 5 couches.</a:t>
            </a:r>
          </a:p>
          <a:p>
            <a:pPr marL="228600" indent="-228600" algn="just" eaLnBrk="1" hangingPunct="1"/>
            <a:endParaRPr lang="fr-FR" sz="400" smtClean="0">
              <a:solidFill>
                <a:srgbClr val="000000"/>
              </a:solidFill>
            </a:endParaRPr>
          </a:p>
          <a:p>
            <a:pPr marL="228600" indent="-228600" algn="just" eaLnBrk="1" hangingPunct="1"/>
            <a:r>
              <a:rPr lang="fr-FR" smtClean="0">
                <a:solidFill>
                  <a:srgbClr val="000000"/>
                </a:solidFill>
              </a:rPr>
              <a:t>	</a:t>
            </a:r>
            <a:r>
              <a:rPr lang="fr-FR" sz="1000" smtClean="0">
                <a:solidFill>
                  <a:srgbClr val="000000"/>
                </a:solidFill>
              </a:rPr>
              <a:t>Dans ce modèle, on factorise les classes d’une application en quatre catégories:</a:t>
            </a:r>
          </a:p>
          <a:p>
            <a:pPr marL="228600" indent="-228600" algn="just" eaLnBrk="1" hangingPunct="1"/>
            <a:r>
              <a:rPr lang="fr-FR" smtClean="0">
                <a:solidFill>
                  <a:srgbClr val="000000"/>
                </a:solidFill>
              </a:rPr>
              <a:t>	Classe boundary.</a:t>
            </a:r>
          </a:p>
          <a:p>
            <a:pPr marL="228600" indent="-228600" algn="just" eaLnBrk="1" hangingPunct="1"/>
            <a:r>
              <a:rPr lang="fr-FR" smtClean="0">
                <a:solidFill>
                  <a:srgbClr val="000000"/>
                </a:solidFill>
              </a:rPr>
              <a:t>	Classe control. </a:t>
            </a:r>
          </a:p>
          <a:p>
            <a:pPr marL="228600" indent="-228600" algn="just" eaLnBrk="1" hangingPunct="1"/>
            <a:r>
              <a:rPr lang="fr-FR" smtClean="0">
                <a:solidFill>
                  <a:srgbClr val="000000"/>
                </a:solidFill>
              </a:rPr>
              <a:t>	Classe entity.</a:t>
            </a:r>
          </a:p>
          <a:p>
            <a:pPr marL="228600" indent="-228600" algn="just" eaLnBrk="1" hangingPunct="1"/>
            <a:r>
              <a:rPr lang="fr-FR" smtClean="0">
                <a:solidFill>
                  <a:srgbClr val="000000"/>
                </a:solidFill>
              </a:rPr>
              <a:t>	Classe database interface.</a:t>
            </a:r>
          </a:p>
          <a:p>
            <a:pPr marL="685800" lvl="1" indent="-228600" algn="just" eaLnBrk="1" hangingPunct="1"/>
            <a:endParaRPr lang="fr-FR" smtClean="0">
              <a:solidFill>
                <a:srgbClr val="000000"/>
              </a:solidFill>
            </a:endParaRPr>
          </a:p>
          <a:p>
            <a:pPr marL="685800" lvl="1" indent="-228600" algn="just" eaLnBrk="1" hangingPunct="1"/>
            <a:endParaRPr lang="fr-FR" smtClean="0">
              <a:solidFill>
                <a:srgbClr val="000000"/>
              </a:solidFill>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B8879D4-DDCC-4E17-9846-1257ED506B24}" type="slidenum">
              <a:rPr lang="fr-FR"/>
              <a:pPr/>
              <a:t>53</a:t>
            </a:fld>
            <a:endParaRPr lang="fr-FR"/>
          </a:p>
        </p:txBody>
      </p:sp>
      <p:sp>
        <p:nvSpPr>
          <p:cNvPr id="220163" name="Rectangle 2"/>
          <p:cNvSpPr>
            <a:spLocks noGrp="1" noRot="1" noChangeAspect="1" noChangeArrowheads="1" noTextEdit="1"/>
          </p:cNvSpPr>
          <p:nvPr>
            <p:ph type="sldImg"/>
          </p:nvPr>
        </p:nvSpPr>
        <p:spPr>
          <a:xfrm>
            <a:off x="1141413" y="685800"/>
            <a:ext cx="4573587" cy="3430588"/>
          </a:xfrm>
          <a:ln/>
        </p:spPr>
      </p:sp>
      <p:sp>
        <p:nvSpPr>
          <p:cNvPr id="220164" name="Rectangle 3"/>
          <p:cNvSpPr>
            <a:spLocks noGrp="1" noChangeArrowheads="1"/>
          </p:cNvSpPr>
          <p:nvPr>
            <p:ph type="body" idx="1"/>
          </p:nvPr>
        </p:nvSpPr>
        <p:spPr>
          <a:xfrm>
            <a:off x="685800" y="4341813"/>
            <a:ext cx="5486400" cy="4116387"/>
          </a:xfrm>
          <a:noFill/>
          <a:ln/>
        </p:spPr>
        <p:txBody>
          <a:bodyPr/>
          <a:lstStyle/>
          <a:p>
            <a:pPr marL="228600" indent="-228600" algn="just" eaLnBrk="1" hangingPunct="1"/>
            <a:r>
              <a:rPr lang="fr-FR" smtClean="0">
                <a:solidFill>
                  <a:srgbClr val="000000"/>
                </a:solidFill>
              </a:rPr>
              <a:t>	</a:t>
            </a:r>
            <a:r>
              <a:rPr lang="fr-FR" sz="1000" smtClean="0">
                <a:solidFill>
                  <a:srgbClr val="000000"/>
                </a:solidFill>
              </a:rPr>
              <a:t>Il s’inspire de l’approche MVC et du modèle à 5 couches.</a:t>
            </a:r>
          </a:p>
          <a:p>
            <a:pPr marL="228600" indent="-228600" algn="just" eaLnBrk="1" hangingPunct="1"/>
            <a:endParaRPr lang="fr-FR" sz="400" smtClean="0">
              <a:solidFill>
                <a:srgbClr val="000000"/>
              </a:solidFill>
            </a:endParaRPr>
          </a:p>
          <a:p>
            <a:pPr marL="228600" indent="-228600" algn="just" eaLnBrk="1" hangingPunct="1"/>
            <a:r>
              <a:rPr lang="fr-FR" smtClean="0">
                <a:solidFill>
                  <a:srgbClr val="000000"/>
                </a:solidFill>
              </a:rPr>
              <a:t>	</a:t>
            </a:r>
            <a:r>
              <a:rPr lang="fr-FR" sz="1000" smtClean="0">
                <a:solidFill>
                  <a:srgbClr val="000000"/>
                </a:solidFill>
              </a:rPr>
              <a:t>Dans ce modèle, on factorise les classes d’une application en quatre catégories:</a:t>
            </a:r>
          </a:p>
          <a:p>
            <a:pPr marL="228600" indent="-228600" algn="just" eaLnBrk="1" hangingPunct="1"/>
            <a:r>
              <a:rPr lang="fr-FR" smtClean="0">
                <a:solidFill>
                  <a:srgbClr val="000000"/>
                </a:solidFill>
              </a:rPr>
              <a:t>	Classe boundary.</a:t>
            </a:r>
          </a:p>
          <a:p>
            <a:pPr marL="228600" indent="-228600" algn="just" eaLnBrk="1" hangingPunct="1"/>
            <a:r>
              <a:rPr lang="fr-FR" smtClean="0">
                <a:solidFill>
                  <a:srgbClr val="000000"/>
                </a:solidFill>
              </a:rPr>
              <a:t>	Classe control. </a:t>
            </a:r>
          </a:p>
          <a:p>
            <a:pPr marL="228600" indent="-228600" algn="just" eaLnBrk="1" hangingPunct="1"/>
            <a:r>
              <a:rPr lang="fr-FR" smtClean="0">
                <a:solidFill>
                  <a:srgbClr val="000000"/>
                </a:solidFill>
              </a:rPr>
              <a:t>	Classe entity.</a:t>
            </a:r>
          </a:p>
          <a:p>
            <a:pPr marL="228600" indent="-228600" algn="just" eaLnBrk="1" hangingPunct="1"/>
            <a:r>
              <a:rPr lang="fr-FR" smtClean="0">
                <a:solidFill>
                  <a:srgbClr val="000000"/>
                </a:solidFill>
              </a:rPr>
              <a:t>	Classe database interface.</a:t>
            </a:r>
          </a:p>
          <a:p>
            <a:pPr marL="685800" lvl="1" indent="-228600" algn="just" eaLnBrk="1" hangingPunct="1"/>
            <a:endParaRPr lang="fr-FR" smtClean="0">
              <a:solidFill>
                <a:srgbClr val="000000"/>
              </a:solidFill>
            </a:endParaRPr>
          </a:p>
          <a:p>
            <a:pPr marL="685800" lvl="1" indent="-228600" algn="just" eaLnBrk="1" hangingPunct="1"/>
            <a:endParaRPr lang="fr-FR" smtClean="0">
              <a:solidFill>
                <a:srgbClr val="000000"/>
              </a:solidFill>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7"/>
          <p:cNvSpPr>
            <a:spLocks noGrp="1" noChangeArrowheads="1"/>
          </p:cNvSpPr>
          <p:nvPr>
            <p:ph type="sldNum" sz="quarter" idx="5"/>
          </p:nvPr>
        </p:nvSpPr>
        <p:spPr>
          <a:noFill/>
        </p:spPr>
        <p:txBody>
          <a:bodyPr/>
          <a:lstStyle/>
          <a:p>
            <a:fld id="{93D76FCC-8C56-48E7-BBCF-5FA2E4AF9EC9}" type="slidenum">
              <a:rPr lang="fr-FR"/>
              <a:pPr/>
              <a:t>54</a:t>
            </a:fld>
            <a:endParaRPr lang="fr-FR"/>
          </a:p>
        </p:txBody>
      </p:sp>
      <p:sp>
        <p:nvSpPr>
          <p:cNvPr id="221187" name="Rectangle 2"/>
          <p:cNvSpPr>
            <a:spLocks noGrp="1" noRot="1" noChangeAspect="1" noChangeArrowheads="1" noTextEdit="1"/>
          </p:cNvSpPr>
          <p:nvPr>
            <p:ph type="sldImg"/>
          </p:nvPr>
        </p:nvSpPr>
        <p:spPr>
          <a:xfrm>
            <a:off x="1141413" y="685800"/>
            <a:ext cx="4573587" cy="3430588"/>
          </a:xfrm>
          <a:ln/>
        </p:spPr>
      </p:sp>
      <p:sp>
        <p:nvSpPr>
          <p:cNvPr id="221188" name="Rectangle 3"/>
          <p:cNvSpPr>
            <a:spLocks noGrp="1" noChangeArrowheads="1"/>
          </p:cNvSpPr>
          <p:nvPr>
            <p:ph type="body" idx="1"/>
          </p:nvPr>
        </p:nvSpPr>
        <p:spPr>
          <a:xfrm>
            <a:off x="685800" y="4341813"/>
            <a:ext cx="5486400" cy="4116387"/>
          </a:xfrm>
          <a:noFill/>
          <a:ln/>
        </p:spPr>
        <p:txBody>
          <a:bodyPr/>
          <a:lstStyle/>
          <a:p>
            <a:pPr marL="228600" indent="-228600" algn="just" eaLnBrk="1" hangingPunct="1"/>
            <a:r>
              <a:rPr lang="fr-FR" smtClean="0">
                <a:solidFill>
                  <a:srgbClr val="000000"/>
                </a:solidFill>
              </a:rPr>
              <a:t>	</a:t>
            </a:r>
            <a:r>
              <a:rPr lang="fr-FR" sz="1000" smtClean="0">
                <a:solidFill>
                  <a:srgbClr val="000000"/>
                </a:solidFill>
              </a:rPr>
              <a:t>Il s’inspire de l’approche MVC et du modèle à 5 couches.</a:t>
            </a:r>
          </a:p>
          <a:p>
            <a:pPr marL="228600" indent="-228600" algn="just" eaLnBrk="1" hangingPunct="1"/>
            <a:endParaRPr lang="fr-FR" sz="400" smtClean="0">
              <a:solidFill>
                <a:srgbClr val="000000"/>
              </a:solidFill>
            </a:endParaRPr>
          </a:p>
          <a:p>
            <a:pPr marL="228600" indent="-228600" algn="just" eaLnBrk="1" hangingPunct="1"/>
            <a:r>
              <a:rPr lang="fr-FR" smtClean="0">
                <a:solidFill>
                  <a:srgbClr val="000000"/>
                </a:solidFill>
              </a:rPr>
              <a:t>	</a:t>
            </a:r>
            <a:r>
              <a:rPr lang="fr-FR" sz="1000" smtClean="0">
                <a:solidFill>
                  <a:srgbClr val="000000"/>
                </a:solidFill>
              </a:rPr>
              <a:t>Dans ce modèle, on factorise les classes d’une application en quatre catégories:</a:t>
            </a:r>
          </a:p>
          <a:p>
            <a:pPr marL="228600" indent="-228600" algn="just" eaLnBrk="1" hangingPunct="1"/>
            <a:r>
              <a:rPr lang="fr-FR" smtClean="0">
                <a:solidFill>
                  <a:srgbClr val="000000"/>
                </a:solidFill>
              </a:rPr>
              <a:t>	Classe boundary.</a:t>
            </a:r>
          </a:p>
          <a:p>
            <a:pPr marL="228600" indent="-228600" algn="just" eaLnBrk="1" hangingPunct="1"/>
            <a:r>
              <a:rPr lang="fr-FR" smtClean="0">
                <a:solidFill>
                  <a:srgbClr val="000000"/>
                </a:solidFill>
              </a:rPr>
              <a:t>	Classe control. </a:t>
            </a:r>
          </a:p>
          <a:p>
            <a:pPr marL="228600" indent="-228600" algn="just" eaLnBrk="1" hangingPunct="1"/>
            <a:r>
              <a:rPr lang="fr-FR" smtClean="0">
                <a:solidFill>
                  <a:srgbClr val="000000"/>
                </a:solidFill>
              </a:rPr>
              <a:t>	Classe entity.</a:t>
            </a:r>
          </a:p>
          <a:p>
            <a:pPr marL="228600" indent="-228600" algn="just" eaLnBrk="1" hangingPunct="1"/>
            <a:r>
              <a:rPr lang="fr-FR" smtClean="0">
                <a:solidFill>
                  <a:srgbClr val="000000"/>
                </a:solidFill>
              </a:rPr>
              <a:t>	Classe database interface.</a:t>
            </a:r>
          </a:p>
          <a:p>
            <a:pPr marL="685800" lvl="1" indent="-228600" algn="just" eaLnBrk="1" hangingPunct="1"/>
            <a:endParaRPr lang="fr-FR" smtClean="0">
              <a:solidFill>
                <a:srgbClr val="000000"/>
              </a:solidFill>
            </a:endParaRPr>
          </a:p>
          <a:p>
            <a:pPr marL="685800" lvl="1" indent="-228600" algn="just" eaLnBrk="1" hangingPunct="1"/>
            <a:endParaRPr lang="fr-FR" smtClean="0">
              <a:solidFill>
                <a:srgbClr val="000000"/>
              </a:solidFill>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7"/>
          <p:cNvSpPr>
            <a:spLocks noGrp="1" noChangeArrowheads="1"/>
          </p:cNvSpPr>
          <p:nvPr>
            <p:ph type="sldNum" sz="quarter" idx="5"/>
          </p:nvPr>
        </p:nvSpPr>
        <p:spPr>
          <a:noFill/>
        </p:spPr>
        <p:txBody>
          <a:bodyPr/>
          <a:lstStyle/>
          <a:p>
            <a:fld id="{71EE4926-2F16-416B-BB6C-D946F091A755}" type="slidenum">
              <a:rPr lang="fr-FR"/>
              <a:pPr/>
              <a:t>55</a:t>
            </a:fld>
            <a:endParaRPr lang="fr-FR"/>
          </a:p>
        </p:txBody>
      </p:sp>
      <p:sp>
        <p:nvSpPr>
          <p:cNvPr id="222211" name="Rectangle 2"/>
          <p:cNvSpPr>
            <a:spLocks noGrp="1" noRot="1" noChangeAspect="1" noChangeArrowheads="1" noTextEdit="1"/>
          </p:cNvSpPr>
          <p:nvPr>
            <p:ph type="sldImg"/>
          </p:nvPr>
        </p:nvSpPr>
        <p:spPr>
          <a:xfrm>
            <a:off x="1141413" y="685800"/>
            <a:ext cx="4573587" cy="3430588"/>
          </a:xfrm>
          <a:ln/>
        </p:spPr>
      </p:sp>
      <p:sp>
        <p:nvSpPr>
          <p:cNvPr id="222212" name="Rectangle 3"/>
          <p:cNvSpPr>
            <a:spLocks noGrp="1" noChangeArrowheads="1"/>
          </p:cNvSpPr>
          <p:nvPr>
            <p:ph type="body" idx="1"/>
          </p:nvPr>
        </p:nvSpPr>
        <p:spPr>
          <a:xfrm>
            <a:off x="685800" y="4341813"/>
            <a:ext cx="5486400" cy="4116387"/>
          </a:xfrm>
          <a:noFill/>
          <a:ln/>
        </p:spPr>
        <p:txBody>
          <a:bodyPr/>
          <a:lstStyle/>
          <a:p>
            <a:pPr marL="228600" indent="-228600" algn="just" eaLnBrk="1" hangingPunct="1"/>
            <a:r>
              <a:rPr lang="fr-FR" smtClean="0">
                <a:solidFill>
                  <a:srgbClr val="000000"/>
                </a:solidFill>
              </a:rPr>
              <a:t>	</a:t>
            </a:r>
            <a:r>
              <a:rPr lang="fr-FR" sz="1000" smtClean="0">
                <a:solidFill>
                  <a:srgbClr val="000000"/>
                </a:solidFill>
              </a:rPr>
              <a:t>Il s’inspire de l’approche MVC et du modèle à 5 couches.</a:t>
            </a:r>
          </a:p>
          <a:p>
            <a:pPr marL="228600" indent="-228600" algn="just" eaLnBrk="1" hangingPunct="1"/>
            <a:endParaRPr lang="fr-FR" sz="400" smtClean="0">
              <a:solidFill>
                <a:srgbClr val="000000"/>
              </a:solidFill>
            </a:endParaRPr>
          </a:p>
          <a:p>
            <a:pPr marL="228600" indent="-228600" algn="just" eaLnBrk="1" hangingPunct="1"/>
            <a:r>
              <a:rPr lang="fr-FR" smtClean="0">
                <a:solidFill>
                  <a:srgbClr val="000000"/>
                </a:solidFill>
              </a:rPr>
              <a:t>	</a:t>
            </a:r>
            <a:r>
              <a:rPr lang="fr-FR" sz="1000" smtClean="0">
                <a:solidFill>
                  <a:srgbClr val="000000"/>
                </a:solidFill>
              </a:rPr>
              <a:t>Dans ce modèle, on factorise les classes d’une application en quatre catégories:</a:t>
            </a:r>
          </a:p>
          <a:p>
            <a:pPr marL="228600" indent="-228600" algn="just" eaLnBrk="1" hangingPunct="1"/>
            <a:r>
              <a:rPr lang="fr-FR" smtClean="0">
                <a:solidFill>
                  <a:srgbClr val="000000"/>
                </a:solidFill>
              </a:rPr>
              <a:t>	Classe boundary.</a:t>
            </a:r>
          </a:p>
          <a:p>
            <a:pPr marL="228600" indent="-228600" algn="just" eaLnBrk="1" hangingPunct="1"/>
            <a:r>
              <a:rPr lang="fr-FR" smtClean="0">
                <a:solidFill>
                  <a:srgbClr val="000000"/>
                </a:solidFill>
              </a:rPr>
              <a:t>	Classe control. </a:t>
            </a:r>
          </a:p>
          <a:p>
            <a:pPr marL="228600" indent="-228600" algn="just" eaLnBrk="1" hangingPunct="1"/>
            <a:r>
              <a:rPr lang="fr-FR" smtClean="0">
                <a:solidFill>
                  <a:srgbClr val="000000"/>
                </a:solidFill>
              </a:rPr>
              <a:t>	Classe entity.</a:t>
            </a:r>
          </a:p>
          <a:p>
            <a:pPr marL="228600" indent="-228600" algn="just" eaLnBrk="1" hangingPunct="1"/>
            <a:r>
              <a:rPr lang="fr-FR" smtClean="0">
                <a:solidFill>
                  <a:srgbClr val="000000"/>
                </a:solidFill>
              </a:rPr>
              <a:t>	Classe database interface.</a:t>
            </a:r>
          </a:p>
          <a:p>
            <a:pPr marL="685800" lvl="1" indent="-228600" algn="just" eaLnBrk="1" hangingPunct="1"/>
            <a:endParaRPr lang="fr-FR" smtClean="0">
              <a:solidFill>
                <a:srgbClr val="000000"/>
              </a:solidFill>
            </a:endParaRPr>
          </a:p>
          <a:p>
            <a:pPr marL="685800" lvl="1" indent="-228600" algn="just" eaLnBrk="1" hangingPunct="1"/>
            <a:endParaRPr lang="fr-FR" smtClean="0">
              <a:solidFill>
                <a:srgbClr val="000000"/>
              </a:solidFill>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7"/>
          <p:cNvSpPr>
            <a:spLocks noGrp="1" noChangeArrowheads="1"/>
          </p:cNvSpPr>
          <p:nvPr>
            <p:ph type="sldNum" sz="quarter" idx="5"/>
          </p:nvPr>
        </p:nvSpPr>
        <p:spPr>
          <a:noFill/>
        </p:spPr>
        <p:txBody>
          <a:bodyPr/>
          <a:lstStyle/>
          <a:p>
            <a:fld id="{487446FD-7220-44A5-AD43-649FD48D20A1}" type="slidenum">
              <a:rPr lang="fr-FR"/>
              <a:pPr/>
              <a:t>56</a:t>
            </a:fld>
            <a:endParaRPr lang="fr-FR"/>
          </a:p>
        </p:txBody>
      </p:sp>
      <p:sp>
        <p:nvSpPr>
          <p:cNvPr id="223235" name="Rectangle 2"/>
          <p:cNvSpPr>
            <a:spLocks noGrp="1" noRot="1" noChangeAspect="1" noChangeArrowheads="1" noTextEdit="1"/>
          </p:cNvSpPr>
          <p:nvPr>
            <p:ph type="sldImg"/>
          </p:nvPr>
        </p:nvSpPr>
        <p:spPr>
          <a:xfrm>
            <a:off x="1141413" y="685800"/>
            <a:ext cx="4573587" cy="3430588"/>
          </a:xfrm>
          <a:ln/>
        </p:spPr>
      </p:sp>
      <p:sp>
        <p:nvSpPr>
          <p:cNvPr id="223236" name="Rectangle 3"/>
          <p:cNvSpPr>
            <a:spLocks noGrp="1" noChangeArrowheads="1"/>
          </p:cNvSpPr>
          <p:nvPr>
            <p:ph type="body" idx="1"/>
          </p:nvPr>
        </p:nvSpPr>
        <p:spPr>
          <a:xfrm>
            <a:off x="685800" y="4341813"/>
            <a:ext cx="5486400" cy="4116387"/>
          </a:xfrm>
          <a:noFill/>
          <a:ln/>
        </p:spPr>
        <p:txBody>
          <a:bodyPr/>
          <a:lstStyle/>
          <a:p>
            <a:pPr marL="228600" indent="-228600" algn="just" eaLnBrk="1" hangingPunct="1"/>
            <a:r>
              <a:rPr lang="fr-FR" smtClean="0">
                <a:solidFill>
                  <a:srgbClr val="000000"/>
                </a:solidFill>
              </a:rPr>
              <a:t>	</a:t>
            </a:r>
            <a:r>
              <a:rPr lang="fr-FR" sz="1000" smtClean="0">
                <a:solidFill>
                  <a:srgbClr val="000000"/>
                </a:solidFill>
              </a:rPr>
              <a:t>Il s’inspire de l’approche MVC et du modèle à 5 couches.</a:t>
            </a:r>
          </a:p>
          <a:p>
            <a:pPr marL="228600" indent="-228600" algn="just" eaLnBrk="1" hangingPunct="1"/>
            <a:endParaRPr lang="fr-FR" sz="400" smtClean="0">
              <a:solidFill>
                <a:srgbClr val="000000"/>
              </a:solidFill>
            </a:endParaRPr>
          </a:p>
          <a:p>
            <a:pPr marL="228600" indent="-228600" algn="just" eaLnBrk="1" hangingPunct="1"/>
            <a:r>
              <a:rPr lang="fr-FR" smtClean="0">
                <a:solidFill>
                  <a:srgbClr val="000000"/>
                </a:solidFill>
              </a:rPr>
              <a:t>	</a:t>
            </a:r>
            <a:r>
              <a:rPr lang="fr-FR" sz="1000" smtClean="0">
                <a:solidFill>
                  <a:srgbClr val="000000"/>
                </a:solidFill>
              </a:rPr>
              <a:t>Dans ce modèle, on factorise les classes d’une application en quatre catégories:</a:t>
            </a:r>
          </a:p>
          <a:p>
            <a:pPr marL="228600" indent="-228600" algn="just" eaLnBrk="1" hangingPunct="1"/>
            <a:r>
              <a:rPr lang="fr-FR" smtClean="0">
                <a:solidFill>
                  <a:srgbClr val="000000"/>
                </a:solidFill>
              </a:rPr>
              <a:t>	Classe boundary.</a:t>
            </a:r>
          </a:p>
          <a:p>
            <a:pPr marL="228600" indent="-228600" algn="just" eaLnBrk="1" hangingPunct="1"/>
            <a:r>
              <a:rPr lang="fr-FR" smtClean="0">
                <a:solidFill>
                  <a:srgbClr val="000000"/>
                </a:solidFill>
              </a:rPr>
              <a:t>	Classe control. </a:t>
            </a:r>
          </a:p>
          <a:p>
            <a:pPr marL="228600" indent="-228600" algn="just" eaLnBrk="1" hangingPunct="1"/>
            <a:r>
              <a:rPr lang="fr-FR" smtClean="0">
                <a:solidFill>
                  <a:srgbClr val="000000"/>
                </a:solidFill>
              </a:rPr>
              <a:t>	Classe entity.</a:t>
            </a:r>
          </a:p>
          <a:p>
            <a:pPr marL="228600" indent="-228600" algn="just" eaLnBrk="1" hangingPunct="1"/>
            <a:r>
              <a:rPr lang="fr-FR" smtClean="0">
                <a:solidFill>
                  <a:srgbClr val="000000"/>
                </a:solidFill>
              </a:rPr>
              <a:t>	Classe database interface.</a:t>
            </a:r>
          </a:p>
          <a:p>
            <a:pPr marL="685800" lvl="1" indent="-228600" algn="just" eaLnBrk="1" hangingPunct="1"/>
            <a:endParaRPr lang="fr-FR" smtClean="0">
              <a:solidFill>
                <a:srgbClr val="000000"/>
              </a:solidFill>
            </a:endParaRPr>
          </a:p>
          <a:p>
            <a:pPr marL="685800" lvl="1" indent="-228600" algn="just" eaLnBrk="1" hangingPunct="1"/>
            <a:endParaRPr lang="fr-FR"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noFill/>
        </p:spPr>
        <p:txBody>
          <a:bodyPr/>
          <a:lstStyle/>
          <a:p>
            <a:fld id="{B2293C75-C259-4909-B74A-BA8574746F33}" type="slidenum">
              <a:rPr lang="fr-FR"/>
              <a:pPr/>
              <a:t>6</a:t>
            </a:fld>
            <a:endParaRPr lang="fr-FR"/>
          </a:p>
        </p:txBody>
      </p:sp>
      <p:sp>
        <p:nvSpPr>
          <p:cNvPr id="178179" name="Rectangle 2"/>
          <p:cNvSpPr>
            <a:spLocks noGrp="1" noRot="1" noChangeAspect="1" noChangeArrowheads="1" noTextEdit="1"/>
          </p:cNvSpPr>
          <p:nvPr>
            <p:ph type="sldImg"/>
          </p:nvPr>
        </p:nvSpPr>
        <p:spPr>
          <a:xfrm>
            <a:off x="1141413" y="685800"/>
            <a:ext cx="4573587" cy="3430588"/>
          </a:xfrm>
          <a:ln/>
        </p:spPr>
      </p:sp>
      <p:sp>
        <p:nvSpPr>
          <p:cNvPr id="178180"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7"/>
          <p:cNvSpPr>
            <a:spLocks noGrp="1" noChangeArrowheads="1"/>
          </p:cNvSpPr>
          <p:nvPr>
            <p:ph type="sldNum" sz="quarter" idx="5"/>
          </p:nvPr>
        </p:nvSpPr>
        <p:spPr>
          <a:noFill/>
        </p:spPr>
        <p:txBody>
          <a:bodyPr/>
          <a:lstStyle/>
          <a:p>
            <a:fld id="{D5FF13D1-6109-4B24-9F5C-C4779DA89893}" type="slidenum">
              <a:rPr lang="fr-FR"/>
              <a:pPr/>
              <a:t>57</a:t>
            </a:fld>
            <a:endParaRPr lang="fr-FR"/>
          </a:p>
        </p:txBody>
      </p:sp>
      <p:sp>
        <p:nvSpPr>
          <p:cNvPr id="224259" name="Rectangle 2"/>
          <p:cNvSpPr>
            <a:spLocks noGrp="1" noRot="1" noChangeAspect="1" noChangeArrowheads="1" noTextEdit="1"/>
          </p:cNvSpPr>
          <p:nvPr>
            <p:ph type="sldImg"/>
          </p:nvPr>
        </p:nvSpPr>
        <p:spPr>
          <a:xfrm>
            <a:off x="1141413" y="685800"/>
            <a:ext cx="4573587" cy="3430588"/>
          </a:xfrm>
          <a:ln/>
        </p:spPr>
      </p:sp>
      <p:sp>
        <p:nvSpPr>
          <p:cNvPr id="224260" name="Rectangle 3"/>
          <p:cNvSpPr>
            <a:spLocks noGrp="1" noChangeArrowheads="1"/>
          </p:cNvSpPr>
          <p:nvPr>
            <p:ph type="body" idx="1"/>
          </p:nvPr>
        </p:nvSpPr>
        <p:spPr>
          <a:xfrm>
            <a:off x="685800" y="4341813"/>
            <a:ext cx="5486400" cy="4116387"/>
          </a:xfrm>
          <a:noFill/>
          <a:ln/>
        </p:spPr>
        <p:txBody>
          <a:bodyPr/>
          <a:lstStyle/>
          <a:p>
            <a:pPr eaLnBrk="1" hangingPunct="1"/>
            <a:endParaRPr lang="fr-FR"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7"/>
          <p:cNvSpPr>
            <a:spLocks noGrp="1" noChangeArrowheads="1"/>
          </p:cNvSpPr>
          <p:nvPr>
            <p:ph type="sldNum" sz="quarter" idx="5"/>
          </p:nvPr>
        </p:nvSpPr>
        <p:spPr>
          <a:noFill/>
        </p:spPr>
        <p:txBody>
          <a:bodyPr/>
          <a:lstStyle/>
          <a:p>
            <a:fld id="{9896A680-048B-4D8F-8520-F2D279183707}" type="slidenum">
              <a:rPr lang="fr-FR"/>
              <a:pPr/>
              <a:t>58</a:t>
            </a:fld>
            <a:endParaRPr lang="fr-FR"/>
          </a:p>
        </p:txBody>
      </p:sp>
      <p:sp>
        <p:nvSpPr>
          <p:cNvPr id="225283" name="Rectangle 2"/>
          <p:cNvSpPr>
            <a:spLocks noGrp="1" noRot="1" noChangeAspect="1" noChangeArrowheads="1" noTextEdit="1"/>
          </p:cNvSpPr>
          <p:nvPr>
            <p:ph type="sldImg"/>
          </p:nvPr>
        </p:nvSpPr>
        <p:spPr>
          <a:xfrm>
            <a:off x="1141413" y="685800"/>
            <a:ext cx="4573587" cy="3430588"/>
          </a:xfrm>
          <a:ln/>
        </p:spPr>
      </p:sp>
      <p:sp>
        <p:nvSpPr>
          <p:cNvPr id="225284" name="Rectangle 3"/>
          <p:cNvSpPr>
            <a:spLocks noGrp="1" noChangeArrowheads="1"/>
          </p:cNvSpPr>
          <p:nvPr>
            <p:ph type="body" idx="1"/>
          </p:nvPr>
        </p:nvSpPr>
        <p:spPr>
          <a:xfrm>
            <a:off x="685800" y="4341813"/>
            <a:ext cx="5486400" cy="4116387"/>
          </a:xfrm>
          <a:noFill/>
          <a:ln/>
        </p:spPr>
        <p:txBody>
          <a:bodyPr/>
          <a:lstStyle/>
          <a:p>
            <a:pPr marL="228600" indent="-228600" algn="just" eaLnBrk="1" hangingPunct="1"/>
            <a:endParaRPr lang="fr-FR"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p:cNvSpPr>
            <a:spLocks noGrp="1" noChangeArrowheads="1"/>
          </p:cNvSpPr>
          <p:nvPr>
            <p:ph type="sldNum" sz="quarter" idx="5"/>
          </p:nvPr>
        </p:nvSpPr>
        <p:spPr>
          <a:noFill/>
        </p:spPr>
        <p:txBody>
          <a:bodyPr/>
          <a:lstStyle/>
          <a:p>
            <a:fld id="{E59953A3-CD82-4F7A-A78E-B6E5B1255E8B}" type="slidenum">
              <a:rPr lang="fr-FR"/>
              <a:pPr/>
              <a:t>7</a:t>
            </a:fld>
            <a:endParaRPr lang="fr-FR"/>
          </a:p>
        </p:txBody>
      </p:sp>
      <p:sp>
        <p:nvSpPr>
          <p:cNvPr id="179203" name="Rectangle 2"/>
          <p:cNvSpPr>
            <a:spLocks noGrp="1" noRot="1" noChangeAspect="1" noChangeArrowheads="1" noTextEdit="1"/>
          </p:cNvSpPr>
          <p:nvPr>
            <p:ph type="sldImg"/>
          </p:nvPr>
        </p:nvSpPr>
        <p:spPr>
          <a:xfrm>
            <a:off x="1141413" y="685800"/>
            <a:ext cx="4573587" cy="3430588"/>
          </a:xfrm>
          <a:ln/>
        </p:spPr>
      </p:sp>
      <p:sp>
        <p:nvSpPr>
          <p:cNvPr id="179204"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7"/>
          <p:cNvSpPr>
            <a:spLocks noGrp="1" noChangeArrowheads="1"/>
          </p:cNvSpPr>
          <p:nvPr>
            <p:ph type="sldNum" sz="quarter" idx="5"/>
          </p:nvPr>
        </p:nvSpPr>
        <p:spPr>
          <a:noFill/>
        </p:spPr>
        <p:txBody>
          <a:bodyPr/>
          <a:lstStyle/>
          <a:p>
            <a:fld id="{316DB4FA-1A06-4EA2-97F4-EA5841C41721}" type="slidenum">
              <a:rPr lang="fr-FR"/>
              <a:pPr/>
              <a:t>8</a:t>
            </a:fld>
            <a:endParaRPr lang="fr-FR"/>
          </a:p>
        </p:txBody>
      </p:sp>
      <p:sp>
        <p:nvSpPr>
          <p:cNvPr id="180227" name="Rectangle 2"/>
          <p:cNvSpPr>
            <a:spLocks noGrp="1" noRot="1" noChangeAspect="1" noChangeArrowheads="1" noTextEdit="1"/>
          </p:cNvSpPr>
          <p:nvPr>
            <p:ph type="sldImg"/>
          </p:nvPr>
        </p:nvSpPr>
        <p:spPr>
          <a:xfrm>
            <a:off x="1141413" y="685800"/>
            <a:ext cx="4573587" cy="3430588"/>
          </a:xfrm>
          <a:ln/>
        </p:spPr>
      </p:sp>
      <p:sp>
        <p:nvSpPr>
          <p:cNvPr id="180228"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7"/>
          <p:cNvSpPr>
            <a:spLocks noGrp="1" noChangeArrowheads="1"/>
          </p:cNvSpPr>
          <p:nvPr>
            <p:ph type="sldNum" sz="quarter" idx="5"/>
          </p:nvPr>
        </p:nvSpPr>
        <p:spPr>
          <a:noFill/>
        </p:spPr>
        <p:txBody>
          <a:bodyPr/>
          <a:lstStyle/>
          <a:p>
            <a:fld id="{0239D217-92B0-445E-9DE0-FABBE2404755}" type="slidenum">
              <a:rPr lang="fr-FR"/>
              <a:pPr/>
              <a:t>9</a:t>
            </a:fld>
            <a:endParaRPr lang="fr-FR"/>
          </a:p>
        </p:txBody>
      </p:sp>
      <p:sp>
        <p:nvSpPr>
          <p:cNvPr id="181251" name="Rectangle 2"/>
          <p:cNvSpPr>
            <a:spLocks noGrp="1" noRot="1" noChangeAspect="1" noChangeArrowheads="1" noTextEdit="1"/>
          </p:cNvSpPr>
          <p:nvPr>
            <p:ph type="sldImg"/>
          </p:nvPr>
        </p:nvSpPr>
        <p:spPr>
          <a:xfrm>
            <a:off x="1141413" y="685800"/>
            <a:ext cx="4573587" cy="3430588"/>
          </a:xfrm>
          <a:ln/>
        </p:spPr>
      </p:sp>
      <p:sp>
        <p:nvSpPr>
          <p:cNvPr id="181252"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a:noFill/>
        </p:spPr>
        <p:txBody>
          <a:bodyPr/>
          <a:lstStyle/>
          <a:p>
            <a:fld id="{4B08F19B-86BF-44FD-9B5F-34405EC9077C}" type="slidenum">
              <a:rPr lang="fr-FR"/>
              <a:pPr/>
              <a:t>10</a:t>
            </a:fld>
            <a:endParaRPr lang="fr-FR"/>
          </a:p>
        </p:txBody>
      </p:sp>
      <p:sp>
        <p:nvSpPr>
          <p:cNvPr id="182275" name="Rectangle 2"/>
          <p:cNvSpPr>
            <a:spLocks noGrp="1" noRot="1" noChangeAspect="1" noChangeArrowheads="1" noTextEdit="1"/>
          </p:cNvSpPr>
          <p:nvPr>
            <p:ph type="sldImg"/>
          </p:nvPr>
        </p:nvSpPr>
        <p:spPr>
          <a:xfrm>
            <a:off x="1141413" y="685800"/>
            <a:ext cx="4573587" cy="3430588"/>
          </a:xfrm>
          <a:ln/>
        </p:spPr>
      </p:sp>
      <p:sp>
        <p:nvSpPr>
          <p:cNvPr id="182276" name="Rectangle 3"/>
          <p:cNvSpPr>
            <a:spLocks noGrp="1" noChangeArrowheads="1"/>
          </p:cNvSpPr>
          <p:nvPr>
            <p:ph type="body" idx="1"/>
          </p:nvPr>
        </p:nvSpPr>
        <p:spPr>
          <a:xfrm>
            <a:off x="685800" y="4341813"/>
            <a:ext cx="5486400" cy="4116387"/>
          </a:xfrm>
          <a:noFill/>
          <a:ln/>
        </p:spPr>
        <p:txBody>
          <a:bodyPr/>
          <a:lstStyle/>
          <a:p>
            <a:pPr eaLnBrk="1" hangingPunct="1"/>
            <a:r>
              <a:rPr lang="fr-FR" smtClean="0"/>
              <a:t>Expliquez OMT, OOD, OOSE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F42339FE-AAE3-4634-833C-DCFD6A5B2E1E}"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2D2DE8A-FC2F-413B-B156-DF5B650CAE9F}"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5D71D713-9ABB-4FE8-BCB3-EC1FB4475A8C}"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re. Text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graphique 3"/>
          <p:cNvSpPr>
            <a:spLocks noGrp="1"/>
          </p:cNvSpPr>
          <p:nvPr>
            <p:ph type="chart" sz="half" idx="2"/>
          </p:nvPr>
        </p:nvSpPr>
        <p:spPr>
          <a:xfrm>
            <a:off x="4648200" y="1600200"/>
            <a:ext cx="4038600" cy="4525963"/>
          </a:xfrm>
        </p:spPr>
        <p:txBody>
          <a:bodyPr/>
          <a:lstStyle/>
          <a:p>
            <a:pPr lvl="0"/>
            <a:endParaRPr lang="fr-FR"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EF7F5A57-2DBC-49D3-A17F-06C43DBAF2F6}"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re et 4 contenus">
    <p:spTree>
      <p:nvGrpSpPr>
        <p:cNvPr id="1" name=""/>
        <p:cNvGrpSpPr/>
        <p:nvPr/>
      </p:nvGrpSpPr>
      <p:grpSpPr>
        <a:xfrm>
          <a:off x="0" y="0"/>
          <a:ext cx="0" cy="0"/>
          <a:chOff x="0" y="0"/>
          <a:chExt cx="0" cy="0"/>
        </a:xfrm>
      </p:grpSpPr>
      <p:sp>
        <p:nvSpPr>
          <p:cNvPr id="2" name="Titre 1"/>
          <p:cNvSpPr>
            <a:spLocks noGrp="1"/>
          </p:cNvSpPr>
          <p:nvPr>
            <p:ph type="title" sz="quarter"/>
          </p:nvPr>
        </p:nvSpPr>
        <p:spPr>
          <a:xfrm>
            <a:off x="457200" y="274638"/>
            <a:ext cx="8229600" cy="1143000"/>
          </a:xfrm>
        </p:spPr>
        <p:txBody>
          <a:bodyPr/>
          <a:lstStyle/>
          <a:p>
            <a:r>
              <a:rPr lang="fr-FR" smtClean="0"/>
              <a:t>Cliquez pour modifier le style du titre</a:t>
            </a:r>
            <a:endParaRPr lang="fr-FR"/>
          </a:p>
        </p:txBody>
      </p:sp>
      <p:sp>
        <p:nvSpPr>
          <p:cNvPr id="3" name="Espace réservé du contenu 2"/>
          <p:cNvSpPr>
            <a:spLocks noGrp="1"/>
          </p:cNvSpPr>
          <p:nvPr>
            <p:ph sz="quarter" idx="1"/>
          </p:nvPr>
        </p:nvSpPr>
        <p:spPr>
          <a:xfrm>
            <a:off x="457200" y="1600200"/>
            <a:ext cx="4038600" cy="2185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648200" y="1600200"/>
            <a:ext cx="4038600" cy="2185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457200" y="3938588"/>
            <a:ext cx="4038600" cy="21875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contenu 5"/>
          <p:cNvSpPr>
            <a:spLocks noGrp="1"/>
          </p:cNvSpPr>
          <p:nvPr>
            <p:ph sz="quarter" idx="4"/>
          </p:nvPr>
        </p:nvSpPr>
        <p:spPr>
          <a:xfrm>
            <a:off x="4648200" y="3938588"/>
            <a:ext cx="4038600" cy="21875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8B68FA97-2913-4F67-92D3-925FA8016B47}"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B864D9B8-AE8E-42B6-A3FF-B7EC31989496}"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87976A65-50AD-4943-BA11-369C45989248}"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7C4AE3EB-84AB-4A29-9B4B-EB0F96B6C429}"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EC1C6367-A1FD-46A9-A740-1871FF8C2879}"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CC9EC46E-FE2C-4A16-B9B2-A3205BAE5464}"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750F0EE9-89EC-4268-BC03-29916277CA18}"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6C345196-6F76-4630-A4E4-A72A755A7F52}"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EE7C87B8-705D-407E-A2BD-5D0CD8398E4E}"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2F5E"/>
            </a:gs>
            <a:gs pos="100000">
              <a:srgbClr val="0066CC"/>
            </a:gs>
          </a:gsLst>
          <a:lin ang="189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46178B47-9218-4B73-A438-D0E0309A24FA}"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403225" y="2708275"/>
            <a:ext cx="8320088" cy="533400"/>
          </a:xfrm>
          <a:prstGeom prst="rect">
            <a:avLst/>
          </a:prstGeom>
          <a:noFill/>
          <a:ln w="9525">
            <a:noFill/>
            <a:miter lim="800000"/>
            <a:headEnd/>
            <a:tailEnd/>
          </a:ln>
          <a:effectLst/>
        </p:spPr>
        <p:txBody>
          <a:bodyPr lIns="91390" tIns="45695" rIns="91390" bIns="45695"/>
          <a:lstStyle/>
          <a:p>
            <a:pPr algn="ctr">
              <a:spcBef>
                <a:spcPct val="20000"/>
              </a:spcBef>
              <a:defRPr/>
            </a:pPr>
            <a:r>
              <a:rPr lang="fr-FR" sz="4000">
                <a:solidFill>
                  <a:schemeClr val="bg1"/>
                </a:solidFill>
                <a:effectLst>
                  <a:outerShdw blurRad="38100" dist="38100" dir="2700000" algn="tl">
                    <a:srgbClr val="000000"/>
                  </a:outerShdw>
                </a:effectLst>
              </a:rPr>
              <a:t>Techniques de spécification des besoins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body" idx="4294967295"/>
          </p:nvPr>
        </p:nvSpPr>
        <p:spPr bwMode="gray">
          <a:xfrm>
            <a:off x="90488" y="1052513"/>
            <a:ext cx="8963025" cy="5348287"/>
          </a:xfrm>
        </p:spPr>
        <p:txBody>
          <a:bodyPr lIns="91390" tIns="45695" rIns="91390" bIns="45695"/>
          <a:lstStyle/>
          <a:p>
            <a:pPr marL="0" indent="0" algn="just" eaLnBrk="1" hangingPunct="1">
              <a:buFontTx/>
              <a:buNone/>
              <a:tabLst>
                <a:tab pos="0" algn="l"/>
              </a:tabLst>
              <a:defRPr/>
            </a:pPr>
            <a:r>
              <a:rPr lang="fr-FR" smtClean="0">
                <a:solidFill>
                  <a:schemeClr val="bg1"/>
                </a:solidFill>
                <a:effectLst>
                  <a:outerShdw blurRad="38100" dist="38100" dir="2700000" algn="tl">
                    <a:srgbClr val="000000"/>
                  </a:outerShdw>
                </a:effectLst>
              </a:rPr>
              <a:t>La forme textuelle est indispensable. </a:t>
            </a:r>
          </a:p>
          <a:p>
            <a:pPr marL="0" indent="0" algn="just" eaLnBrk="1" hangingPunct="1">
              <a:buFontTx/>
              <a:buNone/>
              <a:tabLst>
                <a:tab pos="0" algn="l"/>
              </a:tabLst>
              <a:defRPr/>
            </a:pPr>
            <a:endParaRPr lang="fr-FR" sz="2000" smtClean="0">
              <a:solidFill>
                <a:schemeClr val="bg1"/>
              </a:solidFill>
              <a:effectLst>
                <a:outerShdw blurRad="38100" dist="38100" dir="2700000" algn="tl">
                  <a:srgbClr val="000000"/>
                </a:outerShdw>
              </a:effectLst>
            </a:endParaRPr>
          </a:p>
          <a:p>
            <a:pPr marL="0" indent="0" algn="just" eaLnBrk="1" hangingPunct="1">
              <a:buFontTx/>
              <a:buNone/>
              <a:tabLst>
                <a:tab pos="0" algn="l"/>
              </a:tabLst>
              <a:defRPr/>
            </a:pPr>
            <a:r>
              <a:rPr lang="fr-FR" smtClean="0">
                <a:solidFill>
                  <a:schemeClr val="bg1"/>
                </a:solidFill>
                <a:effectLst>
                  <a:outerShdw blurRad="38100" dist="38100" dir="2700000" algn="tl">
                    <a:srgbClr val="000000"/>
                  </a:outerShdw>
                </a:effectLst>
              </a:rPr>
              <a:t>Elle seule permet de communiquer de façon simple et précise. </a:t>
            </a:r>
          </a:p>
          <a:p>
            <a:pPr marL="0" indent="0" algn="just" eaLnBrk="1" hangingPunct="1">
              <a:buFontTx/>
              <a:buNone/>
              <a:tabLst>
                <a:tab pos="0" algn="l"/>
              </a:tabLst>
              <a:defRPr/>
            </a:pPr>
            <a:endParaRPr lang="fr-FR" sz="2000" smtClean="0">
              <a:solidFill>
                <a:schemeClr val="bg1"/>
              </a:solidFill>
              <a:effectLst>
                <a:outerShdw blurRad="38100" dist="38100" dir="2700000" algn="tl">
                  <a:srgbClr val="000000"/>
                </a:outerShdw>
              </a:effectLst>
            </a:endParaRPr>
          </a:p>
          <a:p>
            <a:pPr marL="0" indent="0" algn="just" eaLnBrk="1" hangingPunct="1">
              <a:buFontTx/>
              <a:buNone/>
              <a:tabLst>
                <a:tab pos="0" algn="l"/>
              </a:tabLst>
              <a:defRPr/>
            </a:pPr>
            <a:r>
              <a:rPr lang="fr-FR" smtClean="0">
                <a:solidFill>
                  <a:schemeClr val="bg1"/>
                </a:solidFill>
                <a:effectLst>
                  <a:outerShdw blurRad="38100" dist="38100" dir="2700000" algn="tl">
                    <a:srgbClr val="000000"/>
                  </a:outerShdw>
                </a:effectLst>
              </a:rPr>
              <a:t>En revanche, elle n’est pas adaptée</a:t>
            </a:r>
          </a:p>
          <a:p>
            <a:pPr marL="0" indent="0" algn="just" eaLnBrk="1" hangingPunct="1">
              <a:buFontTx/>
              <a:buNone/>
              <a:tabLst>
                <a:tab pos="0" algn="l"/>
              </a:tabLst>
              <a:defRPr/>
            </a:pPr>
            <a:endParaRPr lang="fr-FR" sz="2000" smtClean="0">
              <a:solidFill>
                <a:schemeClr val="bg1"/>
              </a:solidFill>
              <a:effectLst>
                <a:outerShdw blurRad="38100" dist="38100" dir="2700000" algn="tl">
                  <a:srgbClr val="000000"/>
                </a:outerShdw>
              </a:effectLst>
            </a:endParaRPr>
          </a:p>
          <a:p>
            <a:pPr marL="723900" lvl="1" indent="-457200" algn="just" eaLnBrk="1" hangingPunct="1">
              <a:buFontTx/>
              <a:buBlip>
                <a:blip r:embed="rId3"/>
              </a:buBlip>
              <a:tabLst>
                <a:tab pos="0" algn="l"/>
              </a:tabLst>
              <a:defRPr/>
            </a:pPr>
            <a:r>
              <a:rPr lang="fr-FR" sz="3200" smtClean="0">
                <a:solidFill>
                  <a:schemeClr val="bg1"/>
                </a:solidFill>
                <a:effectLst>
                  <a:outerShdw blurRad="38100" dist="38100" dir="2700000" algn="tl">
                    <a:srgbClr val="000000"/>
                  </a:outerShdw>
                </a:effectLst>
              </a:rPr>
              <a:t>à la description des enchaînements d’un scénario</a:t>
            </a:r>
          </a:p>
          <a:p>
            <a:pPr marL="723900" lvl="1" indent="-457200" algn="just" eaLnBrk="1" hangingPunct="1">
              <a:buFontTx/>
              <a:buBlip>
                <a:blip r:embed="rId3"/>
              </a:buBlip>
              <a:tabLst>
                <a:tab pos="0" algn="l"/>
              </a:tabLst>
              <a:defRPr/>
            </a:pPr>
            <a:endParaRPr lang="fr-FR" sz="1400" smtClean="0">
              <a:solidFill>
                <a:schemeClr val="bg1"/>
              </a:solidFill>
              <a:effectLst>
                <a:outerShdw blurRad="38100" dist="38100" dir="2700000" algn="tl">
                  <a:srgbClr val="000000"/>
                </a:outerShdw>
              </a:effectLst>
            </a:endParaRPr>
          </a:p>
          <a:p>
            <a:pPr marL="723900" lvl="1" indent="-457200" algn="just" eaLnBrk="1" hangingPunct="1">
              <a:buFontTx/>
              <a:buBlip>
                <a:blip r:embed="rId3"/>
              </a:buBlip>
              <a:tabLst>
                <a:tab pos="0" algn="l"/>
              </a:tabLst>
              <a:defRPr/>
            </a:pPr>
            <a:r>
              <a:rPr lang="fr-FR" sz="3200" smtClean="0">
                <a:solidFill>
                  <a:schemeClr val="bg1"/>
                </a:solidFill>
                <a:effectLst>
                  <a:outerShdw blurRad="38100" dist="38100" dir="2700000" algn="tl">
                    <a:srgbClr val="000000"/>
                  </a:outerShdw>
                </a:effectLst>
              </a:rPr>
              <a:t>aux interventions des acteurs secondaires. </a:t>
            </a:r>
          </a:p>
        </p:txBody>
      </p:sp>
      <p:sp>
        <p:nvSpPr>
          <p:cNvPr id="132099"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Description des scénarios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body" idx="4294967295"/>
          </p:nvPr>
        </p:nvSpPr>
        <p:spPr bwMode="gray">
          <a:xfrm>
            <a:off x="101600" y="1290638"/>
            <a:ext cx="8963025" cy="4946650"/>
          </a:xfrm>
        </p:spPr>
        <p:txBody>
          <a:bodyPr lIns="91390" tIns="45695" rIns="91390" bIns="45695"/>
          <a:lstStyle/>
          <a:p>
            <a:pPr marL="0" indent="0" algn="just" eaLnBrk="1" hangingPunct="1">
              <a:buFontTx/>
              <a:buNone/>
              <a:defRPr/>
            </a:pPr>
            <a:r>
              <a:rPr lang="fr-FR" sz="3600" smtClean="0">
                <a:solidFill>
                  <a:schemeClr val="bg1"/>
                </a:solidFill>
                <a:effectLst>
                  <a:outerShdw blurRad="38100" dist="38100" dir="2700000" algn="tl">
                    <a:srgbClr val="000000"/>
                  </a:outerShdw>
                </a:effectLst>
              </a:rPr>
              <a:t>UML représente les cas d’utilisation par le </a:t>
            </a:r>
            <a:r>
              <a:rPr lang="fr-FR" sz="3600" i="1" smtClean="0">
                <a:solidFill>
                  <a:schemeClr val="bg1"/>
                </a:solidFill>
                <a:effectLst>
                  <a:outerShdw blurRad="38100" dist="38100" dir="2700000" algn="tl">
                    <a:srgbClr val="000000"/>
                  </a:outerShdw>
                </a:effectLst>
              </a:rPr>
              <a:t>diagramme de cas d’utilisation.</a:t>
            </a:r>
          </a:p>
          <a:p>
            <a:pPr marL="0" indent="0" algn="just" eaLnBrk="1" hangingPunct="1">
              <a:buFontTx/>
              <a:buNone/>
              <a:defRPr/>
            </a:pPr>
            <a:endParaRPr lang="fr-FR" sz="3600" i="1" smtClean="0">
              <a:solidFill>
                <a:schemeClr val="bg1"/>
              </a:solidFill>
              <a:effectLst>
                <a:outerShdw blurRad="38100" dist="38100" dir="2700000" algn="tl">
                  <a:srgbClr val="000000"/>
                </a:outerShdw>
              </a:effectLst>
            </a:endParaRPr>
          </a:p>
          <a:p>
            <a:pPr marL="0" indent="0" algn="just" eaLnBrk="1" hangingPunct="1">
              <a:buFontTx/>
              <a:buNone/>
              <a:defRPr/>
            </a:pPr>
            <a:r>
              <a:rPr lang="fr-FR" sz="3600" smtClean="0">
                <a:solidFill>
                  <a:schemeClr val="bg1"/>
                </a:solidFill>
                <a:effectLst>
                  <a:outerShdw blurRad="38100" dist="38100" dir="2700000" algn="tl">
                    <a:srgbClr val="000000"/>
                  </a:outerShdw>
                </a:effectLst>
              </a:rPr>
              <a:t>On y montre les acteurs en relation avec les cas d’utilisation.</a:t>
            </a:r>
          </a:p>
          <a:p>
            <a:pPr marL="0" indent="0" algn="just" eaLnBrk="1" hangingPunct="1">
              <a:buFontTx/>
              <a:buNone/>
              <a:defRPr/>
            </a:pPr>
            <a:endParaRPr lang="fr-FR" sz="3600" smtClean="0">
              <a:solidFill>
                <a:schemeClr val="bg1"/>
              </a:solidFill>
              <a:effectLst>
                <a:outerShdw blurRad="38100" dist="38100" dir="2700000" algn="tl">
                  <a:srgbClr val="000000"/>
                </a:outerShdw>
              </a:effectLst>
            </a:endParaRPr>
          </a:p>
          <a:p>
            <a:pPr marL="0" indent="0" algn="just" eaLnBrk="1" hangingPunct="1">
              <a:buFontTx/>
              <a:buNone/>
              <a:defRPr/>
            </a:pPr>
            <a:r>
              <a:rPr lang="fr-FR" sz="3600" smtClean="0">
                <a:solidFill>
                  <a:schemeClr val="bg1"/>
                </a:solidFill>
                <a:effectLst>
                  <a:outerShdw blurRad="38100" dist="38100" dir="2700000" algn="tl">
                    <a:srgbClr val="000000"/>
                  </a:outerShdw>
                </a:effectLst>
              </a:rPr>
              <a:t>Ce qui donne une vision spatiale et dynamique du système </a:t>
            </a:r>
          </a:p>
        </p:txBody>
      </p:sp>
      <p:sp>
        <p:nvSpPr>
          <p:cNvPr id="134147"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Modèle des cas d’utilisation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ChangeArrowheads="1"/>
          </p:cNvSpPr>
          <p:nvPr/>
        </p:nvSpPr>
        <p:spPr bwMode="auto">
          <a:xfrm>
            <a:off x="319088" y="2708275"/>
            <a:ext cx="8320087" cy="533400"/>
          </a:xfrm>
          <a:prstGeom prst="rect">
            <a:avLst/>
          </a:prstGeom>
          <a:noFill/>
          <a:ln w="9525">
            <a:noFill/>
            <a:miter lim="800000"/>
            <a:headEnd/>
            <a:tailEnd/>
          </a:ln>
          <a:effectLst/>
        </p:spPr>
        <p:txBody>
          <a:bodyPr lIns="91390" tIns="45695" rIns="91390" bIns="45695"/>
          <a:lstStyle/>
          <a:p>
            <a:pPr algn="ctr">
              <a:spcBef>
                <a:spcPct val="20000"/>
              </a:spcBef>
              <a:defRPr/>
            </a:pPr>
            <a:r>
              <a:rPr lang="fr-FR" sz="4000">
                <a:solidFill>
                  <a:schemeClr val="bg1"/>
                </a:solidFill>
                <a:effectLst>
                  <a:outerShdw blurRad="38100" dist="38100" dir="2700000" algn="tl">
                    <a:srgbClr val="000000"/>
                  </a:outerShdw>
                </a:effectLst>
              </a:rPr>
              <a:t>Les techniques d’analyse et de conception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body" idx="4294967295"/>
          </p:nvPr>
        </p:nvSpPr>
        <p:spPr bwMode="gray">
          <a:xfrm>
            <a:off x="227013" y="1268413"/>
            <a:ext cx="8612187" cy="5400675"/>
          </a:xfrm>
        </p:spPr>
        <p:txBody>
          <a:bodyPr lIns="91390" tIns="45695" rIns="91390" bIns="45695"/>
          <a:lstStyle/>
          <a:p>
            <a:pPr marL="87313" indent="-87313" algn="just" eaLnBrk="1" hangingPunct="1">
              <a:lnSpc>
                <a:spcPct val="90000"/>
              </a:lnSpc>
              <a:buFontTx/>
              <a:buNone/>
              <a:defRPr/>
            </a:pPr>
            <a:r>
              <a:rPr lang="fr-FR" sz="2800" smtClean="0">
                <a:solidFill>
                  <a:schemeClr val="bg1"/>
                </a:solidFill>
                <a:effectLst>
                  <a:outerShdw blurRad="38100" dist="38100" dir="2700000" algn="tl">
                    <a:srgbClr val="000000"/>
                  </a:outerShdw>
                </a:effectLst>
              </a:rPr>
              <a:t>	</a:t>
            </a:r>
            <a:r>
              <a:rPr lang="fr-FR" smtClean="0">
                <a:solidFill>
                  <a:schemeClr val="bg1"/>
                </a:solidFill>
                <a:effectLst>
                  <a:outerShdw blurRad="38100" dist="38100" dir="2700000" algn="tl">
                    <a:srgbClr val="000000"/>
                  </a:outerShdw>
                </a:effectLst>
              </a:rPr>
              <a:t>L’architecte Christophe Alexander est le premier à les avoirs évoqués en réponse à la question suivante.</a:t>
            </a:r>
            <a:r>
              <a:rPr lang="fr-FR" sz="2800" smtClean="0">
                <a:solidFill>
                  <a:schemeClr val="bg1"/>
                </a:solidFill>
                <a:effectLst>
                  <a:outerShdw blurRad="38100" dist="38100" dir="2700000" algn="tl">
                    <a:srgbClr val="000000"/>
                  </a:outerShdw>
                </a:effectLst>
              </a:rPr>
              <a:t> </a:t>
            </a:r>
          </a:p>
          <a:p>
            <a:pPr marL="87313" indent="-87313" eaLnBrk="1" hangingPunct="1">
              <a:lnSpc>
                <a:spcPct val="90000"/>
              </a:lnSpc>
              <a:defRPr/>
            </a:pPr>
            <a:endParaRPr lang="fr-FR" sz="2800" smtClean="0">
              <a:solidFill>
                <a:schemeClr val="bg1"/>
              </a:solidFill>
              <a:effectLst>
                <a:outerShdw blurRad="38100" dist="38100" dir="2700000" algn="tl">
                  <a:srgbClr val="000000"/>
                </a:outerShdw>
              </a:effectLst>
            </a:endParaRPr>
          </a:p>
          <a:p>
            <a:pPr marL="87313" indent="-87313" algn="just" eaLnBrk="1" hangingPunct="1">
              <a:lnSpc>
                <a:spcPct val="90000"/>
              </a:lnSpc>
              <a:buFontTx/>
              <a:buNone/>
              <a:defRPr/>
            </a:pPr>
            <a:r>
              <a:rPr lang="fr-FR" sz="2800" smtClean="0">
                <a:solidFill>
                  <a:schemeClr val="bg1"/>
                </a:solidFill>
                <a:effectLst>
                  <a:outerShdw blurRad="38100" dist="38100" dir="2700000" algn="tl">
                    <a:srgbClr val="000000"/>
                  </a:outerShdw>
                </a:effectLst>
              </a:rPr>
              <a:t>	</a:t>
            </a:r>
            <a:r>
              <a:rPr lang="fr-FR" smtClean="0">
                <a:solidFill>
                  <a:schemeClr val="bg1"/>
                </a:solidFill>
                <a:effectLst>
                  <a:outerShdw blurRad="38100" dist="38100" dir="2700000" algn="tl">
                    <a:srgbClr val="000000"/>
                  </a:outerShdw>
                </a:effectLst>
              </a:rPr>
              <a:t>Les individus d’une même culture sont-ils tous d’accord sur ce qui peut-être considéré comme une bonne conception ?</a:t>
            </a:r>
            <a:r>
              <a:rPr lang="fr-FR" sz="2800" smtClean="0">
                <a:solidFill>
                  <a:schemeClr val="bg1"/>
                </a:solidFill>
                <a:effectLst>
                  <a:outerShdw blurRad="38100" dist="38100" dir="2700000" algn="tl">
                    <a:srgbClr val="000000"/>
                  </a:outerShdw>
                </a:effectLst>
              </a:rPr>
              <a:t> </a:t>
            </a:r>
          </a:p>
          <a:p>
            <a:pPr marL="87313" indent="-87313" eaLnBrk="1" hangingPunct="1">
              <a:lnSpc>
                <a:spcPct val="90000"/>
              </a:lnSpc>
              <a:buFontTx/>
              <a:buNone/>
              <a:defRPr/>
            </a:pPr>
            <a:endParaRPr lang="fr-FR" sz="2800" smtClean="0">
              <a:solidFill>
                <a:schemeClr val="bg1"/>
              </a:solidFill>
              <a:effectLst>
                <a:outerShdw blurRad="38100" dist="38100" dir="2700000" algn="tl">
                  <a:srgbClr val="000000"/>
                </a:outerShdw>
              </a:effectLst>
            </a:endParaRPr>
          </a:p>
          <a:p>
            <a:pPr marL="87313" indent="-87313" algn="just" eaLnBrk="1" hangingPunct="1">
              <a:lnSpc>
                <a:spcPct val="90000"/>
              </a:lnSpc>
              <a:buFontTx/>
              <a:buNone/>
              <a:defRPr/>
            </a:pPr>
            <a:r>
              <a:rPr lang="fr-FR" sz="2800" smtClean="0">
                <a:solidFill>
                  <a:schemeClr val="bg1"/>
                </a:solidFill>
                <a:effectLst>
                  <a:outerShdw blurRad="38100" dist="38100" dir="2700000" algn="tl">
                    <a:srgbClr val="000000"/>
                  </a:outerShdw>
                </a:effectLst>
              </a:rPr>
              <a:t>	</a:t>
            </a:r>
            <a:r>
              <a:rPr lang="fr-FR" smtClean="0">
                <a:solidFill>
                  <a:schemeClr val="bg1"/>
                </a:solidFill>
                <a:effectLst>
                  <a:outerShdw blurRad="38100" dist="38100" dir="2700000" algn="tl">
                    <a:srgbClr val="000000"/>
                  </a:outerShdw>
                </a:effectLst>
              </a:rPr>
              <a:t>La réponse l’a conduit à découvrir des modèles pouvant servir de base objective à l’évaluation d’une conception: les patterns</a:t>
            </a:r>
          </a:p>
        </p:txBody>
      </p:sp>
      <p:sp>
        <p:nvSpPr>
          <p:cNvPr id="137219"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patterns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body" idx="4294967295"/>
          </p:nvPr>
        </p:nvSpPr>
        <p:spPr bwMode="gray">
          <a:xfrm>
            <a:off x="101600" y="1195388"/>
            <a:ext cx="8963025" cy="5473700"/>
          </a:xfrm>
        </p:spPr>
        <p:txBody>
          <a:bodyPr lIns="91390" tIns="45695" rIns="91390" bIns="45695"/>
          <a:lstStyle/>
          <a:p>
            <a:pPr marL="87313" indent="-87313" algn="just" defTabSz="533400" eaLnBrk="1" hangingPunct="1">
              <a:lnSpc>
                <a:spcPct val="80000"/>
              </a:lnSpc>
              <a:buFontTx/>
              <a:buNone/>
              <a:defRPr/>
            </a:pPr>
            <a:r>
              <a:rPr lang="fr-FR" sz="2800" smtClean="0">
                <a:effectLst>
                  <a:outerShdw blurRad="38100" dist="38100" dir="2700000" algn="tl">
                    <a:srgbClr val="FFFFFF"/>
                  </a:outerShdw>
                </a:effectLst>
              </a:rPr>
              <a:t> </a:t>
            </a:r>
            <a:r>
              <a:rPr lang="fr-FR" sz="3000" smtClean="0">
                <a:solidFill>
                  <a:schemeClr val="bg1"/>
                </a:solidFill>
                <a:effectLst>
                  <a:outerShdw blurRad="38100" dist="38100" dir="2700000" algn="tl">
                    <a:srgbClr val="000000"/>
                  </a:outerShdw>
                </a:effectLst>
              </a:rPr>
              <a:t>Les patterns sont des solutions éprouvées pour résoudre des problèmes bien connus.</a:t>
            </a:r>
            <a:endParaRPr lang="fr-FR" sz="2900" smtClean="0">
              <a:effectLst>
                <a:outerShdw blurRad="38100" dist="38100" dir="2700000" algn="tl">
                  <a:srgbClr val="FFFFFF"/>
                </a:outerShdw>
              </a:effectLst>
            </a:endParaRPr>
          </a:p>
          <a:p>
            <a:pPr marL="87313" indent="-87313" algn="just" defTabSz="533400" eaLnBrk="1" hangingPunct="1">
              <a:lnSpc>
                <a:spcPct val="80000"/>
              </a:lnSpc>
              <a:buFontTx/>
              <a:buNone/>
              <a:defRPr/>
            </a:pPr>
            <a:endParaRPr lang="fr-FR" sz="1600" smtClean="0">
              <a:effectLst>
                <a:outerShdw blurRad="38100" dist="38100" dir="2700000" algn="tl">
                  <a:srgbClr val="FFFFFF"/>
                </a:outerShdw>
              </a:effectLst>
            </a:endParaRPr>
          </a:p>
          <a:p>
            <a:pPr marL="87313" indent="-87313" algn="just" defTabSz="533400" eaLnBrk="1" hangingPunct="1">
              <a:lnSpc>
                <a:spcPct val="80000"/>
              </a:lnSpc>
              <a:buFontTx/>
              <a:buNone/>
              <a:defRPr/>
            </a:pPr>
            <a:r>
              <a:rPr lang="fr-FR" sz="2900" smtClean="0">
                <a:effectLst>
                  <a:outerShdw blurRad="38100" dist="38100" dir="2700000" algn="tl">
                    <a:srgbClr val="FFFFFF"/>
                  </a:outerShdw>
                </a:effectLst>
              </a:rPr>
              <a:t>	</a:t>
            </a:r>
            <a:r>
              <a:rPr lang="fr-FR" sz="3000" smtClean="0">
                <a:solidFill>
                  <a:schemeClr val="bg1"/>
                </a:solidFill>
                <a:effectLst>
                  <a:outerShdw blurRad="38100" dist="38100" dir="2700000" algn="tl">
                    <a:srgbClr val="000000"/>
                  </a:outerShdw>
                </a:effectLst>
              </a:rPr>
              <a:t>On distingue plusieurs types de patterns selon la phase de modélisation ou l’on se trouve.</a:t>
            </a:r>
          </a:p>
          <a:p>
            <a:pPr marL="87313" indent="-87313" algn="just" defTabSz="533400" eaLnBrk="1" hangingPunct="1">
              <a:lnSpc>
                <a:spcPct val="80000"/>
              </a:lnSpc>
              <a:buFontTx/>
              <a:buNone/>
              <a:defRPr/>
            </a:pPr>
            <a:endParaRPr lang="fr-FR" sz="1600" smtClean="0">
              <a:solidFill>
                <a:schemeClr val="bg1"/>
              </a:solidFill>
              <a:effectLst>
                <a:outerShdw blurRad="38100" dist="38100" dir="2700000" algn="tl">
                  <a:srgbClr val="000000"/>
                </a:outerShdw>
              </a:effectLst>
            </a:endParaRPr>
          </a:p>
          <a:p>
            <a:pPr marL="801688" lvl="1" indent="-534988" defTabSz="533400" eaLnBrk="1" hangingPunct="1">
              <a:lnSpc>
                <a:spcPct val="8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Les patterns d’analyse.</a:t>
            </a:r>
          </a:p>
          <a:p>
            <a:pPr marL="801688" lvl="1" indent="-534988" defTabSz="533400" eaLnBrk="1" hangingPunct="1">
              <a:lnSpc>
                <a:spcPct val="80000"/>
              </a:lnSpc>
              <a:buClr>
                <a:schemeClr val="tx1"/>
              </a:buClr>
              <a:buFont typeface="Wingdings" pitchFamily="2" charset="2"/>
              <a:buBlip>
                <a:blip r:embed="rId3"/>
              </a:buBlip>
              <a:defRPr/>
            </a:pPr>
            <a:endParaRPr lang="fr-FR" sz="1400" smtClean="0">
              <a:solidFill>
                <a:schemeClr val="bg1"/>
              </a:solidFill>
              <a:effectLst>
                <a:outerShdw blurRad="38100" dist="38100" dir="2700000" algn="tl">
                  <a:srgbClr val="000000"/>
                </a:outerShdw>
              </a:effectLst>
            </a:endParaRPr>
          </a:p>
          <a:p>
            <a:pPr marL="801688" lvl="1" indent="-534988" defTabSz="533400" eaLnBrk="1" hangingPunct="1">
              <a:lnSpc>
                <a:spcPct val="8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Les patterns de conception.</a:t>
            </a:r>
          </a:p>
          <a:p>
            <a:pPr marL="801688" lvl="1" indent="-534988" defTabSz="533400" eaLnBrk="1" hangingPunct="1">
              <a:lnSpc>
                <a:spcPct val="80000"/>
              </a:lnSpc>
              <a:buClr>
                <a:schemeClr val="tx1"/>
              </a:buClr>
              <a:buFont typeface="Wingdings" pitchFamily="2" charset="2"/>
              <a:buBlip>
                <a:blip r:embed="rId3"/>
              </a:buBlip>
              <a:defRPr/>
            </a:pPr>
            <a:endParaRPr lang="fr-FR" sz="1400" smtClean="0">
              <a:solidFill>
                <a:schemeClr val="bg1"/>
              </a:solidFill>
              <a:effectLst>
                <a:outerShdw blurRad="38100" dist="38100" dir="2700000" algn="tl">
                  <a:srgbClr val="000000"/>
                </a:outerShdw>
              </a:effectLst>
            </a:endParaRPr>
          </a:p>
          <a:p>
            <a:pPr marL="801688" lvl="1" indent="-534988" defTabSz="533400" eaLnBrk="1" hangingPunct="1">
              <a:lnSpc>
                <a:spcPct val="8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Les patterns architecturaux.</a:t>
            </a:r>
          </a:p>
          <a:p>
            <a:pPr marL="801688" lvl="1" indent="-534988" defTabSz="533400" eaLnBrk="1" hangingPunct="1">
              <a:lnSpc>
                <a:spcPct val="80000"/>
              </a:lnSpc>
              <a:buClr>
                <a:schemeClr val="tx1"/>
              </a:buClr>
              <a:buFont typeface="Wingdings" pitchFamily="2" charset="2"/>
              <a:buBlip>
                <a:blip r:embed="rId3"/>
              </a:buBlip>
              <a:defRPr/>
            </a:pPr>
            <a:endParaRPr lang="fr-FR" sz="1400" smtClean="0">
              <a:solidFill>
                <a:schemeClr val="bg1"/>
              </a:solidFill>
              <a:effectLst>
                <a:outerShdw blurRad="38100" dist="38100" dir="2700000" algn="tl">
                  <a:srgbClr val="000000"/>
                </a:outerShdw>
              </a:effectLst>
            </a:endParaRPr>
          </a:p>
          <a:p>
            <a:pPr marL="801688" lvl="1" indent="-534988" defTabSz="533400" eaLnBrk="1" hangingPunct="1">
              <a:lnSpc>
                <a:spcPct val="8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Les idiomes.</a:t>
            </a:r>
          </a:p>
          <a:p>
            <a:pPr marL="801688" lvl="1" indent="-534988" defTabSz="533400" eaLnBrk="1" hangingPunct="1">
              <a:lnSpc>
                <a:spcPct val="80000"/>
              </a:lnSpc>
              <a:buClr>
                <a:schemeClr val="tx1"/>
              </a:buClr>
              <a:buFont typeface="Wingdings" pitchFamily="2" charset="2"/>
              <a:buBlip>
                <a:blip r:embed="rId3"/>
              </a:buBlip>
              <a:defRPr/>
            </a:pPr>
            <a:endParaRPr lang="fr-FR" sz="1600" smtClean="0">
              <a:solidFill>
                <a:schemeClr val="bg1"/>
              </a:solidFill>
              <a:effectLst>
                <a:outerShdw blurRad="38100" dist="38100" dir="2700000" algn="tl">
                  <a:srgbClr val="000000"/>
                </a:outerShdw>
              </a:effectLst>
            </a:endParaRPr>
          </a:p>
          <a:p>
            <a:pPr marL="801688" lvl="1" indent="-534988" defTabSz="533400" eaLnBrk="1" hangingPunct="1">
              <a:lnSpc>
                <a:spcPct val="8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Les frameworks ou cadres.</a:t>
            </a:r>
          </a:p>
        </p:txBody>
      </p:sp>
      <p:sp>
        <p:nvSpPr>
          <p:cNvPr id="139267"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différents types de pattern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ChangeArrowheads="1"/>
          </p:cNvSpPr>
          <p:nvPr/>
        </p:nvSpPr>
        <p:spPr bwMode="auto">
          <a:xfrm>
            <a:off x="403225" y="2997200"/>
            <a:ext cx="8320088" cy="533400"/>
          </a:xfrm>
          <a:prstGeom prst="rect">
            <a:avLst/>
          </a:prstGeom>
          <a:noFill/>
          <a:ln w="9525">
            <a:noFill/>
            <a:miter lim="800000"/>
            <a:headEnd/>
            <a:tailEnd/>
          </a:ln>
          <a:effectLst/>
        </p:spPr>
        <p:txBody>
          <a:bodyPr lIns="91390" tIns="45695" rIns="91390" bIns="45695"/>
          <a:lstStyle/>
          <a:p>
            <a:pPr algn="ctr">
              <a:spcBef>
                <a:spcPct val="20000"/>
              </a:spcBef>
              <a:defRPr/>
            </a:pPr>
            <a:r>
              <a:rPr lang="fr-FR" sz="4000">
                <a:solidFill>
                  <a:schemeClr val="bg1"/>
                </a:solidFill>
                <a:effectLst>
                  <a:outerShdw blurRad="38100" dist="38100" dir="2700000" algn="tl">
                    <a:srgbClr val="000000"/>
                  </a:outerShdw>
                </a:effectLst>
              </a:rPr>
              <a:t>Techniques d’analyse des besoins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Line 2"/>
          <p:cNvSpPr>
            <a:spLocks noChangeShapeType="1"/>
          </p:cNvSpPr>
          <p:nvPr/>
        </p:nvSpPr>
        <p:spPr bwMode="auto">
          <a:xfrm>
            <a:off x="1331913" y="1195388"/>
            <a:ext cx="731837" cy="431800"/>
          </a:xfrm>
          <a:prstGeom prst="line">
            <a:avLst/>
          </a:prstGeom>
          <a:noFill/>
          <a:ln w="9525">
            <a:solidFill>
              <a:schemeClr val="tx1"/>
            </a:solidFill>
            <a:round/>
            <a:headEnd/>
            <a:tailEnd type="triangle" w="med" len="med"/>
          </a:ln>
        </p:spPr>
        <p:txBody>
          <a:bodyPr/>
          <a:lstStyle/>
          <a:p>
            <a:endParaRPr lang="fr-FR"/>
          </a:p>
        </p:txBody>
      </p:sp>
      <p:sp>
        <p:nvSpPr>
          <p:cNvPr id="77827" name="Line 3"/>
          <p:cNvSpPr>
            <a:spLocks noChangeShapeType="1"/>
          </p:cNvSpPr>
          <p:nvPr/>
        </p:nvSpPr>
        <p:spPr bwMode="auto">
          <a:xfrm flipV="1">
            <a:off x="3632200" y="6129338"/>
            <a:ext cx="3198813" cy="34925"/>
          </a:xfrm>
          <a:prstGeom prst="line">
            <a:avLst/>
          </a:prstGeom>
          <a:noFill/>
          <a:ln w="28575">
            <a:solidFill>
              <a:schemeClr val="bg1"/>
            </a:solidFill>
            <a:round/>
            <a:headEnd/>
            <a:tailEnd type="triangle" w="med" len="med"/>
          </a:ln>
        </p:spPr>
        <p:txBody>
          <a:bodyPr/>
          <a:lstStyle/>
          <a:p>
            <a:endParaRPr lang="fr-FR"/>
          </a:p>
        </p:txBody>
      </p:sp>
      <p:sp>
        <p:nvSpPr>
          <p:cNvPr id="77828" name="Line 4"/>
          <p:cNvSpPr>
            <a:spLocks noChangeShapeType="1"/>
          </p:cNvSpPr>
          <p:nvPr/>
        </p:nvSpPr>
        <p:spPr bwMode="auto">
          <a:xfrm>
            <a:off x="3498850" y="5146675"/>
            <a:ext cx="3332163" cy="9525"/>
          </a:xfrm>
          <a:prstGeom prst="line">
            <a:avLst/>
          </a:prstGeom>
          <a:noFill/>
          <a:ln w="28575">
            <a:solidFill>
              <a:schemeClr val="bg1"/>
            </a:solidFill>
            <a:round/>
            <a:headEnd/>
            <a:tailEnd type="triangle" w="med" len="med"/>
          </a:ln>
        </p:spPr>
        <p:txBody>
          <a:bodyPr/>
          <a:lstStyle/>
          <a:p>
            <a:endParaRPr lang="fr-FR"/>
          </a:p>
        </p:txBody>
      </p:sp>
      <p:sp>
        <p:nvSpPr>
          <p:cNvPr id="77829" name="Line 5"/>
          <p:cNvSpPr>
            <a:spLocks noChangeShapeType="1"/>
          </p:cNvSpPr>
          <p:nvPr/>
        </p:nvSpPr>
        <p:spPr bwMode="auto">
          <a:xfrm flipV="1">
            <a:off x="3481388" y="4364038"/>
            <a:ext cx="3349625" cy="0"/>
          </a:xfrm>
          <a:prstGeom prst="line">
            <a:avLst/>
          </a:prstGeom>
          <a:noFill/>
          <a:ln w="28575">
            <a:solidFill>
              <a:schemeClr val="bg1"/>
            </a:solidFill>
            <a:round/>
            <a:headEnd/>
            <a:tailEnd type="triangle" w="med" len="med"/>
          </a:ln>
        </p:spPr>
        <p:txBody>
          <a:bodyPr/>
          <a:lstStyle/>
          <a:p>
            <a:endParaRPr lang="fr-FR"/>
          </a:p>
        </p:txBody>
      </p:sp>
      <p:sp>
        <p:nvSpPr>
          <p:cNvPr id="77830" name="Rectangle 6"/>
          <p:cNvSpPr>
            <a:spLocks noGrp="1" noChangeArrowheads="1"/>
          </p:cNvSpPr>
          <p:nvPr>
            <p:ph type="body" idx="4294967295"/>
          </p:nvPr>
        </p:nvSpPr>
        <p:spPr bwMode="gray">
          <a:xfrm>
            <a:off x="63500" y="550863"/>
            <a:ext cx="8964613" cy="5830887"/>
          </a:xfrm>
          <a:noFill/>
        </p:spPr>
        <p:txBody>
          <a:bodyPr lIns="91390" tIns="45695" rIns="91390" bIns="45695"/>
          <a:lstStyle/>
          <a:p>
            <a:pPr eaLnBrk="1" hangingPunct="1">
              <a:buFontTx/>
              <a:buNone/>
            </a:pPr>
            <a:endParaRPr lang="fr-FR" sz="3600" b="1"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r>
              <a:rPr lang="fr-FR" smtClean="0">
                <a:solidFill>
                  <a:srgbClr val="000000"/>
                </a:solidFill>
              </a:rPr>
              <a:t>	</a:t>
            </a:r>
            <a:endParaRPr lang="fr-FR" sz="2300" smtClean="0">
              <a:solidFill>
                <a:srgbClr val="000000"/>
              </a:solidFill>
            </a:endParaRPr>
          </a:p>
        </p:txBody>
      </p:sp>
      <p:sp>
        <p:nvSpPr>
          <p:cNvPr id="142343" name="Text Box 7"/>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L’analyse des besoins</a:t>
            </a:r>
          </a:p>
        </p:txBody>
      </p:sp>
      <p:sp>
        <p:nvSpPr>
          <p:cNvPr id="77832" name="Text Box 8"/>
          <p:cNvSpPr txBox="1">
            <a:spLocks noChangeArrowheads="1"/>
          </p:cNvSpPr>
          <p:nvPr/>
        </p:nvSpPr>
        <p:spPr bwMode="auto">
          <a:xfrm>
            <a:off x="6808788" y="1382713"/>
            <a:ext cx="2073275" cy="860425"/>
          </a:xfrm>
          <a:prstGeom prst="rect">
            <a:avLst/>
          </a:prstGeom>
          <a:solidFill>
            <a:srgbClr val="DDDDDD"/>
          </a:solidFill>
          <a:ln w="38100">
            <a:solidFill>
              <a:srgbClr val="000000"/>
            </a:solidFill>
            <a:miter lim="800000"/>
            <a:headEnd/>
            <a:tailEnd/>
          </a:ln>
        </p:spPr>
        <p:txBody>
          <a:bodyPr>
            <a:spAutoFit/>
          </a:bodyPr>
          <a:lstStyle/>
          <a:p>
            <a:pPr algn="ctr">
              <a:spcBef>
                <a:spcPct val="50000"/>
              </a:spcBef>
            </a:pPr>
            <a:r>
              <a:rPr lang="fr-FR" sz="2400" b="1">
                <a:solidFill>
                  <a:srgbClr val="000000"/>
                </a:solidFill>
              </a:rPr>
              <a:t>Modèle du domaine</a:t>
            </a:r>
          </a:p>
        </p:txBody>
      </p:sp>
      <p:sp>
        <p:nvSpPr>
          <p:cNvPr id="77833" name="Text Box 9"/>
          <p:cNvSpPr txBox="1">
            <a:spLocks noChangeArrowheads="1"/>
          </p:cNvSpPr>
          <p:nvPr/>
        </p:nvSpPr>
        <p:spPr bwMode="auto">
          <a:xfrm>
            <a:off x="6831013" y="2439988"/>
            <a:ext cx="2025650" cy="61912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de conception</a:t>
            </a:r>
          </a:p>
        </p:txBody>
      </p:sp>
      <p:sp>
        <p:nvSpPr>
          <p:cNvPr id="77834" name="Text Box 10"/>
          <p:cNvSpPr txBox="1">
            <a:spLocks noChangeArrowheads="1"/>
          </p:cNvSpPr>
          <p:nvPr/>
        </p:nvSpPr>
        <p:spPr bwMode="auto">
          <a:xfrm>
            <a:off x="6831013" y="3203575"/>
            <a:ext cx="2047875" cy="61912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d’implémentation</a:t>
            </a:r>
          </a:p>
        </p:txBody>
      </p:sp>
      <p:sp>
        <p:nvSpPr>
          <p:cNvPr id="77835" name="Text Box 11"/>
          <p:cNvSpPr txBox="1">
            <a:spLocks noChangeArrowheads="1"/>
          </p:cNvSpPr>
          <p:nvPr/>
        </p:nvSpPr>
        <p:spPr bwMode="auto">
          <a:xfrm>
            <a:off x="6831013" y="4967288"/>
            <a:ext cx="2005012" cy="360362"/>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de tests</a:t>
            </a:r>
          </a:p>
        </p:txBody>
      </p:sp>
      <p:sp>
        <p:nvSpPr>
          <p:cNvPr id="77836" name="Text Box 12"/>
          <p:cNvSpPr txBox="1">
            <a:spLocks noChangeArrowheads="1"/>
          </p:cNvSpPr>
          <p:nvPr/>
        </p:nvSpPr>
        <p:spPr bwMode="auto">
          <a:xfrm>
            <a:off x="6831013" y="5834063"/>
            <a:ext cx="2039937" cy="61912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de déploiement</a:t>
            </a:r>
          </a:p>
        </p:txBody>
      </p:sp>
      <p:sp>
        <p:nvSpPr>
          <p:cNvPr id="77837" name="Rectangle 13"/>
          <p:cNvSpPr>
            <a:spLocks noChangeArrowheads="1"/>
          </p:cNvSpPr>
          <p:nvPr/>
        </p:nvSpPr>
        <p:spPr bwMode="auto">
          <a:xfrm>
            <a:off x="1122363" y="1628775"/>
            <a:ext cx="2603500" cy="477996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7838" name="Oval 14"/>
          <p:cNvSpPr>
            <a:spLocks noChangeArrowheads="1"/>
          </p:cNvSpPr>
          <p:nvPr/>
        </p:nvSpPr>
        <p:spPr bwMode="auto">
          <a:xfrm>
            <a:off x="1966913" y="1879600"/>
            <a:ext cx="882650" cy="315913"/>
          </a:xfrm>
          <a:prstGeom prst="ellipse">
            <a:avLst/>
          </a:prstGeom>
          <a:solidFill>
            <a:schemeClr val="bg1"/>
          </a:solidFill>
          <a:ln w="9525">
            <a:solidFill>
              <a:srgbClr val="000000"/>
            </a:solidFill>
            <a:round/>
            <a:headEnd/>
            <a:tailEnd/>
          </a:ln>
        </p:spPr>
        <p:txBody>
          <a:bodyPr wrap="none" anchor="ctr"/>
          <a:lstStyle/>
          <a:p>
            <a:endParaRPr lang="fr-FR"/>
          </a:p>
        </p:txBody>
      </p:sp>
      <p:sp>
        <p:nvSpPr>
          <p:cNvPr id="77839" name="Line 15"/>
          <p:cNvSpPr>
            <a:spLocks noChangeShapeType="1"/>
          </p:cNvSpPr>
          <p:nvPr/>
        </p:nvSpPr>
        <p:spPr bwMode="auto">
          <a:xfrm flipV="1">
            <a:off x="1984375" y="2195513"/>
            <a:ext cx="282575" cy="655637"/>
          </a:xfrm>
          <a:prstGeom prst="line">
            <a:avLst/>
          </a:prstGeom>
          <a:noFill/>
          <a:ln w="28575">
            <a:solidFill>
              <a:srgbClr val="000000"/>
            </a:solidFill>
            <a:round/>
            <a:headEnd/>
            <a:tailEnd type="triangle" w="med" len="med"/>
          </a:ln>
        </p:spPr>
        <p:txBody>
          <a:bodyPr/>
          <a:lstStyle/>
          <a:p>
            <a:endParaRPr lang="fr-FR"/>
          </a:p>
        </p:txBody>
      </p:sp>
      <p:sp>
        <p:nvSpPr>
          <p:cNvPr id="77840" name="Line 16"/>
          <p:cNvSpPr>
            <a:spLocks noChangeShapeType="1"/>
          </p:cNvSpPr>
          <p:nvPr/>
        </p:nvSpPr>
        <p:spPr bwMode="auto">
          <a:xfrm flipH="1" flipV="1">
            <a:off x="2657475" y="2147888"/>
            <a:ext cx="452438" cy="717550"/>
          </a:xfrm>
          <a:prstGeom prst="line">
            <a:avLst/>
          </a:prstGeom>
          <a:noFill/>
          <a:ln w="28575">
            <a:solidFill>
              <a:srgbClr val="000000"/>
            </a:solidFill>
            <a:round/>
            <a:headEnd/>
            <a:tailEnd type="triangle" w="med" len="med"/>
          </a:ln>
        </p:spPr>
        <p:txBody>
          <a:bodyPr/>
          <a:lstStyle/>
          <a:p>
            <a:endParaRPr lang="fr-FR"/>
          </a:p>
        </p:txBody>
      </p:sp>
      <p:grpSp>
        <p:nvGrpSpPr>
          <p:cNvPr id="77841" name="Group 17"/>
          <p:cNvGrpSpPr>
            <a:grpSpLocks/>
          </p:cNvGrpSpPr>
          <p:nvPr/>
        </p:nvGrpSpPr>
        <p:grpSpPr bwMode="auto">
          <a:xfrm>
            <a:off x="261938" y="3192463"/>
            <a:ext cx="495300" cy="523875"/>
            <a:chOff x="1113" y="2438"/>
            <a:chExt cx="308" cy="469"/>
          </a:xfrm>
        </p:grpSpPr>
        <p:sp>
          <p:nvSpPr>
            <p:cNvPr id="77861" name="Oval 18"/>
            <p:cNvSpPr>
              <a:spLocks noChangeArrowheads="1"/>
            </p:cNvSpPr>
            <p:nvPr/>
          </p:nvSpPr>
          <p:spPr bwMode="auto">
            <a:xfrm>
              <a:off x="1219" y="2438"/>
              <a:ext cx="121" cy="93"/>
            </a:xfrm>
            <a:prstGeom prst="ellipse">
              <a:avLst/>
            </a:prstGeom>
            <a:solidFill>
              <a:schemeClr val="bg1"/>
            </a:solidFill>
            <a:ln w="9525">
              <a:solidFill>
                <a:schemeClr val="bg1"/>
              </a:solidFill>
              <a:round/>
              <a:headEnd/>
              <a:tailEnd/>
            </a:ln>
          </p:spPr>
          <p:txBody>
            <a:bodyPr wrap="none" anchor="ctr"/>
            <a:lstStyle/>
            <a:p>
              <a:endParaRPr lang="fr-FR"/>
            </a:p>
          </p:txBody>
        </p:sp>
        <p:sp>
          <p:nvSpPr>
            <p:cNvPr id="77862" name="Line 19"/>
            <p:cNvSpPr>
              <a:spLocks noChangeShapeType="1"/>
            </p:cNvSpPr>
            <p:nvPr/>
          </p:nvSpPr>
          <p:spPr bwMode="auto">
            <a:xfrm>
              <a:off x="1273" y="2545"/>
              <a:ext cx="0" cy="268"/>
            </a:xfrm>
            <a:prstGeom prst="line">
              <a:avLst/>
            </a:prstGeom>
            <a:noFill/>
            <a:ln w="57150">
              <a:solidFill>
                <a:schemeClr val="bg1"/>
              </a:solidFill>
              <a:round/>
              <a:headEnd/>
              <a:tailEnd/>
            </a:ln>
          </p:spPr>
          <p:txBody>
            <a:bodyPr/>
            <a:lstStyle/>
            <a:p>
              <a:endParaRPr lang="fr-FR"/>
            </a:p>
          </p:txBody>
        </p:sp>
        <p:sp>
          <p:nvSpPr>
            <p:cNvPr id="77863" name="Line 20"/>
            <p:cNvSpPr>
              <a:spLocks noChangeShapeType="1"/>
            </p:cNvSpPr>
            <p:nvPr/>
          </p:nvSpPr>
          <p:spPr bwMode="auto">
            <a:xfrm>
              <a:off x="1113" y="2625"/>
              <a:ext cx="308" cy="0"/>
            </a:xfrm>
            <a:prstGeom prst="line">
              <a:avLst/>
            </a:prstGeom>
            <a:noFill/>
            <a:ln w="57150">
              <a:solidFill>
                <a:schemeClr val="bg1"/>
              </a:solidFill>
              <a:round/>
              <a:headEnd/>
              <a:tailEnd/>
            </a:ln>
          </p:spPr>
          <p:txBody>
            <a:bodyPr/>
            <a:lstStyle/>
            <a:p>
              <a:endParaRPr lang="fr-FR"/>
            </a:p>
          </p:txBody>
        </p:sp>
        <p:sp>
          <p:nvSpPr>
            <p:cNvPr id="77864" name="Line 21"/>
            <p:cNvSpPr>
              <a:spLocks noChangeShapeType="1"/>
            </p:cNvSpPr>
            <p:nvPr/>
          </p:nvSpPr>
          <p:spPr bwMode="auto">
            <a:xfrm flipH="1">
              <a:off x="1139" y="2786"/>
              <a:ext cx="134" cy="107"/>
            </a:xfrm>
            <a:prstGeom prst="line">
              <a:avLst/>
            </a:prstGeom>
            <a:noFill/>
            <a:ln w="57150">
              <a:solidFill>
                <a:schemeClr val="bg1"/>
              </a:solidFill>
              <a:round/>
              <a:headEnd/>
              <a:tailEnd/>
            </a:ln>
          </p:spPr>
          <p:txBody>
            <a:bodyPr/>
            <a:lstStyle/>
            <a:p>
              <a:endParaRPr lang="fr-FR"/>
            </a:p>
          </p:txBody>
        </p:sp>
        <p:sp>
          <p:nvSpPr>
            <p:cNvPr id="77865" name="Line 22"/>
            <p:cNvSpPr>
              <a:spLocks noChangeShapeType="1"/>
            </p:cNvSpPr>
            <p:nvPr/>
          </p:nvSpPr>
          <p:spPr bwMode="auto">
            <a:xfrm>
              <a:off x="1286" y="2786"/>
              <a:ext cx="134" cy="121"/>
            </a:xfrm>
            <a:prstGeom prst="line">
              <a:avLst/>
            </a:prstGeom>
            <a:noFill/>
            <a:ln w="57150">
              <a:solidFill>
                <a:schemeClr val="bg1"/>
              </a:solidFill>
              <a:round/>
              <a:headEnd/>
              <a:tailEnd/>
            </a:ln>
          </p:spPr>
          <p:txBody>
            <a:bodyPr/>
            <a:lstStyle/>
            <a:p>
              <a:endParaRPr lang="fr-FR"/>
            </a:p>
          </p:txBody>
        </p:sp>
      </p:grpSp>
      <p:sp>
        <p:nvSpPr>
          <p:cNvPr id="77842" name="Line 23"/>
          <p:cNvSpPr>
            <a:spLocks noChangeShapeType="1"/>
          </p:cNvSpPr>
          <p:nvPr/>
        </p:nvSpPr>
        <p:spPr bwMode="auto">
          <a:xfrm flipV="1">
            <a:off x="820738" y="2079625"/>
            <a:ext cx="1146175" cy="1152525"/>
          </a:xfrm>
          <a:prstGeom prst="line">
            <a:avLst/>
          </a:prstGeom>
          <a:noFill/>
          <a:ln w="28575">
            <a:solidFill>
              <a:srgbClr val="000000"/>
            </a:solidFill>
            <a:round/>
            <a:headEnd/>
            <a:tailEnd/>
          </a:ln>
        </p:spPr>
        <p:txBody>
          <a:bodyPr/>
          <a:lstStyle/>
          <a:p>
            <a:endParaRPr lang="fr-FR"/>
          </a:p>
        </p:txBody>
      </p:sp>
      <p:sp>
        <p:nvSpPr>
          <p:cNvPr id="77843" name="Line 24"/>
          <p:cNvSpPr>
            <a:spLocks noChangeShapeType="1"/>
          </p:cNvSpPr>
          <p:nvPr/>
        </p:nvSpPr>
        <p:spPr bwMode="auto">
          <a:xfrm>
            <a:off x="3773488" y="3475038"/>
            <a:ext cx="3057525" cy="0"/>
          </a:xfrm>
          <a:prstGeom prst="line">
            <a:avLst/>
          </a:prstGeom>
          <a:noFill/>
          <a:ln w="28575">
            <a:solidFill>
              <a:schemeClr val="bg1"/>
            </a:solidFill>
            <a:round/>
            <a:headEnd/>
            <a:tailEnd type="triangle" w="med" len="med"/>
          </a:ln>
        </p:spPr>
        <p:txBody>
          <a:bodyPr/>
          <a:lstStyle/>
          <a:p>
            <a:endParaRPr lang="fr-FR"/>
          </a:p>
        </p:txBody>
      </p:sp>
      <p:sp>
        <p:nvSpPr>
          <p:cNvPr id="77844" name="Line 25"/>
          <p:cNvSpPr>
            <a:spLocks noChangeShapeType="1"/>
          </p:cNvSpPr>
          <p:nvPr/>
        </p:nvSpPr>
        <p:spPr bwMode="auto">
          <a:xfrm>
            <a:off x="3725863" y="2705100"/>
            <a:ext cx="3105150" cy="3175"/>
          </a:xfrm>
          <a:prstGeom prst="line">
            <a:avLst/>
          </a:prstGeom>
          <a:noFill/>
          <a:ln w="28575">
            <a:solidFill>
              <a:schemeClr val="bg1"/>
            </a:solidFill>
            <a:round/>
            <a:headEnd/>
            <a:tailEnd type="triangle" w="med" len="med"/>
          </a:ln>
        </p:spPr>
        <p:txBody>
          <a:bodyPr/>
          <a:lstStyle/>
          <a:p>
            <a:endParaRPr lang="fr-FR"/>
          </a:p>
        </p:txBody>
      </p:sp>
      <p:sp>
        <p:nvSpPr>
          <p:cNvPr id="77845" name="Line 26"/>
          <p:cNvSpPr>
            <a:spLocks noChangeShapeType="1"/>
          </p:cNvSpPr>
          <p:nvPr/>
        </p:nvSpPr>
        <p:spPr bwMode="auto">
          <a:xfrm>
            <a:off x="3725863" y="1797050"/>
            <a:ext cx="3036887" cy="0"/>
          </a:xfrm>
          <a:prstGeom prst="line">
            <a:avLst/>
          </a:prstGeom>
          <a:noFill/>
          <a:ln w="57150">
            <a:solidFill>
              <a:schemeClr val="bg1"/>
            </a:solidFill>
            <a:prstDash val="sysDot"/>
            <a:round/>
            <a:headEnd/>
            <a:tailEnd type="triangle" w="med" len="med"/>
          </a:ln>
        </p:spPr>
        <p:txBody>
          <a:bodyPr/>
          <a:lstStyle/>
          <a:p>
            <a:endParaRPr lang="fr-FR"/>
          </a:p>
        </p:txBody>
      </p:sp>
      <p:sp>
        <p:nvSpPr>
          <p:cNvPr id="77846" name="Text Box 27"/>
          <p:cNvSpPr txBox="1">
            <a:spLocks noChangeArrowheads="1"/>
          </p:cNvSpPr>
          <p:nvPr/>
        </p:nvSpPr>
        <p:spPr bwMode="auto">
          <a:xfrm>
            <a:off x="4113213" y="2347913"/>
            <a:ext cx="1630362"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Conçus par</a:t>
            </a:r>
          </a:p>
        </p:txBody>
      </p:sp>
      <p:sp>
        <p:nvSpPr>
          <p:cNvPr id="77847" name="Text Box 28"/>
          <p:cNvSpPr txBox="1">
            <a:spLocks noChangeArrowheads="1"/>
          </p:cNvSpPr>
          <p:nvPr/>
        </p:nvSpPr>
        <p:spPr bwMode="auto">
          <a:xfrm>
            <a:off x="3906838" y="3068638"/>
            <a:ext cx="2149475"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Réalisés par</a:t>
            </a:r>
          </a:p>
        </p:txBody>
      </p:sp>
      <p:sp>
        <p:nvSpPr>
          <p:cNvPr id="77848" name="Text Box 29"/>
          <p:cNvSpPr txBox="1">
            <a:spLocks noChangeArrowheads="1"/>
          </p:cNvSpPr>
          <p:nvPr/>
        </p:nvSpPr>
        <p:spPr bwMode="auto">
          <a:xfrm>
            <a:off x="4157663" y="5781675"/>
            <a:ext cx="1824037"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Déployés par</a:t>
            </a:r>
          </a:p>
        </p:txBody>
      </p:sp>
      <p:sp>
        <p:nvSpPr>
          <p:cNvPr id="77849" name="Text Box 30"/>
          <p:cNvSpPr txBox="1">
            <a:spLocks noChangeArrowheads="1"/>
          </p:cNvSpPr>
          <p:nvPr/>
        </p:nvSpPr>
        <p:spPr bwMode="auto">
          <a:xfrm>
            <a:off x="4114800" y="4800600"/>
            <a:ext cx="1609725"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Testés par</a:t>
            </a:r>
          </a:p>
        </p:txBody>
      </p:sp>
      <p:sp>
        <p:nvSpPr>
          <p:cNvPr id="77850" name="Oval 31"/>
          <p:cNvSpPr>
            <a:spLocks noChangeArrowheads="1"/>
          </p:cNvSpPr>
          <p:nvPr/>
        </p:nvSpPr>
        <p:spPr bwMode="auto">
          <a:xfrm>
            <a:off x="1752600" y="2855913"/>
            <a:ext cx="711200" cy="314325"/>
          </a:xfrm>
          <a:prstGeom prst="ellipse">
            <a:avLst/>
          </a:prstGeom>
          <a:solidFill>
            <a:schemeClr val="bg1"/>
          </a:solidFill>
          <a:ln w="9525">
            <a:solidFill>
              <a:srgbClr val="000000"/>
            </a:solidFill>
            <a:round/>
            <a:headEnd/>
            <a:tailEnd/>
          </a:ln>
        </p:spPr>
        <p:txBody>
          <a:bodyPr wrap="none" anchor="ctr"/>
          <a:lstStyle/>
          <a:p>
            <a:endParaRPr lang="fr-FR"/>
          </a:p>
        </p:txBody>
      </p:sp>
      <p:sp>
        <p:nvSpPr>
          <p:cNvPr id="77851" name="Oval 32"/>
          <p:cNvSpPr>
            <a:spLocks noChangeArrowheads="1"/>
          </p:cNvSpPr>
          <p:nvPr/>
        </p:nvSpPr>
        <p:spPr bwMode="auto">
          <a:xfrm>
            <a:off x="2767013" y="2855913"/>
            <a:ext cx="647700" cy="328612"/>
          </a:xfrm>
          <a:prstGeom prst="ellipse">
            <a:avLst/>
          </a:prstGeom>
          <a:solidFill>
            <a:schemeClr val="bg1"/>
          </a:solidFill>
          <a:ln w="9525">
            <a:solidFill>
              <a:srgbClr val="000000"/>
            </a:solidFill>
            <a:round/>
            <a:headEnd/>
            <a:tailEnd/>
          </a:ln>
        </p:spPr>
        <p:txBody>
          <a:bodyPr wrap="none" anchor="ctr"/>
          <a:lstStyle/>
          <a:p>
            <a:endParaRPr lang="fr-FR"/>
          </a:p>
        </p:txBody>
      </p:sp>
      <p:sp>
        <p:nvSpPr>
          <p:cNvPr id="77852" name="Text Box 33"/>
          <p:cNvSpPr txBox="1">
            <a:spLocks noChangeArrowheads="1"/>
          </p:cNvSpPr>
          <p:nvPr/>
        </p:nvSpPr>
        <p:spPr bwMode="auto">
          <a:xfrm>
            <a:off x="1408113" y="5751513"/>
            <a:ext cx="1955800" cy="701675"/>
          </a:xfrm>
          <a:prstGeom prst="rect">
            <a:avLst/>
          </a:prstGeom>
          <a:noFill/>
          <a:ln w="9525">
            <a:noFill/>
            <a:miter lim="800000"/>
            <a:headEnd/>
            <a:tailEnd/>
          </a:ln>
        </p:spPr>
        <p:txBody>
          <a:bodyPr>
            <a:spAutoFit/>
          </a:bodyPr>
          <a:lstStyle/>
          <a:p>
            <a:pPr algn="ctr">
              <a:spcBef>
                <a:spcPct val="50000"/>
              </a:spcBef>
            </a:pPr>
            <a:r>
              <a:rPr lang="fr-FR" sz="2000" b="1">
                <a:solidFill>
                  <a:srgbClr val="000000"/>
                </a:solidFill>
              </a:rPr>
              <a:t>Diagramme des UCs</a:t>
            </a:r>
          </a:p>
        </p:txBody>
      </p:sp>
      <p:sp>
        <p:nvSpPr>
          <p:cNvPr id="77853" name="Text Box 34"/>
          <p:cNvSpPr txBox="1">
            <a:spLocks noChangeArrowheads="1"/>
          </p:cNvSpPr>
          <p:nvPr/>
        </p:nvSpPr>
        <p:spPr bwMode="auto">
          <a:xfrm>
            <a:off x="4016375" y="1268413"/>
            <a:ext cx="1981200" cy="946150"/>
          </a:xfrm>
          <a:prstGeom prst="rect">
            <a:avLst/>
          </a:prstGeom>
          <a:noFill/>
          <a:ln w="9525">
            <a:noFill/>
            <a:miter lim="800000"/>
            <a:headEnd/>
            <a:tailEnd/>
          </a:ln>
        </p:spPr>
        <p:txBody>
          <a:bodyPr>
            <a:spAutoFit/>
          </a:bodyPr>
          <a:lstStyle/>
          <a:p>
            <a:pPr algn="ctr">
              <a:spcBef>
                <a:spcPct val="50000"/>
              </a:spcBef>
            </a:pPr>
            <a:r>
              <a:rPr lang="fr-FR" sz="2800" b="1">
                <a:solidFill>
                  <a:schemeClr val="bg1"/>
                </a:solidFill>
              </a:rPr>
              <a:t>Analysés par</a:t>
            </a:r>
          </a:p>
        </p:txBody>
      </p:sp>
      <p:sp>
        <p:nvSpPr>
          <p:cNvPr id="77854" name="AutoShape 35"/>
          <p:cNvSpPr>
            <a:spLocks noChangeArrowheads="1"/>
          </p:cNvSpPr>
          <p:nvPr/>
        </p:nvSpPr>
        <p:spPr bwMode="auto">
          <a:xfrm>
            <a:off x="252413" y="979488"/>
            <a:ext cx="2495550" cy="441325"/>
          </a:xfrm>
          <a:prstGeom prst="foldedCorner">
            <a:avLst>
              <a:gd name="adj" fmla="val 23722"/>
            </a:avLst>
          </a:prstGeom>
          <a:solidFill>
            <a:schemeClr val="bg1"/>
          </a:solidFill>
          <a:ln w="9525">
            <a:solidFill>
              <a:schemeClr val="tx1"/>
            </a:solidFill>
            <a:round/>
            <a:headEnd/>
            <a:tailEnd/>
          </a:ln>
        </p:spPr>
        <p:txBody>
          <a:bodyPr>
            <a:spAutoFit/>
          </a:bodyPr>
          <a:lstStyle/>
          <a:p>
            <a:pPr>
              <a:spcBef>
                <a:spcPct val="50000"/>
              </a:spcBef>
            </a:pPr>
            <a:r>
              <a:rPr lang="fr-FR">
                <a:solidFill>
                  <a:srgbClr val="000000"/>
                </a:solidFill>
              </a:rPr>
              <a:t>Document de vision</a:t>
            </a:r>
            <a:endParaRPr lang="fr-FR" sz="900">
              <a:solidFill>
                <a:srgbClr val="000000"/>
              </a:solidFill>
            </a:endParaRPr>
          </a:p>
        </p:txBody>
      </p:sp>
      <p:sp>
        <p:nvSpPr>
          <p:cNvPr id="77855" name="Oval 36"/>
          <p:cNvSpPr>
            <a:spLocks noChangeArrowheads="1"/>
          </p:cNvSpPr>
          <p:nvPr/>
        </p:nvSpPr>
        <p:spPr bwMode="auto">
          <a:xfrm>
            <a:off x="1792288" y="3321050"/>
            <a:ext cx="908050" cy="395288"/>
          </a:xfrm>
          <a:prstGeom prst="ellipse">
            <a:avLst/>
          </a:prstGeom>
          <a:solidFill>
            <a:schemeClr val="bg1"/>
          </a:solidFill>
          <a:ln w="9525">
            <a:solidFill>
              <a:srgbClr val="000000"/>
            </a:solidFill>
            <a:round/>
            <a:headEnd/>
            <a:tailEnd/>
          </a:ln>
        </p:spPr>
        <p:txBody>
          <a:bodyPr wrap="none" anchor="ctr"/>
          <a:lstStyle/>
          <a:p>
            <a:endParaRPr lang="fr-FR"/>
          </a:p>
        </p:txBody>
      </p:sp>
      <p:sp>
        <p:nvSpPr>
          <p:cNvPr id="77856" name="Oval 37"/>
          <p:cNvSpPr>
            <a:spLocks noChangeArrowheads="1"/>
          </p:cNvSpPr>
          <p:nvPr/>
        </p:nvSpPr>
        <p:spPr bwMode="auto">
          <a:xfrm>
            <a:off x="1792288" y="4278313"/>
            <a:ext cx="930275" cy="373062"/>
          </a:xfrm>
          <a:prstGeom prst="ellipse">
            <a:avLst/>
          </a:prstGeom>
          <a:solidFill>
            <a:schemeClr val="bg1"/>
          </a:solidFill>
          <a:ln w="9525">
            <a:solidFill>
              <a:srgbClr val="000000"/>
            </a:solidFill>
            <a:round/>
            <a:headEnd/>
            <a:tailEnd/>
          </a:ln>
        </p:spPr>
        <p:txBody>
          <a:bodyPr wrap="none" anchor="ctr"/>
          <a:lstStyle/>
          <a:p>
            <a:endParaRPr lang="fr-FR"/>
          </a:p>
        </p:txBody>
      </p:sp>
      <p:sp>
        <p:nvSpPr>
          <p:cNvPr id="77857" name="Line 38"/>
          <p:cNvSpPr>
            <a:spLocks noChangeShapeType="1"/>
          </p:cNvSpPr>
          <p:nvPr/>
        </p:nvSpPr>
        <p:spPr bwMode="auto">
          <a:xfrm>
            <a:off x="949325" y="3411538"/>
            <a:ext cx="865188" cy="74612"/>
          </a:xfrm>
          <a:prstGeom prst="line">
            <a:avLst/>
          </a:prstGeom>
          <a:noFill/>
          <a:ln w="28575">
            <a:solidFill>
              <a:srgbClr val="000000"/>
            </a:solidFill>
            <a:round/>
            <a:headEnd/>
            <a:tailEnd type="triangle" w="med" len="med"/>
          </a:ln>
        </p:spPr>
        <p:txBody>
          <a:bodyPr/>
          <a:lstStyle/>
          <a:p>
            <a:endParaRPr lang="fr-FR"/>
          </a:p>
        </p:txBody>
      </p:sp>
      <p:sp>
        <p:nvSpPr>
          <p:cNvPr id="77858" name="Line 39"/>
          <p:cNvSpPr>
            <a:spLocks noChangeShapeType="1"/>
          </p:cNvSpPr>
          <p:nvPr/>
        </p:nvSpPr>
        <p:spPr bwMode="auto">
          <a:xfrm>
            <a:off x="885825" y="3716338"/>
            <a:ext cx="992188" cy="622300"/>
          </a:xfrm>
          <a:prstGeom prst="line">
            <a:avLst/>
          </a:prstGeom>
          <a:noFill/>
          <a:ln w="28575">
            <a:solidFill>
              <a:srgbClr val="000000"/>
            </a:solidFill>
            <a:round/>
            <a:headEnd/>
            <a:tailEnd type="triangle" w="med" len="med"/>
          </a:ln>
        </p:spPr>
        <p:txBody>
          <a:bodyPr/>
          <a:lstStyle/>
          <a:p>
            <a:endParaRPr lang="fr-FR"/>
          </a:p>
        </p:txBody>
      </p:sp>
      <p:sp>
        <p:nvSpPr>
          <p:cNvPr id="77859" name="Text Box 40"/>
          <p:cNvSpPr txBox="1">
            <a:spLocks noChangeArrowheads="1"/>
          </p:cNvSpPr>
          <p:nvPr/>
        </p:nvSpPr>
        <p:spPr bwMode="auto">
          <a:xfrm>
            <a:off x="6831013" y="4044950"/>
            <a:ext cx="2022475" cy="61912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d’architecture</a:t>
            </a:r>
          </a:p>
        </p:txBody>
      </p:sp>
      <p:sp>
        <p:nvSpPr>
          <p:cNvPr id="77860" name="Text Box 41"/>
          <p:cNvSpPr txBox="1">
            <a:spLocks noChangeArrowheads="1"/>
          </p:cNvSpPr>
          <p:nvPr/>
        </p:nvSpPr>
        <p:spPr bwMode="auto">
          <a:xfrm>
            <a:off x="4097338" y="4006850"/>
            <a:ext cx="2087562"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Structurés par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body" idx="4294967295"/>
          </p:nvPr>
        </p:nvSpPr>
        <p:spPr bwMode="gray">
          <a:xfrm>
            <a:off x="101600" y="1087438"/>
            <a:ext cx="8963025" cy="5437187"/>
          </a:xfrm>
        </p:spPr>
        <p:txBody>
          <a:bodyPr lIns="91390" tIns="45695" rIns="91390" bIns="45695"/>
          <a:lstStyle/>
          <a:p>
            <a:pPr marL="0" indent="0" eaLnBrk="1" hangingPunct="1">
              <a:buFontTx/>
              <a:buNone/>
              <a:defRPr/>
            </a:pPr>
            <a:r>
              <a:rPr lang="fr-FR" smtClean="0">
                <a:solidFill>
                  <a:schemeClr val="bg1"/>
                </a:solidFill>
                <a:effectLst>
                  <a:outerShdw blurRad="38100" dist="38100" dir="2700000" algn="tl">
                    <a:srgbClr val="000000"/>
                  </a:outerShdw>
                </a:effectLst>
              </a:rPr>
              <a:t>Analyser les besoins, c’est rechercher les objets  du domaine, leurs propriétés et leurs relations.</a:t>
            </a:r>
          </a:p>
          <a:p>
            <a:pPr marL="0" indent="0" eaLnBrk="1" hangingPunct="1">
              <a:buFontTx/>
              <a:buNone/>
              <a:defRPr/>
            </a:pPr>
            <a:r>
              <a:rPr lang="fr-FR" sz="1400" smtClean="0">
                <a:solidFill>
                  <a:schemeClr val="bg1"/>
                </a:solidFill>
                <a:effectLst>
                  <a:outerShdw blurRad="38100" dist="38100" dir="2700000" algn="tl">
                    <a:srgbClr val="000000"/>
                  </a:outerShdw>
                </a:effectLst>
              </a:rPr>
              <a:t> </a:t>
            </a:r>
          </a:p>
          <a:p>
            <a:pPr marL="0" indent="0" algn="just" eaLnBrk="1" hangingPunct="1">
              <a:buFontTx/>
              <a:buNone/>
              <a:defRPr/>
            </a:pPr>
            <a:r>
              <a:rPr lang="fr-FR" smtClean="0">
                <a:solidFill>
                  <a:schemeClr val="bg1"/>
                </a:solidFill>
                <a:effectLst>
                  <a:outerShdw blurRad="38100" dist="38100" dir="2700000" algn="tl">
                    <a:srgbClr val="000000"/>
                  </a:outerShdw>
                </a:effectLst>
              </a:rPr>
              <a:t>Le diagramme de classe issu de cette activité représente:</a:t>
            </a:r>
          </a:p>
          <a:p>
            <a:pPr marL="0" indent="0" algn="just" eaLnBrk="1" hangingPunct="1">
              <a:buFontTx/>
              <a:buNone/>
              <a:defRPr/>
            </a:pPr>
            <a:endParaRPr lang="fr-FR" sz="1400" smtClean="0">
              <a:solidFill>
                <a:schemeClr val="bg1"/>
              </a:solidFill>
              <a:effectLst>
                <a:outerShdw blurRad="38100" dist="38100" dir="2700000" algn="tl">
                  <a:srgbClr val="000000"/>
                </a:outerShdw>
              </a:effectLst>
            </a:endParaRPr>
          </a:p>
          <a:p>
            <a:pPr marL="625475" lvl="1" indent="-442913"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les classes conceptuelles ou les objets du domaine.</a:t>
            </a:r>
          </a:p>
          <a:p>
            <a:pPr marL="625475" lvl="1" indent="-442913" eaLnBrk="1" hangingPunct="1">
              <a:buClr>
                <a:schemeClr val="tx1"/>
              </a:buClr>
              <a:buFont typeface="Wingdings" pitchFamily="2" charset="2"/>
              <a:buBlip>
                <a:blip r:embed="rId3"/>
              </a:buBlip>
              <a:defRPr/>
            </a:pPr>
            <a:endParaRPr lang="fr-FR" sz="1400" smtClean="0">
              <a:solidFill>
                <a:schemeClr val="bg1"/>
              </a:solidFill>
              <a:effectLst>
                <a:outerShdw blurRad="38100" dist="38100" dir="2700000" algn="tl">
                  <a:srgbClr val="000000"/>
                </a:outerShdw>
              </a:effectLst>
            </a:endParaRPr>
          </a:p>
          <a:p>
            <a:pPr marL="625475" lvl="1" indent="-442913"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les attributs de ces classes.</a:t>
            </a:r>
          </a:p>
          <a:p>
            <a:pPr marL="625475" lvl="1" indent="-442913" eaLnBrk="1" hangingPunct="1">
              <a:buClr>
                <a:schemeClr val="tx1"/>
              </a:buClr>
              <a:buFont typeface="Wingdings" pitchFamily="2" charset="2"/>
              <a:buBlip>
                <a:blip r:embed="rId3"/>
              </a:buBlip>
              <a:defRPr/>
            </a:pPr>
            <a:endParaRPr lang="fr-FR" sz="1400" smtClean="0">
              <a:solidFill>
                <a:schemeClr val="bg1"/>
              </a:solidFill>
              <a:effectLst>
                <a:outerShdw blurRad="38100" dist="38100" dir="2700000" algn="tl">
                  <a:srgbClr val="000000"/>
                </a:outerShdw>
              </a:effectLst>
            </a:endParaRPr>
          </a:p>
          <a:p>
            <a:pPr marL="625475" lvl="1" indent="-442913"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les associations entre ces classes.</a:t>
            </a:r>
          </a:p>
        </p:txBody>
      </p:sp>
      <p:sp>
        <p:nvSpPr>
          <p:cNvPr id="144387"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Objectif de l’analyse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body" idx="4294967295"/>
          </p:nvPr>
        </p:nvSpPr>
        <p:spPr bwMode="gray">
          <a:xfrm>
            <a:off x="90488" y="981075"/>
            <a:ext cx="8963025" cy="5635625"/>
          </a:xfrm>
        </p:spPr>
        <p:txBody>
          <a:bodyPr lIns="91390" tIns="45695" rIns="91390" bIns="45695"/>
          <a:lstStyle/>
          <a:p>
            <a:pPr marL="0" indent="0" algn="just" eaLnBrk="1" hangingPunct="1">
              <a:buFontTx/>
              <a:buNone/>
              <a:defRPr/>
            </a:pPr>
            <a:r>
              <a:rPr lang="fr-FR" smtClean="0">
                <a:solidFill>
                  <a:schemeClr val="bg1"/>
                </a:solidFill>
                <a:effectLst>
                  <a:outerShdw blurRad="38100" dist="38100" dir="2700000" algn="tl">
                    <a:srgbClr val="000000"/>
                  </a:outerShdw>
                </a:effectLst>
              </a:rPr>
              <a:t>Pour chaque cas d’utilisation, on déroule les étapes des scénarios que l’on analyse:</a:t>
            </a:r>
          </a:p>
          <a:p>
            <a:pPr marL="0" indent="0" algn="just" eaLnBrk="1" hangingPunct="1">
              <a:buFontTx/>
              <a:buNone/>
              <a:defRPr/>
            </a:pPr>
            <a:endParaRPr lang="fr-FR" sz="2400" smtClean="0">
              <a:solidFill>
                <a:schemeClr val="bg1"/>
              </a:solidFill>
              <a:effectLst>
                <a:outerShdw blurRad="38100" dist="38100" dir="2700000" algn="tl">
                  <a:srgbClr val="000000"/>
                </a:outerShdw>
              </a:effectLst>
            </a:endParaRPr>
          </a:p>
          <a:p>
            <a:pPr marL="898525" lvl="1" indent="-623888"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Pour identifier les classes du domaine.</a:t>
            </a:r>
          </a:p>
          <a:p>
            <a:pPr marL="898525" lvl="1" indent="-623888" algn="just" eaLnBrk="1" hangingPunct="1">
              <a:buClr>
                <a:schemeClr val="tx1"/>
              </a:buClr>
              <a:buFont typeface="Wingdings" pitchFamily="2" charset="2"/>
              <a:buBlip>
                <a:blip r:embed="rId3"/>
              </a:buBlip>
              <a:defRPr/>
            </a:pPr>
            <a:endParaRPr lang="fr-FR" sz="1000" smtClean="0">
              <a:solidFill>
                <a:schemeClr val="bg1"/>
              </a:solidFill>
              <a:effectLst>
                <a:outerShdw blurRad="38100" dist="38100" dir="2700000" algn="tl">
                  <a:srgbClr val="000000"/>
                </a:outerShdw>
              </a:effectLst>
            </a:endParaRPr>
          </a:p>
          <a:p>
            <a:pPr marL="898525" lvl="1" indent="-623888"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Pour rechercher les attributs de ces classes.</a:t>
            </a:r>
          </a:p>
          <a:p>
            <a:pPr marL="898525" lvl="1" indent="-623888" algn="just" eaLnBrk="1" hangingPunct="1">
              <a:buClr>
                <a:schemeClr val="tx1"/>
              </a:buClr>
              <a:buFont typeface="Wingdings" pitchFamily="2" charset="2"/>
              <a:buBlip>
                <a:blip r:embed="rId3"/>
              </a:buBlip>
              <a:defRPr/>
            </a:pPr>
            <a:endParaRPr lang="fr-FR" sz="1000" smtClean="0">
              <a:solidFill>
                <a:schemeClr val="bg1"/>
              </a:solidFill>
              <a:effectLst>
                <a:outerShdw blurRad="38100" dist="38100" dir="2700000" algn="tl">
                  <a:srgbClr val="000000"/>
                </a:outerShdw>
              </a:effectLst>
            </a:endParaRPr>
          </a:p>
          <a:p>
            <a:pPr marL="898525" lvl="1" indent="-623888"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Pour recherches les associations entre ces classes.</a:t>
            </a:r>
          </a:p>
          <a:p>
            <a:pPr marL="898525" lvl="1" indent="-623888" algn="just" eaLnBrk="1" hangingPunct="1">
              <a:buClr>
                <a:schemeClr val="tx1"/>
              </a:buClr>
              <a:buFont typeface="Wingdings" pitchFamily="2" charset="2"/>
              <a:buBlip>
                <a:blip r:embed="rId3"/>
              </a:buBlip>
              <a:defRPr/>
            </a:pPr>
            <a:endParaRPr lang="fr-FR" sz="1000" smtClean="0">
              <a:solidFill>
                <a:schemeClr val="bg1"/>
              </a:solidFill>
              <a:effectLst>
                <a:outerShdw blurRad="38100" dist="38100" dir="2700000" algn="tl">
                  <a:srgbClr val="000000"/>
                </a:outerShdw>
              </a:effectLst>
            </a:endParaRPr>
          </a:p>
          <a:p>
            <a:pPr marL="898525" lvl="1" indent="-623888"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Pour typer ces associations.</a:t>
            </a:r>
          </a:p>
        </p:txBody>
      </p:sp>
      <p:sp>
        <p:nvSpPr>
          <p:cNvPr id="146435"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Mode opératoire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4294967295"/>
          </p:nvPr>
        </p:nvSpPr>
        <p:spPr bwMode="gray">
          <a:xfrm>
            <a:off x="101600" y="942975"/>
            <a:ext cx="8963025" cy="5438775"/>
          </a:xfrm>
        </p:spPr>
        <p:txBody>
          <a:bodyPr lIns="91390" tIns="45695" rIns="91390" bIns="45695"/>
          <a:lstStyle/>
          <a:p>
            <a:pPr marL="0" indent="0" algn="just" eaLnBrk="1" hangingPunct="1">
              <a:buFontTx/>
              <a:buNone/>
              <a:defRPr/>
            </a:pPr>
            <a:r>
              <a:rPr lang="fr-FR" sz="3600" smtClean="0">
                <a:solidFill>
                  <a:schemeClr val="bg1"/>
                </a:solidFill>
                <a:effectLst>
                  <a:outerShdw blurRad="38100" dist="38100" dir="2700000" algn="tl">
                    <a:srgbClr val="000000"/>
                  </a:outerShdw>
                </a:effectLst>
              </a:rPr>
              <a:t>Pour identifier les classes conceptuelles, plusieurs techniques existent:</a:t>
            </a:r>
          </a:p>
          <a:p>
            <a:pPr marL="0" indent="0" eaLnBrk="1" hangingPunct="1">
              <a:buFontTx/>
              <a:buNone/>
              <a:defRPr/>
            </a:pPr>
            <a:endParaRPr lang="fr-FR" sz="1200" smtClean="0">
              <a:solidFill>
                <a:schemeClr val="bg1"/>
              </a:solidFill>
              <a:effectLst>
                <a:outerShdw blurRad="38100" dist="38100" dir="2700000" algn="tl">
                  <a:srgbClr val="000000"/>
                </a:outerShdw>
              </a:effectLst>
            </a:endParaRPr>
          </a:p>
          <a:p>
            <a:pPr marL="808038" lvl="1" indent="-625475" eaLnBrk="1" hangingPunct="1">
              <a:buClr>
                <a:schemeClr val="tx1"/>
              </a:buClr>
              <a:buFont typeface="Wingdings" pitchFamily="2" charset="2"/>
              <a:buBlip>
                <a:blip r:embed="rId3"/>
              </a:buBlip>
              <a:defRPr/>
            </a:pPr>
            <a:r>
              <a:rPr lang="fr-FR" sz="3600" smtClean="0">
                <a:solidFill>
                  <a:schemeClr val="bg1"/>
                </a:solidFill>
                <a:effectLst>
                  <a:outerShdw blurRad="38100" dist="38100" dir="2700000" algn="tl">
                    <a:srgbClr val="000000"/>
                  </a:outerShdw>
                </a:effectLst>
              </a:rPr>
              <a:t>l’analyse linguistique.</a:t>
            </a:r>
          </a:p>
          <a:p>
            <a:pPr marL="808038" lvl="1" indent="-625475" eaLnBrk="1" hangingPunct="1">
              <a:buClr>
                <a:schemeClr val="tx1"/>
              </a:buClr>
              <a:buFont typeface="Wingdings" pitchFamily="2" charset="2"/>
              <a:buBlip>
                <a:blip r:embed="rId3"/>
              </a:buBlip>
              <a:defRPr/>
            </a:pPr>
            <a:endParaRPr lang="fr-FR" sz="1200" smtClean="0">
              <a:solidFill>
                <a:schemeClr val="bg1"/>
              </a:solidFill>
              <a:effectLst>
                <a:outerShdw blurRad="38100" dist="38100" dir="2700000" algn="tl">
                  <a:srgbClr val="000000"/>
                </a:outerShdw>
              </a:effectLst>
            </a:endParaRPr>
          </a:p>
          <a:p>
            <a:pPr marL="808038" lvl="1" indent="-625475" eaLnBrk="1" hangingPunct="1">
              <a:buClr>
                <a:schemeClr val="tx1"/>
              </a:buClr>
              <a:buFont typeface="Wingdings" pitchFamily="2" charset="2"/>
              <a:buBlip>
                <a:blip r:embed="rId3"/>
              </a:buBlip>
              <a:defRPr/>
            </a:pPr>
            <a:r>
              <a:rPr lang="fr-FR" sz="3600" smtClean="0">
                <a:solidFill>
                  <a:schemeClr val="bg1"/>
                </a:solidFill>
                <a:effectLst>
                  <a:outerShdw blurRad="38100" dist="38100" dir="2700000" algn="tl">
                    <a:srgbClr val="000000"/>
                  </a:outerShdw>
                </a:effectLst>
              </a:rPr>
              <a:t>les listes de catégories.</a:t>
            </a:r>
          </a:p>
          <a:p>
            <a:pPr marL="808038" lvl="1" indent="-625475" eaLnBrk="1" hangingPunct="1">
              <a:buClr>
                <a:schemeClr val="tx1"/>
              </a:buClr>
              <a:buFont typeface="Wingdings" pitchFamily="2" charset="2"/>
              <a:buBlip>
                <a:blip r:embed="rId3"/>
              </a:buBlip>
              <a:defRPr/>
            </a:pPr>
            <a:endParaRPr lang="fr-FR" sz="1200" smtClean="0">
              <a:solidFill>
                <a:schemeClr val="bg1"/>
              </a:solidFill>
              <a:effectLst>
                <a:outerShdw blurRad="38100" dist="38100" dir="2700000" algn="tl">
                  <a:srgbClr val="000000"/>
                </a:outerShdw>
              </a:effectLst>
            </a:endParaRPr>
          </a:p>
          <a:p>
            <a:pPr marL="808038" lvl="1" indent="-625475" eaLnBrk="1" hangingPunct="1">
              <a:buClr>
                <a:schemeClr val="tx1"/>
              </a:buClr>
              <a:buFont typeface="Wingdings" pitchFamily="2" charset="2"/>
              <a:buBlip>
                <a:blip r:embed="rId3"/>
              </a:buBlip>
              <a:defRPr/>
            </a:pPr>
            <a:r>
              <a:rPr lang="fr-FR" sz="3600" smtClean="0">
                <a:solidFill>
                  <a:schemeClr val="bg1"/>
                </a:solidFill>
                <a:effectLst>
                  <a:outerShdw blurRad="38100" dist="38100" dir="2700000" algn="tl">
                    <a:srgbClr val="000000"/>
                  </a:outerShdw>
                </a:effectLst>
              </a:rPr>
              <a:t>les classes de spécifications.</a:t>
            </a:r>
          </a:p>
          <a:p>
            <a:pPr marL="808038" lvl="1" indent="-625475" eaLnBrk="1" hangingPunct="1">
              <a:buClr>
                <a:schemeClr val="tx1"/>
              </a:buClr>
              <a:buFont typeface="Wingdings" pitchFamily="2" charset="2"/>
              <a:buBlip>
                <a:blip r:embed="rId3"/>
              </a:buBlip>
              <a:defRPr/>
            </a:pPr>
            <a:endParaRPr lang="fr-FR" sz="1200" smtClean="0">
              <a:solidFill>
                <a:schemeClr val="bg1"/>
              </a:solidFill>
              <a:effectLst>
                <a:outerShdw blurRad="38100" dist="38100" dir="2700000" algn="tl">
                  <a:srgbClr val="000000"/>
                </a:outerShdw>
              </a:effectLst>
            </a:endParaRPr>
          </a:p>
          <a:p>
            <a:pPr marL="808038" lvl="1" indent="-625475" eaLnBrk="1" hangingPunct="1">
              <a:buClr>
                <a:schemeClr val="tx1"/>
              </a:buClr>
              <a:buFont typeface="Wingdings" pitchFamily="2" charset="2"/>
              <a:buBlip>
                <a:blip r:embed="rId3"/>
              </a:buBlip>
              <a:defRPr/>
            </a:pPr>
            <a:r>
              <a:rPr lang="fr-FR" sz="3600" smtClean="0">
                <a:solidFill>
                  <a:schemeClr val="bg1"/>
                </a:solidFill>
                <a:effectLst>
                  <a:outerShdw blurRad="38100" dist="38100" dir="2700000" algn="tl">
                    <a:srgbClr val="000000"/>
                  </a:outerShdw>
                </a:effectLst>
              </a:rPr>
              <a:t>les types de données non primitifs.</a:t>
            </a:r>
          </a:p>
          <a:p>
            <a:pPr marL="808038" lvl="1" indent="-625475" eaLnBrk="1" hangingPunct="1">
              <a:buClr>
                <a:schemeClr val="tx1"/>
              </a:buClr>
              <a:buFont typeface="Wingdings" pitchFamily="2" charset="2"/>
              <a:buBlip>
                <a:blip r:embed="rId3"/>
              </a:buBlip>
              <a:defRPr/>
            </a:pPr>
            <a:endParaRPr lang="fr-FR" sz="1200" smtClean="0">
              <a:solidFill>
                <a:schemeClr val="bg1"/>
              </a:solidFill>
              <a:effectLst>
                <a:outerShdw blurRad="38100" dist="38100" dir="2700000" algn="tl">
                  <a:srgbClr val="000000"/>
                </a:outerShdw>
              </a:effectLst>
            </a:endParaRPr>
          </a:p>
          <a:p>
            <a:pPr marL="808038" lvl="1" indent="-625475" eaLnBrk="1" hangingPunct="1">
              <a:buClr>
                <a:schemeClr val="tx1"/>
              </a:buClr>
              <a:buFont typeface="Wingdings" pitchFamily="2" charset="2"/>
              <a:buBlip>
                <a:blip r:embed="rId3"/>
              </a:buBlip>
              <a:defRPr/>
            </a:pPr>
            <a:r>
              <a:rPr lang="fr-FR" sz="3600" smtClean="0">
                <a:solidFill>
                  <a:schemeClr val="bg1"/>
                </a:solidFill>
                <a:effectLst>
                  <a:outerShdw blurRad="38100" dist="38100" dir="2700000" algn="tl">
                    <a:srgbClr val="000000"/>
                  </a:outerShdw>
                </a:effectLst>
              </a:rPr>
              <a:t>les patterns d’analyse.</a:t>
            </a:r>
          </a:p>
        </p:txBody>
      </p:sp>
      <p:sp>
        <p:nvSpPr>
          <p:cNvPr id="148483"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Identification des classes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Line 2"/>
          <p:cNvSpPr>
            <a:spLocks noChangeShapeType="1"/>
          </p:cNvSpPr>
          <p:nvPr/>
        </p:nvSpPr>
        <p:spPr bwMode="auto">
          <a:xfrm>
            <a:off x="1331913" y="1339850"/>
            <a:ext cx="731837" cy="431800"/>
          </a:xfrm>
          <a:prstGeom prst="line">
            <a:avLst/>
          </a:prstGeom>
          <a:noFill/>
          <a:ln w="9525">
            <a:solidFill>
              <a:schemeClr val="tx1"/>
            </a:solidFill>
            <a:round/>
            <a:headEnd/>
            <a:tailEnd type="triangle" w="med" len="med"/>
          </a:ln>
        </p:spPr>
        <p:txBody>
          <a:bodyPr/>
          <a:lstStyle/>
          <a:p>
            <a:endParaRPr lang="fr-FR"/>
          </a:p>
        </p:txBody>
      </p:sp>
      <p:sp>
        <p:nvSpPr>
          <p:cNvPr id="63491" name="Line 3"/>
          <p:cNvSpPr>
            <a:spLocks noChangeShapeType="1"/>
          </p:cNvSpPr>
          <p:nvPr/>
        </p:nvSpPr>
        <p:spPr bwMode="auto">
          <a:xfrm flipV="1">
            <a:off x="3632200" y="6273800"/>
            <a:ext cx="3198813" cy="34925"/>
          </a:xfrm>
          <a:prstGeom prst="line">
            <a:avLst/>
          </a:prstGeom>
          <a:noFill/>
          <a:ln w="28575">
            <a:solidFill>
              <a:schemeClr val="bg1"/>
            </a:solidFill>
            <a:round/>
            <a:headEnd/>
            <a:tailEnd type="triangle" w="med" len="med"/>
          </a:ln>
        </p:spPr>
        <p:txBody>
          <a:bodyPr/>
          <a:lstStyle/>
          <a:p>
            <a:endParaRPr lang="fr-FR"/>
          </a:p>
        </p:txBody>
      </p:sp>
      <p:sp>
        <p:nvSpPr>
          <p:cNvPr id="63492" name="Line 4"/>
          <p:cNvSpPr>
            <a:spLocks noChangeShapeType="1"/>
          </p:cNvSpPr>
          <p:nvPr/>
        </p:nvSpPr>
        <p:spPr bwMode="auto">
          <a:xfrm>
            <a:off x="3498850" y="5291138"/>
            <a:ext cx="3332163" cy="9525"/>
          </a:xfrm>
          <a:prstGeom prst="line">
            <a:avLst/>
          </a:prstGeom>
          <a:noFill/>
          <a:ln w="28575">
            <a:solidFill>
              <a:schemeClr val="bg1"/>
            </a:solidFill>
            <a:round/>
            <a:headEnd/>
            <a:tailEnd type="triangle" w="med" len="med"/>
          </a:ln>
        </p:spPr>
        <p:txBody>
          <a:bodyPr/>
          <a:lstStyle/>
          <a:p>
            <a:endParaRPr lang="fr-FR"/>
          </a:p>
        </p:txBody>
      </p:sp>
      <p:sp>
        <p:nvSpPr>
          <p:cNvPr id="63493" name="Line 5"/>
          <p:cNvSpPr>
            <a:spLocks noChangeShapeType="1"/>
          </p:cNvSpPr>
          <p:nvPr/>
        </p:nvSpPr>
        <p:spPr bwMode="auto">
          <a:xfrm flipV="1">
            <a:off x="3481388" y="4508500"/>
            <a:ext cx="3349625" cy="0"/>
          </a:xfrm>
          <a:prstGeom prst="line">
            <a:avLst/>
          </a:prstGeom>
          <a:noFill/>
          <a:ln w="28575">
            <a:solidFill>
              <a:schemeClr val="bg1"/>
            </a:solidFill>
            <a:round/>
            <a:headEnd/>
            <a:tailEnd type="triangle" w="med" len="med"/>
          </a:ln>
        </p:spPr>
        <p:txBody>
          <a:bodyPr/>
          <a:lstStyle/>
          <a:p>
            <a:endParaRPr lang="fr-FR"/>
          </a:p>
        </p:txBody>
      </p:sp>
      <p:sp>
        <p:nvSpPr>
          <p:cNvPr id="63494" name="Rectangle 6"/>
          <p:cNvSpPr>
            <a:spLocks noGrp="1" noChangeArrowheads="1"/>
          </p:cNvSpPr>
          <p:nvPr>
            <p:ph type="body" idx="4294967295"/>
          </p:nvPr>
        </p:nvSpPr>
        <p:spPr bwMode="gray">
          <a:xfrm>
            <a:off x="63500" y="550863"/>
            <a:ext cx="8964613" cy="5830887"/>
          </a:xfrm>
          <a:noFill/>
        </p:spPr>
        <p:txBody>
          <a:bodyPr lIns="91390" tIns="45695" rIns="91390" bIns="45695"/>
          <a:lstStyle/>
          <a:p>
            <a:pPr eaLnBrk="1" hangingPunct="1">
              <a:buFontTx/>
              <a:buNone/>
            </a:pPr>
            <a:endParaRPr lang="fr-FR" sz="3600" b="1"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r>
              <a:rPr lang="fr-FR" smtClean="0">
                <a:solidFill>
                  <a:srgbClr val="000000"/>
                </a:solidFill>
              </a:rPr>
              <a:t>	</a:t>
            </a:r>
            <a:endParaRPr lang="fr-FR" sz="2300" smtClean="0">
              <a:solidFill>
                <a:srgbClr val="000000"/>
              </a:solidFill>
            </a:endParaRPr>
          </a:p>
        </p:txBody>
      </p:sp>
      <p:sp>
        <p:nvSpPr>
          <p:cNvPr id="115719" name="Text Box 7"/>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La spécification des besoins</a:t>
            </a:r>
          </a:p>
        </p:txBody>
      </p:sp>
      <p:sp>
        <p:nvSpPr>
          <p:cNvPr id="63496" name="Text Box 8"/>
          <p:cNvSpPr txBox="1">
            <a:spLocks noChangeArrowheads="1"/>
          </p:cNvSpPr>
          <p:nvPr/>
        </p:nvSpPr>
        <p:spPr bwMode="auto">
          <a:xfrm>
            <a:off x="6808788" y="1611313"/>
            <a:ext cx="2073275" cy="622300"/>
          </a:xfrm>
          <a:prstGeom prst="rect">
            <a:avLst/>
          </a:prstGeom>
          <a:solidFill>
            <a:schemeClr val="bg1"/>
          </a:solidFill>
          <a:ln w="12700">
            <a:solidFill>
              <a:srgbClr val="000000"/>
            </a:solidFill>
            <a:miter lim="800000"/>
            <a:headEnd/>
            <a:tailEnd/>
          </a:ln>
        </p:spPr>
        <p:txBody>
          <a:bodyPr>
            <a:spAutoFit/>
          </a:bodyPr>
          <a:lstStyle/>
          <a:p>
            <a:pPr algn="ctr">
              <a:spcBef>
                <a:spcPct val="50000"/>
              </a:spcBef>
            </a:pPr>
            <a:r>
              <a:rPr lang="fr-FR" sz="1700" b="1">
                <a:solidFill>
                  <a:srgbClr val="000000"/>
                </a:solidFill>
              </a:rPr>
              <a:t>Modèle du domaine</a:t>
            </a:r>
          </a:p>
        </p:txBody>
      </p:sp>
      <p:sp>
        <p:nvSpPr>
          <p:cNvPr id="63497" name="Text Box 9"/>
          <p:cNvSpPr txBox="1">
            <a:spLocks noChangeArrowheads="1"/>
          </p:cNvSpPr>
          <p:nvPr/>
        </p:nvSpPr>
        <p:spPr bwMode="auto">
          <a:xfrm>
            <a:off x="6831013" y="2541588"/>
            <a:ext cx="2025650" cy="61912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de conception</a:t>
            </a:r>
          </a:p>
        </p:txBody>
      </p:sp>
      <p:sp>
        <p:nvSpPr>
          <p:cNvPr id="63498" name="Text Box 10"/>
          <p:cNvSpPr txBox="1">
            <a:spLocks noChangeArrowheads="1"/>
          </p:cNvSpPr>
          <p:nvPr/>
        </p:nvSpPr>
        <p:spPr bwMode="auto">
          <a:xfrm>
            <a:off x="6831013" y="3305175"/>
            <a:ext cx="2047875" cy="61912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d’implémentation</a:t>
            </a:r>
          </a:p>
        </p:txBody>
      </p:sp>
      <p:sp>
        <p:nvSpPr>
          <p:cNvPr id="63499" name="Text Box 11"/>
          <p:cNvSpPr txBox="1">
            <a:spLocks noChangeArrowheads="1"/>
          </p:cNvSpPr>
          <p:nvPr/>
        </p:nvSpPr>
        <p:spPr bwMode="auto">
          <a:xfrm>
            <a:off x="6831013" y="5068888"/>
            <a:ext cx="2005012" cy="360362"/>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de tests</a:t>
            </a:r>
          </a:p>
        </p:txBody>
      </p:sp>
      <p:sp>
        <p:nvSpPr>
          <p:cNvPr id="63500" name="Text Box 12"/>
          <p:cNvSpPr txBox="1">
            <a:spLocks noChangeArrowheads="1"/>
          </p:cNvSpPr>
          <p:nvPr/>
        </p:nvSpPr>
        <p:spPr bwMode="auto">
          <a:xfrm>
            <a:off x="6831013" y="5935663"/>
            <a:ext cx="2039937" cy="61912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de déploiement</a:t>
            </a:r>
          </a:p>
        </p:txBody>
      </p:sp>
      <p:sp>
        <p:nvSpPr>
          <p:cNvPr id="63501" name="Rectangle 13"/>
          <p:cNvSpPr>
            <a:spLocks noChangeArrowheads="1"/>
          </p:cNvSpPr>
          <p:nvPr/>
        </p:nvSpPr>
        <p:spPr bwMode="auto">
          <a:xfrm>
            <a:off x="1122363" y="1773238"/>
            <a:ext cx="2603500" cy="4779962"/>
          </a:xfrm>
          <a:prstGeom prst="rect">
            <a:avLst/>
          </a:prstGeom>
          <a:solidFill>
            <a:srgbClr val="DDDDDD"/>
          </a:solidFill>
          <a:ln w="38100">
            <a:solidFill>
              <a:schemeClr val="tx1"/>
            </a:solidFill>
            <a:miter lim="800000"/>
            <a:headEnd/>
            <a:tailEnd/>
          </a:ln>
        </p:spPr>
        <p:txBody>
          <a:bodyPr wrap="none" anchor="ctr"/>
          <a:lstStyle/>
          <a:p>
            <a:endParaRPr lang="fr-FR"/>
          </a:p>
        </p:txBody>
      </p:sp>
      <p:sp>
        <p:nvSpPr>
          <p:cNvPr id="63502" name="Oval 14"/>
          <p:cNvSpPr>
            <a:spLocks noChangeArrowheads="1"/>
          </p:cNvSpPr>
          <p:nvPr/>
        </p:nvSpPr>
        <p:spPr bwMode="auto">
          <a:xfrm>
            <a:off x="1966913" y="2384425"/>
            <a:ext cx="882650" cy="315913"/>
          </a:xfrm>
          <a:prstGeom prst="ellipse">
            <a:avLst/>
          </a:prstGeom>
          <a:solidFill>
            <a:schemeClr val="bg1"/>
          </a:solidFill>
          <a:ln w="28575">
            <a:solidFill>
              <a:srgbClr val="000000"/>
            </a:solidFill>
            <a:round/>
            <a:headEnd/>
            <a:tailEnd/>
          </a:ln>
        </p:spPr>
        <p:txBody>
          <a:bodyPr wrap="none" anchor="ctr"/>
          <a:lstStyle/>
          <a:p>
            <a:endParaRPr lang="fr-FR"/>
          </a:p>
        </p:txBody>
      </p:sp>
      <p:sp>
        <p:nvSpPr>
          <p:cNvPr id="63503" name="Line 15"/>
          <p:cNvSpPr>
            <a:spLocks noChangeShapeType="1"/>
          </p:cNvSpPr>
          <p:nvPr/>
        </p:nvSpPr>
        <p:spPr bwMode="auto">
          <a:xfrm flipV="1">
            <a:off x="1984375" y="2700338"/>
            <a:ext cx="282575" cy="655637"/>
          </a:xfrm>
          <a:prstGeom prst="line">
            <a:avLst/>
          </a:prstGeom>
          <a:noFill/>
          <a:ln w="28575">
            <a:solidFill>
              <a:srgbClr val="000000"/>
            </a:solidFill>
            <a:round/>
            <a:headEnd/>
            <a:tailEnd type="triangle" w="med" len="med"/>
          </a:ln>
        </p:spPr>
        <p:txBody>
          <a:bodyPr/>
          <a:lstStyle/>
          <a:p>
            <a:endParaRPr lang="fr-FR"/>
          </a:p>
        </p:txBody>
      </p:sp>
      <p:sp>
        <p:nvSpPr>
          <p:cNvPr id="63504" name="Line 16"/>
          <p:cNvSpPr>
            <a:spLocks noChangeShapeType="1"/>
          </p:cNvSpPr>
          <p:nvPr/>
        </p:nvSpPr>
        <p:spPr bwMode="auto">
          <a:xfrm flipH="1" flipV="1">
            <a:off x="2657475" y="2652713"/>
            <a:ext cx="452438" cy="717550"/>
          </a:xfrm>
          <a:prstGeom prst="line">
            <a:avLst/>
          </a:prstGeom>
          <a:noFill/>
          <a:ln w="28575">
            <a:solidFill>
              <a:srgbClr val="000000"/>
            </a:solidFill>
            <a:round/>
            <a:headEnd/>
            <a:tailEnd type="triangle" w="med" len="med"/>
          </a:ln>
        </p:spPr>
        <p:txBody>
          <a:bodyPr/>
          <a:lstStyle/>
          <a:p>
            <a:endParaRPr lang="fr-FR"/>
          </a:p>
        </p:txBody>
      </p:sp>
      <p:grpSp>
        <p:nvGrpSpPr>
          <p:cNvPr id="63505" name="Group 17"/>
          <p:cNvGrpSpPr>
            <a:grpSpLocks/>
          </p:cNvGrpSpPr>
          <p:nvPr/>
        </p:nvGrpSpPr>
        <p:grpSpPr bwMode="auto">
          <a:xfrm>
            <a:off x="261938" y="3697288"/>
            <a:ext cx="495300" cy="523875"/>
            <a:chOff x="1113" y="2438"/>
            <a:chExt cx="308" cy="469"/>
          </a:xfrm>
        </p:grpSpPr>
        <p:sp>
          <p:nvSpPr>
            <p:cNvPr id="63525" name="Oval 18"/>
            <p:cNvSpPr>
              <a:spLocks noChangeArrowheads="1"/>
            </p:cNvSpPr>
            <p:nvPr/>
          </p:nvSpPr>
          <p:spPr bwMode="auto">
            <a:xfrm>
              <a:off x="1219" y="2438"/>
              <a:ext cx="121" cy="93"/>
            </a:xfrm>
            <a:prstGeom prst="ellipse">
              <a:avLst/>
            </a:prstGeom>
            <a:solidFill>
              <a:schemeClr val="bg1"/>
            </a:solidFill>
            <a:ln w="9525">
              <a:solidFill>
                <a:schemeClr val="bg1"/>
              </a:solidFill>
              <a:round/>
              <a:headEnd/>
              <a:tailEnd/>
            </a:ln>
          </p:spPr>
          <p:txBody>
            <a:bodyPr wrap="none" anchor="ctr"/>
            <a:lstStyle/>
            <a:p>
              <a:endParaRPr lang="fr-FR"/>
            </a:p>
          </p:txBody>
        </p:sp>
        <p:sp>
          <p:nvSpPr>
            <p:cNvPr id="63526" name="Line 19"/>
            <p:cNvSpPr>
              <a:spLocks noChangeShapeType="1"/>
            </p:cNvSpPr>
            <p:nvPr/>
          </p:nvSpPr>
          <p:spPr bwMode="auto">
            <a:xfrm>
              <a:off x="1273" y="2545"/>
              <a:ext cx="0" cy="268"/>
            </a:xfrm>
            <a:prstGeom prst="line">
              <a:avLst/>
            </a:prstGeom>
            <a:noFill/>
            <a:ln w="57150">
              <a:solidFill>
                <a:schemeClr val="bg1"/>
              </a:solidFill>
              <a:round/>
              <a:headEnd/>
              <a:tailEnd/>
            </a:ln>
          </p:spPr>
          <p:txBody>
            <a:bodyPr/>
            <a:lstStyle/>
            <a:p>
              <a:endParaRPr lang="fr-FR"/>
            </a:p>
          </p:txBody>
        </p:sp>
        <p:sp>
          <p:nvSpPr>
            <p:cNvPr id="63527" name="Line 20"/>
            <p:cNvSpPr>
              <a:spLocks noChangeShapeType="1"/>
            </p:cNvSpPr>
            <p:nvPr/>
          </p:nvSpPr>
          <p:spPr bwMode="auto">
            <a:xfrm>
              <a:off x="1113" y="2625"/>
              <a:ext cx="308" cy="0"/>
            </a:xfrm>
            <a:prstGeom prst="line">
              <a:avLst/>
            </a:prstGeom>
            <a:noFill/>
            <a:ln w="57150">
              <a:solidFill>
                <a:schemeClr val="bg1"/>
              </a:solidFill>
              <a:round/>
              <a:headEnd/>
              <a:tailEnd/>
            </a:ln>
          </p:spPr>
          <p:txBody>
            <a:bodyPr/>
            <a:lstStyle/>
            <a:p>
              <a:endParaRPr lang="fr-FR"/>
            </a:p>
          </p:txBody>
        </p:sp>
        <p:sp>
          <p:nvSpPr>
            <p:cNvPr id="63528" name="Line 21"/>
            <p:cNvSpPr>
              <a:spLocks noChangeShapeType="1"/>
            </p:cNvSpPr>
            <p:nvPr/>
          </p:nvSpPr>
          <p:spPr bwMode="auto">
            <a:xfrm flipH="1">
              <a:off x="1139" y="2786"/>
              <a:ext cx="134" cy="107"/>
            </a:xfrm>
            <a:prstGeom prst="line">
              <a:avLst/>
            </a:prstGeom>
            <a:noFill/>
            <a:ln w="57150">
              <a:solidFill>
                <a:schemeClr val="bg1"/>
              </a:solidFill>
              <a:round/>
              <a:headEnd/>
              <a:tailEnd/>
            </a:ln>
          </p:spPr>
          <p:txBody>
            <a:bodyPr/>
            <a:lstStyle/>
            <a:p>
              <a:endParaRPr lang="fr-FR"/>
            </a:p>
          </p:txBody>
        </p:sp>
        <p:sp>
          <p:nvSpPr>
            <p:cNvPr id="63529" name="Line 22"/>
            <p:cNvSpPr>
              <a:spLocks noChangeShapeType="1"/>
            </p:cNvSpPr>
            <p:nvPr/>
          </p:nvSpPr>
          <p:spPr bwMode="auto">
            <a:xfrm>
              <a:off x="1286" y="2786"/>
              <a:ext cx="134" cy="121"/>
            </a:xfrm>
            <a:prstGeom prst="line">
              <a:avLst/>
            </a:prstGeom>
            <a:noFill/>
            <a:ln w="57150">
              <a:solidFill>
                <a:schemeClr val="bg1"/>
              </a:solidFill>
              <a:round/>
              <a:headEnd/>
              <a:tailEnd/>
            </a:ln>
          </p:spPr>
          <p:txBody>
            <a:bodyPr/>
            <a:lstStyle/>
            <a:p>
              <a:endParaRPr lang="fr-FR"/>
            </a:p>
          </p:txBody>
        </p:sp>
      </p:grpSp>
      <p:sp>
        <p:nvSpPr>
          <p:cNvPr id="63506" name="Line 23"/>
          <p:cNvSpPr>
            <a:spLocks noChangeShapeType="1"/>
          </p:cNvSpPr>
          <p:nvPr/>
        </p:nvSpPr>
        <p:spPr bwMode="auto">
          <a:xfrm flipV="1">
            <a:off x="820738" y="2584450"/>
            <a:ext cx="1146175" cy="1152525"/>
          </a:xfrm>
          <a:prstGeom prst="line">
            <a:avLst/>
          </a:prstGeom>
          <a:noFill/>
          <a:ln w="28575">
            <a:solidFill>
              <a:srgbClr val="000000"/>
            </a:solidFill>
            <a:round/>
            <a:headEnd/>
            <a:tailEnd/>
          </a:ln>
        </p:spPr>
        <p:txBody>
          <a:bodyPr/>
          <a:lstStyle/>
          <a:p>
            <a:endParaRPr lang="fr-FR"/>
          </a:p>
        </p:txBody>
      </p:sp>
      <p:sp>
        <p:nvSpPr>
          <p:cNvPr id="63507" name="Line 24"/>
          <p:cNvSpPr>
            <a:spLocks noChangeShapeType="1"/>
          </p:cNvSpPr>
          <p:nvPr/>
        </p:nvSpPr>
        <p:spPr bwMode="auto">
          <a:xfrm>
            <a:off x="3773488" y="3619500"/>
            <a:ext cx="3057525" cy="0"/>
          </a:xfrm>
          <a:prstGeom prst="line">
            <a:avLst/>
          </a:prstGeom>
          <a:noFill/>
          <a:ln w="28575">
            <a:solidFill>
              <a:schemeClr val="bg1"/>
            </a:solidFill>
            <a:round/>
            <a:headEnd/>
            <a:tailEnd type="triangle" w="med" len="med"/>
          </a:ln>
        </p:spPr>
        <p:txBody>
          <a:bodyPr/>
          <a:lstStyle/>
          <a:p>
            <a:endParaRPr lang="fr-FR"/>
          </a:p>
        </p:txBody>
      </p:sp>
      <p:sp>
        <p:nvSpPr>
          <p:cNvPr id="63508" name="Line 25"/>
          <p:cNvSpPr>
            <a:spLocks noChangeShapeType="1"/>
          </p:cNvSpPr>
          <p:nvPr/>
        </p:nvSpPr>
        <p:spPr bwMode="auto">
          <a:xfrm>
            <a:off x="3725863" y="2849563"/>
            <a:ext cx="3105150" cy="3175"/>
          </a:xfrm>
          <a:prstGeom prst="line">
            <a:avLst/>
          </a:prstGeom>
          <a:noFill/>
          <a:ln w="28575">
            <a:solidFill>
              <a:schemeClr val="bg1"/>
            </a:solidFill>
            <a:round/>
            <a:headEnd/>
            <a:tailEnd type="triangle" w="med" len="med"/>
          </a:ln>
        </p:spPr>
        <p:txBody>
          <a:bodyPr/>
          <a:lstStyle/>
          <a:p>
            <a:endParaRPr lang="fr-FR"/>
          </a:p>
        </p:txBody>
      </p:sp>
      <p:sp>
        <p:nvSpPr>
          <p:cNvPr id="63509" name="Text Box 26"/>
          <p:cNvSpPr txBox="1">
            <a:spLocks noChangeArrowheads="1"/>
          </p:cNvSpPr>
          <p:nvPr/>
        </p:nvSpPr>
        <p:spPr bwMode="auto">
          <a:xfrm>
            <a:off x="4113213" y="2492375"/>
            <a:ext cx="1630362"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Conçus par</a:t>
            </a:r>
          </a:p>
        </p:txBody>
      </p:sp>
      <p:sp>
        <p:nvSpPr>
          <p:cNvPr id="63510" name="Text Box 27"/>
          <p:cNvSpPr txBox="1">
            <a:spLocks noChangeArrowheads="1"/>
          </p:cNvSpPr>
          <p:nvPr/>
        </p:nvSpPr>
        <p:spPr bwMode="auto">
          <a:xfrm>
            <a:off x="3906838" y="3213100"/>
            <a:ext cx="2149475"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Réalisés par</a:t>
            </a:r>
          </a:p>
        </p:txBody>
      </p:sp>
      <p:sp>
        <p:nvSpPr>
          <p:cNvPr id="63511" name="Text Box 28"/>
          <p:cNvSpPr txBox="1">
            <a:spLocks noChangeArrowheads="1"/>
          </p:cNvSpPr>
          <p:nvPr/>
        </p:nvSpPr>
        <p:spPr bwMode="auto">
          <a:xfrm>
            <a:off x="4157663" y="5926138"/>
            <a:ext cx="1824037"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Déployés par</a:t>
            </a:r>
          </a:p>
        </p:txBody>
      </p:sp>
      <p:sp>
        <p:nvSpPr>
          <p:cNvPr id="63512" name="Text Box 29"/>
          <p:cNvSpPr txBox="1">
            <a:spLocks noChangeArrowheads="1"/>
          </p:cNvSpPr>
          <p:nvPr/>
        </p:nvSpPr>
        <p:spPr bwMode="auto">
          <a:xfrm>
            <a:off x="4114800" y="4945063"/>
            <a:ext cx="1609725"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Testés par</a:t>
            </a:r>
          </a:p>
        </p:txBody>
      </p:sp>
      <p:sp>
        <p:nvSpPr>
          <p:cNvPr id="63513" name="Oval 30"/>
          <p:cNvSpPr>
            <a:spLocks noChangeArrowheads="1"/>
          </p:cNvSpPr>
          <p:nvPr/>
        </p:nvSpPr>
        <p:spPr bwMode="auto">
          <a:xfrm>
            <a:off x="1752600" y="3360738"/>
            <a:ext cx="711200" cy="314325"/>
          </a:xfrm>
          <a:prstGeom prst="ellipse">
            <a:avLst/>
          </a:prstGeom>
          <a:solidFill>
            <a:schemeClr val="bg1"/>
          </a:solidFill>
          <a:ln w="28575">
            <a:solidFill>
              <a:srgbClr val="000000"/>
            </a:solidFill>
            <a:round/>
            <a:headEnd/>
            <a:tailEnd/>
          </a:ln>
        </p:spPr>
        <p:txBody>
          <a:bodyPr wrap="none" anchor="ctr"/>
          <a:lstStyle/>
          <a:p>
            <a:endParaRPr lang="fr-FR"/>
          </a:p>
        </p:txBody>
      </p:sp>
      <p:sp>
        <p:nvSpPr>
          <p:cNvPr id="63514" name="Oval 31"/>
          <p:cNvSpPr>
            <a:spLocks noChangeArrowheads="1"/>
          </p:cNvSpPr>
          <p:nvPr/>
        </p:nvSpPr>
        <p:spPr bwMode="auto">
          <a:xfrm>
            <a:off x="2767013" y="3360738"/>
            <a:ext cx="647700" cy="328612"/>
          </a:xfrm>
          <a:prstGeom prst="ellipse">
            <a:avLst/>
          </a:prstGeom>
          <a:solidFill>
            <a:schemeClr val="bg1"/>
          </a:solidFill>
          <a:ln w="28575">
            <a:solidFill>
              <a:srgbClr val="000000"/>
            </a:solidFill>
            <a:round/>
            <a:headEnd/>
            <a:tailEnd/>
          </a:ln>
        </p:spPr>
        <p:txBody>
          <a:bodyPr wrap="none" anchor="ctr"/>
          <a:lstStyle/>
          <a:p>
            <a:endParaRPr lang="fr-FR"/>
          </a:p>
        </p:txBody>
      </p:sp>
      <p:sp>
        <p:nvSpPr>
          <p:cNvPr id="63515" name="Text Box 32"/>
          <p:cNvSpPr txBox="1">
            <a:spLocks noChangeArrowheads="1"/>
          </p:cNvSpPr>
          <p:nvPr/>
        </p:nvSpPr>
        <p:spPr bwMode="auto">
          <a:xfrm>
            <a:off x="1408113" y="5895975"/>
            <a:ext cx="1955800" cy="701675"/>
          </a:xfrm>
          <a:prstGeom prst="rect">
            <a:avLst/>
          </a:prstGeom>
          <a:noFill/>
          <a:ln w="9525">
            <a:noFill/>
            <a:miter lim="800000"/>
            <a:headEnd/>
            <a:tailEnd/>
          </a:ln>
        </p:spPr>
        <p:txBody>
          <a:bodyPr>
            <a:spAutoFit/>
          </a:bodyPr>
          <a:lstStyle/>
          <a:p>
            <a:pPr algn="ctr">
              <a:spcBef>
                <a:spcPct val="50000"/>
              </a:spcBef>
            </a:pPr>
            <a:r>
              <a:rPr lang="fr-FR" sz="2000" b="1">
                <a:solidFill>
                  <a:srgbClr val="000000"/>
                </a:solidFill>
              </a:rPr>
              <a:t>Diagramme des UCs</a:t>
            </a:r>
          </a:p>
        </p:txBody>
      </p:sp>
      <p:sp>
        <p:nvSpPr>
          <p:cNvPr id="63516" name="Text Box 33"/>
          <p:cNvSpPr txBox="1">
            <a:spLocks noChangeArrowheads="1"/>
          </p:cNvSpPr>
          <p:nvPr/>
        </p:nvSpPr>
        <p:spPr bwMode="auto">
          <a:xfrm>
            <a:off x="4016375" y="1595438"/>
            <a:ext cx="1981200"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Analysés par</a:t>
            </a:r>
          </a:p>
        </p:txBody>
      </p:sp>
      <p:sp>
        <p:nvSpPr>
          <p:cNvPr id="63517" name="AutoShape 34"/>
          <p:cNvSpPr>
            <a:spLocks noChangeArrowheads="1"/>
          </p:cNvSpPr>
          <p:nvPr/>
        </p:nvSpPr>
        <p:spPr bwMode="auto">
          <a:xfrm>
            <a:off x="252413" y="1123950"/>
            <a:ext cx="2495550" cy="441325"/>
          </a:xfrm>
          <a:prstGeom prst="foldedCorner">
            <a:avLst>
              <a:gd name="adj" fmla="val 23722"/>
            </a:avLst>
          </a:prstGeom>
          <a:solidFill>
            <a:schemeClr val="bg1"/>
          </a:solidFill>
          <a:ln w="9525">
            <a:solidFill>
              <a:schemeClr val="tx1"/>
            </a:solidFill>
            <a:round/>
            <a:headEnd/>
            <a:tailEnd/>
          </a:ln>
        </p:spPr>
        <p:txBody>
          <a:bodyPr>
            <a:spAutoFit/>
          </a:bodyPr>
          <a:lstStyle/>
          <a:p>
            <a:pPr>
              <a:spcBef>
                <a:spcPct val="50000"/>
              </a:spcBef>
            </a:pPr>
            <a:r>
              <a:rPr lang="fr-FR">
                <a:solidFill>
                  <a:srgbClr val="000000"/>
                </a:solidFill>
              </a:rPr>
              <a:t>Cahier des charges</a:t>
            </a:r>
            <a:endParaRPr lang="fr-FR" sz="900">
              <a:solidFill>
                <a:srgbClr val="000000"/>
              </a:solidFill>
            </a:endParaRPr>
          </a:p>
        </p:txBody>
      </p:sp>
      <p:sp>
        <p:nvSpPr>
          <p:cNvPr id="63518" name="Oval 35"/>
          <p:cNvSpPr>
            <a:spLocks noChangeArrowheads="1"/>
          </p:cNvSpPr>
          <p:nvPr/>
        </p:nvSpPr>
        <p:spPr bwMode="auto">
          <a:xfrm>
            <a:off x="1792288" y="3825875"/>
            <a:ext cx="908050" cy="395288"/>
          </a:xfrm>
          <a:prstGeom prst="ellipse">
            <a:avLst/>
          </a:prstGeom>
          <a:solidFill>
            <a:schemeClr val="bg1"/>
          </a:solidFill>
          <a:ln w="28575">
            <a:solidFill>
              <a:srgbClr val="000000"/>
            </a:solidFill>
            <a:round/>
            <a:headEnd/>
            <a:tailEnd/>
          </a:ln>
        </p:spPr>
        <p:txBody>
          <a:bodyPr wrap="none" anchor="ctr"/>
          <a:lstStyle/>
          <a:p>
            <a:endParaRPr lang="fr-FR"/>
          </a:p>
        </p:txBody>
      </p:sp>
      <p:sp>
        <p:nvSpPr>
          <p:cNvPr id="63519" name="Oval 36"/>
          <p:cNvSpPr>
            <a:spLocks noChangeArrowheads="1"/>
          </p:cNvSpPr>
          <p:nvPr/>
        </p:nvSpPr>
        <p:spPr bwMode="auto">
          <a:xfrm>
            <a:off x="1792288" y="4783138"/>
            <a:ext cx="930275" cy="373062"/>
          </a:xfrm>
          <a:prstGeom prst="ellipse">
            <a:avLst/>
          </a:prstGeom>
          <a:solidFill>
            <a:schemeClr val="bg1"/>
          </a:solidFill>
          <a:ln w="28575">
            <a:solidFill>
              <a:srgbClr val="000000"/>
            </a:solidFill>
            <a:round/>
            <a:headEnd/>
            <a:tailEnd/>
          </a:ln>
        </p:spPr>
        <p:txBody>
          <a:bodyPr wrap="none" anchor="ctr"/>
          <a:lstStyle/>
          <a:p>
            <a:endParaRPr lang="fr-FR"/>
          </a:p>
        </p:txBody>
      </p:sp>
      <p:sp>
        <p:nvSpPr>
          <p:cNvPr id="63520" name="Line 37"/>
          <p:cNvSpPr>
            <a:spLocks noChangeShapeType="1"/>
          </p:cNvSpPr>
          <p:nvPr/>
        </p:nvSpPr>
        <p:spPr bwMode="auto">
          <a:xfrm>
            <a:off x="949325" y="3916363"/>
            <a:ext cx="865188" cy="74612"/>
          </a:xfrm>
          <a:prstGeom prst="line">
            <a:avLst/>
          </a:prstGeom>
          <a:noFill/>
          <a:ln w="28575">
            <a:solidFill>
              <a:srgbClr val="000000"/>
            </a:solidFill>
            <a:round/>
            <a:headEnd/>
            <a:tailEnd type="triangle" w="med" len="med"/>
          </a:ln>
        </p:spPr>
        <p:txBody>
          <a:bodyPr/>
          <a:lstStyle/>
          <a:p>
            <a:endParaRPr lang="fr-FR"/>
          </a:p>
        </p:txBody>
      </p:sp>
      <p:sp>
        <p:nvSpPr>
          <p:cNvPr id="63521" name="Line 38"/>
          <p:cNvSpPr>
            <a:spLocks noChangeShapeType="1"/>
          </p:cNvSpPr>
          <p:nvPr/>
        </p:nvSpPr>
        <p:spPr bwMode="auto">
          <a:xfrm>
            <a:off x="885825" y="4221163"/>
            <a:ext cx="992188" cy="622300"/>
          </a:xfrm>
          <a:prstGeom prst="line">
            <a:avLst/>
          </a:prstGeom>
          <a:noFill/>
          <a:ln w="28575">
            <a:solidFill>
              <a:srgbClr val="000000"/>
            </a:solidFill>
            <a:round/>
            <a:headEnd/>
            <a:tailEnd type="triangle" w="med" len="med"/>
          </a:ln>
        </p:spPr>
        <p:txBody>
          <a:bodyPr/>
          <a:lstStyle/>
          <a:p>
            <a:endParaRPr lang="fr-FR"/>
          </a:p>
        </p:txBody>
      </p:sp>
      <p:sp>
        <p:nvSpPr>
          <p:cNvPr id="63522" name="Text Box 39"/>
          <p:cNvSpPr txBox="1">
            <a:spLocks noChangeArrowheads="1"/>
          </p:cNvSpPr>
          <p:nvPr/>
        </p:nvSpPr>
        <p:spPr bwMode="auto">
          <a:xfrm>
            <a:off x="6831013" y="4146550"/>
            <a:ext cx="2022475" cy="61912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d’architecture</a:t>
            </a:r>
          </a:p>
        </p:txBody>
      </p:sp>
      <p:sp>
        <p:nvSpPr>
          <p:cNvPr id="63523" name="Text Box 40"/>
          <p:cNvSpPr txBox="1">
            <a:spLocks noChangeArrowheads="1"/>
          </p:cNvSpPr>
          <p:nvPr/>
        </p:nvSpPr>
        <p:spPr bwMode="auto">
          <a:xfrm>
            <a:off x="4097338" y="4151313"/>
            <a:ext cx="2087562"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Structurés par</a:t>
            </a:r>
          </a:p>
        </p:txBody>
      </p:sp>
      <p:sp>
        <p:nvSpPr>
          <p:cNvPr id="63524" name="Line 41"/>
          <p:cNvSpPr>
            <a:spLocks noChangeShapeType="1"/>
          </p:cNvSpPr>
          <p:nvPr/>
        </p:nvSpPr>
        <p:spPr bwMode="auto">
          <a:xfrm>
            <a:off x="3708400" y="1989138"/>
            <a:ext cx="3105150" cy="3175"/>
          </a:xfrm>
          <a:prstGeom prst="line">
            <a:avLst/>
          </a:prstGeom>
          <a:noFill/>
          <a:ln w="28575">
            <a:solidFill>
              <a:schemeClr val="bg1"/>
            </a:solidFill>
            <a:round/>
            <a:headEnd/>
            <a:tailEnd type="triangle" w="med" len="med"/>
          </a:ln>
        </p:spPr>
        <p:txBody>
          <a:bodyPr/>
          <a:lstStyle/>
          <a:p>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body" idx="4294967295"/>
          </p:nvPr>
        </p:nvSpPr>
        <p:spPr bwMode="gray">
          <a:xfrm>
            <a:off x="90488" y="1268413"/>
            <a:ext cx="8963025" cy="5040312"/>
          </a:xfrm>
        </p:spPr>
        <p:txBody>
          <a:bodyPr lIns="91390" tIns="45695" rIns="91390" bIns="45695"/>
          <a:lstStyle/>
          <a:p>
            <a:pPr marL="0" indent="0" algn="just" eaLnBrk="1" hangingPunct="1">
              <a:buFontTx/>
              <a:buNone/>
              <a:defRPr/>
            </a:pPr>
            <a:r>
              <a:rPr lang="fr-FR" sz="3600" smtClean="0">
                <a:solidFill>
                  <a:schemeClr val="bg1"/>
                </a:solidFill>
                <a:effectLst>
                  <a:outerShdw blurRad="38100" dist="38100" dir="2700000" algn="tl">
                    <a:srgbClr val="000000"/>
                  </a:outerShdw>
                </a:effectLst>
              </a:rPr>
              <a:t>Un attribut est la valeur d’une donnée logique d’un objet.</a:t>
            </a:r>
          </a:p>
          <a:p>
            <a:pPr marL="0" indent="0" algn="just" eaLnBrk="1" hangingPunct="1">
              <a:buFontTx/>
              <a:buNone/>
              <a:defRPr/>
            </a:pPr>
            <a:endParaRPr lang="fr-FR" sz="2800" smtClean="0">
              <a:solidFill>
                <a:schemeClr val="bg1"/>
              </a:solidFill>
              <a:effectLst>
                <a:outerShdw blurRad="38100" dist="38100" dir="2700000" algn="tl">
                  <a:srgbClr val="000000"/>
                </a:outerShdw>
              </a:effectLst>
            </a:endParaRPr>
          </a:p>
          <a:p>
            <a:pPr marL="0" indent="0" algn="just" eaLnBrk="1" hangingPunct="1">
              <a:buFontTx/>
              <a:buNone/>
              <a:defRPr/>
            </a:pPr>
            <a:r>
              <a:rPr lang="fr-FR" sz="3600" smtClean="0">
                <a:solidFill>
                  <a:schemeClr val="bg1"/>
                </a:solidFill>
                <a:effectLst>
                  <a:outerShdw blurRad="38100" dist="38100" dir="2700000" algn="tl">
                    <a:srgbClr val="000000"/>
                  </a:outerShdw>
                </a:effectLst>
              </a:rPr>
              <a:t>Une personne par exemple à un nom et un prénom qui doivent être connus.</a:t>
            </a:r>
          </a:p>
          <a:p>
            <a:pPr marL="0" indent="0" algn="just" eaLnBrk="1" hangingPunct="1">
              <a:buFontTx/>
              <a:buNone/>
              <a:defRPr/>
            </a:pPr>
            <a:endParaRPr lang="fr-FR" sz="2800" smtClean="0">
              <a:solidFill>
                <a:schemeClr val="bg1"/>
              </a:solidFill>
              <a:effectLst>
                <a:outerShdw blurRad="38100" dist="38100" dir="2700000" algn="tl">
                  <a:srgbClr val="000000"/>
                </a:outerShdw>
              </a:effectLst>
            </a:endParaRPr>
          </a:p>
          <a:p>
            <a:pPr marL="0" indent="0" algn="just" eaLnBrk="1" hangingPunct="1">
              <a:buFontTx/>
              <a:buNone/>
              <a:defRPr/>
            </a:pPr>
            <a:r>
              <a:rPr lang="fr-FR" sz="3600" smtClean="0">
                <a:solidFill>
                  <a:schemeClr val="bg1"/>
                </a:solidFill>
                <a:effectLst>
                  <a:outerShdw blurRad="38100" dist="38100" dir="2700000" algn="tl">
                    <a:srgbClr val="000000"/>
                  </a:outerShdw>
                </a:effectLst>
              </a:rPr>
              <a:t>La classe conceptuelle </a:t>
            </a:r>
            <a:r>
              <a:rPr lang="fr-FR" sz="3600" i="1" smtClean="0">
                <a:solidFill>
                  <a:schemeClr val="bg1"/>
                </a:solidFill>
                <a:effectLst>
                  <a:outerShdw blurRad="38100" dist="38100" dir="2700000" algn="tl">
                    <a:srgbClr val="000000"/>
                  </a:outerShdw>
                </a:effectLst>
              </a:rPr>
              <a:t>Personne</a:t>
            </a:r>
            <a:r>
              <a:rPr lang="fr-FR" sz="3600" smtClean="0">
                <a:solidFill>
                  <a:schemeClr val="bg1"/>
                </a:solidFill>
                <a:effectLst>
                  <a:outerShdw blurRad="38100" dist="38100" dir="2700000" algn="tl">
                    <a:srgbClr val="000000"/>
                  </a:outerShdw>
                </a:effectLst>
              </a:rPr>
              <a:t> doit donc avoir des attributs </a:t>
            </a:r>
            <a:r>
              <a:rPr lang="fr-FR" sz="3600" i="1" smtClean="0">
                <a:solidFill>
                  <a:schemeClr val="bg1"/>
                </a:solidFill>
                <a:effectLst>
                  <a:outerShdw blurRad="38100" dist="38100" dir="2700000" algn="tl">
                    <a:srgbClr val="000000"/>
                  </a:outerShdw>
                </a:effectLst>
              </a:rPr>
              <a:t>Nom</a:t>
            </a:r>
            <a:r>
              <a:rPr lang="fr-FR" sz="3600" smtClean="0">
                <a:solidFill>
                  <a:schemeClr val="bg1"/>
                </a:solidFill>
                <a:effectLst>
                  <a:outerShdw blurRad="38100" dist="38100" dir="2700000" algn="tl">
                    <a:srgbClr val="000000"/>
                  </a:outerShdw>
                </a:effectLst>
              </a:rPr>
              <a:t> et </a:t>
            </a:r>
            <a:r>
              <a:rPr lang="fr-FR" sz="3600" i="1" smtClean="0">
                <a:solidFill>
                  <a:schemeClr val="bg1"/>
                </a:solidFill>
                <a:effectLst>
                  <a:outerShdw blurRad="38100" dist="38100" dir="2700000" algn="tl">
                    <a:srgbClr val="000000"/>
                  </a:outerShdw>
                </a:effectLst>
              </a:rPr>
              <a:t>Prénom.</a:t>
            </a:r>
            <a:endParaRPr lang="fr-FR" sz="3600" smtClean="0">
              <a:solidFill>
                <a:schemeClr val="bg1"/>
              </a:solidFill>
              <a:effectLst>
                <a:outerShdw blurRad="38100" dist="38100" dir="2700000" algn="tl">
                  <a:srgbClr val="000000"/>
                </a:outerShdw>
              </a:effectLst>
            </a:endParaRPr>
          </a:p>
        </p:txBody>
      </p:sp>
      <p:sp>
        <p:nvSpPr>
          <p:cNvPr id="150531"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attributs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body" idx="4294967295"/>
          </p:nvPr>
        </p:nvSpPr>
        <p:spPr bwMode="gray">
          <a:xfrm>
            <a:off x="101600" y="1196975"/>
            <a:ext cx="8963025" cy="5472113"/>
          </a:xfrm>
        </p:spPr>
        <p:txBody>
          <a:bodyPr lIns="91390" tIns="45695" rIns="91390" bIns="45695"/>
          <a:lstStyle/>
          <a:p>
            <a:pPr marL="0" indent="0" algn="just" eaLnBrk="1" hangingPunct="1">
              <a:buFontTx/>
              <a:buNone/>
              <a:tabLst>
                <a:tab pos="623888" algn="l"/>
                <a:tab pos="977900" algn="l"/>
              </a:tabLst>
              <a:defRPr/>
            </a:pPr>
            <a:r>
              <a:rPr lang="fr-FR" sz="3600" smtClean="0">
                <a:solidFill>
                  <a:schemeClr val="bg1"/>
                </a:solidFill>
                <a:effectLst>
                  <a:outerShdw blurRad="38100" dist="38100" dir="2700000" algn="tl">
                    <a:srgbClr val="000000"/>
                  </a:outerShdw>
                </a:effectLst>
              </a:rPr>
              <a:t>Une association est une relation significative entre des classes. </a:t>
            </a:r>
          </a:p>
          <a:p>
            <a:pPr marL="0" indent="0" algn="just" eaLnBrk="1" hangingPunct="1">
              <a:buFontTx/>
              <a:buNone/>
              <a:tabLst>
                <a:tab pos="623888" algn="l"/>
                <a:tab pos="977900" algn="l"/>
              </a:tabLst>
              <a:defRPr/>
            </a:pPr>
            <a:endParaRPr lang="fr-FR" sz="1000" smtClean="0">
              <a:solidFill>
                <a:schemeClr val="bg1"/>
              </a:solidFill>
              <a:effectLst>
                <a:outerShdw blurRad="38100" dist="38100" dir="2700000" algn="tl">
                  <a:srgbClr val="000000"/>
                </a:outerShdw>
              </a:effectLst>
            </a:endParaRPr>
          </a:p>
          <a:p>
            <a:pPr marL="0" indent="0" algn="just" eaLnBrk="1" hangingPunct="1">
              <a:buFontTx/>
              <a:buNone/>
              <a:tabLst>
                <a:tab pos="623888" algn="l"/>
                <a:tab pos="977900" algn="l"/>
              </a:tabLst>
              <a:defRPr/>
            </a:pPr>
            <a:r>
              <a:rPr lang="fr-FR" sz="3600" smtClean="0">
                <a:solidFill>
                  <a:schemeClr val="bg1"/>
                </a:solidFill>
                <a:effectLst>
                  <a:outerShdw blurRad="38100" dist="38100" dir="2700000" algn="tl">
                    <a:srgbClr val="000000"/>
                  </a:outerShdw>
                </a:effectLst>
              </a:rPr>
              <a:t>Dans un Modèle du Domaine, on ne retient que deux sortes d’associations. </a:t>
            </a:r>
          </a:p>
          <a:p>
            <a:pPr marL="0" indent="0" algn="just" eaLnBrk="1" hangingPunct="1">
              <a:buFontTx/>
              <a:buNone/>
              <a:tabLst>
                <a:tab pos="623888" algn="l"/>
                <a:tab pos="977900" algn="l"/>
              </a:tabLst>
              <a:defRPr/>
            </a:pPr>
            <a:endParaRPr lang="fr-FR" sz="1800" smtClean="0">
              <a:solidFill>
                <a:schemeClr val="bg1"/>
              </a:solidFill>
              <a:effectLst>
                <a:outerShdw blurRad="38100" dist="38100" dir="2700000" algn="tl">
                  <a:srgbClr val="000000"/>
                </a:outerShdw>
              </a:effectLst>
            </a:endParaRPr>
          </a:p>
          <a:p>
            <a:pPr marL="715963" lvl="1" indent="-533400" algn="just" eaLnBrk="1" hangingPunct="1">
              <a:buClr>
                <a:schemeClr val="tx1"/>
              </a:buClr>
              <a:buFont typeface="Wingdings" pitchFamily="2" charset="2"/>
              <a:buBlip>
                <a:blip r:embed="rId3"/>
              </a:buBlip>
              <a:tabLst>
                <a:tab pos="623888" algn="l"/>
                <a:tab pos="977900" algn="l"/>
              </a:tabLst>
              <a:defRPr/>
            </a:pPr>
            <a:r>
              <a:rPr lang="fr-FR" sz="3600" smtClean="0">
                <a:solidFill>
                  <a:schemeClr val="bg1"/>
                </a:solidFill>
                <a:effectLst>
                  <a:outerShdw blurRad="38100" dist="38100" dir="2700000" algn="tl">
                    <a:srgbClr val="000000"/>
                  </a:outerShdw>
                </a:effectLst>
              </a:rPr>
              <a:t>Les associations mémorables. </a:t>
            </a:r>
          </a:p>
          <a:p>
            <a:pPr marL="715963" lvl="1" indent="-533400" algn="just" eaLnBrk="1" hangingPunct="1">
              <a:buClr>
                <a:schemeClr val="tx1"/>
              </a:buClr>
              <a:buFont typeface="Wingdings" pitchFamily="2" charset="2"/>
              <a:buBlip>
                <a:blip r:embed="rId3"/>
              </a:buBlip>
              <a:tabLst>
                <a:tab pos="623888" algn="l"/>
                <a:tab pos="977900" algn="l"/>
              </a:tabLst>
              <a:defRPr/>
            </a:pPr>
            <a:endParaRPr lang="fr-FR" sz="1000" smtClean="0">
              <a:solidFill>
                <a:schemeClr val="bg1"/>
              </a:solidFill>
              <a:effectLst>
                <a:outerShdw blurRad="38100" dist="38100" dir="2700000" algn="tl">
                  <a:srgbClr val="000000"/>
                </a:outerShdw>
              </a:effectLst>
            </a:endParaRPr>
          </a:p>
          <a:p>
            <a:pPr marL="715963" lvl="1" indent="-533400" algn="just" eaLnBrk="1" hangingPunct="1">
              <a:buClr>
                <a:schemeClr val="tx1"/>
              </a:buClr>
              <a:buFont typeface="Wingdings" pitchFamily="2" charset="2"/>
              <a:buBlip>
                <a:blip r:embed="rId3"/>
              </a:buBlip>
              <a:tabLst>
                <a:tab pos="623888" algn="l"/>
                <a:tab pos="977900" algn="l"/>
              </a:tabLst>
              <a:defRPr/>
            </a:pPr>
            <a:endParaRPr lang="fr-FR" sz="1000" smtClean="0">
              <a:solidFill>
                <a:schemeClr val="bg1"/>
              </a:solidFill>
              <a:effectLst>
                <a:outerShdw blurRad="38100" dist="38100" dir="2700000" algn="tl">
                  <a:srgbClr val="000000"/>
                </a:outerShdw>
              </a:effectLst>
            </a:endParaRPr>
          </a:p>
          <a:p>
            <a:pPr marL="715963" lvl="1" indent="-533400" algn="just" eaLnBrk="1" hangingPunct="1">
              <a:buClr>
                <a:schemeClr val="tx1"/>
              </a:buClr>
              <a:buFont typeface="Wingdings" pitchFamily="2" charset="2"/>
              <a:buBlip>
                <a:blip r:embed="rId3"/>
              </a:buBlip>
              <a:tabLst>
                <a:tab pos="623888" algn="l"/>
                <a:tab pos="977900" algn="l"/>
              </a:tabLst>
              <a:defRPr/>
            </a:pPr>
            <a:r>
              <a:rPr lang="fr-FR" sz="3600" smtClean="0">
                <a:solidFill>
                  <a:schemeClr val="bg1"/>
                </a:solidFill>
                <a:effectLst>
                  <a:outerShdw blurRad="38100" dist="38100" dir="2700000" algn="tl">
                    <a:srgbClr val="000000"/>
                  </a:outerShdw>
                </a:effectLst>
              </a:rPr>
              <a:t>Les associations issues de la liste des associations courantes. </a:t>
            </a:r>
          </a:p>
        </p:txBody>
      </p:sp>
      <p:sp>
        <p:nvSpPr>
          <p:cNvPr id="152579"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associations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body" idx="4294967295"/>
          </p:nvPr>
        </p:nvSpPr>
        <p:spPr bwMode="gray">
          <a:xfrm>
            <a:off x="247650" y="906463"/>
            <a:ext cx="8712200" cy="5618162"/>
          </a:xfrm>
        </p:spPr>
        <p:txBody>
          <a:bodyPr lIns="91390" tIns="45695" rIns="91390" bIns="45695"/>
          <a:lstStyle/>
          <a:p>
            <a:pPr marL="0" indent="0" algn="just" eaLnBrk="1" hangingPunct="1">
              <a:buFontTx/>
              <a:buNone/>
              <a:tabLst>
                <a:tab pos="0" algn="l"/>
              </a:tabLst>
              <a:defRPr/>
            </a:pPr>
            <a:r>
              <a:rPr lang="fr-FR" smtClean="0">
                <a:solidFill>
                  <a:schemeClr val="bg1"/>
                </a:solidFill>
                <a:effectLst>
                  <a:outerShdw blurRad="38100" dist="38100" dir="2700000" algn="tl">
                    <a:srgbClr val="000000"/>
                  </a:outerShdw>
                </a:effectLst>
              </a:rPr>
              <a:t>On distingue plusieurs sortes d’associations : </a:t>
            </a:r>
          </a:p>
          <a:p>
            <a:pPr marL="0" indent="0" algn="just" eaLnBrk="1" hangingPunct="1">
              <a:buFontTx/>
              <a:buNone/>
              <a:tabLst>
                <a:tab pos="0" algn="l"/>
              </a:tabLst>
              <a:defRPr/>
            </a:pPr>
            <a:endParaRPr lang="fr-FR" sz="1200" smtClean="0">
              <a:solidFill>
                <a:schemeClr val="bg1"/>
              </a:solidFill>
              <a:effectLst>
                <a:outerShdw blurRad="38100" dist="38100" dir="2700000" algn="tl">
                  <a:srgbClr val="000000"/>
                </a:outerShdw>
              </a:effectLst>
            </a:endParaRPr>
          </a:p>
          <a:p>
            <a:pPr marL="898525" lvl="1" indent="-715963" algn="just" eaLnBrk="1" hangingPunct="1">
              <a:buFont typeface="Wingdings" pitchFamily="2" charset="2"/>
              <a:buBlip>
                <a:blip r:embed="rId3"/>
              </a:buBlip>
              <a:tabLst>
                <a:tab pos="0" algn="l"/>
              </a:tabLst>
              <a:defRPr/>
            </a:pPr>
            <a:r>
              <a:rPr lang="fr-FR" sz="3200" smtClean="0">
                <a:solidFill>
                  <a:schemeClr val="bg1"/>
                </a:solidFill>
                <a:effectLst>
                  <a:outerShdw blurRad="38100" dist="38100" dir="2700000" algn="tl">
                    <a:srgbClr val="000000"/>
                  </a:outerShdw>
                </a:effectLst>
              </a:rPr>
              <a:t>Les associations multiples</a:t>
            </a:r>
          </a:p>
          <a:p>
            <a:pPr marL="898525" lvl="1" indent="-715963" algn="just" eaLnBrk="1" hangingPunct="1">
              <a:buFont typeface="Wingdings" pitchFamily="2" charset="2"/>
              <a:buBlip>
                <a:blip r:embed="rId3"/>
              </a:buBlip>
              <a:tabLst>
                <a:tab pos="0" algn="l"/>
              </a:tabLst>
              <a:defRPr/>
            </a:pPr>
            <a:endParaRPr lang="fr-FR" sz="1600" smtClean="0">
              <a:solidFill>
                <a:schemeClr val="bg1"/>
              </a:solidFill>
              <a:effectLst>
                <a:outerShdw blurRad="38100" dist="38100" dir="2700000" algn="tl">
                  <a:srgbClr val="000000"/>
                </a:outerShdw>
              </a:effectLst>
            </a:endParaRPr>
          </a:p>
          <a:p>
            <a:pPr marL="898525" lvl="1" indent="-715963" algn="just" eaLnBrk="1" hangingPunct="1">
              <a:buFont typeface="Wingdings" pitchFamily="2" charset="2"/>
              <a:buBlip>
                <a:blip r:embed="rId3"/>
              </a:buBlip>
              <a:tabLst>
                <a:tab pos="0" algn="l"/>
              </a:tabLst>
              <a:defRPr/>
            </a:pPr>
            <a:r>
              <a:rPr lang="fr-FR" sz="3200" smtClean="0">
                <a:solidFill>
                  <a:schemeClr val="bg1"/>
                </a:solidFill>
                <a:effectLst>
                  <a:outerShdw blurRad="38100" dist="38100" dir="2700000" algn="tl">
                    <a:srgbClr val="000000"/>
                  </a:outerShdw>
                </a:effectLst>
              </a:rPr>
              <a:t>La généralisation/spécialisation</a:t>
            </a:r>
          </a:p>
          <a:p>
            <a:pPr marL="898525" lvl="1" indent="-715963" algn="just" eaLnBrk="1" hangingPunct="1">
              <a:buFont typeface="Wingdings" pitchFamily="2" charset="2"/>
              <a:buBlip>
                <a:blip r:embed="rId3"/>
              </a:buBlip>
              <a:tabLst>
                <a:tab pos="0" algn="l"/>
              </a:tabLst>
              <a:defRPr/>
            </a:pPr>
            <a:endParaRPr lang="fr-FR" sz="1600" smtClean="0">
              <a:solidFill>
                <a:schemeClr val="bg1"/>
              </a:solidFill>
              <a:effectLst>
                <a:outerShdw blurRad="38100" dist="38100" dir="2700000" algn="tl">
                  <a:srgbClr val="000000"/>
                </a:outerShdw>
              </a:effectLst>
            </a:endParaRPr>
          </a:p>
          <a:p>
            <a:pPr marL="898525" lvl="1" indent="-715963" algn="just" eaLnBrk="1" hangingPunct="1">
              <a:buFont typeface="Wingdings" pitchFamily="2" charset="2"/>
              <a:buBlip>
                <a:blip r:embed="rId3"/>
              </a:buBlip>
              <a:tabLst>
                <a:tab pos="0" algn="l"/>
              </a:tabLst>
              <a:defRPr/>
            </a:pPr>
            <a:r>
              <a:rPr lang="fr-FR" sz="3200" smtClean="0">
                <a:solidFill>
                  <a:schemeClr val="bg1"/>
                </a:solidFill>
                <a:effectLst>
                  <a:outerShdw blurRad="38100" dist="38100" dir="2700000" algn="tl">
                    <a:srgbClr val="000000"/>
                  </a:outerShdw>
                </a:effectLst>
              </a:rPr>
              <a:t>Les classes d’association</a:t>
            </a:r>
          </a:p>
          <a:p>
            <a:pPr marL="898525" lvl="1" indent="-715963" algn="just" eaLnBrk="1" hangingPunct="1">
              <a:buFont typeface="Wingdings" pitchFamily="2" charset="2"/>
              <a:buBlip>
                <a:blip r:embed="rId3"/>
              </a:buBlip>
              <a:tabLst>
                <a:tab pos="0" algn="l"/>
              </a:tabLst>
              <a:defRPr/>
            </a:pPr>
            <a:endParaRPr lang="fr-FR" sz="1600" smtClean="0">
              <a:solidFill>
                <a:schemeClr val="bg1"/>
              </a:solidFill>
              <a:effectLst>
                <a:outerShdw blurRad="38100" dist="38100" dir="2700000" algn="tl">
                  <a:srgbClr val="000000"/>
                </a:outerShdw>
              </a:effectLst>
            </a:endParaRPr>
          </a:p>
          <a:p>
            <a:pPr marL="898525" lvl="1" indent="-715963" algn="just" eaLnBrk="1" hangingPunct="1">
              <a:buFont typeface="Wingdings" pitchFamily="2" charset="2"/>
              <a:buBlip>
                <a:blip r:embed="rId3"/>
              </a:buBlip>
              <a:tabLst>
                <a:tab pos="0" algn="l"/>
              </a:tabLst>
              <a:defRPr/>
            </a:pPr>
            <a:r>
              <a:rPr lang="fr-FR" sz="3200" smtClean="0">
                <a:solidFill>
                  <a:schemeClr val="bg1"/>
                </a:solidFill>
                <a:effectLst>
                  <a:outerShdw blurRad="38100" dist="38100" dir="2700000" algn="tl">
                    <a:srgbClr val="000000"/>
                  </a:outerShdw>
                </a:effectLst>
              </a:rPr>
              <a:t>L’agrégation</a:t>
            </a:r>
          </a:p>
          <a:p>
            <a:pPr marL="898525" lvl="1" indent="-715963" algn="just" eaLnBrk="1" hangingPunct="1">
              <a:buFont typeface="Wingdings" pitchFamily="2" charset="2"/>
              <a:buBlip>
                <a:blip r:embed="rId3"/>
              </a:buBlip>
              <a:tabLst>
                <a:tab pos="0" algn="l"/>
              </a:tabLst>
              <a:defRPr/>
            </a:pPr>
            <a:endParaRPr lang="fr-FR" sz="1600" smtClean="0">
              <a:solidFill>
                <a:schemeClr val="bg1"/>
              </a:solidFill>
              <a:effectLst>
                <a:outerShdw blurRad="38100" dist="38100" dir="2700000" algn="tl">
                  <a:srgbClr val="000000"/>
                </a:outerShdw>
              </a:effectLst>
            </a:endParaRPr>
          </a:p>
          <a:p>
            <a:pPr marL="898525" lvl="1" indent="-715963" algn="just" eaLnBrk="1" hangingPunct="1">
              <a:buFont typeface="Wingdings" pitchFamily="2" charset="2"/>
              <a:buBlip>
                <a:blip r:embed="rId3"/>
              </a:buBlip>
              <a:tabLst>
                <a:tab pos="0" algn="l"/>
              </a:tabLst>
              <a:defRPr/>
            </a:pPr>
            <a:r>
              <a:rPr lang="fr-FR" sz="3200" smtClean="0">
                <a:solidFill>
                  <a:schemeClr val="bg1"/>
                </a:solidFill>
                <a:effectLst>
                  <a:outerShdw blurRad="38100" dist="38100" dir="2700000" algn="tl">
                    <a:srgbClr val="000000"/>
                  </a:outerShdw>
                </a:effectLst>
              </a:rPr>
              <a:t>L’association qualifiée</a:t>
            </a:r>
          </a:p>
          <a:p>
            <a:pPr marL="898525" lvl="1" indent="-715963" algn="just" eaLnBrk="1" hangingPunct="1">
              <a:buFont typeface="Wingdings" pitchFamily="2" charset="2"/>
              <a:buBlip>
                <a:blip r:embed="rId3"/>
              </a:buBlip>
              <a:tabLst>
                <a:tab pos="0" algn="l"/>
              </a:tabLst>
              <a:defRPr/>
            </a:pPr>
            <a:endParaRPr lang="fr-FR" sz="1600" smtClean="0">
              <a:solidFill>
                <a:schemeClr val="bg1"/>
              </a:solidFill>
              <a:effectLst>
                <a:outerShdw blurRad="38100" dist="38100" dir="2700000" algn="tl">
                  <a:srgbClr val="000000"/>
                </a:outerShdw>
              </a:effectLst>
            </a:endParaRPr>
          </a:p>
          <a:p>
            <a:pPr marL="898525" lvl="1" indent="-715963" algn="just" eaLnBrk="1" hangingPunct="1">
              <a:buFont typeface="Wingdings" pitchFamily="2" charset="2"/>
              <a:buBlip>
                <a:blip r:embed="rId3"/>
              </a:buBlip>
              <a:tabLst>
                <a:tab pos="0" algn="l"/>
              </a:tabLst>
              <a:defRPr/>
            </a:pPr>
            <a:r>
              <a:rPr lang="fr-FR" sz="3200" smtClean="0">
                <a:solidFill>
                  <a:schemeClr val="bg1"/>
                </a:solidFill>
                <a:effectLst>
                  <a:outerShdw blurRad="38100" dist="38100" dir="2700000" algn="tl">
                    <a:srgbClr val="000000"/>
                  </a:outerShdw>
                </a:effectLst>
              </a:rPr>
              <a:t>L’association réflexive</a:t>
            </a:r>
          </a:p>
        </p:txBody>
      </p:sp>
      <p:sp>
        <p:nvSpPr>
          <p:cNvPr id="154627"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types d’association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body" idx="4294967295"/>
          </p:nvPr>
        </p:nvSpPr>
        <p:spPr bwMode="gray">
          <a:xfrm>
            <a:off x="227013" y="404813"/>
            <a:ext cx="8567737" cy="5976937"/>
          </a:xfrm>
          <a:noFill/>
        </p:spPr>
        <p:txBody>
          <a:bodyPr lIns="91390" tIns="45695" rIns="91390" bIns="45695"/>
          <a:lstStyle/>
          <a:p>
            <a:pPr marL="174625" indent="-174625" algn="just" defTabSz="711200" eaLnBrk="1" hangingPunct="1">
              <a:buFontTx/>
              <a:buNone/>
            </a:pPr>
            <a:r>
              <a:rPr lang="en-GB" sz="1200" smtClean="0"/>
              <a:t>	</a:t>
            </a:r>
            <a:endParaRPr lang="en-GB" sz="2000" smtClean="0">
              <a:solidFill>
                <a:srgbClr val="000000"/>
              </a:solidFill>
            </a:endParaRPr>
          </a:p>
          <a:p>
            <a:pPr marL="174625" indent="-174625" algn="just" defTabSz="711200" eaLnBrk="1" hangingPunct="1">
              <a:buFontTx/>
              <a:buNone/>
            </a:pPr>
            <a:endParaRPr lang="fr-FR" sz="2300" smtClean="0">
              <a:solidFill>
                <a:srgbClr val="000000"/>
              </a:solidFill>
            </a:endParaRPr>
          </a:p>
        </p:txBody>
      </p:sp>
      <p:sp>
        <p:nvSpPr>
          <p:cNvPr id="84995" name="Text Box 3"/>
          <p:cNvSpPr txBox="1">
            <a:spLocks noChangeArrowheads="1"/>
          </p:cNvSpPr>
          <p:nvPr/>
        </p:nvSpPr>
        <p:spPr bwMode="auto">
          <a:xfrm>
            <a:off x="2414588" y="1865313"/>
            <a:ext cx="2411412" cy="430212"/>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Catalogue Produits</a:t>
            </a:r>
          </a:p>
        </p:txBody>
      </p:sp>
      <p:sp>
        <p:nvSpPr>
          <p:cNvPr id="84996" name="Text Box 4"/>
          <p:cNvSpPr txBox="1">
            <a:spLocks noChangeArrowheads="1"/>
          </p:cNvSpPr>
          <p:nvPr/>
        </p:nvSpPr>
        <p:spPr bwMode="auto">
          <a:xfrm>
            <a:off x="2413000" y="2284413"/>
            <a:ext cx="2411413" cy="212725"/>
          </a:xfrm>
          <a:prstGeom prst="rect">
            <a:avLst/>
          </a:prstGeom>
          <a:solidFill>
            <a:srgbClr val="FFFFFF"/>
          </a:solidFill>
          <a:ln w="9525" algn="ctr">
            <a:solidFill>
              <a:srgbClr val="000000"/>
            </a:solidFill>
            <a:miter lim="800000"/>
            <a:headEnd/>
            <a:tailEnd/>
          </a:ln>
        </p:spPr>
        <p:txBody>
          <a:bodyPr lIns="91390" tIns="45695" rIns="91390" bIns="45695"/>
          <a:lstStyle/>
          <a:p>
            <a:endParaRPr lang="fr-FR">
              <a:solidFill>
                <a:srgbClr val="000000"/>
              </a:solidFill>
              <a:latin typeface="Verdana" pitchFamily="34" charset="0"/>
            </a:endParaRPr>
          </a:p>
        </p:txBody>
      </p:sp>
      <p:sp>
        <p:nvSpPr>
          <p:cNvPr id="84997" name="Text Box 5"/>
          <p:cNvSpPr txBox="1">
            <a:spLocks noChangeArrowheads="1"/>
          </p:cNvSpPr>
          <p:nvPr/>
        </p:nvSpPr>
        <p:spPr bwMode="auto">
          <a:xfrm>
            <a:off x="5994400" y="2122488"/>
            <a:ext cx="1752600" cy="711200"/>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Descriptif</a:t>
            </a:r>
          </a:p>
          <a:p>
            <a:r>
              <a:rPr lang="fr-FR" sz="1400">
                <a:solidFill>
                  <a:srgbClr val="000000"/>
                </a:solidFill>
                <a:latin typeface="Verdana" pitchFamily="34" charset="0"/>
              </a:rPr>
              <a:t>Prix</a:t>
            </a:r>
          </a:p>
          <a:p>
            <a:r>
              <a:rPr lang="fr-FR" sz="1400">
                <a:solidFill>
                  <a:srgbClr val="000000"/>
                </a:solidFill>
                <a:latin typeface="Verdana" pitchFamily="34" charset="0"/>
              </a:rPr>
              <a:t>codeArticle</a:t>
            </a:r>
          </a:p>
        </p:txBody>
      </p:sp>
      <p:sp>
        <p:nvSpPr>
          <p:cNvPr id="84998" name="Text Box 6"/>
          <p:cNvSpPr txBox="1">
            <a:spLocks noChangeArrowheads="1"/>
          </p:cNvSpPr>
          <p:nvPr/>
        </p:nvSpPr>
        <p:spPr bwMode="auto">
          <a:xfrm>
            <a:off x="3425825" y="3382963"/>
            <a:ext cx="949325" cy="342900"/>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Magasin</a:t>
            </a:r>
          </a:p>
        </p:txBody>
      </p:sp>
      <p:sp>
        <p:nvSpPr>
          <p:cNvPr id="84999" name="Text Box 7"/>
          <p:cNvSpPr txBox="1">
            <a:spLocks noChangeArrowheads="1"/>
          </p:cNvSpPr>
          <p:nvPr/>
        </p:nvSpPr>
        <p:spPr bwMode="auto">
          <a:xfrm>
            <a:off x="4510088" y="4562475"/>
            <a:ext cx="2638425" cy="344488"/>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Registre</a:t>
            </a:r>
          </a:p>
        </p:txBody>
      </p:sp>
      <p:sp>
        <p:nvSpPr>
          <p:cNvPr id="85000" name="Text Box 8"/>
          <p:cNvSpPr txBox="1">
            <a:spLocks noChangeArrowheads="1"/>
          </p:cNvSpPr>
          <p:nvPr/>
        </p:nvSpPr>
        <p:spPr bwMode="auto">
          <a:xfrm>
            <a:off x="7286625" y="5095875"/>
            <a:ext cx="1533525" cy="257175"/>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montant</a:t>
            </a:r>
          </a:p>
        </p:txBody>
      </p:sp>
      <p:sp>
        <p:nvSpPr>
          <p:cNvPr id="85001" name="Line 9"/>
          <p:cNvSpPr>
            <a:spLocks noChangeShapeType="1"/>
          </p:cNvSpPr>
          <p:nvPr/>
        </p:nvSpPr>
        <p:spPr bwMode="auto">
          <a:xfrm>
            <a:off x="4903788" y="2170113"/>
            <a:ext cx="1090612" cy="0"/>
          </a:xfrm>
          <a:prstGeom prst="line">
            <a:avLst/>
          </a:prstGeom>
          <a:noFill/>
          <a:ln w="9525">
            <a:solidFill>
              <a:schemeClr val="bg1"/>
            </a:solidFill>
            <a:round/>
            <a:headEnd/>
            <a:tailEnd/>
          </a:ln>
        </p:spPr>
        <p:txBody>
          <a:bodyPr/>
          <a:lstStyle/>
          <a:p>
            <a:endParaRPr lang="fr-FR"/>
          </a:p>
        </p:txBody>
      </p:sp>
      <p:sp>
        <p:nvSpPr>
          <p:cNvPr id="85002" name="Text Box 10"/>
          <p:cNvSpPr txBox="1">
            <a:spLocks noChangeArrowheads="1"/>
          </p:cNvSpPr>
          <p:nvPr/>
        </p:nvSpPr>
        <p:spPr bwMode="auto">
          <a:xfrm>
            <a:off x="3752850" y="3011488"/>
            <a:ext cx="1584325" cy="242887"/>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Est-utilisé-par</a:t>
            </a:r>
          </a:p>
        </p:txBody>
      </p:sp>
      <p:sp>
        <p:nvSpPr>
          <p:cNvPr id="85003" name="Line 11"/>
          <p:cNvSpPr>
            <a:spLocks noChangeShapeType="1"/>
          </p:cNvSpPr>
          <p:nvPr/>
        </p:nvSpPr>
        <p:spPr bwMode="auto">
          <a:xfrm>
            <a:off x="3871913" y="2738438"/>
            <a:ext cx="0" cy="644525"/>
          </a:xfrm>
          <a:prstGeom prst="line">
            <a:avLst/>
          </a:prstGeom>
          <a:noFill/>
          <a:ln w="9525">
            <a:solidFill>
              <a:schemeClr val="bg1"/>
            </a:solidFill>
            <a:round/>
            <a:headEnd/>
            <a:tailEnd/>
          </a:ln>
        </p:spPr>
        <p:txBody>
          <a:bodyPr/>
          <a:lstStyle/>
          <a:p>
            <a:endParaRPr lang="fr-FR"/>
          </a:p>
        </p:txBody>
      </p:sp>
      <p:sp>
        <p:nvSpPr>
          <p:cNvPr id="85004" name="Line 12"/>
          <p:cNvSpPr>
            <a:spLocks noChangeShapeType="1"/>
          </p:cNvSpPr>
          <p:nvPr/>
        </p:nvSpPr>
        <p:spPr bwMode="auto">
          <a:xfrm flipH="1">
            <a:off x="4176713" y="4097338"/>
            <a:ext cx="9525" cy="293687"/>
          </a:xfrm>
          <a:prstGeom prst="line">
            <a:avLst/>
          </a:prstGeom>
          <a:noFill/>
          <a:ln w="9525">
            <a:solidFill>
              <a:schemeClr val="bg1"/>
            </a:solidFill>
            <a:round/>
            <a:headEnd/>
            <a:tailEnd/>
          </a:ln>
        </p:spPr>
        <p:txBody>
          <a:bodyPr/>
          <a:lstStyle/>
          <a:p>
            <a:endParaRPr lang="fr-FR"/>
          </a:p>
        </p:txBody>
      </p:sp>
      <p:sp>
        <p:nvSpPr>
          <p:cNvPr id="85005" name="Text Box 13"/>
          <p:cNvSpPr txBox="1">
            <a:spLocks noChangeArrowheads="1"/>
          </p:cNvSpPr>
          <p:nvPr/>
        </p:nvSpPr>
        <p:spPr bwMode="auto">
          <a:xfrm>
            <a:off x="4416425" y="4130675"/>
            <a:ext cx="1203325" cy="242888"/>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Héberge</a:t>
            </a:r>
          </a:p>
        </p:txBody>
      </p:sp>
      <p:sp>
        <p:nvSpPr>
          <p:cNvPr id="85006" name="Text Box 14"/>
          <p:cNvSpPr txBox="1">
            <a:spLocks noChangeArrowheads="1"/>
          </p:cNvSpPr>
          <p:nvPr/>
        </p:nvSpPr>
        <p:spPr bwMode="auto">
          <a:xfrm>
            <a:off x="6303963" y="3770313"/>
            <a:ext cx="947737" cy="339725"/>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Article</a:t>
            </a:r>
          </a:p>
        </p:txBody>
      </p:sp>
      <p:sp>
        <p:nvSpPr>
          <p:cNvPr id="85007" name="Text Box 15"/>
          <p:cNvSpPr txBox="1">
            <a:spLocks noChangeArrowheads="1"/>
          </p:cNvSpPr>
          <p:nvPr/>
        </p:nvSpPr>
        <p:spPr bwMode="auto">
          <a:xfrm>
            <a:off x="6303963" y="4110038"/>
            <a:ext cx="947737" cy="200025"/>
          </a:xfrm>
          <a:prstGeom prst="rect">
            <a:avLst/>
          </a:prstGeom>
          <a:solidFill>
            <a:srgbClr val="FFFFFF"/>
          </a:solidFill>
          <a:ln w="9525" algn="ctr">
            <a:solidFill>
              <a:srgbClr val="000000"/>
            </a:solidFill>
            <a:miter lim="800000"/>
            <a:headEnd/>
            <a:tailEnd/>
          </a:ln>
        </p:spPr>
        <p:txBody>
          <a:bodyPr lIns="91390" tIns="45695" rIns="91390" bIns="45695"/>
          <a:lstStyle/>
          <a:p>
            <a:endParaRPr lang="fr-FR" sz="1400">
              <a:solidFill>
                <a:srgbClr val="000000"/>
              </a:solidFill>
              <a:latin typeface="Verdana" pitchFamily="34" charset="0"/>
            </a:endParaRPr>
          </a:p>
        </p:txBody>
      </p:sp>
      <p:sp>
        <p:nvSpPr>
          <p:cNvPr id="85008" name="Line 16"/>
          <p:cNvSpPr>
            <a:spLocks noChangeShapeType="1"/>
          </p:cNvSpPr>
          <p:nvPr/>
        </p:nvSpPr>
        <p:spPr bwMode="auto">
          <a:xfrm>
            <a:off x="4322763" y="3968750"/>
            <a:ext cx="1976437" cy="17463"/>
          </a:xfrm>
          <a:prstGeom prst="line">
            <a:avLst/>
          </a:prstGeom>
          <a:noFill/>
          <a:ln w="9525">
            <a:solidFill>
              <a:schemeClr val="bg1"/>
            </a:solidFill>
            <a:round/>
            <a:headEnd/>
            <a:tailEnd/>
          </a:ln>
        </p:spPr>
        <p:txBody>
          <a:bodyPr/>
          <a:lstStyle/>
          <a:p>
            <a:endParaRPr lang="fr-FR"/>
          </a:p>
        </p:txBody>
      </p:sp>
      <p:sp>
        <p:nvSpPr>
          <p:cNvPr id="85009" name="Line 17"/>
          <p:cNvSpPr>
            <a:spLocks noChangeShapeType="1"/>
          </p:cNvSpPr>
          <p:nvPr/>
        </p:nvSpPr>
        <p:spPr bwMode="auto">
          <a:xfrm>
            <a:off x="6738938" y="3194050"/>
            <a:ext cx="0" cy="576263"/>
          </a:xfrm>
          <a:prstGeom prst="line">
            <a:avLst/>
          </a:prstGeom>
          <a:noFill/>
          <a:ln w="9525">
            <a:solidFill>
              <a:schemeClr val="bg1"/>
            </a:solidFill>
            <a:round/>
            <a:headEnd/>
            <a:tailEnd/>
          </a:ln>
        </p:spPr>
        <p:txBody>
          <a:bodyPr/>
          <a:lstStyle/>
          <a:p>
            <a:endParaRPr lang="fr-FR"/>
          </a:p>
        </p:txBody>
      </p:sp>
      <p:sp>
        <p:nvSpPr>
          <p:cNvPr id="85010" name="Text Box 18"/>
          <p:cNvSpPr txBox="1">
            <a:spLocks noChangeArrowheads="1"/>
          </p:cNvSpPr>
          <p:nvPr/>
        </p:nvSpPr>
        <p:spPr bwMode="auto">
          <a:xfrm>
            <a:off x="295275" y="4868863"/>
            <a:ext cx="2738438" cy="295275"/>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Vente</a:t>
            </a:r>
          </a:p>
        </p:txBody>
      </p:sp>
      <p:sp>
        <p:nvSpPr>
          <p:cNvPr id="85011" name="Text Box 19"/>
          <p:cNvSpPr txBox="1">
            <a:spLocks noChangeArrowheads="1"/>
          </p:cNvSpPr>
          <p:nvPr/>
        </p:nvSpPr>
        <p:spPr bwMode="auto">
          <a:xfrm>
            <a:off x="568325" y="3382963"/>
            <a:ext cx="1528763" cy="457200"/>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Ligne</a:t>
            </a:r>
          </a:p>
          <a:p>
            <a:pPr algn="ctr"/>
            <a:r>
              <a:rPr lang="fr-FR" sz="1400">
                <a:solidFill>
                  <a:srgbClr val="000000"/>
                </a:solidFill>
                <a:latin typeface="Verdana" pitchFamily="34" charset="0"/>
              </a:rPr>
              <a:t>Article</a:t>
            </a:r>
          </a:p>
        </p:txBody>
      </p:sp>
      <p:sp>
        <p:nvSpPr>
          <p:cNvPr id="85012" name="Text Box 20"/>
          <p:cNvSpPr txBox="1">
            <a:spLocks noChangeArrowheads="1"/>
          </p:cNvSpPr>
          <p:nvPr/>
        </p:nvSpPr>
        <p:spPr bwMode="auto">
          <a:xfrm>
            <a:off x="568325" y="3840163"/>
            <a:ext cx="1528763" cy="290512"/>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/quantite</a:t>
            </a:r>
          </a:p>
        </p:txBody>
      </p:sp>
      <p:sp>
        <p:nvSpPr>
          <p:cNvPr id="85013" name="Line 21"/>
          <p:cNvSpPr>
            <a:spLocks noChangeShapeType="1"/>
          </p:cNvSpPr>
          <p:nvPr/>
        </p:nvSpPr>
        <p:spPr bwMode="auto">
          <a:xfrm>
            <a:off x="1362075" y="4040188"/>
            <a:ext cx="0" cy="800100"/>
          </a:xfrm>
          <a:prstGeom prst="line">
            <a:avLst/>
          </a:prstGeom>
          <a:noFill/>
          <a:ln w="9525">
            <a:solidFill>
              <a:schemeClr val="bg1"/>
            </a:solidFill>
            <a:round/>
            <a:headEnd/>
            <a:tailEnd/>
          </a:ln>
        </p:spPr>
        <p:txBody>
          <a:bodyPr/>
          <a:lstStyle/>
          <a:p>
            <a:endParaRPr lang="fr-FR"/>
          </a:p>
        </p:txBody>
      </p:sp>
      <p:sp>
        <p:nvSpPr>
          <p:cNvPr id="85014" name="Line 22"/>
          <p:cNvSpPr>
            <a:spLocks noChangeShapeType="1"/>
          </p:cNvSpPr>
          <p:nvPr/>
        </p:nvSpPr>
        <p:spPr bwMode="auto">
          <a:xfrm>
            <a:off x="2811463" y="5218113"/>
            <a:ext cx="1878012" cy="3175"/>
          </a:xfrm>
          <a:prstGeom prst="line">
            <a:avLst/>
          </a:prstGeom>
          <a:noFill/>
          <a:ln w="9525">
            <a:solidFill>
              <a:schemeClr val="bg1"/>
            </a:solidFill>
            <a:round/>
            <a:headEnd/>
            <a:tailEnd/>
          </a:ln>
        </p:spPr>
        <p:txBody>
          <a:bodyPr/>
          <a:lstStyle/>
          <a:p>
            <a:endParaRPr lang="fr-FR"/>
          </a:p>
        </p:txBody>
      </p:sp>
      <p:sp>
        <p:nvSpPr>
          <p:cNvPr id="85015" name="Line 23"/>
          <p:cNvSpPr>
            <a:spLocks noChangeShapeType="1"/>
          </p:cNvSpPr>
          <p:nvPr/>
        </p:nvSpPr>
        <p:spPr bwMode="auto">
          <a:xfrm flipV="1">
            <a:off x="2495550" y="3770313"/>
            <a:ext cx="14288" cy="1152525"/>
          </a:xfrm>
          <a:prstGeom prst="line">
            <a:avLst/>
          </a:prstGeom>
          <a:noFill/>
          <a:ln w="9525">
            <a:solidFill>
              <a:schemeClr val="bg1"/>
            </a:solidFill>
            <a:round/>
            <a:headEnd/>
            <a:tailEnd/>
          </a:ln>
        </p:spPr>
        <p:txBody>
          <a:bodyPr/>
          <a:lstStyle/>
          <a:p>
            <a:endParaRPr lang="fr-FR"/>
          </a:p>
        </p:txBody>
      </p:sp>
      <p:sp>
        <p:nvSpPr>
          <p:cNvPr id="85016" name="Line 24"/>
          <p:cNvSpPr>
            <a:spLocks noChangeShapeType="1"/>
          </p:cNvSpPr>
          <p:nvPr/>
        </p:nvSpPr>
        <p:spPr bwMode="auto">
          <a:xfrm>
            <a:off x="2527300" y="3770313"/>
            <a:ext cx="931863" cy="0"/>
          </a:xfrm>
          <a:prstGeom prst="line">
            <a:avLst/>
          </a:prstGeom>
          <a:noFill/>
          <a:ln w="9525">
            <a:solidFill>
              <a:schemeClr val="bg1"/>
            </a:solidFill>
            <a:round/>
            <a:headEnd/>
            <a:tailEnd/>
          </a:ln>
        </p:spPr>
        <p:txBody>
          <a:bodyPr/>
          <a:lstStyle/>
          <a:p>
            <a:endParaRPr lang="fr-FR"/>
          </a:p>
        </p:txBody>
      </p:sp>
      <p:sp>
        <p:nvSpPr>
          <p:cNvPr id="85017" name="Line 25"/>
          <p:cNvSpPr>
            <a:spLocks noChangeShapeType="1"/>
          </p:cNvSpPr>
          <p:nvPr/>
        </p:nvSpPr>
        <p:spPr bwMode="auto">
          <a:xfrm>
            <a:off x="1476375" y="1309688"/>
            <a:ext cx="0" cy="2090737"/>
          </a:xfrm>
          <a:prstGeom prst="line">
            <a:avLst/>
          </a:prstGeom>
          <a:noFill/>
          <a:ln w="9525">
            <a:solidFill>
              <a:schemeClr val="bg1"/>
            </a:solidFill>
            <a:round/>
            <a:headEnd/>
            <a:tailEnd/>
          </a:ln>
        </p:spPr>
        <p:txBody>
          <a:bodyPr/>
          <a:lstStyle/>
          <a:p>
            <a:endParaRPr lang="fr-FR"/>
          </a:p>
        </p:txBody>
      </p:sp>
      <p:sp>
        <p:nvSpPr>
          <p:cNvPr id="85018" name="Line 26"/>
          <p:cNvSpPr>
            <a:spLocks noChangeShapeType="1"/>
          </p:cNvSpPr>
          <p:nvPr/>
        </p:nvSpPr>
        <p:spPr bwMode="auto">
          <a:xfrm>
            <a:off x="1481138" y="1322388"/>
            <a:ext cx="6450012" cy="0"/>
          </a:xfrm>
          <a:prstGeom prst="line">
            <a:avLst/>
          </a:prstGeom>
          <a:noFill/>
          <a:ln w="9525">
            <a:solidFill>
              <a:schemeClr val="bg1"/>
            </a:solidFill>
            <a:round/>
            <a:headEnd/>
            <a:tailEnd/>
          </a:ln>
        </p:spPr>
        <p:txBody>
          <a:bodyPr/>
          <a:lstStyle/>
          <a:p>
            <a:endParaRPr lang="fr-FR"/>
          </a:p>
        </p:txBody>
      </p:sp>
      <p:sp>
        <p:nvSpPr>
          <p:cNvPr id="85019" name="Line 27"/>
          <p:cNvSpPr>
            <a:spLocks noChangeShapeType="1"/>
          </p:cNvSpPr>
          <p:nvPr/>
        </p:nvSpPr>
        <p:spPr bwMode="auto">
          <a:xfrm>
            <a:off x="7945438" y="1304925"/>
            <a:ext cx="1587" cy="2681288"/>
          </a:xfrm>
          <a:prstGeom prst="line">
            <a:avLst/>
          </a:prstGeom>
          <a:noFill/>
          <a:ln w="9525">
            <a:solidFill>
              <a:schemeClr val="bg1"/>
            </a:solidFill>
            <a:round/>
            <a:headEnd/>
            <a:tailEnd/>
          </a:ln>
        </p:spPr>
        <p:txBody>
          <a:bodyPr/>
          <a:lstStyle/>
          <a:p>
            <a:endParaRPr lang="fr-FR"/>
          </a:p>
        </p:txBody>
      </p:sp>
      <p:sp>
        <p:nvSpPr>
          <p:cNvPr id="85020" name="Line 28"/>
          <p:cNvSpPr>
            <a:spLocks noChangeShapeType="1"/>
          </p:cNvSpPr>
          <p:nvPr/>
        </p:nvSpPr>
        <p:spPr bwMode="auto">
          <a:xfrm flipH="1">
            <a:off x="6918325" y="3986213"/>
            <a:ext cx="1033463" cy="1587"/>
          </a:xfrm>
          <a:prstGeom prst="line">
            <a:avLst/>
          </a:prstGeom>
          <a:noFill/>
          <a:ln w="9525">
            <a:solidFill>
              <a:schemeClr val="bg1"/>
            </a:solidFill>
            <a:round/>
            <a:headEnd/>
            <a:tailEnd/>
          </a:ln>
        </p:spPr>
        <p:txBody>
          <a:bodyPr/>
          <a:lstStyle/>
          <a:p>
            <a:endParaRPr lang="fr-FR"/>
          </a:p>
        </p:txBody>
      </p:sp>
      <p:sp>
        <p:nvSpPr>
          <p:cNvPr id="85021" name="Line 29"/>
          <p:cNvSpPr>
            <a:spLocks noChangeShapeType="1"/>
          </p:cNvSpPr>
          <p:nvPr/>
        </p:nvSpPr>
        <p:spPr bwMode="auto">
          <a:xfrm flipH="1">
            <a:off x="1835150" y="1612900"/>
            <a:ext cx="15875" cy="1746250"/>
          </a:xfrm>
          <a:prstGeom prst="line">
            <a:avLst/>
          </a:prstGeom>
          <a:noFill/>
          <a:ln w="9525">
            <a:solidFill>
              <a:schemeClr val="bg1"/>
            </a:solidFill>
            <a:round/>
            <a:headEnd/>
            <a:tailEnd/>
          </a:ln>
        </p:spPr>
        <p:txBody>
          <a:bodyPr/>
          <a:lstStyle/>
          <a:p>
            <a:endParaRPr lang="fr-FR"/>
          </a:p>
        </p:txBody>
      </p:sp>
      <p:sp>
        <p:nvSpPr>
          <p:cNvPr id="85022" name="Line 30"/>
          <p:cNvSpPr>
            <a:spLocks noChangeShapeType="1"/>
          </p:cNvSpPr>
          <p:nvPr/>
        </p:nvSpPr>
        <p:spPr bwMode="auto">
          <a:xfrm flipV="1">
            <a:off x="1844675" y="1581150"/>
            <a:ext cx="4481513" cy="11113"/>
          </a:xfrm>
          <a:prstGeom prst="line">
            <a:avLst/>
          </a:prstGeom>
          <a:noFill/>
          <a:ln w="9525">
            <a:solidFill>
              <a:schemeClr val="bg1"/>
            </a:solidFill>
            <a:round/>
            <a:headEnd/>
            <a:tailEnd/>
          </a:ln>
        </p:spPr>
        <p:txBody>
          <a:bodyPr/>
          <a:lstStyle/>
          <a:p>
            <a:endParaRPr lang="fr-FR"/>
          </a:p>
        </p:txBody>
      </p:sp>
      <p:sp>
        <p:nvSpPr>
          <p:cNvPr id="85023" name="Line 31"/>
          <p:cNvSpPr>
            <a:spLocks noChangeShapeType="1"/>
          </p:cNvSpPr>
          <p:nvPr/>
        </p:nvSpPr>
        <p:spPr bwMode="auto">
          <a:xfrm>
            <a:off x="6337300" y="1581150"/>
            <a:ext cx="0" cy="227013"/>
          </a:xfrm>
          <a:prstGeom prst="line">
            <a:avLst/>
          </a:prstGeom>
          <a:noFill/>
          <a:ln w="9525">
            <a:solidFill>
              <a:schemeClr val="bg1"/>
            </a:solidFill>
            <a:round/>
            <a:headEnd/>
            <a:tailEnd/>
          </a:ln>
        </p:spPr>
        <p:txBody>
          <a:bodyPr/>
          <a:lstStyle/>
          <a:p>
            <a:endParaRPr lang="fr-FR"/>
          </a:p>
        </p:txBody>
      </p:sp>
      <p:sp>
        <p:nvSpPr>
          <p:cNvPr id="85024" name="Text Box 32"/>
          <p:cNvSpPr txBox="1">
            <a:spLocks noChangeArrowheads="1"/>
          </p:cNvSpPr>
          <p:nvPr/>
        </p:nvSpPr>
        <p:spPr bwMode="auto">
          <a:xfrm>
            <a:off x="2641600" y="1352550"/>
            <a:ext cx="2314575" cy="179388"/>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Est-décrit-par</a:t>
            </a:r>
          </a:p>
        </p:txBody>
      </p:sp>
      <p:sp>
        <p:nvSpPr>
          <p:cNvPr id="85025" name="Text Box 33"/>
          <p:cNvSpPr txBox="1">
            <a:spLocks noChangeArrowheads="1"/>
          </p:cNvSpPr>
          <p:nvPr/>
        </p:nvSpPr>
        <p:spPr bwMode="auto">
          <a:xfrm>
            <a:off x="2349500" y="1022350"/>
            <a:ext cx="3063875" cy="231775"/>
          </a:xfrm>
          <a:prstGeom prst="rect">
            <a:avLst/>
          </a:prstGeom>
          <a:noFill/>
          <a:ln w="9525" algn="ctr">
            <a:noFill/>
            <a:miter lim="800000"/>
            <a:headEnd/>
            <a:tailEnd/>
          </a:ln>
        </p:spPr>
        <p:txBody>
          <a:bodyPr lIns="91390" tIns="45695" rIns="91390" bIns="45695"/>
          <a:lstStyle/>
          <a:p>
            <a:pPr algn="ctr"/>
            <a:r>
              <a:rPr lang="fr-FR" sz="1400" b="1">
                <a:solidFill>
                  <a:schemeClr val="bg1"/>
                </a:solidFill>
                <a:latin typeface="Verdana" pitchFamily="34" charset="0"/>
              </a:rPr>
              <a:t>Enregistre-la-vente-de</a:t>
            </a:r>
          </a:p>
        </p:txBody>
      </p:sp>
      <p:sp>
        <p:nvSpPr>
          <p:cNvPr id="85026" name="Text Box 34"/>
          <p:cNvSpPr txBox="1">
            <a:spLocks noChangeArrowheads="1"/>
          </p:cNvSpPr>
          <p:nvPr/>
        </p:nvSpPr>
        <p:spPr bwMode="auto">
          <a:xfrm>
            <a:off x="4824413" y="3719513"/>
            <a:ext cx="1055687" cy="198437"/>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Stocke</a:t>
            </a:r>
          </a:p>
        </p:txBody>
      </p:sp>
      <p:sp>
        <p:nvSpPr>
          <p:cNvPr id="85027" name="Text Box 35"/>
          <p:cNvSpPr txBox="1">
            <a:spLocks noChangeArrowheads="1"/>
          </p:cNvSpPr>
          <p:nvPr/>
        </p:nvSpPr>
        <p:spPr bwMode="auto">
          <a:xfrm>
            <a:off x="2249488" y="4273550"/>
            <a:ext cx="1431925" cy="220663"/>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Journalise</a:t>
            </a:r>
          </a:p>
        </p:txBody>
      </p:sp>
      <p:sp>
        <p:nvSpPr>
          <p:cNvPr id="85028" name="Text Box 36"/>
          <p:cNvSpPr txBox="1">
            <a:spLocks noChangeArrowheads="1"/>
          </p:cNvSpPr>
          <p:nvPr/>
        </p:nvSpPr>
        <p:spPr bwMode="auto">
          <a:xfrm>
            <a:off x="2565400" y="5210175"/>
            <a:ext cx="2411413" cy="196850"/>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Est-saisie-sur</a:t>
            </a:r>
          </a:p>
        </p:txBody>
      </p:sp>
      <p:sp>
        <p:nvSpPr>
          <p:cNvPr id="85029" name="Text Box 37"/>
          <p:cNvSpPr txBox="1">
            <a:spLocks noChangeArrowheads="1"/>
          </p:cNvSpPr>
          <p:nvPr/>
        </p:nvSpPr>
        <p:spPr bwMode="auto">
          <a:xfrm>
            <a:off x="301625" y="5164138"/>
            <a:ext cx="2732088" cy="766762"/>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date</a:t>
            </a:r>
          </a:p>
          <a:p>
            <a:r>
              <a:rPr lang="fr-FR" sz="1400">
                <a:solidFill>
                  <a:srgbClr val="000000"/>
                </a:solidFill>
                <a:latin typeface="Verdana" pitchFamily="34" charset="0"/>
              </a:rPr>
              <a:t>heure</a:t>
            </a:r>
          </a:p>
          <a:p>
            <a:r>
              <a:rPr lang="fr-FR" sz="1400">
                <a:solidFill>
                  <a:srgbClr val="000000"/>
                </a:solidFill>
                <a:latin typeface="Verdana" pitchFamily="34" charset="0"/>
              </a:rPr>
              <a:t>estTerminer</a:t>
            </a:r>
          </a:p>
        </p:txBody>
      </p:sp>
      <p:sp>
        <p:nvSpPr>
          <p:cNvPr id="85030" name="Text Box 38"/>
          <p:cNvSpPr txBox="1">
            <a:spLocks noChangeArrowheads="1"/>
          </p:cNvSpPr>
          <p:nvPr/>
        </p:nvSpPr>
        <p:spPr bwMode="auto">
          <a:xfrm>
            <a:off x="6681788" y="3398838"/>
            <a:ext cx="879475" cy="227012"/>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Décrit</a:t>
            </a:r>
          </a:p>
        </p:txBody>
      </p:sp>
      <p:sp>
        <p:nvSpPr>
          <p:cNvPr id="85031" name="Text Box 39"/>
          <p:cNvSpPr txBox="1">
            <a:spLocks noChangeArrowheads="1"/>
          </p:cNvSpPr>
          <p:nvPr/>
        </p:nvSpPr>
        <p:spPr bwMode="auto">
          <a:xfrm>
            <a:off x="4689475" y="6207125"/>
            <a:ext cx="1803400" cy="214313"/>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Est-payée-par</a:t>
            </a:r>
          </a:p>
        </p:txBody>
      </p:sp>
      <p:sp>
        <p:nvSpPr>
          <p:cNvPr id="85032" name="AutoShape 40"/>
          <p:cNvSpPr>
            <a:spLocks noChangeArrowheads="1"/>
          </p:cNvSpPr>
          <p:nvPr/>
        </p:nvSpPr>
        <p:spPr bwMode="auto">
          <a:xfrm>
            <a:off x="4833938" y="2071688"/>
            <a:ext cx="241300" cy="203200"/>
          </a:xfrm>
          <a:prstGeom prst="diamond">
            <a:avLst/>
          </a:prstGeom>
          <a:solidFill>
            <a:schemeClr val="bg1"/>
          </a:solidFill>
          <a:ln w="9525" algn="ctr">
            <a:solidFill>
              <a:srgbClr val="000000"/>
            </a:solidFill>
            <a:miter lim="800000"/>
            <a:headEnd/>
            <a:tailEnd/>
          </a:ln>
        </p:spPr>
        <p:txBody>
          <a:bodyPr/>
          <a:lstStyle/>
          <a:p>
            <a:endParaRPr lang="fr-FR"/>
          </a:p>
        </p:txBody>
      </p:sp>
      <p:sp>
        <p:nvSpPr>
          <p:cNvPr id="85033" name="Text Box 41"/>
          <p:cNvSpPr txBox="1">
            <a:spLocks noChangeArrowheads="1"/>
          </p:cNvSpPr>
          <p:nvPr/>
        </p:nvSpPr>
        <p:spPr bwMode="auto">
          <a:xfrm>
            <a:off x="5384800" y="2179638"/>
            <a:ext cx="660400" cy="228600"/>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34" name="Text Box 42"/>
          <p:cNvSpPr txBox="1">
            <a:spLocks noChangeArrowheads="1"/>
          </p:cNvSpPr>
          <p:nvPr/>
        </p:nvSpPr>
        <p:spPr bwMode="auto">
          <a:xfrm>
            <a:off x="4248150" y="2484438"/>
            <a:ext cx="222250" cy="228600"/>
          </a:xfrm>
          <a:prstGeom prst="rect">
            <a:avLst/>
          </a:prstGeom>
          <a:noFill/>
          <a:ln w="9525" algn="ctr">
            <a:noFill/>
            <a:miter lim="800000"/>
            <a:headEnd/>
            <a:tailEnd/>
          </a:ln>
        </p:spPr>
        <p:txBody>
          <a:bodyPr lIns="91390" tIns="45695" rIns="91390" bIns="45695"/>
          <a:lstStyle/>
          <a:p>
            <a:pPr algn="ctr"/>
            <a:r>
              <a:rPr lang="fr-FR" sz="1000">
                <a:solidFill>
                  <a:srgbClr val="000000"/>
                </a:solidFill>
                <a:latin typeface="Verdana" pitchFamily="34" charset="0"/>
              </a:rPr>
              <a:t>1</a:t>
            </a:r>
            <a:endParaRPr lang="fr-FR">
              <a:solidFill>
                <a:srgbClr val="000000"/>
              </a:solidFill>
              <a:latin typeface="Verdana" pitchFamily="34" charset="0"/>
            </a:endParaRPr>
          </a:p>
        </p:txBody>
      </p:sp>
      <p:sp>
        <p:nvSpPr>
          <p:cNvPr id="85035" name="Text Box 43"/>
          <p:cNvSpPr txBox="1">
            <a:spLocks noChangeArrowheads="1"/>
          </p:cNvSpPr>
          <p:nvPr/>
        </p:nvSpPr>
        <p:spPr bwMode="auto">
          <a:xfrm>
            <a:off x="3321050" y="3109913"/>
            <a:ext cx="647700" cy="144462"/>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36" name="Text Box 44"/>
          <p:cNvSpPr txBox="1">
            <a:spLocks noChangeArrowheads="1"/>
          </p:cNvSpPr>
          <p:nvPr/>
        </p:nvSpPr>
        <p:spPr bwMode="auto">
          <a:xfrm>
            <a:off x="6480175" y="3625850"/>
            <a:ext cx="369888" cy="228600"/>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a:t>
            </a:r>
          </a:p>
        </p:txBody>
      </p:sp>
      <p:sp>
        <p:nvSpPr>
          <p:cNvPr id="85037" name="Text Box 45"/>
          <p:cNvSpPr txBox="1">
            <a:spLocks noChangeArrowheads="1"/>
          </p:cNvSpPr>
          <p:nvPr/>
        </p:nvSpPr>
        <p:spPr bwMode="auto">
          <a:xfrm>
            <a:off x="4230688" y="3698875"/>
            <a:ext cx="525462" cy="2254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38" name="Text Box 46"/>
          <p:cNvSpPr txBox="1">
            <a:spLocks noChangeArrowheads="1"/>
          </p:cNvSpPr>
          <p:nvPr/>
        </p:nvSpPr>
        <p:spPr bwMode="auto">
          <a:xfrm>
            <a:off x="5716588" y="3698875"/>
            <a:ext cx="658812" cy="2127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0..*</a:t>
            </a:r>
          </a:p>
        </p:txBody>
      </p:sp>
      <p:sp>
        <p:nvSpPr>
          <p:cNvPr id="85039" name="Text Box 47"/>
          <p:cNvSpPr txBox="1">
            <a:spLocks noChangeArrowheads="1"/>
          </p:cNvSpPr>
          <p:nvPr/>
        </p:nvSpPr>
        <p:spPr bwMode="auto">
          <a:xfrm>
            <a:off x="7178675" y="3698875"/>
            <a:ext cx="658813" cy="214313"/>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40" name="Text Box 48"/>
          <p:cNvSpPr txBox="1">
            <a:spLocks noChangeArrowheads="1"/>
          </p:cNvSpPr>
          <p:nvPr/>
        </p:nvSpPr>
        <p:spPr bwMode="auto">
          <a:xfrm>
            <a:off x="5354638" y="4273550"/>
            <a:ext cx="681037" cy="15557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41" name="Text Box 49"/>
          <p:cNvSpPr txBox="1">
            <a:spLocks noChangeArrowheads="1"/>
          </p:cNvSpPr>
          <p:nvPr/>
        </p:nvSpPr>
        <p:spPr bwMode="auto">
          <a:xfrm>
            <a:off x="800100" y="3049588"/>
            <a:ext cx="746125" cy="228600"/>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0..1</a:t>
            </a:r>
          </a:p>
        </p:txBody>
      </p:sp>
      <p:sp>
        <p:nvSpPr>
          <p:cNvPr id="85042" name="Text Box 50"/>
          <p:cNvSpPr txBox="1">
            <a:spLocks noChangeArrowheads="1"/>
          </p:cNvSpPr>
          <p:nvPr/>
        </p:nvSpPr>
        <p:spPr bwMode="auto">
          <a:xfrm>
            <a:off x="1304925" y="4616450"/>
            <a:ext cx="517525" cy="233363"/>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43" name="Text Box 51"/>
          <p:cNvSpPr txBox="1">
            <a:spLocks noChangeArrowheads="1"/>
          </p:cNvSpPr>
          <p:nvPr/>
        </p:nvSpPr>
        <p:spPr bwMode="auto">
          <a:xfrm>
            <a:off x="2935288" y="4995863"/>
            <a:ext cx="458787" cy="242887"/>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44" name="Text Box 52"/>
          <p:cNvSpPr txBox="1">
            <a:spLocks noChangeArrowheads="1"/>
          </p:cNvSpPr>
          <p:nvPr/>
        </p:nvSpPr>
        <p:spPr bwMode="auto">
          <a:xfrm>
            <a:off x="3103563" y="3536950"/>
            <a:ext cx="428625" cy="730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45" name="Text Box 53"/>
          <p:cNvSpPr txBox="1">
            <a:spLocks noChangeArrowheads="1"/>
          </p:cNvSpPr>
          <p:nvPr/>
        </p:nvSpPr>
        <p:spPr bwMode="auto">
          <a:xfrm>
            <a:off x="4184650" y="4994275"/>
            <a:ext cx="371475" cy="228600"/>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46" name="Text Box 54"/>
          <p:cNvSpPr txBox="1">
            <a:spLocks noChangeArrowheads="1"/>
          </p:cNvSpPr>
          <p:nvPr/>
        </p:nvSpPr>
        <p:spPr bwMode="auto">
          <a:xfrm>
            <a:off x="7751763" y="5702300"/>
            <a:ext cx="460375" cy="169863"/>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47" name="Text Box 55"/>
          <p:cNvSpPr txBox="1">
            <a:spLocks noChangeArrowheads="1"/>
          </p:cNvSpPr>
          <p:nvPr/>
        </p:nvSpPr>
        <p:spPr bwMode="auto">
          <a:xfrm>
            <a:off x="873125" y="6291263"/>
            <a:ext cx="501650" cy="227012"/>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48" name="Text Box 56"/>
          <p:cNvSpPr txBox="1">
            <a:spLocks noChangeArrowheads="1"/>
          </p:cNvSpPr>
          <p:nvPr/>
        </p:nvSpPr>
        <p:spPr bwMode="auto">
          <a:xfrm>
            <a:off x="7286625" y="4754563"/>
            <a:ext cx="1533525" cy="341312"/>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Paiement</a:t>
            </a:r>
          </a:p>
        </p:txBody>
      </p:sp>
      <p:sp>
        <p:nvSpPr>
          <p:cNvPr id="85049" name="Text Box 57"/>
          <p:cNvSpPr txBox="1">
            <a:spLocks noChangeArrowheads="1"/>
          </p:cNvSpPr>
          <p:nvPr/>
        </p:nvSpPr>
        <p:spPr bwMode="auto">
          <a:xfrm>
            <a:off x="3425825" y="3713163"/>
            <a:ext cx="949325" cy="547687"/>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adresse</a:t>
            </a:r>
          </a:p>
          <a:p>
            <a:r>
              <a:rPr lang="fr-FR" sz="1400">
                <a:solidFill>
                  <a:srgbClr val="000000"/>
                </a:solidFill>
                <a:latin typeface="Verdana" pitchFamily="34" charset="0"/>
              </a:rPr>
              <a:t>nom</a:t>
            </a:r>
          </a:p>
        </p:txBody>
      </p:sp>
      <p:sp>
        <p:nvSpPr>
          <p:cNvPr id="85050" name="Text Box 58"/>
          <p:cNvSpPr txBox="1">
            <a:spLocks noChangeArrowheads="1"/>
          </p:cNvSpPr>
          <p:nvPr/>
        </p:nvSpPr>
        <p:spPr bwMode="auto">
          <a:xfrm>
            <a:off x="5994400" y="1677988"/>
            <a:ext cx="1751013" cy="457200"/>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Specification</a:t>
            </a:r>
          </a:p>
          <a:p>
            <a:pPr algn="ctr"/>
            <a:r>
              <a:rPr lang="fr-FR" sz="1400">
                <a:solidFill>
                  <a:srgbClr val="000000"/>
                </a:solidFill>
                <a:latin typeface="Verdana" pitchFamily="34" charset="0"/>
              </a:rPr>
              <a:t>Produits</a:t>
            </a:r>
          </a:p>
        </p:txBody>
      </p:sp>
      <p:sp>
        <p:nvSpPr>
          <p:cNvPr id="85051" name="Text Box 59"/>
          <p:cNvSpPr txBox="1">
            <a:spLocks noChangeArrowheads="1"/>
          </p:cNvSpPr>
          <p:nvPr/>
        </p:nvSpPr>
        <p:spPr bwMode="auto">
          <a:xfrm>
            <a:off x="4508500" y="5207000"/>
            <a:ext cx="2640013"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spcBef>
                <a:spcPct val="50000"/>
              </a:spcBef>
            </a:pPr>
            <a:endParaRPr lang="fr-FR" sz="1400">
              <a:solidFill>
                <a:srgbClr val="000000"/>
              </a:solidFill>
              <a:latin typeface="Verdana" pitchFamily="34" charset="0"/>
            </a:endParaRPr>
          </a:p>
        </p:txBody>
      </p:sp>
      <p:sp>
        <p:nvSpPr>
          <p:cNvPr id="85052" name="Text Box 60"/>
          <p:cNvSpPr txBox="1">
            <a:spLocks noChangeArrowheads="1"/>
          </p:cNvSpPr>
          <p:nvPr/>
        </p:nvSpPr>
        <p:spPr bwMode="auto">
          <a:xfrm>
            <a:off x="4510088" y="4894263"/>
            <a:ext cx="2638425"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spcBef>
                <a:spcPct val="50000"/>
              </a:spcBef>
            </a:pPr>
            <a:r>
              <a:rPr lang="fr-FR" sz="1400">
                <a:solidFill>
                  <a:srgbClr val="000000"/>
                </a:solidFill>
                <a:latin typeface="Verdana" pitchFamily="34" charset="0"/>
              </a:rPr>
              <a:t>vente:Vente</a:t>
            </a:r>
          </a:p>
        </p:txBody>
      </p:sp>
      <p:sp>
        <p:nvSpPr>
          <p:cNvPr id="85053" name="Text Box 61"/>
          <p:cNvSpPr txBox="1">
            <a:spLocks noChangeArrowheads="1"/>
          </p:cNvSpPr>
          <p:nvPr/>
        </p:nvSpPr>
        <p:spPr bwMode="auto">
          <a:xfrm>
            <a:off x="5994400" y="2833688"/>
            <a:ext cx="1752600" cy="360362"/>
          </a:xfrm>
          <a:prstGeom prst="rect">
            <a:avLst/>
          </a:prstGeom>
          <a:solidFill>
            <a:srgbClr val="FFFFFF"/>
          </a:solidFill>
          <a:ln w="9525" algn="ctr">
            <a:solidFill>
              <a:srgbClr val="000000"/>
            </a:solidFill>
            <a:miter lim="800000"/>
            <a:headEnd/>
            <a:tailEnd/>
          </a:ln>
        </p:spPr>
        <p:txBody>
          <a:bodyPr lIns="91390" tIns="45695" rIns="91390" bIns="45695"/>
          <a:lstStyle/>
          <a:p>
            <a:endParaRPr lang="fr-FR" sz="1400">
              <a:solidFill>
                <a:srgbClr val="000000"/>
              </a:solidFill>
              <a:latin typeface="Verdana" pitchFamily="34" charset="0"/>
            </a:endParaRPr>
          </a:p>
        </p:txBody>
      </p:sp>
      <p:sp>
        <p:nvSpPr>
          <p:cNvPr id="85054" name="Text Box 62"/>
          <p:cNvSpPr txBox="1">
            <a:spLocks noChangeArrowheads="1"/>
          </p:cNvSpPr>
          <p:nvPr/>
        </p:nvSpPr>
        <p:spPr bwMode="auto">
          <a:xfrm>
            <a:off x="2408238" y="2492375"/>
            <a:ext cx="2416175" cy="373063"/>
          </a:xfrm>
          <a:prstGeom prst="rect">
            <a:avLst/>
          </a:prstGeom>
          <a:solidFill>
            <a:srgbClr val="FFFFFF"/>
          </a:solidFill>
          <a:ln w="9525" algn="ctr">
            <a:solidFill>
              <a:srgbClr val="000000"/>
            </a:solidFill>
            <a:miter lim="800000"/>
            <a:headEnd/>
            <a:tailEnd/>
          </a:ln>
        </p:spPr>
        <p:txBody>
          <a:bodyPr lIns="91390" tIns="45695" rIns="91390" bIns="45695"/>
          <a:lstStyle/>
          <a:p>
            <a:endParaRPr lang="fr-FR" sz="1400">
              <a:solidFill>
                <a:srgbClr val="000000"/>
              </a:solidFill>
              <a:latin typeface="Verdana" pitchFamily="34" charset="0"/>
            </a:endParaRPr>
          </a:p>
        </p:txBody>
      </p:sp>
      <p:sp>
        <p:nvSpPr>
          <p:cNvPr id="85055" name="Text Box 63"/>
          <p:cNvSpPr txBox="1">
            <a:spLocks noChangeArrowheads="1"/>
          </p:cNvSpPr>
          <p:nvPr/>
        </p:nvSpPr>
        <p:spPr bwMode="auto">
          <a:xfrm>
            <a:off x="3262313" y="2803525"/>
            <a:ext cx="844550" cy="228600"/>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56" name="Text Box 64"/>
          <p:cNvSpPr txBox="1">
            <a:spLocks noChangeArrowheads="1"/>
          </p:cNvSpPr>
          <p:nvPr/>
        </p:nvSpPr>
        <p:spPr bwMode="auto">
          <a:xfrm>
            <a:off x="301625" y="5921375"/>
            <a:ext cx="2732088" cy="357188"/>
          </a:xfrm>
          <a:prstGeom prst="rect">
            <a:avLst/>
          </a:prstGeom>
          <a:solidFill>
            <a:srgbClr val="FFFFFF"/>
          </a:solidFill>
          <a:ln w="9525" algn="ctr">
            <a:solidFill>
              <a:srgbClr val="000000"/>
            </a:solidFill>
            <a:miter lim="800000"/>
            <a:headEnd/>
            <a:tailEnd/>
          </a:ln>
        </p:spPr>
        <p:txBody>
          <a:bodyPr lIns="91390" tIns="45695" rIns="91390" bIns="45695"/>
          <a:lstStyle/>
          <a:p>
            <a:endParaRPr lang="fr-FR" sz="1400">
              <a:solidFill>
                <a:srgbClr val="000000"/>
              </a:solidFill>
              <a:latin typeface="Verdana" pitchFamily="34" charset="0"/>
            </a:endParaRPr>
          </a:p>
        </p:txBody>
      </p:sp>
      <p:sp>
        <p:nvSpPr>
          <p:cNvPr id="85057" name="Text Box 65"/>
          <p:cNvSpPr txBox="1">
            <a:spLocks noChangeArrowheads="1"/>
          </p:cNvSpPr>
          <p:nvPr/>
        </p:nvSpPr>
        <p:spPr bwMode="auto">
          <a:xfrm>
            <a:off x="571500" y="4130675"/>
            <a:ext cx="1525588" cy="360363"/>
          </a:xfrm>
          <a:prstGeom prst="rect">
            <a:avLst/>
          </a:prstGeom>
          <a:solidFill>
            <a:srgbClr val="FFFFFF"/>
          </a:solidFill>
          <a:ln w="9525" algn="ctr">
            <a:solidFill>
              <a:srgbClr val="000000"/>
            </a:solidFill>
            <a:miter lim="800000"/>
            <a:headEnd/>
            <a:tailEnd/>
          </a:ln>
        </p:spPr>
        <p:txBody>
          <a:bodyPr lIns="91390" tIns="45695" rIns="91390" bIns="45695"/>
          <a:lstStyle/>
          <a:p>
            <a:endParaRPr lang="fr-FR" sz="1400">
              <a:solidFill>
                <a:srgbClr val="000000"/>
              </a:solidFill>
              <a:latin typeface="Verdana" pitchFamily="34" charset="0"/>
            </a:endParaRPr>
          </a:p>
        </p:txBody>
      </p:sp>
      <p:sp>
        <p:nvSpPr>
          <p:cNvPr id="85058" name="Text Box 66"/>
          <p:cNvSpPr txBox="1">
            <a:spLocks noChangeArrowheads="1"/>
          </p:cNvSpPr>
          <p:nvPr/>
        </p:nvSpPr>
        <p:spPr bwMode="auto">
          <a:xfrm>
            <a:off x="7286625" y="5349875"/>
            <a:ext cx="1533525" cy="341313"/>
          </a:xfrm>
          <a:prstGeom prst="rect">
            <a:avLst/>
          </a:prstGeom>
          <a:solidFill>
            <a:srgbClr val="FFFFFF"/>
          </a:solidFill>
          <a:ln w="9525" algn="ctr">
            <a:solidFill>
              <a:srgbClr val="000000"/>
            </a:solidFill>
            <a:miter lim="800000"/>
            <a:headEnd/>
            <a:tailEnd/>
          </a:ln>
        </p:spPr>
        <p:txBody>
          <a:bodyPr lIns="91390" tIns="45695" rIns="91390" bIns="45695"/>
          <a:lstStyle/>
          <a:p>
            <a:endParaRPr lang="fr-FR" sz="1400">
              <a:solidFill>
                <a:srgbClr val="000000"/>
              </a:solidFill>
              <a:latin typeface="Verdana" pitchFamily="34" charset="0"/>
            </a:endParaRPr>
          </a:p>
        </p:txBody>
      </p:sp>
      <p:sp>
        <p:nvSpPr>
          <p:cNvPr id="85059" name="Line 67"/>
          <p:cNvSpPr>
            <a:spLocks noChangeShapeType="1"/>
          </p:cNvSpPr>
          <p:nvPr/>
        </p:nvSpPr>
        <p:spPr bwMode="auto">
          <a:xfrm>
            <a:off x="1300163" y="6513513"/>
            <a:ext cx="6778625" cy="0"/>
          </a:xfrm>
          <a:prstGeom prst="line">
            <a:avLst/>
          </a:prstGeom>
          <a:noFill/>
          <a:ln w="9525">
            <a:solidFill>
              <a:schemeClr val="bg1"/>
            </a:solidFill>
            <a:round/>
            <a:headEnd/>
            <a:tailEnd/>
          </a:ln>
        </p:spPr>
        <p:txBody>
          <a:bodyPr/>
          <a:lstStyle/>
          <a:p>
            <a:endParaRPr lang="fr-FR"/>
          </a:p>
        </p:txBody>
      </p:sp>
      <p:sp>
        <p:nvSpPr>
          <p:cNvPr id="85060" name="Line 68"/>
          <p:cNvSpPr>
            <a:spLocks noChangeShapeType="1"/>
          </p:cNvSpPr>
          <p:nvPr/>
        </p:nvSpPr>
        <p:spPr bwMode="auto">
          <a:xfrm flipH="1" flipV="1">
            <a:off x="8054975" y="4994275"/>
            <a:ext cx="23813" cy="1530350"/>
          </a:xfrm>
          <a:prstGeom prst="line">
            <a:avLst/>
          </a:prstGeom>
          <a:noFill/>
          <a:ln w="9525">
            <a:solidFill>
              <a:schemeClr val="bg1"/>
            </a:solidFill>
            <a:round/>
            <a:headEnd/>
            <a:tailEnd/>
          </a:ln>
        </p:spPr>
        <p:txBody>
          <a:bodyPr/>
          <a:lstStyle/>
          <a:p>
            <a:endParaRPr lang="fr-FR"/>
          </a:p>
        </p:txBody>
      </p:sp>
      <p:sp>
        <p:nvSpPr>
          <p:cNvPr id="85061" name="AutoShape 69"/>
          <p:cNvSpPr>
            <a:spLocks noChangeArrowheads="1"/>
          </p:cNvSpPr>
          <p:nvPr/>
        </p:nvSpPr>
        <p:spPr bwMode="auto">
          <a:xfrm rot="5386040" flipH="1">
            <a:off x="6284912" y="6240463"/>
            <a:ext cx="144463" cy="217488"/>
          </a:xfrm>
          <a:prstGeom prst="triangle">
            <a:avLst>
              <a:gd name="adj" fmla="val 50000"/>
            </a:avLst>
          </a:prstGeom>
          <a:solidFill>
            <a:schemeClr val="bg1"/>
          </a:solidFill>
          <a:ln w="6350">
            <a:solidFill>
              <a:schemeClr val="bg1"/>
            </a:solidFill>
            <a:miter lim="800000"/>
            <a:headEnd/>
            <a:tailEnd/>
          </a:ln>
        </p:spPr>
        <p:txBody>
          <a:bodyPr wrap="none" anchor="ctr"/>
          <a:lstStyle/>
          <a:p>
            <a:endParaRPr lang="fr-FR"/>
          </a:p>
        </p:txBody>
      </p:sp>
      <p:sp>
        <p:nvSpPr>
          <p:cNvPr id="85062" name="AutoShape 70"/>
          <p:cNvSpPr>
            <a:spLocks noChangeArrowheads="1"/>
          </p:cNvSpPr>
          <p:nvPr/>
        </p:nvSpPr>
        <p:spPr bwMode="auto">
          <a:xfrm rot="5267845">
            <a:off x="5064919" y="1119982"/>
            <a:ext cx="133350" cy="125412"/>
          </a:xfrm>
          <a:prstGeom prst="triangle">
            <a:avLst>
              <a:gd name="adj" fmla="val 50000"/>
            </a:avLst>
          </a:prstGeom>
          <a:solidFill>
            <a:schemeClr val="bg1"/>
          </a:solidFill>
          <a:ln w="6350">
            <a:solidFill>
              <a:schemeClr val="bg1"/>
            </a:solidFill>
            <a:miter lim="800000"/>
            <a:headEnd/>
            <a:tailEnd/>
          </a:ln>
        </p:spPr>
        <p:txBody>
          <a:bodyPr wrap="none" anchor="ctr"/>
          <a:lstStyle/>
          <a:p>
            <a:endParaRPr lang="fr-FR"/>
          </a:p>
        </p:txBody>
      </p:sp>
      <p:sp>
        <p:nvSpPr>
          <p:cNvPr id="85063" name="Text Box 71"/>
          <p:cNvSpPr txBox="1">
            <a:spLocks noChangeArrowheads="1"/>
          </p:cNvSpPr>
          <p:nvPr/>
        </p:nvSpPr>
        <p:spPr bwMode="auto">
          <a:xfrm>
            <a:off x="1709738" y="3049588"/>
            <a:ext cx="504825" cy="1365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64" name="Text Box 72"/>
          <p:cNvSpPr txBox="1">
            <a:spLocks noChangeArrowheads="1"/>
          </p:cNvSpPr>
          <p:nvPr/>
        </p:nvSpPr>
        <p:spPr bwMode="auto">
          <a:xfrm>
            <a:off x="6180138" y="1439863"/>
            <a:ext cx="568325" cy="258762"/>
          </a:xfrm>
          <a:prstGeom prst="rect">
            <a:avLst/>
          </a:prstGeom>
          <a:noFill/>
          <a:ln w="9525" algn="ctr">
            <a:noFill/>
            <a:miter lim="800000"/>
            <a:headEnd/>
            <a:tailEnd/>
          </a:ln>
        </p:spPr>
        <p:txBody>
          <a:bodyPr lIns="91390" tIns="45695" rIns="91390" bIns="45695"/>
          <a:lstStyle/>
          <a:p>
            <a:pPr algn="ctr"/>
            <a:r>
              <a:rPr lang="fr-FR" sz="1400">
                <a:solidFill>
                  <a:schemeClr val="bg1"/>
                </a:solidFill>
                <a:latin typeface="Verdana" pitchFamily="34" charset="0"/>
              </a:rPr>
              <a:t>1</a:t>
            </a:r>
          </a:p>
        </p:txBody>
      </p:sp>
      <p:sp>
        <p:nvSpPr>
          <p:cNvPr id="156745" name="Text Box 73"/>
          <p:cNvSpPr txBox="1">
            <a:spLocks noChangeArrowheads="1"/>
          </p:cNvSpPr>
          <p:nvPr/>
        </p:nvSpPr>
        <p:spPr bwMode="auto">
          <a:xfrm>
            <a:off x="0" y="-1270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rgbClr val="D9EDEF"/>
                </a:solidFill>
                <a:effectLst>
                  <a:outerShdw blurRad="38100" dist="38100" dir="2700000" algn="tl">
                    <a:srgbClr val="000000"/>
                  </a:outerShdw>
                </a:effectLst>
              </a:rPr>
              <a:t>Modèle du domaine</a:t>
            </a:r>
          </a:p>
        </p:txBody>
      </p:sp>
      <p:sp>
        <p:nvSpPr>
          <p:cNvPr id="85066" name="Text Box 74"/>
          <p:cNvSpPr txBox="1">
            <a:spLocks noChangeArrowheads="1"/>
          </p:cNvSpPr>
          <p:nvPr/>
        </p:nvSpPr>
        <p:spPr bwMode="auto">
          <a:xfrm>
            <a:off x="2351088" y="4633913"/>
            <a:ext cx="542925" cy="1365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a:t>
            </a:r>
          </a:p>
        </p:txBody>
      </p:sp>
      <p:sp>
        <p:nvSpPr>
          <p:cNvPr id="85067" name="Text Box 75"/>
          <p:cNvSpPr txBox="1">
            <a:spLocks noChangeArrowheads="1"/>
          </p:cNvSpPr>
          <p:nvPr/>
        </p:nvSpPr>
        <p:spPr bwMode="auto">
          <a:xfrm>
            <a:off x="6346825" y="3128963"/>
            <a:ext cx="503238" cy="1365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85068" name="Line 76"/>
          <p:cNvSpPr>
            <a:spLocks noChangeShapeType="1"/>
          </p:cNvSpPr>
          <p:nvPr/>
        </p:nvSpPr>
        <p:spPr bwMode="auto">
          <a:xfrm>
            <a:off x="4176713" y="4391025"/>
            <a:ext cx="1317625" cy="0"/>
          </a:xfrm>
          <a:prstGeom prst="line">
            <a:avLst/>
          </a:prstGeom>
          <a:noFill/>
          <a:ln w="9525">
            <a:solidFill>
              <a:schemeClr val="bg1"/>
            </a:solidFill>
            <a:round/>
            <a:headEnd/>
            <a:tailEnd/>
          </a:ln>
        </p:spPr>
        <p:txBody>
          <a:bodyPr/>
          <a:lstStyle/>
          <a:p>
            <a:endParaRPr lang="fr-FR"/>
          </a:p>
        </p:txBody>
      </p:sp>
      <p:sp>
        <p:nvSpPr>
          <p:cNvPr id="85069" name="Line 77"/>
          <p:cNvSpPr>
            <a:spLocks noChangeShapeType="1"/>
          </p:cNvSpPr>
          <p:nvPr/>
        </p:nvSpPr>
        <p:spPr bwMode="auto">
          <a:xfrm>
            <a:off x="5494338" y="4391025"/>
            <a:ext cx="0" cy="608013"/>
          </a:xfrm>
          <a:prstGeom prst="line">
            <a:avLst/>
          </a:prstGeom>
          <a:noFill/>
          <a:ln w="9525">
            <a:solidFill>
              <a:schemeClr val="bg1"/>
            </a:solidFill>
            <a:round/>
            <a:headEnd/>
            <a:tailEnd/>
          </a:ln>
        </p:spPr>
        <p:txBody>
          <a:bodyPr/>
          <a:lstStyle/>
          <a:p>
            <a:endParaRPr lang="fr-FR"/>
          </a:p>
        </p:txBody>
      </p:sp>
      <p:sp>
        <p:nvSpPr>
          <p:cNvPr id="85070" name="Line 78"/>
          <p:cNvSpPr>
            <a:spLocks noChangeShapeType="1"/>
          </p:cNvSpPr>
          <p:nvPr/>
        </p:nvSpPr>
        <p:spPr bwMode="auto">
          <a:xfrm flipV="1">
            <a:off x="1300163" y="5973763"/>
            <a:ext cx="0" cy="549275"/>
          </a:xfrm>
          <a:prstGeom prst="line">
            <a:avLst/>
          </a:prstGeom>
          <a:noFill/>
          <a:ln w="9525">
            <a:solidFill>
              <a:schemeClr val="bg1"/>
            </a:solidFill>
            <a:round/>
            <a:headEnd/>
            <a:tailEnd/>
          </a:ln>
        </p:spPr>
        <p:txBody>
          <a:bodyPr/>
          <a:lstStyle/>
          <a:p>
            <a:endParaRPr lang="fr-FR"/>
          </a:p>
        </p:txBody>
      </p:sp>
      <p:sp>
        <p:nvSpPr>
          <p:cNvPr id="85071" name="AutoShape 79">
            <a:hlinkClick r:id="rId3" action="ppaction://hlinksldjump" highlightClick="1"/>
          </p:cNvPr>
          <p:cNvSpPr>
            <a:spLocks noChangeArrowheads="1"/>
          </p:cNvSpPr>
          <p:nvPr/>
        </p:nvSpPr>
        <p:spPr bwMode="auto">
          <a:xfrm rot="-5525640">
            <a:off x="8793162" y="6507163"/>
            <a:ext cx="257175" cy="368300"/>
          </a:xfrm>
          <a:prstGeom prst="actionButtonBackPrevious">
            <a:avLst/>
          </a:prstGeom>
          <a:solidFill>
            <a:schemeClr val="accent1"/>
          </a:solidFill>
          <a:ln w="9525">
            <a:noFill/>
            <a:miter lim="800000"/>
            <a:headEnd/>
            <a:tailEnd/>
          </a:ln>
        </p:spPr>
        <p:txBody>
          <a:bodyPr wrap="none" anchor="ctr"/>
          <a:lstStyle/>
          <a:p>
            <a:endParaRPr 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ChangeArrowheads="1"/>
          </p:cNvSpPr>
          <p:nvPr/>
        </p:nvSpPr>
        <p:spPr bwMode="auto">
          <a:xfrm>
            <a:off x="468313" y="2997200"/>
            <a:ext cx="8320087" cy="533400"/>
          </a:xfrm>
          <a:prstGeom prst="rect">
            <a:avLst/>
          </a:prstGeom>
          <a:noFill/>
          <a:ln w="9525">
            <a:noFill/>
            <a:miter lim="800000"/>
            <a:headEnd/>
            <a:tailEnd/>
          </a:ln>
          <a:effectLst/>
        </p:spPr>
        <p:txBody>
          <a:bodyPr lIns="91390" tIns="45695" rIns="91390" bIns="45695"/>
          <a:lstStyle/>
          <a:p>
            <a:pPr algn="ctr">
              <a:spcBef>
                <a:spcPct val="20000"/>
              </a:spcBef>
              <a:defRPr/>
            </a:pPr>
            <a:r>
              <a:rPr lang="fr-FR" sz="4000">
                <a:solidFill>
                  <a:schemeClr val="bg1"/>
                </a:solidFill>
                <a:effectLst>
                  <a:outerShdw blurRad="38100" dist="38100" dir="2700000" algn="tl">
                    <a:srgbClr val="000000"/>
                  </a:outerShdw>
                </a:effectLst>
              </a:rPr>
              <a:t>Technique de conception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Line 2"/>
          <p:cNvSpPr>
            <a:spLocks noChangeShapeType="1"/>
          </p:cNvSpPr>
          <p:nvPr/>
        </p:nvSpPr>
        <p:spPr bwMode="auto">
          <a:xfrm>
            <a:off x="1533525" y="1219200"/>
            <a:ext cx="712788" cy="538163"/>
          </a:xfrm>
          <a:prstGeom prst="line">
            <a:avLst/>
          </a:prstGeom>
          <a:noFill/>
          <a:ln w="28575">
            <a:solidFill>
              <a:schemeClr val="tx1"/>
            </a:solidFill>
            <a:round/>
            <a:headEnd/>
            <a:tailEnd type="triangle" w="med" len="med"/>
          </a:ln>
        </p:spPr>
        <p:txBody>
          <a:bodyPr/>
          <a:lstStyle/>
          <a:p>
            <a:endParaRPr lang="fr-FR"/>
          </a:p>
        </p:txBody>
      </p:sp>
      <p:sp>
        <p:nvSpPr>
          <p:cNvPr id="87043" name="Rectangle 3"/>
          <p:cNvSpPr>
            <a:spLocks noGrp="1" noChangeArrowheads="1"/>
          </p:cNvSpPr>
          <p:nvPr>
            <p:ph type="body" idx="4294967295"/>
          </p:nvPr>
        </p:nvSpPr>
        <p:spPr bwMode="gray">
          <a:xfrm>
            <a:off x="63500" y="550863"/>
            <a:ext cx="8964613" cy="5830887"/>
          </a:xfrm>
          <a:noFill/>
        </p:spPr>
        <p:txBody>
          <a:bodyPr lIns="91390" tIns="45695" rIns="91390" bIns="45695"/>
          <a:lstStyle/>
          <a:p>
            <a:pPr eaLnBrk="1" hangingPunct="1">
              <a:buFontTx/>
              <a:buNone/>
            </a:pPr>
            <a:endParaRPr lang="fr-FR" sz="3600" b="1"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r>
              <a:rPr lang="fr-FR" smtClean="0">
                <a:solidFill>
                  <a:srgbClr val="000000"/>
                </a:solidFill>
              </a:rPr>
              <a:t>	</a:t>
            </a:r>
            <a:endParaRPr lang="fr-FR" sz="2300" smtClean="0">
              <a:solidFill>
                <a:srgbClr val="000000"/>
              </a:solidFill>
            </a:endParaRPr>
          </a:p>
        </p:txBody>
      </p:sp>
      <p:sp>
        <p:nvSpPr>
          <p:cNvPr id="159748" name="Text Box 4"/>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La conception générique</a:t>
            </a:r>
          </a:p>
        </p:txBody>
      </p:sp>
      <p:sp>
        <p:nvSpPr>
          <p:cNvPr id="87045" name="Text Box 5"/>
          <p:cNvSpPr txBox="1">
            <a:spLocks noChangeArrowheads="1"/>
          </p:cNvSpPr>
          <p:nvPr/>
        </p:nvSpPr>
        <p:spPr bwMode="auto">
          <a:xfrm>
            <a:off x="6840538" y="1544638"/>
            <a:ext cx="2006600" cy="609600"/>
          </a:xfrm>
          <a:prstGeom prst="rect">
            <a:avLst/>
          </a:prstGeom>
          <a:solidFill>
            <a:schemeClr val="bg1"/>
          </a:solidFill>
          <a:ln w="38100">
            <a:noFill/>
            <a:miter lim="800000"/>
            <a:headEnd/>
            <a:tailEnd/>
          </a:ln>
        </p:spPr>
        <p:txBody>
          <a:bodyPr>
            <a:spAutoFit/>
          </a:bodyPr>
          <a:lstStyle/>
          <a:p>
            <a:pPr algn="ctr">
              <a:spcBef>
                <a:spcPct val="50000"/>
              </a:spcBef>
            </a:pPr>
            <a:r>
              <a:rPr lang="fr-FR" sz="1700" b="1">
                <a:solidFill>
                  <a:srgbClr val="000000"/>
                </a:solidFill>
              </a:rPr>
              <a:t>Modèle du domaine</a:t>
            </a:r>
          </a:p>
        </p:txBody>
      </p:sp>
      <p:sp>
        <p:nvSpPr>
          <p:cNvPr id="87046" name="Text Box 6"/>
          <p:cNvSpPr txBox="1">
            <a:spLocks noChangeArrowheads="1"/>
          </p:cNvSpPr>
          <p:nvPr/>
        </p:nvSpPr>
        <p:spPr bwMode="auto">
          <a:xfrm>
            <a:off x="6804025" y="2260600"/>
            <a:ext cx="2052638" cy="860425"/>
          </a:xfrm>
          <a:prstGeom prst="rect">
            <a:avLst/>
          </a:prstGeom>
          <a:solidFill>
            <a:srgbClr val="DDDDDD"/>
          </a:solidFill>
          <a:ln w="38100">
            <a:solidFill>
              <a:srgbClr val="000000"/>
            </a:solidFill>
            <a:miter lim="800000"/>
            <a:headEnd/>
            <a:tailEnd/>
          </a:ln>
        </p:spPr>
        <p:txBody>
          <a:bodyPr>
            <a:spAutoFit/>
          </a:bodyPr>
          <a:lstStyle/>
          <a:p>
            <a:pPr algn="ctr">
              <a:spcBef>
                <a:spcPct val="50000"/>
              </a:spcBef>
            </a:pPr>
            <a:r>
              <a:rPr lang="fr-FR" sz="2400" b="1">
                <a:solidFill>
                  <a:srgbClr val="000000"/>
                </a:solidFill>
              </a:rPr>
              <a:t>Modèle de conception</a:t>
            </a:r>
          </a:p>
        </p:txBody>
      </p:sp>
      <p:sp>
        <p:nvSpPr>
          <p:cNvPr id="87047" name="Text Box 7"/>
          <p:cNvSpPr txBox="1">
            <a:spLocks noChangeArrowheads="1"/>
          </p:cNvSpPr>
          <p:nvPr/>
        </p:nvSpPr>
        <p:spPr bwMode="auto">
          <a:xfrm>
            <a:off x="6831013" y="3209925"/>
            <a:ext cx="2047875" cy="61912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d’implémentation</a:t>
            </a:r>
          </a:p>
        </p:txBody>
      </p:sp>
      <p:sp>
        <p:nvSpPr>
          <p:cNvPr id="87048" name="Text Box 8"/>
          <p:cNvSpPr txBox="1">
            <a:spLocks noChangeArrowheads="1"/>
          </p:cNvSpPr>
          <p:nvPr/>
        </p:nvSpPr>
        <p:spPr bwMode="auto">
          <a:xfrm>
            <a:off x="6831013" y="5010150"/>
            <a:ext cx="2005012" cy="360363"/>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de tests</a:t>
            </a:r>
          </a:p>
        </p:txBody>
      </p:sp>
      <p:sp>
        <p:nvSpPr>
          <p:cNvPr id="87049" name="Text Box 9"/>
          <p:cNvSpPr txBox="1">
            <a:spLocks noChangeArrowheads="1"/>
          </p:cNvSpPr>
          <p:nvPr/>
        </p:nvSpPr>
        <p:spPr bwMode="auto">
          <a:xfrm>
            <a:off x="6831013" y="5946775"/>
            <a:ext cx="1995487" cy="61912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de déploiement</a:t>
            </a:r>
          </a:p>
        </p:txBody>
      </p:sp>
      <p:sp>
        <p:nvSpPr>
          <p:cNvPr id="87050" name="Rectangle 10"/>
          <p:cNvSpPr>
            <a:spLocks noChangeArrowheads="1"/>
          </p:cNvSpPr>
          <p:nvPr/>
        </p:nvSpPr>
        <p:spPr bwMode="auto">
          <a:xfrm>
            <a:off x="1122363" y="1774825"/>
            <a:ext cx="2603500" cy="477996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87051" name="Oval 11"/>
          <p:cNvSpPr>
            <a:spLocks noChangeArrowheads="1"/>
          </p:cNvSpPr>
          <p:nvPr/>
        </p:nvSpPr>
        <p:spPr bwMode="auto">
          <a:xfrm>
            <a:off x="1966913" y="1974850"/>
            <a:ext cx="882650" cy="315913"/>
          </a:xfrm>
          <a:prstGeom prst="ellipse">
            <a:avLst/>
          </a:prstGeom>
          <a:solidFill>
            <a:schemeClr val="bg1"/>
          </a:solidFill>
          <a:ln w="9525">
            <a:solidFill>
              <a:srgbClr val="000000"/>
            </a:solidFill>
            <a:round/>
            <a:headEnd/>
            <a:tailEnd/>
          </a:ln>
        </p:spPr>
        <p:txBody>
          <a:bodyPr wrap="none" anchor="ctr"/>
          <a:lstStyle/>
          <a:p>
            <a:endParaRPr lang="fr-FR"/>
          </a:p>
        </p:txBody>
      </p:sp>
      <p:sp>
        <p:nvSpPr>
          <p:cNvPr id="87052" name="Line 12"/>
          <p:cNvSpPr>
            <a:spLocks noChangeShapeType="1"/>
          </p:cNvSpPr>
          <p:nvPr/>
        </p:nvSpPr>
        <p:spPr bwMode="auto">
          <a:xfrm flipV="1">
            <a:off x="1984375" y="2290763"/>
            <a:ext cx="282575" cy="655637"/>
          </a:xfrm>
          <a:prstGeom prst="line">
            <a:avLst/>
          </a:prstGeom>
          <a:noFill/>
          <a:ln w="28575">
            <a:solidFill>
              <a:srgbClr val="000000"/>
            </a:solidFill>
            <a:round/>
            <a:headEnd/>
            <a:tailEnd type="triangle" w="med" len="med"/>
          </a:ln>
        </p:spPr>
        <p:txBody>
          <a:bodyPr/>
          <a:lstStyle/>
          <a:p>
            <a:endParaRPr lang="fr-FR"/>
          </a:p>
        </p:txBody>
      </p:sp>
      <p:sp>
        <p:nvSpPr>
          <p:cNvPr id="87053" name="Line 13"/>
          <p:cNvSpPr>
            <a:spLocks noChangeShapeType="1"/>
          </p:cNvSpPr>
          <p:nvPr/>
        </p:nvSpPr>
        <p:spPr bwMode="auto">
          <a:xfrm flipH="1" flipV="1">
            <a:off x="2657475" y="2243138"/>
            <a:ext cx="452438" cy="717550"/>
          </a:xfrm>
          <a:prstGeom prst="line">
            <a:avLst/>
          </a:prstGeom>
          <a:noFill/>
          <a:ln w="28575">
            <a:solidFill>
              <a:srgbClr val="000000"/>
            </a:solidFill>
            <a:round/>
            <a:headEnd/>
            <a:tailEnd type="triangle" w="med" len="med"/>
          </a:ln>
        </p:spPr>
        <p:txBody>
          <a:bodyPr/>
          <a:lstStyle/>
          <a:p>
            <a:endParaRPr lang="fr-FR"/>
          </a:p>
        </p:txBody>
      </p:sp>
      <p:grpSp>
        <p:nvGrpSpPr>
          <p:cNvPr id="87054" name="Group 14"/>
          <p:cNvGrpSpPr>
            <a:grpSpLocks/>
          </p:cNvGrpSpPr>
          <p:nvPr/>
        </p:nvGrpSpPr>
        <p:grpSpPr bwMode="auto">
          <a:xfrm>
            <a:off x="261938" y="3287713"/>
            <a:ext cx="495300" cy="523875"/>
            <a:chOff x="1113" y="2438"/>
            <a:chExt cx="308" cy="469"/>
          </a:xfrm>
        </p:grpSpPr>
        <p:sp>
          <p:nvSpPr>
            <p:cNvPr id="87077" name="Oval 15"/>
            <p:cNvSpPr>
              <a:spLocks noChangeArrowheads="1"/>
            </p:cNvSpPr>
            <p:nvPr/>
          </p:nvSpPr>
          <p:spPr bwMode="auto">
            <a:xfrm>
              <a:off x="1219" y="2438"/>
              <a:ext cx="121" cy="93"/>
            </a:xfrm>
            <a:prstGeom prst="ellipse">
              <a:avLst/>
            </a:prstGeom>
            <a:solidFill>
              <a:schemeClr val="bg1"/>
            </a:solidFill>
            <a:ln w="9525">
              <a:solidFill>
                <a:schemeClr val="bg1"/>
              </a:solidFill>
              <a:round/>
              <a:headEnd/>
              <a:tailEnd/>
            </a:ln>
          </p:spPr>
          <p:txBody>
            <a:bodyPr wrap="none" anchor="ctr"/>
            <a:lstStyle/>
            <a:p>
              <a:endParaRPr lang="fr-FR"/>
            </a:p>
          </p:txBody>
        </p:sp>
        <p:sp>
          <p:nvSpPr>
            <p:cNvPr id="87078" name="Line 16"/>
            <p:cNvSpPr>
              <a:spLocks noChangeShapeType="1"/>
            </p:cNvSpPr>
            <p:nvPr/>
          </p:nvSpPr>
          <p:spPr bwMode="auto">
            <a:xfrm>
              <a:off x="1273" y="2545"/>
              <a:ext cx="0" cy="268"/>
            </a:xfrm>
            <a:prstGeom prst="line">
              <a:avLst/>
            </a:prstGeom>
            <a:noFill/>
            <a:ln w="57150">
              <a:solidFill>
                <a:schemeClr val="bg1"/>
              </a:solidFill>
              <a:round/>
              <a:headEnd/>
              <a:tailEnd/>
            </a:ln>
          </p:spPr>
          <p:txBody>
            <a:bodyPr/>
            <a:lstStyle/>
            <a:p>
              <a:endParaRPr lang="fr-FR"/>
            </a:p>
          </p:txBody>
        </p:sp>
        <p:sp>
          <p:nvSpPr>
            <p:cNvPr id="87079" name="Line 17"/>
            <p:cNvSpPr>
              <a:spLocks noChangeShapeType="1"/>
            </p:cNvSpPr>
            <p:nvPr/>
          </p:nvSpPr>
          <p:spPr bwMode="auto">
            <a:xfrm>
              <a:off x="1113" y="2625"/>
              <a:ext cx="308" cy="0"/>
            </a:xfrm>
            <a:prstGeom prst="line">
              <a:avLst/>
            </a:prstGeom>
            <a:noFill/>
            <a:ln w="57150">
              <a:solidFill>
                <a:schemeClr val="bg1"/>
              </a:solidFill>
              <a:round/>
              <a:headEnd/>
              <a:tailEnd/>
            </a:ln>
          </p:spPr>
          <p:txBody>
            <a:bodyPr/>
            <a:lstStyle/>
            <a:p>
              <a:endParaRPr lang="fr-FR"/>
            </a:p>
          </p:txBody>
        </p:sp>
        <p:sp>
          <p:nvSpPr>
            <p:cNvPr id="87080" name="Line 18"/>
            <p:cNvSpPr>
              <a:spLocks noChangeShapeType="1"/>
            </p:cNvSpPr>
            <p:nvPr/>
          </p:nvSpPr>
          <p:spPr bwMode="auto">
            <a:xfrm flipH="1">
              <a:off x="1139" y="2786"/>
              <a:ext cx="134" cy="107"/>
            </a:xfrm>
            <a:prstGeom prst="line">
              <a:avLst/>
            </a:prstGeom>
            <a:noFill/>
            <a:ln w="57150">
              <a:solidFill>
                <a:schemeClr val="bg1"/>
              </a:solidFill>
              <a:round/>
              <a:headEnd/>
              <a:tailEnd/>
            </a:ln>
          </p:spPr>
          <p:txBody>
            <a:bodyPr/>
            <a:lstStyle/>
            <a:p>
              <a:endParaRPr lang="fr-FR"/>
            </a:p>
          </p:txBody>
        </p:sp>
        <p:sp>
          <p:nvSpPr>
            <p:cNvPr id="87081" name="Line 19"/>
            <p:cNvSpPr>
              <a:spLocks noChangeShapeType="1"/>
            </p:cNvSpPr>
            <p:nvPr/>
          </p:nvSpPr>
          <p:spPr bwMode="auto">
            <a:xfrm>
              <a:off x="1286" y="2786"/>
              <a:ext cx="134" cy="121"/>
            </a:xfrm>
            <a:prstGeom prst="line">
              <a:avLst/>
            </a:prstGeom>
            <a:noFill/>
            <a:ln w="57150">
              <a:solidFill>
                <a:schemeClr val="bg1"/>
              </a:solidFill>
              <a:round/>
              <a:headEnd/>
              <a:tailEnd/>
            </a:ln>
          </p:spPr>
          <p:txBody>
            <a:bodyPr/>
            <a:lstStyle/>
            <a:p>
              <a:endParaRPr lang="fr-FR"/>
            </a:p>
          </p:txBody>
        </p:sp>
      </p:grpSp>
      <p:sp>
        <p:nvSpPr>
          <p:cNvPr id="87055" name="Line 20"/>
          <p:cNvSpPr>
            <a:spLocks noChangeShapeType="1"/>
          </p:cNvSpPr>
          <p:nvPr/>
        </p:nvSpPr>
        <p:spPr bwMode="auto">
          <a:xfrm flipV="1">
            <a:off x="820738" y="2174875"/>
            <a:ext cx="1146175" cy="1152525"/>
          </a:xfrm>
          <a:prstGeom prst="line">
            <a:avLst/>
          </a:prstGeom>
          <a:noFill/>
          <a:ln w="28575">
            <a:solidFill>
              <a:srgbClr val="000000"/>
            </a:solidFill>
            <a:round/>
            <a:headEnd/>
            <a:tailEnd/>
          </a:ln>
        </p:spPr>
        <p:txBody>
          <a:bodyPr/>
          <a:lstStyle/>
          <a:p>
            <a:endParaRPr lang="fr-FR"/>
          </a:p>
        </p:txBody>
      </p:sp>
      <p:sp>
        <p:nvSpPr>
          <p:cNvPr id="87056" name="Line 21"/>
          <p:cNvSpPr>
            <a:spLocks noChangeShapeType="1"/>
          </p:cNvSpPr>
          <p:nvPr/>
        </p:nvSpPr>
        <p:spPr bwMode="auto">
          <a:xfrm flipV="1">
            <a:off x="3043238" y="6242050"/>
            <a:ext cx="3629025" cy="17463"/>
          </a:xfrm>
          <a:prstGeom prst="line">
            <a:avLst/>
          </a:prstGeom>
          <a:noFill/>
          <a:ln w="28575">
            <a:solidFill>
              <a:schemeClr val="bg1"/>
            </a:solidFill>
            <a:round/>
            <a:headEnd/>
            <a:tailEnd type="triangle" w="med" len="med"/>
          </a:ln>
        </p:spPr>
        <p:txBody>
          <a:bodyPr/>
          <a:lstStyle/>
          <a:p>
            <a:endParaRPr lang="fr-FR"/>
          </a:p>
        </p:txBody>
      </p:sp>
      <p:sp>
        <p:nvSpPr>
          <p:cNvPr id="87057" name="Line 22"/>
          <p:cNvSpPr>
            <a:spLocks noChangeShapeType="1"/>
          </p:cNvSpPr>
          <p:nvPr/>
        </p:nvSpPr>
        <p:spPr bwMode="auto">
          <a:xfrm flipV="1">
            <a:off x="3641725" y="3573463"/>
            <a:ext cx="3124200" cy="0"/>
          </a:xfrm>
          <a:prstGeom prst="line">
            <a:avLst/>
          </a:prstGeom>
          <a:noFill/>
          <a:ln w="28575">
            <a:solidFill>
              <a:schemeClr val="bg1"/>
            </a:solidFill>
            <a:round/>
            <a:headEnd/>
            <a:tailEnd type="triangle" w="med" len="med"/>
          </a:ln>
        </p:spPr>
        <p:txBody>
          <a:bodyPr/>
          <a:lstStyle/>
          <a:p>
            <a:endParaRPr lang="fr-FR"/>
          </a:p>
        </p:txBody>
      </p:sp>
      <p:sp>
        <p:nvSpPr>
          <p:cNvPr id="87058" name="Line 23"/>
          <p:cNvSpPr>
            <a:spLocks noChangeShapeType="1"/>
          </p:cNvSpPr>
          <p:nvPr/>
        </p:nvSpPr>
        <p:spPr bwMode="auto">
          <a:xfrm>
            <a:off x="3725863" y="2659063"/>
            <a:ext cx="3057525" cy="0"/>
          </a:xfrm>
          <a:prstGeom prst="line">
            <a:avLst/>
          </a:prstGeom>
          <a:noFill/>
          <a:ln w="57150">
            <a:solidFill>
              <a:schemeClr val="bg1"/>
            </a:solidFill>
            <a:prstDash val="sysDot"/>
            <a:round/>
            <a:headEnd/>
            <a:tailEnd type="triangle" w="med" len="med"/>
          </a:ln>
        </p:spPr>
        <p:txBody>
          <a:bodyPr/>
          <a:lstStyle/>
          <a:p>
            <a:endParaRPr lang="fr-FR"/>
          </a:p>
        </p:txBody>
      </p:sp>
      <p:sp>
        <p:nvSpPr>
          <p:cNvPr id="87059" name="Line 24"/>
          <p:cNvSpPr>
            <a:spLocks noChangeShapeType="1"/>
          </p:cNvSpPr>
          <p:nvPr/>
        </p:nvSpPr>
        <p:spPr bwMode="auto">
          <a:xfrm>
            <a:off x="3725863" y="1876425"/>
            <a:ext cx="3036887" cy="0"/>
          </a:xfrm>
          <a:prstGeom prst="line">
            <a:avLst/>
          </a:prstGeom>
          <a:noFill/>
          <a:ln w="28575">
            <a:solidFill>
              <a:schemeClr val="bg1"/>
            </a:solidFill>
            <a:round/>
            <a:headEnd/>
            <a:tailEnd type="triangle" w="med" len="med"/>
          </a:ln>
        </p:spPr>
        <p:txBody>
          <a:bodyPr/>
          <a:lstStyle/>
          <a:p>
            <a:endParaRPr lang="fr-FR"/>
          </a:p>
        </p:txBody>
      </p:sp>
      <p:sp>
        <p:nvSpPr>
          <p:cNvPr id="87060" name="Line 25"/>
          <p:cNvSpPr>
            <a:spLocks noChangeShapeType="1"/>
          </p:cNvSpPr>
          <p:nvPr/>
        </p:nvSpPr>
        <p:spPr bwMode="auto">
          <a:xfrm>
            <a:off x="2776538" y="5254625"/>
            <a:ext cx="3921125" cy="0"/>
          </a:xfrm>
          <a:prstGeom prst="line">
            <a:avLst/>
          </a:prstGeom>
          <a:noFill/>
          <a:ln w="28575">
            <a:solidFill>
              <a:schemeClr val="bg1"/>
            </a:solidFill>
            <a:round/>
            <a:headEnd/>
            <a:tailEnd type="triangle" w="med" len="med"/>
          </a:ln>
        </p:spPr>
        <p:txBody>
          <a:bodyPr/>
          <a:lstStyle/>
          <a:p>
            <a:endParaRPr lang="fr-FR"/>
          </a:p>
        </p:txBody>
      </p:sp>
      <p:sp>
        <p:nvSpPr>
          <p:cNvPr id="87061" name="Text Box 26"/>
          <p:cNvSpPr txBox="1">
            <a:spLocks noChangeArrowheads="1"/>
          </p:cNvSpPr>
          <p:nvPr/>
        </p:nvSpPr>
        <p:spPr bwMode="auto">
          <a:xfrm>
            <a:off x="4113213" y="2155825"/>
            <a:ext cx="1630362" cy="946150"/>
          </a:xfrm>
          <a:prstGeom prst="rect">
            <a:avLst/>
          </a:prstGeom>
          <a:noFill/>
          <a:ln w="9525">
            <a:noFill/>
            <a:miter lim="800000"/>
            <a:headEnd/>
            <a:tailEnd/>
          </a:ln>
        </p:spPr>
        <p:txBody>
          <a:bodyPr>
            <a:spAutoFit/>
          </a:bodyPr>
          <a:lstStyle/>
          <a:p>
            <a:pPr algn="ctr">
              <a:spcBef>
                <a:spcPct val="50000"/>
              </a:spcBef>
            </a:pPr>
            <a:r>
              <a:rPr lang="fr-FR" sz="2800" b="1">
                <a:solidFill>
                  <a:schemeClr val="bg1"/>
                </a:solidFill>
              </a:rPr>
              <a:t>Conçus par</a:t>
            </a:r>
          </a:p>
        </p:txBody>
      </p:sp>
      <p:sp>
        <p:nvSpPr>
          <p:cNvPr id="87062" name="Text Box 27"/>
          <p:cNvSpPr txBox="1">
            <a:spLocks noChangeArrowheads="1"/>
          </p:cNvSpPr>
          <p:nvPr/>
        </p:nvSpPr>
        <p:spPr bwMode="auto">
          <a:xfrm>
            <a:off x="3978275" y="3141663"/>
            <a:ext cx="2149475"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Réalisés par</a:t>
            </a:r>
          </a:p>
        </p:txBody>
      </p:sp>
      <p:sp>
        <p:nvSpPr>
          <p:cNvPr id="87063" name="Text Box 28"/>
          <p:cNvSpPr txBox="1">
            <a:spLocks noChangeArrowheads="1"/>
          </p:cNvSpPr>
          <p:nvPr/>
        </p:nvSpPr>
        <p:spPr bwMode="auto">
          <a:xfrm>
            <a:off x="4157663" y="5876925"/>
            <a:ext cx="1824037"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Déployés par</a:t>
            </a:r>
          </a:p>
        </p:txBody>
      </p:sp>
      <p:sp>
        <p:nvSpPr>
          <p:cNvPr id="87064" name="Text Box 29"/>
          <p:cNvSpPr txBox="1">
            <a:spLocks noChangeArrowheads="1"/>
          </p:cNvSpPr>
          <p:nvPr/>
        </p:nvSpPr>
        <p:spPr bwMode="auto">
          <a:xfrm>
            <a:off x="4114800" y="4895850"/>
            <a:ext cx="1609725"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Testés par</a:t>
            </a:r>
          </a:p>
        </p:txBody>
      </p:sp>
      <p:sp>
        <p:nvSpPr>
          <p:cNvPr id="87065" name="Oval 30"/>
          <p:cNvSpPr>
            <a:spLocks noChangeArrowheads="1"/>
          </p:cNvSpPr>
          <p:nvPr/>
        </p:nvSpPr>
        <p:spPr bwMode="auto">
          <a:xfrm>
            <a:off x="1752600" y="2951163"/>
            <a:ext cx="711200" cy="314325"/>
          </a:xfrm>
          <a:prstGeom prst="ellipse">
            <a:avLst/>
          </a:prstGeom>
          <a:solidFill>
            <a:schemeClr val="bg1"/>
          </a:solidFill>
          <a:ln w="9525">
            <a:solidFill>
              <a:srgbClr val="000000"/>
            </a:solidFill>
            <a:round/>
            <a:headEnd/>
            <a:tailEnd/>
          </a:ln>
        </p:spPr>
        <p:txBody>
          <a:bodyPr wrap="none" anchor="ctr"/>
          <a:lstStyle/>
          <a:p>
            <a:endParaRPr lang="fr-FR"/>
          </a:p>
        </p:txBody>
      </p:sp>
      <p:sp>
        <p:nvSpPr>
          <p:cNvPr id="87066" name="Oval 31"/>
          <p:cNvSpPr>
            <a:spLocks noChangeArrowheads="1"/>
          </p:cNvSpPr>
          <p:nvPr/>
        </p:nvSpPr>
        <p:spPr bwMode="auto">
          <a:xfrm>
            <a:off x="2767013" y="2951163"/>
            <a:ext cx="647700" cy="328612"/>
          </a:xfrm>
          <a:prstGeom prst="ellipse">
            <a:avLst/>
          </a:prstGeom>
          <a:solidFill>
            <a:schemeClr val="bg1"/>
          </a:solidFill>
          <a:ln w="9525">
            <a:solidFill>
              <a:srgbClr val="000000"/>
            </a:solidFill>
            <a:round/>
            <a:headEnd/>
            <a:tailEnd/>
          </a:ln>
        </p:spPr>
        <p:txBody>
          <a:bodyPr wrap="none" anchor="ctr"/>
          <a:lstStyle/>
          <a:p>
            <a:endParaRPr lang="fr-FR"/>
          </a:p>
        </p:txBody>
      </p:sp>
      <p:sp>
        <p:nvSpPr>
          <p:cNvPr id="87067" name="Text Box 32"/>
          <p:cNvSpPr txBox="1">
            <a:spLocks noChangeArrowheads="1"/>
          </p:cNvSpPr>
          <p:nvPr/>
        </p:nvSpPr>
        <p:spPr bwMode="auto">
          <a:xfrm>
            <a:off x="1408113" y="5740400"/>
            <a:ext cx="1955800" cy="701675"/>
          </a:xfrm>
          <a:prstGeom prst="rect">
            <a:avLst/>
          </a:prstGeom>
          <a:noFill/>
          <a:ln w="9525">
            <a:noFill/>
            <a:miter lim="800000"/>
            <a:headEnd/>
            <a:tailEnd/>
          </a:ln>
        </p:spPr>
        <p:txBody>
          <a:bodyPr>
            <a:spAutoFit/>
          </a:bodyPr>
          <a:lstStyle/>
          <a:p>
            <a:pPr algn="ctr">
              <a:spcBef>
                <a:spcPct val="50000"/>
              </a:spcBef>
            </a:pPr>
            <a:r>
              <a:rPr lang="fr-FR" sz="2000" b="1">
                <a:solidFill>
                  <a:srgbClr val="000000"/>
                </a:solidFill>
              </a:rPr>
              <a:t>Diagramme des UCs</a:t>
            </a:r>
          </a:p>
        </p:txBody>
      </p:sp>
      <p:sp>
        <p:nvSpPr>
          <p:cNvPr id="87068" name="Text Box 33"/>
          <p:cNvSpPr txBox="1">
            <a:spLocks noChangeArrowheads="1"/>
          </p:cNvSpPr>
          <p:nvPr/>
        </p:nvSpPr>
        <p:spPr bwMode="auto">
          <a:xfrm>
            <a:off x="4016375" y="1516063"/>
            <a:ext cx="1981200"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Analysés par</a:t>
            </a:r>
          </a:p>
        </p:txBody>
      </p:sp>
      <p:sp>
        <p:nvSpPr>
          <p:cNvPr id="87069" name="AutoShape 34"/>
          <p:cNvSpPr>
            <a:spLocks noChangeArrowheads="1"/>
          </p:cNvSpPr>
          <p:nvPr/>
        </p:nvSpPr>
        <p:spPr bwMode="auto">
          <a:xfrm>
            <a:off x="333375" y="955675"/>
            <a:ext cx="2495550" cy="431800"/>
          </a:xfrm>
          <a:prstGeom prst="foldedCorner">
            <a:avLst>
              <a:gd name="adj" fmla="val 23722"/>
            </a:avLst>
          </a:prstGeom>
          <a:solidFill>
            <a:schemeClr val="bg1"/>
          </a:solidFill>
          <a:ln w="9525">
            <a:noFill/>
            <a:round/>
            <a:headEnd/>
            <a:tailEnd/>
          </a:ln>
        </p:spPr>
        <p:txBody>
          <a:bodyPr>
            <a:spAutoFit/>
          </a:bodyPr>
          <a:lstStyle/>
          <a:p>
            <a:pPr>
              <a:spcBef>
                <a:spcPct val="50000"/>
              </a:spcBef>
            </a:pPr>
            <a:r>
              <a:rPr lang="fr-FR">
                <a:solidFill>
                  <a:srgbClr val="000000"/>
                </a:solidFill>
              </a:rPr>
              <a:t>Document de vision</a:t>
            </a:r>
            <a:endParaRPr lang="fr-FR" sz="900">
              <a:solidFill>
                <a:srgbClr val="000000"/>
              </a:solidFill>
            </a:endParaRPr>
          </a:p>
        </p:txBody>
      </p:sp>
      <p:sp>
        <p:nvSpPr>
          <p:cNvPr id="87070" name="Oval 35"/>
          <p:cNvSpPr>
            <a:spLocks noChangeArrowheads="1"/>
          </p:cNvSpPr>
          <p:nvPr/>
        </p:nvSpPr>
        <p:spPr bwMode="auto">
          <a:xfrm>
            <a:off x="1792288" y="3416300"/>
            <a:ext cx="908050" cy="395288"/>
          </a:xfrm>
          <a:prstGeom prst="ellipse">
            <a:avLst/>
          </a:prstGeom>
          <a:solidFill>
            <a:schemeClr val="bg1"/>
          </a:solidFill>
          <a:ln w="9525">
            <a:solidFill>
              <a:srgbClr val="000000"/>
            </a:solidFill>
            <a:round/>
            <a:headEnd/>
            <a:tailEnd/>
          </a:ln>
        </p:spPr>
        <p:txBody>
          <a:bodyPr wrap="none" anchor="ctr"/>
          <a:lstStyle/>
          <a:p>
            <a:endParaRPr lang="fr-FR"/>
          </a:p>
        </p:txBody>
      </p:sp>
      <p:sp>
        <p:nvSpPr>
          <p:cNvPr id="87071" name="Oval 36"/>
          <p:cNvSpPr>
            <a:spLocks noChangeArrowheads="1"/>
          </p:cNvSpPr>
          <p:nvPr/>
        </p:nvSpPr>
        <p:spPr bwMode="auto">
          <a:xfrm>
            <a:off x="1792288" y="4373563"/>
            <a:ext cx="930275" cy="373062"/>
          </a:xfrm>
          <a:prstGeom prst="ellipse">
            <a:avLst/>
          </a:prstGeom>
          <a:solidFill>
            <a:schemeClr val="bg1"/>
          </a:solidFill>
          <a:ln w="9525">
            <a:solidFill>
              <a:srgbClr val="000000"/>
            </a:solidFill>
            <a:round/>
            <a:headEnd/>
            <a:tailEnd/>
          </a:ln>
        </p:spPr>
        <p:txBody>
          <a:bodyPr wrap="none" anchor="ctr"/>
          <a:lstStyle/>
          <a:p>
            <a:endParaRPr lang="fr-FR"/>
          </a:p>
        </p:txBody>
      </p:sp>
      <p:sp>
        <p:nvSpPr>
          <p:cNvPr id="87072" name="Line 37"/>
          <p:cNvSpPr>
            <a:spLocks noChangeShapeType="1"/>
          </p:cNvSpPr>
          <p:nvPr/>
        </p:nvSpPr>
        <p:spPr bwMode="auto">
          <a:xfrm>
            <a:off x="949325" y="3506788"/>
            <a:ext cx="865188" cy="74612"/>
          </a:xfrm>
          <a:prstGeom prst="line">
            <a:avLst/>
          </a:prstGeom>
          <a:noFill/>
          <a:ln w="28575">
            <a:solidFill>
              <a:srgbClr val="000000"/>
            </a:solidFill>
            <a:round/>
            <a:headEnd/>
            <a:tailEnd type="triangle" w="med" len="med"/>
          </a:ln>
        </p:spPr>
        <p:txBody>
          <a:bodyPr/>
          <a:lstStyle/>
          <a:p>
            <a:endParaRPr lang="fr-FR"/>
          </a:p>
        </p:txBody>
      </p:sp>
      <p:sp>
        <p:nvSpPr>
          <p:cNvPr id="87073" name="Line 38"/>
          <p:cNvSpPr>
            <a:spLocks noChangeShapeType="1"/>
          </p:cNvSpPr>
          <p:nvPr/>
        </p:nvSpPr>
        <p:spPr bwMode="auto">
          <a:xfrm>
            <a:off x="885825" y="3811588"/>
            <a:ext cx="992188" cy="622300"/>
          </a:xfrm>
          <a:prstGeom prst="line">
            <a:avLst/>
          </a:prstGeom>
          <a:noFill/>
          <a:ln w="28575">
            <a:solidFill>
              <a:srgbClr val="000000"/>
            </a:solidFill>
            <a:round/>
            <a:headEnd/>
            <a:tailEnd type="triangle" w="med" len="med"/>
          </a:ln>
        </p:spPr>
        <p:txBody>
          <a:bodyPr/>
          <a:lstStyle/>
          <a:p>
            <a:endParaRPr lang="fr-FR"/>
          </a:p>
        </p:txBody>
      </p:sp>
      <p:sp>
        <p:nvSpPr>
          <p:cNvPr id="87074" name="Text Box 39"/>
          <p:cNvSpPr txBox="1">
            <a:spLocks noChangeArrowheads="1"/>
          </p:cNvSpPr>
          <p:nvPr/>
        </p:nvSpPr>
        <p:spPr bwMode="auto">
          <a:xfrm>
            <a:off x="6831013" y="4075113"/>
            <a:ext cx="2022475" cy="61912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sz="1700" b="1">
                <a:solidFill>
                  <a:srgbClr val="000000"/>
                </a:solidFill>
              </a:rPr>
              <a:t>Modèle d’architecture</a:t>
            </a:r>
          </a:p>
        </p:txBody>
      </p:sp>
      <p:sp>
        <p:nvSpPr>
          <p:cNvPr id="87075" name="Line 40"/>
          <p:cNvSpPr>
            <a:spLocks noChangeShapeType="1"/>
          </p:cNvSpPr>
          <p:nvPr/>
        </p:nvSpPr>
        <p:spPr bwMode="auto">
          <a:xfrm flipV="1">
            <a:off x="3109913" y="4443413"/>
            <a:ext cx="3625850" cy="15875"/>
          </a:xfrm>
          <a:prstGeom prst="line">
            <a:avLst/>
          </a:prstGeom>
          <a:noFill/>
          <a:ln w="28575">
            <a:solidFill>
              <a:schemeClr val="bg1"/>
            </a:solidFill>
            <a:round/>
            <a:headEnd/>
            <a:tailEnd type="triangle" w="med" len="med"/>
          </a:ln>
        </p:spPr>
        <p:txBody>
          <a:bodyPr/>
          <a:lstStyle/>
          <a:p>
            <a:endParaRPr lang="fr-FR"/>
          </a:p>
        </p:txBody>
      </p:sp>
      <p:sp>
        <p:nvSpPr>
          <p:cNvPr id="87076" name="Text Box 41"/>
          <p:cNvSpPr txBox="1">
            <a:spLocks noChangeArrowheads="1"/>
          </p:cNvSpPr>
          <p:nvPr/>
        </p:nvSpPr>
        <p:spPr bwMode="auto">
          <a:xfrm>
            <a:off x="4097338" y="4054475"/>
            <a:ext cx="2087562"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Structurés par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body" idx="4294967295"/>
          </p:nvPr>
        </p:nvSpPr>
        <p:spPr bwMode="gray">
          <a:xfrm>
            <a:off x="209550" y="1489075"/>
            <a:ext cx="8724900" cy="5035550"/>
          </a:xfrm>
        </p:spPr>
        <p:txBody>
          <a:bodyPr lIns="91390" tIns="45695" rIns="91390" bIns="45695"/>
          <a:lstStyle/>
          <a:p>
            <a:pPr marL="174625" indent="-174625" algn="just" eaLnBrk="1" hangingPunct="1">
              <a:buFontTx/>
              <a:buNone/>
              <a:defRPr/>
            </a:pPr>
            <a:r>
              <a:rPr lang="fr-FR" smtClean="0">
                <a:solidFill>
                  <a:schemeClr val="bg1"/>
                </a:solidFill>
                <a:effectLst>
                  <a:outerShdw blurRad="38100" dist="38100" dir="2700000" algn="tl">
                    <a:srgbClr val="000000"/>
                  </a:outerShdw>
                </a:effectLst>
              </a:rPr>
              <a:t>	La spécification et l’analyse des besoins ont permis de définir quel système construire. </a:t>
            </a:r>
          </a:p>
          <a:p>
            <a:pPr marL="174625" indent="-174625" algn="just" eaLnBrk="1" hangingPunct="1">
              <a:buFontTx/>
              <a:buNone/>
              <a:defRPr/>
            </a:pPr>
            <a:endParaRPr lang="fr-FR" smtClean="0">
              <a:solidFill>
                <a:schemeClr val="bg1"/>
              </a:solidFill>
              <a:effectLst>
                <a:outerShdw blurRad="38100" dist="38100" dir="2700000" algn="tl">
                  <a:srgbClr val="000000"/>
                </a:outerShdw>
              </a:effectLst>
            </a:endParaRPr>
          </a:p>
          <a:p>
            <a:pPr marL="174625" indent="-174625" algn="just" eaLnBrk="1" hangingPunct="1">
              <a:buFontTx/>
              <a:buNone/>
              <a:defRPr/>
            </a:pPr>
            <a:r>
              <a:rPr lang="fr-FR" smtClean="0">
                <a:solidFill>
                  <a:schemeClr val="bg1"/>
                </a:solidFill>
                <a:effectLst>
                  <a:outerShdw blurRad="38100" dist="38100" dir="2700000" algn="tl">
                    <a:srgbClr val="000000"/>
                  </a:outerShdw>
                </a:effectLst>
              </a:rPr>
              <a:t>	L’activité de conception, s’intéresse à la façon de construire le système.</a:t>
            </a:r>
          </a:p>
          <a:p>
            <a:pPr marL="174625" indent="-174625" algn="just" eaLnBrk="1" hangingPunct="1">
              <a:buFontTx/>
              <a:buNone/>
              <a:defRPr/>
            </a:pPr>
            <a:endParaRPr lang="fr-FR" smtClean="0">
              <a:solidFill>
                <a:schemeClr val="bg1"/>
              </a:solidFill>
              <a:effectLst>
                <a:outerShdw blurRad="38100" dist="38100" dir="2700000" algn="tl">
                  <a:srgbClr val="000000"/>
                </a:outerShdw>
              </a:effectLst>
            </a:endParaRPr>
          </a:p>
          <a:p>
            <a:pPr marL="174625" indent="-174625" algn="just" eaLnBrk="1" hangingPunct="1">
              <a:buFontTx/>
              <a:buNone/>
              <a:defRPr/>
            </a:pPr>
            <a:r>
              <a:rPr lang="fr-FR" smtClean="0">
                <a:solidFill>
                  <a:schemeClr val="bg1"/>
                </a:solidFill>
                <a:effectLst>
                  <a:outerShdw blurRad="38100" dist="38100" dir="2700000" algn="tl">
                    <a:srgbClr val="000000"/>
                  </a:outerShdw>
                </a:effectLst>
              </a:rPr>
              <a:t>	Elle vise à construire une solution qui satisfasse aux besoins du système.</a:t>
            </a:r>
            <a:endParaRPr lang="fr-FR" i="1" smtClean="0">
              <a:solidFill>
                <a:schemeClr val="bg1"/>
              </a:solidFill>
              <a:effectLst>
                <a:outerShdw blurRad="38100" dist="38100" dir="2700000" algn="tl">
                  <a:srgbClr val="000000"/>
                </a:outerShdw>
              </a:effectLst>
            </a:endParaRPr>
          </a:p>
        </p:txBody>
      </p:sp>
      <p:sp>
        <p:nvSpPr>
          <p:cNvPr id="161795"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L’activité de conception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body" idx="4294967295"/>
          </p:nvPr>
        </p:nvSpPr>
        <p:spPr bwMode="gray">
          <a:xfrm>
            <a:off x="101600" y="809625"/>
            <a:ext cx="8963025" cy="5572125"/>
          </a:xfrm>
        </p:spPr>
        <p:txBody>
          <a:bodyPr lIns="91390" tIns="45695" rIns="91390" bIns="45695"/>
          <a:lstStyle/>
          <a:p>
            <a:pPr marL="87313" indent="-87313" eaLnBrk="1" hangingPunct="1">
              <a:buFontTx/>
              <a:buNone/>
              <a:defRPr/>
            </a:pPr>
            <a:r>
              <a:rPr lang="en-GB" sz="600" smtClean="0">
                <a:solidFill>
                  <a:schemeClr val="bg1"/>
                </a:solidFill>
                <a:effectLst>
                  <a:outerShdw blurRad="38100" dist="38100" dir="2700000" algn="tl">
                    <a:srgbClr val="000000"/>
                  </a:outerShdw>
                </a:effectLst>
              </a:rPr>
              <a:t>	</a:t>
            </a:r>
          </a:p>
          <a:p>
            <a:pPr marL="714375" lvl="1" indent="-447675" algn="just" eaLnBrk="1" hangingPunct="1">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L’adoption du paradigme objet et de ses principes fondamentaux.</a:t>
            </a:r>
          </a:p>
          <a:p>
            <a:pPr marL="714375" lvl="1" indent="-447675" algn="just" eaLnBrk="1" hangingPunct="1">
              <a:buFont typeface="Wingdings" pitchFamily="2" charset="2"/>
              <a:buBlip>
                <a:blip r:embed="rId3"/>
              </a:buBlip>
              <a:defRPr/>
            </a:pPr>
            <a:endParaRPr lang="fr-FR" sz="1800" smtClean="0">
              <a:solidFill>
                <a:schemeClr val="bg1"/>
              </a:solidFill>
              <a:effectLst>
                <a:outerShdw blurRad="38100" dist="38100" dir="2700000" algn="tl">
                  <a:srgbClr val="000000"/>
                </a:outerShdw>
              </a:effectLst>
            </a:endParaRPr>
          </a:p>
          <a:p>
            <a:pPr marL="714375" lvl="1" indent="-447675" algn="just" eaLnBrk="1" hangingPunct="1">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L’usage d’un langage de modélisation comme UML.</a:t>
            </a:r>
          </a:p>
          <a:p>
            <a:pPr marL="714375" lvl="1" indent="-447675" algn="just" eaLnBrk="1" hangingPunct="1">
              <a:buFont typeface="Wingdings" pitchFamily="2" charset="2"/>
              <a:buBlip>
                <a:blip r:embed="rId3"/>
              </a:buBlip>
              <a:defRPr/>
            </a:pPr>
            <a:endParaRPr lang="fr-FR" sz="1800" smtClean="0">
              <a:solidFill>
                <a:schemeClr val="bg1"/>
              </a:solidFill>
              <a:effectLst>
                <a:outerShdw blurRad="38100" dist="38100" dir="2700000" algn="tl">
                  <a:srgbClr val="000000"/>
                </a:outerShdw>
              </a:effectLst>
            </a:endParaRPr>
          </a:p>
          <a:p>
            <a:pPr marL="714375" lvl="1" indent="-447675" algn="just" eaLnBrk="1" hangingPunct="1">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La mise en œuvre d’un processus de développement adaptatif comme UP.</a:t>
            </a:r>
          </a:p>
          <a:p>
            <a:pPr marL="87313" indent="-87313" algn="just" eaLnBrk="1" hangingPunct="1">
              <a:buFontTx/>
              <a:buNone/>
              <a:defRPr/>
            </a:pPr>
            <a:endParaRPr lang="fr-FR" sz="1800" smtClean="0">
              <a:solidFill>
                <a:schemeClr val="bg1"/>
              </a:solidFill>
              <a:effectLst>
                <a:outerShdw blurRad="38100" dist="38100" dir="2700000" algn="tl">
                  <a:srgbClr val="000000"/>
                </a:outerShdw>
              </a:effectLst>
            </a:endParaRPr>
          </a:p>
          <a:p>
            <a:pPr marL="87313" indent="-87313" algn="just" eaLnBrk="1" hangingPunct="1">
              <a:buFontTx/>
              <a:buNone/>
              <a:defRPr/>
            </a:pPr>
            <a:r>
              <a:rPr lang="fr-FR" smtClean="0">
                <a:solidFill>
                  <a:schemeClr val="bg1"/>
                </a:solidFill>
                <a:effectLst>
                  <a:outerShdw blurRad="38100" dist="38100" dir="2700000" algn="tl">
                    <a:srgbClr val="000000"/>
                  </a:outerShdw>
                </a:effectLst>
              </a:rPr>
              <a:t>	 	</a:t>
            </a:r>
            <a:r>
              <a:rPr lang="fr-FR" sz="3600" smtClean="0">
                <a:solidFill>
                  <a:schemeClr val="bg1"/>
                </a:solidFill>
                <a:effectLst>
                  <a:outerShdw blurRad="38100" dist="38100" dir="2700000" algn="tl">
                    <a:srgbClr val="000000"/>
                  </a:outerShdw>
                </a:effectLst>
              </a:rPr>
              <a:t>Ne suffisent pas a orienter de façon</a:t>
            </a:r>
          </a:p>
          <a:p>
            <a:pPr marL="87313" indent="-87313" algn="just" eaLnBrk="1" hangingPunct="1">
              <a:buFontTx/>
              <a:buNone/>
              <a:defRPr/>
            </a:pPr>
            <a:r>
              <a:rPr lang="fr-FR" sz="3600" smtClean="0">
                <a:solidFill>
                  <a:schemeClr val="bg1"/>
                </a:solidFill>
                <a:effectLst>
                  <a:outerShdw blurRad="38100" dist="38100" dir="2700000" algn="tl">
                    <a:srgbClr val="000000"/>
                  </a:outerShdw>
                </a:effectLst>
              </a:rPr>
              <a:t>  	qualitative l’activité de conception !</a:t>
            </a:r>
            <a:endParaRPr lang="fr-FR" sz="3600" i="1" smtClean="0">
              <a:solidFill>
                <a:schemeClr val="bg1"/>
              </a:solidFill>
              <a:effectLst>
                <a:outerShdw blurRad="38100" dist="38100" dir="2700000" algn="tl">
                  <a:srgbClr val="000000"/>
                </a:outerShdw>
              </a:effectLst>
            </a:endParaRPr>
          </a:p>
        </p:txBody>
      </p:sp>
      <p:sp>
        <p:nvSpPr>
          <p:cNvPr id="163843"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La conception orientée objet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body" idx="4294967295"/>
          </p:nvPr>
        </p:nvSpPr>
        <p:spPr bwMode="gray">
          <a:xfrm>
            <a:off x="131763" y="1214438"/>
            <a:ext cx="8959850" cy="4951412"/>
          </a:xfrm>
        </p:spPr>
        <p:txBody>
          <a:bodyPr lIns="91390" tIns="45695" rIns="91390" bIns="45695"/>
          <a:lstStyle/>
          <a:p>
            <a:pPr marL="0" indent="0" algn="just" eaLnBrk="1" hangingPunct="1">
              <a:buFontTx/>
              <a:buNone/>
              <a:defRPr/>
            </a:pPr>
            <a:r>
              <a:rPr lang="fr-FR" sz="3600" smtClean="0">
                <a:solidFill>
                  <a:schemeClr val="bg1"/>
                </a:solidFill>
                <a:effectLst>
                  <a:outerShdw blurRad="38100" dist="38100" dir="2700000" algn="tl">
                    <a:srgbClr val="000000"/>
                  </a:outerShdw>
                </a:effectLst>
              </a:rPr>
              <a:t>Pour concevoir une bonne solution, il faut penser en terme de responsabilités.</a:t>
            </a:r>
          </a:p>
          <a:p>
            <a:pPr marL="0" indent="0" algn="just" eaLnBrk="1" hangingPunct="1">
              <a:buFontTx/>
              <a:buNone/>
              <a:defRPr/>
            </a:pPr>
            <a:endParaRPr lang="fr-FR" sz="2800" smtClean="0">
              <a:solidFill>
                <a:schemeClr val="bg1"/>
              </a:solidFill>
              <a:effectLst>
                <a:outerShdw blurRad="38100" dist="38100" dir="2700000" algn="tl">
                  <a:srgbClr val="000000"/>
                </a:outerShdw>
              </a:effectLst>
            </a:endParaRPr>
          </a:p>
          <a:p>
            <a:pPr marL="0" indent="0" algn="just" eaLnBrk="1" hangingPunct="1">
              <a:buFontTx/>
              <a:buNone/>
              <a:defRPr/>
            </a:pPr>
            <a:r>
              <a:rPr lang="fr-FR" sz="3600" smtClean="0">
                <a:solidFill>
                  <a:schemeClr val="bg1"/>
                </a:solidFill>
                <a:effectLst>
                  <a:outerShdw blurRad="38100" dist="38100" dir="2700000" algn="tl">
                    <a:srgbClr val="000000"/>
                  </a:outerShdw>
                </a:effectLst>
              </a:rPr>
              <a:t>Pour cela, il faut connaître l’une des principales techniques  de conception</a:t>
            </a:r>
          </a:p>
          <a:p>
            <a:pPr marL="0" indent="0" algn="just" eaLnBrk="1" hangingPunct="1">
              <a:buFontTx/>
              <a:buNone/>
              <a:defRPr/>
            </a:pPr>
            <a:endParaRPr lang="fr-FR" sz="2800" smtClean="0">
              <a:solidFill>
                <a:schemeClr val="bg1"/>
              </a:solidFill>
              <a:effectLst>
                <a:outerShdw blurRad="38100" dist="38100" dir="2700000" algn="tl">
                  <a:srgbClr val="000000"/>
                </a:outerShdw>
              </a:effectLst>
            </a:endParaRPr>
          </a:p>
          <a:p>
            <a:pPr marL="0" indent="0" algn="just" eaLnBrk="1" hangingPunct="1">
              <a:buClr>
                <a:schemeClr val="tx1"/>
              </a:buClr>
              <a:buFont typeface="Wingdings" pitchFamily="2" charset="2"/>
              <a:buNone/>
              <a:defRPr/>
            </a:pPr>
            <a:r>
              <a:rPr lang="fr-FR" sz="4000" smtClean="0">
                <a:solidFill>
                  <a:schemeClr val="bg1"/>
                </a:solidFill>
                <a:effectLst>
                  <a:outerShdw blurRad="38100" dist="38100" dir="2700000" algn="tl">
                    <a:srgbClr val="000000"/>
                  </a:outerShdw>
                </a:effectLst>
              </a:rPr>
              <a:t>Les patterns d’affectation des </a:t>
            </a:r>
            <a:r>
              <a:rPr lang="fr-FR" sz="3600" smtClean="0">
                <a:solidFill>
                  <a:schemeClr val="bg1"/>
                </a:solidFill>
                <a:effectLst>
                  <a:outerShdw blurRad="38100" dist="38100" dir="2700000" algn="tl">
                    <a:srgbClr val="000000"/>
                  </a:outerShdw>
                </a:effectLst>
              </a:rPr>
              <a:t>responsabilités</a:t>
            </a:r>
            <a:endParaRPr lang="fr-FR" sz="4000" smtClean="0">
              <a:solidFill>
                <a:schemeClr val="bg1"/>
              </a:solidFill>
              <a:effectLst>
                <a:outerShdw blurRad="38100" dist="38100" dir="2700000" algn="tl">
                  <a:srgbClr val="000000"/>
                </a:outerShdw>
              </a:effectLst>
            </a:endParaRPr>
          </a:p>
        </p:txBody>
      </p:sp>
      <p:sp>
        <p:nvSpPr>
          <p:cNvPr id="165891"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CCFFFF"/>
                </a:solidFill>
                <a:effectLst>
                  <a:outerShdw blurRad="38100" dist="38100" dir="2700000" algn="tl">
                    <a:srgbClr val="000000"/>
                  </a:outerShdw>
                </a:effectLst>
              </a:rPr>
              <a:t>Les principes de conception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body" idx="4294967295"/>
          </p:nvPr>
        </p:nvSpPr>
        <p:spPr bwMode="gray">
          <a:xfrm>
            <a:off x="184150" y="1052513"/>
            <a:ext cx="8740775" cy="5400675"/>
          </a:xfrm>
        </p:spPr>
        <p:txBody>
          <a:bodyPr lIns="91390" tIns="45695" rIns="91390" bIns="45695"/>
          <a:lstStyle/>
          <a:p>
            <a:pPr marL="0" indent="0" algn="just" eaLnBrk="1" hangingPunct="1">
              <a:buFontTx/>
              <a:buNone/>
              <a:defRPr/>
            </a:pPr>
            <a:r>
              <a:rPr lang="fr-FR" smtClean="0">
                <a:solidFill>
                  <a:schemeClr val="bg1"/>
                </a:solidFill>
                <a:effectLst>
                  <a:outerShdw blurRad="38100" dist="38100" dir="2700000" algn="tl">
                    <a:srgbClr val="000000"/>
                  </a:outerShdw>
                </a:effectLst>
              </a:rPr>
              <a:t>En conception, un système est vu comme une communauté d’objets qui collaborent entre eux.</a:t>
            </a:r>
          </a:p>
          <a:p>
            <a:pPr marL="0" indent="0" algn="just" eaLnBrk="1" hangingPunct="1">
              <a:buFontTx/>
              <a:buNone/>
              <a:defRPr/>
            </a:pPr>
            <a:endParaRPr lang="fr-FR" sz="2000" smtClean="0">
              <a:solidFill>
                <a:schemeClr val="bg1"/>
              </a:solidFill>
              <a:effectLst>
                <a:outerShdw blurRad="38100" dist="38100" dir="2700000" algn="tl">
                  <a:srgbClr val="000000"/>
                </a:outerShdw>
              </a:effectLst>
            </a:endParaRPr>
          </a:p>
          <a:p>
            <a:pPr marL="0" indent="0" algn="just" eaLnBrk="1" hangingPunct="1">
              <a:buFontTx/>
              <a:buNone/>
              <a:defRPr/>
            </a:pPr>
            <a:r>
              <a:rPr lang="fr-FR" smtClean="0">
                <a:solidFill>
                  <a:schemeClr val="bg1"/>
                </a:solidFill>
                <a:effectLst>
                  <a:outerShdw blurRad="38100" dist="38100" dir="2700000" algn="tl">
                    <a:srgbClr val="000000"/>
                  </a:outerShdw>
                </a:effectLst>
              </a:rPr>
              <a:t>Ce mode de réflexion permet:</a:t>
            </a:r>
          </a:p>
          <a:p>
            <a:pPr marL="0" indent="0" algn="just" eaLnBrk="1" hangingPunct="1">
              <a:buFontTx/>
              <a:buNone/>
              <a:defRPr/>
            </a:pPr>
            <a:endParaRPr lang="fr-FR" smtClean="0">
              <a:solidFill>
                <a:schemeClr val="bg1"/>
              </a:solidFill>
              <a:effectLst>
                <a:outerShdw blurRad="38100" dist="38100" dir="2700000" algn="tl">
                  <a:srgbClr val="000000"/>
                </a:outerShdw>
              </a:effectLst>
            </a:endParaRPr>
          </a:p>
          <a:p>
            <a:pPr marL="714375" lvl="1" indent="-447675"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d’identifier les objets qui contribuent à la réalisation d’un événement système.</a:t>
            </a:r>
          </a:p>
          <a:p>
            <a:pPr marL="714375" lvl="1" indent="-447675" eaLnBrk="1" hangingPunct="1">
              <a:buClr>
                <a:schemeClr val="tx1"/>
              </a:buClr>
              <a:buFont typeface="Wingdings" pitchFamily="2" charset="2"/>
              <a:buBlip>
                <a:blip r:embed="rId3"/>
              </a:buBlip>
              <a:defRPr/>
            </a:pPr>
            <a:endParaRPr lang="fr-FR" sz="3200" smtClean="0">
              <a:solidFill>
                <a:schemeClr val="bg1"/>
              </a:solidFill>
              <a:effectLst>
                <a:outerShdw blurRad="38100" dist="38100" dir="2700000" algn="tl">
                  <a:srgbClr val="000000"/>
                </a:outerShdw>
              </a:effectLst>
            </a:endParaRPr>
          </a:p>
          <a:p>
            <a:pPr marL="714375" lvl="1" indent="-447675"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de définir les actions pour qu’ils s’acquittent de leurs responsabilités. </a:t>
            </a:r>
          </a:p>
        </p:txBody>
      </p:sp>
      <p:sp>
        <p:nvSpPr>
          <p:cNvPr id="167939"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principes d’affectation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body" idx="4294967295"/>
          </p:nvPr>
        </p:nvSpPr>
        <p:spPr bwMode="gray">
          <a:xfrm>
            <a:off x="101600" y="1141413"/>
            <a:ext cx="8963025" cy="5527675"/>
          </a:xfrm>
        </p:spPr>
        <p:txBody>
          <a:bodyPr lIns="91390" tIns="45695" rIns="91390" bIns="45695"/>
          <a:lstStyle/>
          <a:p>
            <a:pPr marL="88900" indent="-88900" algn="just" eaLnBrk="1" hangingPunct="1">
              <a:buFontTx/>
              <a:buNone/>
              <a:defRPr/>
            </a:pPr>
            <a:r>
              <a:rPr lang="en-GB" sz="3600" smtClean="0">
                <a:solidFill>
                  <a:schemeClr val="bg1"/>
                </a:solidFill>
              </a:rPr>
              <a:t>	</a:t>
            </a:r>
            <a:r>
              <a:rPr lang="fr-FR" sz="3600" smtClean="0">
                <a:solidFill>
                  <a:schemeClr val="bg1"/>
                </a:solidFill>
                <a:effectLst>
                  <a:outerShdw blurRad="38100" dist="38100" dir="2700000" algn="tl">
                    <a:srgbClr val="000000"/>
                  </a:outerShdw>
                </a:effectLst>
              </a:rPr>
              <a:t>Les cas d’utilisation sont une collection de scénarios de réussite et/ou d’échec.</a:t>
            </a:r>
          </a:p>
          <a:p>
            <a:pPr marL="88900" indent="-88900" algn="just" eaLnBrk="1" hangingPunct="1">
              <a:buFontTx/>
              <a:buNone/>
              <a:defRPr/>
            </a:pPr>
            <a:endParaRPr lang="fr-FR" sz="1600" smtClean="0">
              <a:solidFill>
                <a:schemeClr val="bg1"/>
              </a:solidFill>
              <a:effectLst>
                <a:outerShdw blurRad="38100" dist="38100" dir="2700000" algn="tl">
                  <a:srgbClr val="000000"/>
                </a:outerShdw>
              </a:effectLst>
            </a:endParaRPr>
          </a:p>
          <a:p>
            <a:pPr marL="88900" indent="-88900" algn="just" eaLnBrk="1" hangingPunct="1">
              <a:buFontTx/>
              <a:buNone/>
              <a:defRPr/>
            </a:pPr>
            <a:r>
              <a:rPr lang="fr-FR" sz="3600" smtClean="0">
                <a:solidFill>
                  <a:schemeClr val="bg1"/>
                </a:solidFill>
                <a:effectLst>
                  <a:outerShdw blurRad="38100" dist="38100" dir="2700000" algn="tl">
                    <a:srgbClr val="000000"/>
                  </a:outerShdw>
                </a:effectLst>
              </a:rPr>
              <a:t>	Ils décrivent la façon dont un acteur utilise un système pour atteindre un but.</a:t>
            </a:r>
          </a:p>
          <a:p>
            <a:pPr marL="88900" indent="-88900" algn="just" eaLnBrk="1" hangingPunct="1">
              <a:buFontTx/>
              <a:buNone/>
              <a:defRPr/>
            </a:pPr>
            <a:endParaRPr lang="fr-FR" sz="1600" smtClean="0">
              <a:solidFill>
                <a:schemeClr val="bg1"/>
              </a:solidFill>
              <a:effectLst>
                <a:outerShdw blurRad="38100" dist="38100" dir="2700000" algn="tl">
                  <a:srgbClr val="000000"/>
                </a:outerShdw>
              </a:effectLst>
            </a:endParaRPr>
          </a:p>
          <a:p>
            <a:pPr marL="88900" indent="-88900" algn="just" eaLnBrk="1" hangingPunct="1">
              <a:buFontTx/>
              <a:buNone/>
              <a:defRPr/>
            </a:pPr>
            <a:r>
              <a:rPr lang="fr-FR" sz="3600" smtClean="0">
                <a:solidFill>
                  <a:schemeClr val="bg1"/>
                </a:solidFill>
                <a:effectLst>
                  <a:outerShdw blurRad="38100" dist="38100" dir="2700000" algn="tl">
                    <a:srgbClr val="000000"/>
                  </a:outerShdw>
                </a:effectLst>
              </a:rPr>
              <a:t>	Ils sont de type boîte noire et décrivent un système en terme de comportement.</a:t>
            </a:r>
          </a:p>
          <a:p>
            <a:pPr marL="88900" indent="-88900" algn="just" eaLnBrk="1" hangingPunct="1">
              <a:buFontTx/>
              <a:buNone/>
              <a:defRPr/>
            </a:pPr>
            <a:endParaRPr lang="fr-FR" sz="1600" smtClean="0">
              <a:solidFill>
                <a:schemeClr val="bg1"/>
              </a:solidFill>
              <a:effectLst>
                <a:outerShdw blurRad="38100" dist="38100" dir="2700000" algn="tl">
                  <a:srgbClr val="000000"/>
                </a:outerShdw>
              </a:effectLst>
            </a:endParaRPr>
          </a:p>
          <a:p>
            <a:pPr marL="88900" indent="-88900" algn="just" eaLnBrk="1" hangingPunct="1">
              <a:buFontTx/>
              <a:buNone/>
              <a:defRPr/>
            </a:pPr>
            <a:r>
              <a:rPr lang="fr-FR" sz="3600" smtClean="0">
                <a:solidFill>
                  <a:schemeClr val="bg1"/>
                </a:solidFill>
                <a:effectLst>
                  <a:outerShdw blurRad="38100" dist="38100" dir="2700000" algn="tl">
                    <a:srgbClr val="000000"/>
                  </a:outerShdw>
                </a:effectLst>
              </a:rPr>
              <a:t>	</a:t>
            </a:r>
            <a:r>
              <a:rPr lang="fr-FR" sz="3600" b="1" smtClean="0">
                <a:solidFill>
                  <a:schemeClr val="bg1"/>
                </a:solidFill>
                <a:effectLst>
                  <a:outerShdw blurRad="38100" dist="38100" dir="2700000" algn="tl">
                    <a:srgbClr val="000000"/>
                  </a:outerShdw>
                </a:effectLst>
              </a:rPr>
              <a:t>Ce qu’il fera et non comment il le fera!</a:t>
            </a:r>
          </a:p>
        </p:txBody>
      </p:sp>
      <p:sp>
        <p:nvSpPr>
          <p:cNvPr id="117763"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cas d’utilisation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body" idx="4294967295"/>
          </p:nvPr>
        </p:nvSpPr>
        <p:spPr bwMode="gray">
          <a:xfrm>
            <a:off x="90488" y="765175"/>
            <a:ext cx="8963025" cy="5616575"/>
          </a:xfrm>
        </p:spPr>
        <p:txBody>
          <a:bodyPr lIns="91390" tIns="45695" rIns="91390" bIns="45695"/>
          <a:lstStyle/>
          <a:p>
            <a:pPr marL="87313" indent="-87313" eaLnBrk="1" hangingPunct="1">
              <a:lnSpc>
                <a:spcPct val="90000"/>
              </a:lnSpc>
              <a:buFontTx/>
              <a:buNone/>
              <a:defRPr/>
            </a:pPr>
            <a:r>
              <a:rPr lang="fr-FR" smtClean="0">
                <a:solidFill>
                  <a:schemeClr val="bg1"/>
                </a:solidFill>
                <a:effectLst>
                  <a:outerShdw blurRad="38100" dist="38100" dir="2700000" algn="tl">
                    <a:srgbClr val="000000"/>
                  </a:outerShdw>
                </a:effectLst>
              </a:rPr>
              <a:t>	</a:t>
            </a:r>
            <a:r>
              <a:rPr lang="fr-FR" sz="3000" smtClean="0">
                <a:solidFill>
                  <a:schemeClr val="bg1"/>
                </a:solidFill>
                <a:effectLst>
                  <a:outerShdw blurRad="38100" dist="38100" dir="2700000" algn="tl">
                    <a:srgbClr val="000000"/>
                  </a:outerShdw>
                </a:effectLst>
              </a:rPr>
              <a:t>Les responsabilités sont affectées aux classes et sont de deux types:</a:t>
            </a:r>
          </a:p>
          <a:p>
            <a:pPr marL="87313" indent="-87313" algn="just" eaLnBrk="1" hangingPunct="1">
              <a:lnSpc>
                <a:spcPct val="90000"/>
              </a:lnSpc>
              <a:buFontTx/>
              <a:buNone/>
              <a:defRPr/>
            </a:pPr>
            <a:endParaRPr lang="fr-FR" sz="1600" smtClean="0">
              <a:solidFill>
                <a:schemeClr val="bg1"/>
              </a:solidFill>
              <a:effectLst>
                <a:outerShdw blurRad="38100" dist="38100" dir="2700000" algn="tl">
                  <a:srgbClr val="000000"/>
                </a:outerShdw>
              </a:effectLst>
            </a:endParaRPr>
          </a:p>
          <a:p>
            <a:pPr marL="87313" indent="-87313" algn="just" eaLnBrk="1" hangingPunct="1">
              <a:lnSpc>
                <a:spcPct val="90000"/>
              </a:lnSpc>
              <a:buFontTx/>
              <a:buNone/>
              <a:defRPr/>
            </a:pPr>
            <a:r>
              <a:rPr lang="fr-FR" sz="2800" smtClean="0">
                <a:solidFill>
                  <a:schemeClr val="bg1"/>
                </a:solidFill>
                <a:effectLst>
                  <a:outerShdw blurRad="38100" dist="38100" dir="2700000" algn="tl">
                    <a:srgbClr val="000000"/>
                  </a:outerShdw>
                </a:effectLst>
              </a:rPr>
              <a:t>	</a:t>
            </a:r>
            <a:r>
              <a:rPr lang="fr-FR" sz="3000" smtClean="0">
                <a:solidFill>
                  <a:schemeClr val="bg1"/>
                </a:solidFill>
                <a:effectLst>
                  <a:outerShdw blurRad="38100" dist="38100" dir="2700000" algn="tl">
                    <a:srgbClr val="000000"/>
                  </a:outerShdw>
                </a:effectLst>
              </a:rPr>
              <a:t>Les responsabilités de </a:t>
            </a:r>
            <a:r>
              <a:rPr lang="fr-FR" sz="3000" b="1" smtClean="0">
                <a:solidFill>
                  <a:schemeClr val="bg1"/>
                </a:solidFill>
                <a:effectLst>
                  <a:outerShdw blurRad="38100" dist="38100" dir="2700000" algn="tl">
                    <a:srgbClr val="000000"/>
                  </a:outerShdw>
                </a:effectLst>
              </a:rPr>
              <a:t>Faire</a:t>
            </a:r>
            <a:r>
              <a:rPr lang="fr-FR" sz="3000" smtClean="0">
                <a:solidFill>
                  <a:schemeClr val="bg1"/>
                </a:solidFill>
                <a:effectLst>
                  <a:outerShdw blurRad="38100" dist="38100" dir="2700000" algn="tl">
                    <a:srgbClr val="000000"/>
                  </a:outerShdw>
                </a:effectLst>
              </a:rPr>
              <a:t> comme:</a:t>
            </a:r>
          </a:p>
          <a:p>
            <a:pPr marL="87313" indent="-87313" algn="just" eaLnBrk="1" hangingPunct="1">
              <a:lnSpc>
                <a:spcPct val="90000"/>
              </a:lnSpc>
              <a:buFontTx/>
              <a:buNone/>
              <a:defRPr/>
            </a:pPr>
            <a:endParaRPr lang="fr-FR" sz="1400" smtClean="0">
              <a:solidFill>
                <a:schemeClr val="bg1"/>
              </a:solidFill>
              <a:effectLst>
                <a:outerShdw blurRad="38100" dist="38100" dir="2700000" algn="tl">
                  <a:srgbClr val="000000"/>
                </a:outerShdw>
              </a:effectLst>
            </a:endParaRPr>
          </a:p>
          <a:p>
            <a:pPr marL="714375" lvl="1" indent="-447675" algn="just" eaLnBrk="1" hangingPunct="1">
              <a:lnSpc>
                <a:spcPct val="9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Créer un objet ou faire un calcul.</a:t>
            </a:r>
          </a:p>
          <a:p>
            <a:pPr marL="714375" lvl="1" indent="-447675" algn="just" eaLnBrk="1" hangingPunct="1">
              <a:lnSpc>
                <a:spcPct val="9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Déclencher une action sur un objet.</a:t>
            </a:r>
          </a:p>
          <a:p>
            <a:pPr marL="714375" lvl="1" indent="-447675" algn="just" eaLnBrk="1" hangingPunct="1">
              <a:lnSpc>
                <a:spcPct val="9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Contrôler les activités d’un objet.</a:t>
            </a:r>
          </a:p>
          <a:p>
            <a:pPr marL="87313" indent="-87313" algn="just" eaLnBrk="1" hangingPunct="1">
              <a:lnSpc>
                <a:spcPct val="90000"/>
              </a:lnSpc>
              <a:buFontTx/>
              <a:buNone/>
              <a:defRPr/>
            </a:pPr>
            <a:endParaRPr lang="fr-FR" sz="1400" smtClean="0">
              <a:solidFill>
                <a:schemeClr val="bg1"/>
              </a:solidFill>
              <a:effectLst>
                <a:outerShdw blurRad="38100" dist="38100" dir="2700000" algn="tl">
                  <a:srgbClr val="000000"/>
                </a:outerShdw>
              </a:effectLst>
            </a:endParaRPr>
          </a:p>
          <a:p>
            <a:pPr marL="87313" indent="-87313" algn="just" eaLnBrk="1" hangingPunct="1">
              <a:lnSpc>
                <a:spcPct val="90000"/>
              </a:lnSpc>
              <a:buFontTx/>
              <a:buNone/>
              <a:defRPr/>
            </a:pPr>
            <a:r>
              <a:rPr lang="fr-FR" sz="2800" smtClean="0">
                <a:solidFill>
                  <a:schemeClr val="bg1"/>
                </a:solidFill>
                <a:effectLst>
                  <a:outerShdw blurRad="38100" dist="38100" dir="2700000" algn="tl">
                    <a:srgbClr val="000000"/>
                  </a:outerShdw>
                </a:effectLst>
              </a:rPr>
              <a:t>	</a:t>
            </a:r>
            <a:r>
              <a:rPr lang="fr-FR" sz="3000" smtClean="0">
                <a:solidFill>
                  <a:schemeClr val="bg1"/>
                </a:solidFill>
                <a:effectLst>
                  <a:outerShdw blurRad="38100" dist="38100" dir="2700000" algn="tl">
                    <a:srgbClr val="000000"/>
                  </a:outerShdw>
                </a:effectLst>
              </a:rPr>
              <a:t>Les responsabilités de </a:t>
            </a:r>
            <a:r>
              <a:rPr lang="fr-FR" sz="3000" b="1" smtClean="0">
                <a:solidFill>
                  <a:schemeClr val="bg1"/>
                </a:solidFill>
                <a:effectLst>
                  <a:outerShdw blurRad="38100" dist="38100" dir="2700000" algn="tl">
                    <a:srgbClr val="000000"/>
                  </a:outerShdw>
                </a:effectLst>
              </a:rPr>
              <a:t>Savoir</a:t>
            </a:r>
            <a:r>
              <a:rPr lang="fr-FR" sz="3000" smtClean="0">
                <a:solidFill>
                  <a:schemeClr val="bg1"/>
                </a:solidFill>
                <a:effectLst>
                  <a:outerShdw blurRad="38100" dist="38100" dir="2700000" algn="tl">
                    <a:srgbClr val="000000"/>
                  </a:outerShdw>
                </a:effectLst>
              </a:rPr>
              <a:t> comme:</a:t>
            </a:r>
          </a:p>
          <a:p>
            <a:pPr marL="87313" indent="-87313" algn="just" eaLnBrk="1" hangingPunct="1">
              <a:lnSpc>
                <a:spcPct val="90000"/>
              </a:lnSpc>
              <a:buFontTx/>
              <a:buNone/>
              <a:defRPr/>
            </a:pPr>
            <a:endParaRPr lang="fr-FR" sz="1400" smtClean="0">
              <a:solidFill>
                <a:schemeClr val="bg1"/>
              </a:solidFill>
              <a:effectLst>
                <a:outerShdw blurRad="38100" dist="38100" dir="2700000" algn="tl">
                  <a:srgbClr val="000000"/>
                </a:outerShdw>
              </a:effectLst>
            </a:endParaRPr>
          </a:p>
          <a:p>
            <a:pPr marL="714375" lvl="1" indent="-447675" algn="just" eaLnBrk="1" hangingPunct="1">
              <a:lnSpc>
                <a:spcPct val="9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Connaître les données encapsulées.</a:t>
            </a:r>
          </a:p>
          <a:p>
            <a:pPr marL="714375" lvl="1" indent="-447675" algn="just" eaLnBrk="1" hangingPunct="1">
              <a:lnSpc>
                <a:spcPct val="9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Connaître les objets connexes.</a:t>
            </a:r>
          </a:p>
          <a:p>
            <a:pPr marL="714375" lvl="1" indent="-447675" algn="just" eaLnBrk="1" hangingPunct="1">
              <a:lnSpc>
                <a:spcPct val="9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Connaître les éléments à dériver ou à calculer.</a:t>
            </a:r>
          </a:p>
        </p:txBody>
      </p:sp>
      <p:sp>
        <p:nvSpPr>
          <p:cNvPr id="169987" name="Text Box 3"/>
          <p:cNvSpPr txBox="1">
            <a:spLocks noChangeArrowheads="1"/>
          </p:cNvSpPr>
          <p:nvPr/>
        </p:nvSpPr>
        <p:spPr bwMode="auto">
          <a:xfrm>
            <a:off x="0" y="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rgbClr val="D9EDEF"/>
                </a:solidFill>
                <a:effectLst>
                  <a:outerShdw blurRad="38100" dist="38100" dir="2700000" algn="tl">
                    <a:srgbClr val="000000"/>
                  </a:outerShdw>
                </a:effectLst>
              </a:rPr>
              <a:t>L’affectation des responsabilités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ChangeArrowheads="1"/>
          </p:cNvSpPr>
          <p:nvPr/>
        </p:nvSpPr>
        <p:spPr bwMode="auto">
          <a:xfrm>
            <a:off x="428625" y="2997200"/>
            <a:ext cx="8320088" cy="533400"/>
          </a:xfrm>
          <a:prstGeom prst="rect">
            <a:avLst/>
          </a:prstGeom>
          <a:noFill/>
          <a:ln w="9525">
            <a:noFill/>
            <a:miter lim="800000"/>
            <a:headEnd/>
            <a:tailEnd/>
          </a:ln>
          <a:effectLst/>
        </p:spPr>
        <p:txBody>
          <a:bodyPr lIns="91390" tIns="45695" rIns="91390" bIns="45695"/>
          <a:lstStyle/>
          <a:p>
            <a:pPr algn="ctr">
              <a:spcBef>
                <a:spcPct val="20000"/>
              </a:spcBef>
              <a:defRPr/>
            </a:pPr>
            <a:r>
              <a:rPr lang="fr-FR" sz="4000">
                <a:solidFill>
                  <a:schemeClr val="bg1"/>
                </a:solidFill>
                <a:effectLst>
                  <a:outerShdw blurRad="38100" dist="38100" dir="2700000" algn="tl">
                    <a:srgbClr val="000000"/>
                  </a:outerShdw>
                </a:effectLst>
              </a:rPr>
              <a:t>La réalisation des cas d’utilisation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body" idx="4294967295"/>
          </p:nvPr>
        </p:nvSpPr>
        <p:spPr bwMode="gray">
          <a:xfrm>
            <a:off x="227013" y="1069975"/>
            <a:ext cx="8677275" cy="5527675"/>
          </a:xfrm>
        </p:spPr>
        <p:txBody>
          <a:bodyPr lIns="91390" tIns="45695" rIns="91390" bIns="45695"/>
          <a:lstStyle/>
          <a:p>
            <a:pPr marL="0" indent="0" algn="just" eaLnBrk="1" hangingPunct="1">
              <a:lnSpc>
                <a:spcPct val="80000"/>
              </a:lnSpc>
              <a:buFontTx/>
              <a:buNone/>
              <a:defRPr/>
            </a:pPr>
            <a:r>
              <a:rPr lang="fr-FR" sz="3000" smtClean="0">
                <a:solidFill>
                  <a:schemeClr val="bg1"/>
                </a:solidFill>
                <a:effectLst>
                  <a:outerShdw blurRad="38100" dist="38100" dir="2700000" algn="tl">
                    <a:srgbClr val="000000"/>
                  </a:outerShdw>
                </a:effectLst>
              </a:rPr>
              <a:t>Pour chaque cas d’utilisation, on liste toutes les événements système que l’on modélise.</a:t>
            </a:r>
          </a:p>
          <a:p>
            <a:pPr marL="0" indent="0" eaLnBrk="1" hangingPunct="1">
              <a:lnSpc>
                <a:spcPct val="80000"/>
              </a:lnSpc>
              <a:buFontTx/>
              <a:buNone/>
              <a:defRPr/>
            </a:pPr>
            <a:endParaRPr lang="fr-FR" sz="2400" smtClean="0">
              <a:solidFill>
                <a:schemeClr val="bg1"/>
              </a:solidFill>
              <a:effectLst>
                <a:outerShdw blurRad="38100" dist="38100" dir="2700000" algn="tl">
                  <a:srgbClr val="000000"/>
                </a:outerShdw>
              </a:effectLst>
            </a:endParaRPr>
          </a:p>
          <a:p>
            <a:pPr marL="627063" lvl="1" indent="-447675" algn="just" eaLnBrk="1" hangingPunct="1">
              <a:lnSpc>
                <a:spcPct val="8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en analysant les opérations système </a:t>
            </a:r>
          </a:p>
          <a:p>
            <a:pPr marL="627063" lvl="1" indent="-447675" algn="just" eaLnBrk="1" hangingPunct="1">
              <a:lnSpc>
                <a:spcPct val="80000"/>
              </a:lnSpc>
              <a:buClr>
                <a:schemeClr val="tx1"/>
              </a:buClr>
              <a:buFont typeface="Wingdings" pitchFamily="2" charset="2"/>
              <a:buBlip>
                <a:blip r:embed="rId3"/>
              </a:buBlip>
              <a:defRPr/>
            </a:pPr>
            <a:endParaRPr lang="fr-FR" sz="2000" smtClean="0">
              <a:solidFill>
                <a:schemeClr val="bg1"/>
              </a:solidFill>
              <a:effectLst>
                <a:outerShdw blurRad="38100" dist="38100" dir="2700000" algn="tl">
                  <a:srgbClr val="000000"/>
                </a:outerShdw>
              </a:effectLst>
            </a:endParaRPr>
          </a:p>
          <a:p>
            <a:pPr marL="627063" lvl="1" indent="-447675" algn="just" eaLnBrk="1" hangingPunct="1">
              <a:lnSpc>
                <a:spcPct val="8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en identifiant les classes conceptuelles qui collaborent pour les réaliser.</a:t>
            </a:r>
          </a:p>
          <a:p>
            <a:pPr marL="627063" lvl="1" indent="-447675" algn="just" eaLnBrk="1" hangingPunct="1">
              <a:lnSpc>
                <a:spcPct val="80000"/>
              </a:lnSpc>
              <a:buClr>
                <a:schemeClr val="tx1"/>
              </a:buClr>
              <a:buFont typeface="Wingdings" pitchFamily="2" charset="2"/>
              <a:buBlip>
                <a:blip r:embed="rId3"/>
              </a:buBlip>
              <a:defRPr/>
            </a:pPr>
            <a:endParaRPr lang="fr-FR" sz="2000" smtClean="0">
              <a:solidFill>
                <a:schemeClr val="bg1"/>
              </a:solidFill>
              <a:effectLst>
                <a:outerShdw blurRad="38100" dist="38100" dir="2700000" algn="tl">
                  <a:srgbClr val="000000"/>
                </a:outerShdw>
              </a:effectLst>
            </a:endParaRPr>
          </a:p>
          <a:p>
            <a:pPr marL="627063" lvl="1" indent="-447675" algn="just" eaLnBrk="1" hangingPunct="1">
              <a:lnSpc>
                <a:spcPct val="8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en affectant des responsabilités à chacune de ces classes.</a:t>
            </a:r>
          </a:p>
          <a:p>
            <a:pPr marL="627063" lvl="1" indent="-447675" algn="just" eaLnBrk="1" hangingPunct="1">
              <a:lnSpc>
                <a:spcPct val="80000"/>
              </a:lnSpc>
              <a:buClr>
                <a:schemeClr val="tx1"/>
              </a:buClr>
              <a:buFont typeface="Wingdings" pitchFamily="2" charset="2"/>
              <a:buBlip>
                <a:blip r:embed="rId3"/>
              </a:buBlip>
              <a:defRPr/>
            </a:pPr>
            <a:endParaRPr lang="fr-FR" sz="2000" smtClean="0">
              <a:solidFill>
                <a:schemeClr val="bg1"/>
              </a:solidFill>
              <a:effectLst>
                <a:outerShdw blurRad="38100" dist="38100" dir="2700000" algn="tl">
                  <a:srgbClr val="000000"/>
                </a:outerShdw>
              </a:effectLst>
            </a:endParaRPr>
          </a:p>
          <a:p>
            <a:pPr marL="627063" lvl="1" indent="-447675" algn="just" eaLnBrk="1" hangingPunct="1">
              <a:lnSpc>
                <a:spcPct val="8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en matérialisant les choix d’affectation des responsabilités dans un diagramme d’interaction.</a:t>
            </a:r>
          </a:p>
        </p:txBody>
      </p:sp>
      <p:sp>
        <p:nvSpPr>
          <p:cNvPr id="173059" name="Text Box 3"/>
          <p:cNvSpPr txBox="1">
            <a:spLocks noChangeArrowheads="1"/>
          </p:cNvSpPr>
          <p:nvPr/>
        </p:nvSpPr>
        <p:spPr bwMode="auto">
          <a:xfrm>
            <a:off x="0" y="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rgbClr val="D9EDEF"/>
                </a:solidFill>
                <a:effectLst>
                  <a:outerShdw blurRad="38100" dist="38100" dir="2700000" algn="tl">
                    <a:srgbClr val="000000"/>
                  </a:outerShdw>
                </a:effectLst>
              </a:rPr>
              <a:t>Réalisation des cas d’utilisation</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body" idx="4294967295"/>
          </p:nvPr>
        </p:nvSpPr>
        <p:spPr bwMode="gray">
          <a:xfrm>
            <a:off x="61913" y="901700"/>
            <a:ext cx="8963025" cy="1158875"/>
          </a:xfrm>
        </p:spPr>
        <p:txBody>
          <a:bodyPr lIns="91390" tIns="45695" rIns="91390" bIns="45695"/>
          <a:lstStyle/>
          <a:p>
            <a:pPr marL="0" indent="0" algn="just" eaLnBrk="1" hangingPunct="1">
              <a:buFontTx/>
              <a:buNone/>
              <a:defRPr/>
            </a:pPr>
            <a:r>
              <a:rPr lang="fr-FR" sz="3000" smtClean="0">
                <a:solidFill>
                  <a:schemeClr val="bg1"/>
                </a:solidFill>
                <a:effectLst>
                  <a:outerShdw blurRad="38100" dist="38100" dir="2700000" algn="tl">
                    <a:srgbClr val="000000"/>
                  </a:outerShdw>
                </a:effectLst>
              </a:rPr>
              <a:t>Les opérations système gèrent les événements entrants.	</a:t>
            </a:r>
          </a:p>
        </p:txBody>
      </p:sp>
      <p:sp>
        <p:nvSpPr>
          <p:cNvPr id="95235" name="Text Box 3"/>
          <p:cNvSpPr txBox="1">
            <a:spLocks noChangeArrowheads="1"/>
          </p:cNvSpPr>
          <p:nvPr/>
        </p:nvSpPr>
        <p:spPr bwMode="auto">
          <a:xfrm>
            <a:off x="352425" y="2520950"/>
            <a:ext cx="1081088" cy="388938"/>
          </a:xfrm>
          <a:prstGeom prst="rect">
            <a:avLst/>
          </a:prstGeom>
          <a:noFill/>
          <a:ln w="9525" algn="ctr">
            <a:noFill/>
            <a:miter lim="800000"/>
            <a:headEnd/>
            <a:tailEnd/>
          </a:ln>
        </p:spPr>
        <p:txBody>
          <a:bodyPr lIns="91390" tIns="45695" rIns="91390" bIns="45695"/>
          <a:lstStyle/>
          <a:p>
            <a:r>
              <a:rPr lang="fr-FR" sz="1400" b="1">
                <a:solidFill>
                  <a:schemeClr val="bg1"/>
                </a:solidFill>
                <a:latin typeface="Verdana" pitchFamily="34" charset="0"/>
              </a:rPr>
              <a:t>:</a:t>
            </a:r>
            <a:r>
              <a:rPr lang="fr-FR" sz="1400" b="1" u="sng">
                <a:solidFill>
                  <a:schemeClr val="bg1"/>
                </a:solidFill>
                <a:latin typeface="Verdana" pitchFamily="34" charset="0"/>
              </a:rPr>
              <a:t>Caissier</a:t>
            </a:r>
            <a:endParaRPr lang="fr-FR" sz="1400" b="1">
              <a:solidFill>
                <a:schemeClr val="bg1"/>
              </a:solidFill>
              <a:latin typeface="Verdana" pitchFamily="34" charset="0"/>
            </a:endParaRPr>
          </a:p>
        </p:txBody>
      </p:sp>
      <p:sp>
        <p:nvSpPr>
          <p:cNvPr id="95236" name="Rectangle 4"/>
          <p:cNvSpPr>
            <a:spLocks noChangeArrowheads="1"/>
          </p:cNvSpPr>
          <p:nvPr/>
        </p:nvSpPr>
        <p:spPr bwMode="auto">
          <a:xfrm>
            <a:off x="531813" y="3321050"/>
            <a:ext cx="5411787" cy="1168400"/>
          </a:xfrm>
          <a:prstGeom prst="rect">
            <a:avLst/>
          </a:prstGeom>
          <a:noFill/>
          <a:ln w="9525" algn="ctr">
            <a:solidFill>
              <a:schemeClr val="bg1"/>
            </a:solidFill>
            <a:miter lim="800000"/>
            <a:headEnd/>
            <a:tailEnd/>
          </a:ln>
        </p:spPr>
        <p:txBody>
          <a:bodyPr/>
          <a:lstStyle/>
          <a:p>
            <a:endParaRPr lang="fr-FR"/>
          </a:p>
        </p:txBody>
      </p:sp>
      <p:sp>
        <p:nvSpPr>
          <p:cNvPr id="95237" name="Text Box 5"/>
          <p:cNvSpPr txBox="1">
            <a:spLocks noChangeArrowheads="1"/>
          </p:cNvSpPr>
          <p:nvPr/>
        </p:nvSpPr>
        <p:spPr bwMode="auto">
          <a:xfrm>
            <a:off x="4940300" y="2152650"/>
            <a:ext cx="1408113" cy="388938"/>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600" b="1" u="sng">
                <a:solidFill>
                  <a:srgbClr val="000000"/>
                </a:solidFill>
                <a:latin typeface="Verdana" pitchFamily="34" charset="0"/>
              </a:rPr>
              <a:t>:Système</a:t>
            </a:r>
            <a:endParaRPr lang="fr-FR" sz="1600" b="1">
              <a:solidFill>
                <a:srgbClr val="000000"/>
              </a:solidFill>
              <a:latin typeface="Verdana" pitchFamily="34" charset="0"/>
            </a:endParaRPr>
          </a:p>
        </p:txBody>
      </p:sp>
      <p:grpSp>
        <p:nvGrpSpPr>
          <p:cNvPr id="95238" name="Group 6"/>
          <p:cNvGrpSpPr>
            <a:grpSpLocks/>
          </p:cNvGrpSpPr>
          <p:nvPr/>
        </p:nvGrpSpPr>
        <p:grpSpPr bwMode="auto">
          <a:xfrm>
            <a:off x="609600" y="2233613"/>
            <a:ext cx="465138" cy="330200"/>
            <a:chOff x="4319" y="5170"/>
            <a:chExt cx="1800" cy="1620"/>
          </a:xfrm>
        </p:grpSpPr>
        <p:sp>
          <p:nvSpPr>
            <p:cNvPr id="95267" name="Oval 7"/>
            <p:cNvSpPr>
              <a:spLocks noChangeArrowheads="1"/>
            </p:cNvSpPr>
            <p:nvPr/>
          </p:nvSpPr>
          <p:spPr bwMode="auto">
            <a:xfrm>
              <a:off x="4319" y="5170"/>
              <a:ext cx="1800" cy="1620"/>
            </a:xfrm>
            <a:prstGeom prst="ellipse">
              <a:avLst/>
            </a:prstGeom>
            <a:solidFill>
              <a:srgbClr val="FFFFFF"/>
            </a:solidFill>
            <a:ln w="9525">
              <a:solidFill>
                <a:srgbClr val="000000"/>
              </a:solidFill>
              <a:round/>
              <a:headEnd/>
              <a:tailEnd/>
            </a:ln>
          </p:spPr>
          <p:txBody>
            <a:bodyPr/>
            <a:lstStyle/>
            <a:p>
              <a:endParaRPr lang="fr-FR"/>
            </a:p>
          </p:txBody>
        </p:sp>
        <p:sp>
          <p:nvSpPr>
            <p:cNvPr id="95268" name="Oval 8"/>
            <p:cNvSpPr>
              <a:spLocks noChangeArrowheads="1"/>
            </p:cNvSpPr>
            <p:nvPr/>
          </p:nvSpPr>
          <p:spPr bwMode="auto">
            <a:xfrm>
              <a:off x="5039" y="5350"/>
              <a:ext cx="360" cy="360"/>
            </a:xfrm>
            <a:prstGeom prst="ellipse">
              <a:avLst/>
            </a:prstGeom>
            <a:solidFill>
              <a:srgbClr val="FFFFFF"/>
            </a:solidFill>
            <a:ln w="9525">
              <a:solidFill>
                <a:srgbClr val="000000"/>
              </a:solidFill>
              <a:round/>
              <a:headEnd/>
              <a:tailEnd/>
            </a:ln>
          </p:spPr>
          <p:txBody>
            <a:bodyPr/>
            <a:lstStyle/>
            <a:p>
              <a:endParaRPr lang="fr-FR"/>
            </a:p>
          </p:txBody>
        </p:sp>
        <p:sp>
          <p:nvSpPr>
            <p:cNvPr id="95269" name="Line 9"/>
            <p:cNvSpPr>
              <a:spLocks noChangeShapeType="1"/>
            </p:cNvSpPr>
            <p:nvPr/>
          </p:nvSpPr>
          <p:spPr bwMode="auto">
            <a:xfrm>
              <a:off x="5219" y="5710"/>
              <a:ext cx="0" cy="360"/>
            </a:xfrm>
            <a:prstGeom prst="line">
              <a:avLst/>
            </a:prstGeom>
            <a:noFill/>
            <a:ln w="9525">
              <a:solidFill>
                <a:srgbClr val="000000"/>
              </a:solidFill>
              <a:round/>
              <a:headEnd/>
              <a:tailEnd/>
            </a:ln>
          </p:spPr>
          <p:txBody>
            <a:bodyPr/>
            <a:lstStyle/>
            <a:p>
              <a:endParaRPr lang="fr-FR"/>
            </a:p>
          </p:txBody>
        </p:sp>
        <p:sp>
          <p:nvSpPr>
            <p:cNvPr id="95270" name="Line 10"/>
            <p:cNvSpPr>
              <a:spLocks noChangeShapeType="1"/>
            </p:cNvSpPr>
            <p:nvPr/>
          </p:nvSpPr>
          <p:spPr bwMode="auto">
            <a:xfrm flipH="1">
              <a:off x="4859" y="6070"/>
              <a:ext cx="360" cy="540"/>
            </a:xfrm>
            <a:prstGeom prst="line">
              <a:avLst/>
            </a:prstGeom>
            <a:noFill/>
            <a:ln w="9525">
              <a:solidFill>
                <a:srgbClr val="000000"/>
              </a:solidFill>
              <a:round/>
              <a:headEnd/>
              <a:tailEnd/>
            </a:ln>
          </p:spPr>
          <p:txBody>
            <a:bodyPr/>
            <a:lstStyle/>
            <a:p>
              <a:endParaRPr lang="fr-FR"/>
            </a:p>
          </p:txBody>
        </p:sp>
        <p:sp>
          <p:nvSpPr>
            <p:cNvPr id="95271" name="Line 11"/>
            <p:cNvSpPr>
              <a:spLocks noChangeShapeType="1"/>
            </p:cNvSpPr>
            <p:nvPr/>
          </p:nvSpPr>
          <p:spPr bwMode="auto">
            <a:xfrm>
              <a:off x="5219" y="6070"/>
              <a:ext cx="360" cy="540"/>
            </a:xfrm>
            <a:prstGeom prst="line">
              <a:avLst/>
            </a:prstGeom>
            <a:noFill/>
            <a:ln w="9525">
              <a:solidFill>
                <a:srgbClr val="000000"/>
              </a:solidFill>
              <a:round/>
              <a:headEnd/>
              <a:tailEnd/>
            </a:ln>
          </p:spPr>
          <p:txBody>
            <a:bodyPr/>
            <a:lstStyle/>
            <a:p>
              <a:endParaRPr lang="fr-FR"/>
            </a:p>
          </p:txBody>
        </p:sp>
        <p:sp>
          <p:nvSpPr>
            <p:cNvPr id="95272" name="Line 12"/>
            <p:cNvSpPr>
              <a:spLocks noChangeShapeType="1"/>
            </p:cNvSpPr>
            <p:nvPr/>
          </p:nvSpPr>
          <p:spPr bwMode="auto">
            <a:xfrm>
              <a:off x="4859" y="5810"/>
              <a:ext cx="720" cy="1"/>
            </a:xfrm>
            <a:prstGeom prst="line">
              <a:avLst/>
            </a:prstGeom>
            <a:noFill/>
            <a:ln w="9525">
              <a:solidFill>
                <a:srgbClr val="000000"/>
              </a:solidFill>
              <a:round/>
              <a:headEnd/>
              <a:tailEnd/>
            </a:ln>
          </p:spPr>
          <p:txBody>
            <a:bodyPr/>
            <a:lstStyle/>
            <a:p>
              <a:endParaRPr lang="fr-FR"/>
            </a:p>
          </p:txBody>
        </p:sp>
        <p:sp>
          <p:nvSpPr>
            <p:cNvPr id="95273" name="Line 13"/>
            <p:cNvSpPr>
              <a:spLocks noChangeShapeType="1"/>
            </p:cNvSpPr>
            <p:nvPr/>
          </p:nvSpPr>
          <p:spPr bwMode="auto">
            <a:xfrm flipH="1">
              <a:off x="5399" y="5890"/>
              <a:ext cx="720" cy="900"/>
            </a:xfrm>
            <a:prstGeom prst="line">
              <a:avLst/>
            </a:prstGeom>
            <a:noFill/>
            <a:ln w="9525">
              <a:solidFill>
                <a:srgbClr val="000000"/>
              </a:solidFill>
              <a:round/>
              <a:headEnd/>
              <a:tailEnd/>
            </a:ln>
          </p:spPr>
          <p:txBody>
            <a:bodyPr/>
            <a:lstStyle/>
            <a:p>
              <a:endParaRPr lang="fr-FR"/>
            </a:p>
          </p:txBody>
        </p:sp>
        <p:sp>
          <p:nvSpPr>
            <p:cNvPr id="95274" name="Line 14"/>
            <p:cNvSpPr>
              <a:spLocks noChangeShapeType="1"/>
            </p:cNvSpPr>
            <p:nvPr/>
          </p:nvSpPr>
          <p:spPr bwMode="auto">
            <a:xfrm flipV="1">
              <a:off x="4679" y="5170"/>
              <a:ext cx="1" cy="180"/>
            </a:xfrm>
            <a:prstGeom prst="line">
              <a:avLst/>
            </a:prstGeom>
            <a:noFill/>
            <a:ln w="9525">
              <a:solidFill>
                <a:srgbClr val="000000"/>
              </a:solidFill>
              <a:round/>
              <a:headEnd/>
              <a:tailEnd/>
            </a:ln>
          </p:spPr>
          <p:txBody>
            <a:bodyPr/>
            <a:lstStyle/>
            <a:p>
              <a:endParaRPr lang="fr-FR"/>
            </a:p>
          </p:txBody>
        </p:sp>
        <p:sp>
          <p:nvSpPr>
            <p:cNvPr id="95275" name="Line 15"/>
            <p:cNvSpPr>
              <a:spLocks noChangeShapeType="1"/>
            </p:cNvSpPr>
            <p:nvPr/>
          </p:nvSpPr>
          <p:spPr bwMode="auto">
            <a:xfrm>
              <a:off x="4679" y="5350"/>
              <a:ext cx="180" cy="0"/>
            </a:xfrm>
            <a:prstGeom prst="line">
              <a:avLst/>
            </a:prstGeom>
            <a:noFill/>
            <a:ln w="9525">
              <a:solidFill>
                <a:srgbClr val="000000"/>
              </a:solidFill>
              <a:round/>
              <a:headEnd/>
              <a:tailEnd/>
            </a:ln>
          </p:spPr>
          <p:txBody>
            <a:bodyPr/>
            <a:lstStyle/>
            <a:p>
              <a:endParaRPr lang="fr-FR"/>
            </a:p>
          </p:txBody>
        </p:sp>
      </p:grpSp>
      <p:sp>
        <p:nvSpPr>
          <p:cNvPr id="95239" name="Line 16"/>
          <p:cNvSpPr>
            <a:spLocks noChangeShapeType="1"/>
          </p:cNvSpPr>
          <p:nvPr/>
        </p:nvSpPr>
        <p:spPr bwMode="auto">
          <a:xfrm>
            <a:off x="827088" y="2997200"/>
            <a:ext cx="0" cy="3527425"/>
          </a:xfrm>
          <a:prstGeom prst="line">
            <a:avLst/>
          </a:prstGeom>
          <a:noFill/>
          <a:ln w="9525">
            <a:solidFill>
              <a:schemeClr val="bg1"/>
            </a:solidFill>
            <a:prstDash val="dash"/>
            <a:round/>
            <a:headEnd/>
            <a:tailEnd/>
          </a:ln>
        </p:spPr>
        <p:txBody>
          <a:bodyPr/>
          <a:lstStyle/>
          <a:p>
            <a:endParaRPr lang="fr-FR"/>
          </a:p>
        </p:txBody>
      </p:sp>
      <p:sp>
        <p:nvSpPr>
          <p:cNvPr id="95240" name="Line 17"/>
          <p:cNvSpPr>
            <a:spLocks noChangeShapeType="1"/>
          </p:cNvSpPr>
          <p:nvPr/>
        </p:nvSpPr>
        <p:spPr bwMode="auto">
          <a:xfrm>
            <a:off x="5635625" y="2541588"/>
            <a:ext cx="0" cy="4025900"/>
          </a:xfrm>
          <a:prstGeom prst="line">
            <a:avLst/>
          </a:prstGeom>
          <a:noFill/>
          <a:ln w="9525">
            <a:solidFill>
              <a:schemeClr val="bg1"/>
            </a:solidFill>
            <a:prstDash val="dash"/>
            <a:round/>
            <a:headEnd/>
            <a:tailEnd/>
          </a:ln>
        </p:spPr>
        <p:txBody>
          <a:bodyPr/>
          <a:lstStyle/>
          <a:p>
            <a:endParaRPr lang="fr-FR"/>
          </a:p>
        </p:txBody>
      </p:sp>
      <p:sp>
        <p:nvSpPr>
          <p:cNvPr id="95241" name="Line 18"/>
          <p:cNvSpPr>
            <a:spLocks noChangeShapeType="1"/>
          </p:cNvSpPr>
          <p:nvPr/>
        </p:nvSpPr>
        <p:spPr bwMode="auto">
          <a:xfrm>
            <a:off x="842963" y="3100388"/>
            <a:ext cx="4792662" cy="0"/>
          </a:xfrm>
          <a:prstGeom prst="line">
            <a:avLst/>
          </a:prstGeom>
          <a:noFill/>
          <a:ln w="9525">
            <a:solidFill>
              <a:schemeClr val="bg1"/>
            </a:solidFill>
            <a:round/>
            <a:headEnd/>
            <a:tailEnd type="triangle" w="med" len="med"/>
          </a:ln>
        </p:spPr>
        <p:txBody>
          <a:bodyPr/>
          <a:lstStyle/>
          <a:p>
            <a:endParaRPr lang="fr-FR"/>
          </a:p>
        </p:txBody>
      </p:sp>
      <p:sp>
        <p:nvSpPr>
          <p:cNvPr id="95242" name="Text Box 19"/>
          <p:cNvSpPr txBox="1">
            <a:spLocks noChangeArrowheads="1"/>
          </p:cNvSpPr>
          <p:nvPr/>
        </p:nvSpPr>
        <p:spPr bwMode="auto">
          <a:xfrm>
            <a:off x="1689100" y="2801938"/>
            <a:ext cx="2900363" cy="388937"/>
          </a:xfrm>
          <a:prstGeom prst="rect">
            <a:avLst/>
          </a:prstGeom>
          <a:noFill/>
          <a:ln w="9525" algn="ctr">
            <a:noFill/>
            <a:miter lim="800000"/>
            <a:headEnd/>
            <a:tailEnd/>
          </a:ln>
        </p:spPr>
        <p:txBody>
          <a:bodyPr lIns="91390" tIns="45695" rIns="91390" bIns="45695"/>
          <a:lstStyle/>
          <a:p>
            <a:r>
              <a:rPr lang="fr-FR" sz="1600" b="1">
                <a:solidFill>
                  <a:schemeClr val="bg1"/>
                </a:solidFill>
                <a:latin typeface="Verdana" pitchFamily="34" charset="0"/>
              </a:rPr>
              <a:t>creerNouvelleVente()</a:t>
            </a:r>
          </a:p>
        </p:txBody>
      </p:sp>
      <p:sp>
        <p:nvSpPr>
          <p:cNvPr id="95243" name="Line 20"/>
          <p:cNvSpPr>
            <a:spLocks noChangeShapeType="1"/>
          </p:cNvSpPr>
          <p:nvPr/>
        </p:nvSpPr>
        <p:spPr bwMode="auto">
          <a:xfrm>
            <a:off x="866775" y="3709988"/>
            <a:ext cx="4792663" cy="0"/>
          </a:xfrm>
          <a:prstGeom prst="line">
            <a:avLst/>
          </a:prstGeom>
          <a:noFill/>
          <a:ln w="9525">
            <a:solidFill>
              <a:schemeClr val="bg1"/>
            </a:solidFill>
            <a:round/>
            <a:headEnd/>
            <a:tailEnd type="triangle" w="med" len="med"/>
          </a:ln>
        </p:spPr>
        <p:txBody>
          <a:bodyPr/>
          <a:lstStyle/>
          <a:p>
            <a:endParaRPr lang="fr-FR"/>
          </a:p>
        </p:txBody>
      </p:sp>
      <p:sp>
        <p:nvSpPr>
          <p:cNvPr id="95244" name="Text Box 21"/>
          <p:cNvSpPr txBox="1">
            <a:spLocks noChangeArrowheads="1"/>
          </p:cNvSpPr>
          <p:nvPr/>
        </p:nvSpPr>
        <p:spPr bwMode="auto">
          <a:xfrm>
            <a:off x="804863" y="3400425"/>
            <a:ext cx="4491037" cy="390525"/>
          </a:xfrm>
          <a:prstGeom prst="rect">
            <a:avLst/>
          </a:prstGeom>
          <a:noFill/>
          <a:ln w="9525" algn="ctr">
            <a:noFill/>
            <a:miter lim="800000"/>
            <a:headEnd/>
            <a:tailEnd/>
          </a:ln>
        </p:spPr>
        <p:txBody>
          <a:bodyPr lIns="91390" tIns="45695" rIns="91390" bIns="45695"/>
          <a:lstStyle/>
          <a:p>
            <a:r>
              <a:rPr lang="fr-FR" sz="1600" b="1">
                <a:solidFill>
                  <a:schemeClr val="bg1"/>
                </a:solidFill>
                <a:latin typeface="Verdana" pitchFamily="34" charset="0"/>
              </a:rPr>
              <a:t>saisirArticles(codeArticle, quantite)</a:t>
            </a:r>
          </a:p>
        </p:txBody>
      </p:sp>
      <p:sp>
        <p:nvSpPr>
          <p:cNvPr id="95245" name="Line 22"/>
          <p:cNvSpPr>
            <a:spLocks noChangeShapeType="1"/>
          </p:cNvSpPr>
          <p:nvPr/>
        </p:nvSpPr>
        <p:spPr bwMode="auto">
          <a:xfrm flipH="1">
            <a:off x="842963" y="4154488"/>
            <a:ext cx="4792662" cy="0"/>
          </a:xfrm>
          <a:prstGeom prst="line">
            <a:avLst/>
          </a:prstGeom>
          <a:noFill/>
          <a:ln w="9525">
            <a:solidFill>
              <a:schemeClr val="bg1"/>
            </a:solidFill>
            <a:prstDash val="dash"/>
            <a:round/>
            <a:headEnd/>
            <a:tailEnd type="triangle" w="med" len="med"/>
          </a:ln>
        </p:spPr>
        <p:txBody>
          <a:bodyPr/>
          <a:lstStyle/>
          <a:p>
            <a:endParaRPr lang="fr-FR"/>
          </a:p>
        </p:txBody>
      </p:sp>
      <p:sp>
        <p:nvSpPr>
          <p:cNvPr id="95246" name="Text Box 23"/>
          <p:cNvSpPr txBox="1">
            <a:spLocks noChangeArrowheads="1"/>
          </p:cNvSpPr>
          <p:nvPr/>
        </p:nvSpPr>
        <p:spPr bwMode="auto">
          <a:xfrm>
            <a:off x="2244725" y="3879850"/>
            <a:ext cx="2511425" cy="388938"/>
          </a:xfrm>
          <a:prstGeom prst="rect">
            <a:avLst/>
          </a:prstGeom>
          <a:noFill/>
          <a:ln w="9525" algn="ctr">
            <a:noFill/>
            <a:miter lim="800000"/>
            <a:headEnd/>
            <a:tailEnd/>
          </a:ln>
        </p:spPr>
        <p:txBody>
          <a:bodyPr lIns="91390" tIns="45695" rIns="91390" bIns="45695"/>
          <a:lstStyle/>
          <a:p>
            <a:r>
              <a:rPr lang="fr-FR" sz="1600" b="1">
                <a:solidFill>
                  <a:schemeClr val="bg1"/>
                </a:solidFill>
                <a:latin typeface="Verdana" pitchFamily="34" charset="0"/>
              </a:rPr>
              <a:t>Descriptif, total</a:t>
            </a:r>
          </a:p>
        </p:txBody>
      </p:sp>
      <p:sp>
        <p:nvSpPr>
          <p:cNvPr id="95247" name="Text Box 24"/>
          <p:cNvSpPr txBox="1">
            <a:spLocks noChangeArrowheads="1"/>
          </p:cNvSpPr>
          <p:nvPr/>
        </p:nvSpPr>
        <p:spPr bwMode="auto">
          <a:xfrm>
            <a:off x="2079625" y="4164013"/>
            <a:ext cx="2374900" cy="390525"/>
          </a:xfrm>
          <a:prstGeom prst="rect">
            <a:avLst/>
          </a:prstGeom>
          <a:noFill/>
          <a:ln w="9525" algn="ctr">
            <a:noFill/>
            <a:miter lim="800000"/>
            <a:headEnd/>
            <a:tailEnd/>
          </a:ln>
        </p:spPr>
        <p:txBody>
          <a:bodyPr lIns="91390" tIns="45695" rIns="91390" bIns="45695"/>
          <a:lstStyle/>
          <a:p>
            <a:r>
              <a:rPr lang="fr-FR" sz="1600" b="1">
                <a:solidFill>
                  <a:schemeClr val="bg1"/>
                </a:solidFill>
                <a:latin typeface="Verdana" pitchFamily="34" charset="0"/>
              </a:rPr>
              <a:t>*[autres articles]</a:t>
            </a:r>
          </a:p>
        </p:txBody>
      </p:sp>
      <p:sp>
        <p:nvSpPr>
          <p:cNvPr id="95248" name="Line 25"/>
          <p:cNvSpPr>
            <a:spLocks noChangeShapeType="1"/>
          </p:cNvSpPr>
          <p:nvPr/>
        </p:nvSpPr>
        <p:spPr bwMode="auto">
          <a:xfrm>
            <a:off x="842963" y="4943475"/>
            <a:ext cx="4792662" cy="0"/>
          </a:xfrm>
          <a:prstGeom prst="line">
            <a:avLst/>
          </a:prstGeom>
          <a:noFill/>
          <a:ln w="9525">
            <a:solidFill>
              <a:schemeClr val="bg1"/>
            </a:solidFill>
            <a:round/>
            <a:headEnd/>
            <a:tailEnd type="triangle" w="med" len="med"/>
          </a:ln>
        </p:spPr>
        <p:txBody>
          <a:bodyPr/>
          <a:lstStyle/>
          <a:p>
            <a:endParaRPr lang="fr-FR"/>
          </a:p>
        </p:txBody>
      </p:sp>
      <p:sp>
        <p:nvSpPr>
          <p:cNvPr id="95249" name="Text Box 26"/>
          <p:cNvSpPr txBox="1">
            <a:spLocks noChangeArrowheads="1"/>
          </p:cNvSpPr>
          <p:nvPr/>
        </p:nvSpPr>
        <p:spPr bwMode="auto">
          <a:xfrm>
            <a:off x="2058988" y="4619625"/>
            <a:ext cx="2363787" cy="388938"/>
          </a:xfrm>
          <a:prstGeom prst="rect">
            <a:avLst/>
          </a:prstGeom>
          <a:noFill/>
          <a:ln w="9525" algn="ctr">
            <a:noFill/>
            <a:miter lim="800000"/>
            <a:headEnd/>
            <a:tailEnd/>
          </a:ln>
        </p:spPr>
        <p:txBody>
          <a:bodyPr lIns="91390" tIns="45695" rIns="91390" bIns="45695"/>
          <a:lstStyle/>
          <a:p>
            <a:r>
              <a:rPr lang="fr-FR" sz="1600" b="1">
                <a:solidFill>
                  <a:schemeClr val="bg1"/>
                </a:solidFill>
                <a:latin typeface="Verdana" pitchFamily="34" charset="0"/>
              </a:rPr>
              <a:t>terminerVente()</a:t>
            </a:r>
          </a:p>
        </p:txBody>
      </p:sp>
      <p:sp>
        <p:nvSpPr>
          <p:cNvPr id="95250" name="Line 27"/>
          <p:cNvSpPr>
            <a:spLocks noChangeShapeType="1"/>
          </p:cNvSpPr>
          <p:nvPr/>
        </p:nvSpPr>
        <p:spPr bwMode="auto">
          <a:xfrm flipH="1">
            <a:off x="842963" y="5437188"/>
            <a:ext cx="4792662" cy="0"/>
          </a:xfrm>
          <a:prstGeom prst="line">
            <a:avLst/>
          </a:prstGeom>
          <a:noFill/>
          <a:ln w="9525">
            <a:solidFill>
              <a:schemeClr val="bg1"/>
            </a:solidFill>
            <a:prstDash val="dash"/>
            <a:round/>
            <a:headEnd/>
            <a:tailEnd type="triangle" w="med" len="med"/>
          </a:ln>
        </p:spPr>
        <p:txBody>
          <a:bodyPr/>
          <a:lstStyle/>
          <a:p>
            <a:endParaRPr lang="fr-FR"/>
          </a:p>
        </p:txBody>
      </p:sp>
      <p:sp>
        <p:nvSpPr>
          <p:cNvPr id="95251" name="Text Box 28"/>
          <p:cNvSpPr txBox="1">
            <a:spLocks noChangeArrowheads="1"/>
          </p:cNvSpPr>
          <p:nvPr/>
        </p:nvSpPr>
        <p:spPr bwMode="auto">
          <a:xfrm>
            <a:off x="2130425" y="5140325"/>
            <a:ext cx="2085975" cy="388938"/>
          </a:xfrm>
          <a:prstGeom prst="rect">
            <a:avLst/>
          </a:prstGeom>
          <a:noFill/>
          <a:ln w="9525" algn="ctr">
            <a:noFill/>
            <a:miter lim="800000"/>
            <a:headEnd/>
            <a:tailEnd/>
          </a:ln>
        </p:spPr>
        <p:txBody>
          <a:bodyPr lIns="91390" tIns="45695" rIns="91390" bIns="45695"/>
          <a:lstStyle/>
          <a:p>
            <a:r>
              <a:rPr lang="fr-FR" sz="1600" b="1">
                <a:solidFill>
                  <a:schemeClr val="bg1"/>
                </a:solidFill>
                <a:latin typeface="Verdana" pitchFamily="34" charset="0"/>
              </a:rPr>
              <a:t>Total avec taxes</a:t>
            </a:r>
          </a:p>
        </p:txBody>
      </p:sp>
      <p:sp>
        <p:nvSpPr>
          <p:cNvPr id="95252" name="Line 29"/>
          <p:cNvSpPr>
            <a:spLocks noChangeShapeType="1"/>
          </p:cNvSpPr>
          <p:nvPr/>
        </p:nvSpPr>
        <p:spPr bwMode="auto">
          <a:xfrm>
            <a:off x="842963" y="5894388"/>
            <a:ext cx="4792662" cy="0"/>
          </a:xfrm>
          <a:prstGeom prst="line">
            <a:avLst/>
          </a:prstGeom>
          <a:noFill/>
          <a:ln w="9525">
            <a:solidFill>
              <a:schemeClr val="bg1"/>
            </a:solidFill>
            <a:round/>
            <a:headEnd/>
            <a:tailEnd type="triangle" w="med" len="med"/>
          </a:ln>
        </p:spPr>
        <p:txBody>
          <a:bodyPr/>
          <a:lstStyle/>
          <a:p>
            <a:endParaRPr lang="fr-FR"/>
          </a:p>
        </p:txBody>
      </p:sp>
      <p:sp>
        <p:nvSpPr>
          <p:cNvPr id="95253" name="Text Box 30"/>
          <p:cNvSpPr txBox="1">
            <a:spLocks noChangeArrowheads="1"/>
          </p:cNvSpPr>
          <p:nvPr/>
        </p:nvSpPr>
        <p:spPr bwMode="auto">
          <a:xfrm>
            <a:off x="1597025" y="5581650"/>
            <a:ext cx="3298825" cy="390525"/>
          </a:xfrm>
          <a:prstGeom prst="rect">
            <a:avLst/>
          </a:prstGeom>
          <a:noFill/>
          <a:ln w="9525" algn="ctr">
            <a:noFill/>
            <a:miter lim="800000"/>
            <a:headEnd/>
            <a:tailEnd/>
          </a:ln>
        </p:spPr>
        <p:txBody>
          <a:bodyPr lIns="91390" tIns="45695" rIns="91390" bIns="45695"/>
          <a:lstStyle/>
          <a:p>
            <a:r>
              <a:rPr lang="fr-FR" sz="1600" b="1">
                <a:solidFill>
                  <a:schemeClr val="bg1"/>
                </a:solidFill>
                <a:latin typeface="Verdana" pitchFamily="34" charset="0"/>
              </a:rPr>
              <a:t>creerPaiement(montant)</a:t>
            </a:r>
          </a:p>
        </p:txBody>
      </p:sp>
      <p:sp>
        <p:nvSpPr>
          <p:cNvPr id="95254" name="Line 31"/>
          <p:cNvSpPr>
            <a:spLocks noChangeShapeType="1"/>
          </p:cNvSpPr>
          <p:nvPr/>
        </p:nvSpPr>
        <p:spPr bwMode="auto">
          <a:xfrm flipH="1">
            <a:off x="842963" y="6357938"/>
            <a:ext cx="4792662" cy="0"/>
          </a:xfrm>
          <a:prstGeom prst="line">
            <a:avLst/>
          </a:prstGeom>
          <a:noFill/>
          <a:ln w="9525">
            <a:solidFill>
              <a:schemeClr val="bg1"/>
            </a:solidFill>
            <a:prstDash val="dash"/>
            <a:round/>
            <a:headEnd/>
            <a:tailEnd type="triangle" w="med" len="med"/>
          </a:ln>
        </p:spPr>
        <p:txBody>
          <a:bodyPr/>
          <a:lstStyle/>
          <a:p>
            <a:endParaRPr lang="fr-FR"/>
          </a:p>
        </p:txBody>
      </p:sp>
      <p:sp>
        <p:nvSpPr>
          <p:cNvPr id="95255" name="Text Box 32"/>
          <p:cNvSpPr txBox="1">
            <a:spLocks noChangeArrowheads="1"/>
          </p:cNvSpPr>
          <p:nvPr/>
        </p:nvSpPr>
        <p:spPr bwMode="auto">
          <a:xfrm>
            <a:off x="1925638" y="6048375"/>
            <a:ext cx="2919412" cy="388938"/>
          </a:xfrm>
          <a:prstGeom prst="rect">
            <a:avLst/>
          </a:prstGeom>
          <a:noFill/>
          <a:ln w="9525" algn="ctr">
            <a:noFill/>
            <a:miter lim="800000"/>
            <a:headEnd/>
            <a:tailEnd/>
          </a:ln>
        </p:spPr>
        <p:txBody>
          <a:bodyPr lIns="91390" tIns="45695" rIns="91390" bIns="45695"/>
          <a:lstStyle/>
          <a:p>
            <a:r>
              <a:rPr lang="fr-FR" sz="1600" b="1">
                <a:solidFill>
                  <a:schemeClr val="bg1"/>
                </a:solidFill>
                <a:latin typeface="Verdana" pitchFamily="34" charset="0"/>
              </a:rPr>
              <a:t>Monnaie à rendre, reçu</a:t>
            </a:r>
          </a:p>
        </p:txBody>
      </p:sp>
      <p:sp>
        <p:nvSpPr>
          <p:cNvPr id="95256" name="Oval 33"/>
          <p:cNvSpPr>
            <a:spLocks noChangeArrowheads="1"/>
          </p:cNvSpPr>
          <p:nvPr/>
        </p:nvSpPr>
        <p:spPr bwMode="auto">
          <a:xfrm>
            <a:off x="4197350" y="2925763"/>
            <a:ext cx="107950" cy="90487"/>
          </a:xfrm>
          <a:prstGeom prst="ellipse">
            <a:avLst/>
          </a:prstGeom>
          <a:solidFill>
            <a:srgbClr val="FFFFFF"/>
          </a:solidFill>
          <a:ln w="9525" algn="ctr">
            <a:solidFill>
              <a:srgbClr val="000000"/>
            </a:solidFill>
            <a:round/>
            <a:headEnd/>
            <a:tailEnd/>
          </a:ln>
        </p:spPr>
        <p:txBody>
          <a:bodyPr/>
          <a:lstStyle/>
          <a:p>
            <a:endParaRPr lang="fr-FR"/>
          </a:p>
        </p:txBody>
      </p:sp>
      <p:sp>
        <p:nvSpPr>
          <p:cNvPr id="95257" name="Oval 34"/>
          <p:cNvSpPr>
            <a:spLocks noChangeArrowheads="1"/>
          </p:cNvSpPr>
          <p:nvPr/>
        </p:nvSpPr>
        <p:spPr bwMode="auto">
          <a:xfrm>
            <a:off x="4962525" y="3533775"/>
            <a:ext cx="109538" cy="90488"/>
          </a:xfrm>
          <a:prstGeom prst="ellipse">
            <a:avLst/>
          </a:prstGeom>
          <a:solidFill>
            <a:srgbClr val="FFFFFF"/>
          </a:solidFill>
          <a:ln w="9525" algn="ctr">
            <a:solidFill>
              <a:srgbClr val="000000"/>
            </a:solidFill>
            <a:round/>
            <a:headEnd/>
            <a:tailEnd/>
          </a:ln>
        </p:spPr>
        <p:txBody>
          <a:bodyPr/>
          <a:lstStyle/>
          <a:p>
            <a:endParaRPr lang="fr-FR"/>
          </a:p>
        </p:txBody>
      </p:sp>
      <p:sp>
        <p:nvSpPr>
          <p:cNvPr id="95258" name="Oval 35"/>
          <p:cNvSpPr>
            <a:spLocks noChangeArrowheads="1"/>
          </p:cNvSpPr>
          <p:nvPr/>
        </p:nvSpPr>
        <p:spPr bwMode="auto">
          <a:xfrm>
            <a:off x="4197350" y="4646613"/>
            <a:ext cx="107950" cy="90487"/>
          </a:xfrm>
          <a:prstGeom prst="ellipse">
            <a:avLst/>
          </a:prstGeom>
          <a:solidFill>
            <a:srgbClr val="FFFFFF"/>
          </a:solidFill>
          <a:ln w="9525" algn="ctr">
            <a:solidFill>
              <a:srgbClr val="000000"/>
            </a:solidFill>
            <a:round/>
            <a:headEnd/>
            <a:tailEnd/>
          </a:ln>
        </p:spPr>
        <p:txBody>
          <a:bodyPr/>
          <a:lstStyle/>
          <a:p>
            <a:endParaRPr lang="fr-FR"/>
          </a:p>
        </p:txBody>
      </p:sp>
      <p:sp>
        <p:nvSpPr>
          <p:cNvPr id="95259" name="Oval 36"/>
          <p:cNvSpPr>
            <a:spLocks noChangeArrowheads="1"/>
          </p:cNvSpPr>
          <p:nvPr/>
        </p:nvSpPr>
        <p:spPr bwMode="auto">
          <a:xfrm>
            <a:off x="3940175" y="5443538"/>
            <a:ext cx="107950" cy="88900"/>
          </a:xfrm>
          <a:prstGeom prst="ellipse">
            <a:avLst/>
          </a:prstGeom>
          <a:solidFill>
            <a:srgbClr val="FFFFFF"/>
          </a:solidFill>
          <a:ln w="9525" algn="ctr">
            <a:solidFill>
              <a:srgbClr val="000000"/>
            </a:solidFill>
            <a:round/>
            <a:headEnd/>
            <a:tailEnd/>
          </a:ln>
        </p:spPr>
        <p:txBody>
          <a:bodyPr/>
          <a:lstStyle/>
          <a:p>
            <a:endParaRPr lang="fr-FR"/>
          </a:p>
        </p:txBody>
      </p:sp>
      <p:sp>
        <p:nvSpPr>
          <p:cNvPr id="95260" name="AutoShape 37"/>
          <p:cNvSpPr>
            <a:spLocks noChangeArrowheads="1"/>
          </p:cNvSpPr>
          <p:nvPr/>
        </p:nvSpPr>
        <p:spPr bwMode="auto">
          <a:xfrm>
            <a:off x="6257925" y="3067050"/>
            <a:ext cx="2701925" cy="2351088"/>
          </a:xfrm>
          <a:prstGeom prst="foldedCorner">
            <a:avLst>
              <a:gd name="adj" fmla="val 12500"/>
            </a:avLst>
          </a:prstGeom>
          <a:solidFill>
            <a:schemeClr val="bg1"/>
          </a:solidFill>
          <a:ln w="9525">
            <a:solidFill>
              <a:srgbClr val="000000"/>
            </a:solidFill>
            <a:round/>
            <a:headEnd/>
            <a:tailEnd/>
          </a:ln>
        </p:spPr>
        <p:txBody>
          <a:bodyPr lIns="91390" tIns="45695" rIns="91390" bIns="45695">
            <a:spAutoFit/>
          </a:bodyPr>
          <a:lstStyle/>
          <a:p>
            <a:pPr algn="just">
              <a:spcBef>
                <a:spcPct val="50000"/>
              </a:spcBef>
            </a:pPr>
            <a:r>
              <a:rPr lang="fr-FR" sz="1400">
                <a:solidFill>
                  <a:srgbClr val="000000"/>
                </a:solidFill>
                <a:latin typeface="Verdana" pitchFamily="34" charset="0"/>
              </a:rPr>
              <a:t>Ces événements système entrants invoquent des opérations système.</a:t>
            </a:r>
          </a:p>
          <a:p>
            <a:pPr algn="just">
              <a:spcBef>
                <a:spcPct val="50000"/>
              </a:spcBef>
            </a:pPr>
            <a:r>
              <a:rPr lang="fr-FR" sz="1400">
                <a:solidFill>
                  <a:srgbClr val="000000"/>
                </a:solidFill>
                <a:latin typeface="Verdana" pitchFamily="34" charset="0"/>
              </a:rPr>
              <a:t>L’</a:t>
            </a:r>
            <a:r>
              <a:rPr lang="fr-FR" sz="1400" b="1" u="sng">
                <a:solidFill>
                  <a:srgbClr val="000000"/>
                </a:solidFill>
                <a:latin typeface="Verdana" pitchFamily="34" charset="0"/>
              </a:rPr>
              <a:t>événement système </a:t>
            </a:r>
            <a:r>
              <a:rPr lang="fr-FR" sz="1400" i="1">
                <a:solidFill>
                  <a:srgbClr val="000000"/>
                </a:solidFill>
                <a:latin typeface="Verdana" pitchFamily="34" charset="0"/>
              </a:rPr>
              <a:t>creerNouvelleVente</a:t>
            </a:r>
            <a:r>
              <a:rPr lang="fr-FR" sz="1400">
                <a:solidFill>
                  <a:srgbClr val="000000"/>
                </a:solidFill>
                <a:latin typeface="Verdana" pitchFamily="34" charset="0"/>
              </a:rPr>
              <a:t> invoque une </a:t>
            </a:r>
            <a:r>
              <a:rPr lang="fr-FR" sz="1400" b="1" u="sng">
                <a:solidFill>
                  <a:srgbClr val="000000"/>
                </a:solidFill>
                <a:latin typeface="Verdana" pitchFamily="34" charset="0"/>
              </a:rPr>
              <a:t>opération système</a:t>
            </a:r>
            <a:r>
              <a:rPr lang="fr-FR" sz="1400">
                <a:solidFill>
                  <a:srgbClr val="000000"/>
                </a:solidFill>
                <a:latin typeface="Verdana" pitchFamily="34" charset="0"/>
              </a:rPr>
              <a:t> appelée </a:t>
            </a:r>
            <a:r>
              <a:rPr lang="fr-FR" sz="1400" i="1">
                <a:solidFill>
                  <a:srgbClr val="000000"/>
                </a:solidFill>
                <a:latin typeface="Verdana" pitchFamily="34" charset="0"/>
              </a:rPr>
              <a:t>creerNouvelleVente() </a:t>
            </a:r>
            <a:r>
              <a:rPr lang="fr-FR" sz="1400">
                <a:solidFill>
                  <a:srgbClr val="000000"/>
                </a:solidFill>
                <a:latin typeface="Verdana" pitchFamily="34" charset="0"/>
              </a:rPr>
              <a:t>et ainsi de suite.</a:t>
            </a:r>
          </a:p>
        </p:txBody>
      </p:sp>
      <p:sp>
        <p:nvSpPr>
          <p:cNvPr id="95261" name="Line 38"/>
          <p:cNvSpPr>
            <a:spLocks noChangeShapeType="1"/>
          </p:cNvSpPr>
          <p:nvPr/>
        </p:nvSpPr>
        <p:spPr bwMode="auto">
          <a:xfrm>
            <a:off x="4305300" y="2976563"/>
            <a:ext cx="2162175" cy="725487"/>
          </a:xfrm>
          <a:prstGeom prst="line">
            <a:avLst/>
          </a:prstGeom>
          <a:noFill/>
          <a:ln w="9525">
            <a:solidFill>
              <a:schemeClr val="bg1"/>
            </a:solidFill>
            <a:prstDash val="dash"/>
            <a:round/>
            <a:headEnd/>
            <a:tailEnd/>
          </a:ln>
        </p:spPr>
        <p:txBody>
          <a:bodyPr/>
          <a:lstStyle/>
          <a:p>
            <a:endParaRPr lang="fr-FR"/>
          </a:p>
        </p:txBody>
      </p:sp>
      <p:sp>
        <p:nvSpPr>
          <p:cNvPr id="95262" name="Line 39"/>
          <p:cNvSpPr>
            <a:spLocks noChangeShapeType="1"/>
          </p:cNvSpPr>
          <p:nvPr/>
        </p:nvSpPr>
        <p:spPr bwMode="auto">
          <a:xfrm flipV="1">
            <a:off x="4305300" y="4089400"/>
            <a:ext cx="2136775" cy="609600"/>
          </a:xfrm>
          <a:prstGeom prst="line">
            <a:avLst/>
          </a:prstGeom>
          <a:noFill/>
          <a:ln w="9525">
            <a:solidFill>
              <a:schemeClr val="bg1"/>
            </a:solidFill>
            <a:prstDash val="dash"/>
            <a:round/>
            <a:headEnd/>
            <a:tailEnd/>
          </a:ln>
        </p:spPr>
        <p:txBody>
          <a:bodyPr/>
          <a:lstStyle/>
          <a:p>
            <a:endParaRPr lang="fr-FR"/>
          </a:p>
        </p:txBody>
      </p:sp>
      <p:sp>
        <p:nvSpPr>
          <p:cNvPr id="95263" name="Line 40"/>
          <p:cNvSpPr>
            <a:spLocks noChangeShapeType="1"/>
          </p:cNvSpPr>
          <p:nvPr/>
        </p:nvSpPr>
        <p:spPr bwMode="auto">
          <a:xfrm flipV="1">
            <a:off x="4044950" y="4370388"/>
            <a:ext cx="2397125" cy="1104900"/>
          </a:xfrm>
          <a:prstGeom prst="line">
            <a:avLst/>
          </a:prstGeom>
          <a:noFill/>
          <a:ln w="9525">
            <a:solidFill>
              <a:schemeClr val="bg1"/>
            </a:solidFill>
            <a:prstDash val="dash"/>
            <a:round/>
            <a:headEnd/>
            <a:tailEnd/>
          </a:ln>
        </p:spPr>
        <p:txBody>
          <a:bodyPr/>
          <a:lstStyle/>
          <a:p>
            <a:endParaRPr lang="fr-FR"/>
          </a:p>
        </p:txBody>
      </p:sp>
      <p:sp>
        <p:nvSpPr>
          <p:cNvPr id="95264" name="Text Box 41"/>
          <p:cNvSpPr txBox="1">
            <a:spLocks noChangeArrowheads="1"/>
          </p:cNvSpPr>
          <p:nvPr/>
        </p:nvSpPr>
        <p:spPr bwMode="auto">
          <a:xfrm>
            <a:off x="1590675" y="2133600"/>
            <a:ext cx="3197225" cy="366713"/>
          </a:xfrm>
          <a:prstGeom prst="rect">
            <a:avLst/>
          </a:prstGeom>
          <a:noFill/>
          <a:ln w="9525">
            <a:noFill/>
            <a:miter lim="800000"/>
            <a:headEnd/>
            <a:tailEnd/>
          </a:ln>
        </p:spPr>
        <p:txBody>
          <a:bodyPr lIns="91390" tIns="45695" rIns="91390" bIns="45695">
            <a:spAutoFit/>
          </a:bodyPr>
          <a:lstStyle/>
          <a:p>
            <a:pPr>
              <a:spcBef>
                <a:spcPct val="50000"/>
              </a:spcBef>
            </a:pPr>
            <a:r>
              <a:rPr lang="fr-FR" b="1">
                <a:solidFill>
                  <a:schemeClr val="bg1"/>
                </a:solidFill>
                <a:latin typeface="Verdana" pitchFamily="34" charset="0"/>
              </a:rPr>
              <a:t>DSS </a:t>
            </a:r>
            <a:r>
              <a:rPr lang="fr-FR" b="1" i="1">
                <a:solidFill>
                  <a:schemeClr val="bg1"/>
                </a:solidFill>
                <a:latin typeface="Verdana" pitchFamily="34" charset="0"/>
              </a:rPr>
              <a:t>Traiter une vente</a:t>
            </a:r>
          </a:p>
        </p:txBody>
      </p:sp>
      <p:sp>
        <p:nvSpPr>
          <p:cNvPr id="175146" name="Text Box 42"/>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opérations système</a:t>
            </a:r>
          </a:p>
        </p:txBody>
      </p:sp>
      <p:sp>
        <p:nvSpPr>
          <p:cNvPr id="95266" name="Line 43"/>
          <p:cNvSpPr>
            <a:spLocks noChangeShapeType="1"/>
          </p:cNvSpPr>
          <p:nvPr/>
        </p:nvSpPr>
        <p:spPr bwMode="auto">
          <a:xfrm>
            <a:off x="5037138" y="3584575"/>
            <a:ext cx="1316037" cy="403225"/>
          </a:xfrm>
          <a:prstGeom prst="line">
            <a:avLst/>
          </a:prstGeom>
          <a:noFill/>
          <a:ln w="9525">
            <a:solidFill>
              <a:schemeClr val="bg1"/>
            </a:solidFill>
            <a:prstDash val="dash"/>
            <a:round/>
            <a:headEnd/>
            <a:tailEnd/>
          </a:ln>
        </p:spPr>
        <p:txBody>
          <a:bodyPr/>
          <a:lstStyle/>
          <a:p>
            <a:endParaRPr lang="fr-F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body" idx="4294967295"/>
          </p:nvPr>
        </p:nvSpPr>
        <p:spPr bwMode="gray">
          <a:xfrm>
            <a:off x="101600" y="1196975"/>
            <a:ext cx="8963025" cy="5256213"/>
          </a:xfrm>
        </p:spPr>
        <p:txBody>
          <a:bodyPr lIns="91390" tIns="45695" rIns="91390" bIns="45695"/>
          <a:lstStyle/>
          <a:p>
            <a:pPr marL="87313" indent="-87313" algn="just" eaLnBrk="1" hangingPunct="1">
              <a:lnSpc>
                <a:spcPct val="80000"/>
              </a:lnSpc>
              <a:buFontTx/>
              <a:buNone/>
              <a:defRPr/>
            </a:pPr>
            <a:r>
              <a:rPr lang="fr-FR" sz="2000" smtClean="0">
                <a:solidFill>
                  <a:schemeClr val="bg1"/>
                </a:solidFill>
                <a:effectLst>
                  <a:outerShdw blurRad="38100" dist="38100" dir="2700000" algn="tl">
                    <a:srgbClr val="000000"/>
                  </a:outerShdw>
                </a:effectLst>
              </a:rPr>
              <a:t>	</a:t>
            </a:r>
            <a:r>
              <a:rPr lang="fr-FR" sz="2800" smtClean="0">
                <a:solidFill>
                  <a:schemeClr val="bg1"/>
                </a:solidFill>
                <a:effectLst>
                  <a:outerShdw blurRad="38100" dist="38100" dir="2700000" algn="tl">
                    <a:srgbClr val="000000"/>
                  </a:outerShdw>
                </a:effectLst>
              </a:rPr>
              <a:t>Quelque soit les problèmes de conception, on doit implémenter des méthodes pour les résoudre.</a:t>
            </a:r>
          </a:p>
          <a:p>
            <a:pPr marL="87313" indent="-87313" algn="just" eaLnBrk="1" hangingPunct="1">
              <a:lnSpc>
                <a:spcPct val="80000"/>
              </a:lnSpc>
              <a:buFontTx/>
              <a:buNone/>
              <a:defRPr/>
            </a:pPr>
            <a:endParaRPr lang="fr-FR" sz="2400" smtClean="0">
              <a:solidFill>
                <a:schemeClr val="bg1"/>
              </a:solidFill>
              <a:effectLst>
                <a:outerShdw blurRad="38100" dist="38100" dir="2700000" algn="tl">
                  <a:srgbClr val="000000"/>
                </a:outerShdw>
              </a:effectLst>
            </a:endParaRPr>
          </a:p>
          <a:p>
            <a:pPr marL="87313" indent="-87313" algn="just" eaLnBrk="1" hangingPunct="1">
              <a:lnSpc>
                <a:spcPct val="80000"/>
              </a:lnSpc>
              <a:buFontTx/>
              <a:buNone/>
              <a:defRPr/>
            </a:pPr>
            <a:r>
              <a:rPr lang="fr-FR" sz="2400" smtClean="0">
                <a:solidFill>
                  <a:schemeClr val="bg1"/>
                </a:solidFill>
                <a:effectLst>
                  <a:outerShdw blurRad="38100" dist="38100" dir="2700000" algn="tl">
                    <a:srgbClr val="000000"/>
                  </a:outerShdw>
                </a:effectLst>
              </a:rPr>
              <a:t>	</a:t>
            </a:r>
            <a:r>
              <a:rPr lang="fr-FR" sz="2800" smtClean="0">
                <a:solidFill>
                  <a:schemeClr val="bg1"/>
                </a:solidFill>
                <a:effectLst>
                  <a:outerShdw blurRad="38100" dist="38100" dir="2700000" algn="tl">
                    <a:srgbClr val="000000"/>
                  </a:outerShdw>
                </a:effectLst>
              </a:rPr>
              <a:t>Pour réaliser ce travail, les diagrammes d’interaction sont indispensables.</a:t>
            </a:r>
            <a:r>
              <a:rPr lang="fr-FR" sz="2400" smtClean="0">
                <a:solidFill>
                  <a:schemeClr val="bg1"/>
                </a:solidFill>
                <a:effectLst>
                  <a:outerShdw blurRad="38100" dist="38100" dir="2700000" algn="tl">
                    <a:srgbClr val="000000"/>
                  </a:outerShdw>
                </a:effectLst>
              </a:rPr>
              <a:t> </a:t>
            </a:r>
          </a:p>
          <a:p>
            <a:pPr marL="87313" indent="-87313" algn="just" eaLnBrk="1" hangingPunct="1">
              <a:lnSpc>
                <a:spcPct val="80000"/>
              </a:lnSpc>
              <a:buFontTx/>
              <a:buNone/>
              <a:defRPr/>
            </a:pPr>
            <a:endParaRPr lang="fr-FR" sz="2400" smtClean="0">
              <a:solidFill>
                <a:schemeClr val="bg1"/>
              </a:solidFill>
              <a:effectLst>
                <a:outerShdw blurRad="38100" dist="38100" dir="2700000" algn="tl">
                  <a:srgbClr val="000000"/>
                </a:outerShdw>
              </a:effectLst>
            </a:endParaRPr>
          </a:p>
          <a:p>
            <a:pPr marL="87313" indent="-87313" algn="just" eaLnBrk="1" hangingPunct="1">
              <a:lnSpc>
                <a:spcPct val="80000"/>
              </a:lnSpc>
              <a:buFontTx/>
              <a:buNone/>
              <a:defRPr/>
            </a:pPr>
            <a:r>
              <a:rPr lang="fr-FR" sz="2400" smtClean="0">
                <a:solidFill>
                  <a:schemeClr val="bg1"/>
                </a:solidFill>
                <a:effectLst>
                  <a:outerShdw blurRad="38100" dist="38100" dir="2700000" algn="tl">
                    <a:srgbClr val="000000"/>
                  </a:outerShdw>
                </a:effectLst>
              </a:rPr>
              <a:t>	</a:t>
            </a:r>
            <a:r>
              <a:rPr lang="fr-FR" sz="2800" smtClean="0">
                <a:solidFill>
                  <a:schemeClr val="bg1"/>
                </a:solidFill>
                <a:effectLst>
                  <a:outerShdw blurRad="38100" dist="38100" dir="2700000" algn="tl">
                    <a:srgbClr val="000000"/>
                  </a:outerShdw>
                </a:effectLst>
              </a:rPr>
              <a:t>Ils servent à représenter les actions réalisées par les objets en fonction de leurs responsabilités.</a:t>
            </a:r>
            <a:r>
              <a:rPr lang="fr-FR" sz="2400" smtClean="0">
                <a:solidFill>
                  <a:schemeClr val="bg1"/>
                </a:solidFill>
                <a:effectLst>
                  <a:outerShdw blurRad="38100" dist="38100" dir="2700000" algn="tl">
                    <a:srgbClr val="000000"/>
                  </a:outerShdw>
                </a:effectLst>
              </a:rPr>
              <a:t> </a:t>
            </a:r>
          </a:p>
          <a:p>
            <a:pPr marL="87313" indent="-87313" algn="just" eaLnBrk="1" hangingPunct="1">
              <a:lnSpc>
                <a:spcPct val="80000"/>
              </a:lnSpc>
              <a:buFontTx/>
              <a:buNone/>
              <a:defRPr/>
            </a:pPr>
            <a:endParaRPr lang="fr-FR" sz="2400" smtClean="0">
              <a:solidFill>
                <a:schemeClr val="bg1"/>
              </a:solidFill>
              <a:effectLst>
                <a:outerShdw blurRad="38100" dist="38100" dir="2700000" algn="tl">
                  <a:srgbClr val="000000"/>
                </a:outerShdw>
              </a:effectLst>
            </a:endParaRPr>
          </a:p>
          <a:p>
            <a:pPr marL="87313" indent="-87313" algn="just" eaLnBrk="1" hangingPunct="1">
              <a:lnSpc>
                <a:spcPct val="80000"/>
              </a:lnSpc>
              <a:buFontTx/>
              <a:buNone/>
              <a:defRPr/>
            </a:pPr>
            <a:r>
              <a:rPr lang="fr-FR" sz="2400" smtClean="0">
                <a:solidFill>
                  <a:schemeClr val="bg1"/>
                </a:solidFill>
                <a:effectLst>
                  <a:outerShdw blurRad="38100" dist="38100" dir="2700000" algn="tl">
                    <a:srgbClr val="000000"/>
                  </a:outerShdw>
                </a:effectLst>
              </a:rPr>
              <a:t>	</a:t>
            </a:r>
            <a:r>
              <a:rPr lang="fr-FR" sz="2800" smtClean="0">
                <a:solidFill>
                  <a:schemeClr val="bg1"/>
                </a:solidFill>
                <a:effectLst>
                  <a:outerShdw blurRad="38100" dist="38100" dir="2700000" algn="tl">
                    <a:srgbClr val="000000"/>
                  </a:outerShdw>
                </a:effectLst>
              </a:rPr>
              <a:t>Ces diagrammes sont de deux types:</a:t>
            </a:r>
          </a:p>
          <a:p>
            <a:pPr marL="87313" indent="-87313" algn="just" eaLnBrk="1" hangingPunct="1">
              <a:lnSpc>
                <a:spcPct val="80000"/>
              </a:lnSpc>
              <a:buFontTx/>
              <a:buNone/>
              <a:defRPr/>
            </a:pPr>
            <a:endParaRPr lang="fr-FR" sz="1600" smtClean="0">
              <a:solidFill>
                <a:schemeClr val="bg1"/>
              </a:solidFill>
              <a:effectLst>
                <a:outerShdw blurRad="38100" dist="38100" dir="2700000" algn="tl">
                  <a:srgbClr val="000000"/>
                </a:outerShdw>
              </a:effectLst>
            </a:endParaRPr>
          </a:p>
          <a:p>
            <a:pPr marL="714375" lvl="1" indent="-447675" algn="just" eaLnBrk="1" hangingPunct="1">
              <a:lnSpc>
                <a:spcPct val="80000"/>
              </a:lnSpc>
              <a:buClr>
                <a:schemeClr val="tx1"/>
              </a:buClr>
              <a:buFont typeface="Wingdings" pitchFamily="2" charset="2"/>
              <a:buBlip>
                <a:blip r:embed="rId3"/>
              </a:buBlip>
              <a:defRPr/>
            </a:pPr>
            <a:r>
              <a:rPr lang="fr-FR" smtClean="0">
                <a:solidFill>
                  <a:schemeClr val="bg1"/>
                </a:solidFill>
                <a:effectLst>
                  <a:outerShdw blurRad="38100" dist="38100" dir="2700000" algn="tl">
                    <a:srgbClr val="000000"/>
                  </a:outerShdw>
                </a:effectLst>
              </a:rPr>
              <a:t>les diagrammes de séquence.</a:t>
            </a:r>
          </a:p>
          <a:p>
            <a:pPr marL="714375" lvl="1" indent="-447675" algn="just" eaLnBrk="1" hangingPunct="1">
              <a:lnSpc>
                <a:spcPct val="80000"/>
              </a:lnSpc>
              <a:buClr>
                <a:schemeClr val="tx1"/>
              </a:buClr>
              <a:buFont typeface="Wingdings" pitchFamily="2" charset="2"/>
              <a:buBlip>
                <a:blip r:embed="rId3"/>
              </a:buBlip>
              <a:defRPr/>
            </a:pPr>
            <a:endParaRPr lang="fr-FR" sz="1600" smtClean="0">
              <a:solidFill>
                <a:schemeClr val="bg1"/>
              </a:solidFill>
              <a:effectLst>
                <a:outerShdw blurRad="38100" dist="38100" dir="2700000" algn="tl">
                  <a:srgbClr val="000000"/>
                </a:outerShdw>
              </a:effectLst>
            </a:endParaRPr>
          </a:p>
          <a:p>
            <a:pPr marL="714375" lvl="1" indent="-447675" algn="just" eaLnBrk="1" hangingPunct="1">
              <a:lnSpc>
                <a:spcPct val="80000"/>
              </a:lnSpc>
              <a:buClr>
                <a:schemeClr val="tx1"/>
              </a:buClr>
              <a:buFont typeface="Wingdings" pitchFamily="2" charset="2"/>
              <a:buBlip>
                <a:blip r:embed="rId3"/>
              </a:buBlip>
              <a:defRPr/>
            </a:pPr>
            <a:r>
              <a:rPr lang="fr-FR" smtClean="0">
                <a:solidFill>
                  <a:schemeClr val="bg1"/>
                </a:solidFill>
                <a:effectLst>
                  <a:outerShdw blurRad="38100" dist="38100" dir="2700000" algn="tl">
                    <a:srgbClr val="000000"/>
                  </a:outerShdw>
                </a:effectLst>
              </a:rPr>
              <a:t>les diagrammes de collaboration.</a:t>
            </a:r>
          </a:p>
        </p:txBody>
      </p:sp>
      <p:sp>
        <p:nvSpPr>
          <p:cNvPr id="177155"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diagrammes d’intéractions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body" idx="4294967295"/>
          </p:nvPr>
        </p:nvSpPr>
        <p:spPr bwMode="gray">
          <a:xfrm>
            <a:off x="101600" y="1196975"/>
            <a:ext cx="8963025" cy="5256213"/>
          </a:xfrm>
        </p:spPr>
        <p:txBody>
          <a:bodyPr lIns="91390" tIns="45695" rIns="91390" bIns="45695"/>
          <a:lstStyle/>
          <a:p>
            <a:pPr marL="174625" indent="-174625" algn="just" defTabSz="711200" eaLnBrk="1" hangingPunct="1">
              <a:lnSpc>
                <a:spcPct val="80000"/>
              </a:lnSpc>
              <a:buFontTx/>
              <a:buNone/>
              <a:defRPr/>
            </a:pPr>
            <a:r>
              <a:rPr lang="en-GB" sz="2800" smtClean="0">
                <a:solidFill>
                  <a:schemeClr val="bg1"/>
                </a:solidFill>
                <a:effectLst>
                  <a:outerShdw blurRad="38100" dist="38100" dir="2700000" algn="tl">
                    <a:srgbClr val="000000"/>
                  </a:outerShdw>
                </a:effectLst>
              </a:rPr>
              <a:t>	</a:t>
            </a:r>
            <a:r>
              <a:rPr lang="fr-FR" sz="2800" b="1" u="sng" smtClean="0">
                <a:solidFill>
                  <a:schemeClr val="bg1"/>
                </a:solidFill>
                <a:effectLst>
                  <a:outerShdw blurRad="38100" dist="38100" dir="2700000" algn="tl">
                    <a:srgbClr val="000000"/>
                  </a:outerShdw>
                </a:effectLst>
              </a:rPr>
              <a:t>Analyse:</a:t>
            </a:r>
          </a:p>
          <a:p>
            <a:pPr marL="174625" indent="-174625" algn="just" defTabSz="711200" eaLnBrk="1" hangingPunct="1">
              <a:lnSpc>
                <a:spcPct val="80000"/>
              </a:lnSpc>
              <a:buFontTx/>
              <a:buNone/>
              <a:defRPr/>
            </a:pPr>
            <a:r>
              <a:rPr lang="fr-FR" sz="1000" smtClean="0">
                <a:solidFill>
                  <a:schemeClr val="bg1"/>
                </a:solidFill>
                <a:effectLst>
                  <a:outerShdw blurRad="38100" dist="38100" dir="2700000" algn="tl">
                    <a:srgbClr val="000000"/>
                  </a:outerShdw>
                </a:effectLst>
              </a:rPr>
              <a:t>	</a:t>
            </a:r>
          </a:p>
          <a:p>
            <a:pPr marL="174625" indent="-174625" algn="just" defTabSz="711200" eaLnBrk="1" hangingPunct="1">
              <a:lnSpc>
                <a:spcPct val="80000"/>
              </a:lnSpc>
              <a:buFontTx/>
              <a:buNone/>
              <a:defRPr/>
            </a:pPr>
            <a:r>
              <a:rPr lang="fr-FR" sz="2800" smtClean="0">
                <a:solidFill>
                  <a:schemeClr val="bg1"/>
                </a:solidFill>
                <a:effectLst>
                  <a:outerShdw blurRad="38100" dist="38100" dir="2700000" algn="tl">
                    <a:srgbClr val="000000"/>
                  </a:outerShdw>
                </a:effectLst>
              </a:rPr>
              <a:t>	Une ligne article doit être créée et associée à une spécification produit et à la vente en cours. </a:t>
            </a:r>
          </a:p>
          <a:p>
            <a:pPr marL="174625" indent="-174625" algn="just" defTabSz="711200" eaLnBrk="1" hangingPunct="1">
              <a:lnSpc>
                <a:spcPct val="80000"/>
              </a:lnSpc>
              <a:buFontTx/>
              <a:buNone/>
              <a:defRPr/>
            </a:pPr>
            <a:endParaRPr lang="fr-FR" sz="1800" smtClean="0">
              <a:solidFill>
                <a:schemeClr val="bg1"/>
              </a:solidFill>
              <a:effectLst>
                <a:outerShdw blurRad="38100" dist="38100" dir="2700000" algn="tl">
                  <a:srgbClr val="000000"/>
                </a:outerShdw>
              </a:effectLst>
            </a:endParaRPr>
          </a:p>
          <a:p>
            <a:pPr marL="174625" indent="-174625" algn="just" defTabSz="711200" eaLnBrk="1" hangingPunct="1">
              <a:lnSpc>
                <a:spcPct val="80000"/>
              </a:lnSpc>
              <a:buFontTx/>
              <a:buNone/>
              <a:defRPr/>
            </a:pPr>
            <a:r>
              <a:rPr lang="fr-FR" sz="2800" smtClean="0">
                <a:solidFill>
                  <a:schemeClr val="bg1"/>
                </a:solidFill>
                <a:effectLst>
                  <a:outerShdw blurRad="38100" dist="38100" dir="2700000" algn="tl">
                    <a:srgbClr val="000000"/>
                  </a:outerShdw>
                </a:effectLst>
              </a:rPr>
              <a:t>	La quantité de la ligne article doit être renseignée.</a:t>
            </a:r>
          </a:p>
          <a:p>
            <a:pPr marL="174625" indent="-174625" algn="just" defTabSz="711200" eaLnBrk="1" hangingPunct="1">
              <a:lnSpc>
                <a:spcPct val="80000"/>
              </a:lnSpc>
              <a:buFontTx/>
              <a:buNone/>
              <a:defRPr/>
            </a:pPr>
            <a:endParaRPr lang="fr-FR" sz="2800" smtClean="0">
              <a:solidFill>
                <a:schemeClr val="bg1"/>
              </a:solidFill>
              <a:effectLst>
                <a:outerShdw blurRad="38100" dist="38100" dir="2700000" algn="tl">
                  <a:srgbClr val="000000"/>
                </a:outerShdw>
              </a:effectLst>
            </a:endParaRPr>
          </a:p>
          <a:p>
            <a:pPr marL="174625" indent="-174625" algn="just" defTabSz="711200" eaLnBrk="1" hangingPunct="1">
              <a:lnSpc>
                <a:spcPct val="80000"/>
              </a:lnSpc>
              <a:buFontTx/>
              <a:buNone/>
              <a:defRPr/>
            </a:pPr>
            <a:r>
              <a:rPr lang="fr-FR" sz="2800" smtClean="0">
                <a:solidFill>
                  <a:schemeClr val="bg1"/>
                </a:solidFill>
                <a:effectLst>
                  <a:outerShdw blurRad="38100" dist="38100" dir="2700000" algn="tl">
                    <a:srgbClr val="000000"/>
                  </a:outerShdw>
                </a:effectLst>
              </a:rPr>
              <a:t>	</a:t>
            </a:r>
            <a:r>
              <a:rPr lang="fr-FR" sz="2800" b="1" u="sng" smtClean="0">
                <a:solidFill>
                  <a:schemeClr val="bg1"/>
                </a:solidFill>
                <a:effectLst>
                  <a:outerShdw blurRad="38100" dist="38100" dir="2700000" algn="tl">
                    <a:srgbClr val="000000"/>
                  </a:outerShdw>
                </a:effectLst>
              </a:rPr>
              <a:t>Responsabilité:</a:t>
            </a:r>
          </a:p>
          <a:p>
            <a:pPr marL="174625" indent="-174625" algn="just" defTabSz="711200" eaLnBrk="1" hangingPunct="1">
              <a:lnSpc>
                <a:spcPct val="80000"/>
              </a:lnSpc>
              <a:buFontTx/>
              <a:buNone/>
              <a:defRPr/>
            </a:pPr>
            <a:endParaRPr lang="fr-FR" sz="1000" u="sng" smtClean="0">
              <a:solidFill>
                <a:schemeClr val="bg1"/>
              </a:solidFill>
              <a:effectLst>
                <a:outerShdw blurRad="38100" dist="38100" dir="2700000" algn="tl">
                  <a:srgbClr val="000000"/>
                </a:outerShdw>
              </a:effectLst>
            </a:endParaRPr>
          </a:p>
          <a:p>
            <a:pPr marL="174625" indent="-174625" algn="just" defTabSz="711200" eaLnBrk="1" hangingPunct="1">
              <a:lnSpc>
                <a:spcPct val="80000"/>
              </a:lnSpc>
              <a:buFontTx/>
              <a:buNone/>
              <a:defRPr/>
            </a:pPr>
            <a:r>
              <a:rPr lang="fr-FR" sz="2800" smtClean="0">
                <a:solidFill>
                  <a:schemeClr val="bg1"/>
                </a:solidFill>
                <a:effectLst>
                  <a:outerShdw blurRad="38100" dist="38100" dir="2700000" algn="tl">
                    <a:srgbClr val="000000"/>
                  </a:outerShdw>
                </a:effectLst>
              </a:rPr>
              <a:t>		qui doit créer la ligne article ?</a:t>
            </a:r>
          </a:p>
          <a:p>
            <a:pPr marL="174625" indent="-174625" algn="just" defTabSz="711200" eaLnBrk="1" hangingPunct="1">
              <a:lnSpc>
                <a:spcPct val="80000"/>
              </a:lnSpc>
              <a:buFontTx/>
              <a:buNone/>
              <a:defRPr/>
            </a:pPr>
            <a:endParaRPr lang="fr-FR" sz="1600" smtClean="0">
              <a:solidFill>
                <a:schemeClr val="bg1"/>
              </a:solidFill>
              <a:effectLst>
                <a:outerShdw blurRad="38100" dist="38100" dir="2700000" algn="tl">
                  <a:srgbClr val="000000"/>
                </a:outerShdw>
              </a:effectLst>
            </a:endParaRPr>
          </a:p>
          <a:p>
            <a:pPr marL="174625" indent="-174625" algn="just" defTabSz="711200" eaLnBrk="1" hangingPunct="1">
              <a:lnSpc>
                <a:spcPct val="80000"/>
              </a:lnSpc>
              <a:buFontTx/>
              <a:buNone/>
              <a:defRPr/>
            </a:pPr>
            <a:r>
              <a:rPr lang="fr-FR" sz="2800" smtClean="0">
                <a:solidFill>
                  <a:schemeClr val="bg1"/>
                </a:solidFill>
                <a:effectLst>
                  <a:outerShdw blurRad="38100" dist="38100" dir="2700000" algn="tl">
                    <a:srgbClr val="000000"/>
                  </a:outerShdw>
                </a:effectLst>
              </a:rPr>
              <a:t>		qui connait la spécification d’article à associer à la 	ligne article ?</a:t>
            </a:r>
          </a:p>
          <a:p>
            <a:pPr marL="174625" indent="-174625" algn="just" defTabSz="711200" eaLnBrk="1" hangingPunct="1">
              <a:lnSpc>
                <a:spcPct val="80000"/>
              </a:lnSpc>
              <a:buFontTx/>
              <a:buNone/>
              <a:defRPr/>
            </a:pPr>
            <a:endParaRPr lang="fr-FR" sz="1600" smtClean="0">
              <a:solidFill>
                <a:schemeClr val="bg1"/>
              </a:solidFill>
              <a:effectLst>
                <a:outerShdw blurRad="38100" dist="38100" dir="2700000" algn="tl">
                  <a:srgbClr val="000000"/>
                </a:outerShdw>
              </a:effectLst>
            </a:endParaRPr>
          </a:p>
          <a:p>
            <a:pPr marL="174625" indent="-174625" algn="just" defTabSz="711200" eaLnBrk="1" hangingPunct="1">
              <a:lnSpc>
                <a:spcPct val="80000"/>
              </a:lnSpc>
              <a:buFontTx/>
              <a:buNone/>
              <a:defRPr/>
            </a:pPr>
            <a:r>
              <a:rPr lang="fr-FR" sz="2800" smtClean="0">
                <a:solidFill>
                  <a:schemeClr val="bg1"/>
                </a:solidFill>
                <a:effectLst>
                  <a:outerShdw blurRad="38100" dist="38100" dir="2700000" algn="tl">
                    <a:srgbClr val="000000"/>
                  </a:outerShdw>
                </a:effectLst>
              </a:rPr>
              <a:t>		qui doit transmettre la quantité à la ligne article ?</a:t>
            </a:r>
          </a:p>
        </p:txBody>
      </p:sp>
      <p:sp>
        <p:nvSpPr>
          <p:cNvPr id="179203"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Réalisation </a:t>
            </a:r>
            <a:r>
              <a:rPr lang="fr-FR" sz="3700" b="1" i="1">
                <a:solidFill>
                  <a:srgbClr val="D9EDEF"/>
                </a:solidFill>
                <a:effectLst>
                  <a:outerShdw blurRad="38100" dist="38100" dir="2700000" algn="tl">
                    <a:srgbClr val="000000"/>
                  </a:outerShdw>
                </a:effectLst>
              </a:rPr>
              <a:t>SaisirArticle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ext Box 2"/>
          <p:cNvSpPr txBox="1">
            <a:spLocks noChangeArrowheads="1"/>
          </p:cNvSpPr>
          <p:nvPr/>
        </p:nvSpPr>
        <p:spPr bwMode="auto">
          <a:xfrm>
            <a:off x="1144588" y="1416050"/>
            <a:ext cx="1263650"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b="1" u="sng">
                <a:solidFill>
                  <a:srgbClr val="000000"/>
                </a:solidFill>
                <a:latin typeface="Verdana" pitchFamily="34" charset="0"/>
              </a:rPr>
              <a:t>:Registre</a:t>
            </a:r>
          </a:p>
        </p:txBody>
      </p:sp>
      <p:sp>
        <p:nvSpPr>
          <p:cNvPr id="98307" name="Text Box 3"/>
          <p:cNvSpPr txBox="1">
            <a:spLocks noChangeArrowheads="1"/>
          </p:cNvSpPr>
          <p:nvPr/>
        </p:nvSpPr>
        <p:spPr bwMode="auto">
          <a:xfrm>
            <a:off x="3171825" y="1268413"/>
            <a:ext cx="1427163" cy="633412"/>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b="1" u="sng">
                <a:solidFill>
                  <a:srgbClr val="000000"/>
                </a:solidFill>
                <a:latin typeface="Verdana" pitchFamily="34" charset="0"/>
              </a:rPr>
              <a:t>:Catalogue</a:t>
            </a:r>
          </a:p>
          <a:p>
            <a:pPr algn="ctr">
              <a:spcBef>
                <a:spcPct val="50000"/>
              </a:spcBef>
            </a:pPr>
            <a:r>
              <a:rPr lang="fr-FR" sz="1400" b="1" u="sng">
                <a:solidFill>
                  <a:srgbClr val="000000"/>
                </a:solidFill>
                <a:latin typeface="Verdana" pitchFamily="34" charset="0"/>
              </a:rPr>
              <a:t>Produit</a:t>
            </a:r>
          </a:p>
        </p:txBody>
      </p:sp>
      <p:sp>
        <p:nvSpPr>
          <p:cNvPr id="98308" name="Line 4"/>
          <p:cNvSpPr>
            <a:spLocks noChangeShapeType="1"/>
          </p:cNvSpPr>
          <p:nvPr/>
        </p:nvSpPr>
        <p:spPr bwMode="auto">
          <a:xfrm flipV="1">
            <a:off x="1814513" y="2909888"/>
            <a:ext cx="2032000" cy="3175"/>
          </a:xfrm>
          <a:prstGeom prst="line">
            <a:avLst/>
          </a:prstGeom>
          <a:noFill/>
          <a:ln w="9525">
            <a:solidFill>
              <a:schemeClr val="bg1"/>
            </a:solidFill>
            <a:round/>
            <a:headEnd/>
            <a:tailEnd type="triangle" w="med" len="med"/>
          </a:ln>
        </p:spPr>
        <p:txBody>
          <a:bodyPr/>
          <a:lstStyle/>
          <a:p>
            <a:endParaRPr lang="fr-FR"/>
          </a:p>
        </p:txBody>
      </p:sp>
      <p:sp>
        <p:nvSpPr>
          <p:cNvPr id="98309" name="Line 5"/>
          <p:cNvSpPr>
            <a:spLocks noChangeShapeType="1"/>
          </p:cNvSpPr>
          <p:nvPr/>
        </p:nvSpPr>
        <p:spPr bwMode="auto">
          <a:xfrm>
            <a:off x="190500" y="2551113"/>
            <a:ext cx="1524000" cy="0"/>
          </a:xfrm>
          <a:prstGeom prst="line">
            <a:avLst/>
          </a:prstGeom>
          <a:noFill/>
          <a:ln w="9525">
            <a:solidFill>
              <a:schemeClr val="bg1"/>
            </a:solidFill>
            <a:round/>
            <a:headEnd/>
            <a:tailEnd type="triangle" w="med" len="med"/>
          </a:ln>
        </p:spPr>
        <p:txBody>
          <a:bodyPr/>
          <a:lstStyle/>
          <a:p>
            <a:endParaRPr lang="fr-FR"/>
          </a:p>
        </p:txBody>
      </p:sp>
      <p:sp>
        <p:nvSpPr>
          <p:cNvPr id="98310" name="Text Box 6"/>
          <p:cNvSpPr txBox="1">
            <a:spLocks noChangeArrowheads="1"/>
          </p:cNvSpPr>
          <p:nvPr/>
        </p:nvSpPr>
        <p:spPr bwMode="auto">
          <a:xfrm>
            <a:off x="50800" y="2193925"/>
            <a:ext cx="2330450" cy="304800"/>
          </a:xfrm>
          <a:prstGeom prst="rect">
            <a:avLst/>
          </a:prstGeom>
          <a:noFill/>
          <a:ln w="9525">
            <a:noFill/>
            <a:miter lim="800000"/>
            <a:headEnd/>
            <a:tailEnd/>
          </a:ln>
        </p:spPr>
        <p:txBody>
          <a:bodyPr lIns="91390" tIns="45695" rIns="91390" bIns="45695">
            <a:spAutoFit/>
          </a:bodyPr>
          <a:lstStyle/>
          <a:p>
            <a:pPr>
              <a:spcBef>
                <a:spcPct val="50000"/>
              </a:spcBef>
            </a:pPr>
            <a:r>
              <a:rPr lang="fr-FR" sz="1400">
                <a:solidFill>
                  <a:schemeClr val="bg1"/>
                </a:solidFill>
                <a:latin typeface="Verdana" pitchFamily="34" charset="0"/>
              </a:rPr>
              <a:t>saisirArticle(code, qte)</a:t>
            </a:r>
          </a:p>
        </p:txBody>
      </p:sp>
      <p:sp>
        <p:nvSpPr>
          <p:cNvPr id="98311" name="Text Box 7"/>
          <p:cNvSpPr txBox="1">
            <a:spLocks noChangeArrowheads="1"/>
          </p:cNvSpPr>
          <p:nvPr/>
        </p:nvSpPr>
        <p:spPr bwMode="auto">
          <a:xfrm>
            <a:off x="7007225" y="4410075"/>
            <a:ext cx="1752600" cy="304800"/>
          </a:xfrm>
          <a:prstGeom prst="rect">
            <a:avLst/>
          </a:prstGeom>
          <a:noFill/>
          <a:ln w="9525">
            <a:noFill/>
            <a:miter lim="800000"/>
            <a:headEnd/>
            <a:tailEnd/>
          </a:ln>
        </p:spPr>
        <p:txBody>
          <a:bodyPr lIns="91390" tIns="45695" rIns="91390" bIns="45695">
            <a:spAutoFit/>
          </a:bodyPr>
          <a:lstStyle/>
          <a:p>
            <a:pPr>
              <a:spcBef>
                <a:spcPct val="50000"/>
              </a:spcBef>
            </a:pPr>
            <a:r>
              <a:rPr lang="fr-FR" sz="1400">
                <a:solidFill>
                  <a:schemeClr val="bg1"/>
                </a:solidFill>
                <a:latin typeface="Verdana" pitchFamily="34" charset="0"/>
              </a:rPr>
              <a:t>create(spec,qte)</a:t>
            </a:r>
          </a:p>
        </p:txBody>
      </p:sp>
      <p:sp>
        <p:nvSpPr>
          <p:cNvPr id="98312" name="Line 8"/>
          <p:cNvSpPr>
            <a:spLocks noChangeShapeType="1"/>
          </p:cNvSpPr>
          <p:nvPr/>
        </p:nvSpPr>
        <p:spPr bwMode="auto">
          <a:xfrm>
            <a:off x="1763713" y="1700213"/>
            <a:ext cx="17462" cy="4659312"/>
          </a:xfrm>
          <a:prstGeom prst="line">
            <a:avLst/>
          </a:prstGeom>
          <a:noFill/>
          <a:ln w="9525">
            <a:solidFill>
              <a:schemeClr val="bg1"/>
            </a:solidFill>
            <a:prstDash val="dash"/>
            <a:round/>
            <a:headEnd/>
            <a:tailEnd/>
          </a:ln>
        </p:spPr>
        <p:txBody>
          <a:bodyPr/>
          <a:lstStyle/>
          <a:p>
            <a:endParaRPr lang="fr-FR"/>
          </a:p>
        </p:txBody>
      </p:sp>
      <p:sp>
        <p:nvSpPr>
          <p:cNvPr id="98313" name="Line 9"/>
          <p:cNvSpPr>
            <a:spLocks noChangeShapeType="1"/>
          </p:cNvSpPr>
          <p:nvPr/>
        </p:nvSpPr>
        <p:spPr bwMode="auto">
          <a:xfrm>
            <a:off x="5551488" y="1792288"/>
            <a:ext cx="17462" cy="4567237"/>
          </a:xfrm>
          <a:prstGeom prst="line">
            <a:avLst/>
          </a:prstGeom>
          <a:noFill/>
          <a:ln w="9525">
            <a:solidFill>
              <a:schemeClr val="bg1"/>
            </a:solidFill>
            <a:prstDash val="dash"/>
            <a:round/>
            <a:headEnd/>
            <a:tailEnd/>
          </a:ln>
        </p:spPr>
        <p:txBody>
          <a:bodyPr/>
          <a:lstStyle/>
          <a:p>
            <a:endParaRPr lang="fr-FR"/>
          </a:p>
        </p:txBody>
      </p:sp>
      <p:sp>
        <p:nvSpPr>
          <p:cNvPr id="98314" name="Line 10"/>
          <p:cNvSpPr>
            <a:spLocks noChangeShapeType="1"/>
          </p:cNvSpPr>
          <p:nvPr/>
        </p:nvSpPr>
        <p:spPr bwMode="auto">
          <a:xfrm flipH="1">
            <a:off x="3906838" y="1773238"/>
            <a:ext cx="15875" cy="4586287"/>
          </a:xfrm>
          <a:prstGeom prst="line">
            <a:avLst/>
          </a:prstGeom>
          <a:noFill/>
          <a:ln w="9525">
            <a:solidFill>
              <a:schemeClr val="bg1"/>
            </a:solidFill>
            <a:prstDash val="dash"/>
            <a:round/>
            <a:headEnd/>
            <a:tailEnd/>
          </a:ln>
        </p:spPr>
        <p:txBody>
          <a:bodyPr/>
          <a:lstStyle/>
          <a:p>
            <a:endParaRPr lang="fr-FR"/>
          </a:p>
        </p:txBody>
      </p:sp>
      <p:sp>
        <p:nvSpPr>
          <p:cNvPr id="98315" name="Text Box 11"/>
          <p:cNvSpPr txBox="1">
            <a:spLocks noChangeArrowheads="1"/>
          </p:cNvSpPr>
          <p:nvPr/>
        </p:nvSpPr>
        <p:spPr bwMode="auto">
          <a:xfrm>
            <a:off x="1814513" y="2592388"/>
            <a:ext cx="2973387" cy="304800"/>
          </a:xfrm>
          <a:prstGeom prst="rect">
            <a:avLst/>
          </a:prstGeom>
          <a:noFill/>
          <a:ln w="9525">
            <a:noFill/>
            <a:miter lim="800000"/>
            <a:headEnd/>
            <a:tailEnd/>
          </a:ln>
        </p:spPr>
        <p:txBody>
          <a:bodyPr lIns="91390" tIns="45695" rIns="91390" bIns="45695">
            <a:spAutoFit/>
          </a:bodyPr>
          <a:lstStyle/>
          <a:p>
            <a:pPr>
              <a:spcBef>
                <a:spcPct val="50000"/>
              </a:spcBef>
            </a:pPr>
            <a:r>
              <a:rPr lang="fr-FR" sz="1400">
                <a:solidFill>
                  <a:schemeClr val="bg1"/>
                </a:solidFill>
                <a:latin typeface="Verdana" pitchFamily="34" charset="0"/>
              </a:rPr>
              <a:t>Spec:= getSpecification(code)</a:t>
            </a:r>
          </a:p>
        </p:txBody>
      </p:sp>
      <p:sp>
        <p:nvSpPr>
          <p:cNvPr id="98316" name="Text Box 12"/>
          <p:cNvSpPr txBox="1">
            <a:spLocks noChangeArrowheads="1"/>
          </p:cNvSpPr>
          <p:nvPr/>
        </p:nvSpPr>
        <p:spPr bwMode="auto">
          <a:xfrm>
            <a:off x="4802188" y="1281113"/>
            <a:ext cx="1579562" cy="633412"/>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b="1" u="sng">
                <a:solidFill>
                  <a:srgbClr val="000000"/>
                </a:solidFill>
                <a:latin typeface="Verdana" pitchFamily="34" charset="0"/>
              </a:rPr>
              <a:t>:Specification</a:t>
            </a:r>
          </a:p>
          <a:p>
            <a:pPr algn="ctr">
              <a:spcBef>
                <a:spcPct val="50000"/>
              </a:spcBef>
            </a:pPr>
            <a:r>
              <a:rPr lang="fr-FR" sz="1400" b="1" u="sng">
                <a:solidFill>
                  <a:srgbClr val="000000"/>
                </a:solidFill>
                <a:latin typeface="Verdana" pitchFamily="34" charset="0"/>
              </a:rPr>
              <a:t>Produit</a:t>
            </a:r>
          </a:p>
        </p:txBody>
      </p:sp>
      <p:sp>
        <p:nvSpPr>
          <p:cNvPr id="98317" name="Text Box 13"/>
          <p:cNvSpPr txBox="1">
            <a:spLocks noChangeArrowheads="1"/>
          </p:cNvSpPr>
          <p:nvPr/>
        </p:nvSpPr>
        <p:spPr bwMode="auto">
          <a:xfrm>
            <a:off x="6629400" y="1479550"/>
            <a:ext cx="1030288"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b="1" u="sng">
                <a:solidFill>
                  <a:srgbClr val="000000"/>
                </a:solidFill>
                <a:latin typeface="Verdana" pitchFamily="34" charset="0"/>
              </a:rPr>
              <a:t>:Vente</a:t>
            </a:r>
          </a:p>
        </p:txBody>
      </p:sp>
      <p:sp>
        <p:nvSpPr>
          <p:cNvPr id="98318" name="Text Box 14"/>
          <p:cNvSpPr txBox="1">
            <a:spLocks noChangeArrowheads="1"/>
          </p:cNvSpPr>
          <p:nvPr/>
        </p:nvSpPr>
        <p:spPr bwMode="auto">
          <a:xfrm>
            <a:off x="4065588" y="3097213"/>
            <a:ext cx="2522537" cy="304800"/>
          </a:xfrm>
          <a:prstGeom prst="rect">
            <a:avLst/>
          </a:prstGeom>
          <a:noFill/>
          <a:ln w="9525">
            <a:noFill/>
            <a:miter lim="800000"/>
            <a:headEnd/>
            <a:tailEnd/>
          </a:ln>
        </p:spPr>
        <p:txBody>
          <a:bodyPr lIns="91390" tIns="45695" rIns="91390" bIns="45695">
            <a:spAutoFit/>
          </a:bodyPr>
          <a:lstStyle/>
          <a:p>
            <a:pPr>
              <a:spcBef>
                <a:spcPct val="50000"/>
              </a:spcBef>
            </a:pPr>
            <a:r>
              <a:rPr lang="fr-FR" sz="1400">
                <a:solidFill>
                  <a:schemeClr val="bg1"/>
                </a:solidFill>
                <a:latin typeface="Verdana" pitchFamily="34" charset="0"/>
              </a:rPr>
              <a:t>Spec:= chercher(code)</a:t>
            </a:r>
          </a:p>
        </p:txBody>
      </p:sp>
      <p:sp>
        <p:nvSpPr>
          <p:cNvPr id="98319" name="Line 15"/>
          <p:cNvSpPr>
            <a:spLocks noChangeShapeType="1"/>
          </p:cNvSpPr>
          <p:nvPr/>
        </p:nvSpPr>
        <p:spPr bwMode="auto">
          <a:xfrm>
            <a:off x="3930650" y="3414713"/>
            <a:ext cx="1535113" cy="0"/>
          </a:xfrm>
          <a:prstGeom prst="line">
            <a:avLst/>
          </a:prstGeom>
          <a:noFill/>
          <a:ln w="9525">
            <a:solidFill>
              <a:schemeClr val="bg1"/>
            </a:solidFill>
            <a:round/>
            <a:headEnd/>
            <a:tailEnd type="triangle" w="med" len="med"/>
          </a:ln>
        </p:spPr>
        <p:txBody>
          <a:bodyPr/>
          <a:lstStyle/>
          <a:p>
            <a:endParaRPr lang="fr-FR"/>
          </a:p>
        </p:txBody>
      </p:sp>
      <p:sp>
        <p:nvSpPr>
          <p:cNvPr id="98320" name="Rectangle 16"/>
          <p:cNvSpPr>
            <a:spLocks noChangeArrowheads="1"/>
          </p:cNvSpPr>
          <p:nvPr/>
        </p:nvSpPr>
        <p:spPr bwMode="auto">
          <a:xfrm>
            <a:off x="3840163" y="2898775"/>
            <a:ext cx="133350" cy="1079500"/>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98321" name="Line 17"/>
          <p:cNvSpPr>
            <a:spLocks noChangeShapeType="1"/>
          </p:cNvSpPr>
          <p:nvPr/>
        </p:nvSpPr>
        <p:spPr bwMode="auto">
          <a:xfrm flipH="1">
            <a:off x="6889750" y="1628775"/>
            <a:ext cx="0" cy="4752975"/>
          </a:xfrm>
          <a:prstGeom prst="line">
            <a:avLst/>
          </a:prstGeom>
          <a:noFill/>
          <a:ln w="9525">
            <a:solidFill>
              <a:schemeClr val="bg1"/>
            </a:solidFill>
            <a:prstDash val="dash"/>
            <a:round/>
            <a:headEnd/>
            <a:tailEnd/>
          </a:ln>
        </p:spPr>
        <p:txBody>
          <a:bodyPr/>
          <a:lstStyle/>
          <a:p>
            <a:endParaRPr lang="fr-FR"/>
          </a:p>
        </p:txBody>
      </p:sp>
      <p:sp>
        <p:nvSpPr>
          <p:cNvPr id="98322" name="Rectangle 18"/>
          <p:cNvSpPr>
            <a:spLocks noChangeArrowheads="1"/>
          </p:cNvSpPr>
          <p:nvPr/>
        </p:nvSpPr>
        <p:spPr bwMode="auto">
          <a:xfrm>
            <a:off x="5495925" y="3402013"/>
            <a:ext cx="127000" cy="387350"/>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98323" name="Line 19"/>
          <p:cNvSpPr>
            <a:spLocks noChangeShapeType="1"/>
          </p:cNvSpPr>
          <p:nvPr/>
        </p:nvSpPr>
        <p:spPr bwMode="auto">
          <a:xfrm>
            <a:off x="1735138" y="4625975"/>
            <a:ext cx="5089525" cy="0"/>
          </a:xfrm>
          <a:prstGeom prst="line">
            <a:avLst/>
          </a:prstGeom>
          <a:noFill/>
          <a:ln w="9525">
            <a:solidFill>
              <a:schemeClr val="bg1"/>
            </a:solidFill>
            <a:round/>
            <a:headEnd/>
            <a:tailEnd type="triangle" w="med" len="med"/>
          </a:ln>
        </p:spPr>
        <p:txBody>
          <a:bodyPr/>
          <a:lstStyle/>
          <a:p>
            <a:endParaRPr lang="fr-FR"/>
          </a:p>
        </p:txBody>
      </p:sp>
      <p:sp>
        <p:nvSpPr>
          <p:cNvPr id="98324" name="Text Box 20"/>
          <p:cNvSpPr txBox="1">
            <a:spLocks noChangeArrowheads="1"/>
          </p:cNvSpPr>
          <p:nvPr/>
        </p:nvSpPr>
        <p:spPr bwMode="auto">
          <a:xfrm>
            <a:off x="1846263" y="4321175"/>
            <a:ext cx="3370262" cy="304800"/>
          </a:xfrm>
          <a:prstGeom prst="rect">
            <a:avLst/>
          </a:prstGeom>
          <a:noFill/>
          <a:ln w="9525">
            <a:noFill/>
            <a:miter lim="800000"/>
            <a:headEnd/>
            <a:tailEnd/>
          </a:ln>
        </p:spPr>
        <p:txBody>
          <a:bodyPr lIns="91390" tIns="45695" rIns="91390" bIns="45695">
            <a:spAutoFit/>
          </a:bodyPr>
          <a:lstStyle/>
          <a:p>
            <a:pPr>
              <a:spcBef>
                <a:spcPct val="50000"/>
              </a:spcBef>
            </a:pPr>
            <a:r>
              <a:rPr lang="fr-FR" sz="1400">
                <a:solidFill>
                  <a:schemeClr val="bg1"/>
                </a:solidFill>
                <a:latin typeface="Verdana" pitchFamily="34" charset="0"/>
              </a:rPr>
              <a:t>creerLigneArticle(spec, qte)</a:t>
            </a:r>
          </a:p>
        </p:txBody>
      </p:sp>
      <p:sp>
        <p:nvSpPr>
          <p:cNvPr id="98325" name="Rectangle 21"/>
          <p:cNvSpPr>
            <a:spLocks noChangeArrowheads="1"/>
          </p:cNvSpPr>
          <p:nvPr/>
        </p:nvSpPr>
        <p:spPr bwMode="auto">
          <a:xfrm>
            <a:off x="1690688" y="2538413"/>
            <a:ext cx="155575" cy="3313112"/>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98326" name="Line 22"/>
          <p:cNvSpPr>
            <a:spLocks noChangeShapeType="1"/>
          </p:cNvSpPr>
          <p:nvPr/>
        </p:nvSpPr>
        <p:spPr bwMode="auto">
          <a:xfrm flipV="1">
            <a:off x="6964363" y="4914900"/>
            <a:ext cx="598487" cy="0"/>
          </a:xfrm>
          <a:prstGeom prst="line">
            <a:avLst/>
          </a:prstGeom>
          <a:noFill/>
          <a:ln w="9525">
            <a:solidFill>
              <a:schemeClr val="bg1"/>
            </a:solidFill>
            <a:round/>
            <a:headEnd/>
            <a:tailEnd type="triangle" w="med" len="med"/>
          </a:ln>
        </p:spPr>
        <p:txBody>
          <a:bodyPr/>
          <a:lstStyle/>
          <a:p>
            <a:endParaRPr lang="fr-FR"/>
          </a:p>
        </p:txBody>
      </p:sp>
      <p:sp>
        <p:nvSpPr>
          <p:cNvPr id="98327" name="Rectangle 23"/>
          <p:cNvSpPr>
            <a:spLocks noChangeArrowheads="1"/>
          </p:cNvSpPr>
          <p:nvPr/>
        </p:nvSpPr>
        <p:spPr bwMode="auto">
          <a:xfrm>
            <a:off x="6831013" y="4606925"/>
            <a:ext cx="149225" cy="615950"/>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98328" name="Line 24"/>
          <p:cNvSpPr>
            <a:spLocks noChangeShapeType="1"/>
          </p:cNvSpPr>
          <p:nvPr/>
        </p:nvSpPr>
        <p:spPr bwMode="auto">
          <a:xfrm flipH="1">
            <a:off x="8261350" y="4868863"/>
            <a:ext cx="0" cy="1512887"/>
          </a:xfrm>
          <a:prstGeom prst="line">
            <a:avLst/>
          </a:prstGeom>
          <a:noFill/>
          <a:ln w="9525">
            <a:solidFill>
              <a:schemeClr val="bg1"/>
            </a:solidFill>
            <a:prstDash val="dash"/>
            <a:round/>
            <a:headEnd/>
            <a:tailEnd/>
          </a:ln>
        </p:spPr>
        <p:txBody>
          <a:bodyPr/>
          <a:lstStyle/>
          <a:p>
            <a:endParaRPr lang="fr-FR"/>
          </a:p>
        </p:txBody>
      </p:sp>
      <p:sp>
        <p:nvSpPr>
          <p:cNvPr id="98329" name="Text Box 25"/>
          <p:cNvSpPr txBox="1">
            <a:spLocks noChangeArrowheads="1"/>
          </p:cNvSpPr>
          <p:nvPr/>
        </p:nvSpPr>
        <p:spPr bwMode="auto">
          <a:xfrm>
            <a:off x="7562850" y="4757738"/>
            <a:ext cx="1379538"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u="sng">
                <a:solidFill>
                  <a:srgbClr val="000000"/>
                </a:solidFill>
                <a:latin typeface="Verdana" pitchFamily="34" charset="0"/>
              </a:rPr>
              <a:t>:LigneArticle</a:t>
            </a:r>
          </a:p>
        </p:txBody>
      </p:sp>
      <p:sp>
        <p:nvSpPr>
          <p:cNvPr id="181274" name="Text Box 26"/>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Modèle de conception</a:t>
            </a:r>
            <a:endParaRPr lang="fr-FR" sz="3700" b="1" i="1">
              <a:solidFill>
                <a:srgbClr val="D9EDEF"/>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body" idx="4294967295"/>
          </p:nvPr>
        </p:nvSpPr>
        <p:spPr bwMode="gray">
          <a:xfrm>
            <a:off x="227013" y="692150"/>
            <a:ext cx="8567737" cy="5689600"/>
          </a:xfrm>
          <a:noFill/>
        </p:spPr>
        <p:txBody>
          <a:bodyPr lIns="91390" tIns="45695" rIns="91390" bIns="45695"/>
          <a:lstStyle/>
          <a:p>
            <a:pPr marL="174625" indent="-174625" algn="just" defTabSz="711200" eaLnBrk="1" hangingPunct="1">
              <a:buFontTx/>
              <a:buNone/>
            </a:pPr>
            <a:r>
              <a:rPr lang="en-GB" sz="1200" smtClean="0"/>
              <a:t>	</a:t>
            </a:r>
            <a:endParaRPr lang="en-GB" sz="2000" smtClean="0">
              <a:solidFill>
                <a:srgbClr val="000000"/>
              </a:solidFill>
            </a:endParaRPr>
          </a:p>
          <a:p>
            <a:pPr marL="174625" indent="-174625" algn="just" defTabSz="711200" eaLnBrk="1" hangingPunct="1">
              <a:buFontTx/>
              <a:buNone/>
            </a:pPr>
            <a:endParaRPr lang="fr-FR" sz="2300" smtClean="0">
              <a:solidFill>
                <a:srgbClr val="000000"/>
              </a:solidFill>
            </a:endParaRPr>
          </a:p>
        </p:txBody>
      </p:sp>
      <p:sp>
        <p:nvSpPr>
          <p:cNvPr id="99331" name="Text Box 3"/>
          <p:cNvSpPr txBox="1">
            <a:spLocks noChangeArrowheads="1"/>
          </p:cNvSpPr>
          <p:nvPr/>
        </p:nvSpPr>
        <p:spPr bwMode="auto">
          <a:xfrm>
            <a:off x="2297113" y="1679575"/>
            <a:ext cx="2411412" cy="430213"/>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Catalogue Produits</a:t>
            </a:r>
          </a:p>
        </p:txBody>
      </p:sp>
      <p:sp>
        <p:nvSpPr>
          <p:cNvPr id="99332" name="Text Box 4"/>
          <p:cNvSpPr txBox="1">
            <a:spLocks noChangeArrowheads="1"/>
          </p:cNvSpPr>
          <p:nvPr/>
        </p:nvSpPr>
        <p:spPr bwMode="auto">
          <a:xfrm>
            <a:off x="2295525" y="2098675"/>
            <a:ext cx="2411413" cy="212725"/>
          </a:xfrm>
          <a:prstGeom prst="rect">
            <a:avLst/>
          </a:prstGeom>
          <a:solidFill>
            <a:srgbClr val="FFFFFF"/>
          </a:solidFill>
          <a:ln w="9525" algn="ctr">
            <a:solidFill>
              <a:srgbClr val="000000"/>
            </a:solidFill>
            <a:miter lim="800000"/>
            <a:headEnd/>
            <a:tailEnd/>
          </a:ln>
        </p:spPr>
        <p:txBody>
          <a:bodyPr lIns="91390" tIns="45695" rIns="91390" bIns="45695"/>
          <a:lstStyle/>
          <a:p>
            <a:endParaRPr lang="fr-FR">
              <a:solidFill>
                <a:srgbClr val="000000"/>
              </a:solidFill>
              <a:latin typeface="Verdana" pitchFamily="34" charset="0"/>
            </a:endParaRPr>
          </a:p>
        </p:txBody>
      </p:sp>
      <p:sp>
        <p:nvSpPr>
          <p:cNvPr id="99333" name="Text Box 5"/>
          <p:cNvSpPr txBox="1">
            <a:spLocks noChangeArrowheads="1"/>
          </p:cNvSpPr>
          <p:nvPr/>
        </p:nvSpPr>
        <p:spPr bwMode="auto">
          <a:xfrm>
            <a:off x="5876925" y="1936750"/>
            <a:ext cx="1752600" cy="711200"/>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Descriptif</a:t>
            </a:r>
          </a:p>
          <a:p>
            <a:r>
              <a:rPr lang="fr-FR" sz="1400">
                <a:solidFill>
                  <a:srgbClr val="000000"/>
                </a:solidFill>
                <a:latin typeface="Verdana" pitchFamily="34" charset="0"/>
              </a:rPr>
              <a:t>Prix</a:t>
            </a:r>
          </a:p>
          <a:p>
            <a:r>
              <a:rPr lang="fr-FR" sz="1400">
                <a:solidFill>
                  <a:srgbClr val="000000"/>
                </a:solidFill>
                <a:latin typeface="Verdana" pitchFamily="34" charset="0"/>
              </a:rPr>
              <a:t>codeArticle</a:t>
            </a:r>
          </a:p>
        </p:txBody>
      </p:sp>
      <p:sp>
        <p:nvSpPr>
          <p:cNvPr id="99334" name="Text Box 6"/>
          <p:cNvSpPr txBox="1">
            <a:spLocks noChangeArrowheads="1"/>
          </p:cNvSpPr>
          <p:nvPr/>
        </p:nvSpPr>
        <p:spPr bwMode="auto">
          <a:xfrm>
            <a:off x="3308350" y="3197225"/>
            <a:ext cx="949325" cy="342900"/>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Magasin</a:t>
            </a:r>
          </a:p>
        </p:txBody>
      </p:sp>
      <p:sp>
        <p:nvSpPr>
          <p:cNvPr id="99335" name="Text Box 7"/>
          <p:cNvSpPr txBox="1">
            <a:spLocks noChangeArrowheads="1"/>
          </p:cNvSpPr>
          <p:nvPr/>
        </p:nvSpPr>
        <p:spPr bwMode="auto">
          <a:xfrm>
            <a:off x="4392613" y="4376738"/>
            <a:ext cx="2638425" cy="344487"/>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Registre</a:t>
            </a:r>
          </a:p>
        </p:txBody>
      </p:sp>
      <p:sp>
        <p:nvSpPr>
          <p:cNvPr id="99336" name="Text Box 8"/>
          <p:cNvSpPr txBox="1">
            <a:spLocks noChangeArrowheads="1"/>
          </p:cNvSpPr>
          <p:nvPr/>
        </p:nvSpPr>
        <p:spPr bwMode="auto">
          <a:xfrm>
            <a:off x="7169150" y="4910138"/>
            <a:ext cx="1533525" cy="257175"/>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montant</a:t>
            </a:r>
          </a:p>
        </p:txBody>
      </p:sp>
      <p:sp>
        <p:nvSpPr>
          <p:cNvPr id="99337" name="Line 9"/>
          <p:cNvSpPr>
            <a:spLocks noChangeShapeType="1"/>
          </p:cNvSpPr>
          <p:nvPr/>
        </p:nvSpPr>
        <p:spPr bwMode="auto">
          <a:xfrm>
            <a:off x="4786313" y="1984375"/>
            <a:ext cx="1090612" cy="0"/>
          </a:xfrm>
          <a:prstGeom prst="line">
            <a:avLst/>
          </a:prstGeom>
          <a:noFill/>
          <a:ln w="9525">
            <a:solidFill>
              <a:schemeClr val="bg1"/>
            </a:solidFill>
            <a:round/>
            <a:headEnd/>
            <a:tailEnd/>
          </a:ln>
        </p:spPr>
        <p:txBody>
          <a:bodyPr/>
          <a:lstStyle/>
          <a:p>
            <a:endParaRPr lang="fr-FR"/>
          </a:p>
        </p:txBody>
      </p:sp>
      <p:sp>
        <p:nvSpPr>
          <p:cNvPr id="99338" name="Text Box 10"/>
          <p:cNvSpPr txBox="1">
            <a:spLocks noChangeArrowheads="1"/>
          </p:cNvSpPr>
          <p:nvPr/>
        </p:nvSpPr>
        <p:spPr bwMode="auto">
          <a:xfrm>
            <a:off x="3441700" y="2825750"/>
            <a:ext cx="1895475" cy="266700"/>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Utilisé-par</a:t>
            </a:r>
          </a:p>
        </p:txBody>
      </p:sp>
      <p:sp>
        <p:nvSpPr>
          <p:cNvPr id="99339" name="Line 11"/>
          <p:cNvSpPr>
            <a:spLocks noChangeShapeType="1"/>
          </p:cNvSpPr>
          <p:nvPr/>
        </p:nvSpPr>
        <p:spPr bwMode="auto">
          <a:xfrm>
            <a:off x="3754438" y="2552700"/>
            <a:ext cx="0" cy="644525"/>
          </a:xfrm>
          <a:prstGeom prst="line">
            <a:avLst/>
          </a:prstGeom>
          <a:noFill/>
          <a:ln w="9525">
            <a:solidFill>
              <a:schemeClr val="bg1"/>
            </a:solidFill>
            <a:round/>
            <a:headEnd/>
            <a:tailEnd/>
          </a:ln>
        </p:spPr>
        <p:txBody>
          <a:bodyPr/>
          <a:lstStyle/>
          <a:p>
            <a:endParaRPr lang="fr-FR"/>
          </a:p>
        </p:txBody>
      </p:sp>
      <p:sp>
        <p:nvSpPr>
          <p:cNvPr id="99340" name="Line 12"/>
          <p:cNvSpPr>
            <a:spLocks noChangeShapeType="1"/>
          </p:cNvSpPr>
          <p:nvPr/>
        </p:nvSpPr>
        <p:spPr bwMode="auto">
          <a:xfrm flipH="1">
            <a:off x="4059238" y="3911600"/>
            <a:ext cx="9525" cy="293688"/>
          </a:xfrm>
          <a:prstGeom prst="line">
            <a:avLst/>
          </a:prstGeom>
          <a:noFill/>
          <a:ln w="9525">
            <a:solidFill>
              <a:schemeClr val="bg1"/>
            </a:solidFill>
            <a:round/>
            <a:headEnd/>
            <a:tailEnd/>
          </a:ln>
        </p:spPr>
        <p:txBody>
          <a:bodyPr/>
          <a:lstStyle/>
          <a:p>
            <a:endParaRPr lang="fr-FR"/>
          </a:p>
        </p:txBody>
      </p:sp>
      <p:sp>
        <p:nvSpPr>
          <p:cNvPr id="99341" name="Text Box 13"/>
          <p:cNvSpPr txBox="1">
            <a:spLocks noChangeArrowheads="1"/>
          </p:cNvSpPr>
          <p:nvPr/>
        </p:nvSpPr>
        <p:spPr bwMode="auto">
          <a:xfrm>
            <a:off x="4298950" y="3944938"/>
            <a:ext cx="1203325" cy="242887"/>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Héberge</a:t>
            </a:r>
          </a:p>
        </p:txBody>
      </p:sp>
      <p:sp>
        <p:nvSpPr>
          <p:cNvPr id="99342" name="Text Box 14"/>
          <p:cNvSpPr txBox="1">
            <a:spLocks noChangeArrowheads="1"/>
          </p:cNvSpPr>
          <p:nvPr/>
        </p:nvSpPr>
        <p:spPr bwMode="auto">
          <a:xfrm>
            <a:off x="6186488" y="3584575"/>
            <a:ext cx="947737" cy="339725"/>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Article</a:t>
            </a:r>
          </a:p>
        </p:txBody>
      </p:sp>
      <p:sp>
        <p:nvSpPr>
          <p:cNvPr id="99343" name="Text Box 15"/>
          <p:cNvSpPr txBox="1">
            <a:spLocks noChangeArrowheads="1"/>
          </p:cNvSpPr>
          <p:nvPr/>
        </p:nvSpPr>
        <p:spPr bwMode="auto">
          <a:xfrm>
            <a:off x="6186488" y="3924300"/>
            <a:ext cx="947737" cy="200025"/>
          </a:xfrm>
          <a:prstGeom prst="rect">
            <a:avLst/>
          </a:prstGeom>
          <a:solidFill>
            <a:srgbClr val="FFFFFF"/>
          </a:solidFill>
          <a:ln w="9525" algn="ctr">
            <a:solidFill>
              <a:srgbClr val="000000"/>
            </a:solidFill>
            <a:miter lim="800000"/>
            <a:headEnd/>
            <a:tailEnd/>
          </a:ln>
        </p:spPr>
        <p:txBody>
          <a:bodyPr lIns="91390" tIns="45695" rIns="91390" bIns="45695"/>
          <a:lstStyle/>
          <a:p>
            <a:endParaRPr lang="fr-FR" sz="1400">
              <a:solidFill>
                <a:srgbClr val="000000"/>
              </a:solidFill>
              <a:latin typeface="Verdana" pitchFamily="34" charset="0"/>
            </a:endParaRPr>
          </a:p>
        </p:txBody>
      </p:sp>
      <p:sp>
        <p:nvSpPr>
          <p:cNvPr id="99344" name="Line 16"/>
          <p:cNvSpPr>
            <a:spLocks noChangeShapeType="1"/>
          </p:cNvSpPr>
          <p:nvPr/>
        </p:nvSpPr>
        <p:spPr bwMode="auto">
          <a:xfrm>
            <a:off x="4205288" y="3783013"/>
            <a:ext cx="1976437" cy="17462"/>
          </a:xfrm>
          <a:prstGeom prst="line">
            <a:avLst/>
          </a:prstGeom>
          <a:noFill/>
          <a:ln w="9525">
            <a:solidFill>
              <a:schemeClr val="bg1"/>
            </a:solidFill>
            <a:round/>
            <a:headEnd/>
            <a:tailEnd/>
          </a:ln>
        </p:spPr>
        <p:txBody>
          <a:bodyPr/>
          <a:lstStyle/>
          <a:p>
            <a:endParaRPr lang="fr-FR"/>
          </a:p>
        </p:txBody>
      </p:sp>
      <p:sp>
        <p:nvSpPr>
          <p:cNvPr id="99345" name="Line 17"/>
          <p:cNvSpPr>
            <a:spLocks noChangeShapeType="1"/>
          </p:cNvSpPr>
          <p:nvPr/>
        </p:nvSpPr>
        <p:spPr bwMode="auto">
          <a:xfrm>
            <a:off x="6621463" y="3008313"/>
            <a:ext cx="0" cy="576262"/>
          </a:xfrm>
          <a:prstGeom prst="line">
            <a:avLst/>
          </a:prstGeom>
          <a:noFill/>
          <a:ln w="9525">
            <a:solidFill>
              <a:schemeClr val="bg1"/>
            </a:solidFill>
            <a:round/>
            <a:headEnd/>
            <a:tailEnd/>
          </a:ln>
        </p:spPr>
        <p:txBody>
          <a:bodyPr/>
          <a:lstStyle/>
          <a:p>
            <a:endParaRPr lang="fr-FR"/>
          </a:p>
        </p:txBody>
      </p:sp>
      <p:sp>
        <p:nvSpPr>
          <p:cNvPr id="99346" name="Text Box 18"/>
          <p:cNvSpPr txBox="1">
            <a:spLocks noChangeArrowheads="1"/>
          </p:cNvSpPr>
          <p:nvPr/>
        </p:nvSpPr>
        <p:spPr bwMode="auto">
          <a:xfrm>
            <a:off x="177800" y="4683125"/>
            <a:ext cx="2738438" cy="295275"/>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Vente</a:t>
            </a:r>
          </a:p>
        </p:txBody>
      </p:sp>
      <p:sp>
        <p:nvSpPr>
          <p:cNvPr id="99347" name="Text Box 19"/>
          <p:cNvSpPr txBox="1">
            <a:spLocks noChangeArrowheads="1"/>
          </p:cNvSpPr>
          <p:nvPr/>
        </p:nvSpPr>
        <p:spPr bwMode="auto">
          <a:xfrm>
            <a:off x="450850" y="3197225"/>
            <a:ext cx="1528763" cy="457200"/>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Ligne</a:t>
            </a:r>
          </a:p>
          <a:p>
            <a:pPr algn="ctr"/>
            <a:r>
              <a:rPr lang="fr-FR" sz="1400">
                <a:solidFill>
                  <a:srgbClr val="000000"/>
                </a:solidFill>
                <a:latin typeface="Verdana" pitchFamily="34" charset="0"/>
              </a:rPr>
              <a:t>Article</a:t>
            </a:r>
          </a:p>
        </p:txBody>
      </p:sp>
      <p:sp>
        <p:nvSpPr>
          <p:cNvPr id="99348" name="Text Box 20"/>
          <p:cNvSpPr txBox="1">
            <a:spLocks noChangeArrowheads="1"/>
          </p:cNvSpPr>
          <p:nvPr/>
        </p:nvSpPr>
        <p:spPr bwMode="auto">
          <a:xfrm>
            <a:off x="450850" y="3654425"/>
            <a:ext cx="1528763" cy="290513"/>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/quantite</a:t>
            </a:r>
          </a:p>
        </p:txBody>
      </p:sp>
      <p:sp>
        <p:nvSpPr>
          <p:cNvPr id="99349" name="Line 21"/>
          <p:cNvSpPr>
            <a:spLocks noChangeShapeType="1"/>
          </p:cNvSpPr>
          <p:nvPr/>
        </p:nvSpPr>
        <p:spPr bwMode="auto">
          <a:xfrm>
            <a:off x="1244600" y="3854450"/>
            <a:ext cx="0" cy="800100"/>
          </a:xfrm>
          <a:prstGeom prst="line">
            <a:avLst/>
          </a:prstGeom>
          <a:noFill/>
          <a:ln w="9525">
            <a:solidFill>
              <a:schemeClr val="bg1"/>
            </a:solidFill>
            <a:round/>
            <a:headEnd/>
            <a:tailEnd/>
          </a:ln>
        </p:spPr>
        <p:txBody>
          <a:bodyPr/>
          <a:lstStyle/>
          <a:p>
            <a:endParaRPr lang="fr-FR"/>
          </a:p>
        </p:txBody>
      </p:sp>
      <p:sp>
        <p:nvSpPr>
          <p:cNvPr id="99350" name="Line 22"/>
          <p:cNvSpPr>
            <a:spLocks noChangeShapeType="1"/>
          </p:cNvSpPr>
          <p:nvPr/>
        </p:nvSpPr>
        <p:spPr bwMode="auto">
          <a:xfrm>
            <a:off x="2693988" y="5032375"/>
            <a:ext cx="1878012" cy="3175"/>
          </a:xfrm>
          <a:prstGeom prst="line">
            <a:avLst/>
          </a:prstGeom>
          <a:noFill/>
          <a:ln w="9525">
            <a:solidFill>
              <a:schemeClr val="bg1"/>
            </a:solidFill>
            <a:round/>
            <a:headEnd/>
            <a:tailEnd/>
          </a:ln>
        </p:spPr>
        <p:txBody>
          <a:bodyPr/>
          <a:lstStyle/>
          <a:p>
            <a:endParaRPr lang="fr-FR"/>
          </a:p>
        </p:txBody>
      </p:sp>
      <p:sp>
        <p:nvSpPr>
          <p:cNvPr id="99351" name="Line 23"/>
          <p:cNvSpPr>
            <a:spLocks noChangeShapeType="1"/>
          </p:cNvSpPr>
          <p:nvPr/>
        </p:nvSpPr>
        <p:spPr bwMode="auto">
          <a:xfrm flipV="1">
            <a:off x="2378075" y="3584575"/>
            <a:ext cx="14288" cy="1152525"/>
          </a:xfrm>
          <a:prstGeom prst="line">
            <a:avLst/>
          </a:prstGeom>
          <a:noFill/>
          <a:ln w="9525">
            <a:solidFill>
              <a:schemeClr val="bg1"/>
            </a:solidFill>
            <a:round/>
            <a:headEnd/>
            <a:tailEnd/>
          </a:ln>
        </p:spPr>
        <p:txBody>
          <a:bodyPr/>
          <a:lstStyle/>
          <a:p>
            <a:endParaRPr lang="fr-FR"/>
          </a:p>
        </p:txBody>
      </p:sp>
      <p:sp>
        <p:nvSpPr>
          <p:cNvPr id="99352" name="Line 24"/>
          <p:cNvSpPr>
            <a:spLocks noChangeShapeType="1"/>
          </p:cNvSpPr>
          <p:nvPr/>
        </p:nvSpPr>
        <p:spPr bwMode="auto">
          <a:xfrm>
            <a:off x="2409825" y="3584575"/>
            <a:ext cx="931863" cy="0"/>
          </a:xfrm>
          <a:prstGeom prst="line">
            <a:avLst/>
          </a:prstGeom>
          <a:noFill/>
          <a:ln w="9525">
            <a:solidFill>
              <a:schemeClr val="bg1"/>
            </a:solidFill>
            <a:round/>
            <a:headEnd/>
            <a:tailEnd/>
          </a:ln>
        </p:spPr>
        <p:txBody>
          <a:bodyPr/>
          <a:lstStyle/>
          <a:p>
            <a:endParaRPr lang="fr-FR"/>
          </a:p>
        </p:txBody>
      </p:sp>
      <p:sp>
        <p:nvSpPr>
          <p:cNvPr id="99353" name="Line 25"/>
          <p:cNvSpPr>
            <a:spLocks noChangeShapeType="1"/>
          </p:cNvSpPr>
          <p:nvPr/>
        </p:nvSpPr>
        <p:spPr bwMode="auto">
          <a:xfrm>
            <a:off x="1358900" y="1123950"/>
            <a:ext cx="0" cy="2090738"/>
          </a:xfrm>
          <a:prstGeom prst="line">
            <a:avLst/>
          </a:prstGeom>
          <a:noFill/>
          <a:ln w="9525">
            <a:solidFill>
              <a:schemeClr val="bg1"/>
            </a:solidFill>
            <a:round/>
            <a:headEnd/>
            <a:tailEnd/>
          </a:ln>
        </p:spPr>
        <p:txBody>
          <a:bodyPr/>
          <a:lstStyle/>
          <a:p>
            <a:endParaRPr lang="fr-FR"/>
          </a:p>
        </p:txBody>
      </p:sp>
      <p:sp>
        <p:nvSpPr>
          <p:cNvPr id="99354" name="Line 26"/>
          <p:cNvSpPr>
            <a:spLocks noChangeShapeType="1"/>
          </p:cNvSpPr>
          <p:nvPr/>
        </p:nvSpPr>
        <p:spPr bwMode="auto">
          <a:xfrm>
            <a:off x="1363663" y="1136650"/>
            <a:ext cx="6450012" cy="0"/>
          </a:xfrm>
          <a:prstGeom prst="line">
            <a:avLst/>
          </a:prstGeom>
          <a:noFill/>
          <a:ln w="9525">
            <a:solidFill>
              <a:schemeClr val="bg1"/>
            </a:solidFill>
            <a:round/>
            <a:headEnd/>
            <a:tailEnd/>
          </a:ln>
        </p:spPr>
        <p:txBody>
          <a:bodyPr/>
          <a:lstStyle/>
          <a:p>
            <a:endParaRPr lang="fr-FR"/>
          </a:p>
        </p:txBody>
      </p:sp>
      <p:sp>
        <p:nvSpPr>
          <p:cNvPr id="99355" name="Line 27"/>
          <p:cNvSpPr>
            <a:spLocks noChangeShapeType="1"/>
          </p:cNvSpPr>
          <p:nvPr/>
        </p:nvSpPr>
        <p:spPr bwMode="auto">
          <a:xfrm>
            <a:off x="7827963" y="1119188"/>
            <a:ext cx="1587" cy="2681287"/>
          </a:xfrm>
          <a:prstGeom prst="line">
            <a:avLst/>
          </a:prstGeom>
          <a:noFill/>
          <a:ln w="9525">
            <a:solidFill>
              <a:schemeClr val="bg1"/>
            </a:solidFill>
            <a:round/>
            <a:headEnd/>
            <a:tailEnd/>
          </a:ln>
        </p:spPr>
        <p:txBody>
          <a:bodyPr/>
          <a:lstStyle/>
          <a:p>
            <a:endParaRPr lang="fr-FR"/>
          </a:p>
        </p:txBody>
      </p:sp>
      <p:sp>
        <p:nvSpPr>
          <p:cNvPr id="99356" name="Line 28"/>
          <p:cNvSpPr>
            <a:spLocks noChangeShapeType="1"/>
          </p:cNvSpPr>
          <p:nvPr/>
        </p:nvSpPr>
        <p:spPr bwMode="auto">
          <a:xfrm flipH="1">
            <a:off x="6800850" y="3800475"/>
            <a:ext cx="1033463" cy="1588"/>
          </a:xfrm>
          <a:prstGeom prst="line">
            <a:avLst/>
          </a:prstGeom>
          <a:noFill/>
          <a:ln w="9525">
            <a:solidFill>
              <a:schemeClr val="bg1"/>
            </a:solidFill>
            <a:round/>
            <a:headEnd/>
            <a:tailEnd/>
          </a:ln>
        </p:spPr>
        <p:txBody>
          <a:bodyPr/>
          <a:lstStyle/>
          <a:p>
            <a:endParaRPr lang="fr-FR"/>
          </a:p>
        </p:txBody>
      </p:sp>
      <p:sp>
        <p:nvSpPr>
          <p:cNvPr id="99357" name="Line 29"/>
          <p:cNvSpPr>
            <a:spLocks noChangeShapeType="1"/>
          </p:cNvSpPr>
          <p:nvPr/>
        </p:nvSpPr>
        <p:spPr bwMode="auto">
          <a:xfrm flipH="1">
            <a:off x="1717675" y="1427163"/>
            <a:ext cx="15875" cy="1746250"/>
          </a:xfrm>
          <a:prstGeom prst="line">
            <a:avLst/>
          </a:prstGeom>
          <a:noFill/>
          <a:ln w="9525">
            <a:solidFill>
              <a:schemeClr val="bg1"/>
            </a:solidFill>
            <a:round/>
            <a:headEnd/>
            <a:tailEnd/>
          </a:ln>
        </p:spPr>
        <p:txBody>
          <a:bodyPr/>
          <a:lstStyle/>
          <a:p>
            <a:endParaRPr lang="fr-FR"/>
          </a:p>
        </p:txBody>
      </p:sp>
      <p:sp>
        <p:nvSpPr>
          <p:cNvPr id="99358" name="Line 30"/>
          <p:cNvSpPr>
            <a:spLocks noChangeShapeType="1"/>
          </p:cNvSpPr>
          <p:nvPr/>
        </p:nvSpPr>
        <p:spPr bwMode="auto">
          <a:xfrm flipV="1">
            <a:off x="1727200" y="1395413"/>
            <a:ext cx="4481513" cy="11112"/>
          </a:xfrm>
          <a:prstGeom prst="line">
            <a:avLst/>
          </a:prstGeom>
          <a:noFill/>
          <a:ln w="9525">
            <a:solidFill>
              <a:schemeClr val="bg1"/>
            </a:solidFill>
            <a:round/>
            <a:headEnd/>
            <a:tailEnd/>
          </a:ln>
        </p:spPr>
        <p:txBody>
          <a:bodyPr/>
          <a:lstStyle/>
          <a:p>
            <a:endParaRPr lang="fr-FR"/>
          </a:p>
        </p:txBody>
      </p:sp>
      <p:sp>
        <p:nvSpPr>
          <p:cNvPr id="99359" name="Line 31"/>
          <p:cNvSpPr>
            <a:spLocks noChangeShapeType="1"/>
          </p:cNvSpPr>
          <p:nvPr/>
        </p:nvSpPr>
        <p:spPr bwMode="auto">
          <a:xfrm>
            <a:off x="6219825" y="1395413"/>
            <a:ext cx="0" cy="227012"/>
          </a:xfrm>
          <a:prstGeom prst="line">
            <a:avLst/>
          </a:prstGeom>
          <a:noFill/>
          <a:ln w="9525">
            <a:solidFill>
              <a:schemeClr val="bg1"/>
            </a:solidFill>
            <a:round/>
            <a:headEnd/>
            <a:tailEnd/>
          </a:ln>
        </p:spPr>
        <p:txBody>
          <a:bodyPr/>
          <a:lstStyle/>
          <a:p>
            <a:endParaRPr lang="fr-FR"/>
          </a:p>
        </p:txBody>
      </p:sp>
      <p:sp>
        <p:nvSpPr>
          <p:cNvPr id="99360" name="Text Box 32"/>
          <p:cNvSpPr txBox="1">
            <a:spLocks noChangeArrowheads="1"/>
          </p:cNvSpPr>
          <p:nvPr/>
        </p:nvSpPr>
        <p:spPr bwMode="auto">
          <a:xfrm>
            <a:off x="2524125" y="1166813"/>
            <a:ext cx="2314575" cy="179387"/>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Est-décrit-par</a:t>
            </a:r>
          </a:p>
        </p:txBody>
      </p:sp>
      <p:sp>
        <p:nvSpPr>
          <p:cNvPr id="99361" name="Text Box 33"/>
          <p:cNvSpPr txBox="1">
            <a:spLocks noChangeArrowheads="1"/>
          </p:cNvSpPr>
          <p:nvPr/>
        </p:nvSpPr>
        <p:spPr bwMode="auto">
          <a:xfrm>
            <a:off x="2232025" y="836613"/>
            <a:ext cx="3063875" cy="231775"/>
          </a:xfrm>
          <a:prstGeom prst="rect">
            <a:avLst/>
          </a:prstGeom>
          <a:noFill/>
          <a:ln w="9525" algn="ctr">
            <a:noFill/>
            <a:miter lim="800000"/>
            <a:headEnd/>
            <a:tailEnd/>
          </a:ln>
        </p:spPr>
        <p:txBody>
          <a:bodyPr lIns="91390" tIns="45695" rIns="91390" bIns="45695"/>
          <a:lstStyle/>
          <a:p>
            <a:pPr algn="ctr"/>
            <a:r>
              <a:rPr lang="fr-FR" sz="1400" b="1">
                <a:solidFill>
                  <a:schemeClr val="bg1"/>
                </a:solidFill>
                <a:latin typeface="Verdana" pitchFamily="34" charset="0"/>
              </a:rPr>
              <a:t>Enregistre-la-vente-de</a:t>
            </a:r>
          </a:p>
        </p:txBody>
      </p:sp>
      <p:sp>
        <p:nvSpPr>
          <p:cNvPr id="99362" name="Text Box 34"/>
          <p:cNvSpPr txBox="1">
            <a:spLocks noChangeArrowheads="1"/>
          </p:cNvSpPr>
          <p:nvPr/>
        </p:nvSpPr>
        <p:spPr bwMode="auto">
          <a:xfrm>
            <a:off x="4706938" y="3533775"/>
            <a:ext cx="1055687" cy="198438"/>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Stocke</a:t>
            </a:r>
          </a:p>
        </p:txBody>
      </p:sp>
      <p:sp>
        <p:nvSpPr>
          <p:cNvPr id="99363" name="Text Box 35"/>
          <p:cNvSpPr txBox="1">
            <a:spLocks noChangeArrowheads="1"/>
          </p:cNvSpPr>
          <p:nvPr/>
        </p:nvSpPr>
        <p:spPr bwMode="auto">
          <a:xfrm>
            <a:off x="2132013" y="4087813"/>
            <a:ext cx="1431925" cy="220662"/>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Journalise</a:t>
            </a:r>
          </a:p>
        </p:txBody>
      </p:sp>
      <p:sp>
        <p:nvSpPr>
          <p:cNvPr id="99364" name="Text Box 36"/>
          <p:cNvSpPr txBox="1">
            <a:spLocks noChangeArrowheads="1"/>
          </p:cNvSpPr>
          <p:nvPr/>
        </p:nvSpPr>
        <p:spPr bwMode="auto">
          <a:xfrm>
            <a:off x="2447925" y="5024438"/>
            <a:ext cx="2411413" cy="196850"/>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Est-saisie-sur</a:t>
            </a:r>
          </a:p>
        </p:txBody>
      </p:sp>
      <p:sp>
        <p:nvSpPr>
          <p:cNvPr id="99365" name="Text Box 37"/>
          <p:cNvSpPr txBox="1">
            <a:spLocks noChangeArrowheads="1"/>
          </p:cNvSpPr>
          <p:nvPr/>
        </p:nvSpPr>
        <p:spPr bwMode="auto">
          <a:xfrm>
            <a:off x="184150" y="4978400"/>
            <a:ext cx="2732088" cy="766763"/>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date</a:t>
            </a:r>
          </a:p>
          <a:p>
            <a:r>
              <a:rPr lang="fr-FR" sz="1400">
                <a:solidFill>
                  <a:srgbClr val="000000"/>
                </a:solidFill>
                <a:latin typeface="Verdana" pitchFamily="34" charset="0"/>
              </a:rPr>
              <a:t>heure</a:t>
            </a:r>
          </a:p>
          <a:p>
            <a:r>
              <a:rPr lang="fr-FR" sz="1400">
                <a:solidFill>
                  <a:srgbClr val="000000"/>
                </a:solidFill>
                <a:latin typeface="Verdana" pitchFamily="34" charset="0"/>
              </a:rPr>
              <a:t>estTerminer</a:t>
            </a:r>
          </a:p>
        </p:txBody>
      </p:sp>
      <p:sp>
        <p:nvSpPr>
          <p:cNvPr id="99366" name="Text Box 38"/>
          <p:cNvSpPr txBox="1">
            <a:spLocks noChangeArrowheads="1"/>
          </p:cNvSpPr>
          <p:nvPr/>
        </p:nvSpPr>
        <p:spPr bwMode="auto">
          <a:xfrm>
            <a:off x="6500813" y="3141663"/>
            <a:ext cx="879475" cy="227012"/>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Décrit</a:t>
            </a:r>
          </a:p>
        </p:txBody>
      </p:sp>
      <p:sp>
        <p:nvSpPr>
          <p:cNvPr id="99367" name="Text Box 39"/>
          <p:cNvSpPr txBox="1">
            <a:spLocks noChangeArrowheads="1"/>
          </p:cNvSpPr>
          <p:nvPr/>
        </p:nvSpPr>
        <p:spPr bwMode="auto">
          <a:xfrm>
            <a:off x="4572000" y="6059488"/>
            <a:ext cx="1803400" cy="214312"/>
          </a:xfrm>
          <a:prstGeom prst="rect">
            <a:avLst/>
          </a:prstGeom>
          <a:noFill/>
          <a:ln w="9525" algn="ctr">
            <a:noFill/>
            <a:miter lim="800000"/>
            <a:headEnd/>
            <a:tailEnd/>
          </a:ln>
        </p:spPr>
        <p:txBody>
          <a:bodyPr lIns="91390" tIns="45695" rIns="91390" bIns="45695"/>
          <a:lstStyle/>
          <a:p>
            <a:pPr algn="ctr"/>
            <a:r>
              <a:rPr lang="fr-FR" sz="1200" b="1">
                <a:solidFill>
                  <a:schemeClr val="bg1"/>
                </a:solidFill>
                <a:latin typeface="Verdana" pitchFamily="34" charset="0"/>
              </a:rPr>
              <a:t>Est-payée-par</a:t>
            </a:r>
          </a:p>
        </p:txBody>
      </p:sp>
      <p:sp>
        <p:nvSpPr>
          <p:cNvPr id="99368" name="AutoShape 40"/>
          <p:cNvSpPr>
            <a:spLocks noChangeArrowheads="1"/>
          </p:cNvSpPr>
          <p:nvPr/>
        </p:nvSpPr>
        <p:spPr bwMode="auto">
          <a:xfrm>
            <a:off x="1146175" y="4486275"/>
            <a:ext cx="215900" cy="200025"/>
          </a:xfrm>
          <a:prstGeom prst="diamond">
            <a:avLst/>
          </a:prstGeom>
          <a:solidFill>
            <a:schemeClr val="bg1"/>
          </a:solidFill>
          <a:ln w="9525" algn="ctr">
            <a:solidFill>
              <a:srgbClr val="000000"/>
            </a:solidFill>
            <a:miter lim="800000"/>
            <a:headEnd/>
            <a:tailEnd/>
          </a:ln>
        </p:spPr>
        <p:txBody>
          <a:bodyPr/>
          <a:lstStyle/>
          <a:p>
            <a:endParaRPr lang="fr-FR"/>
          </a:p>
        </p:txBody>
      </p:sp>
      <p:sp>
        <p:nvSpPr>
          <p:cNvPr id="99369" name="AutoShape 41"/>
          <p:cNvSpPr>
            <a:spLocks noChangeArrowheads="1"/>
          </p:cNvSpPr>
          <p:nvPr/>
        </p:nvSpPr>
        <p:spPr bwMode="auto">
          <a:xfrm>
            <a:off x="4716463" y="1885950"/>
            <a:ext cx="241300" cy="203200"/>
          </a:xfrm>
          <a:prstGeom prst="diamond">
            <a:avLst/>
          </a:prstGeom>
          <a:solidFill>
            <a:schemeClr val="bg1"/>
          </a:solidFill>
          <a:ln w="9525" algn="ctr">
            <a:solidFill>
              <a:srgbClr val="000000"/>
            </a:solidFill>
            <a:miter lim="800000"/>
            <a:headEnd/>
            <a:tailEnd/>
          </a:ln>
        </p:spPr>
        <p:txBody>
          <a:bodyPr/>
          <a:lstStyle/>
          <a:p>
            <a:endParaRPr lang="fr-FR"/>
          </a:p>
        </p:txBody>
      </p:sp>
      <p:sp>
        <p:nvSpPr>
          <p:cNvPr id="99370" name="Text Box 42"/>
          <p:cNvSpPr txBox="1">
            <a:spLocks noChangeArrowheads="1"/>
          </p:cNvSpPr>
          <p:nvPr/>
        </p:nvSpPr>
        <p:spPr bwMode="auto">
          <a:xfrm>
            <a:off x="5267325" y="1993900"/>
            <a:ext cx="660400" cy="228600"/>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371" name="Text Box 43"/>
          <p:cNvSpPr txBox="1">
            <a:spLocks noChangeArrowheads="1"/>
          </p:cNvSpPr>
          <p:nvPr/>
        </p:nvSpPr>
        <p:spPr bwMode="auto">
          <a:xfrm>
            <a:off x="4130675" y="2298700"/>
            <a:ext cx="222250" cy="228600"/>
          </a:xfrm>
          <a:prstGeom prst="rect">
            <a:avLst/>
          </a:prstGeom>
          <a:noFill/>
          <a:ln w="9525" algn="ctr">
            <a:noFill/>
            <a:miter lim="800000"/>
            <a:headEnd/>
            <a:tailEnd/>
          </a:ln>
        </p:spPr>
        <p:txBody>
          <a:bodyPr lIns="91390" tIns="45695" rIns="91390" bIns="45695"/>
          <a:lstStyle/>
          <a:p>
            <a:pPr algn="ctr"/>
            <a:r>
              <a:rPr lang="fr-FR" sz="1000">
                <a:solidFill>
                  <a:srgbClr val="000000"/>
                </a:solidFill>
                <a:latin typeface="Verdana" pitchFamily="34" charset="0"/>
              </a:rPr>
              <a:t>1</a:t>
            </a:r>
            <a:endParaRPr lang="fr-FR">
              <a:solidFill>
                <a:srgbClr val="000000"/>
              </a:solidFill>
              <a:latin typeface="Verdana" pitchFamily="34" charset="0"/>
            </a:endParaRPr>
          </a:p>
        </p:txBody>
      </p:sp>
      <p:sp>
        <p:nvSpPr>
          <p:cNvPr id="99372" name="Text Box 44"/>
          <p:cNvSpPr txBox="1">
            <a:spLocks noChangeArrowheads="1"/>
          </p:cNvSpPr>
          <p:nvPr/>
        </p:nvSpPr>
        <p:spPr bwMode="auto">
          <a:xfrm>
            <a:off x="3411538" y="3011488"/>
            <a:ext cx="395287" cy="2254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a:t>
            </a:r>
          </a:p>
        </p:txBody>
      </p:sp>
      <p:sp>
        <p:nvSpPr>
          <p:cNvPr id="99373" name="Text Box 45"/>
          <p:cNvSpPr txBox="1">
            <a:spLocks noChangeArrowheads="1"/>
          </p:cNvSpPr>
          <p:nvPr/>
        </p:nvSpPr>
        <p:spPr bwMode="auto">
          <a:xfrm>
            <a:off x="6362700" y="3440113"/>
            <a:ext cx="369888" cy="228600"/>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a:t>
            </a:r>
          </a:p>
        </p:txBody>
      </p:sp>
      <p:sp>
        <p:nvSpPr>
          <p:cNvPr id="99374" name="Text Box 46"/>
          <p:cNvSpPr txBox="1">
            <a:spLocks noChangeArrowheads="1"/>
          </p:cNvSpPr>
          <p:nvPr/>
        </p:nvSpPr>
        <p:spPr bwMode="auto">
          <a:xfrm>
            <a:off x="4113213" y="3513138"/>
            <a:ext cx="525462" cy="2254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375" name="Text Box 47"/>
          <p:cNvSpPr txBox="1">
            <a:spLocks noChangeArrowheads="1"/>
          </p:cNvSpPr>
          <p:nvPr/>
        </p:nvSpPr>
        <p:spPr bwMode="auto">
          <a:xfrm>
            <a:off x="5688013" y="3513138"/>
            <a:ext cx="658812" cy="2127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0..*</a:t>
            </a:r>
          </a:p>
        </p:txBody>
      </p:sp>
      <p:sp>
        <p:nvSpPr>
          <p:cNvPr id="99376" name="Text Box 48"/>
          <p:cNvSpPr txBox="1">
            <a:spLocks noChangeArrowheads="1"/>
          </p:cNvSpPr>
          <p:nvPr/>
        </p:nvSpPr>
        <p:spPr bwMode="auto">
          <a:xfrm>
            <a:off x="7061200" y="3513138"/>
            <a:ext cx="658813" cy="214312"/>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377" name="Text Box 49"/>
          <p:cNvSpPr txBox="1">
            <a:spLocks noChangeArrowheads="1"/>
          </p:cNvSpPr>
          <p:nvPr/>
        </p:nvSpPr>
        <p:spPr bwMode="auto">
          <a:xfrm>
            <a:off x="5160963" y="4113213"/>
            <a:ext cx="681037" cy="15557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378" name="Text Box 50"/>
          <p:cNvSpPr txBox="1">
            <a:spLocks noChangeArrowheads="1"/>
          </p:cNvSpPr>
          <p:nvPr/>
        </p:nvSpPr>
        <p:spPr bwMode="auto">
          <a:xfrm>
            <a:off x="746125" y="2863850"/>
            <a:ext cx="746125" cy="228600"/>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0..1</a:t>
            </a:r>
          </a:p>
        </p:txBody>
      </p:sp>
      <p:sp>
        <p:nvSpPr>
          <p:cNvPr id="99379" name="Text Box 51"/>
          <p:cNvSpPr txBox="1">
            <a:spLocks noChangeArrowheads="1"/>
          </p:cNvSpPr>
          <p:nvPr/>
        </p:nvSpPr>
        <p:spPr bwMode="auto">
          <a:xfrm>
            <a:off x="1352550" y="4430713"/>
            <a:ext cx="517525" cy="233362"/>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380" name="Text Box 52"/>
          <p:cNvSpPr txBox="1">
            <a:spLocks noChangeArrowheads="1"/>
          </p:cNvSpPr>
          <p:nvPr/>
        </p:nvSpPr>
        <p:spPr bwMode="auto">
          <a:xfrm>
            <a:off x="2817813" y="4784725"/>
            <a:ext cx="458787" cy="242888"/>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381" name="Text Box 53"/>
          <p:cNvSpPr txBox="1">
            <a:spLocks noChangeArrowheads="1"/>
          </p:cNvSpPr>
          <p:nvPr/>
        </p:nvSpPr>
        <p:spPr bwMode="auto">
          <a:xfrm>
            <a:off x="2986088" y="3351213"/>
            <a:ext cx="428625" cy="730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382" name="Text Box 54"/>
          <p:cNvSpPr txBox="1">
            <a:spLocks noChangeArrowheads="1"/>
          </p:cNvSpPr>
          <p:nvPr/>
        </p:nvSpPr>
        <p:spPr bwMode="auto">
          <a:xfrm>
            <a:off x="4067175" y="4783138"/>
            <a:ext cx="371475" cy="228600"/>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383" name="Text Box 55"/>
          <p:cNvSpPr txBox="1">
            <a:spLocks noChangeArrowheads="1"/>
          </p:cNvSpPr>
          <p:nvPr/>
        </p:nvSpPr>
        <p:spPr bwMode="auto">
          <a:xfrm>
            <a:off x="7608888" y="5503863"/>
            <a:ext cx="460375" cy="169862"/>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384" name="Text Box 56"/>
          <p:cNvSpPr txBox="1">
            <a:spLocks noChangeArrowheads="1"/>
          </p:cNvSpPr>
          <p:nvPr/>
        </p:nvSpPr>
        <p:spPr bwMode="auto">
          <a:xfrm>
            <a:off x="755650" y="6105525"/>
            <a:ext cx="501650" cy="227013"/>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385" name="Text Box 57"/>
          <p:cNvSpPr txBox="1">
            <a:spLocks noChangeArrowheads="1"/>
          </p:cNvSpPr>
          <p:nvPr/>
        </p:nvSpPr>
        <p:spPr bwMode="auto">
          <a:xfrm>
            <a:off x="7169150" y="4568825"/>
            <a:ext cx="1533525" cy="341313"/>
          </a:xfrm>
          <a:prstGeom prst="rect">
            <a:avLst/>
          </a:prstGeom>
          <a:solidFill>
            <a:srgbClr val="FFFFFF"/>
          </a:solidFill>
          <a:ln w="9525" algn="ctr">
            <a:solidFill>
              <a:srgbClr val="000000"/>
            </a:solidFill>
            <a:miter lim="800000"/>
            <a:headEnd/>
            <a:tailEnd/>
          </a:ln>
        </p:spPr>
        <p:txBody>
          <a:bodyPr lIns="91390" tIns="45695" rIns="91390" bIns="45695"/>
          <a:lstStyle/>
          <a:p>
            <a:pPr algn="ctr"/>
            <a:r>
              <a:rPr lang="fr-FR" sz="1400">
                <a:solidFill>
                  <a:srgbClr val="000000"/>
                </a:solidFill>
                <a:latin typeface="Verdana" pitchFamily="34" charset="0"/>
              </a:rPr>
              <a:t>Paiement</a:t>
            </a:r>
          </a:p>
        </p:txBody>
      </p:sp>
      <p:sp>
        <p:nvSpPr>
          <p:cNvPr id="99386" name="Text Box 58"/>
          <p:cNvSpPr txBox="1">
            <a:spLocks noChangeArrowheads="1"/>
          </p:cNvSpPr>
          <p:nvPr/>
        </p:nvSpPr>
        <p:spPr bwMode="auto">
          <a:xfrm>
            <a:off x="3308350" y="3527425"/>
            <a:ext cx="949325" cy="547688"/>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adresse</a:t>
            </a:r>
          </a:p>
          <a:p>
            <a:r>
              <a:rPr lang="fr-FR" sz="1400">
                <a:solidFill>
                  <a:srgbClr val="000000"/>
                </a:solidFill>
                <a:latin typeface="Verdana" pitchFamily="34" charset="0"/>
              </a:rPr>
              <a:t>nom</a:t>
            </a:r>
          </a:p>
        </p:txBody>
      </p:sp>
      <p:sp>
        <p:nvSpPr>
          <p:cNvPr id="99387" name="Text Box 59"/>
          <p:cNvSpPr txBox="1">
            <a:spLocks noChangeArrowheads="1"/>
          </p:cNvSpPr>
          <p:nvPr/>
        </p:nvSpPr>
        <p:spPr bwMode="auto">
          <a:xfrm>
            <a:off x="5876925" y="1492250"/>
            <a:ext cx="1751013" cy="457200"/>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Specification</a:t>
            </a:r>
          </a:p>
          <a:p>
            <a:pPr algn="ctr"/>
            <a:r>
              <a:rPr lang="fr-FR" sz="1400">
                <a:solidFill>
                  <a:srgbClr val="000000"/>
                </a:solidFill>
                <a:latin typeface="Verdana" pitchFamily="34" charset="0"/>
              </a:rPr>
              <a:t>Produits</a:t>
            </a:r>
          </a:p>
        </p:txBody>
      </p:sp>
      <p:sp>
        <p:nvSpPr>
          <p:cNvPr id="99388" name="Text Box 60"/>
          <p:cNvSpPr txBox="1">
            <a:spLocks noChangeArrowheads="1"/>
          </p:cNvSpPr>
          <p:nvPr/>
        </p:nvSpPr>
        <p:spPr bwMode="auto">
          <a:xfrm>
            <a:off x="4391025" y="5021263"/>
            <a:ext cx="2640013"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spcBef>
                <a:spcPct val="50000"/>
              </a:spcBef>
            </a:pPr>
            <a:r>
              <a:rPr lang="fr-FR" sz="1400">
                <a:solidFill>
                  <a:srgbClr val="000000"/>
                </a:solidFill>
                <a:latin typeface="Verdana" pitchFamily="34" charset="0"/>
              </a:rPr>
              <a:t>saisirArticle(code,qte)</a:t>
            </a:r>
          </a:p>
        </p:txBody>
      </p:sp>
      <p:sp>
        <p:nvSpPr>
          <p:cNvPr id="99389" name="Text Box 61"/>
          <p:cNvSpPr txBox="1">
            <a:spLocks noChangeArrowheads="1"/>
          </p:cNvSpPr>
          <p:nvPr/>
        </p:nvSpPr>
        <p:spPr bwMode="auto">
          <a:xfrm>
            <a:off x="4392613" y="4708525"/>
            <a:ext cx="2638425"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spcBef>
                <a:spcPct val="50000"/>
              </a:spcBef>
            </a:pPr>
            <a:r>
              <a:rPr lang="fr-FR" sz="1400">
                <a:solidFill>
                  <a:srgbClr val="000000"/>
                </a:solidFill>
                <a:latin typeface="Verdana" pitchFamily="34" charset="0"/>
              </a:rPr>
              <a:t>vente:Vente</a:t>
            </a:r>
          </a:p>
        </p:txBody>
      </p:sp>
      <p:sp>
        <p:nvSpPr>
          <p:cNvPr id="99390" name="Text Box 62"/>
          <p:cNvSpPr txBox="1">
            <a:spLocks noChangeArrowheads="1"/>
          </p:cNvSpPr>
          <p:nvPr/>
        </p:nvSpPr>
        <p:spPr bwMode="auto">
          <a:xfrm>
            <a:off x="5876925" y="2647950"/>
            <a:ext cx="1752600" cy="360363"/>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Chercher(code)</a:t>
            </a:r>
          </a:p>
        </p:txBody>
      </p:sp>
      <p:sp>
        <p:nvSpPr>
          <p:cNvPr id="99391" name="Text Box 63"/>
          <p:cNvSpPr txBox="1">
            <a:spLocks noChangeArrowheads="1"/>
          </p:cNvSpPr>
          <p:nvPr/>
        </p:nvSpPr>
        <p:spPr bwMode="auto">
          <a:xfrm>
            <a:off x="2290763" y="2306638"/>
            <a:ext cx="2416175" cy="373062"/>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getSpecification(code)</a:t>
            </a:r>
          </a:p>
        </p:txBody>
      </p:sp>
      <p:sp>
        <p:nvSpPr>
          <p:cNvPr id="99392" name="Text Box 64"/>
          <p:cNvSpPr txBox="1">
            <a:spLocks noChangeArrowheads="1"/>
          </p:cNvSpPr>
          <p:nvPr/>
        </p:nvSpPr>
        <p:spPr bwMode="auto">
          <a:xfrm>
            <a:off x="3182938" y="2617788"/>
            <a:ext cx="844550" cy="228600"/>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393" name="Text Box 65"/>
          <p:cNvSpPr txBox="1">
            <a:spLocks noChangeArrowheads="1"/>
          </p:cNvSpPr>
          <p:nvPr/>
        </p:nvSpPr>
        <p:spPr bwMode="auto">
          <a:xfrm>
            <a:off x="184150" y="5735638"/>
            <a:ext cx="2732088" cy="357187"/>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creerLigneArticle(spec,qte)</a:t>
            </a:r>
          </a:p>
        </p:txBody>
      </p:sp>
      <p:sp>
        <p:nvSpPr>
          <p:cNvPr id="99394" name="Text Box 66"/>
          <p:cNvSpPr txBox="1">
            <a:spLocks noChangeArrowheads="1"/>
          </p:cNvSpPr>
          <p:nvPr/>
        </p:nvSpPr>
        <p:spPr bwMode="auto">
          <a:xfrm>
            <a:off x="454025" y="3944938"/>
            <a:ext cx="1525588" cy="360362"/>
          </a:xfrm>
          <a:prstGeom prst="rect">
            <a:avLst/>
          </a:prstGeom>
          <a:solidFill>
            <a:srgbClr val="FFFFFF"/>
          </a:solidFill>
          <a:ln w="9525" algn="ctr">
            <a:solidFill>
              <a:srgbClr val="000000"/>
            </a:solidFill>
            <a:miter lim="800000"/>
            <a:headEnd/>
            <a:tailEnd/>
          </a:ln>
        </p:spPr>
        <p:txBody>
          <a:bodyPr lIns="91390" tIns="45695" rIns="91390" bIns="45695"/>
          <a:lstStyle/>
          <a:p>
            <a:endParaRPr lang="fr-FR" sz="1400">
              <a:solidFill>
                <a:srgbClr val="000000"/>
              </a:solidFill>
              <a:latin typeface="Verdana" pitchFamily="34" charset="0"/>
            </a:endParaRPr>
          </a:p>
        </p:txBody>
      </p:sp>
      <p:sp>
        <p:nvSpPr>
          <p:cNvPr id="99395" name="Text Box 67"/>
          <p:cNvSpPr txBox="1">
            <a:spLocks noChangeArrowheads="1"/>
          </p:cNvSpPr>
          <p:nvPr/>
        </p:nvSpPr>
        <p:spPr bwMode="auto">
          <a:xfrm>
            <a:off x="7169150" y="5164138"/>
            <a:ext cx="1533525" cy="341312"/>
          </a:xfrm>
          <a:prstGeom prst="rect">
            <a:avLst/>
          </a:prstGeom>
          <a:solidFill>
            <a:srgbClr val="FFFFFF"/>
          </a:solidFill>
          <a:ln w="9525" algn="ctr">
            <a:solidFill>
              <a:srgbClr val="000000"/>
            </a:solidFill>
            <a:miter lim="800000"/>
            <a:headEnd/>
            <a:tailEnd/>
          </a:ln>
        </p:spPr>
        <p:txBody>
          <a:bodyPr lIns="91390" tIns="45695" rIns="91390" bIns="45695"/>
          <a:lstStyle/>
          <a:p>
            <a:r>
              <a:rPr lang="fr-FR" sz="1400">
                <a:solidFill>
                  <a:srgbClr val="000000"/>
                </a:solidFill>
                <a:latin typeface="Verdana" pitchFamily="34" charset="0"/>
              </a:rPr>
              <a:t>getMontant()</a:t>
            </a:r>
          </a:p>
        </p:txBody>
      </p:sp>
      <p:sp>
        <p:nvSpPr>
          <p:cNvPr id="99396" name="Line 68"/>
          <p:cNvSpPr>
            <a:spLocks noChangeShapeType="1"/>
          </p:cNvSpPr>
          <p:nvPr/>
        </p:nvSpPr>
        <p:spPr bwMode="auto">
          <a:xfrm>
            <a:off x="1182688" y="6327775"/>
            <a:ext cx="6778625" cy="0"/>
          </a:xfrm>
          <a:prstGeom prst="line">
            <a:avLst/>
          </a:prstGeom>
          <a:noFill/>
          <a:ln w="9525">
            <a:solidFill>
              <a:schemeClr val="bg1"/>
            </a:solidFill>
            <a:round/>
            <a:headEnd/>
            <a:tailEnd/>
          </a:ln>
        </p:spPr>
        <p:txBody>
          <a:bodyPr/>
          <a:lstStyle/>
          <a:p>
            <a:endParaRPr lang="fr-FR"/>
          </a:p>
        </p:txBody>
      </p:sp>
      <p:sp>
        <p:nvSpPr>
          <p:cNvPr id="99397" name="Line 69"/>
          <p:cNvSpPr>
            <a:spLocks noChangeShapeType="1"/>
          </p:cNvSpPr>
          <p:nvPr/>
        </p:nvSpPr>
        <p:spPr bwMode="auto">
          <a:xfrm flipH="1" flipV="1">
            <a:off x="7937500" y="4808538"/>
            <a:ext cx="23813" cy="1530350"/>
          </a:xfrm>
          <a:prstGeom prst="line">
            <a:avLst/>
          </a:prstGeom>
          <a:noFill/>
          <a:ln w="9525">
            <a:solidFill>
              <a:schemeClr val="bg1"/>
            </a:solidFill>
            <a:round/>
            <a:headEnd/>
            <a:tailEnd/>
          </a:ln>
        </p:spPr>
        <p:txBody>
          <a:bodyPr/>
          <a:lstStyle/>
          <a:p>
            <a:endParaRPr lang="fr-FR"/>
          </a:p>
        </p:txBody>
      </p:sp>
      <p:sp>
        <p:nvSpPr>
          <p:cNvPr id="99398" name="AutoShape 70"/>
          <p:cNvSpPr>
            <a:spLocks noChangeArrowheads="1"/>
          </p:cNvSpPr>
          <p:nvPr/>
        </p:nvSpPr>
        <p:spPr bwMode="auto">
          <a:xfrm rot="5386040" flipH="1">
            <a:off x="6167438" y="6092825"/>
            <a:ext cx="144462" cy="217488"/>
          </a:xfrm>
          <a:prstGeom prst="triangle">
            <a:avLst>
              <a:gd name="adj" fmla="val 50000"/>
            </a:avLst>
          </a:prstGeom>
          <a:solidFill>
            <a:schemeClr val="bg1"/>
          </a:solidFill>
          <a:ln w="6350">
            <a:solidFill>
              <a:schemeClr val="bg1"/>
            </a:solidFill>
            <a:miter lim="800000"/>
            <a:headEnd/>
            <a:tailEnd/>
          </a:ln>
        </p:spPr>
        <p:txBody>
          <a:bodyPr wrap="none" anchor="ctr"/>
          <a:lstStyle/>
          <a:p>
            <a:endParaRPr lang="fr-FR"/>
          </a:p>
        </p:txBody>
      </p:sp>
      <p:sp>
        <p:nvSpPr>
          <p:cNvPr id="99399" name="AutoShape 71"/>
          <p:cNvSpPr>
            <a:spLocks noChangeArrowheads="1"/>
          </p:cNvSpPr>
          <p:nvPr/>
        </p:nvSpPr>
        <p:spPr bwMode="auto">
          <a:xfrm rot="5267845">
            <a:off x="4947444" y="934244"/>
            <a:ext cx="133350" cy="125412"/>
          </a:xfrm>
          <a:prstGeom prst="triangle">
            <a:avLst>
              <a:gd name="adj" fmla="val 50000"/>
            </a:avLst>
          </a:prstGeom>
          <a:solidFill>
            <a:schemeClr val="bg1"/>
          </a:solidFill>
          <a:ln w="6350">
            <a:solidFill>
              <a:schemeClr val="bg1"/>
            </a:solidFill>
            <a:miter lim="800000"/>
            <a:headEnd/>
            <a:tailEnd/>
          </a:ln>
        </p:spPr>
        <p:txBody>
          <a:bodyPr wrap="none" anchor="ctr"/>
          <a:lstStyle/>
          <a:p>
            <a:endParaRPr lang="fr-FR"/>
          </a:p>
        </p:txBody>
      </p:sp>
      <p:sp>
        <p:nvSpPr>
          <p:cNvPr id="99400" name="Text Box 72"/>
          <p:cNvSpPr txBox="1">
            <a:spLocks noChangeArrowheads="1"/>
          </p:cNvSpPr>
          <p:nvPr/>
        </p:nvSpPr>
        <p:spPr bwMode="auto">
          <a:xfrm>
            <a:off x="1592263" y="2863850"/>
            <a:ext cx="504825" cy="1365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401" name="Text Box 73"/>
          <p:cNvSpPr txBox="1">
            <a:spLocks noChangeArrowheads="1"/>
          </p:cNvSpPr>
          <p:nvPr/>
        </p:nvSpPr>
        <p:spPr bwMode="auto">
          <a:xfrm>
            <a:off x="6062663" y="1254125"/>
            <a:ext cx="568325" cy="258763"/>
          </a:xfrm>
          <a:prstGeom prst="rect">
            <a:avLst/>
          </a:prstGeom>
          <a:noFill/>
          <a:ln w="9525" algn="ctr">
            <a:noFill/>
            <a:miter lim="800000"/>
            <a:headEnd/>
            <a:tailEnd/>
          </a:ln>
        </p:spPr>
        <p:txBody>
          <a:bodyPr lIns="91390" tIns="45695" rIns="91390" bIns="45695"/>
          <a:lstStyle/>
          <a:p>
            <a:pPr algn="ctr"/>
            <a:r>
              <a:rPr lang="fr-FR" sz="1400">
                <a:solidFill>
                  <a:schemeClr val="bg1"/>
                </a:solidFill>
                <a:latin typeface="Verdana" pitchFamily="34" charset="0"/>
              </a:rPr>
              <a:t>1</a:t>
            </a:r>
          </a:p>
        </p:txBody>
      </p:sp>
      <p:sp>
        <p:nvSpPr>
          <p:cNvPr id="183370" name="Text Box 74"/>
          <p:cNvSpPr txBox="1">
            <a:spLocks noChangeArrowheads="1"/>
          </p:cNvSpPr>
          <p:nvPr/>
        </p:nvSpPr>
        <p:spPr bwMode="auto">
          <a:xfrm>
            <a:off x="0" y="-1270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rgbClr val="D9EDEF"/>
                </a:solidFill>
                <a:effectLst>
                  <a:outerShdw blurRad="38100" dist="38100" dir="2700000" algn="tl">
                    <a:srgbClr val="000000"/>
                  </a:outerShdw>
                </a:effectLst>
              </a:rPr>
              <a:t>Diagramme de conception</a:t>
            </a:r>
          </a:p>
        </p:txBody>
      </p:sp>
      <p:sp>
        <p:nvSpPr>
          <p:cNvPr id="99403" name="Text Box 75"/>
          <p:cNvSpPr txBox="1">
            <a:spLocks noChangeArrowheads="1"/>
          </p:cNvSpPr>
          <p:nvPr/>
        </p:nvSpPr>
        <p:spPr bwMode="auto">
          <a:xfrm>
            <a:off x="2233613" y="4448175"/>
            <a:ext cx="542925" cy="1365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a:t>
            </a:r>
          </a:p>
        </p:txBody>
      </p:sp>
      <p:sp>
        <p:nvSpPr>
          <p:cNvPr id="99404" name="Text Box 76"/>
          <p:cNvSpPr txBox="1">
            <a:spLocks noChangeArrowheads="1"/>
          </p:cNvSpPr>
          <p:nvPr/>
        </p:nvSpPr>
        <p:spPr bwMode="auto">
          <a:xfrm>
            <a:off x="6265863" y="2979738"/>
            <a:ext cx="503237" cy="136525"/>
          </a:xfrm>
          <a:prstGeom prst="rect">
            <a:avLst/>
          </a:prstGeom>
          <a:noFill/>
          <a:ln w="9525" algn="ctr">
            <a:noFill/>
            <a:miter lim="800000"/>
            <a:headEnd/>
            <a:tailEnd/>
          </a:ln>
        </p:spPr>
        <p:txBody>
          <a:bodyPr lIns="91390" tIns="45695" rIns="91390" bIns="45695"/>
          <a:lstStyle/>
          <a:p>
            <a:pPr algn="ctr"/>
            <a:r>
              <a:rPr lang="fr-FR" sz="1200">
                <a:solidFill>
                  <a:schemeClr val="bg1"/>
                </a:solidFill>
                <a:latin typeface="Verdana" pitchFamily="34" charset="0"/>
              </a:rPr>
              <a:t>1</a:t>
            </a:r>
          </a:p>
        </p:txBody>
      </p:sp>
      <p:sp>
        <p:nvSpPr>
          <p:cNvPr id="99405" name="Line 77"/>
          <p:cNvSpPr>
            <a:spLocks noChangeShapeType="1"/>
          </p:cNvSpPr>
          <p:nvPr/>
        </p:nvSpPr>
        <p:spPr bwMode="auto">
          <a:xfrm>
            <a:off x="4059238" y="4205288"/>
            <a:ext cx="1317625" cy="0"/>
          </a:xfrm>
          <a:prstGeom prst="line">
            <a:avLst/>
          </a:prstGeom>
          <a:noFill/>
          <a:ln w="9525">
            <a:solidFill>
              <a:schemeClr val="bg1"/>
            </a:solidFill>
            <a:round/>
            <a:headEnd/>
            <a:tailEnd/>
          </a:ln>
        </p:spPr>
        <p:txBody>
          <a:bodyPr/>
          <a:lstStyle/>
          <a:p>
            <a:endParaRPr lang="fr-FR"/>
          </a:p>
        </p:txBody>
      </p:sp>
      <p:sp>
        <p:nvSpPr>
          <p:cNvPr id="99406" name="Line 78"/>
          <p:cNvSpPr>
            <a:spLocks noChangeShapeType="1"/>
          </p:cNvSpPr>
          <p:nvPr/>
        </p:nvSpPr>
        <p:spPr bwMode="auto">
          <a:xfrm>
            <a:off x="5376863" y="4205288"/>
            <a:ext cx="0" cy="608012"/>
          </a:xfrm>
          <a:prstGeom prst="line">
            <a:avLst/>
          </a:prstGeom>
          <a:noFill/>
          <a:ln w="9525">
            <a:solidFill>
              <a:schemeClr val="bg1"/>
            </a:solidFill>
            <a:round/>
            <a:headEnd/>
            <a:tailEnd/>
          </a:ln>
        </p:spPr>
        <p:txBody>
          <a:bodyPr/>
          <a:lstStyle/>
          <a:p>
            <a:endParaRPr lang="fr-FR"/>
          </a:p>
        </p:txBody>
      </p:sp>
      <p:sp>
        <p:nvSpPr>
          <p:cNvPr id="99407" name="Line 79"/>
          <p:cNvSpPr>
            <a:spLocks noChangeShapeType="1"/>
          </p:cNvSpPr>
          <p:nvPr/>
        </p:nvSpPr>
        <p:spPr bwMode="auto">
          <a:xfrm flipV="1">
            <a:off x="1182688" y="5775325"/>
            <a:ext cx="0" cy="549275"/>
          </a:xfrm>
          <a:prstGeom prst="line">
            <a:avLst/>
          </a:prstGeom>
          <a:noFill/>
          <a:ln w="9525">
            <a:solidFill>
              <a:schemeClr val="bg1"/>
            </a:solidFill>
            <a:round/>
            <a:headEnd/>
            <a:tailEnd/>
          </a:ln>
        </p:spPr>
        <p:txBody>
          <a:bodyPr/>
          <a:lstStyle/>
          <a:p>
            <a:endParaRPr lang="fr-FR"/>
          </a:p>
        </p:txBody>
      </p:sp>
      <p:sp>
        <p:nvSpPr>
          <p:cNvPr id="99408" name="AutoShape 80">
            <a:hlinkClick r:id="rId3" action="ppaction://hlinksldjump" highlightClick="1"/>
          </p:cNvPr>
          <p:cNvSpPr>
            <a:spLocks noChangeArrowheads="1"/>
          </p:cNvSpPr>
          <p:nvPr/>
        </p:nvSpPr>
        <p:spPr bwMode="auto">
          <a:xfrm rot="5400000">
            <a:off x="8759031" y="6473032"/>
            <a:ext cx="282575" cy="411162"/>
          </a:xfrm>
          <a:prstGeom prst="actionButtonBackPrevious">
            <a:avLst/>
          </a:prstGeom>
          <a:solidFill>
            <a:schemeClr val="accent1"/>
          </a:solidFill>
          <a:ln w="9525">
            <a:noFill/>
            <a:miter lim="800000"/>
            <a:headEnd/>
            <a:tailEnd/>
          </a:ln>
        </p:spPr>
        <p:txBody>
          <a:bodyPr wrap="none" anchor="ctr"/>
          <a:lstStyle/>
          <a:p>
            <a:endParaRPr lang="fr-F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ChangeArrowheads="1"/>
          </p:cNvSpPr>
          <p:nvPr/>
        </p:nvSpPr>
        <p:spPr bwMode="auto">
          <a:xfrm>
            <a:off x="384175" y="2997200"/>
            <a:ext cx="8321675" cy="650875"/>
          </a:xfrm>
          <a:prstGeom prst="rect">
            <a:avLst/>
          </a:prstGeom>
          <a:noFill/>
          <a:ln w="9525">
            <a:noFill/>
            <a:miter lim="800000"/>
            <a:headEnd/>
            <a:tailEnd/>
          </a:ln>
          <a:effectLst/>
        </p:spPr>
        <p:txBody>
          <a:bodyPr lIns="91390" tIns="45695" rIns="91390" bIns="45695"/>
          <a:lstStyle/>
          <a:p>
            <a:pPr algn="ctr">
              <a:spcBef>
                <a:spcPct val="20000"/>
              </a:spcBef>
              <a:defRPr/>
            </a:pPr>
            <a:r>
              <a:rPr lang="fr-FR" sz="4000">
                <a:solidFill>
                  <a:srgbClr val="D9EDEF"/>
                </a:solidFill>
                <a:effectLst>
                  <a:outerShdw blurRad="38100" dist="38100" dir="2700000" algn="tl">
                    <a:srgbClr val="000000"/>
                  </a:outerShdw>
                </a:effectLst>
              </a:rPr>
              <a:t>La modélisation architecturale</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Line 2"/>
          <p:cNvSpPr>
            <a:spLocks noChangeShapeType="1"/>
          </p:cNvSpPr>
          <p:nvPr/>
        </p:nvSpPr>
        <p:spPr bwMode="auto">
          <a:xfrm>
            <a:off x="1314450" y="1333500"/>
            <a:ext cx="931863" cy="393700"/>
          </a:xfrm>
          <a:prstGeom prst="line">
            <a:avLst/>
          </a:prstGeom>
          <a:noFill/>
          <a:ln w="9525">
            <a:solidFill>
              <a:schemeClr val="tx1"/>
            </a:solidFill>
            <a:round/>
            <a:headEnd/>
            <a:tailEnd type="triangle" w="med" len="med"/>
          </a:ln>
        </p:spPr>
        <p:txBody>
          <a:bodyPr/>
          <a:lstStyle/>
          <a:p>
            <a:endParaRPr lang="fr-FR"/>
          </a:p>
        </p:txBody>
      </p:sp>
      <p:sp>
        <p:nvSpPr>
          <p:cNvPr id="101379" name="Line 3"/>
          <p:cNvSpPr>
            <a:spLocks noChangeShapeType="1"/>
          </p:cNvSpPr>
          <p:nvPr/>
        </p:nvSpPr>
        <p:spPr bwMode="auto">
          <a:xfrm flipV="1">
            <a:off x="2738438" y="6140450"/>
            <a:ext cx="3629025" cy="17463"/>
          </a:xfrm>
          <a:prstGeom prst="line">
            <a:avLst/>
          </a:prstGeom>
          <a:noFill/>
          <a:ln w="28575">
            <a:solidFill>
              <a:schemeClr val="bg1"/>
            </a:solidFill>
            <a:round/>
            <a:headEnd/>
            <a:tailEnd type="triangle" w="med" len="med"/>
          </a:ln>
        </p:spPr>
        <p:txBody>
          <a:bodyPr/>
          <a:lstStyle/>
          <a:p>
            <a:endParaRPr lang="fr-FR"/>
          </a:p>
        </p:txBody>
      </p:sp>
      <p:sp>
        <p:nvSpPr>
          <p:cNvPr id="101380" name="Line 4"/>
          <p:cNvSpPr>
            <a:spLocks noChangeShapeType="1"/>
          </p:cNvSpPr>
          <p:nvPr/>
        </p:nvSpPr>
        <p:spPr bwMode="auto">
          <a:xfrm>
            <a:off x="3508375" y="4432300"/>
            <a:ext cx="2905125" cy="0"/>
          </a:xfrm>
          <a:prstGeom prst="line">
            <a:avLst/>
          </a:prstGeom>
          <a:noFill/>
          <a:ln w="28575">
            <a:solidFill>
              <a:schemeClr val="bg1"/>
            </a:solidFill>
            <a:round/>
            <a:headEnd/>
            <a:tailEnd type="triangle" w="med" len="med"/>
          </a:ln>
        </p:spPr>
        <p:txBody>
          <a:bodyPr/>
          <a:lstStyle/>
          <a:p>
            <a:endParaRPr lang="fr-FR"/>
          </a:p>
        </p:txBody>
      </p:sp>
      <p:sp>
        <p:nvSpPr>
          <p:cNvPr id="101381" name="Line 5"/>
          <p:cNvSpPr>
            <a:spLocks noChangeShapeType="1"/>
          </p:cNvSpPr>
          <p:nvPr/>
        </p:nvSpPr>
        <p:spPr bwMode="auto">
          <a:xfrm>
            <a:off x="2705100" y="2628900"/>
            <a:ext cx="3662363" cy="0"/>
          </a:xfrm>
          <a:prstGeom prst="line">
            <a:avLst/>
          </a:prstGeom>
          <a:noFill/>
          <a:ln w="28575">
            <a:solidFill>
              <a:schemeClr val="bg1"/>
            </a:solidFill>
            <a:round/>
            <a:headEnd/>
            <a:tailEnd type="triangle" w="med" len="med"/>
          </a:ln>
        </p:spPr>
        <p:txBody>
          <a:bodyPr/>
          <a:lstStyle/>
          <a:p>
            <a:endParaRPr lang="fr-FR"/>
          </a:p>
        </p:txBody>
      </p:sp>
      <p:sp>
        <p:nvSpPr>
          <p:cNvPr id="101382" name="Line 6"/>
          <p:cNvSpPr>
            <a:spLocks noChangeShapeType="1"/>
          </p:cNvSpPr>
          <p:nvPr/>
        </p:nvSpPr>
        <p:spPr bwMode="auto">
          <a:xfrm>
            <a:off x="3308350" y="1862138"/>
            <a:ext cx="3036888" cy="0"/>
          </a:xfrm>
          <a:prstGeom prst="line">
            <a:avLst/>
          </a:prstGeom>
          <a:noFill/>
          <a:ln w="28575">
            <a:solidFill>
              <a:schemeClr val="bg1"/>
            </a:solidFill>
            <a:round/>
            <a:headEnd/>
            <a:tailEnd type="triangle" w="med" len="med"/>
          </a:ln>
        </p:spPr>
        <p:txBody>
          <a:bodyPr/>
          <a:lstStyle/>
          <a:p>
            <a:endParaRPr lang="fr-FR"/>
          </a:p>
        </p:txBody>
      </p:sp>
      <p:sp>
        <p:nvSpPr>
          <p:cNvPr id="101383" name="Line 7"/>
          <p:cNvSpPr>
            <a:spLocks noChangeShapeType="1"/>
          </p:cNvSpPr>
          <p:nvPr/>
        </p:nvSpPr>
        <p:spPr bwMode="auto">
          <a:xfrm>
            <a:off x="2452688" y="5229225"/>
            <a:ext cx="3908425" cy="7938"/>
          </a:xfrm>
          <a:prstGeom prst="line">
            <a:avLst/>
          </a:prstGeom>
          <a:noFill/>
          <a:ln w="28575">
            <a:solidFill>
              <a:schemeClr val="bg1"/>
            </a:solidFill>
            <a:round/>
            <a:headEnd/>
            <a:tailEnd type="triangle" w="med" len="med"/>
          </a:ln>
        </p:spPr>
        <p:txBody>
          <a:bodyPr/>
          <a:lstStyle/>
          <a:p>
            <a:endParaRPr lang="fr-FR"/>
          </a:p>
        </p:txBody>
      </p:sp>
      <p:sp>
        <p:nvSpPr>
          <p:cNvPr id="101384" name="Line 8"/>
          <p:cNvSpPr>
            <a:spLocks noChangeShapeType="1"/>
          </p:cNvSpPr>
          <p:nvPr/>
        </p:nvSpPr>
        <p:spPr bwMode="auto">
          <a:xfrm>
            <a:off x="3416300" y="3471863"/>
            <a:ext cx="3065463" cy="0"/>
          </a:xfrm>
          <a:prstGeom prst="line">
            <a:avLst/>
          </a:prstGeom>
          <a:noFill/>
          <a:ln w="57150">
            <a:solidFill>
              <a:schemeClr val="bg1"/>
            </a:solidFill>
            <a:prstDash val="sysDot"/>
            <a:round/>
            <a:headEnd/>
            <a:tailEnd type="triangle" w="med" len="med"/>
          </a:ln>
        </p:spPr>
        <p:txBody>
          <a:bodyPr/>
          <a:lstStyle/>
          <a:p>
            <a:endParaRPr lang="fr-FR"/>
          </a:p>
        </p:txBody>
      </p:sp>
      <p:sp>
        <p:nvSpPr>
          <p:cNvPr id="101385" name="Rectangle 9"/>
          <p:cNvSpPr>
            <a:spLocks noGrp="1" noChangeArrowheads="1"/>
          </p:cNvSpPr>
          <p:nvPr>
            <p:ph type="body" idx="4294967295"/>
          </p:nvPr>
        </p:nvSpPr>
        <p:spPr bwMode="gray">
          <a:xfrm>
            <a:off x="63500" y="693738"/>
            <a:ext cx="8964613" cy="5830887"/>
          </a:xfrm>
          <a:noFill/>
        </p:spPr>
        <p:txBody>
          <a:bodyPr lIns="91390" tIns="45695" rIns="91390" bIns="45695"/>
          <a:lstStyle/>
          <a:p>
            <a:pPr eaLnBrk="1" hangingPunct="1">
              <a:buFontTx/>
              <a:buNone/>
            </a:pPr>
            <a:endParaRPr lang="fr-FR" sz="3600" b="1"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r>
              <a:rPr lang="fr-FR" smtClean="0">
                <a:solidFill>
                  <a:srgbClr val="000000"/>
                </a:solidFill>
              </a:rPr>
              <a:t>	</a:t>
            </a:r>
            <a:endParaRPr lang="fr-FR" sz="2300" smtClean="0">
              <a:solidFill>
                <a:srgbClr val="000000"/>
              </a:solidFill>
            </a:endParaRPr>
          </a:p>
        </p:txBody>
      </p:sp>
      <p:sp>
        <p:nvSpPr>
          <p:cNvPr id="186378" name="Text Box 10"/>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La modélisation architecturale</a:t>
            </a:r>
          </a:p>
        </p:txBody>
      </p:sp>
      <p:sp>
        <p:nvSpPr>
          <p:cNvPr id="101387" name="Text Box 11"/>
          <p:cNvSpPr txBox="1">
            <a:spLocks noChangeArrowheads="1"/>
          </p:cNvSpPr>
          <p:nvPr/>
        </p:nvSpPr>
        <p:spPr bwMode="auto">
          <a:xfrm>
            <a:off x="6499225" y="1565275"/>
            <a:ext cx="2382838" cy="571500"/>
          </a:xfrm>
          <a:prstGeom prst="rect">
            <a:avLst/>
          </a:prstGeom>
          <a:solidFill>
            <a:schemeClr val="bg1"/>
          </a:solidFill>
          <a:ln w="38100">
            <a:noFill/>
            <a:miter lim="800000"/>
            <a:headEnd/>
            <a:tailEnd/>
          </a:ln>
        </p:spPr>
        <p:txBody>
          <a:bodyPr>
            <a:spAutoFit/>
          </a:bodyPr>
          <a:lstStyle/>
          <a:p>
            <a:pPr algn="ctr">
              <a:spcBef>
                <a:spcPct val="50000"/>
              </a:spcBef>
            </a:pPr>
            <a:r>
              <a:rPr lang="fr-FR" b="1">
                <a:solidFill>
                  <a:srgbClr val="000000"/>
                </a:solidFill>
              </a:rPr>
              <a:t>Modèle du domaine</a:t>
            </a:r>
          </a:p>
          <a:p>
            <a:pPr algn="ctr">
              <a:spcBef>
                <a:spcPct val="50000"/>
              </a:spcBef>
            </a:pPr>
            <a:endParaRPr lang="fr-FR" sz="900" b="1">
              <a:solidFill>
                <a:srgbClr val="000000"/>
              </a:solidFill>
            </a:endParaRPr>
          </a:p>
        </p:txBody>
      </p:sp>
      <p:sp>
        <p:nvSpPr>
          <p:cNvPr id="101388" name="Text Box 12"/>
          <p:cNvSpPr txBox="1">
            <a:spLocks noChangeArrowheads="1"/>
          </p:cNvSpPr>
          <p:nvPr/>
        </p:nvSpPr>
        <p:spPr bwMode="auto">
          <a:xfrm>
            <a:off x="6499225" y="2316163"/>
            <a:ext cx="2357438" cy="65087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b="1">
                <a:solidFill>
                  <a:srgbClr val="000000"/>
                </a:solidFill>
              </a:rPr>
              <a:t>Modèle de conception</a:t>
            </a:r>
          </a:p>
        </p:txBody>
      </p:sp>
      <p:sp>
        <p:nvSpPr>
          <p:cNvPr id="101389" name="Text Box 13"/>
          <p:cNvSpPr txBox="1">
            <a:spLocks noChangeArrowheads="1"/>
          </p:cNvSpPr>
          <p:nvPr/>
        </p:nvSpPr>
        <p:spPr bwMode="auto">
          <a:xfrm>
            <a:off x="6499225" y="4089400"/>
            <a:ext cx="2379663" cy="65087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b="1">
                <a:solidFill>
                  <a:srgbClr val="000000"/>
                </a:solidFill>
              </a:rPr>
              <a:t>Modèle  d’implémentation</a:t>
            </a:r>
          </a:p>
        </p:txBody>
      </p:sp>
      <p:sp>
        <p:nvSpPr>
          <p:cNvPr id="101390" name="Text Box 14"/>
          <p:cNvSpPr txBox="1">
            <a:spLocks noChangeArrowheads="1"/>
          </p:cNvSpPr>
          <p:nvPr/>
        </p:nvSpPr>
        <p:spPr bwMode="auto">
          <a:xfrm>
            <a:off x="6499225" y="5060950"/>
            <a:ext cx="2392363" cy="376238"/>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b="1">
                <a:solidFill>
                  <a:srgbClr val="000000"/>
                </a:solidFill>
              </a:rPr>
              <a:t>Modèle de tests</a:t>
            </a:r>
          </a:p>
        </p:txBody>
      </p:sp>
      <p:sp>
        <p:nvSpPr>
          <p:cNvPr id="101391" name="Text Box 15"/>
          <p:cNvSpPr txBox="1">
            <a:spLocks noChangeArrowheads="1"/>
          </p:cNvSpPr>
          <p:nvPr/>
        </p:nvSpPr>
        <p:spPr bwMode="auto">
          <a:xfrm>
            <a:off x="6499225" y="5797550"/>
            <a:ext cx="2392363" cy="65087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b="1">
                <a:solidFill>
                  <a:srgbClr val="000000"/>
                </a:solidFill>
              </a:rPr>
              <a:t>Modèle de déploiement</a:t>
            </a:r>
          </a:p>
        </p:txBody>
      </p:sp>
      <p:sp>
        <p:nvSpPr>
          <p:cNvPr id="101392" name="Rectangle 16"/>
          <p:cNvSpPr>
            <a:spLocks noChangeArrowheads="1"/>
          </p:cNvSpPr>
          <p:nvPr/>
        </p:nvSpPr>
        <p:spPr bwMode="auto">
          <a:xfrm>
            <a:off x="1122363" y="1744663"/>
            <a:ext cx="2603500" cy="477996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01393" name="Oval 17"/>
          <p:cNvSpPr>
            <a:spLocks noChangeArrowheads="1"/>
          </p:cNvSpPr>
          <p:nvPr/>
        </p:nvSpPr>
        <p:spPr bwMode="auto">
          <a:xfrm>
            <a:off x="1966913" y="2233613"/>
            <a:ext cx="882650" cy="315912"/>
          </a:xfrm>
          <a:prstGeom prst="ellipse">
            <a:avLst/>
          </a:prstGeom>
          <a:solidFill>
            <a:schemeClr val="bg1"/>
          </a:solidFill>
          <a:ln w="9525">
            <a:solidFill>
              <a:srgbClr val="000000"/>
            </a:solidFill>
            <a:round/>
            <a:headEnd/>
            <a:tailEnd/>
          </a:ln>
        </p:spPr>
        <p:txBody>
          <a:bodyPr wrap="none" anchor="ctr"/>
          <a:lstStyle/>
          <a:p>
            <a:endParaRPr lang="fr-FR"/>
          </a:p>
        </p:txBody>
      </p:sp>
      <p:sp>
        <p:nvSpPr>
          <p:cNvPr id="101394" name="Line 18"/>
          <p:cNvSpPr>
            <a:spLocks noChangeShapeType="1"/>
          </p:cNvSpPr>
          <p:nvPr/>
        </p:nvSpPr>
        <p:spPr bwMode="auto">
          <a:xfrm flipV="1">
            <a:off x="1984375" y="2549525"/>
            <a:ext cx="282575" cy="655638"/>
          </a:xfrm>
          <a:prstGeom prst="line">
            <a:avLst/>
          </a:prstGeom>
          <a:noFill/>
          <a:ln w="9525">
            <a:solidFill>
              <a:srgbClr val="000000"/>
            </a:solidFill>
            <a:round/>
            <a:headEnd/>
            <a:tailEnd type="triangle" w="med" len="med"/>
          </a:ln>
        </p:spPr>
        <p:txBody>
          <a:bodyPr/>
          <a:lstStyle/>
          <a:p>
            <a:endParaRPr lang="fr-FR"/>
          </a:p>
        </p:txBody>
      </p:sp>
      <p:sp>
        <p:nvSpPr>
          <p:cNvPr id="101395" name="Line 19"/>
          <p:cNvSpPr>
            <a:spLocks noChangeShapeType="1"/>
          </p:cNvSpPr>
          <p:nvPr/>
        </p:nvSpPr>
        <p:spPr bwMode="auto">
          <a:xfrm flipH="1" flipV="1">
            <a:off x="2657475" y="2501900"/>
            <a:ext cx="452438" cy="717550"/>
          </a:xfrm>
          <a:prstGeom prst="line">
            <a:avLst/>
          </a:prstGeom>
          <a:noFill/>
          <a:ln w="9525">
            <a:solidFill>
              <a:srgbClr val="000000"/>
            </a:solidFill>
            <a:round/>
            <a:headEnd/>
            <a:tailEnd type="triangle" w="med" len="med"/>
          </a:ln>
        </p:spPr>
        <p:txBody>
          <a:bodyPr/>
          <a:lstStyle/>
          <a:p>
            <a:endParaRPr lang="fr-FR"/>
          </a:p>
        </p:txBody>
      </p:sp>
      <p:grpSp>
        <p:nvGrpSpPr>
          <p:cNvPr id="101396" name="Group 20"/>
          <p:cNvGrpSpPr>
            <a:grpSpLocks/>
          </p:cNvGrpSpPr>
          <p:nvPr/>
        </p:nvGrpSpPr>
        <p:grpSpPr bwMode="auto">
          <a:xfrm>
            <a:off x="261938" y="3546475"/>
            <a:ext cx="495300" cy="523875"/>
            <a:chOff x="1113" y="2438"/>
            <a:chExt cx="308" cy="469"/>
          </a:xfrm>
        </p:grpSpPr>
        <p:sp>
          <p:nvSpPr>
            <p:cNvPr id="101413" name="Oval 21"/>
            <p:cNvSpPr>
              <a:spLocks noChangeArrowheads="1"/>
            </p:cNvSpPr>
            <p:nvPr/>
          </p:nvSpPr>
          <p:spPr bwMode="auto">
            <a:xfrm>
              <a:off x="1219" y="2438"/>
              <a:ext cx="121" cy="93"/>
            </a:xfrm>
            <a:prstGeom prst="ellipse">
              <a:avLst/>
            </a:prstGeom>
            <a:solidFill>
              <a:schemeClr val="bg1"/>
            </a:solidFill>
            <a:ln w="9525">
              <a:solidFill>
                <a:schemeClr val="bg1"/>
              </a:solidFill>
              <a:round/>
              <a:headEnd/>
              <a:tailEnd/>
            </a:ln>
          </p:spPr>
          <p:txBody>
            <a:bodyPr wrap="none" anchor="ctr"/>
            <a:lstStyle/>
            <a:p>
              <a:endParaRPr lang="fr-FR"/>
            </a:p>
          </p:txBody>
        </p:sp>
        <p:sp>
          <p:nvSpPr>
            <p:cNvPr id="101414" name="Line 22"/>
            <p:cNvSpPr>
              <a:spLocks noChangeShapeType="1"/>
            </p:cNvSpPr>
            <p:nvPr/>
          </p:nvSpPr>
          <p:spPr bwMode="auto">
            <a:xfrm>
              <a:off x="1273" y="2545"/>
              <a:ext cx="0" cy="268"/>
            </a:xfrm>
            <a:prstGeom prst="line">
              <a:avLst/>
            </a:prstGeom>
            <a:noFill/>
            <a:ln w="57150">
              <a:solidFill>
                <a:schemeClr val="bg1"/>
              </a:solidFill>
              <a:round/>
              <a:headEnd/>
              <a:tailEnd/>
            </a:ln>
          </p:spPr>
          <p:txBody>
            <a:bodyPr/>
            <a:lstStyle/>
            <a:p>
              <a:endParaRPr lang="fr-FR"/>
            </a:p>
          </p:txBody>
        </p:sp>
        <p:sp>
          <p:nvSpPr>
            <p:cNvPr id="101415" name="Line 23"/>
            <p:cNvSpPr>
              <a:spLocks noChangeShapeType="1"/>
            </p:cNvSpPr>
            <p:nvPr/>
          </p:nvSpPr>
          <p:spPr bwMode="auto">
            <a:xfrm>
              <a:off x="1113" y="2625"/>
              <a:ext cx="308" cy="0"/>
            </a:xfrm>
            <a:prstGeom prst="line">
              <a:avLst/>
            </a:prstGeom>
            <a:noFill/>
            <a:ln w="57150">
              <a:solidFill>
                <a:schemeClr val="bg1"/>
              </a:solidFill>
              <a:round/>
              <a:headEnd/>
              <a:tailEnd/>
            </a:ln>
          </p:spPr>
          <p:txBody>
            <a:bodyPr/>
            <a:lstStyle/>
            <a:p>
              <a:endParaRPr lang="fr-FR"/>
            </a:p>
          </p:txBody>
        </p:sp>
        <p:sp>
          <p:nvSpPr>
            <p:cNvPr id="101416" name="Line 24"/>
            <p:cNvSpPr>
              <a:spLocks noChangeShapeType="1"/>
            </p:cNvSpPr>
            <p:nvPr/>
          </p:nvSpPr>
          <p:spPr bwMode="auto">
            <a:xfrm flipH="1">
              <a:off x="1139" y="2786"/>
              <a:ext cx="134" cy="107"/>
            </a:xfrm>
            <a:prstGeom prst="line">
              <a:avLst/>
            </a:prstGeom>
            <a:noFill/>
            <a:ln w="57150">
              <a:solidFill>
                <a:schemeClr val="bg1"/>
              </a:solidFill>
              <a:round/>
              <a:headEnd/>
              <a:tailEnd/>
            </a:ln>
          </p:spPr>
          <p:txBody>
            <a:bodyPr/>
            <a:lstStyle/>
            <a:p>
              <a:endParaRPr lang="fr-FR"/>
            </a:p>
          </p:txBody>
        </p:sp>
        <p:sp>
          <p:nvSpPr>
            <p:cNvPr id="101417" name="Line 25"/>
            <p:cNvSpPr>
              <a:spLocks noChangeShapeType="1"/>
            </p:cNvSpPr>
            <p:nvPr/>
          </p:nvSpPr>
          <p:spPr bwMode="auto">
            <a:xfrm>
              <a:off x="1286" y="2786"/>
              <a:ext cx="134" cy="121"/>
            </a:xfrm>
            <a:prstGeom prst="line">
              <a:avLst/>
            </a:prstGeom>
            <a:noFill/>
            <a:ln w="57150">
              <a:solidFill>
                <a:schemeClr val="bg1"/>
              </a:solidFill>
              <a:round/>
              <a:headEnd/>
              <a:tailEnd/>
            </a:ln>
          </p:spPr>
          <p:txBody>
            <a:bodyPr/>
            <a:lstStyle/>
            <a:p>
              <a:endParaRPr lang="fr-FR"/>
            </a:p>
          </p:txBody>
        </p:sp>
      </p:grpSp>
      <p:sp>
        <p:nvSpPr>
          <p:cNvPr id="101397" name="Line 26"/>
          <p:cNvSpPr>
            <a:spLocks noChangeShapeType="1"/>
          </p:cNvSpPr>
          <p:nvPr/>
        </p:nvSpPr>
        <p:spPr bwMode="auto">
          <a:xfrm flipV="1">
            <a:off x="820738" y="2433638"/>
            <a:ext cx="1146175" cy="1152525"/>
          </a:xfrm>
          <a:prstGeom prst="line">
            <a:avLst/>
          </a:prstGeom>
          <a:noFill/>
          <a:ln w="9525">
            <a:solidFill>
              <a:srgbClr val="000000"/>
            </a:solidFill>
            <a:round/>
            <a:headEnd/>
            <a:tailEnd/>
          </a:ln>
        </p:spPr>
        <p:txBody>
          <a:bodyPr/>
          <a:lstStyle/>
          <a:p>
            <a:endParaRPr lang="fr-FR"/>
          </a:p>
        </p:txBody>
      </p:sp>
      <p:sp>
        <p:nvSpPr>
          <p:cNvPr id="101398" name="Text Box 27"/>
          <p:cNvSpPr txBox="1">
            <a:spLocks noChangeArrowheads="1"/>
          </p:cNvSpPr>
          <p:nvPr/>
        </p:nvSpPr>
        <p:spPr bwMode="auto">
          <a:xfrm>
            <a:off x="4105275" y="2268538"/>
            <a:ext cx="1631950"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Conçus par</a:t>
            </a:r>
          </a:p>
        </p:txBody>
      </p:sp>
      <p:sp>
        <p:nvSpPr>
          <p:cNvPr id="101399" name="Text Box 28"/>
          <p:cNvSpPr txBox="1">
            <a:spLocks noChangeArrowheads="1"/>
          </p:cNvSpPr>
          <p:nvPr/>
        </p:nvSpPr>
        <p:spPr bwMode="auto">
          <a:xfrm>
            <a:off x="3978275" y="4068763"/>
            <a:ext cx="2149475"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Réalisés par</a:t>
            </a:r>
          </a:p>
        </p:txBody>
      </p:sp>
      <p:sp>
        <p:nvSpPr>
          <p:cNvPr id="101400" name="Text Box 29"/>
          <p:cNvSpPr txBox="1">
            <a:spLocks noChangeArrowheads="1"/>
          </p:cNvSpPr>
          <p:nvPr/>
        </p:nvSpPr>
        <p:spPr bwMode="auto">
          <a:xfrm>
            <a:off x="4157663" y="5757863"/>
            <a:ext cx="1824037"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Déployés par</a:t>
            </a:r>
          </a:p>
        </p:txBody>
      </p:sp>
      <p:sp>
        <p:nvSpPr>
          <p:cNvPr id="101401" name="Text Box 30"/>
          <p:cNvSpPr txBox="1">
            <a:spLocks noChangeArrowheads="1"/>
          </p:cNvSpPr>
          <p:nvPr/>
        </p:nvSpPr>
        <p:spPr bwMode="auto">
          <a:xfrm>
            <a:off x="4138613" y="4878388"/>
            <a:ext cx="1609725"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Testés par</a:t>
            </a:r>
          </a:p>
        </p:txBody>
      </p:sp>
      <p:sp>
        <p:nvSpPr>
          <p:cNvPr id="101402" name="Oval 31"/>
          <p:cNvSpPr>
            <a:spLocks noChangeArrowheads="1"/>
          </p:cNvSpPr>
          <p:nvPr/>
        </p:nvSpPr>
        <p:spPr bwMode="auto">
          <a:xfrm>
            <a:off x="1752600" y="3209925"/>
            <a:ext cx="711200" cy="314325"/>
          </a:xfrm>
          <a:prstGeom prst="ellipse">
            <a:avLst/>
          </a:prstGeom>
          <a:solidFill>
            <a:schemeClr val="bg1"/>
          </a:solidFill>
          <a:ln w="9525">
            <a:solidFill>
              <a:srgbClr val="000000"/>
            </a:solidFill>
            <a:round/>
            <a:headEnd/>
            <a:tailEnd/>
          </a:ln>
        </p:spPr>
        <p:txBody>
          <a:bodyPr wrap="none" anchor="ctr"/>
          <a:lstStyle/>
          <a:p>
            <a:endParaRPr lang="fr-FR"/>
          </a:p>
        </p:txBody>
      </p:sp>
      <p:sp>
        <p:nvSpPr>
          <p:cNvPr id="101403" name="Oval 32"/>
          <p:cNvSpPr>
            <a:spLocks noChangeArrowheads="1"/>
          </p:cNvSpPr>
          <p:nvPr/>
        </p:nvSpPr>
        <p:spPr bwMode="auto">
          <a:xfrm>
            <a:off x="2767013" y="3209925"/>
            <a:ext cx="647700" cy="328613"/>
          </a:xfrm>
          <a:prstGeom prst="ellipse">
            <a:avLst/>
          </a:prstGeom>
          <a:solidFill>
            <a:schemeClr val="bg1"/>
          </a:solidFill>
          <a:ln w="9525">
            <a:solidFill>
              <a:srgbClr val="000000"/>
            </a:solidFill>
            <a:round/>
            <a:headEnd/>
            <a:tailEnd/>
          </a:ln>
        </p:spPr>
        <p:txBody>
          <a:bodyPr wrap="none" anchor="ctr"/>
          <a:lstStyle/>
          <a:p>
            <a:endParaRPr lang="fr-FR"/>
          </a:p>
        </p:txBody>
      </p:sp>
      <p:sp>
        <p:nvSpPr>
          <p:cNvPr id="101404" name="Text Box 33"/>
          <p:cNvSpPr txBox="1">
            <a:spLocks noChangeArrowheads="1"/>
          </p:cNvSpPr>
          <p:nvPr/>
        </p:nvSpPr>
        <p:spPr bwMode="auto">
          <a:xfrm>
            <a:off x="1408113" y="5710238"/>
            <a:ext cx="1955800" cy="701675"/>
          </a:xfrm>
          <a:prstGeom prst="rect">
            <a:avLst/>
          </a:prstGeom>
          <a:noFill/>
          <a:ln w="9525">
            <a:noFill/>
            <a:miter lim="800000"/>
            <a:headEnd/>
            <a:tailEnd/>
          </a:ln>
        </p:spPr>
        <p:txBody>
          <a:bodyPr>
            <a:spAutoFit/>
          </a:bodyPr>
          <a:lstStyle/>
          <a:p>
            <a:pPr algn="ctr">
              <a:spcBef>
                <a:spcPct val="50000"/>
              </a:spcBef>
            </a:pPr>
            <a:r>
              <a:rPr lang="fr-FR" sz="2000" b="1">
                <a:solidFill>
                  <a:srgbClr val="000000"/>
                </a:solidFill>
              </a:rPr>
              <a:t>Diagramme des UCs</a:t>
            </a:r>
          </a:p>
        </p:txBody>
      </p:sp>
      <p:sp>
        <p:nvSpPr>
          <p:cNvPr id="101405" name="Text Box 34"/>
          <p:cNvSpPr txBox="1">
            <a:spLocks noChangeArrowheads="1"/>
          </p:cNvSpPr>
          <p:nvPr/>
        </p:nvSpPr>
        <p:spPr bwMode="auto">
          <a:xfrm>
            <a:off x="3957638" y="1511300"/>
            <a:ext cx="1981200"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Analysés par</a:t>
            </a:r>
          </a:p>
        </p:txBody>
      </p:sp>
      <p:sp>
        <p:nvSpPr>
          <p:cNvPr id="101406" name="AutoShape 35"/>
          <p:cNvSpPr>
            <a:spLocks noChangeArrowheads="1"/>
          </p:cNvSpPr>
          <p:nvPr/>
        </p:nvSpPr>
        <p:spPr bwMode="auto">
          <a:xfrm>
            <a:off x="444500" y="1049338"/>
            <a:ext cx="2493963" cy="441325"/>
          </a:xfrm>
          <a:prstGeom prst="foldedCorner">
            <a:avLst>
              <a:gd name="adj" fmla="val 23722"/>
            </a:avLst>
          </a:prstGeom>
          <a:solidFill>
            <a:schemeClr val="bg1"/>
          </a:solidFill>
          <a:ln w="9525">
            <a:solidFill>
              <a:schemeClr val="tx1"/>
            </a:solidFill>
            <a:round/>
            <a:headEnd/>
            <a:tailEnd/>
          </a:ln>
        </p:spPr>
        <p:txBody>
          <a:bodyPr>
            <a:spAutoFit/>
          </a:bodyPr>
          <a:lstStyle/>
          <a:p>
            <a:pPr>
              <a:spcBef>
                <a:spcPct val="50000"/>
              </a:spcBef>
            </a:pPr>
            <a:r>
              <a:rPr lang="fr-FR">
                <a:solidFill>
                  <a:srgbClr val="000000"/>
                </a:solidFill>
              </a:rPr>
              <a:t>Document de vision</a:t>
            </a:r>
            <a:endParaRPr lang="fr-FR" sz="900">
              <a:solidFill>
                <a:srgbClr val="000000"/>
              </a:solidFill>
            </a:endParaRPr>
          </a:p>
        </p:txBody>
      </p:sp>
      <p:sp>
        <p:nvSpPr>
          <p:cNvPr id="101407" name="Oval 36"/>
          <p:cNvSpPr>
            <a:spLocks noChangeArrowheads="1"/>
          </p:cNvSpPr>
          <p:nvPr/>
        </p:nvSpPr>
        <p:spPr bwMode="auto">
          <a:xfrm>
            <a:off x="1792288" y="3675063"/>
            <a:ext cx="908050" cy="395287"/>
          </a:xfrm>
          <a:prstGeom prst="ellipse">
            <a:avLst/>
          </a:prstGeom>
          <a:solidFill>
            <a:schemeClr val="bg1"/>
          </a:solidFill>
          <a:ln w="9525">
            <a:solidFill>
              <a:srgbClr val="000000"/>
            </a:solidFill>
            <a:round/>
            <a:headEnd/>
            <a:tailEnd/>
          </a:ln>
        </p:spPr>
        <p:txBody>
          <a:bodyPr wrap="none" anchor="ctr"/>
          <a:lstStyle/>
          <a:p>
            <a:endParaRPr lang="fr-FR"/>
          </a:p>
        </p:txBody>
      </p:sp>
      <p:sp>
        <p:nvSpPr>
          <p:cNvPr id="101408" name="Oval 37"/>
          <p:cNvSpPr>
            <a:spLocks noChangeArrowheads="1"/>
          </p:cNvSpPr>
          <p:nvPr/>
        </p:nvSpPr>
        <p:spPr bwMode="auto">
          <a:xfrm>
            <a:off x="1792288" y="4632325"/>
            <a:ext cx="930275" cy="373063"/>
          </a:xfrm>
          <a:prstGeom prst="ellipse">
            <a:avLst/>
          </a:prstGeom>
          <a:solidFill>
            <a:schemeClr val="bg1"/>
          </a:solidFill>
          <a:ln w="9525">
            <a:solidFill>
              <a:srgbClr val="000000"/>
            </a:solidFill>
            <a:round/>
            <a:headEnd/>
            <a:tailEnd/>
          </a:ln>
        </p:spPr>
        <p:txBody>
          <a:bodyPr wrap="none" anchor="ctr"/>
          <a:lstStyle/>
          <a:p>
            <a:endParaRPr lang="fr-FR"/>
          </a:p>
        </p:txBody>
      </p:sp>
      <p:sp>
        <p:nvSpPr>
          <p:cNvPr id="101409" name="Line 38"/>
          <p:cNvSpPr>
            <a:spLocks noChangeShapeType="1"/>
          </p:cNvSpPr>
          <p:nvPr/>
        </p:nvSpPr>
        <p:spPr bwMode="auto">
          <a:xfrm>
            <a:off x="949325" y="3765550"/>
            <a:ext cx="865188" cy="74613"/>
          </a:xfrm>
          <a:prstGeom prst="line">
            <a:avLst/>
          </a:prstGeom>
          <a:noFill/>
          <a:ln w="9525">
            <a:solidFill>
              <a:srgbClr val="000000"/>
            </a:solidFill>
            <a:round/>
            <a:headEnd/>
            <a:tailEnd type="triangle" w="med" len="med"/>
          </a:ln>
        </p:spPr>
        <p:txBody>
          <a:bodyPr/>
          <a:lstStyle/>
          <a:p>
            <a:endParaRPr lang="fr-FR"/>
          </a:p>
        </p:txBody>
      </p:sp>
      <p:sp>
        <p:nvSpPr>
          <p:cNvPr id="101410" name="Line 39"/>
          <p:cNvSpPr>
            <a:spLocks noChangeShapeType="1"/>
          </p:cNvSpPr>
          <p:nvPr/>
        </p:nvSpPr>
        <p:spPr bwMode="auto">
          <a:xfrm>
            <a:off x="885825" y="4070350"/>
            <a:ext cx="992188" cy="622300"/>
          </a:xfrm>
          <a:prstGeom prst="line">
            <a:avLst/>
          </a:prstGeom>
          <a:noFill/>
          <a:ln w="9525">
            <a:solidFill>
              <a:srgbClr val="000000"/>
            </a:solidFill>
            <a:round/>
            <a:headEnd/>
            <a:tailEnd type="triangle" w="med" len="med"/>
          </a:ln>
        </p:spPr>
        <p:txBody>
          <a:bodyPr/>
          <a:lstStyle/>
          <a:p>
            <a:endParaRPr lang="fr-FR"/>
          </a:p>
        </p:txBody>
      </p:sp>
      <p:sp>
        <p:nvSpPr>
          <p:cNvPr id="101411" name="Text Box 40"/>
          <p:cNvSpPr txBox="1">
            <a:spLocks noChangeArrowheads="1"/>
          </p:cNvSpPr>
          <p:nvPr/>
        </p:nvSpPr>
        <p:spPr bwMode="auto">
          <a:xfrm>
            <a:off x="6499225" y="3111500"/>
            <a:ext cx="2374900" cy="860425"/>
          </a:xfrm>
          <a:prstGeom prst="rect">
            <a:avLst/>
          </a:prstGeom>
          <a:solidFill>
            <a:srgbClr val="DDDDDD"/>
          </a:solidFill>
          <a:ln w="38100">
            <a:solidFill>
              <a:srgbClr val="000000"/>
            </a:solidFill>
            <a:miter lim="800000"/>
            <a:headEnd/>
            <a:tailEnd/>
          </a:ln>
        </p:spPr>
        <p:txBody>
          <a:bodyPr>
            <a:spAutoFit/>
          </a:bodyPr>
          <a:lstStyle/>
          <a:p>
            <a:pPr algn="ctr">
              <a:spcBef>
                <a:spcPct val="50000"/>
              </a:spcBef>
            </a:pPr>
            <a:r>
              <a:rPr lang="fr-FR" sz="2400" b="1">
                <a:solidFill>
                  <a:srgbClr val="000000"/>
                </a:solidFill>
              </a:rPr>
              <a:t>Modèle d’architecture</a:t>
            </a:r>
          </a:p>
        </p:txBody>
      </p:sp>
      <p:sp>
        <p:nvSpPr>
          <p:cNvPr id="101412" name="Text Box 41"/>
          <p:cNvSpPr txBox="1">
            <a:spLocks noChangeArrowheads="1"/>
          </p:cNvSpPr>
          <p:nvPr/>
        </p:nvSpPr>
        <p:spPr bwMode="auto">
          <a:xfrm>
            <a:off x="4033838" y="2943225"/>
            <a:ext cx="2089150" cy="946150"/>
          </a:xfrm>
          <a:prstGeom prst="rect">
            <a:avLst/>
          </a:prstGeom>
          <a:noFill/>
          <a:ln w="9525">
            <a:noFill/>
            <a:miter lim="800000"/>
            <a:headEnd/>
            <a:tailEnd/>
          </a:ln>
        </p:spPr>
        <p:txBody>
          <a:bodyPr>
            <a:spAutoFit/>
          </a:bodyPr>
          <a:lstStyle/>
          <a:p>
            <a:pPr algn="ctr">
              <a:spcBef>
                <a:spcPct val="50000"/>
              </a:spcBef>
            </a:pPr>
            <a:r>
              <a:rPr lang="fr-FR" sz="2800" b="1">
                <a:solidFill>
                  <a:schemeClr val="bg1"/>
                </a:solidFill>
              </a:rPr>
              <a:t>Structurés par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body" idx="4294967295"/>
          </p:nvPr>
        </p:nvSpPr>
        <p:spPr bwMode="gray">
          <a:xfrm>
            <a:off x="90488" y="1052513"/>
            <a:ext cx="8963025" cy="5353050"/>
          </a:xfrm>
        </p:spPr>
        <p:txBody>
          <a:bodyPr lIns="91390" tIns="45695" rIns="91390" bIns="45695"/>
          <a:lstStyle/>
          <a:p>
            <a:pPr marL="0" indent="0" algn="just" eaLnBrk="1" hangingPunct="1">
              <a:buFontTx/>
              <a:buNone/>
              <a:defRPr/>
            </a:pPr>
            <a:r>
              <a:rPr lang="fr-FR" smtClean="0">
                <a:solidFill>
                  <a:schemeClr val="bg1"/>
                </a:solidFill>
                <a:effectLst>
                  <a:outerShdw blurRad="38100" dist="38100" dir="2700000" algn="tl">
                    <a:srgbClr val="000000"/>
                  </a:outerShdw>
                </a:effectLst>
              </a:rPr>
              <a:t>Un scénario est un chemin particulier pris lors de l’exécution d’un use case.</a:t>
            </a:r>
            <a:r>
              <a:rPr lang="fr-FR" sz="3400" smtClean="0">
                <a:solidFill>
                  <a:schemeClr val="bg1"/>
                </a:solidFill>
                <a:effectLst>
                  <a:outerShdw blurRad="38100" dist="38100" dir="2700000" algn="tl">
                    <a:srgbClr val="000000"/>
                  </a:outerShdw>
                </a:effectLst>
              </a:rPr>
              <a:t> </a:t>
            </a:r>
          </a:p>
          <a:p>
            <a:pPr marL="0" indent="0" algn="just" eaLnBrk="1" hangingPunct="1">
              <a:buFontTx/>
              <a:buNone/>
              <a:defRPr/>
            </a:pPr>
            <a:r>
              <a:rPr lang="fr-FR" sz="1600" smtClean="0">
                <a:solidFill>
                  <a:schemeClr val="bg1"/>
                </a:solidFill>
                <a:effectLst>
                  <a:outerShdw blurRad="38100" dist="38100" dir="2700000" algn="tl">
                    <a:srgbClr val="000000"/>
                  </a:outerShdw>
                </a:effectLst>
              </a:rPr>
              <a:t> </a:t>
            </a:r>
          </a:p>
          <a:p>
            <a:pPr marL="625475" lvl="1" indent="-442913" algn="just" eaLnBrk="1" hangingPunct="1">
              <a:buClr>
                <a:schemeClr val="tx1"/>
              </a:buClr>
              <a:buFont typeface="Wingdings" pitchFamily="2" charset="2"/>
              <a:buBlip>
                <a:blip r:embed="rId3"/>
              </a:buBlip>
              <a:defRPr/>
            </a:pPr>
            <a:r>
              <a:rPr lang="fr-FR" sz="3200" b="1" smtClean="0">
                <a:solidFill>
                  <a:schemeClr val="bg1"/>
                </a:solidFill>
                <a:effectLst>
                  <a:outerShdw blurRad="38100" dist="38100" dir="2700000" algn="tl">
                    <a:srgbClr val="000000"/>
                  </a:outerShdw>
                </a:effectLst>
              </a:rPr>
              <a:t>Nominal</a:t>
            </a:r>
            <a:r>
              <a:rPr lang="fr-FR" sz="3200" smtClean="0">
                <a:solidFill>
                  <a:schemeClr val="bg1"/>
                </a:solidFill>
                <a:effectLst>
                  <a:outerShdw blurRad="38100" dist="38100" dir="2700000" algn="tl">
                    <a:srgbClr val="000000"/>
                  </a:outerShdw>
                </a:effectLst>
              </a:rPr>
              <a:t> - c’est le scénario typique de succès.</a:t>
            </a:r>
          </a:p>
          <a:p>
            <a:pPr marL="625475" lvl="1" indent="-442913" algn="just" eaLnBrk="1" hangingPunct="1">
              <a:buClr>
                <a:schemeClr val="tx1"/>
              </a:buClr>
              <a:buFont typeface="Wingdings" pitchFamily="2" charset="2"/>
              <a:buBlip>
                <a:blip r:embed="rId3"/>
              </a:buBlip>
              <a:defRPr/>
            </a:pPr>
            <a:endParaRPr lang="fr-FR" sz="1600" smtClean="0">
              <a:solidFill>
                <a:schemeClr val="bg1"/>
              </a:solidFill>
              <a:effectLst>
                <a:outerShdw blurRad="38100" dist="38100" dir="2700000" algn="tl">
                  <a:srgbClr val="000000"/>
                </a:outerShdw>
              </a:effectLst>
            </a:endParaRPr>
          </a:p>
          <a:p>
            <a:pPr marL="625475" lvl="1" indent="-442913" algn="just" eaLnBrk="1" hangingPunct="1">
              <a:buClr>
                <a:schemeClr val="tx1"/>
              </a:buClr>
              <a:buFont typeface="Wingdings" pitchFamily="2" charset="2"/>
              <a:buBlip>
                <a:blip r:embed="rId3"/>
              </a:buBlip>
              <a:defRPr/>
            </a:pPr>
            <a:r>
              <a:rPr lang="fr-FR" sz="3200" b="1" smtClean="0">
                <a:solidFill>
                  <a:schemeClr val="bg1"/>
                </a:solidFill>
                <a:effectLst>
                  <a:outerShdw blurRad="38100" dist="38100" dir="2700000" algn="tl">
                    <a:srgbClr val="000000"/>
                  </a:outerShdw>
                </a:effectLst>
              </a:rPr>
              <a:t>Alternatif</a:t>
            </a:r>
            <a:r>
              <a:rPr lang="fr-FR" sz="3200" smtClean="0">
                <a:solidFill>
                  <a:schemeClr val="bg1"/>
                </a:solidFill>
                <a:effectLst>
                  <a:outerShdw blurRad="38100" dist="38100" dir="2700000" algn="tl">
                    <a:srgbClr val="000000"/>
                  </a:outerShdw>
                </a:effectLst>
              </a:rPr>
              <a:t> – il correspond aux traitements alternatifs possibles.</a:t>
            </a:r>
          </a:p>
          <a:p>
            <a:pPr marL="625475" lvl="1" indent="-442913" algn="just" eaLnBrk="1" hangingPunct="1">
              <a:buClr>
                <a:schemeClr val="tx1"/>
              </a:buClr>
              <a:buFont typeface="Wingdings" pitchFamily="2" charset="2"/>
              <a:buBlip>
                <a:blip r:embed="rId3"/>
              </a:buBlip>
              <a:defRPr/>
            </a:pPr>
            <a:endParaRPr lang="fr-FR" sz="1600" smtClean="0">
              <a:solidFill>
                <a:schemeClr val="bg1"/>
              </a:solidFill>
              <a:effectLst>
                <a:outerShdw blurRad="38100" dist="38100" dir="2700000" algn="tl">
                  <a:srgbClr val="000000"/>
                </a:outerShdw>
              </a:effectLst>
            </a:endParaRPr>
          </a:p>
          <a:p>
            <a:pPr marL="625475" lvl="1" indent="-442913" algn="just" eaLnBrk="1" hangingPunct="1">
              <a:buClr>
                <a:schemeClr val="tx1"/>
              </a:buClr>
              <a:buFont typeface="Wingdings" pitchFamily="2" charset="2"/>
              <a:buBlip>
                <a:blip r:embed="rId3"/>
              </a:buBlip>
              <a:defRPr/>
            </a:pPr>
            <a:r>
              <a:rPr lang="fr-FR" sz="3200" b="1" smtClean="0">
                <a:solidFill>
                  <a:schemeClr val="bg1"/>
                </a:solidFill>
                <a:effectLst>
                  <a:outerShdw blurRad="38100" dist="38100" dir="2700000" algn="tl">
                    <a:srgbClr val="000000"/>
                  </a:outerShdw>
                </a:effectLst>
              </a:rPr>
              <a:t>D’échec</a:t>
            </a:r>
            <a:r>
              <a:rPr lang="fr-FR" sz="3200" smtClean="0">
                <a:solidFill>
                  <a:schemeClr val="bg1"/>
                </a:solidFill>
                <a:effectLst>
                  <a:outerShdw blurRad="38100" dist="38100" dir="2700000" algn="tl">
                    <a:srgbClr val="000000"/>
                  </a:outerShdw>
                </a:effectLst>
              </a:rPr>
              <a:t> – il recensent les échecs dans le déroulement d’une étape de scénario</a:t>
            </a:r>
            <a:r>
              <a:rPr lang="fr-FR" sz="3200" smtClean="0">
                <a:solidFill>
                  <a:schemeClr val="bg1"/>
                </a:solidFill>
              </a:rPr>
              <a:t>.</a:t>
            </a:r>
            <a:r>
              <a:rPr lang="fr-FR" sz="2000" smtClean="0">
                <a:solidFill>
                  <a:schemeClr val="bg1"/>
                </a:solidFill>
              </a:rPr>
              <a:t> </a:t>
            </a:r>
          </a:p>
        </p:txBody>
      </p:sp>
      <p:sp>
        <p:nvSpPr>
          <p:cNvPr id="119811"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scénarios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body" idx="4294967295"/>
          </p:nvPr>
        </p:nvSpPr>
        <p:spPr bwMode="gray">
          <a:xfrm>
            <a:off x="101600" y="733425"/>
            <a:ext cx="8963025" cy="5648325"/>
          </a:xfrm>
        </p:spPr>
        <p:txBody>
          <a:bodyPr lIns="91390" tIns="45695" rIns="91390" bIns="45695"/>
          <a:lstStyle/>
          <a:p>
            <a:pPr marL="0" indent="0" eaLnBrk="1" hangingPunct="1">
              <a:buFontTx/>
              <a:buNone/>
              <a:defRPr/>
            </a:pPr>
            <a:r>
              <a:rPr lang="fr-FR" smtClean="0">
                <a:solidFill>
                  <a:schemeClr val="bg1"/>
                </a:solidFill>
                <a:effectLst>
                  <a:outerShdw blurRad="38100" dist="38100" dir="2700000" algn="tl">
                    <a:srgbClr val="000000"/>
                  </a:outerShdw>
                </a:effectLst>
              </a:rPr>
              <a:t>L’architecture c’est « l’art de concevoir et de construire un bâtiment selon un esthétisme et des règles techniques déterminées. »</a:t>
            </a:r>
          </a:p>
          <a:p>
            <a:pPr marL="0" indent="0" algn="just" eaLnBrk="1" hangingPunct="1">
              <a:buFontTx/>
              <a:buNone/>
              <a:defRPr/>
            </a:pPr>
            <a:endParaRPr lang="fr-FR" sz="1200" smtClean="0">
              <a:solidFill>
                <a:schemeClr val="bg1"/>
              </a:solidFill>
              <a:effectLst>
                <a:outerShdw blurRad="38100" dist="38100" dir="2700000" algn="tl">
                  <a:srgbClr val="000000"/>
                </a:outerShdw>
              </a:effectLst>
            </a:endParaRPr>
          </a:p>
          <a:p>
            <a:pPr marL="0" indent="0" algn="just" eaLnBrk="1" hangingPunct="1">
              <a:buFontTx/>
              <a:buNone/>
              <a:defRPr/>
            </a:pPr>
            <a:r>
              <a:rPr lang="fr-FR" smtClean="0">
                <a:solidFill>
                  <a:schemeClr val="bg1"/>
                </a:solidFill>
                <a:effectLst>
                  <a:outerShdw blurRad="38100" dist="38100" dir="2700000" algn="tl">
                    <a:srgbClr val="000000"/>
                  </a:outerShdw>
                </a:effectLst>
              </a:rPr>
              <a:t>Cette définition peut s’appliquer à la fabrication du logiciel.</a:t>
            </a:r>
          </a:p>
          <a:p>
            <a:pPr marL="0" indent="0" algn="just" eaLnBrk="1" hangingPunct="1">
              <a:buFontTx/>
              <a:buNone/>
              <a:defRPr/>
            </a:pPr>
            <a:endParaRPr lang="fr-FR" sz="1200" smtClean="0">
              <a:solidFill>
                <a:schemeClr val="bg1"/>
              </a:solidFill>
              <a:effectLst>
                <a:outerShdw blurRad="38100" dist="38100" dir="2700000" algn="tl">
                  <a:srgbClr val="000000"/>
                </a:outerShdw>
              </a:effectLst>
            </a:endParaRPr>
          </a:p>
          <a:p>
            <a:pPr marL="0" indent="0" algn="just" eaLnBrk="1" hangingPunct="1">
              <a:buFontTx/>
              <a:buNone/>
              <a:defRPr/>
            </a:pPr>
            <a:r>
              <a:rPr lang="fr-FR" smtClean="0">
                <a:solidFill>
                  <a:schemeClr val="bg1"/>
                </a:solidFill>
                <a:effectLst>
                  <a:outerShdw blurRad="38100" dist="38100" dir="2700000" algn="tl">
                    <a:srgbClr val="000000"/>
                  </a:outerShdw>
                </a:effectLst>
              </a:rPr>
              <a:t>A l’instar d’un bâtiment, un logiciel est:</a:t>
            </a:r>
          </a:p>
          <a:p>
            <a:pPr marL="0" indent="0" algn="just" eaLnBrk="1" hangingPunct="1">
              <a:buFontTx/>
              <a:buNone/>
              <a:defRPr/>
            </a:pPr>
            <a:endParaRPr lang="fr-FR" sz="1200" smtClean="0">
              <a:solidFill>
                <a:schemeClr val="bg1"/>
              </a:solidFill>
              <a:effectLst>
                <a:outerShdw blurRad="38100" dist="38100" dir="2700000" algn="tl">
                  <a:srgbClr val="000000"/>
                </a:outerShdw>
              </a:effectLst>
            </a:endParaRPr>
          </a:p>
          <a:p>
            <a:pPr marL="627063" lvl="1" indent="-447675" algn="just" eaLnBrk="1" hangingPunct="1">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structuré par un plan,</a:t>
            </a:r>
            <a:endParaRPr lang="fr-FR" sz="1400" smtClean="0">
              <a:solidFill>
                <a:schemeClr val="bg1"/>
              </a:solidFill>
              <a:effectLst>
                <a:outerShdw blurRad="38100" dist="38100" dir="2700000" algn="tl">
                  <a:srgbClr val="000000"/>
                </a:outerShdw>
              </a:effectLst>
            </a:endParaRPr>
          </a:p>
          <a:p>
            <a:pPr marL="627063" lvl="1" indent="-447675" algn="just" eaLnBrk="1" hangingPunct="1">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illustré par une maquette,</a:t>
            </a:r>
            <a:endParaRPr lang="fr-FR" sz="1400" smtClean="0">
              <a:solidFill>
                <a:schemeClr val="bg1"/>
              </a:solidFill>
              <a:effectLst>
                <a:outerShdw blurRad="38100" dist="38100" dir="2700000" algn="tl">
                  <a:srgbClr val="000000"/>
                </a:outerShdw>
              </a:effectLst>
            </a:endParaRPr>
          </a:p>
          <a:p>
            <a:pPr marL="627063" lvl="1" indent="-447675" algn="just" eaLnBrk="1" hangingPunct="1">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réalisé par des procédés et des outils adaptés.</a:t>
            </a:r>
          </a:p>
        </p:txBody>
      </p:sp>
      <p:sp>
        <p:nvSpPr>
          <p:cNvPr id="188419" name="Text Box 3"/>
          <p:cNvSpPr txBox="1">
            <a:spLocks noChangeArrowheads="1"/>
          </p:cNvSpPr>
          <p:nvPr/>
        </p:nvSpPr>
        <p:spPr bwMode="auto">
          <a:xfrm>
            <a:off x="0" y="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rgbClr val="D9EDEF"/>
                </a:solidFill>
                <a:effectLst>
                  <a:outerShdw blurRad="38100" dist="38100" dir="2700000" algn="tl">
                    <a:srgbClr val="000000"/>
                  </a:outerShdw>
                </a:effectLst>
              </a:rPr>
              <a:t>Origine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body" idx="4294967295"/>
          </p:nvPr>
        </p:nvSpPr>
        <p:spPr bwMode="gray">
          <a:xfrm>
            <a:off x="184150" y="836613"/>
            <a:ext cx="8697913" cy="5797550"/>
          </a:xfrm>
        </p:spPr>
        <p:txBody>
          <a:bodyPr lIns="91390" tIns="45695" rIns="91390" bIns="45695"/>
          <a:lstStyle/>
          <a:p>
            <a:pPr marL="0" indent="0" algn="just" eaLnBrk="1" hangingPunct="1">
              <a:buFontTx/>
              <a:buNone/>
              <a:defRPr/>
            </a:pPr>
            <a:r>
              <a:rPr lang="fr-FR" smtClean="0">
                <a:solidFill>
                  <a:schemeClr val="bg1"/>
                </a:solidFill>
                <a:effectLst>
                  <a:outerShdw blurRad="38100" dist="38100" dir="2700000" algn="tl">
                    <a:srgbClr val="000000"/>
                  </a:outerShdw>
                </a:effectLst>
              </a:rPr>
              <a:t>L’architecture d’un système peut être vue selon deux angles principaux.</a:t>
            </a:r>
          </a:p>
          <a:p>
            <a:pPr marL="0" indent="0" algn="just" eaLnBrk="1" hangingPunct="1">
              <a:buFontTx/>
              <a:buNone/>
              <a:defRPr/>
            </a:pPr>
            <a:endParaRPr lang="fr-FR" sz="1400" smtClean="0">
              <a:solidFill>
                <a:schemeClr val="bg1"/>
              </a:solidFill>
              <a:effectLst>
                <a:outerShdw blurRad="38100" dist="38100" dir="2700000" algn="tl">
                  <a:srgbClr val="000000"/>
                </a:outerShdw>
              </a:effectLst>
            </a:endParaRPr>
          </a:p>
          <a:p>
            <a:pPr marL="0" indent="0" algn="just" eaLnBrk="1" hangingPunct="1">
              <a:buFontTx/>
              <a:buNone/>
              <a:defRPr/>
            </a:pPr>
            <a:r>
              <a:rPr lang="fr-FR" b="1" smtClean="0">
                <a:solidFill>
                  <a:schemeClr val="bg1"/>
                </a:solidFill>
                <a:effectLst>
                  <a:outerShdw blurRad="38100" dist="38100" dir="2700000" algn="tl">
                    <a:srgbClr val="000000"/>
                  </a:outerShdw>
                </a:effectLst>
              </a:rPr>
              <a:t>La vue logique</a:t>
            </a:r>
            <a:r>
              <a:rPr lang="fr-FR" smtClean="0">
                <a:solidFill>
                  <a:schemeClr val="bg1"/>
                </a:solidFill>
                <a:effectLst>
                  <a:outerShdw blurRad="38100" dist="38100" dir="2700000" algn="tl">
                    <a:srgbClr val="000000"/>
                  </a:outerShdw>
                </a:effectLst>
              </a:rPr>
              <a:t> qui concerne l’organisation conceptuelle ou la structure du système.</a:t>
            </a:r>
          </a:p>
          <a:p>
            <a:pPr marL="0" indent="0" algn="just" eaLnBrk="1" hangingPunct="1">
              <a:buFontTx/>
              <a:buNone/>
              <a:defRPr/>
            </a:pPr>
            <a:endParaRPr lang="fr-FR" sz="1400" smtClean="0">
              <a:solidFill>
                <a:schemeClr val="bg1"/>
              </a:solidFill>
              <a:effectLst>
                <a:outerShdw blurRad="38100" dist="38100" dir="2700000" algn="tl">
                  <a:srgbClr val="000000"/>
                </a:outerShdw>
              </a:effectLst>
            </a:endParaRPr>
          </a:p>
          <a:p>
            <a:pPr marL="0" indent="0" algn="just" eaLnBrk="1" hangingPunct="1">
              <a:buFontTx/>
              <a:buNone/>
              <a:defRPr/>
            </a:pPr>
            <a:r>
              <a:rPr lang="fr-FR" b="1" smtClean="0">
                <a:solidFill>
                  <a:schemeClr val="bg1"/>
                </a:solidFill>
                <a:effectLst>
                  <a:outerShdw blurRad="38100" dist="38100" dir="2700000" algn="tl">
                    <a:srgbClr val="000000"/>
                  </a:outerShdw>
                </a:effectLst>
              </a:rPr>
              <a:t>La vue de déploiement</a:t>
            </a:r>
            <a:r>
              <a:rPr lang="fr-FR" smtClean="0">
                <a:solidFill>
                  <a:schemeClr val="bg1"/>
                </a:solidFill>
                <a:effectLst>
                  <a:outerShdw blurRad="38100" dist="38100" dir="2700000" algn="tl">
                    <a:srgbClr val="000000"/>
                  </a:outerShdw>
                </a:effectLst>
              </a:rPr>
              <a:t> qui concerne l’organisation physique du système:</a:t>
            </a:r>
          </a:p>
          <a:p>
            <a:pPr marL="0" indent="0" algn="just" eaLnBrk="1" hangingPunct="1">
              <a:buFontTx/>
              <a:buNone/>
              <a:defRPr/>
            </a:pPr>
            <a:endParaRPr lang="fr-FR" sz="1400" smtClean="0">
              <a:solidFill>
                <a:schemeClr val="bg1"/>
              </a:solidFill>
              <a:effectLst>
                <a:outerShdw blurRad="38100" dist="38100" dir="2700000" algn="tl">
                  <a:srgbClr val="000000"/>
                </a:outerShdw>
              </a:effectLst>
            </a:endParaRPr>
          </a:p>
          <a:p>
            <a:pPr marL="627063" lvl="1" indent="-447675"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	Machines,</a:t>
            </a:r>
            <a:endParaRPr lang="fr-FR" sz="1400" smtClean="0">
              <a:solidFill>
                <a:schemeClr val="bg1"/>
              </a:solidFill>
              <a:effectLst>
                <a:outerShdw blurRad="38100" dist="38100" dir="2700000" algn="tl">
                  <a:srgbClr val="000000"/>
                </a:outerShdw>
              </a:effectLst>
            </a:endParaRPr>
          </a:p>
          <a:p>
            <a:pPr marL="627063" lvl="1" indent="-447675"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	OS,</a:t>
            </a:r>
            <a:endParaRPr lang="fr-FR" sz="1400" smtClean="0">
              <a:solidFill>
                <a:schemeClr val="bg1"/>
              </a:solidFill>
              <a:effectLst>
                <a:outerShdw blurRad="38100" dist="38100" dir="2700000" algn="tl">
                  <a:srgbClr val="000000"/>
                </a:outerShdw>
              </a:effectLst>
            </a:endParaRPr>
          </a:p>
          <a:p>
            <a:pPr marL="627063" lvl="1" indent="-447675"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	Réseaux, etc …</a:t>
            </a:r>
          </a:p>
        </p:txBody>
      </p:sp>
      <p:sp>
        <p:nvSpPr>
          <p:cNvPr id="190467" name="Text Box 3"/>
          <p:cNvSpPr txBox="1">
            <a:spLocks noChangeArrowheads="1"/>
          </p:cNvSpPr>
          <p:nvPr/>
        </p:nvSpPr>
        <p:spPr bwMode="auto">
          <a:xfrm>
            <a:off x="0" y="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rgbClr val="D9EDEF"/>
                </a:solidFill>
                <a:effectLst>
                  <a:outerShdw blurRad="38100" dist="38100" dir="2700000" algn="tl">
                    <a:srgbClr val="000000"/>
                  </a:outerShdw>
                </a:effectLst>
              </a:rPr>
              <a:t>Dimension architecturale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body" idx="4294967295"/>
          </p:nvPr>
        </p:nvSpPr>
        <p:spPr bwMode="gray">
          <a:xfrm>
            <a:off x="261938" y="811213"/>
            <a:ext cx="8629650" cy="5857875"/>
          </a:xfrm>
        </p:spPr>
        <p:txBody>
          <a:bodyPr lIns="91390" tIns="45695" rIns="91390" bIns="45695"/>
          <a:lstStyle/>
          <a:p>
            <a:pPr marL="174625" indent="-174625" algn="just" eaLnBrk="1" hangingPunct="1">
              <a:buFontTx/>
              <a:buNone/>
              <a:defRPr/>
            </a:pPr>
            <a:r>
              <a:rPr lang="fr-FR" smtClean="0">
                <a:solidFill>
                  <a:schemeClr val="bg1"/>
                </a:solidFill>
                <a:effectLst>
                  <a:outerShdw blurRad="38100" dist="38100" dir="2700000" algn="tl">
                    <a:srgbClr val="000000"/>
                  </a:outerShdw>
                </a:effectLst>
              </a:rPr>
              <a:t>	</a:t>
            </a:r>
            <a:r>
              <a:rPr lang="fr-FR" sz="3000" smtClean="0">
                <a:solidFill>
                  <a:schemeClr val="bg1"/>
                </a:solidFill>
                <a:effectLst>
                  <a:outerShdw blurRad="38100" dist="38100" dir="2700000" algn="tl">
                    <a:srgbClr val="000000"/>
                  </a:outerShdw>
                </a:effectLst>
              </a:rPr>
              <a:t>La vue logique ou l’architecture logicielle décrit:</a:t>
            </a:r>
          </a:p>
          <a:p>
            <a:pPr marL="174625" indent="-174625" algn="just" eaLnBrk="1" hangingPunct="1">
              <a:buFontTx/>
              <a:buNone/>
              <a:defRPr/>
            </a:pPr>
            <a:endParaRPr lang="fr-FR" sz="1000" smtClean="0">
              <a:solidFill>
                <a:schemeClr val="bg1"/>
              </a:solidFill>
              <a:effectLst>
                <a:outerShdw blurRad="38100" dist="38100" dir="2700000" algn="tl">
                  <a:srgbClr val="000000"/>
                </a:outerShdw>
              </a:effectLst>
            </a:endParaRPr>
          </a:p>
          <a:p>
            <a:pPr marL="1077913" lvl="1" indent="-620713" algn="just" eaLnBrk="1" hangingPunct="1">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L’organisation générale d’un système.</a:t>
            </a:r>
          </a:p>
          <a:p>
            <a:pPr marL="1077913" lvl="1" indent="-620713" algn="just" eaLnBrk="1" hangingPunct="1">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Les éléments qui le structurent et leurs interfaces.</a:t>
            </a:r>
          </a:p>
          <a:p>
            <a:pPr marL="1077913" lvl="1" indent="-620713" algn="just" eaLnBrk="1" hangingPunct="1">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Les propriétés et les collaborations 	des éléments qui le composent.	</a:t>
            </a:r>
          </a:p>
          <a:p>
            <a:pPr marL="1077913" lvl="1" indent="-620713" algn="just" eaLnBrk="1" hangingPunct="1">
              <a:buClr>
                <a:srgbClr val="000000"/>
              </a:buClr>
              <a:buFontTx/>
              <a:buNone/>
              <a:defRPr/>
            </a:pPr>
            <a:endParaRPr lang="fr-FR" sz="1000" smtClean="0">
              <a:solidFill>
                <a:schemeClr val="bg1"/>
              </a:solidFill>
              <a:effectLst>
                <a:outerShdw blurRad="38100" dist="38100" dir="2700000" algn="tl">
                  <a:srgbClr val="000000"/>
                </a:outerShdw>
              </a:effectLst>
            </a:endParaRPr>
          </a:p>
          <a:p>
            <a:pPr marL="174625" indent="-174625" algn="just" eaLnBrk="1" hangingPunct="1">
              <a:buClr>
                <a:srgbClr val="000000"/>
              </a:buClr>
              <a:buFontTx/>
              <a:buNone/>
              <a:defRPr/>
            </a:pPr>
            <a:r>
              <a:rPr lang="fr-FR" sz="3000" smtClean="0">
                <a:solidFill>
                  <a:schemeClr val="bg1"/>
                </a:solidFill>
                <a:effectLst>
                  <a:outerShdw blurRad="38100" dist="38100" dir="2700000" algn="tl">
                    <a:srgbClr val="000000"/>
                  </a:outerShdw>
                </a:effectLst>
              </a:rPr>
              <a:t>	Elle contribue à une meilleure qualité du Logiciel en terme de:</a:t>
            </a:r>
          </a:p>
          <a:p>
            <a:pPr marL="174625" indent="-174625" algn="just" eaLnBrk="1" hangingPunct="1">
              <a:buClr>
                <a:srgbClr val="000000"/>
              </a:buClr>
              <a:buFontTx/>
              <a:buNone/>
              <a:defRPr/>
            </a:pPr>
            <a:endParaRPr lang="fr-FR" sz="1000" smtClean="0">
              <a:solidFill>
                <a:schemeClr val="bg1"/>
              </a:solidFill>
              <a:effectLst>
                <a:outerShdw blurRad="38100" dist="38100" dir="2700000" algn="tl">
                  <a:srgbClr val="000000"/>
                </a:outerShdw>
              </a:effectLst>
            </a:endParaRPr>
          </a:p>
          <a:p>
            <a:pPr marL="1077913" lvl="1" indent="-620713" algn="just" eaLnBrk="1" hangingPunct="1">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maintenance, évolutivité,</a:t>
            </a:r>
          </a:p>
          <a:p>
            <a:pPr marL="1077913" lvl="1" indent="-620713" algn="just" eaLnBrk="1" hangingPunct="1">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réutilisation, performance, etc.</a:t>
            </a:r>
          </a:p>
        </p:txBody>
      </p:sp>
      <p:sp>
        <p:nvSpPr>
          <p:cNvPr id="192515" name="Text Box 3"/>
          <p:cNvSpPr txBox="1">
            <a:spLocks noChangeArrowheads="1"/>
          </p:cNvSpPr>
          <p:nvPr/>
        </p:nvSpPr>
        <p:spPr bwMode="auto">
          <a:xfrm>
            <a:off x="0" y="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rgbClr val="D9EDEF"/>
                </a:solidFill>
                <a:effectLst>
                  <a:outerShdw blurRad="38100" dist="38100" dir="2700000" algn="tl">
                    <a:srgbClr val="000000"/>
                  </a:outerShdw>
                </a:effectLst>
              </a:rPr>
              <a:t>La vue logique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body" idx="4294967295"/>
          </p:nvPr>
        </p:nvSpPr>
        <p:spPr bwMode="gray">
          <a:xfrm>
            <a:off x="142875" y="979488"/>
            <a:ext cx="8777288" cy="5878512"/>
          </a:xfrm>
        </p:spPr>
        <p:txBody>
          <a:bodyPr lIns="91390" tIns="45695" rIns="91390" bIns="45695"/>
          <a:lstStyle/>
          <a:p>
            <a:pPr marL="0" indent="0" algn="just" eaLnBrk="1" hangingPunct="1">
              <a:lnSpc>
                <a:spcPct val="80000"/>
              </a:lnSpc>
              <a:buFontTx/>
              <a:buNone/>
              <a:defRPr/>
            </a:pPr>
            <a:r>
              <a:rPr lang="fr-FR" sz="2800" smtClean="0">
                <a:solidFill>
                  <a:schemeClr val="bg1"/>
                </a:solidFill>
                <a:effectLst>
                  <a:outerShdw blurRad="38100" dist="38100" dir="2700000" algn="tl">
                    <a:srgbClr val="000000"/>
                  </a:outerShdw>
                </a:effectLst>
              </a:rPr>
              <a:t>On l’applique aux applications munies d’une interface graphique et manipulant des données. </a:t>
            </a:r>
          </a:p>
          <a:p>
            <a:pPr marL="0" indent="0" algn="just" eaLnBrk="1" hangingPunct="1">
              <a:lnSpc>
                <a:spcPct val="80000"/>
              </a:lnSpc>
              <a:buFontTx/>
              <a:buNone/>
              <a:defRPr/>
            </a:pPr>
            <a:endParaRPr lang="fr-FR" sz="1400" smtClean="0">
              <a:solidFill>
                <a:schemeClr val="bg1"/>
              </a:solidFill>
              <a:effectLst>
                <a:outerShdw blurRad="38100" dist="38100" dir="2700000" algn="tl">
                  <a:srgbClr val="000000"/>
                </a:outerShdw>
              </a:effectLst>
            </a:endParaRPr>
          </a:p>
          <a:p>
            <a:pPr marL="0" indent="0" algn="just" eaLnBrk="1" hangingPunct="1">
              <a:lnSpc>
                <a:spcPct val="80000"/>
              </a:lnSpc>
              <a:buFontTx/>
              <a:buNone/>
              <a:defRPr/>
            </a:pPr>
            <a:r>
              <a:rPr lang="fr-FR" sz="2800" smtClean="0">
                <a:solidFill>
                  <a:schemeClr val="bg1"/>
                </a:solidFill>
                <a:effectLst>
                  <a:outerShdw blurRad="38100" dist="38100" dir="2700000" algn="tl">
                    <a:srgbClr val="000000"/>
                  </a:outerShdw>
                </a:effectLst>
              </a:rPr>
              <a:t>Elle a pour but de séparer les différentes logiques d’une application:</a:t>
            </a:r>
          </a:p>
          <a:p>
            <a:pPr marL="0" indent="0" algn="just" eaLnBrk="1" hangingPunct="1">
              <a:lnSpc>
                <a:spcPct val="80000"/>
              </a:lnSpc>
              <a:buFontTx/>
              <a:buNone/>
              <a:defRPr/>
            </a:pPr>
            <a:endParaRPr lang="fr-FR" sz="800" smtClean="0">
              <a:solidFill>
                <a:schemeClr val="bg1"/>
              </a:solidFill>
              <a:effectLst>
                <a:outerShdw blurRad="38100" dist="38100" dir="2700000" algn="tl">
                  <a:srgbClr val="000000"/>
                </a:outerShdw>
              </a:effectLst>
            </a:endParaRPr>
          </a:p>
          <a:p>
            <a:pPr marL="538163" lvl="1" indent="-358775" algn="just" eaLnBrk="1" hangingPunct="1">
              <a:lnSpc>
                <a:spcPct val="80000"/>
              </a:lnSpc>
              <a:buClr>
                <a:schemeClr val="tx1"/>
              </a:buClr>
              <a:buFont typeface="Wingdings" pitchFamily="2" charset="2"/>
              <a:buBlip>
                <a:blip r:embed="rId3"/>
              </a:buBlip>
              <a:defRPr/>
            </a:pPr>
            <a:r>
              <a:rPr lang="fr-FR" smtClean="0">
                <a:solidFill>
                  <a:schemeClr val="bg1"/>
                </a:solidFill>
                <a:effectLst>
                  <a:outerShdw blurRad="38100" dist="38100" dir="2700000" algn="tl">
                    <a:srgbClr val="000000"/>
                  </a:outerShdw>
                </a:effectLst>
              </a:rPr>
              <a:t>La présentation.</a:t>
            </a:r>
          </a:p>
          <a:p>
            <a:pPr marL="538163" lvl="1" indent="-358775" algn="just" eaLnBrk="1" hangingPunct="1">
              <a:lnSpc>
                <a:spcPct val="80000"/>
              </a:lnSpc>
              <a:buClr>
                <a:schemeClr val="tx1"/>
              </a:buClr>
              <a:buFont typeface="Wingdings" pitchFamily="2" charset="2"/>
              <a:buBlip>
                <a:blip r:embed="rId3"/>
              </a:buBlip>
              <a:defRPr/>
            </a:pPr>
            <a:r>
              <a:rPr lang="fr-FR" smtClean="0">
                <a:solidFill>
                  <a:schemeClr val="bg1"/>
                </a:solidFill>
                <a:effectLst>
                  <a:outerShdw blurRad="38100" dist="38100" dir="2700000" algn="tl">
                    <a:srgbClr val="000000"/>
                  </a:outerShdw>
                </a:effectLst>
              </a:rPr>
              <a:t>La logique applicative.</a:t>
            </a:r>
          </a:p>
          <a:p>
            <a:pPr marL="538163" lvl="1" indent="-358775" algn="just" eaLnBrk="1" hangingPunct="1">
              <a:lnSpc>
                <a:spcPct val="80000"/>
              </a:lnSpc>
              <a:buClr>
                <a:schemeClr val="tx1"/>
              </a:buClr>
              <a:buFont typeface="Wingdings" pitchFamily="2" charset="2"/>
              <a:buBlip>
                <a:blip r:embed="rId3"/>
              </a:buBlip>
              <a:defRPr/>
            </a:pPr>
            <a:r>
              <a:rPr lang="fr-FR" smtClean="0">
                <a:solidFill>
                  <a:schemeClr val="bg1"/>
                </a:solidFill>
                <a:effectLst>
                  <a:outerShdw blurRad="38100" dist="38100" dir="2700000" algn="tl">
                    <a:srgbClr val="000000"/>
                  </a:outerShdw>
                </a:effectLst>
              </a:rPr>
              <a:t>Le domaine métier.</a:t>
            </a:r>
          </a:p>
          <a:p>
            <a:pPr marL="538163" lvl="1" indent="-358775" algn="just" eaLnBrk="1" hangingPunct="1">
              <a:lnSpc>
                <a:spcPct val="80000"/>
              </a:lnSpc>
              <a:buClr>
                <a:schemeClr val="tx1"/>
              </a:buClr>
              <a:buFont typeface="Wingdings" pitchFamily="2" charset="2"/>
              <a:buBlip>
                <a:blip r:embed="rId3"/>
              </a:buBlip>
              <a:defRPr/>
            </a:pPr>
            <a:r>
              <a:rPr lang="fr-FR" smtClean="0">
                <a:solidFill>
                  <a:schemeClr val="bg1"/>
                </a:solidFill>
                <a:effectLst>
                  <a:outerShdw blurRad="38100" dist="38100" dir="2700000" algn="tl">
                    <a:srgbClr val="000000"/>
                  </a:outerShdw>
                </a:effectLst>
              </a:rPr>
              <a:t>La gestion des données.</a:t>
            </a:r>
          </a:p>
          <a:p>
            <a:pPr marL="0" indent="0" algn="just" eaLnBrk="1" hangingPunct="1">
              <a:lnSpc>
                <a:spcPct val="80000"/>
              </a:lnSpc>
              <a:buFontTx/>
              <a:buNone/>
              <a:defRPr/>
            </a:pPr>
            <a:r>
              <a:rPr lang="fr-FR" sz="1000" smtClean="0">
                <a:solidFill>
                  <a:schemeClr val="bg1"/>
                </a:solidFill>
                <a:effectLst>
                  <a:outerShdw blurRad="38100" dist="38100" dir="2700000" algn="tl">
                    <a:srgbClr val="000000"/>
                  </a:outerShdw>
                </a:effectLst>
              </a:rPr>
              <a:t> </a:t>
            </a:r>
          </a:p>
          <a:p>
            <a:pPr marL="0" indent="0" algn="just" eaLnBrk="1" hangingPunct="1">
              <a:lnSpc>
                <a:spcPct val="80000"/>
              </a:lnSpc>
              <a:buFontTx/>
              <a:buNone/>
              <a:defRPr/>
            </a:pPr>
            <a:r>
              <a:rPr lang="fr-FR" sz="2800" smtClean="0">
                <a:solidFill>
                  <a:schemeClr val="bg1"/>
                </a:solidFill>
                <a:effectLst>
                  <a:outerShdw blurRad="38100" dist="38100" dir="2700000" algn="tl">
                    <a:srgbClr val="000000"/>
                  </a:outerShdw>
                </a:effectLst>
              </a:rPr>
              <a:t>Les modèles les plus connus sont:</a:t>
            </a:r>
          </a:p>
          <a:p>
            <a:pPr marL="0" indent="0" algn="just" eaLnBrk="1" hangingPunct="1">
              <a:lnSpc>
                <a:spcPct val="80000"/>
              </a:lnSpc>
              <a:buFontTx/>
              <a:buNone/>
              <a:defRPr/>
            </a:pPr>
            <a:endParaRPr lang="fr-FR" sz="800" smtClean="0">
              <a:solidFill>
                <a:schemeClr val="bg1"/>
              </a:solidFill>
              <a:effectLst>
                <a:outerShdw blurRad="38100" dist="38100" dir="2700000" algn="tl">
                  <a:srgbClr val="000000"/>
                </a:outerShdw>
              </a:effectLst>
            </a:endParaRPr>
          </a:p>
          <a:p>
            <a:pPr marL="538163" lvl="1" indent="-358775" algn="just" eaLnBrk="1" hangingPunct="1">
              <a:lnSpc>
                <a:spcPct val="80000"/>
              </a:lnSpc>
              <a:buClr>
                <a:schemeClr val="tx1"/>
              </a:buClr>
              <a:buFont typeface="Wingdings" pitchFamily="2" charset="2"/>
              <a:buBlip>
                <a:blip r:embed="rId3"/>
              </a:buBlip>
              <a:defRPr/>
            </a:pPr>
            <a:r>
              <a:rPr lang="fr-FR" smtClean="0">
                <a:solidFill>
                  <a:schemeClr val="bg1"/>
                </a:solidFill>
                <a:effectLst>
                  <a:outerShdw blurRad="38100" dist="38100" dir="2700000" algn="tl">
                    <a:srgbClr val="000000"/>
                  </a:outerShdw>
                </a:effectLst>
              </a:rPr>
              <a:t>Modèle-Vue-Contrôleur ou MCV. </a:t>
            </a:r>
          </a:p>
          <a:p>
            <a:pPr marL="538163" lvl="1" indent="-358775" algn="just" eaLnBrk="1" hangingPunct="1">
              <a:lnSpc>
                <a:spcPct val="80000"/>
              </a:lnSpc>
              <a:buClr>
                <a:schemeClr val="tx1"/>
              </a:buClr>
              <a:buFont typeface="Wingdings" pitchFamily="2" charset="2"/>
              <a:buBlip>
                <a:blip r:embed="rId3"/>
              </a:buBlip>
              <a:defRPr/>
            </a:pPr>
            <a:r>
              <a:rPr lang="fr-FR" smtClean="0">
                <a:solidFill>
                  <a:schemeClr val="bg1"/>
                </a:solidFill>
                <a:effectLst>
                  <a:outerShdw blurRad="38100" dist="38100" dir="2700000" algn="tl">
                    <a:srgbClr val="000000"/>
                  </a:outerShdw>
                </a:effectLst>
              </a:rPr>
              <a:t>Le modèle à 5 couches.</a:t>
            </a:r>
          </a:p>
          <a:p>
            <a:pPr marL="538163" lvl="1" indent="-358775" algn="just" eaLnBrk="1" hangingPunct="1">
              <a:lnSpc>
                <a:spcPct val="80000"/>
              </a:lnSpc>
              <a:buClr>
                <a:schemeClr val="tx1"/>
              </a:buClr>
              <a:buFont typeface="Wingdings" pitchFamily="2" charset="2"/>
              <a:buBlip>
                <a:blip r:embed="rId3"/>
              </a:buBlip>
              <a:defRPr/>
            </a:pPr>
            <a:r>
              <a:rPr lang="fr-FR" smtClean="0">
                <a:solidFill>
                  <a:schemeClr val="bg1"/>
                </a:solidFill>
                <a:effectLst>
                  <a:outerShdw blurRad="38100" dist="38100" dir="2700000" algn="tl">
                    <a:srgbClr val="000000"/>
                  </a:outerShdw>
                </a:effectLst>
              </a:rPr>
              <a:t>Le modèle BCED</a:t>
            </a:r>
          </a:p>
        </p:txBody>
      </p:sp>
      <p:sp>
        <p:nvSpPr>
          <p:cNvPr id="194563" name="Text Box 3"/>
          <p:cNvSpPr txBox="1">
            <a:spLocks noChangeArrowheads="1"/>
          </p:cNvSpPr>
          <p:nvPr/>
        </p:nvSpPr>
        <p:spPr bwMode="auto">
          <a:xfrm>
            <a:off x="0" y="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rgbClr val="D9EDEF"/>
                </a:solidFill>
                <a:effectLst>
                  <a:outerShdw blurRad="38100" dist="38100" dir="2700000" algn="tl">
                    <a:srgbClr val="000000"/>
                  </a:outerShdw>
                </a:effectLst>
              </a:rPr>
              <a:t>Architecture par couches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body" idx="4294967295"/>
          </p:nvPr>
        </p:nvSpPr>
        <p:spPr bwMode="gray">
          <a:xfrm>
            <a:off x="179388" y="787400"/>
            <a:ext cx="8701087" cy="5737225"/>
          </a:xfrm>
        </p:spPr>
        <p:txBody>
          <a:bodyPr lIns="91390" tIns="45695" rIns="91390" bIns="45695"/>
          <a:lstStyle/>
          <a:p>
            <a:pPr marL="0" indent="0" algn="just" defTabSz="357188" eaLnBrk="1" hangingPunct="1">
              <a:buFontTx/>
              <a:buNone/>
              <a:tabLst>
                <a:tab pos="357188" algn="l"/>
              </a:tabLst>
              <a:defRPr/>
            </a:pPr>
            <a:r>
              <a:rPr lang="fr-FR" sz="3000" smtClean="0">
                <a:solidFill>
                  <a:schemeClr val="bg1"/>
                </a:solidFill>
                <a:effectLst>
                  <a:outerShdw blurRad="38100" dist="38100" dir="2700000" algn="tl">
                    <a:srgbClr val="000000"/>
                  </a:outerShdw>
                </a:effectLst>
              </a:rPr>
              <a:t>Il s’inspire de l’approche MVC et du modèle à 5 couches.</a:t>
            </a:r>
          </a:p>
          <a:p>
            <a:pPr marL="0" indent="0" algn="just" defTabSz="357188" eaLnBrk="1" hangingPunct="1">
              <a:buFontTx/>
              <a:buNone/>
              <a:tabLst>
                <a:tab pos="357188" algn="l"/>
              </a:tabLst>
              <a:defRPr/>
            </a:pPr>
            <a:endParaRPr lang="fr-FR" sz="1200" smtClean="0">
              <a:solidFill>
                <a:schemeClr val="bg1"/>
              </a:solidFill>
              <a:effectLst>
                <a:outerShdw blurRad="38100" dist="38100" dir="2700000" algn="tl">
                  <a:srgbClr val="000000"/>
                </a:outerShdw>
              </a:effectLst>
            </a:endParaRPr>
          </a:p>
          <a:p>
            <a:pPr marL="0" indent="0" algn="just" defTabSz="357188" eaLnBrk="1" hangingPunct="1">
              <a:buFontTx/>
              <a:buNone/>
              <a:tabLst>
                <a:tab pos="357188" algn="l"/>
              </a:tabLst>
              <a:defRPr/>
            </a:pPr>
            <a:r>
              <a:rPr lang="fr-FR" sz="3000" smtClean="0">
                <a:solidFill>
                  <a:schemeClr val="bg1"/>
                </a:solidFill>
                <a:effectLst>
                  <a:outerShdw blurRad="38100" dist="38100" dir="2700000" algn="tl">
                    <a:srgbClr val="000000"/>
                  </a:outerShdw>
                </a:effectLst>
              </a:rPr>
              <a:t>Dans ce modèle, on factorise les classes d’une application en quatre catégories:</a:t>
            </a:r>
          </a:p>
          <a:p>
            <a:pPr marL="0" indent="0" algn="just" defTabSz="357188" eaLnBrk="1" hangingPunct="1">
              <a:buFontTx/>
              <a:buNone/>
              <a:tabLst>
                <a:tab pos="357188" algn="l"/>
              </a:tabLst>
              <a:defRPr/>
            </a:pPr>
            <a:endParaRPr lang="fr-FR" sz="1200" smtClean="0">
              <a:solidFill>
                <a:schemeClr val="bg1"/>
              </a:solidFill>
              <a:effectLst>
                <a:outerShdw blurRad="38100" dist="38100" dir="2700000" algn="tl">
                  <a:srgbClr val="000000"/>
                </a:outerShdw>
              </a:effectLst>
            </a:endParaRPr>
          </a:p>
          <a:p>
            <a:pPr marL="627063" lvl="1" indent="-447675" algn="just" defTabSz="357188" eaLnBrk="1" hangingPunct="1">
              <a:buClr>
                <a:schemeClr val="tx1"/>
              </a:buClr>
              <a:buFont typeface="Wingdings" pitchFamily="2" charset="2"/>
              <a:buBlip>
                <a:blip r:embed="rId3"/>
              </a:buBlip>
              <a:tabLst>
                <a:tab pos="357188" algn="l"/>
              </a:tabLst>
              <a:defRPr/>
            </a:pPr>
            <a:r>
              <a:rPr lang="fr-FR" sz="3000" smtClean="0">
                <a:solidFill>
                  <a:schemeClr val="bg1"/>
                </a:solidFill>
                <a:effectLst>
                  <a:outerShdw blurRad="38100" dist="38100" dir="2700000" algn="tl">
                    <a:srgbClr val="000000"/>
                  </a:outerShdw>
                </a:effectLst>
              </a:rPr>
              <a:t>	Classe boundary ou </a:t>
            </a:r>
            <a:r>
              <a:rPr lang="fr-FR" sz="3000" b="1" smtClean="0">
                <a:solidFill>
                  <a:schemeClr val="bg1"/>
                </a:solidFill>
                <a:effectLst>
                  <a:outerShdw blurRad="38100" dist="38100" dir="2700000" algn="tl">
                    <a:srgbClr val="000000"/>
                  </a:outerShdw>
                </a:effectLst>
              </a:rPr>
              <a:t>UI</a:t>
            </a:r>
            <a:r>
              <a:rPr lang="fr-FR" sz="3000" smtClean="0">
                <a:solidFill>
                  <a:schemeClr val="bg1"/>
                </a:solidFill>
                <a:effectLst>
                  <a:outerShdw blurRad="38100" dist="38100" dir="2700000" algn="tl">
                    <a:srgbClr val="000000"/>
                  </a:outerShdw>
                </a:effectLst>
              </a:rPr>
              <a:t>.</a:t>
            </a:r>
          </a:p>
          <a:p>
            <a:pPr marL="627063" lvl="1" indent="-447675" algn="just" defTabSz="357188" eaLnBrk="1" hangingPunct="1">
              <a:buClr>
                <a:schemeClr val="tx1"/>
              </a:buClr>
              <a:buFont typeface="Wingdings" pitchFamily="2" charset="2"/>
              <a:buBlip>
                <a:blip r:embed="rId3"/>
              </a:buBlip>
              <a:tabLst>
                <a:tab pos="357188" algn="l"/>
              </a:tabLst>
              <a:defRPr/>
            </a:pPr>
            <a:r>
              <a:rPr lang="fr-FR" sz="3000" smtClean="0">
                <a:solidFill>
                  <a:schemeClr val="bg1"/>
                </a:solidFill>
                <a:effectLst>
                  <a:outerShdw blurRad="38100" dist="38100" dir="2700000" algn="tl">
                    <a:srgbClr val="000000"/>
                  </a:outerShdw>
                </a:effectLst>
              </a:rPr>
              <a:t>	Classe control ou </a:t>
            </a:r>
            <a:r>
              <a:rPr lang="fr-FR" sz="3000" b="1" smtClean="0">
                <a:solidFill>
                  <a:schemeClr val="bg1"/>
                </a:solidFill>
                <a:effectLst>
                  <a:outerShdw blurRad="38100" dist="38100" dir="2700000" algn="tl">
                    <a:srgbClr val="000000"/>
                  </a:outerShdw>
                </a:effectLst>
              </a:rPr>
              <a:t>UIP</a:t>
            </a:r>
            <a:r>
              <a:rPr lang="fr-FR" sz="3000" smtClean="0">
                <a:solidFill>
                  <a:schemeClr val="bg1"/>
                </a:solidFill>
                <a:effectLst>
                  <a:outerShdw blurRad="38100" dist="38100" dir="2700000" algn="tl">
                    <a:srgbClr val="000000"/>
                  </a:outerShdw>
                </a:effectLst>
              </a:rPr>
              <a:t>.</a:t>
            </a:r>
          </a:p>
          <a:p>
            <a:pPr marL="627063" lvl="1" indent="-447675" algn="just" defTabSz="357188" eaLnBrk="1" hangingPunct="1">
              <a:buClr>
                <a:schemeClr val="tx1"/>
              </a:buClr>
              <a:buFont typeface="Wingdings" pitchFamily="2" charset="2"/>
              <a:buBlip>
                <a:blip r:embed="rId3"/>
              </a:buBlip>
              <a:tabLst>
                <a:tab pos="357188" algn="l"/>
              </a:tabLst>
              <a:defRPr/>
            </a:pPr>
            <a:r>
              <a:rPr lang="fr-FR" sz="3000" smtClean="0">
                <a:solidFill>
                  <a:schemeClr val="bg1"/>
                </a:solidFill>
                <a:effectLst>
                  <a:outerShdw blurRad="38100" dist="38100" dir="2700000" algn="tl">
                    <a:srgbClr val="000000"/>
                  </a:outerShdw>
                </a:effectLst>
              </a:rPr>
              <a:t>	Classe entity ou </a:t>
            </a:r>
            <a:r>
              <a:rPr lang="fr-FR" sz="3000" b="1" smtClean="0">
                <a:solidFill>
                  <a:schemeClr val="bg1"/>
                </a:solidFill>
                <a:effectLst>
                  <a:outerShdw blurRad="38100" dist="38100" dir="2700000" algn="tl">
                    <a:srgbClr val="000000"/>
                  </a:outerShdw>
                </a:effectLst>
              </a:rPr>
              <a:t>BE</a:t>
            </a:r>
            <a:r>
              <a:rPr lang="fr-FR" sz="3000" smtClean="0">
                <a:solidFill>
                  <a:schemeClr val="bg1"/>
                </a:solidFill>
                <a:effectLst>
                  <a:outerShdw blurRad="38100" dist="38100" dir="2700000" algn="tl">
                    <a:srgbClr val="000000"/>
                  </a:outerShdw>
                </a:effectLst>
              </a:rPr>
              <a:t>.</a:t>
            </a:r>
          </a:p>
          <a:p>
            <a:pPr marL="627063" lvl="1" indent="-447675" algn="just" defTabSz="357188" eaLnBrk="1" hangingPunct="1">
              <a:buClr>
                <a:schemeClr val="tx1"/>
              </a:buClr>
              <a:buFont typeface="Wingdings" pitchFamily="2" charset="2"/>
              <a:buBlip>
                <a:blip r:embed="rId3"/>
              </a:buBlip>
              <a:tabLst>
                <a:tab pos="357188" algn="l"/>
              </a:tabLst>
              <a:defRPr/>
            </a:pPr>
            <a:r>
              <a:rPr lang="fr-FR" sz="3000" smtClean="0">
                <a:solidFill>
                  <a:schemeClr val="bg1"/>
                </a:solidFill>
                <a:effectLst>
                  <a:outerShdw blurRad="38100" dist="38100" dir="2700000" algn="tl">
                    <a:srgbClr val="000000"/>
                  </a:outerShdw>
                </a:effectLst>
              </a:rPr>
              <a:t>	Classe database interface ou </a:t>
            </a:r>
            <a:r>
              <a:rPr lang="fr-FR" sz="3000" b="1" smtClean="0">
                <a:solidFill>
                  <a:schemeClr val="bg1"/>
                </a:solidFill>
                <a:effectLst>
                  <a:outerShdw blurRad="38100" dist="38100" dir="2700000" algn="tl">
                    <a:srgbClr val="000000"/>
                  </a:outerShdw>
                </a:effectLst>
              </a:rPr>
              <a:t>DAL</a:t>
            </a:r>
            <a:r>
              <a:rPr lang="fr-FR" sz="3000" smtClean="0">
                <a:solidFill>
                  <a:schemeClr val="bg1"/>
                </a:solidFill>
                <a:effectLst>
                  <a:outerShdw blurRad="38100" dist="38100" dir="2700000" algn="tl">
                    <a:srgbClr val="000000"/>
                  </a:outerShdw>
                </a:effectLst>
              </a:rPr>
              <a:t>.</a:t>
            </a:r>
          </a:p>
          <a:p>
            <a:pPr marL="0" indent="0" algn="just" defTabSz="357188" eaLnBrk="1" hangingPunct="1">
              <a:buFontTx/>
              <a:buNone/>
              <a:tabLst>
                <a:tab pos="357188" algn="l"/>
              </a:tabLst>
              <a:defRPr/>
            </a:pPr>
            <a:endParaRPr lang="fr-FR" sz="1200" smtClean="0">
              <a:solidFill>
                <a:schemeClr val="bg1"/>
              </a:solidFill>
              <a:effectLst>
                <a:outerShdw blurRad="38100" dist="38100" dir="2700000" algn="tl">
                  <a:srgbClr val="000000"/>
                </a:outerShdw>
              </a:effectLst>
            </a:endParaRPr>
          </a:p>
          <a:p>
            <a:pPr marL="0" indent="0" algn="just" defTabSz="357188" eaLnBrk="1" hangingPunct="1">
              <a:buFontTx/>
              <a:buNone/>
              <a:tabLst>
                <a:tab pos="357188" algn="l"/>
              </a:tabLst>
              <a:defRPr/>
            </a:pPr>
            <a:r>
              <a:rPr lang="fr-FR" sz="3000" smtClean="0">
                <a:solidFill>
                  <a:schemeClr val="bg1"/>
                </a:solidFill>
                <a:effectLst>
                  <a:outerShdw blurRad="38100" dist="38100" dir="2700000" algn="tl">
                    <a:srgbClr val="000000"/>
                  </a:outerShdw>
                </a:effectLst>
              </a:rPr>
              <a:t>Il facilite le déploiement en permettant de créer des composants se déployant naturellement.</a:t>
            </a:r>
          </a:p>
        </p:txBody>
      </p:sp>
      <p:sp>
        <p:nvSpPr>
          <p:cNvPr id="196611" name="Text Box 3"/>
          <p:cNvSpPr txBox="1">
            <a:spLocks noChangeArrowheads="1"/>
          </p:cNvSpPr>
          <p:nvPr/>
        </p:nvSpPr>
        <p:spPr bwMode="auto">
          <a:xfrm>
            <a:off x="0" y="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chemeClr val="bg1"/>
                </a:solidFill>
                <a:effectLst>
                  <a:outerShdw blurRad="38100" dist="38100" dir="2700000" algn="tl">
                    <a:srgbClr val="000000"/>
                  </a:outerShdw>
                </a:effectLst>
              </a:rPr>
              <a:t>Le modèle BCED</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body" idx="4294967295"/>
          </p:nvPr>
        </p:nvSpPr>
        <p:spPr bwMode="gray">
          <a:xfrm>
            <a:off x="101600" y="404813"/>
            <a:ext cx="8963025" cy="5976937"/>
          </a:xfrm>
          <a:noFill/>
        </p:spPr>
        <p:txBody>
          <a:bodyPr lIns="91390" tIns="45695" rIns="91390" bIns="45695"/>
          <a:lstStyle/>
          <a:p>
            <a:pPr eaLnBrk="1" hangingPunct="1">
              <a:buFontTx/>
              <a:buNone/>
            </a:pPr>
            <a:r>
              <a:rPr lang="en-GB" sz="500" smtClean="0"/>
              <a:t>	</a:t>
            </a:r>
          </a:p>
          <a:p>
            <a:pPr algn="just" eaLnBrk="1" hangingPunct="1">
              <a:buFontTx/>
              <a:buNone/>
            </a:pPr>
            <a:r>
              <a:rPr lang="fr-FR" smtClean="0">
                <a:solidFill>
                  <a:srgbClr val="000000"/>
                </a:solidFill>
              </a:rPr>
              <a:t>		</a:t>
            </a:r>
            <a:endParaRPr lang="fr-FR" sz="4000" smtClean="0">
              <a:solidFill>
                <a:srgbClr val="000000"/>
              </a:solidFill>
            </a:endParaRPr>
          </a:p>
        </p:txBody>
      </p:sp>
      <p:graphicFrame>
        <p:nvGraphicFramePr>
          <p:cNvPr id="198659" name="Group 3"/>
          <p:cNvGraphicFramePr>
            <a:graphicFrameLocks noGrp="1"/>
          </p:cNvGraphicFramePr>
          <p:nvPr/>
        </p:nvGraphicFramePr>
        <p:xfrm>
          <a:off x="282575" y="931863"/>
          <a:ext cx="8591550" cy="5723663"/>
        </p:xfrm>
        <a:graphic>
          <a:graphicData uri="http://schemas.openxmlformats.org/drawingml/2006/table">
            <a:tbl>
              <a:tblPr/>
              <a:tblGrid>
                <a:gridCol w="2317750"/>
                <a:gridCol w="6273800"/>
              </a:tblGrid>
              <a:tr h="1244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800" b="1" i="0" u="none" strike="noStrike" cap="none" normalizeH="0" baseline="0" smtClean="0">
                          <a:ln>
                            <a:noFill/>
                          </a:ln>
                          <a:solidFill>
                            <a:srgbClr val="000000"/>
                          </a:solidFill>
                          <a:effectLst/>
                          <a:latin typeface="Arial" charset="0"/>
                        </a:rPr>
                        <a:t>      </a:t>
                      </a:r>
                    </a:p>
                  </a:txBody>
                  <a:tcPr marL="91390" marR="91390" marT="45695" marB="45695" horzOverflow="overflow">
                    <a:lnL cap="flat">
                      <a:noFill/>
                    </a:lnL>
                    <a:lnR>
                      <a:noFill/>
                    </a:lnR>
                    <a:lnT cap="flat">
                      <a:noFill/>
                    </a:lnT>
                    <a:lnB>
                      <a:noFill/>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fr-FR" sz="2400" b="0" i="0" u="none" strike="noStrike" cap="none" normalizeH="0" baseline="0" smtClean="0">
                          <a:ln>
                            <a:noFill/>
                          </a:ln>
                          <a:solidFill>
                            <a:srgbClr val="000000"/>
                          </a:solidFill>
                          <a:effectLst/>
                          <a:latin typeface="Arial" charset="0"/>
                        </a:rPr>
                        <a:t>La classe </a:t>
                      </a:r>
                      <a:r>
                        <a:rPr kumimoji="0" lang="fr-FR" sz="2400" b="1" i="0" u="none" strike="noStrike" cap="none" normalizeH="0" baseline="0" smtClean="0">
                          <a:ln>
                            <a:noFill/>
                          </a:ln>
                          <a:solidFill>
                            <a:srgbClr val="000000"/>
                          </a:solidFill>
                          <a:effectLst/>
                          <a:latin typeface="Arial" charset="0"/>
                        </a:rPr>
                        <a:t>boundary</a:t>
                      </a:r>
                      <a:r>
                        <a:rPr kumimoji="0" lang="fr-FR" sz="2400" b="0" i="0" u="none" strike="noStrike" cap="none" normalizeH="0" baseline="0" smtClean="0">
                          <a:ln>
                            <a:noFill/>
                          </a:ln>
                          <a:solidFill>
                            <a:srgbClr val="000000"/>
                          </a:solidFill>
                          <a:effectLst/>
                          <a:latin typeface="Arial" charset="0"/>
                        </a:rPr>
                        <a:t> représente une interface entre un acteur et le système. Elle appartient à la couche présentation.</a:t>
                      </a:r>
                    </a:p>
                  </a:txBody>
                  <a:tcPr marL="91390" marR="91390" marT="45695" marB="45695" horzOverflow="overflow">
                    <a:lnL>
                      <a:noFill/>
                    </a:lnL>
                    <a:lnR cap="flat">
                      <a:noFill/>
                    </a:lnR>
                    <a:lnT cap="flat">
                      <a:noFill/>
                    </a:lnT>
                    <a:lnB>
                      <a:noFill/>
                    </a:lnB>
                    <a:lnTlToBr>
                      <a:noFill/>
                    </a:lnTlToBr>
                    <a:lnBlToTr>
                      <a:noFill/>
                    </a:lnBlToTr>
                    <a:solidFill>
                      <a:schemeClr val="bg1"/>
                    </a:solidFill>
                  </a:tcPr>
                </a:tc>
              </a:tr>
              <a:tr h="1520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smtClean="0">
                        <a:ln>
                          <a:noFill/>
                        </a:ln>
                        <a:solidFill>
                          <a:schemeClr val="tx1"/>
                        </a:solidFill>
                        <a:effectLst/>
                        <a:latin typeface="Arial" charset="0"/>
                      </a:endParaRPr>
                    </a:p>
                  </a:txBody>
                  <a:tcPr marL="91390" marR="91390" marT="45695" marB="45695" horzOverflow="overflow">
                    <a:lnL cap="flat">
                      <a:noFill/>
                    </a:lnL>
                    <a:lnR>
                      <a:noFill/>
                    </a:lnR>
                    <a:lnT>
                      <a:noFill/>
                    </a:lnT>
                    <a:lnB>
                      <a:noFill/>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fr-FR" sz="2400" b="0" i="0" u="none" strike="noStrike" cap="none" normalizeH="0" baseline="0" smtClean="0">
                          <a:ln>
                            <a:noFill/>
                          </a:ln>
                          <a:solidFill>
                            <a:srgbClr val="000000"/>
                          </a:solidFill>
                          <a:effectLst/>
                          <a:latin typeface="Arial" charset="0"/>
                        </a:rPr>
                        <a:t>La classe </a:t>
                      </a:r>
                      <a:r>
                        <a:rPr kumimoji="0" lang="fr-FR" sz="2400" b="1" i="0" u="none" strike="noStrike" cap="none" normalizeH="0" baseline="0" smtClean="0">
                          <a:ln>
                            <a:noFill/>
                          </a:ln>
                          <a:solidFill>
                            <a:srgbClr val="000000"/>
                          </a:solidFill>
                          <a:effectLst/>
                          <a:latin typeface="Arial" charset="0"/>
                        </a:rPr>
                        <a:t>control</a:t>
                      </a:r>
                      <a:r>
                        <a:rPr kumimoji="0" lang="fr-FR" sz="2400" b="0" i="0" u="none" strike="noStrike" cap="none" normalizeH="0" baseline="0" smtClean="0">
                          <a:ln>
                            <a:noFill/>
                          </a:ln>
                          <a:solidFill>
                            <a:srgbClr val="000000"/>
                          </a:solidFill>
                          <a:effectLst/>
                          <a:latin typeface="Arial" charset="0"/>
                        </a:rPr>
                        <a:t> intercepte les événements et contrôle la logique de l’application. Elle appartient à la couche de coordination.</a:t>
                      </a:r>
                    </a:p>
                  </a:txBody>
                  <a:tcPr marL="91390" marR="91390" marT="45695" marB="45695" horzOverflow="overflow">
                    <a:lnL>
                      <a:noFill/>
                    </a:lnL>
                    <a:lnR cap="flat">
                      <a:noFill/>
                    </a:lnR>
                    <a:lnT>
                      <a:noFill/>
                    </a:lnT>
                    <a:lnB>
                      <a:noFill/>
                    </a:lnB>
                    <a:lnTlToBr>
                      <a:noFill/>
                    </a:lnTlToBr>
                    <a:lnBlToTr>
                      <a:noFill/>
                    </a:lnBlToTr>
                    <a:solidFill>
                      <a:schemeClr val="bg1"/>
                    </a:solidFill>
                  </a:tcPr>
                </a:tc>
              </a:tr>
              <a:tr h="15017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smtClean="0">
                        <a:ln>
                          <a:noFill/>
                        </a:ln>
                        <a:solidFill>
                          <a:schemeClr val="tx1"/>
                        </a:solidFill>
                        <a:effectLst/>
                        <a:latin typeface="Arial" charset="0"/>
                      </a:endParaRPr>
                    </a:p>
                  </a:txBody>
                  <a:tcPr marL="91390" marR="91390" marT="45695" marB="45695" horzOverflow="overflow">
                    <a:lnL cap="flat">
                      <a:noFill/>
                    </a:lnL>
                    <a:lnR>
                      <a:noFill/>
                    </a:lnR>
                    <a:lnT>
                      <a:noFill/>
                    </a:lnT>
                    <a:lnB>
                      <a:noFill/>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fr-FR" sz="2400" b="0" i="0" u="none" strike="noStrike" cap="none" normalizeH="0" baseline="0" smtClean="0">
                          <a:ln>
                            <a:noFill/>
                          </a:ln>
                          <a:solidFill>
                            <a:srgbClr val="000000"/>
                          </a:solidFill>
                          <a:effectLst/>
                          <a:latin typeface="Arial" charset="0"/>
                        </a:rPr>
                        <a:t>La classe </a:t>
                      </a:r>
                      <a:r>
                        <a:rPr kumimoji="0" lang="fr-FR" sz="2400" b="1" i="0" u="none" strike="noStrike" cap="none" normalizeH="0" baseline="0" smtClean="0">
                          <a:ln>
                            <a:noFill/>
                          </a:ln>
                          <a:solidFill>
                            <a:srgbClr val="000000"/>
                          </a:solidFill>
                          <a:effectLst/>
                          <a:latin typeface="Arial" charset="0"/>
                        </a:rPr>
                        <a:t>entity</a:t>
                      </a:r>
                      <a:r>
                        <a:rPr kumimoji="0" lang="fr-FR" sz="2400" b="0" i="0" u="none" strike="noStrike" cap="none" normalizeH="0" baseline="0" smtClean="0">
                          <a:ln>
                            <a:noFill/>
                          </a:ln>
                          <a:solidFill>
                            <a:srgbClr val="000000"/>
                          </a:solidFill>
                          <a:effectLst/>
                          <a:latin typeface="Arial" charset="0"/>
                        </a:rPr>
                        <a:t> décrit les objets du domaine. Elle représente les données de la base de données et appartient à la couche Domaine.</a:t>
                      </a:r>
                      <a:r>
                        <a:rPr kumimoji="0" lang="fr-FR" sz="1800" b="0" i="0" u="none" strike="noStrike" cap="none" normalizeH="0" baseline="0" smtClean="0">
                          <a:ln>
                            <a:noFill/>
                          </a:ln>
                          <a:solidFill>
                            <a:srgbClr val="000000"/>
                          </a:solidFill>
                          <a:effectLst/>
                          <a:latin typeface="Arial" charset="0"/>
                        </a:rPr>
                        <a:t> </a:t>
                      </a:r>
                    </a:p>
                  </a:txBody>
                  <a:tcPr marL="91390" marR="91390" marT="45695" marB="45695" horzOverflow="overflow">
                    <a:lnL>
                      <a:noFill/>
                    </a:lnL>
                    <a:lnR cap="flat">
                      <a:noFill/>
                    </a:lnR>
                    <a:lnT>
                      <a:noFill/>
                    </a:lnT>
                    <a:lnB>
                      <a:noFill/>
                    </a:lnB>
                    <a:lnTlToBr>
                      <a:noFill/>
                    </a:lnTlToBr>
                    <a:lnBlToTr>
                      <a:noFill/>
                    </a:lnBlToTr>
                    <a:solidFill>
                      <a:schemeClr val="bg1"/>
                    </a:solidFill>
                  </a:tcPr>
                </a:tc>
              </a:tr>
              <a:tr h="1289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smtClean="0">
                        <a:ln>
                          <a:noFill/>
                        </a:ln>
                        <a:solidFill>
                          <a:schemeClr val="tx1"/>
                        </a:solidFill>
                        <a:effectLst/>
                        <a:latin typeface="Arial" charset="0"/>
                      </a:endParaRPr>
                    </a:p>
                  </a:txBody>
                  <a:tcPr marL="91390" marR="91390" marT="45695" marB="45695" horzOverflow="overflow">
                    <a:lnL cap="flat">
                      <a:noFill/>
                    </a:lnL>
                    <a:lnR>
                      <a:noFill/>
                    </a:lnR>
                    <a:lnT>
                      <a:noFill/>
                    </a:lnT>
                    <a:lnB cap="flat">
                      <a:noFill/>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fr-FR" sz="2400" b="0" i="0" u="none" strike="noStrike" cap="none" normalizeH="0" baseline="0" smtClean="0">
                          <a:ln>
                            <a:noFill/>
                          </a:ln>
                          <a:solidFill>
                            <a:srgbClr val="000000"/>
                          </a:solidFill>
                          <a:effectLst/>
                          <a:latin typeface="Arial" charset="0"/>
                        </a:rPr>
                        <a:t>La classe DAL décrit les interfaces avec la base de données. Elle appartient à la couche persistance.</a:t>
                      </a:r>
                    </a:p>
                  </a:txBody>
                  <a:tcPr marL="91390" marR="91390" marT="45695" marB="45695" horzOverflow="overflow">
                    <a:lnL>
                      <a:noFill/>
                    </a:lnL>
                    <a:lnR cap="flat">
                      <a:noFill/>
                    </a:lnR>
                    <a:lnT>
                      <a:noFill/>
                    </a:lnT>
                    <a:lnB cap="flat">
                      <a:noFill/>
                    </a:lnB>
                    <a:lnTlToBr>
                      <a:noFill/>
                    </a:lnTlToBr>
                    <a:lnBlToTr>
                      <a:noFill/>
                    </a:lnBlToTr>
                    <a:solidFill>
                      <a:schemeClr val="bg1"/>
                    </a:solidFill>
                  </a:tcPr>
                </a:tc>
              </a:tr>
            </a:tbl>
          </a:graphicData>
        </a:graphic>
      </p:graphicFrame>
      <p:sp>
        <p:nvSpPr>
          <p:cNvPr id="107532" name="Line 24"/>
          <p:cNvSpPr>
            <a:spLocks noChangeShapeType="1"/>
          </p:cNvSpPr>
          <p:nvPr/>
        </p:nvSpPr>
        <p:spPr bwMode="auto">
          <a:xfrm>
            <a:off x="573088" y="1527175"/>
            <a:ext cx="515937" cy="0"/>
          </a:xfrm>
          <a:prstGeom prst="line">
            <a:avLst/>
          </a:prstGeom>
          <a:noFill/>
          <a:ln w="9525">
            <a:solidFill>
              <a:srgbClr val="000000"/>
            </a:solidFill>
            <a:round/>
            <a:headEnd/>
            <a:tailEnd/>
          </a:ln>
        </p:spPr>
        <p:txBody>
          <a:bodyPr/>
          <a:lstStyle/>
          <a:p>
            <a:endParaRPr lang="fr-FR"/>
          </a:p>
        </p:txBody>
      </p:sp>
      <p:sp>
        <p:nvSpPr>
          <p:cNvPr id="107533" name="Line 25"/>
          <p:cNvSpPr>
            <a:spLocks noChangeShapeType="1"/>
          </p:cNvSpPr>
          <p:nvPr/>
        </p:nvSpPr>
        <p:spPr bwMode="auto">
          <a:xfrm>
            <a:off x="571500" y="1343025"/>
            <a:ext cx="0" cy="427038"/>
          </a:xfrm>
          <a:prstGeom prst="line">
            <a:avLst/>
          </a:prstGeom>
          <a:noFill/>
          <a:ln w="9525">
            <a:solidFill>
              <a:srgbClr val="000000"/>
            </a:solidFill>
            <a:round/>
            <a:headEnd/>
            <a:tailEnd/>
          </a:ln>
        </p:spPr>
        <p:txBody>
          <a:bodyPr/>
          <a:lstStyle/>
          <a:p>
            <a:endParaRPr lang="fr-FR"/>
          </a:p>
        </p:txBody>
      </p:sp>
      <p:grpSp>
        <p:nvGrpSpPr>
          <p:cNvPr id="107534" name="Group 26"/>
          <p:cNvGrpSpPr>
            <a:grpSpLocks/>
          </p:cNvGrpSpPr>
          <p:nvPr/>
        </p:nvGrpSpPr>
        <p:grpSpPr bwMode="auto">
          <a:xfrm>
            <a:off x="1114425" y="2465388"/>
            <a:ext cx="811213" cy="844550"/>
            <a:chOff x="598" y="1824"/>
            <a:chExt cx="596" cy="759"/>
          </a:xfrm>
        </p:grpSpPr>
        <p:sp>
          <p:nvSpPr>
            <p:cNvPr id="107541" name="Oval 27"/>
            <p:cNvSpPr>
              <a:spLocks noChangeArrowheads="1"/>
            </p:cNvSpPr>
            <p:nvPr/>
          </p:nvSpPr>
          <p:spPr bwMode="auto">
            <a:xfrm>
              <a:off x="598" y="1952"/>
              <a:ext cx="596" cy="631"/>
            </a:xfrm>
            <a:prstGeom prst="ellipse">
              <a:avLst/>
            </a:prstGeom>
            <a:solidFill>
              <a:schemeClr val="bg1"/>
            </a:solidFill>
            <a:ln w="9525">
              <a:solidFill>
                <a:srgbClr val="000000"/>
              </a:solidFill>
              <a:round/>
              <a:headEnd/>
              <a:tailEnd/>
            </a:ln>
          </p:spPr>
          <p:txBody>
            <a:bodyPr wrap="none" anchor="ctr"/>
            <a:lstStyle/>
            <a:p>
              <a:endParaRPr lang="fr-FR"/>
            </a:p>
          </p:txBody>
        </p:sp>
        <p:sp>
          <p:nvSpPr>
            <p:cNvPr id="107542" name="Line 28"/>
            <p:cNvSpPr>
              <a:spLocks noChangeShapeType="1"/>
            </p:cNvSpPr>
            <p:nvPr/>
          </p:nvSpPr>
          <p:spPr bwMode="auto">
            <a:xfrm flipV="1">
              <a:off x="735" y="1824"/>
              <a:ext cx="128" cy="178"/>
            </a:xfrm>
            <a:prstGeom prst="line">
              <a:avLst/>
            </a:prstGeom>
            <a:noFill/>
            <a:ln w="9525">
              <a:solidFill>
                <a:srgbClr val="000000"/>
              </a:solidFill>
              <a:round/>
              <a:headEnd/>
              <a:tailEnd/>
            </a:ln>
          </p:spPr>
          <p:txBody>
            <a:bodyPr/>
            <a:lstStyle/>
            <a:p>
              <a:endParaRPr lang="fr-FR"/>
            </a:p>
          </p:txBody>
        </p:sp>
        <p:sp>
          <p:nvSpPr>
            <p:cNvPr id="107543" name="Line 29"/>
            <p:cNvSpPr>
              <a:spLocks noChangeShapeType="1"/>
            </p:cNvSpPr>
            <p:nvPr/>
          </p:nvSpPr>
          <p:spPr bwMode="auto">
            <a:xfrm>
              <a:off x="727" y="2003"/>
              <a:ext cx="183" cy="96"/>
            </a:xfrm>
            <a:prstGeom prst="line">
              <a:avLst/>
            </a:prstGeom>
            <a:noFill/>
            <a:ln w="9525">
              <a:solidFill>
                <a:srgbClr val="000000"/>
              </a:solidFill>
              <a:round/>
              <a:headEnd/>
              <a:tailEnd/>
            </a:ln>
          </p:spPr>
          <p:txBody>
            <a:bodyPr/>
            <a:lstStyle/>
            <a:p>
              <a:endParaRPr lang="fr-FR"/>
            </a:p>
          </p:txBody>
        </p:sp>
      </p:grpSp>
      <p:grpSp>
        <p:nvGrpSpPr>
          <p:cNvPr id="107535" name="Group 30"/>
          <p:cNvGrpSpPr>
            <a:grpSpLocks/>
          </p:cNvGrpSpPr>
          <p:nvPr/>
        </p:nvGrpSpPr>
        <p:grpSpPr bwMode="auto">
          <a:xfrm>
            <a:off x="915988" y="4105275"/>
            <a:ext cx="1246187" cy="717550"/>
            <a:chOff x="444" y="3569"/>
            <a:chExt cx="897" cy="643"/>
          </a:xfrm>
        </p:grpSpPr>
        <p:sp>
          <p:nvSpPr>
            <p:cNvPr id="107539" name="Oval 31"/>
            <p:cNvSpPr>
              <a:spLocks noChangeArrowheads="1"/>
            </p:cNvSpPr>
            <p:nvPr/>
          </p:nvSpPr>
          <p:spPr bwMode="auto">
            <a:xfrm>
              <a:off x="589" y="3569"/>
              <a:ext cx="613" cy="643"/>
            </a:xfrm>
            <a:prstGeom prst="ellipse">
              <a:avLst/>
            </a:prstGeom>
            <a:solidFill>
              <a:schemeClr val="bg1"/>
            </a:solidFill>
            <a:ln w="9525">
              <a:solidFill>
                <a:srgbClr val="000000"/>
              </a:solidFill>
              <a:round/>
              <a:headEnd/>
              <a:tailEnd/>
            </a:ln>
          </p:spPr>
          <p:txBody>
            <a:bodyPr wrap="none" anchor="ctr"/>
            <a:lstStyle/>
            <a:p>
              <a:endParaRPr lang="fr-FR"/>
            </a:p>
          </p:txBody>
        </p:sp>
        <p:sp>
          <p:nvSpPr>
            <p:cNvPr id="107540" name="Line 32"/>
            <p:cNvSpPr>
              <a:spLocks noChangeShapeType="1"/>
            </p:cNvSpPr>
            <p:nvPr/>
          </p:nvSpPr>
          <p:spPr bwMode="auto">
            <a:xfrm>
              <a:off x="444" y="4211"/>
              <a:ext cx="897" cy="0"/>
            </a:xfrm>
            <a:prstGeom prst="line">
              <a:avLst/>
            </a:prstGeom>
            <a:noFill/>
            <a:ln w="9525">
              <a:solidFill>
                <a:srgbClr val="000000"/>
              </a:solidFill>
              <a:round/>
              <a:headEnd/>
              <a:tailEnd/>
            </a:ln>
          </p:spPr>
          <p:txBody>
            <a:bodyPr/>
            <a:lstStyle/>
            <a:p>
              <a:endParaRPr lang="fr-FR"/>
            </a:p>
          </p:txBody>
        </p:sp>
      </p:grpSp>
      <p:sp>
        <p:nvSpPr>
          <p:cNvPr id="107536" name="Oval 33"/>
          <p:cNvSpPr>
            <a:spLocks noChangeArrowheads="1"/>
          </p:cNvSpPr>
          <p:nvPr/>
        </p:nvSpPr>
        <p:spPr bwMode="auto">
          <a:xfrm>
            <a:off x="1049338" y="1150938"/>
            <a:ext cx="866775" cy="790575"/>
          </a:xfrm>
          <a:prstGeom prst="ellipse">
            <a:avLst/>
          </a:prstGeom>
          <a:solidFill>
            <a:schemeClr val="bg1"/>
          </a:solidFill>
          <a:ln w="9525">
            <a:solidFill>
              <a:srgbClr val="000000"/>
            </a:solidFill>
            <a:round/>
            <a:headEnd/>
            <a:tailEnd/>
          </a:ln>
        </p:spPr>
        <p:txBody>
          <a:bodyPr wrap="none" anchor="ctr"/>
          <a:lstStyle/>
          <a:p>
            <a:endParaRPr lang="fr-FR"/>
          </a:p>
        </p:txBody>
      </p:sp>
      <p:sp>
        <p:nvSpPr>
          <p:cNvPr id="107537" name="Text Box 34"/>
          <p:cNvSpPr txBox="1">
            <a:spLocks noChangeArrowheads="1"/>
          </p:cNvSpPr>
          <p:nvPr/>
        </p:nvSpPr>
        <p:spPr bwMode="auto">
          <a:xfrm>
            <a:off x="400050" y="5543550"/>
            <a:ext cx="2124075" cy="790575"/>
          </a:xfrm>
          <a:prstGeom prst="rect">
            <a:avLst/>
          </a:prstGeom>
          <a:noFill/>
          <a:ln w="9525">
            <a:solidFill>
              <a:srgbClr val="000000"/>
            </a:solidFill>
            <a:miter lim="800000"/>
            <a:headEnd/>
            <a:tailEnd/>
          </a:ln>
        </p:spPr>
        <p:txBody>
          <a:bodyPr lIns="91390" tIns="45695" rIns="91390" bIns="45695">
            <a:spAutoFit/>
          </a:bodyPr>
          <a:lstStyle/>
          <a:p>
            <a:pPr algn="ctr">
              <a:spcBef>
                <a:spcPct val="50000"/>
              </a:spcBef>
            </a:pPr>
            <a:r>
              <a:rPr lang="fr-FR">
                <a:solidFill>
                  <a:srgbClr val="000000"/>
                </a:solidFill>
                <a:latin typeface="Verdana" pitchFamily="34" charset="0"/>
              </a:rPr>
              <a:t>« db interface »</a:t>
            </a:r>
          </a:p>
          <a:p>
            <a:pPr algn="ctr">
              <a:spcBef>
                <a:spcPct val="50000"/>
              </a:spcBef>
            </a:pPr>
            <a:r>
              <a:rPr lang="fr-FR">
                <a:solidFill>
                  <a:srgbClr val="000000"/>
                </a:solidFill>
                <a:latin typeface="Verdana" pitchFamily="34" charset="0"/>
              </a:rPr>
              <a:t>DatabaseReader</a:t>
            </a:r>
          </a:p>
        </p:txBody>
      </p:sp>
      <p:sp>
        <p:nvSpPr>
          <p:cNvPr id="198691" name="Text Box 35"/>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La modélisation BCED</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body" idx="4294967295"/>
          </p:nvPr>
        </p:nvSpPr>
        <p:spPr bwMode="gray">
          <a:xfrm>
            <a:off x="252413" y="777875"/>
            <a:ext cx="8653462" cy="5842000"/>
          </a:xfrm>
        </p:spPr>
        <p:txBody>
          <a:bodyPr lIns="91390" tIns="45695" rIns="91390" bIns="45695"/>
          <a:lstStyle/>
          <a:p>
            <a:pPr marL="0" indent="0" algn="just" eaLnBrk="1" hangingPunct="1">
              <a:buFontTx/>
              <a:buNone/>
              <a:defRPr/>
            </a:pPr>
            <a:r>
              <a:rPr lang="fr-FR" sz="3000" smtClean="0">
                <a:solidFill>
                  <a:schemeClr val="bg1"/>
                </a:solidFill>
                <a:effectLst>
                  <a:outerShdw blurRad="38100" dist="38100" dir="2700000" algn="tl">
                    <a:srgbClr val="000000"/>
                  </a:outerShdw>
                </a:effectLst>
              </a:rPr>
              <a:t>La vue par niveau ou Tiers donne la vision physique d’un système.</a:t>
            </a:r>
          </a:p>
          <a:p>
            <a:pPr marL="0" indent="0" algn="just" eaLnBrk="1" hangingPunct="1">
              <a:buFontTx/>
              <a:buNone/>
              <a:defRPr/>
            </a:pPr>
            <a:endParaRPr lang="fr-FR" sz="800" smtClean="0">
              <a:solidFill>
                <a:schemeClr val="bg1"/>
              </a:solidFill>
              <a:effectLst>
                <a:outerShdw blurRad="38100" dist="38100" dir="2700000" algn="tl">
                  <a:srgbClr val="000000"/>
                </a:outerShdw>
              </a:effectLst>
            </a:endParaRPr>
          </a:p>
          <a:p>
            <a:pPr marL="0" indent="0" algn="just" eaLnBrk="1" hangingPunct="1">
              <a:buFontTx/>
              <a:buNone/>
              <a:defRPr/>
            </a:pPr>
            <a:r>
              <a:rPr lang="fr-FR" sz="3000" smtClean="0">
                <a:solidFill>
                  <a:schemeClr val="bg1"/>
                </a:solidFill>
                <a:effectLst>
                  <a:outerShdw blurRad="38100" dist="38100" dir="2700000" algn="tl">
                    <a:srgbClr val="000000"/>
                  </a:outerShdw>
                </a:effectLst>
              </a:rPr>
              <a:t>Elle distribue les couches logiques d’un système sur ses éléments physiques.</a:t>
            </a:r>
          </a:p>
          <a:p>
            <a:pPr marL="0" indent="0" algn="just" eaLnBrk="1" hangingPunct="1">
              <a:buFontTx/>
              <a:buNone/>
              <a:defRPr/>
            </a:pPr>
            <a:endParaRPr lang="fr-FR" sz="800" smtClean="0">
              <a:solidFill>
                <a:schemeClr val="bg1"/>
              </a:solidFill>
              <a:effectLst>
                <a:outerShdw blurRad="38100" dist="38100" dir="2700000" algn="tl">
                  <a:srgbClr val="000000"/>
                </a:outerShdw>
              </a:effectLst>
            </a:endParaRPr>
          </a:p>
          <a:p>
            <a:pPr marL="0" indent="0" algn="just" eaLnBrk="1" hangingPunct="1">
              <a:buFontTx/>
              <a:buNone/>
              <a:defRPr/>
            </a:pPr>
            <a:r>
              <a:rPr lang="fr-FR" sz="3000" smtClean="0">
                <a:solidFill>
                  <a:schemeClr val="bg1"/>
                </a:solidFill>
                <a:effectLst>
                  <a:outerShdw blurRad="38100" dist="38100" dir="2700000" algn="tl">
                    <a:srgbClr val="000000"/>
                  </a:outerShdw>
                </a:effectLst>
              </a:rPr>
              <a:t>Plusieurs de ces modèles ont vu le jour:</a:t>
            </a:r>
          </a:p>
          <a:p>
            <a:pPr marL="0" indent="0" algn="just" eaLnBrk="1" hangingPunct="1">
              <a:buFontTx/>
              <a:buNone/>
              <a:defRPr/>
            </a:pPr>
            <a:endParaRPr lang="fr-FR" sz="1000" smtClean="0">
              <a:solidFill>
                <a:schemeClr val="bg1"/>
              </a:solidFill>
              <a:effectLst>
                <a:outerShdw blurRad="38100" dist="38100" dir="2700000" algn="tl">
                  <a:srgbClr val="000000"/>
                </a:outerShdw>
              </a:effectLst>
            </a:endParaRPr>
          </a:p>
          <a:p>
            <a:pPr marL="533400" lvl="1" indent="-354013" algn="just" eaLnBrk="1" hangingPunct="1">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Le modèle 1 Tiers.</a:t>
            </a:r>
          </a:p>
          <a:p>
            <a:pPr marL="533400" lvl="1" indent="-354013" algn="just" eaLnBrk="1" hangingPunct="1">
              <a:buClr>
                <a:schemeClr val="tx1"/>
              </a:buClr>
              <a:buFont typeface="Wingdings" pitchFamily="2" charset="2"/>
              <a:buBlip>
                <a:blip r:embed="rId3"/>
              </a:buBlip>
              <a:defRPr/>
            </a:pPr>
            <a:endParaRPr lang="fr-FR" sz="800" smtClean="0">
              <a:solidFill>
                <a:schemeClr val="bg1"/>
              </a:solidFill>
              <a:effectLst>
                <a:outerShdw blurRad="38100" dist="38100" dir="2700000" algn="tl">
                  <a:srgbClr val="000000"/>
                </a:outerShdw>
              </a:effectLst>
            </a:endParaRPr>
          </a:p>
          <a:p>
            <a:pPr marL="533400" lvl="1" indent="-354013" algn="just" eaLnBrk="1" hangingPunct="1">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Le modèle 2 Tiers ou Client/Serveur ou Thick client.</a:t>
            </a:r>
          </a:p>
          <a:p>
            <a:pPr marL="533400" lvl="1" indent="-354013" algn="just" eaLnBrk="1" hangingPunct="1">
              <a:buClr>
                <a:schemeClr val="tx1"/>
              </a:buClr>
              <a:buFont typeface="Wingdings" pitchFamily="2" charset="2"/>
              <a:buBlip>
                <a:blip r:embed="rId3"/>
              </a:buBlip>
              <a:defRPr/>
            </a:pPr>
            <a:endParaRPr lang="fr-FR" sz="800" smtClean="0">
              <a:solidFill>
                <a:schemeClr val="bg1"/>
              </a:solidFill>
              <a:effectLst>
                <a:outerShdw blurRad="38100" dist="38100" dir="2700000" algn="tl">
                  <a:srgbClr val="000000"/>
                </a:outerShdw>
              </a:effectLst>
            </a:endParaRPr>
          </a:p>
          <a:p>
            <a:pPr marL="533400" lvl="1" indent="-354013" algn="just" eaLnBrk="1" hangingPunct="1">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Le modèle 3 Tiers aussi appelé N-Tiers ou Thin client.</a:t>
            </a:r>
          </a:p>
        </p:txBody>
      </p:sp>
      <p:sp>
        <p:nvSpPr>
          <p:cNvPr id="200707" name="Text Box 3"/>
          <p:cNvSpPr txBox="1">
            <a:spLocks noChangeArrowheads="1"/>
          </p:cNvSpPr>
          <p:nvPr/>
        </p:nvSpPr>
        <p:spPr bwMode="auto">
          <a:xfrm>
            <a:off x="0" y="0"/>
            <a:ext cx="9144000" cy="609600"/>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400" b="1">
                <a:solidFill>
                  <a:srgbClr val="D9EDEF"/>
                </a:solidFill>
                <a:effectLst>
                  <a:outerShdw blurRad="38100" dist="38100" dir="2700000" algn="tl">
                    <a:srgbClr val="000000"/>
                  </a:outerShdw>
                </a:effectLst>
              </a:rPr>
              <a:t>La vue de déploiement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body" idx="4294967295"/>
          </p:nvPr>
        </p:nvSpPr>
        <p:spPr bwMode="gray">
          <a:xfrm>
            <a:off x="115888" y="836613"/>
            <a:ext cx="8963025" cy="5545137"/>
          </a:xfrm>
        </p:spPr>
        <p:txBody>
          <a:bodyPr lIns="91390" tIns="45695" rIns="91390" bIns="45695"/>
          <a:lstStyle/>
          <a:p>
            <a:pPr marL="0" indent="0" algn="just" eaLnBrk="1" hangingPunct="1">
              <a:buFontTx/>
              <a:buNone/>
              <a:defRPr/>
            </a:pPr>
            <a:r>
              <a:rPr lang="fr-FR" sz="3000" smtClean="0">
                <a:solidFill>
                  <a:schemeClr val="bg1"/>
                </a:solidFill>
                <a:effectLst>
                  <a:outerShdw blurRad="38100" dist="38100" dir="2700000" algn="tl">
                    <a:srgbClr val="000000"/>
                  </a:outerShdw>
                </a:effectLst>
              </a:rPr>
              <a:t>Il correspond à un seul niveau physique où sont hébergées toutes les couches du système.</a:t>
            </a:r>
          </a:p>
          <a:p>
            <a:pPr marL="0" indent="0" algn="just" eaLnBrk="1" hangingPunct="1">
              <a:buFontTx/>
              <a:buNone/>
              <a:defRPr/>
            </a:pPr>
            <a:endParaRPr lang="fr-FR" sz="1200" smtClean="0">
              <a:solidFill>
                <a:schemeClr val="bg1"/>
              </a:solidFill>
              <a:effectLst>
                <a:outerShdw blurRad="38100" dist="38100" dir="2700000" algn="tl">
                  <a:srgbClr val="000000"/>
                </a:outerShdw>
              </a:effectLst>
            </a:endParaRPr>
          </a:p>
          <a:p>
            <a:pPr marL="0" indent="0" algn="just" eaLnBrk="1" hangingPunct="1">
              <a:buFontTx/>
              <a:buNone/>
              <a:defRPr/>
            </a:pPr>
            <a:r>
              <a:rPr lang="fr-FR" sz="3000" smtClean="0">
                <a:solidFill>
                  <a:schemeClr val="bg1"/>
                </a:solidFill>
                <a:effectLst>
                  <a:outerShdw blurRad="38100" dist="38100" dir="2700000" algn="tl">
                    <a:srgbClr val="000000"/>
                  </a:outerShdw>
                </a:effectLst>
              </a:rPr>
              <a:t>Les applications monopostes ou sur système central sont de ce type.</a:t>
            </a:r>
          </a:p>
        </p:txBody>
      </p:sp>
      <p:sp>
        <p:nvSpPr>
          <p:cNvPr id="109571" name="computr2"/>
          <p:cNvSpPr>
            <a:spLocks noEditPoints="1" noChangeArrowheads="1"/>
          </p:cNvSpPr>
          <p:nvPr/>
        </p:nvSpPr>
        <p:spPr bwMode="auto">
          <a:xfrm>
            <a:off x="344488" y="3284538"/>
            <a:ext cx="3257550" cy="2941637"/>
          </a:xfrm>
          <a:custGeom>
            <a:avLst/>
            <a:gdLst>
              <a:gd name="T0" fmla="*/ 1628775 w 21600"/>
              <a:gd name="T1" fmla="*/ 0 h 21600"/>
              <a:gd name="T2" fmla="*/ 1628775 w 21600"/>
              <a:gd name="T3" fmla="*/ 2941637 h 21600"/>
              <a:gd name="T4" fmla="*/ 2612978 w 21600"/>
              <a:gd name="T5" fmla="*/ 0 h 21600"/>
              <a:gd name="T6" fmla="*/ 644573 w 21600"/>
              <a:gd name="T7" fmla="*/ 0 h 21600"/>
              <a:gd name="T8" fmla="*/ 644573 w 21600"/>
              <a:gd name="T9" fmla="*/ 1583990 h 21600"/>
              <a:gd name="T10" fmla="*/ 2612978 w 21600"/>
              <a:gd name="T11" fmla="*/ 1583990 h 21600"/>
              <a:gd name="T12" fmla="*/ 644573 w 21600"/>
              <a:gd name="T13" fmla="*/ 792063 h 21600"/>
              <a:gd name="T14" fmla="*/ 2612978 w 21600"/>
              <a:gd name="T15" fmla="*/ 792063 h 21600"/>
              <a:gd name="T16" fmla="*/ 2839498 w 21600"/>
              <a:gd name="T17" fmla="*/ 2149710 h 21600"/>
              <a:gd name="T18" fmla="*/ 418052 w 21600"/>
              <a:gd name="T19" fmla="*/ 2149710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6194 w 21600"/>
              <a:gd name="T31" fmla="*/ 1913 h 21600"/>
              <a:gd name="T32" fmla="*/ 15565 w 21600"/>
              <a:gd name="T33" fmla="*/ 9747 h 2160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600" h="21600" extrusionOk="0">
                <a:moveTo>
                  <a:pt x="21022" y="20295"/>
                </a:moveTo>
                <a:lnTo>
                  <a:pt x="18828" y="18396"/>
                </a:lnTo>
                <a:lnTo>
                  <a:pt x="18828" y="13174"/>
                </a:lnTo>
                <a:lnTo>
                  <a:pt x="15478" y="13174"/>
                </a:lnTo>
                <a:lnTo>
                  <a:pt x="15478" y="11631"/>
                </a:lnTo>
                <a:lnTo>
                  <a:pt x="17326" y="11631"/>
                </a:lnTo>
                <a:lnTo>
                  <a:pt x="17326" y="11156"/>
                </a:lnTo>
                <a:lnTo>
                  <a:pt x="17326" y="0"/>
                </a:lnTo>
                <a:lnTo>
                  <a:pt x="10858" y="0"/>
                </a:lnTo>
                <a:lnTo>
                  <a:pt x="4274" y="0"/>
                </a:lnTo>
                <a:lnTo>
                  <a:pt x="4274" y="11037"/>
                </a:lnTo>
                <a:lnTo>
                  <a:pt x="4274" y="11631"/>
                </a:lnTo>
                <a:lnTo>
                  <a:pt x="6122" y="11631"/>
                </a:lnTo>
                <a:lnTo>
                  <a:pt x="6122" y="13174"/>
                </a:lnTo>
                <a:lnTo>
                  <a:pt x="2772" y="13174"/>
                </a:lnTo>
                <a:lnTo>
                  <a:pt x="2772" y="18514"/>
                </a:lnTo>
                <a:lnTo>
                  <a:pt x="693" y="20295"/>
                </a:lnTo>
                <a:lnTo>
                  <a:pt x="462" y="20413"/>
                </a:lnTo>
                <a:lnTo>
                  <a:pt x="231" y="20651"/>
                </a:lnTo>
                <a:lnTo>
                  <a:pt x="116" y="20888"/>
                </a:lnTo>
                <a:lnTo>
                  <a:pt x="0" y="21125"/>
                </a:lnTo>
                <a:lnTo>
                  <a:pt x="0" y="21244"/>
                </a:lnTo>
                <a:lnTo>
                  <a:pt x="116" y="21363"/>
                </a:lnTo>
                <a:lnTo>
                  <a:pt x="116" y="21481"/>
                </a:lnTo>
                <a:lnTo>
                  <a:pt x="231" y="21481"/>
                </a:lnTo>
                <a:lnTo>
                  <a:pt x="347" y="21600"/>
                </a:lnTo>
                <a:lnTo>
                  <a:pt x="578" y="21600"/>
                </a:lnTo>
                <a:lnTo>
                  <a:pt x="693" y="21600"/>
                </a:lnTo>
                <a:lnTo>
                  <a:pt x="10858" y="21600"/>
                </a:lnTo>
                <a:lnTo>
                  <a:pt x="20907" y="21600"/>
                </a:lnTo>
                <a:lnTo>
                  <a:pt x="21138" y="21600"/>
                </a:lnTo>
                <a:lnTo>
                  <a:pt x="21253" y="21600"/>
                </a:lnTo>
                <a:lnTo>
                  <a:pt x="21369" y="21481"/>
                </a:lnTo>
                <a:lnTo>
                  <a:pt x="21484" y="21481"/>
                </a:lnTo>
                <a:lnTo>
                  <a:pt x="21600" y="21363"/>
                </a:lnTo>
                <a:lnTo>
                  <a:pt x="21600" y="21244"/>
                </a:lnTo>
                <a:lnTo>
                  <a:pt x="21600" y="21125"/>
                </a:lnTo>
                <a:lnTo>
                  <a:pt x="21484" y="20888"/>
                </a:lnTo>
                <a:lnTo>
                  <a:pt x="21369" y="20651"/>
                </a:lnTo>
                <a:lnTo>
                  <a:pt x="21253" y="20413"/>
                </a:lnTo>
                <a:lnTo>
                  <a:pt x="21022" y="20295"/>
                </a:lnTo>
                <a:close/>
              </a:path>
              <a:path w="21600" h="21600" extrusionOk="0">
                <a:moveTo>
                  <a:pt x="18019" y="18514"/>
                </a:moveTo>
                <a:lnTo>
                  <a:pt x="17326" y="17921"/>
                </a:lnTo>
                <a:lnTo>
                  <a:pt x="4389" y="17921"/>
                </a:lnTo>
                <a:lnTo>
                  <a:pt x="3696" y="18514"/>
                </a:lnTo>
                <a:lnTo>
                  <a:pt x="18019" y="18514"/>
                </a:lnTo>
                <a:close/>
              </a:path>
              <a:path w="21600" h="21600" extrusionOk="0">
                <a:moveTo>
                  <a:pt x="19174" y="19701"/>
                </a:moveTo>
                <a:lnTo>
                  <a:pt x="18481" y="19108"/>
                </a:lnTo>
                <a:lnTo>
                  <a:pt x="3119" y="19108"/>
                </a:lnTo>
                <a:lnTo>
                  <a:pt x="2426" y="19701"/>
                </a:lnTo>
                <a:lnTo>
                  <a:pt x="19174" y="19701"/>
                </a:lnTo>
                <a:close/>
              </a:path>
              <a:path w="21600" h="21600" extrusionOk="0">
                <a:moveTo>
                  <a:pt x="20560" y="20769"/>
                </a:moveTo>
                <a:lnTo>
                  <a:pt x="19867" y="20176"/>
                </a:lnTo>
                <a:lnTo>
                  <a:pt x="1848" y="20176"/>
                </a:lnTo>
                <a:lnTo>
                  <a:pt x="1155" y="20769"/>
                </a:lnTo>
                <a:lnTo>
                  <a:pt x="20560" y="20769"/>
                </a:lnTo>
                <a:close/>
              </a:path>
              <a:path w="21600" h="21600" extrusionOk="0">
                <a:moveTo>
                  <a:pt x="18828" y="18396"/>
                </a:moveTo>
                <a:lnTo>
                  <a:pt x="17442" y="17209"/>
                </a:lnTo>
                <a:lnTo>
                  <a:pt x="4158" y="17209"/>
                </a:lnTo>
                <a:lnTo>
                  <a:pt x="2772" y="18514"/>
                </a:lnTo>
                <a:moveTo>
                  <a:pt x="13168" y="14123"/>
                </a:moveTo>
                <a:lnTo>
                  <a:pt x="13168" y="14716"/>
                </a:lnTo>
                <a:lnTo>
                  <a:pt x="17788" y="14716"/>
                </a:lnTo>
                <a:lnTo>
                  <a:pt x="17788" y="14123"/>
                </a:lnTo>
                <a:lnTo>
                  <a:pt x="13168" y="14123"/>
                </a:lnTo>
                <a:close/>
              </a:path>
              <a:path w="21600" h="21600" extrusionOk="0">
                <a:moveTo>
                  <a:pt x="6122" y="1899"/>
                </a:moveTo>
                <a:lnTo>
                  <a:pt x="6122" y="9732"/>
                </a:lnTo>
                <a:lnTo>
                  <a:pt x="15478" y="9732"/>
                </a:lnTo>
                <a:lnTo>
                  <a:pt x="15478" y="1899"/>
                </a:lnTo>
                <a:lnTo>
                  <a:pt x="6122" y="1899"/>
                </a:lnTo>
                <a:moveTo>
                  <a:pt x="6122" y="11631"/>
                </a:moveTo>
                <a:lnTo>
                  <a:pt x="15478" y="11631"/>
                </a:lnTo>
                <a:lnTo>
                  <a:pt x="15478" y="13174"/>
                </a:lnTo>
                <a:lnTo>
                  <a:pt x="6122" y="13174"/>
                </a:lnTo>
                <a:lnTo>
                  <a:pt x="6122" y="11631"/>
                </a:lnTo>
                <a:close/>
              </a:path>
            </a:pathLst>
          </a:custGeom>
          <a:solidFill>
            <a:schemeClr val="bg1"/>
          </a:solidFill>
          <a:ln w="9525">
            <a:solidFill>
              <a:srgbClr val="000000"/>
            </a:solidFill>
            <a:miter lim="800000"/>
            <a:headEnd/>
            <a:tailEnd/>
          </a:ln>
        </p:spPr>
        <p:txBody>
          <a:bodyPr/>
          <a:lstStyle/>
          <a:p>
            <a:endParaRPr lang="fr-FR"/>
          </a:p>
        </p:txBody>
      </p:sp>
      <p:sp>
        <p:nvSpPr>
          <p:cNvPr id="109572" name="AutoShape 4"/>
          <p:cNvSpPr>
            <a:spLocks noChangeArrowheads="1"/>
          </p:cNvSpPr>
          <p:nvPr/>
        </p:nvSpPr>
        <p:spPr bwMode="auto">
          <a:xfrm>
            <a:off x="2046288" y="4005263"/>
            <a:ext cx="465137" cy="495300"/>
          </a:xfrm>
          <a:prstGeom prst="flowChartMagneticDisk">
            <a:avLst/>
          </a:prstGeom>
          <a:solidFill>
            <a:schemeClr val="bg1"/>
          </a:solidFill>
          <a:ln w="9525">
            <a:solidFill>
              <a:srgbClr val="000000"/>
            </a:solidFill>
            <a:round/>
            <a:headEnd/>
            <a:tailEnd/>
          </a:ln>
        </p:spPr>
        <p:txBody>
          <a:bodyPr wrap="none" anchor="ctr"/>
          <a:lstStyle/>
          <a:p>
            <a:endParaRPr lang="fr-FR"/>
          </a:p>
        </p:txBody>
      </p:sp>
      <p:sp>
        <p:nvSpPr>
          <p:cNvPr id="109573" name="computr1"/>
          <p:cNvSpPr>
            <a:spLocks noEditPoints="1" noChangeArrowheads="1"/>
          </p:cNvSpPr>
          <p:nvPr/>
        </p:nvSpPr>
        <p:spPr bwMode="auto">
          <a:xfrm>
            <a:off x="4429125" y="5062538"/>
            <a:ext cx="1303338" cy="1158875"/>
          </a:xfrm>
          <a:custGeom>
            <a:avLst/>
            <a:gdLst>
              <a:gd name="T0" fmla="*/ 1178737 w 21600"/>
              <a:gd name="T1" fmla="*/ 0 h 21600"/>
              <a:gd name="T2" fmla="*/ 651669 w 21600"/>
              <a:gd name="T3" fmla="*/ 0 h 21600"/>
              <a:gd name="T4" fmla="*/ 124602 w 21600"/>
              <a:gd name="T5" fmla="*/ 0 h 21600"/>
              <a:gd name="T6" fmla="*/ 0 w 21600"/>
              <a:gd name="T7" fmla="*/ 825591 h 21600"/>
              <a:gd name="T8" fmla="*/ 0 w 21600"/>
              <a:gd name="T9" fmla="*/ 1158875 h 21600"/>
              <a:gd name="T10" fmla="*/ 651669 w 21600"/>
              <a:gd name="T11" fmla="*/ 1158875 h 21600"/>
              <a:gd name="T12" fmla="*/ 1303338 w 21600"/>
              <a:gd name="T13" fmla="*/ 1158875 h 21600"/>
              <a:gd name="T14" fmla="*/ 1303338 w 21600"/>
              <a:gd name="T15" fmla="*/ 825591 h 21600"/>
              <a:gd name="T16" fmla="*/ 1178737 w 21600"/>
              <a:gd name="T17" fmla="*/ 727140 h 21600"/>
              <a:gd name="T18" fmla="*/ 124602 w 21600"/>
              <a:gd name="T19" fmla="*/ 727140 h 21600"/>
              <a:gd name="T20" fmla="*/ 124602 w 21600"/>
              <a:gd name="T21" fmla="*/ 363543 h 21600"/>
              <a:gd name="T22" fmla="*/ 1178737 w 21600"/>
              <a:gd name="T23" fmla="*/ 363543 h 21600"/>
              <a:gd name="T24" fmla="*/ 0 w 21600"/>
              <a:gd name="T25" fmla="*/ 992233 h 21600"/>
              <a:gd name="T26" fmla="*/ 1303338 w 21600"/>
              <a:gd name="T27" fmla="*/ 992233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4923 w 21600"/>
              <a:gd name="T43" fmla="*/ 2541 h 21600"/>
              <a:gd name="T44" fmla="*/ 16756 w 21600"/>
              <a:gd name="T45" fmla="*/ 11153 h 2160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chemeClr val="bg1"/>
          </a:solidFill>
          <a:ln w="9525">
            <a:solidFill>
              <a:srgbClr val="000000"/>
            </a:solidFill>
            <a:miter lim="800000"/>
            <a:headEnd/>
            <a:tailEnd/>
          </a:ln>
        </p:spPr>
        <p:txBody>
          <a:bodyPr/>
          <a:lstStyle/>
          <a:p>
            <a:endParaRPr lang="fr-FR"/>
          </a:p>
        </p:txBody>
      </p:sp>
      <p:sp>
        <p:nvSpPr>
          <p:cNvPr id="109574" name="mainfrm"/>
          <p:cNvSpPr>
            <a:spLocks noEditPoints="1" noChangeArrowheads="1"/>
          </p:cNvSpPr>
          <p:nvPr/>
        </p:nvSpPr>
        <p:spPr bwMode="auto">
          <a:xfrm>
            <a:off x="6364288" y="3060700"/>
            <a:ext cx="2460625" cy="2117725"/>
          </a:xfrm>
          <a:custGeom>
            <a:avLst/>
            <a:gdLst>
              <a:gd name="T0" fmla="*/ 0 w 21600"/>
              <a:gd name="T1" fmla="*/ 0 h 21600"/>
              <a:gd name="T2" fmla="*/ 1230313 w 21600"/>
              <a:gd name="T3" fmla="*/ 0 h 21600"/>
              <a:gd name="T4" fmla="*/ 2460625 w 21600"/>
              <a:gd name="T5" fmla="*/ 0 h 21600"/>
              <a:gd name="T6" fmla="*/ 2460625 w 21600"/>
              <a:gd name="T7" fmla="*/ 1058863 h 21600"/>
              <a:gd name="T8" fmla="*/ 2347049 w 21600"/>
              <a:gd name="T9" fmla="*/ 2117725 h 21600"/>
              <a:gd name="T10" fmla="*/ 1230313 w 21600"/>
              <a:gd name="T11" fmla="*/ 2117725 h 21600"/>
              <a:gd name="T12" fmla="*/ 132486 w 21600"/>
              <a:gd name="T13" fmla="*/ 2117725 h 21600"/>
              <a:gd name="T14" fmla="*/ 0 w 21600"/>
              <a:gd name="T15" fmla="*/ 1058863 h 21600"/>
              <a:gd name="T16" fmla="*/ 0 60000 65536"/>
              <a:gd name="T17" fmla="*/ 0 60000 65536"/>
              <a:gd name="T18" fmla="*/ 0 60000 65536"/>
              <a:gd name="T19" fmla="*/ 0 60000 65536"/>
              <a:gd name="T20" fmla="*/ 0 60000 65536"/>
              <a:gd name="T21" fmla="*/ 0 60000 65536"/>
              <a:gd name="T22" fmla="*/ 0 60000 65536"/>
              <a:gd name="T23" fmla="*/ 0 60000 65536"/>
              <a:gd name="T24" fmla="*/ 332 w 21600"/>
              <a:gd name="T25" fmla="*/ 22174 h 21600"/>
              <a:gd name="T26" fmla="*/ 21579 w 21600"/>
              <a:gd name="T27" fmla="*/ 279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21600" y="10885"/>
                </a:moveTo>
                <a:lnTo>
                  <a:pt x="21600" y="0"/>
                </a:lnTo>
                <a:lnTo>
                  <a:pt x="10634" y="0"/>
                </a:lnTo>
                <a:lnTo>
                  <a:pt x="0" y="0"/>
                </a:lnTo>
                <a:lnTo>
                  <a:pt x="0" y="10885"/>
                </a:lnTo>
                <a:lnTo>
                  <a:pt x="0" y="19729"/>
                </a:lnTo>
                <a:lnTo>
                  <a:pt x="1163" y="19729"/>
                </a:lnTo>
                <a:lnTo>
                  <a:pt x="1163" y="21600"/>
                </a:lnTo>
                <a:lnTo>
                  <a:pt x="10800" y="21600"/>
                </a:lnTo>
                <a:lnTo>
                  <a:pt x="20603" y="21600"/>
                </a:lnTo>
                <a:lnTo>
                  <a:pt x="20603" y="19729"/>
                </a:lnTo>
                <a:lnTo>
                  <a:pt x="21600" y="19729"/>
                </a:lnTo>
                <a:lnTo>
                  <a:pt x="21600" y="10885"/>
                </a:lnTo>
                <a:close/>
              </a:path>
              <a:path w="21600" h="21600" extrusionOk="0">
                <a:moveTo>
                  <a:pt x="1163" y="19729"/>
                </a:moveTo>
                <a:lnTo>
                  <a:pt x="4320" y="19729"/>
                </a:lnTo>
                <a:lnTo>
                  <a:pt x="16449" y="19729"/>
                </a:lnTo>
                <a:lnTo>
                  <a:pt x="20603" y="19729"/>
                </a:lnTo>
                <a:lnTo>
                  <a:pt x="1163" y="19729"/>
                </a:lnTo>
                <a:moveTo>
                  <a:pt x="1495" y="2381"/>
                </a:moveTo>
                <a:lnTo>
                  <a:pt x="2160" y="2381"/>
                </a:lnTo>
                <a:lnTo>
                  <a:pt x="4985" y="2381"/>
                </a:lnTo>
                <a:lnTo>
                  <a:pt x="5982" y="2381"/>
                </a:lnTo>
                <a:lnTo>
                  <a:pt x="1495" y="2381"/>
                </a:lnTo>
                <a:lnTo>
                  <a:pt x="1495" y="3402"/>
                </a:lnTo>
                <a:lnTo>
                  <a:pt x="2160" y="3402"/>
                </a:lnTo>
                <a:lnTo>
                  <a:pt x="4985" y="3402"/>
                </a:lnTo>
                <a:lnTo>
                  <a:pt x="5982" y="3402"/>
                </a:lnTo>
                <a:lnTo>
                  <a:pt x="1495" y="3402"/>
                </a:lnTo>
                <a:lnTo>
                  <a:pt x="1495" y="4422"/>
                </a:lnTo>
                <a:lnTo>
                  <a:pt x="2160" y="4422"/>
                </a:lnTo>
                <a:lnTo>
                  <a:pt x="4985" y="4422"/>
                </a:lnTo>
                <a:lnTo>
                  <a:pt x="5982" y="4422"/>
                </a:lnTo>
                <a:lnTo>
                  <a:pt x="1495" y="4422"/>
                </a:lnTo>
                <a:lnTo>
                  <a:pt x="1495" y="5443"/>
                </a:lnTo>
                <a:lnTo>
                  <a:pt x="2160" y="5443"/>
                </a:lnTo>
                <a:lnTo>
                  <a:pt x="4985" y="5443"/>
                </a:lnTo>
                <a:lnTo>
                  <a:pt x="5982" y="5443"/>
                </a:lnTo>
                <a:lnTo>
                  <a:pt x="1495" y="5443"/>
                </a:lnTo>
                <a:lnTo>
                  <a:pt x="1495" y="6463"/>
                </a:lnTo>
                <a:lnTo>
                  <a:pt x="2160" y="6463"/>
                </a:lnTo>
                <a:lnTo>
                  <a:pt x="4985" y="6463"/>
                </a:lnTo>
                <a:lnTo>
                  <a:pt x="5982" y="6463"/>
                </a:lnTo>
                <a:lnTo>
                  <a:pt x="1495" y="6463"/>
                </a:lnTo>
                <a:lnTo>
                  <a:pt x="1495" y="7483"/>
                </a:lnTo>
                <a:lnTo>
                  <a:pt x="2160" y="7483"/>
                </a:lnTo>
                <a:lnTo>
                  <a:pt x="4985" y="7483"/>
                </a:lnTo>
                <a:lnTo>
                  <a:pt x="5982" y="7483"/>
                </a:lnTo>
                <a:lnTo>
                  <a:pt x="1495" y="7483"/>
                </a:lnTo>
                <a:lnTo>
                  <a:pt x="1495" y="8504"/>
                </a:lnTo>
                <a:lnTo>
                  <a:pt x="2160" y="8504"/>
                </a:lnTo>
                <a:lnTo>
                  <a:pt x="4985" y="8504"/>
                </a:lnTo>
                <a:lnTo>
                  <a:pt x="5982" y="8504"/>
                </a:lnTo>
                <a:lnTo>
                  <a:pt x="1495" y="8504"/>
                </a:lnTo>
                <a:lnTo>
                  <a:pt x="1495" y="9524"/>
                </a:lnTo>
                <a:lnTo>
                  <a:pt x="2160" y="9524"/>
                </a:lnTo>
                <a:lnTo>
                  <a:pt x="4985" y="9524"/>
                </a:lnTo>
                <a:lnTo>
                  <a:pt x="5982" y="9524"/>
                </a:lnTo>
                <a:lnTo>
                  <a:pt x="1495" y="9524"/>
                </a:lnTo>
                <a:lnTo>
                  <a:pt x="1495" y="10545"/>
                </a:lnTo>
                <a:lnTo>
                  <a:pt x="2160" y="10545"/>
                </a:lnTo>
                <a:lnTo>
                  <a:pt x="4985" y="10545"/>
                </a:lnTo>
                <a:lnTo>
                  <a:pt x="5982" y="10545"/>
                </a:lnTo>
                <a:lnTo>
                  <a:pt x="1495" y="10545"/>
                </a:lnTo>
                <a:lnTo>
                  <a:pt x="1495" y="11565"/>
                </a:lnTo>
                <a:lnTo>
                  <a:pt x="2160" y="11565"/>
                </a:lnTo>
                <a:lnTo>
                  <a:pt x="4985" y="11565"/>
                </a:lnTo>
                <a:lnTo>
                  <a:pt x="5982" y="11565"/>
                </a:lnTo>
                <a:lnTo>
                  <a:pt x="1495" y="11565"/>
                </a:lnTo>
                <a:lnTo>
                  <a:pt x="1495" y="12586"/>
                </a:lnTo>
                <a:lnTo>
                  <a:pt x="2160" y="12586"/>
                </a:lnTo>
                <a:lnTo>
                  <a:pt x="4985" y="12586"/>
                </a:lnTo>
                <a:lnTo>
                  <a:pt x="5982" y="12586"/>
                </a:lnTo>
                <a:lnTo>
                  <a:pt x="1495" y="12586"/>
                </a:lnTo>
                <a:lnTo>
                  <a:pt x="1495" y="13606"/>
                </a:lnTo>
                <a:lnTo>
                  <a:pt x="2160" y="13606"/>
                </a:lnTo>
                <a:lnTo>
                  <a:pt x="4985" y="13606"/>
                </a:lnTo>
                <a:lnTo>
                  <a:pt x="5982" y="13606"/>
                </a:lnTo>
                <a:lnTo>
                  <a:pt x="1495" y="13606"/>
                </a:lnTo>
                <a:lnTo>
                  <a:pt x="1495" y="14627"/>
                </a:lnTo>
                <a:lnTo>
                  <a:pt x="2160" y="14627"/>
                </a:lnTo>
                <a:lnTo>
                  <a:pt x="4985" y="14627"/>
                </a:lnTo>
                <a:lnTo>
                  <a:pt x="5982" y="14627"/>
                </a:lnTo>
                <a:lnTo>
                  <a:pt x="1495" y="14627"/>
                </a:lnTo>
                <a:lnTo>
                  <a:pt x="1495" y="15647"/>
                </a:lnTo>
                <a:lnTo>
                  <a:pt x="2160" y="15647"/>
                </a:lnTo>
                <a:lnTo>
                  <a:pt x="4985" y="15647"/>
                </a:lnTo>
                <a:lnTo>
                  <a:pt x="5982" y="15647"/>
                </a:lnTo>
                <a:lnTo>
                  <a:pt x="1495" y="15647"/>
                </a:lnTo>
                <a:lnTo>
                  <a:pt x="1495" y="16668"/>
                </a:lnTo>
                <a:lnTo>
                  <a:pt x="2160" y="16668"/>
                </a:lnTo>
                <a:lnTo>
                  <a:pt x="4985" y="16668"/>
                </a:lnTo>
                <a:lnTo>
                  <a:pt x="5982" y="16668"/>
                </a:lnTo>
                <a:lnTo>
                  <a:pt x="1495" y="16668"/>
                </a:lnTo>
                <a:lnTo>
                  <a:pt x="1495" y="17688"/>
                </a:lnTo>
                <a:lnTo>
                  <a:pt x="2160" y="17688"/>
                </a:lnTo>
                <a:lnTo>
                  <a:pt x="4985" y="17688"/>
                </a:lnTo>
                <a:lnTo>
                  <a:pt x="5982" y="17688"/>
                </a:lnTo>
                <a:lnTo>
                  <a:pt x="1495" y="17688"/>
                </a:lnTo>
                <a:moveTo>
                  <a:pt x="1994" y="19729"/>
                </a:moveTo>
                <a:lnTo>
                  <a:pt x="1994" y="20069"/>
                </a:lnTo>
                <a:lnTo>
                  <a:pt x="1994" y="21260"/>
                </a:lnTo>
                <a:lnTo>
                  <a:pt x="1994" y="21600"/>
                </a:lnTo>
                <a:lnTo>
                  <a:pt x="1994" y="19729"/>
                </a:lnTo>
                <a:lnTo>
                  <a:pt x="2658" y="19729"/>
                </a:lnTo>
                <a:lnTo>
                  <a:pt x="2658" y="20069"/>
                </a:lnTo>
                <a:lnTo>
                  <a:pt x="2658" y="21260"/>
                </a:lnTo>
                <a:lnTo>
                  <a:pt x="2658" y="21600"/>
                </a:lnTo>
                <a:lnTo>
                  <a:pt x="2658" y="19729"/>
                </a:lnTo>
                <a:lnTo>
                  <a:pt x="3489" y="19729"/>
                </a:lnTo>
                <a:lnTo>
                  <a:pt x="3489" y="20069"/>
                </a:lnTo>
                <a:lnTo>
                  <a:pt x="3489" y="21260"/>
                </a:lnTo>
                <a:lnTo>
                  <a:pt x="3489" y="21600"/>
                </a:lnTo>
                <a:lnTo>
                  <a:pt x="3489" y="19729"/>
                </a:lnTo>
                <a:lnTo>
                  <a:pt x="4320" y="19729"/>
                </a:lnTo>
                <a:lnTo>
                  <a:pt x="4320" y="20069"/>
                </a:lnTo>
                <a:lnTo>
                  <a:pt x="4320" y="21260"/>
                </a:lnTo>
                <a:lnTo>
                  <a:pt x="4320" y="21600"/>
                </a:lnTo>
                <a:lnTo>
                  <a:pt x="4320" y="19729"/>
                </a:lnTo>
                <a:lnTo>
                  <a:pt x="5151" y="19729"/>
                </a:lnTo>
                <a:lnTo>
                  <a:pt x="5151" y="20069"/>
                </a:lnTo>
                <a:lnTo>
                  <a:pt x="5151" y="21260"/>
                </a:lnTo>
                <a:lnTo>
                  <a:pt x="5151" y="21600"/>
                </a:lnTo>
                <a:lnTo>
                  <a:pt x="5151" y="19729"/>
                </a:lnTo>
                <a:lnTo>
                  <a:pt x="5982" y="19729"/>
                </a:lnTo>
                <a:lnTo>
                  <a:pt x="5982" y="20069"/>
                </a:lnTo>
                <a:lnTo>
                  <a:pt x="5982" y="21260"/>
                </a:lnTo>
                <a:lnTo>
                  <a:pt x="5982" y="21600"/>
                </a:lnTo>
                <a:lnTo>
                  <a:pt x="5982" y="19729"/>
                </a:lnTo>
                <a:lnTo>
                  <a:pt x="6812" y="19729"/>
                </a:lnTo>
                <a:lnTo>
                  <a:pt x="6812" y="20069"/>
                </a:lnTo>
                <a:lnTo>
                  <a:pt x="6812" y="21260"/>
                </a:lnTo>
                <a:lnTo>
                  <a:pt x="6812" y="21600"/>
                </a:lnTo>
                <a:lnTo>
                  <a:pt x="6812" y="19729"/>
                </a:lnTo>
                <a:lnTo>
                  <a:pt x="7643" y="19729"/>
                </a:lnTo>
                <a:lnTo>
                  <a:pt x="7643" y="20069"/>
                </a:lnTo>
                <a:lnTo>
                  <a:pt x="7643" y="21260"/>
                </a:lnTo>
                <a:lnTo>
                  <a:pt x="7643" y="21600"/>
                </a:lnTo>
                <a:lnTo>
                  <a:pt x="7643" y="19729"/>
                </a:lnTo>
                <a:lnTo>
                  <a:pt x="8474" y="19729"/>
                </a:lnTo>
                <a:lnTo>
                  <a:pt x="8474" y="20069"/>
                </a:lnTo>
                <a:lnTo>
                  <a:pt x="8474" y="21260"/>
                </a:lnTo>
                <a:lnTo>
                  <a:pt x="8474" y="21600"/>
                </a:lnTo>
                <a:lnTo>
                  <a:pt x="8474" y="19729"/>
                </a:lnTo>
                <a:lnTo>
                  <a:pt x="9305" y="19729"/>
                </a:lnTo>
                <a:lnTo>
                  <a:pt x="9305" y="20069"/>
                </a:lnTo>
                <a:lnTo>
                  <a:pt x="9305" y="21260"/>
                </a:lnTo>
                <a:lnTo>
                  <a:pt x="9305" y="21600"/>
                </a:lnTo>
                <a:lnTo>
                  <a:pt x="9305" y="19729"/>
                </a:lnTo>
                <a:lnTo>
                  <a:pt x="10135" y="19729"/>
                </a:lnTo>
                <a:lnTo>
                  <a:pt x="10135" y="20069"/>
                </a:lnTo>
                <a:lnTo>
                  <a:pt x="10135" y="21260"/>
                </a:lnTo>
                <a:lnTo>
                  <a:pt x="10135" y="21600"/>
                </a:lnTo>
                <a:lnTo>
                  <a:pt x="10135" y="19729"/>
                </a:lnTo>
                <a:lnTo>
                  <a:pt x="10966" y="19729"/>
                </a:lnTo>
                <a:lnTo>
                  <a:pt x="10966" y="20069"/>
                </a:lnTo>
                <a:lnTo>
                  <a:pt x="10966" y="21260"/>
                </a:lnTo>
                <a:lnTo>
                  <a:pt x="10966" y="21600"/>
                </a:lnTo>
                <a:lnTo>
                  <a:pt x="10966" y="19729"/>
                </a:lnTo>
                <a:lnTo>
                  <a:pt x="11797" y="19729"/>
                </a:lnTo>
                <a:lnTo>
                  <a:pt x="11797" y="20069"/>
                </a:lnTo>
                <a:lnTo>
                  <a:pt x="11797" y="21260"/>
                </a:lnTo>
                <a:lnTo>
                  <a:pt x="11797" y="21600"/>
                </a:lnTo>
                <a:lnTo>
                  <a:pt x="11797" y="19729"/>
                </a:lnTo>
                <a:lnTo>
                  <a:pt x="12462" y="19729"/>
                </a:lnTo>
                <a:lnTo>
                  <a:pt x="12462" y="20069"/>
                </a:lnTo>
                <a:lnTo>
                  <a:pt x="12462" y="21260"/>
                </a:lnTo>
                <a:lnTo>
                  <a:pt x="12462" y="21600"/>
                </a:lnTo>
                <a:lnTo>
                  <a:pt x="12462" y="19729"/>
                </a:lnTo>
                <a:lnTo>
                  <a:pt x="13292" y="19729"/>
                </a:lnTo>
                <a:lnTo>
                  <a:pt x="13292" y="20069"/>
                </a:lnTo>
                <a:lnTo>
                  <a:pt x="13292" y="21260"/>
                </a:lnTo>
                <a:lnTo>
                  <a:pt x="13292" y="21600"/>
                </a:lnTo>
                <a:lnTo>
                  <a:pt x="13292" y="19729"/>
                </a:lnTo>
                <a:lnTo>
                  <a:pt x="14123" y="19729"/>
                </a:lnTo>
                <a:lnTo>
                  <a:pt x="14123" y="20069"/>
                </a:lnTo>
                <a:lnTo>
                  <a:pt x="14123" y="21260"/>
                </a:lnTo>
                <a:lnTo>
                  <a:pt x="14123" y="21600"/>
                </a:lnTo>
                <a:lnTo>
                  <a:pt x="14123" y="19729"/>
                </a:lnTo>
                <a:lnTo>
                  <a:pt x="14954" y="19729"/>
                </a:lnTo>
                <a:lnTo>
                  <a:pt x="14954" y="20069"/>
                </a:lnTo>
                <a:lnTo>
                  <a:pt x="14954" y="21260"/>
                </a:lnTo>
                <a:lnTo>
                  <a:pt x="14954" y="21600"/>
                </a:lnTo>
                <a:lnTo>
                  <a:pt x="14954" y="19729"/>
                </a:lnTo>
                <a:lnTo>
                  <a:pt x="15785" y="19729"/>
                </a:lnTo>
                <a:lnTo>
                  <a:pt x="15785" y="20069"/>
                </a:lnTo>
                <a:lnTo>
                  <a:pt x="15785" y="21260"/>
                </a:lnTo>
                <a:lnTo>
                  <a:pt x="15785" y="21600"/>
                </a:lnTo>
                <a:lnTo>
                  <a:pt x="15785" y="19729"/>
                </a:lnTo>
                <a:lnTo>
                  <a:pt x="16615" y="19729"/>
                </a:lnTo>
                <a:lnTo>
                  <a:pt x="16615" y="20069"/>
                </a:lnTo>
                <a:lnTo>
                  <a:pt x="16615" y="21260"/>
                </a:lnTo>
                <a:lnTo>
                  <a:pt x="16615" y="21600"/>
                </a:lnTo>
                <a:lnTo>
                  <a:pt x="16615" y="19729"/>
                </a:lnTo>
                <a:lnTo>
                  <a:pt x="17446" y="19729"/>
                </a:lnTo>
                <a:lnTo>
                  <a:pt x="17446" y="20069"/>
                </a:lnTo>
                <a:lnTo>
                  <a:pt x="17446" y="21260"/>
                </a:lnTo>
                <a:lnTo>
                  <a:pt x="17446" y="21600"/>
                </a:lnTo>
                <a:lnTo>
                  <a:pt x="17446" y="19729"/>
                </a:lnTo>
                <a:lnTo>
                  <a:pt x="18277" y="19729"/>
                </a:lnTo>
                <a:lnTo>
                  <a:pt x="18277" y="20069"/>
                </a:lnTo>
                <a:lnTo>
                  <a:pt x="18277" y="21260"/>
                </a:lnTo>
                <a:lnTo>
                  <a:pt x="18277" y="21600"/>
                </a:lnTo>
                <a:lnTo>
                  <a:pt x="18277" y="19729"/>
                </a:lnTo>
                <a:lnTo>
                  <a:pt x="19108" y="19729"/>
                </a:lnTo>
                <a:lnTo>
                  <a:pt x="19108" y="20069"/>
                </a:lnTo>
                <a:lnTo>
                  <a:pt x="19108" y="21260"/>
                </a:lnTo>
                <a:lnTo>
                  <a:pt x="19108" y="21600"/>
                </a:lnTo>
                <a:lnTo>
                  <a:pt x="19108" y="19729"/>
                </a:lnTo>
                <a:lnTo>
                  <a:pt x="19938" y="19729"/>
                </a:lnTo>
                <a:lnTo>
                  <a:pt x="19938" y="20069"/>
                </a:lnTo>
                <a:lnTo>
                  <a:pt x="19938" y="21260"/>
                </a:lnTo>
                <a:lnTo>
                  <a:pt x="19938" y="21600"/>
                </a:lnTo>
                <a:lnTo>
                  <a:pt x="19938" y="19729"/>
                </a:lnTo>
                <a:moveTo>
                  <a:pt x="1495" y="1531"/>
                </a:moveTo>
                <a:lnTo>
                  <a:pt x="5982" y="1531"/>
                </a:lnTo>
                <a:lnTo>
                  <a:pt x="5982" y="18539"/>
                </a:lnTo>
                <a:lnTo>
                  <a:pt x="1495" y="18539"/>
                </a:lnTo>
                <a:lnTo>
                  <a:pt x="1495" y="1531"/>
                </a:lnTo>
                <a:moveTo>
                  <a:pt x="7311" y="1531"/>
                </a:moveTo>
                <a:lnTo>
                  <a:pt x="7975" y="1531"/>
                </a:lnTo>
                <a:lnTo>
                  <a:pt x="7975" y="8334"/>
                </a:lnTo>
                <a:lnTo>
                  <a:pt x="7311" y="8334"/>
                </a:lnTo>
                <a:lnTo>
                  <a:pt x="7311" y="1531"/>
                </a:lnTo>
                <a:moveTo>
                  <a:pt x="7145" y="9865"/>
                </a:moveTo>
                <a:lnTo>
                  <a:pt x="8142" y="9865"/>
                </a:lnTo>
                <a:lnTo>
                  <a:pt x="8142" y="10715"/>
                </a:lnTo>
                <a:lnTo>
                  <a:pt x="7145" y="10715"/>
                </a:lnTo>
                <a:lnTo>
                  <a:pt x="7145" y="9865"/>
                </a:lnTo>
                <a:moveTo>
                  <a:pt x="8972" y="1531"/>
                </a:moveTo>
                <a:lnTo>
                  <a:pt x="12462" y="1531"/>
                </a:lnTo>
                <a:lnTo>
                  <a:pt x="12462" y="5443"/>
                </a:lnTo>
                <a:lnTo>
                  <a:pt x="8972" y="5443"/>
                </a:lnTo>
                <a:lnTo>
                  <a:pt x="8972" y="1531"/>
                </a:lnTo>
                <a:moveTo>
                  <a:pt x="13625" y="1531"/>
                </a:moveTo>
                <a:lnTo>
                  <a:pt x="20271" y="1531"/>
                </a:lnTo>
                <a:lnTo>
                  <a:pt x="20271" y="5443"/>
                </a:lnTo>
                <a:lnTo>
                  <a:pt x="13625" y="5443"/>
                </a:lnTo>
                <a:lnTo>
                  <a:pt x="13625" y="1531"/>
                </a:lnTo>
                <a:moveTo>
                  <a:pt x="18609" y="6463"/>
                </a:moveTo>
                <a:lnTo>
                  <a:pt x="20437" y="6463"/>
                </a:lnTo>
                <a:lnTo>
                  <a:pt x="20437" y="10885"/>
                </a:lnTo>
                <a:lnTo>
                  <a:pt x="18609" y="10885"/>
                </a:lnTo>
                <a:lnTo>
                  <a:pt x="18609" y="6463"/>
                </a:lnTo>
              </a:path>
            </a:pathLst>
          </a:custGeom>
          <a:solidFill>
            <a:schemeClr val="bg1"/>
          </a:solidFill>
          <a:ln w="9525">
            <a:solidFill>
              <a:srgbClr val="000000"/>
            </a:solidFill>
            <a:miter lim="800000"/>
            <a:headEnd/>
            <a:tailEnd/>
          </a:ln>
        </p:spPr>
        <p:txBody>
          <a:bodyPr/>
          <a:lstStyle/>
          <a:p>
            <a:endParaRPr lang="fr-FR"/>
          </a:p>
        </p:txBody>
      </p:sp>
      <p:sp>
        <p:nvSpPr>
          <p:cNvPr id="109575" name="Line 7"/>
          <p:cNvSpPr>
            <a:spLocks noChangeShapeType="1"/>
          </p:cNvSpPr>
          <p:nvPr/>
        </p:nvSpPr>
        <p:spPr bwMode="auto">
          <a:xfrm flipV="1">
            <a:off x="5635625" y="4710113"/>
            <a:ext cx="736600" cy="638175"/>
          </a:xfrm>
          <a:prstGeom prst="line">
            <a:avLst/>
          </a:prstGeom>
          <a:noFill/>
          <a:ln w="9525">
            <a:solidFill>
              <a:schemeClr val="tx1"/>
            </a:solidFill>
            <a:round/>
            <a:headEnd type="triangle" w="med" len="med"/>
            <a:tailEnd type="triangle" w="med" len="med"/>
          </a:ln>
        </p:spPr>
        <p:txBody>
          <a:bodyPr/>
          <a:lstStyle/>
          <a:p>
            <a:endParaRPr lang="fr-FR"/>
          </a:p>
        </p:txBody>
      </p:sp>
      <p:sp>
        <p:nvSpPr>
          <p:cNvPr id="109576" name="Text Box 8"/>
          <p:cNvSpPr txBox="1">
            <a:spLocks noChangeArrowheads="1"/>
          </p:cNvSpPr>
          <p:nvPr/>
        </p:nvSpPr>
        <p:spPr bwMode="auto">
          <a:xfrm>
            <a:off x="6316663" y="5268913"/>
            <a:ext cx="2493962" cy="581025"/>
          </a:xfrm>
          <a:prstGeom prst="rect">
            <a:avLst/>
          </a:prstGeom>
          <a:noFill/>
          <a:ln w="9525">
            <a:noFill/>
            <a:miter lim="800000"/>
            <a:headEnd/>
            <a:tailEnd/>
          </a:ln>
        </p:spPr>
        <p:txBody>
          <a:bodyPr lIns="91390" tIns="45695" rIns="91390" bIns="45695">
            <a:spAutoFit/>
          </a:bodyPr>
          <a:lstStyle/>
          <a:p>
            <a:pPr algn="ctr">
              <a:spcBef>
                <a:spcPct val="50000"/>
              </a:spcBef>
            </a:pPr>
            <a:r>
              <a:rPr lang="fr-FR" sz="1600" b="1">
                <a:solidFill>
                  <a:schemeClr val="bg1"/>
                </a:solidFill>
                <a:latin typeface="Verdana" pitchFamily="34" charset="0"/>
              </a:rPr>
              <a:t>Application serveur central</a:t>
            </a:r>
          </a:p>
        </p:txBody>
      </p:sp>
      <p:sp>
        <p:nvSpPr>
          <p:cNvPr id="109577" name="Text Box 9"/>
          <p:cNvSpPr txBox="1">
            <a:spLocks noChangeArrowheads="1"/>
          </p:cNvSpPr>
          <p:nvPr/>
        </p:nvSpPr>
        <p:spPr bwMode="auto">
          <a:xfrm>
            <a:off x="252413" y="6261100"/>
            <a:ext cx="3616325" cy="336550"/>
          </a:xfrm>
          <a:prstGeom prst="rect">
            <a:avLst/>
          </a:prstGeom>
          <a:noFill/>
          <a:ln w="9525">
            <a:noFill/>
            <a:miter lim="800000"/>
            <a:headEnd/>
            <a:tailEnd/>
          </a:ln>
        </p:spPr>
        <p:txBody>
          <a:bodyPr lIns="91390" tIns="45695" rIns="91390" bIns="45695">
            <a:spAutoFit/>
          </a:bodyPr>
          <a:lstStyle/>
          <a:p>
            <a:pPr algn="ctr">
              <a:spcBef>
                <a:spcPct val="50000"/>
              </a:spcBef>
            </a:pPr>
            <a:r>
              <a:rPr lang="fr-FR" sz="1600" b="1">
                <a:solidFill>
                  <a:schemeClr val="bg1"/>
                </a:solidFill>
                <a:latin typeface="Verdana" pitchFamily="34" charset="0"/>
              </a:rPr>
              <a:t>Application monoposte</a:t>
            </a:r>
          </a:p>
        </p:txBody>
      </p:sp>
      <p:sp>
        <p:nvSpPr>
          <p:cNvPr id="109578" name="Text Box 10"/>
          <p:cNvSpPr txBox="1">
            <a:spLocks noChangeArrowheads="1"/>
          </p:cNvSpPr>
          <p:nvPr/>
        </p:nvSpPr>
        <p:spPr bwMode="auto">
          <a:xfrm>
            <a:off x="1314450" y="4273550"/>
            <a:ext cx="614363" cy="284163"/>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DAL</a:t>
            </a:r>
          </a:p>
        </p:txBody>
      </p:sp>
      <p:sp>
        <p:nvSpPr>
          <p:cNvPr id="109579" name="Text Box 11"/>
          <p:cNvSpPr txBox="1">
            <a:spLocks noChangeArrowheads="1"/>
          </p:cNvSpPr>
          <p:nvPr/>
        </p:nvSpPr>
        <p:spPr bwMode="auto">
          <a:xfrm>
            <a:off x="1314450" y="3644900"/>
            <a:ext cx="614363" cy="284163"/>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UI</a:t>
            </a:r>
          </a:p>
        </p:txBody>
      </p:sp>
      <p:sp>
        <p:nvSpPr>
          <p:cNvPr id="109580" name="Text Box 12"/>
          <p:cNvSpPr txBox="1">
            <a:spLocks noChangeArrowheads="1"/>
          </p:cNvSpPr>
          <p:nvPr/>
        </p:nvSpPr>
        <p:spPr bwMode="auto">
          <a:xfrm>
            <a:off x="1314450" y="3994150"/>
            <a:ext cx="614363" cy="284163"/>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BE</a:t>
            </a:r>
          </a:p>
        </p:txBody>
      </p:sp>
      <p:sp>
        <p:nvSpPr>
          <p:cNvPr id="109581" name="Text Box 13"/>
          <p:cNvSpPr txBox="1">
            <a:spLocks noChangeArrowheads="1"/>
          </p:cNvSpPr>
          <p:nvPr/>
        </p:nvSpPr>
        <p:spPr bwMode="auto">
          <a:xfrm>
            <a:off x="7153275" y="4608513"/>
            <a:ext cx="614363" cy="284162"/>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DAL</a:t>
            </a:r>
          </a:p>
        </p:txBody>
      </p:sp>
      <p:sp>
        <p:nvSpPr>
          <p:cNvPr id="109582" name="Text Box 14"/>
          <p:cNvSpPr txBox="1">
            <a:spLocks noChangeArrowheads="1"/>
          </p:cNvSpPr>
          <p:nvPr/>
        </p:nvSpPr>
        <p:spPr bwMode="auto">
          <a:xfrm>
            <a:off x="7164388" y="4005263"/>
            <a:ext cx="603250" cy="284162"/>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UI</a:t>
            </a:r>
          </a:p>
        </p:txBody>
      </p:sp>
      <p:sp>
        <p:nvSpPr>
          <p:cNvPr id="109583" name="Text Box 15"/>
          <p:cNvSpPr txBox="1">
            <a:spLocks noChangeArrowheads="1"/>
          </p:cNvSpPr>
          <p:nvPr/>
        </p:nvSpPr>
        <p:spPr bwMode="auto">
          <a:xfrm>
            <a:off x="7153275" y="4329113"/>
            <a:ext cx="614363" cy="284162"/>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BE</a:t>
            </a:r>
          </a:p>
        </p:txBody>
      </p:sp>
      <p:sp>
        <p:nvSpPr>
          <p:cNvPr id="109584" name="AutoShape 16"/>
          <p:cNvSpPr>
            <a:spLocks noChangeArrowheads="1"/>
          </p:cNvSpPr>
          <p:nvPr/>
        </p:nvSpPr>
        <p:spPr bwMode="auto">
          <a:xfrm>
            <a:off x="8080375" y="4359275"/>
            <a:ext cx="463550" cy="495300"/>
          </a:xfrm>
          <a:prstGeom prst="flowChartMagneticDisk">
            <a:avLst/>
          </a:prstGeom>
          <a:solidFill>
            <a:schemeClr val="bg1"/>
          </a:solidFill>
          <a:ln w="9525">
            <a:solidFill>
              <a:srgbClr val="000000"/>
            </a:solidFill>
            <a:round/>
            <a:headEnd/>
            <a:tailEnd/>
          </a:ln>
        </p:spPr>
        <p:txBody>
          <a:bodyPr wrap="none" anchor="ctr"/>
          <a:lstStyle/>
          <a:p>
            <a:endParaRPr lang="fr-FR"/>
          </a:p>
        </p:txBody>
      </p:sp>
      <p:sp>
        <p:nvSpPr>
          <p:cNvPr id="202769" name="Text Box 17"/>
          <p:cNvSpPr txBox="1">
            <a:spLocks noChangeArrowheads="1"/>
          </p:cNvSpPr>
          <p:nvPr/>
        </p:nvSpPr>
        <p:spPr bwMode="auto">
          <a:xfrm>
            <a:off x="0" y="0"/>
            <a:ext cx="9144000" cy="609600"/>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400" b="1">
                <a:solidFill>
                  <a:schemeClr val="bg1"/>
                </a:solidFill>
                <a:effectLst>
                  <a:outerShdw blurRad="38100" dist="38100" dir="2700000" algn="tl">
                    <a:srgbClr val="000000"/>
                  </a:outerShdw>
                </a:effectLst>
              </a:rPr>
              <a:t>Le modèle 1 tiers</a:t>
            </a:r>
          </a:p>
        </p:txBody>
      </p:sp>
      <p:sp>
        <p:nvSpPr>
          <p:cNvPr id="109586" name="Text Box 18"/>
          <p:cNvSpPr txBox="1">
            <a:spLocks noChangeArrowheads="1"/>
          </p:cNvSpPr>
          <p:nvPr/>
        </p:nvSpPr>
        <p:spPr bwMode="auto">
          <a:xfrm>
            <a:off x="1979613" y="3644900"/>
            <a:ext cx="614362" cy="284163"/>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UIP</a:t>
            </a:r>
          </a:p>
        </p:txBody>
      </p:sp>
      <p:sp>
        <p:nvSpPr>
          <p:cNvPr id="109587" name="Text Box 19"/>
          <p:cNvSpPr txBox="1">
            <a:spLocks noChangeArrowheads="1"/>
          </p:cNvSpPr>
          <p:nvPr/>
        </p:nvSpPr>
        <p:spPr bwMode="auto">
          <a:xfrm>
            <a:off x="7829550" y="4005263"/>
            <a:ext cx="614363" cy="284162"/>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UIP</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computr2"/>
          <p:cNvSpPr>
            <a:spLocks noEditPoints="1" noChangeArrowheads="1"/>
          </p:cNvSpPr>
          <p:nvPr/>
        </p:nvSpPr>
        <p:spPr bwMode="auto">
          <a:xfrm>
            <a:off x="125413" y="3587750"/>
            <a:ext cx="3105150" cy="2554288"/>
          </a:xfrm>
          <a:custGeom>
            <a:avLst/>
            <a:gdLst>
              <a:gd name="T0" fmla="*/ 1552575 w 21600"/>
              <a:gd name="T1" fmla="*/ 0 h 21600"/>
              <a:gd name="T2" fmla="*/ 1552575 w 21600"/>
              <a:gd name="T3" fmla="*/ 2554288 h 21600"/>
              <a:gd name="T4" fmla="*/ 2490733 w 21600"/>
              <a:gd name="T5" fmla="*/ 0 h 21600"/>
              <a:gd name="T6" fmla="*/ 614417 w 21600"/>
              <a:gd name="T7" fmla="*/ 0 h 21600"/>
              <a:gd name="T8" fmla="*/ 614417 w 21600"/>
              <a:gd name="T9" fmla="*/ 1375413 h 21600"/>
              <a:gd name="T10" fmla="*/ 2490733 w 21600"/>
              <a:gd name="T11" fmla="*/ 1375413 h 21600"/>
              <a:gd name="T12" fmla="*/ 614417 w 21600"/>
              <a:gd name="T13" fmla="*/ 687766 h 21600"/>
              <a:gd name="T14" fmla="*/ 2490733 w 21600"/>
              <a:gd name="T15" fmla="*/ 687766 h 21600"/>
              <a:gd name="T16" fmla="*/ 2706656 w 21600"/>
              <a:gd name="T17" fmla="*/ 1866640 h 21600"/>
              <a:gd name="T18" fmla="*/ 398494 w 21600"/>
              <a:gd name="T19" fmla="*/ 1866640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6194 w 21600"/>
              <a:gd name="T31" fmla="*/ 1913 h 21600"/>
              <a:gd name="T32" fmla="*/ 15565 w 21600"/>
              <a:gd name="T33" fmla="*/ 9747 h 2160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600" h="21600" extrusionOk="0">
                <a:moveTo>
                  <a:pt x="21022" y="20295"/>
                </a:moveTo>
                <a:lnTo>
                  <a:pt x="18828" y="18396"/>
                </a:lnTo>
                <a:lnTo>
                  <a:pt x="18828" y="13174"/>
                </a:lnTo>
                <a:lnTo>
                  <a:pt x="15478" y="13174"/>
                </a:lnTo>
                <a:lnTo>
                  <a:pt x="15478" y="11631"/>
                </a:lnTo>
                <a:lnTo>
                  <a:pt x="17326" y="11631"/>
                </a:lnTo>
                <a:lnTo>
                  <a:pt x="17326" y="11156"/>
                </a:lnTo>
                <a:lnTo>
                  <a:pt x="17326" y="0"/>
                </a:lnTo>
                <a:lnTo>
                  <a:pt x="10858" y="0"/>
                </a:lnTo>
                <a:lnTo>
                  <a:pt x="4274" y="0"/>
                </a:lnTo>
                <a:lnTo>
                  <a:pt x="4274" y="11037"/>
                </a:lnTo>
                <a:lnTo>
                  <a:pt x="4274" y="11631"/>
                </a:lnTo>
                <a:lnTo>
                  <a:pt x="6122" y="11631"/>
                </a:lnTo>
                <a:lnTo>
                  <a:pt x="6122" y="13174"/>
                </a:lnTo>
                <a:lnTo>
                  <a:pt x="2772" y="13174"/>
                </a:lnTo>
                <a:lnTo>
                  <a:pt x="2772" y="18514"/>
                </a:lnTo>
                <a:lnTo>
                  <a:pt x="693" y="20295"/>
                </a:lnTo>
                <a:lnTo>
                  <a:pt x="462" y="20413"/>
                </a:lnTo>
                <a:lnTo>
                  <a:pt x="231" y="20651"/>
                </a:lnTo>
                <a:lnTo>
                  <a:pt x="116" y="20888"/>
                </a:lnTo>
                <a:lnTo>
                  <a:pt x="0" y="21125"/>
                </a:lnTo>
                <a:lnTo>
                  <a:pt x="0" y="21244"/>
                </a:lnTo>
                <a:lnTo>
                  <a:pt x="116" y="21363"/>
                </a:lnTo>
                <a:lnTo>
                  <a:pt x="116" y="21481"/>
                </a:lnTo>
                <a:lnTo>
                  <a:pt x="231" y="21481"/>
                </a:lnTo>
                <a:lnTo>
                  <a:pt x="347" y="21600"/>
                </a:lnTo>
                <a:lnTo>
                  <a:pt x="578" y="21600"/>
                </a:lnTo>
                <a:lnTo>
                  <a:pt x="693" y="21600"/>
                </a:lnTo>
                <a:lnTo>
                  <a:pt x="10858" y="21600"/>
                </a:lnTo>
                <a:lnTo>
                  <a:pt x="20907" y="21600"/>
                </a:lnTo>
                <a:lnTo>
                  <a:pt x="21138" y="21600"/>
                </a:lnTo>
                <a:lnTo>
                  <a:pt x="21253" y="21600"/>
                </a:lnTo>
                <a:lnTo>
                  <a:pt x="21369" y="21481"/>
                </a:lnTo>
                <a:lnTo>
                  <a:pt x="21484" y="21481"/>
                </a:lnTo>
                <a:lnTo>
                  <a:pt x="21600" y="21363"/>
                </a:lnTo>
                <a:lnTo>
                  <a:pt x="21600" y="21244"/>
                </a:lnTo>
                <a:lnTo>
                  <a:pt x="21600" y="21125"/>
                </a:lnTo>
                <a:lnTo>
                  <a:pt x="21484" y="20888"/>
                </a:lnTo>
                <a:lnTo>
                  <a:pt x="21369" y="20651"/>
                </a:lnTo>
                <a:lnTo>
                  <a:pt x="21253" y="20413"/>
                </a:lnTo>
                <a:lnTo>
                  <a:pt x="21022" y="20295"/>
                </a:lnTo>
                <a:close/>
              </a:path>
              <a:path w="21600" h="21600" extrusionOk="0">
                <a:moveTo>
                  <a:pt x="18019" y="18514"/>
                </a:moveTo>
                <a:lnTo>
                  <a:pt x="17326" y="17921"/>
                </a:lnTo>
                <a:lnTo>
                  <a:pt x="4389" y="17921"/>
                </a:lnTo>
                <a:lnTo>
                  <a:pt x="3696" y="18514"/>
                </a:lnTo>
                <a:lnTo>
                  <a:pt x="18019" y="18514"/>
                </a:lnTo>
                <a:close/>
              </a:path>
              <a:path w="21600" h="21600" extrusionOk="0">
                <a:moveTo>
                  <a:pt x="19174" y="19701"/>
                </a:moveTo>
                <a:lnTo>
                  <a:pt x="18481" y="19108"/>
                </a:lnTo>
                <a:lnTo>
                  <a:pt x="3119" y="19108"/>
                </a:lnTo>
                <a:lnTo>
                  <a:pt x="2426" y="19701"/>
                </a:lnTo>
                <a:lnTo>
                  <a:pt x="19174" y="19701"/>
                </a:lnTo>
                <a:close/>
              </a:path>
              <a:path w="21600" h="21600" extrusionOk="0">
                <a:moveTo>
                  <a:pt x="20560" y="20769"/>
                </a:moveTo>
                <a:lnTo>
                  <a:pt x="19867" y="20176"/>
                </a:lnTo>
                <a:lnTo>
                  <a:pt x="1848" y="20176"/>
                </a:lnTo>
                <a:lnTo>
                  <a:pt x="1155" y="20769"/>
                </a:lnTo>
                <a:lnTo>
                  <a:pt x="20560" y="20769"/>
                </a:lnTo>
                <a:close/>
              </a:path>
              <a:path w="21600" h="21600" extrusionOk="0">
                <a:moveTo>
                  <a:pt x="18828" y="18396"/>
                </a:moveTo>
                <a:lnTo>
                  <a:pt x="17442" y="17209"/>
                </a:lnTo>
                <a:lnTo>
                  <a:pt x="4158" y="17209"/>
                </a:lnTo>
                <a:lnTo>
                  <a:pt x="2772" y="18514"/>
                </a:lnTo>
                <a:moveTo>
                  <a:pt x="13168" y="14123"/>
                </a:moveTo>
                <a:lnTo>
                  <a:pt x="13168" y="14716"/>
                </a:lnTo>
                <a:lnTo>
                  <a:pt x="17788" y="14716"/>
                </a:lnTo>
                <a:lnTo>
                  <a:pt x="17788" y="14123"/>
                </a:lnTo>
                <a:lnTo>
                  <a:pt x="13168" y="14123"/>
                </a:lnTo>
                <a:close/>
              </a:path>
              <a:path w="21600" h="21600" extrusionOk="0">
                <a:moveTo>
                  <a:pt x="6122" y="1899"/>
                </a:moveTo>
                <a:lnTo>
                  <a:pt x="6122" y="9732"/>
                </a:lnTo>
                <a:lnTo>
                  <a:pt x="15478" y="9732"/>
                </a:lnTo>
                <a:lnTo>
                  <a:pt x="15478" y="1899"/>
                </a:lnTo>
                <a:lnTo>
                  <a:pt x="6122" y="1899"/>
                </a:lnTo>
                <a:moveTo>
                  <a:pt x="6122" y="11631"/>
                </a:moveTo>
                <a:lnTo>
                  <a:pt x="15478" y="11631"/>
                </a:lnTo>
                <a:lnTo>
                  <a:pt x="15478" y="13174"/>
                </a:lnTo>
                <a:lnTo>
                  <a:pt x="6122" y="13174"/>
                </a:lnTo>
                <a:lnTo>
                  <a:pt x="6122" y="11631"/>
                </a:lnTo>
                <a:close/>
              </a:path>
            </a:pathLst>
          </a:custGeom>
          <a:solidFill>
            <a:schemeClr val="bg1"/>
          </a:solidFill>
          <a:ln w="9525">
            <a:solidFill>
              <a:srgbClr val="000000"/>
            </a:solidFill>
            <a:miter lim="800000"/>
            <a:headEnd/>
            <a:tailEnd/>
          </a:ln>
        </p:spPr>
        <p:txBody>
          <a:bodyPr/>
          <a:lstStyle/>
          <a:p>
            <a:endParaRPr lang="fr-FR"/>
          </a:p>
        </p:txBody>
      </p:sp>
      <p:sp>
        <p:nvSpPr>
          <p:cNvPr id="204803" name="Rectangle 3"/>
          <p:cNvSpPr>
            <a:spLocks noGrp="1" noChangeArrowheads="1"/>
          </p:cNvSpPr>
          <p:nvPr>
            <p:ph type="body" idx="4294967295"/>
          </p:nvPr>
        </p:nvSpPr>
        <p:spPr bwMode="gray">
          <a:xfrm>
            <a:off x="115888" y="692150"/>
            <a:ext cx="8963025" cy="5976938"/>
          </a:xfrm>
        </p:spPr>
        <p:txBody>
          <a:bodyPr lIns="91390" tIns="45695" rIns="91390" bIns="45695"/>
          <a:lstStyle/>
          <a:p>
            <a:pPr marL="85725" indent="-85725" algn="just" eaLnBrk="1" hangingPunct="1">
              <a:buFontTx/>
              <a:buNone/>
              <a:defRPr/>
            </a:pPr>
            <a:r>
              <a:rPr lang="fr-FR" smtClean="0">
                <a:solidFill>
                  <a:schemeClr val="bg1"/>
                </a:solidFill>
                <a:effectLst>
                  <a:outerShdw blurRad="38100" dist="38100" dir="2700000" algn="tl">
                    <a:srgbClr val="000000"/>
                  </a:outerShdw>
                </a:effectLst>
              </a:rPr>
              <a:t>	</a:t>
            </a:r>
            <a:r>
              <a:rPr lang="fr-FR" sz="3000" smtClean="0">
                <a:solidFill>
                  <a:schemeClr val="bg1"/>
                </a:solidFill>
                <a:effectLst>
                  <a:outerShdw blurRad="38100" dist="38100" dir="2700000" algn="tl">
                    <a:srgbClr val="000000"/>
                  </a:outerShdw>
                </a:effectLst>
              </a:rPr>
              <a:t>Le modèle Client/Serveur repose sur l’utilisation de bases de données relationnelles.</a:t>
            </a:r>
          </a:p>
          <a:p>
            <a:pPr marL="85725" indent="-85725" algn="just" eaLnBrk="1" hangingPunct="1">
              <a:buFontTx/>
              <a:buNone/>
              <a:defRPr/>
            </a:pPr>
            <a:endParaRPr lang="fr-FR" sz="1200" smtClean="0">
              <a:solidFill>
                <a:schemeClr val="bg1"/>
              </a:solidFill>
              <a:effectLst>
                <a:outerShdw blurRad="38100" dist="38100" dir="2700000" algn="tl">
                  <a:srgbClr val="000000"/>
                </a:outerShdw>
              </a:effectLst>
            </a:endParaRPr>
          </a:p>
          <a:p>
            <a:pPr marL="85725" indent="-85725" algn="just" eaLnBrk="1" hangingPunct="1">
              <a:buFontTx/>
              <a:buNone/>
              <a:defRPr/>
            </a:pPr>
            <a:r>
              <a:rPr lang="fr-FR" sz="3000" smtClean="0">
                <a:solidFill>
                  <a:schemeClr val="bg1"/>
                </a:solidFill>
                <a:effectLst>
                  <a:outerShdw blurRad="38100" dist="38100" dir="2700000" algn="tl">
                    <a:srgbClr val="000000"/>
                  </a:outerShdw>
                </a:effectLst>
              </a:rPr>
              <a:t>	Toutes les  couches sont distribuées sur deux entités: le client et le serveur.</a:t>
            </a:r>
          </a:p>
        </p:txBody>
      </p:sp>
      <p:sp>
        <p:nvSpPr>
          <p:cNvPr id="110596" name="mainfrm"/>
          <p:cNvSpPr>
            <a:spLocks noEditPoints="1" noChangeArrowheads="1"/>
          </p:cNvSpPr>
          <p:nvPr/>
        </p:nvSpPr>
        <p:spPr bwMode="auto">
          <a:xfrm>
            <a:off x="5957888" y="3362325"/>
            <a:ext cx="2957512" cy="2768600"/>
          </a:xfrm>
          <a:custGeom>
            <a:avLst/>
            <a:gdLst>
              <a:gd name="T0" fmla="*/ 0 w 21600"/>
              <a:gd name="T1" fmla="*/ 0 h 21600"/>
              <a:gd name="T2" fmla="*/ 1478756 w 21600"/>
              <a:gd name="T3" fmla="*/ 0 h 21600"/>
              <a:gd name="T4" fmla="*/ 2957512 w 21600"/>
              <a:gd name="T5" fmla="*/ 0 h 21600"/>
              <a:gd name="T6" fmla="*/ 2957512 w 21600"/>
              <a:gd name="T7" fmla="*/ 1384300 h 21600"/>
              <a:gd name="T8" fmla="*/ 2821001 w 21600"/>
              <a:gd name="T9" fmla="*/ 2768600 h 21600"/>
              <a:gd name="T10" fmla="*/ 1478756 w 21600"/>
              <a:gd name="T11" fmla="*/ 2768600 h 21600"/>
              <a:gd name="T12" fmla="*/ 159240 w 21600"/>
              <a:gd name="T13" fmla="*/ 2768600 h 21600"/>
              <a:gd name="T14" fmla="*/ 0 w 21600"/>
              <a:gd name="T15" fmla="*/ 1384300 h 21600"/>
              <a:gd name="T16" fmla="*/ 0 60000 65536"/>
              <a:gd name="T17" fmla="*/ 0 60000 65536"/>
              <a:gd name="T18" fmla="*/ 0 60000 65536"/>
              <a:gd name="T19" fmla="*/ 0 60000 65536"/>
              <a:gd name="T20" fmla="*/ 0 60000 65536"/>
              <a:gd name="T21" fmla="*/ 0 60000 65536"/>
              <a:gd name="T22" fmla="*/ 0 60000 65536"/>
              <a:gd name="T23" fmla="*/ 0 60000 65536"/>
              <a:gd name="T24" fmla="*/ 332 w 21600"/>
              <a:gd name="T25" fmla="*/ 22174 h 21600"/>
              <a:gd name="T26" fmla="*/ 21579 w 21600"/>
              <a:gd name="T27" fmla="*/ 279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21600" y="10885"/>
                </a:moveTo>
                <a:lnTo>
                  <a:pt x="21600" y="0"/>
                </a:lnTo>
                <a:lnTo>
                  <a:pt x="10634" y="0"/>
                </a:lnTo>
                <a:lnTo>
                  <a:pt x="0" y="0"/>
                </a:lnTo>
                <a:lnTo>
                  <a:pt x="0" y="10885"/>
                </a:lnTo>
                <a:lnTo>
                  <a:pt x="0" y="19729"/>
                </a:lnTo>
                <a:lnTo>
                  <a:pt x="1163" y="19729"/>
                </a:lnTo>
                <a:lnTo>
                  <a:pt x="1163" y="21600"/>
                </a:lnTo>
                <a:lnTo>
                  <a:pt x="10800" y="21600"/>
                </a:lnTo>
                <a:lnTo>
                  <a:pt x="20603" y="21600"/>
                </a:lnTo>
                <a:lnTo>
                  <a:pt x="20603" y="19729"/>
                </a:lnTo>
                <a:lnTo>
                  <a:pt x="21600" y="19729"/>
                </a:lnTo>
                <a:lnTo>
                  <a:pt x="21600" y="10885"/>
                </a:lnTo>
                <a:close/>
              </a:path>
              <a:path w="21600" h="21600" extrusionOk="0">
                <a:moveTo>
                  <a:pt x="1163" y="19729"/>
                </a:moveTo>
                <a:lnTo>
                  <a:pt x="4320" y="19729"/>
                </a:lnTo>
                <a:lnTo>
                  <a:pt x="16449" y="19729"/>
                </a:lnTo>
                <a:lnTo>
                  <a:pt x="20603" y="19729"/>
                </a:lnTo>
                <a:lnTo>
                  <a:pt x="1163" y="19729"/>
                </a:lnTo>
                <a:moveTo>
                  <a:pt x="1495" y="2381"/>
                </a:moveTo>
                <a:lnTo>
                  <a:pt x="2160" y="2381"/>
                </a:lnTo>
                <a:lnTo>
                  <a:pt x="4985" y="2381"/>
                </a:lnTo>
                <a:lnTo>
                  <a:pt x="5982" y="2381"/>
                </a:lnTo>
                <a:lnTo>
                  <a:pt x="1495" y="2381"/>
                </a:lnTo>
                <a:lnTo>
                  <a:pt x="1495" y="3402"/>
                </a:lnTo>
                <a:lnTo>
                  <a:pt x="2160" y="3402"/>
                </a:lnTo>
                <a:lnTo>
                  <a:pt x="4985" y="3402"/>
                </a:lnTo>
                <a:lnTo>
                  <a:pt x="5982" y="3402"/>
                </a:lnTo>
                <a:lnTo>
                  <a:pt x="1495" y="3402"/>
                </a:lnTo>
                <a:lnTo>
                  <a:pt x="1495" y="4422"/>
                </a:lnTo>
                <a:lnTo>
                  <a:pt x="2160" y="4422"/>
                </a:lnTo>
                <a:lnTo>
                  <a:pt x="4985" y="4422"/>
                </a:lnTo>
                <a:lnTo>
                  <a:pt x="5982" y="4422"/>
                </a:lnTo>
                <a:lnTo>
                  <a:pt x="1495" y="4422"/>
                </a:lnTo>
                <a:lnTo>
                  <a:pt x="1495" y="5443"/>
                </a:lnTo>
                <a:lnTo>
                  <a:pt x="2160" y="5443"/>
                </a:lnTo>
                <a:lnTo>
                  <a:pt x="4985" y="5443"/>
                </a:lnTo>
                <a:lnTo>
                  <a:pt x="5982" y="5443"/>
                </a:lnTo>
                <a:lnTo>
                  <a:pt x="1495" y="5443"/>
                </a:lnTo>
                <a:lnTo>
                  <a:pt x="1495" y="6463"/>
                </a:lnTo>
                <a:lnTo>
                  <a:pt x="2160" y="6463"/>
                </a:lnTo>
                <a:lnTo>
                  <a:pt x="4985" y="6463"/>
                </a:lnTo>
                <a:lnTo>
                  <a:pt x="5982" y="6463"/>
                </a:lnTo>
                <a:lnTo>
                  <a:pt x="1495" y="6463"/>
                </a:lnTo>
                <a:lnTo>
                  <a:pt x="1495" y="7483"/>
                </a:lnTo>
                <a:lnTo>
                  <a:pt x="2160" y="7483"/>
                </a:lnTo>
                <a:lnTo>
                  <a:pt x="4985" y="7483"/>
                </a:lnTo>
                <a:lnTo>
                  <a:pt x="5982" y="7483"/>
                </a:lnTo>
                <a:lnTo>
                  <a:pt x="1495" y="7483"/>
                </a:lnTo>
                <a:lnTo>
                  <a:pt x="1495" y="8504"/>
                </a:lnTo>
                <a:lnTo>
                  <a:pt x="2160" y="8504"/>
                </a:lnTo>
                <a:lnTo>
                  <a:pt x="4985" y="8504"/>
                </a:lnTo>
                <a:lnTo>
                  <a:pt x="5982" y="8504"/>
                </a:lnTo>
                <a:lnTo>
                  <a:pt x="1495" y="8504"/>
                </a:lnTo>
                <a:lnTo>
                  <a:pt x="1495" y="9524"/>
                </a:lnTo>
                <a:lnTo>
                  <a:pt x="2160" y="9524"/>
                </a:lnTo>
                <a:lnTo>
                  <a:pt x="4985" y="9524"/>
                </a:lnTo>
                <a:lnTo>
                  <a:pt x="5982" y="9524"/>
                </a:lnTo>
                <a:lnTo>
                  <a:pt x="1495" y="9524"/>
                </a:lnTo>
                <a:lnTo>
                  <a:pt x="1495" y="10545"/>
                </a:lnTo>
                <a:lnTo>
                  <a:pt x="2160" y="10545"/>
                </a:lnTo>
                <a:lnTo>
                  <a:pt x="4985" y="10545"/>
                </a:lnTo>
                <a:lnTo>
                  <a:pt x="5982" y="10545"/>
                </a:lnTo>
                <a:lnTo>
                  <a:pt x="1495" y="10545"/>
                </a:lnTo>
                <a:lnTo>
                  <a:pt x="1495" y="11565"/>
                </a:lnTo>
                <a:lnTo>
                  <a:pt x="2160" y="11565"/>
                </a:lnTo>
                <a:lnTo>
                  <a:pt x="4985" y="11565"/>
                </a:lnTo>
                <a:lnTo>
                  <a:pt x="5982" y="11565"/>
                </a:lnTo>
                <a:lnTo>
                  <a:pt x="1495" y="11565"/>
                </a:lnTo>
                <a:lnTo>
                  <a:pt x="1495" y="12586"/>
                </a:lnTo>
                <a:lnTo>
                  <a:pt x="2160" y="12586"/>
                </a:lnTo>
                <a:lnTo>
                  <a:pt x="4985" y="12586"/>
                </a:lnTo>
                <a:lnTo>
                  <a:pt x="5982" y="12586"/>
                </a:lnTo>
                <a:lnTo>
                  <a:pt x="1495" y="12586"/>
                </a:lnTo>
                <a:lnTo>
                  <a:pt x="1495" y="13606"/>
                </a:lnTo>
                <a:lnTo>
                  <a:pt x="2160" y="13606"/>
                </a:lnTo>
                <a:lnTo>
                  <a:pt x="4985" y="13606"/>
                </a:lnTo>
                <a:lnTo>
                  <a:pt x="5982" y="13606"/>
                </a:lnTo>
                <a:lnTo>
                  <a:pt x="1495" y="13606"/>
                </a:lnTo>
                <a:lnTo>
                  <a:pt x="1495" y="14627"/>
                </a:lnTo>
                <a:lnTo>
                  <a:pt x="2160" y="14627"/>
                </a:lnTo>
                <a:lnTo>
                  <a:pt x="4985" y="14627"/>
                </a:lnTo>
                <a:lnTo>
                  <a:pt x="5982" y="14627"/>
                </a:lnTo>
                <a:lnTo>
                  <a:pt x="1495" y="14627"/>
                </a:lnTo>
                <a:lnTo>
                  <a:pt x="1495" y="15647"/>
                </a:lnTo>
                <a:lnTo>
                  <a:pt x="2160" y="15647"/>
                </a:lnTo>
                <a:lnTo>
                  <a:pt x="4985" y="15647"/>
                </a:lnTo>
                <a:lnTo>
                  <a:pt x="5982" y="15647"/>
                </a:lnTo>
                <a:lnTo>
                  <a:pt x="1495" y="15647"/>
                </a:lnTo>
                <a:lnTo>
                  <a:pt x="1495" y="16668"/>
                </a:lnTo>
                <a:lnTo>
                  <a:pt x="2160" y="16668"/>
                </a:lnTo>
                <a:lnTo>
                  <a:pt x="4985" y="16668"/>
                </a:lnTo>
                <a:lnTo>
                  <a:pt x="5982" y="16668"/>
                </a:lnTo>
                <a:lnTo>
                  <a:pt x="1495" y="16668"/>
                </a:lnTo>
                <a:lnTo>
                  <a:pt x="1495" y="17688"/>
                </a:lnTo>
                <a:lnTo>
                  <a:pt x="2160" y="17688"/>
                </a:lnTo>
                <a:lnTo>
                  <a:pt x="4985" y="17688"/>
                </a:lnTo>
                <a:lnTo>
                  <a:pt x="5982" y="17688"/>
                </a:lnTo>
                <a:lnTo>
                  <a:pt x="1495" y="17688"/>
                </a:lnTo>
                <a:moveTo>
                  <a:pt x="1994" y="19729"/>
                </a:moveTo>
                <a:lnTo>
                  <a:pt x="1994" y="20069"/>
                </a:lnTo>
                <a:lnTo>
                  <a:pt x="1994" y="21260"/>
                </a:lnTo>
                <a:lnTo>
                  <a:pt x="1994" y="21600"/>
                </a:lnTo>
                <a:lnTo>
                  <a:pt x="1994" y="19729"/>
                </a:lnTo>
                <a:lnTo>
                  <a:pt x="2658" y="19729"/>
                </a:lnTo>
                <a:lnTo>
                  <a:pt x="2658" y="20069"/>
                </a:lnTo>
                <a:lnTo>
                  <a:pt x="2658" y="21260"/>
                </a:lnTo>
                <a:lnTo>
                  <a:pt x="2658" y="21600"/>
                </a:lnTo>
                <a:lnTo>
                  <a:pt x="2658" y="19729"/>
                </a:lnTo>
                <a:lnTo>
                  <a:pt x="3489" y="19729"/>
                </a:lnTo>
                <a:lnTo>
                  <a:pt x="3489" y="20069"/>
                </a:lnTo>
                <a:lnTo>
                  <a:pt x="3489" y="21260"/>
                </a:lnTo>
                <a:lnTo>
                  <a:pt x="3489" y="21600"/>
                </a:lnTo>
                <a:lnTo>
                  <a:pt x="3489" y="19729"/>
                </a:lnTo>
                <a:lnTo>
                  <a:pt x="4320" y="19729"/>
                </a:lnTo>
                <a:lnTo>
                  <a:pt x="4320" y="20069"/>
                </a:lnTo>
                <a:lnTo>
                  <a:pt x="4320" y="21260"/>
                </a:lnTo>
                <a:lnTo>
                  <a:pt x="4320" y="21600"/>
                </a:lnTo>
                <a:lnTo>
                  <a:pt x="4320" y="19729"/>
                </a:lnTo>
                <a:lnTo>
                  <a:pt x="5151" y="19729"/>
                </a:lnTo>
                <a:lnTo>
                  <a:pt x="5151" y="20069"/>
                </a:lnTo>
                <a:lnTo>
                  <a:pt x="5151" y="21260"/>
                </a:lnTo>
                <a:lnTo>
                  <a:pt x="5151" y="21600"/>
                </a:lnTo>
                <a:lnTo>
                  <a:pt x="5151" y="19729"/>
                </a:lnTo>
                <a:lnTo>
                  <a:pt x="5982" y="19729"/>
                </a:lnTo>
                <a:lnTo>
                  <a:pt x="5982" y="20069"/>
                </a:lnTo>
                <a:lnTo>
                  <a:pt x="5982" y="21260"/>
                </a:lnTo>
                <a:lnTo>
                  <a:pt x="5982" y="21600"/>
                </a:lnTo>
                <a:lnTo>
                  <a:pt x="5982" y="19729"/>
                </a:lnTo>
                <a:lnTo>
                  <a:pt x="6812" y="19729"/>
                </a:lnTo>
                <a:lnTo>
                  <a:pt x="6812" y="20069"/>
                </a:lnTo>
                <a:lnTo>
                  <a:pt x="6812" y="21260"/>
                </a:lnTo>
                <a:lnTo>
                  <a:pt x="6812" y="21600"/>
                </a:lnTo>
                <a:lnTo>
                  <a:pt x="6812" y="19729"/>
                </a:lnTo>
                <a:lnTo>
                  <a:pt x="7643" y="19729"/>
                </a:lnTo>
                <a:lnTo>
                  <a:pt x="7643" y="20069"/>
                </a:lnTo>
                <a:lnTo>
                  <a:pt x="7643" y="21260"/>
                </a:lnTo>
                <a:lnTo>
                  <a:pt x="7643" y="21600"/>
                </a:lnTo>
                <a:lnTo>
                  <a:pt x="7643" y="19729"/>
                </a:lnTo>
                <a:lnTo>
                  <a:pt x="8474" y="19729"/>
                </a:lnTo>
                <a:lnTo>
                  <a:pt x="8474" y="20069"/>
                </a:lnTo>
                <a:lnTo>
                  <a:pt x="8474" y="21260"/>
                </a:lnTo>
                <a:lnTo>
                  <a:pt x="8474" y="21600"/>
                </a:lnTo>
                <a:lnTo>
                  <a:pt x="8474" y="19729"/>
                </a:lnTo>
                <a:lnTo>
                  <a:pt x="9305" y="19729"/>
                </a:lnTo>
                <a:lnTo>
                  <a:pt x="9305" y="20069"/>
                </a:lnTo>
                <a:lnTo>
                  <a:pt x="9305" y="21260"/>
                </a:lnTo>
                <a:lnTo>
                  <a:pt x="9305" y="21600"/>
                </a:lnTo>
                <a:lnTo>
                  <a:pt x="9305" y="19729"/>
                </a:lnTo>
                <a:lnTo>
                  <a:pt x="10135" y="19729"/>
                </a:lnTo>
                <a:lnTo>
                  <a:pt x="10135" y="20069"/>
                </a:lnTo>
                <a:lnTo>
                  <a:pt x="10135" y="21260"/>
                </a:lnTo>
                <a:lnTo>
                  <a:pt x="10135" y="21600"/>
                </a:lnTo>
                <a:lnTo>
                  <a:pt x="10135" y="19729"/>
                </a:lnTo>
                <a:lnTo>
                  <a:pt x="10966" y="19729"/>
                </a:lnTo>
                <a:lnTo>
                  <a:pt x="10966" y="20069"/>
                </a:lnTo>
                <a:lnTo>
                  <a:pt x="10966" y="21260"/>
                </a:lnTo>
                <a:lnTo>
                  <a:pt x="10966" y="21600"/>
                </a:lnTo>
                <a:lnTo>
                  <a:pt x="10966" y="19729"/>
                </a:lnTo>
                <a:lnTo>
                  <a:pt x="11797" y="19729"/>
                </a:lnTo>
                <a:lnTo>
                  <a:pt x="11797" y="20069"/>
                </a:lnTo>
                <a:lnTo>
                  <a:pt x="11797" y="21260"/>
                </a:lnTo>
                <a:lnTo>
                  <a:pt x="11797" y="21600"/>
                </a:lnTo>
                <a:lnTo>
                  <a:pt x="11797" y="19729"/>
                </a:lnTo>
                <a:lnTo>
                  <a:pt x="12462" y="19729"/>
                </a:lnTo>
                <a:lnTo>
                  <a:pt x="12462" y="20069"/>
                </a:lnTo>
                <a:lnTo>
                  <a:pt x="12462" y="21260"/>
                </a:lnTo>
                <a:lnTo>
                  <a:pt x="12462" y="21600"/>
                </a:lnTo>
                <a:lnTo>
                  <a:pt x="12462" y="19729"/>
                </a:lnTo>
                <a:lnTo>
                  <a:pt x="13292" y="19729"/>
                </a:lnTo>
                <a:lnTo>
                  <a:pt x="13292" y="20069"/>
                </a:lnTo>
                <a:lnTo>
                  <a:pt x="13292" y="21260"/>
                </a:lnTo>
                <a:lnTo>
                  <a:pt x="13292" y="21600"/>
                </a:lnTo>
                <a:lnTo>
                  <a:pt x="13292" y="19729"/>
                </a:lnTo>
                <a:lnTo>
                  <a:pt x="14123" y="19729"/>
                </a:lnTo>
                <a:lnTo>
                  <a:pt x="14123" y="20069"/>
                </a:lnTo>
                <a:lnTo>
                  <a:pt x="14123" y="21260"/>
                </a:lnTo>
                <a:lnTo>
                  <a:pt x="14123" y="21600"/>
                </a:lnTo>
                <a:lnTo>
                  <a:pt x="14123" y="19729"/>
                </a:lnTo>
                <a:lnTo>
                  <a:pt x="14954" y="19729"/>
                </a:lnTo>
                <a:lnTo>
                  <a:pt x="14954" y="20069"/>
                </a:lnTo>
                <a:lnTo>
                  <a:pt x="14954" y="21260"/>
                </a:lnTo>
                <a:lnTo>
                  <a:pt x="14954" y="21600"/>
                </a:lnTo>
                <a:lnTo>
                  <a:pt x="14954" y="19729"/>
                </a:lnTo>
                <a:lnTo>
                  <a:pt x="15785" y="19729"/>
                </a:lnTo>
                <a:lnTo>
                  <a:pt x="15785" y="20069"/>
                </a:lnTo>
                <a:lnTo>
                  <a:pt x="15785" y="21260"/>
                </a:lnTo>
                <a:lnTo>
                  <a:pt x="15785" y="21600"/>
                </a:lnTo>
                <a:lnTo>
                  <a:pt x="15785" y="19729"/>
                </a:lnTo>
                <a:lnTo>
                  <a:pt x="16615" y="19729"/>
                </a:lnTo>
                <a:lnTo>
                  <a:pt x="16615" y="20069"/>
                </a:lnTo>
                <a:lnTo>
                  <a:pt x="16615" y="21260"/>
                </a:lnTo>
                <a:lnTo>
                  <a:pt x="16615" y="21600"/>
                </a:lnTo>
                <a:lnTo>
                  <a:pt x="16615" y="19729"/>
                </a:lnTo>
                <a:lnTo>
                  <a:pt x="17446" y="19729"/>
                </a:lnTo>
                <a:lnTo>
                  <a:pt x="17446" y="20069"/>
                </a:lnTo>
                <a:lnTo>
                  <a:pt x="17446" y="21260"/>
                </a:lnTo>
                <a:lnTo>
                  <a:pt x="17446" y="21600"/>
                </a:lnTo>
                <a:lnTo>
                  <a:pt x="17446" y="19729"/>
                </a:lnTo>
                <a:lnTo>
                  <a:pt x="18277" y="19729"/>
                </a:lnTo>
                <a:lnTo>
                  <a:pt x="18277" y="20069"/>
                </a:lnTo>
                <a:lnTo>
                  <a:pt x="18277" y="21260"/>
                </a:lnTo>
                <a:lnTo>
                  <a:pt x="18277" y="21600"/>
                </a:lnTo>
                <a:lnTo>
                  <a:pt x="18277" y="19729"/>
                </a:lnTo>
                <a:lnTo>
                  <a:pt x="19108" y="19729"/>
                </a:lnTo>
                <a:lnTo>
                  <a:pt x="19108" y="20069"/>
                </a:lnTo>
                <a:lnTo>
                  <a:pt x="19108" y="21260"/>
                </a:lnTo>
                <a:lnTo>
                  <a:pt x="19108" y="21600"/>
                </a:lnTo>
                <a:lnTo>
                  <a:pt x="19108" y="19729"/>
                </a:lnTo>
                <a:lnTo>
                  <a:pt x="19938" y="19729"/>
                </a:lnTo>
                <a:lnTo>
                  <a:pt x="19938" y="20069"/>
                </a:lnTo>
                <a:lnTo>
                  <a:pt x="19938" y="21260"/>
                </a:lnTo>
                <a:lnTo>
                  <a:pt x="19938" y="21600"/>
                </a:lnTo>
                <a:lnTo>
                  <a:pt x="19938" y="19729"/>
                </a:lnTo>
                <a:moveTo>
                  <a:pt x="1495" y="1531"/>
                </a:moveTo>
                <a:lnTo>
                  <a:pt x="5982" y="1531"/>
                </a:lnTo>
                <a:lnTo>
                  <a:pt x="5982" y="18539"/>
                </a:lnTo>
                <a:lnTo>
                  <a:pt x="1495" y="18539"/>
                </a:lnTo>
                <a:lnTo>
                  <a:pt x="1495" y="1531"/>
                </a:lnTo>
                <a:moveTo>
                  <a:pt x="7311" y="1531"/>
                </a:moveTo>
                <a:lnTo>
                  <a:pt x="7975" y="1531"/>
                </a:lnTo>
                <a:lnTo>
                  <a:pt x="7975" y="8334"/>
                </a:lnTo>
                <a:lnTo>
                  <a:pt x="7311" y="8334"/>
                </a:lnTo>
                <a:lnTo>
                  <a:pt x="7311" y="1531"/>
                </a:lnTo>
                <a:moveTo>
                  <a:pt x="7145" y="9865"/>
                </a:moveTo>
                <a:lnTo>
                  <a:pt x="8142" y="9865"/>
                </a:lnTo>
                <a:lnTo>
                  <a:pt x="8142" y="10715"/>
                </a:lnTo>
                <a:lnTo>
                  <a:pt x="7145" y="10715"/>
                </a:lnTo>
                <a:lnTo>
                  <a:pt x="7145" y="9865"/>
                </a:lnTo>
                <a:moveTo>
                  <a:pt x="8972" y="1531"/>
                </a:moveTo>
                <a:lnTo>
                  <a:pt x="12462" y="1531"/>
                </a:lnTo>
                <a:lnTo>
                  <a:pt x="12462" y="5443"/>
                </a:lnTo>
                <a:lnTo>
                  <a:pt x="8972" y="5443"/>
                </a:lnTo>
                <a:lnTo>
                  <a:pt x="8972" y="1531"/>
                </a:lnTo>
                <a:moveTo>
                  <a:pt x="13625" y="1531"/>
                </a:moveTo>
                <a:lnTo>
                  <a:pt x="20271" y="1531"/>
                </a:lnTo>
                <a:lnTo>
                  <a:pt x="20271" y="5443"/>
                </a:lnTo>
                <a:lnTo>
                  <a:pt x="13625" y="5443"/>
                </a:lnTo>
                <a:lnTo>
                  <a:pt x="13625" y="1531"/>
                </a:lnTo>
                <a:moveTo>
                  <a:pt x="18609" y="6463"/>
                </a:moveTo>
                <a:lnTo>
                  <a:pt x="20437" y="6463"/>
                </a:lnTo>
                <a:lnTo>
                  <a:pt x="20437" y="10885"/>
                </a:lnTo>
                <a:lnTo>
                  <a:pt x="18609" y="10885"/>
                </a:lnTo>
                <a:lnTo>
                  <a:pt x="18609" y="6463"/>
                </a:lnTo>
              </a:path>
            </a:pathLst>
          </a:custGeom>
          <a:solidFill>
            <a:schemeClr val="bg1"/>
          </a:solidFill>
          <a:ln w="9525">
            <a:solidFill>
              <a:srgbClr val="000000"/>
            </a:solidFill>
            <a:miter lim="800000"/>
            <a:headEnd/>
            <a:tailEnd/>
          </a:ln>
        </p:spPr>
        <p:txBody>
          <a:bodyPr/>
          <a:lstStyle/>
          <a:p>
            <a:endParaRPr lang="fr-FR"/>
          </a:p>
        </p:txBody>
      </p:sp>
      <p:sp>
        <p:nvSpPr>
          <p:cNvPr id="110597" name="Line 5"/>
          <p:cNvSpPr>
            <a:spLocks noChangeShapeType="1"/>
          </p:cNvSpPr>
          <p:nvPr/>
        </p:nvSpPr>
        <p:spPr bwMode="auto">
          <a:xfrm flipV="1">
            <a:off x="2600325" y="4405313"/>
            <a:ext cx="1847850" cy="4762"/>
          </a:xfrm>
          <a:prstGeom prst="line">
            <a:avLst/>
          </a:prstGeom>
          <a:noFill/>
          <a:ln w="9525">
            <a:solidFill>
              <a:schemeClr val="bg1"/>
            </a:solidFill>
            <a:round/>
            <a:headEnd type="triangle" w="med" len="med"/>
            <a:tailEnd type="triangle" w="med" len="med"/>
          </a:ln>
        </p:spPr>
        <p:txBody>
          <a:bodyPr/>
          <a:lstStyle/>
          <a:p>
            <a:endParaRPr lang="fr-FR"/>
          </a:p>
        </p:txBody>
      </p:sp>
      <p:sp>
        <p:nvSpPr>
          <p:cNvPr id="110598" name="Text Box 6"/>
          <p:cNvSpPr txBox="1">
            <a:spLocks noChangeArrowheads="1"/>
          </p:cNvSpPr>
          <p:nvPr/>
        </p:nvSpPr>
        <p:spPr bwMode="auto">
          <a:xfrm>
            <a:off x="6276975" y="6188075"/>
            <a:ext cx="2503488" cy="336550"/>
          </a:xfrm>
          <a:prstGeom prst="rect">
            <a:avLst/>
          </a:prstGeom>
          <a:noFill/>
          <a:ln w="9525">
            <a:noFill/>
            <a:miter lim="800000"/>
            <a:headEnd/>
            <a:tailEnd/>
          </a:ln>
        </p:spPr>
        <p:txBody>
          <a:bodyPr lIns="91390" tIns="45695" rIns="91390" bIns="45695">
            <a:spAutoFit/>
          </a:bodyPr>
          <a:lstStyle/>
          <a:p>
            <a:pPr algn="ctr">
              <a:spcBef>
                <a:spcPct val="50000"/>
              </a:spcBef>
            </a:pPr>
            <a:r>
              <a:rPr lang="fr-FR" sz="1600" b="1">
                <a:solidFill>
                  <a:schemeClr val="bg1"/>
                </a:solidFill>
                <a:latin typeface="Verdana" pitchFamily="34" charset="0"/>
              </a:rPr>
              <a:t>Serveur B.D.</a:t>
            </a:r>
          </a:p>
        </p:txBody>
      </p:sp>
      <p:sp>
        <p:nvSpPr>
          <p:cNvPr id="110599" name="Text Box 7"/>
          <p:cNvSpPr txBox="1">
            <a:spLocks noChangeArrowheads="1"/>
          </p:cNvSpPr>
          <p:nvPr/>
        </p:nvSpPr>
        <p:spPr bwMode="auto">
          <a:xfrm>
            <a:off x="1050925" y="4398963"/>
            <a:ext cx="614363" cy="284162"/>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DAL</a:t>
            </a:r>
          </a:p>
        </p:txBody>
      </p:sp>
      <p:sp>
        <p:nvSpPr>
          <p:cNvPr id="110600" name="AutoShape 8"/>
          <p:cNvSpPr>
            <a:spLocks noChangeArrowheads="1"/>
          </p:cNvSpPr>
          <p:nvPr/>
        </p:nvSpPr>
        <p:spPr bwMode="auto">
          <a:xfrm>
            <a:off x="7197725" y="4194175"/>
            <a:ext cx="1220788" cy="1484313"/>
          </a:xfrm>
          <a:prstGeom prst="flowChartMagneticDisk">
            <a:avLst/>
          </a:prstGeom>
          <a:solidFill>
            <a:schemeClr val="bg1"/>
          </a:solidFill>
          <a:ln w="9525">
            <a:solidFill>
              <a:srgbClr val="000000"/>
            </a:solidFill>
            <a:round/>
            <a:headEnd/>
            <a:tailEnd/>
          </a:ln>
        </p:spPr>
        <p:txBody>
          <a:bodyPr lIns="91390" tIns="45695" rIns="91390" bIns="45695">
            <a:spAutoFit/>
          </a:bodyPr>
          <a:lstStyle/>
          <a:p>
            <a:pPr algn="ctr">
              <a:spcBef>
                <a:spcPct val="50000"/>
              </a:spcBef>
            </a:pPr>
            <a:endParaRPr lang="fr-FR" sz="1200">
              <a:solidFill>
                <a:srgbClr val="000000"/>
              </a:solidFill>
              <a:latin typeface="Verdana" pitchFamily="34" charset="0"/>
            </a:endParaRPr>
          </a:p>
          <a:p>
            <a:pPr algn="ctr">
              <a:spcBef>
                <a:spcPct val="50000"/>
              </a:spcBef>
            </a:pPr>
            <a:r>
              <a:rPr lang="fr-FR" sz="1200">
                <a:solidFill>
                  <a:srgbClr val="000000"/>
                </a:solidFill>
                <a:latin typeface="Verdana" pitchFamily="34" charset="0"/>
              </a:rPr>
              <a:t>BD</a:t>
            </a:r>
          </a:p>
          <a:p>
            <a:pPr algn="ctr">
              <a:spcBef>
                <a:spcPct val="50000"/>
              </a:spcBef>
            </a:pPr>
            <a:endParaRPr lang="fr-FR" sz="1200">
              <a:solidFill>
                <a:srgbClr val="000000"/>
              </a:solidFill>
              <a:latin typeface="Verdana" pitchFamily="34" charset="0"/>
            </a:endParaRPr>
          </a:p>
        </p:txBody>
      </p:sp>
      <p:sp>
        <p:nvSpPr>
          <p:cNvPr id="110601" name="Text Box 9"/>
          <p:cNvSpPr txBox="1">
            <a:spLocks noChangeArrowheads="1"/>
          </p:cNvSpPr>
          <p:nvPr/>
        </p:nvSpPr>
        <p:spPr bwMode="auto">
          <a:xfrm>
            <a:off x="1049338" y="3840163"/>
            <a:ext cx="615950" cy="284162"/>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UI</a:t>
            </a:r>
          </a:p>
        </p:txBody>
      </p:sp>
      <p:sp>
        <p:nvSpPr>
          <p:cNvPr id="110602" name="Text Box 10"/>
          <p:cNvSpPr txBox="1">
            <a:spLocks noChangeArrowheads="1"/>
          </p:cNvSpPr>
          <p:nvPr/>
        </p:nvSpPr>
        <p:spPr bwMode="auto">
          <a:xfrm>
            <a:off x="1050925" y="4117975"/>
            <a:ext cx="614363" cy="284163"/>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BE</a:t>
            </a:r>
          </a:p>
        </p:txBody>
      </p:sp>
      <p:sp>
        <p:nvSpPr>
          <p:cNvPr id="110603" name="Line 11"/>
          <p:cNvSpPr>
            <a:spLocks noChangeShapeType="1"/>
          </p:cNvSpPr>
          <p:nvPr/>
        </p:nvSpPr>
        <p:spPr bwMode="auto">
          <a:xfrm>
            <a:off x="4459288" y="3382963"/>
            <a:ext cx="0" cy="2951162"/>
          </a:xfrm>
          <a:prstGeom prst="line">
            <a:avLst/>
          </a:prstGeom>
          <a:noFill/>
          <a:ln w="38100">
            <a:solidFill>
              <a:schemeClr val="bg1"/>
            </a:solidFill>
            <a:round/>
            <a:headEnd/>
            <a:tailEnd/>
          </a:ln>
        </p:spPr>
        <p:txBody>
          <a:bodyPr/>
          <a:lstStyle/>
          <a:p>
            <a:endParaRPr lang="fr-FR"/>
          </a:p>
        </p:txBody>
      </p:sp>
      <p:sp>
        <p:nvSpPr>
          <p:cNvPr id="110604" name="Line 12"/>
          <p:cNvSpPr>
            <a:spLocks noChangeShapeType="1"/>
          </p:cNvSpPr>
          <p:nvPr/>
        </p:nvSpPr>
        <p:spPr bwMode="auto">
          <a:xfrm>
            <a:off x="4448175" y="4751388"/>
            <a:ext cx="1514475" cy="0"/>
          </a:xfrm>
          <a:prstGeom prst="line">
            <a:avLst/>
          </a:prstGeom>
          <a:noFill/>
          <a:ln w="9525">
            <a:solidFill>
              <a:schemeClr val="bg1"/>
            </a:solidFill>
            <a:round/>
            <a:headEnd type="triangle" w="med" len="med"/>
            <a:tailEnd type="triangle" w="med" len="med"/>
          </a:ln>
        </p:spPr>
        <p:txBody>
          <a:bodyPr/>
          <a:lstStyle/>
          <a:p>
            <a:endParaRPr lang="fr-FR"/>
          </a:p>
        </p:txBody>
      </p:sp>
      <p:sp>
        <p:nvSpPr>
          <p:cNvPr id="110605" name="Text Box 13"/>
          <p:cNvSpPr txBox="1">
            <a:spLocks noChangeArrowheads="1"/>
          </p:cNvSpPr>
          <p:nvPr/>
        </p:nvSpPr>
        <p:spPr bwMode="auto">
          <a:xfrm>
            <a:off x="485775" y="6156325"/>
            <a:ext cx="2459038" cy="336550"/>
          </a:xfrm>
          <a:prstGeom prst="rect">
            <a:avLst/>
          </a:prstGeom>
          <a:noFill/>
          <a:ln w="9525">
            <a:noFill/>
            <a:miter lim="800000"/>
            <a:headEnd/>
            <a:tailEnd/>
          </a:ln>
        </p:spPr>
        <p:txBody>
          <a:bodyPr lIns="91390" tIns="45695" rIns="91390" bIns="45695">
            <a:spAutoFit/>
          </a:bodyPr>
          <a:lstStyle/>
          <a:p>
            <a:pPr algn="ctr">
              <a:spcBef>
                <a:spcPct val="50000"/>
              </a:spcBef>
            </a:pPr>
            <a:r>
              <a:rPr lang="fr-FR" sz="1600" b="1">
                <a:solidFill>
                  <a:schemeClr val="bg1"/>
                </a:solidFill>
                <a:latin typeface="Verdana" pitchFamily="34" charset="0"/>
              </a:rPr>
              <a:t>Poste client</a:t>
            </a:r>
          </a:p>
        </p:txBody>
      </p:sp>
      <p:sp>
        <p:nvSpPr>
          <p:cNvPr id="110606" name="Text Box 14"/>
          <p:cNvSpPr txBox="1">
            <a:spLocks noChangeArrowheads="1"/>
          </p:cNvSpPr>
          <p:nvPr/>
        </p:nvSpPr>
        <p:spPr bwMode="auto">
          <a:xfrm rot="5400000">
            <a:off x="3941763" y="3762375"/>
            <a:ext cx="1358900" cy="336550"/>
          </a:xfrm>
          <a:prstGeom prst="rect">
            <a:avLst/>
          </a:prstGeom>
          <a:noFill/>
          <a:ln w="9525">
            <a:noFill/>
            <a:miter lim="800000"/>
            <a:headEnd/>
            <a:tailEnd/>
          </a:ln>
        </p:spPr>
        <p:txBody>
          <a:bodyPr lIns="91390" tIns="45695" rIns="91390" bIns="45695">
            <a:spAutoFit/>
          </a:bodyPr>
          <a:lstStyle/>
          <a:p>
            <a:pPr algn="ctr">
              <a:spcBef>
                <a:spcPct val="50000"/>
              </a:spcBef>
            </a:pPr>
            <a:r>
              <a:rPr lang="fr-FR" sz="1600" b="1">
                <a:solidFill>
                  <a:schemeClr val="bg1"/>
                </a:solidFill>
                <a:latin typeface="Verdana" pitchFamily="34" charset="0"/>
              </a:rPr>
              <a:t>Réseau</a:t>
            </a:r>
          </a:p>
        </p:txBody>
      </p:sp>
      <p:sp>
        <p:nvSpPr>
          <p:cNvPr id="204815" name="Text Box 15"/>
          <p:cNvSpPr txBox="1">
            <a:spLocks noChangeArrowheads="1"/>
          </p:cNvSpPr>
          <p:nvPr/>
        </p:nvSpPr>
        <p:spPr bwMode="auto">
          <a:xfrm>
            <a:off x="0" y="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rgbClr val="D9EDEF"/>
                </a:solidFill>
                <a:effectLst>
                  <a:outerShdw blurRad="38100" dist="38100" dir="2700000" algn="tl">
                    <a:srgbClr val="000000"/>
                  </a:outerShdw>
                </a:effectLst>
              </a:rPr>
              <a:t>Le modèle 2 Tiers</a:t>
            </a:r>
          </a:p>
        </p:txBody>
      </p:sp>
      <p:sp>
        <p:nvSpPr>
          <p:cNvPr id="110608" name="Text Box 16"/>
          <p:cNvSpPr txBox="1">
            <a:spLocks noChangeArrowheads="1"/>
          </p:cNvSpPr>
          <p:nvPr/>
        </p:nvSpPr>
        <p:spPr bwMode="auto">
          <a:xfrm>
            <a:off x="1714500" y="3835400"/>
            <a:ext cx="614363" cy="284163"/>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UIP</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body" idx="4294967295"/>
          </p:nvPr>
        </p:nvSpPr>
        <p:spPr bwMode="gray">
          <a:xfrm>
            <a:off x="200025" y="836613"/>
            <a:ext cx="8763000" cy="5832475"/>
          </a:xfrm>
        </p:spPr>
        <p:txBody>
          <a:bodyPr lIns="91390" tIns="45695" rIns="91390" bIns="45695"/>
          <a:lstStyle/>
          <a:p>
            <a:pPr marL="0" indent="0" algn="just" eaLnBrk="1" hangingPunct="1">
              <a:buFontTx/>
              <a:buNone/>
              <a:defRPr/>
            </a:pPr>
            <a:r>
              <a:rPr lang="fr-FR" sz="3000" smtClean="0">
                <a:solidFill>
                  <a:schemeClr val="bg1"/>
                </a:solidFill>
                <a:effectLst>
                  <a:outerShdw blurRad="38100" dist="38100" dir="2700000" algn="tl">
                    <a:srgbClr val="000000"/>
                  </a:outerShdw>
                </a:effectLst>
              </a:rPr>
              <a:t>Dans ce modèle on répartit les couches logiques en trois niveaux ou plus.</a:t>
            </a:r>
          </a:p>
          <a:p>
            <a:pPr marL="0" indent="0" algn="just" eaLnBrk="1" hangingPunct="1">
              <a:buFontTx/>
              <a:buNone/>
              <a:defRPr/>
            </a:pPr>
            <a:endParaRPr lang="fr-FR" sz="800" smtClean="0">
              <a:solidFill>
                <a:schemeClr val="bg1"/>
              </a:solidFill>
              <a:effectLst>
                <a:outerShdw blurRad="38100" dist="38100" dir="2700000" algn="tl">
                  <a:srgbClr val="000000"/>
                </a:outerShdw>
              </a:effectLst>
            </a:endParaRPr>
          </a:p>
          <a:p>
            <a:pPr marL="0" indent="0" algn="just" eaLnBrk="1" hangingPunct="1">
              <a:buFontTx/>
              <a:buNone/>
              <a:defRPr/>
            </a:pPr>
            <a:r>
              <a:rPr lang="fr-FR" sz="3000" smtClean="0">
                <a:solidFill>
                  <a:schemeClr val="bg1"/>
                </a:solidFill>
                <a:effectLst>
                  <a:outerShdw blurRad="38100" dist="38100" dir="2700000" algn="tl">
                    <a:srgbClr val="000000"/>
                  </a:outerShdw>
                </a:effectLst>
              </a:rPr>
              <a:t>C’est le modèle par excellence pour les applications WEB.</a:t>
            </a:r>
          </a:p>
        </p:txBody>
      </p:sp>
      <p:sp>
        <p:nvSpPr>
          <p:cNvPr id="111619" name="computr1"/>
          <p:cNvSpPr>
            <a:spLocks noEditPoints="1" noChangeArrowheads="1"/>
          </p:cNvSpPr>
          <p:nvPr/>
        </p:nvSpPr>
        <p:spPr bwMode="auto">
          <a:xfrm>
            <a:off x="609600" y="4760913"/>
            <a:ext cx="792163" cy="863600"/>
          </a:xfrm>
          <a:custGeom>
            <a:avLst/>
            <a:gdLst>
              <a:gd name="T0" fmla="*/ 716431 w 21600"/>
              <a:gd name="T1" fmla="*/ 0 h 21600"/>
              <a:gd name="T2" fmla="*/ 396082 w 21600"/>
              <a:gd name="T3" fmla="*/ 0 h 21600"/>
              <a:gd name="T4" fmla="*/ 75732 w 21600"/>
              <a:gd name="T5" fmla="*/ 0 h 21600"/>
              <a:gd name="T6" fmla="*/ 0 w 21600"/>
              <a:gd name="T7" fmla="*/ 615235 h 21600"/>
              <a:gd name="T8" fmla="*/ 0 w 21600"/>
              <a:gd name="T9" fmla="*/ 863600 h 21600"/>
              <a:gd name="T10" fmla="*/ 396082 w 21600"/>
              <a:gd name="T11" fmla="*/ 863600 h 21600"/>
              <a:gd name="T12" fmla="*/ 792163 w 21600"/>
              <a:gd name="T13" fmla="*/ 863600 h 21600"/>
              <a:gd name="T14" fmla="*/ 792163 w 21600"/>
              <a:gd name="T15" fmla="*/ 615235 h 21600"/>
              <a:gd name="T16" fmla="*/ 716431 w 21600"/>
              <a:gd name="T17" fmla="*/ 541869 h 21600"/>
              <a:gd name="T18" fmla="*/ 75732 w 21600"/>
              <a:gd name="T19" fmla="*/ 541869 h 21600"/>
              <a:gd name="T20" fmla="*/ 75732 w 21600"/>
              <a:gd name="T21" fmla="*/ 270914 h 21600"/>
              <a:gd name="T22" fmla="*/ 716431 w 21600"/>
              <a:gd name="T23" fmla="*/ 270914 h 21600"/>
              <a:gd name="T24" fmla="*/ 0 w 21600"/>
              <a:gd name="T25" fmla="*/ 739418 h 21600"/>
              <a:gd name="T26" fmla="*/ 792163 w 21600"/>
              <a:gd name="T27" fmla="*/ 739418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4923 w 21600"/>
              <a:gd name="T43" fmla="*/ 2541 h 21600"/>
              <a:gd name="T44" fmla="*/ 16756 w 21600"/>
              <a:gd name="T45" fmla="*/ 11153 h 2160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chemeClr val="bg1"/>
          </a:solidFill>
          <a:ln w="9525">
            <a:solidFill>
              <a:srgbClr val="000000"/>
            </a:solidFill>
            <a:miter lim="800000"/>
            <a:headEnd/>
            <a:tailEnd/>
          </a:ln>
        </p:spPr>
        <p:txBody>
          <a:bodyPr/>
          <a:lstStyle/>
          <a:p>
            <a:endParaRPr lang="fr-FR"/>
          </a:p>
        </p:txBody>
      </p:sp>
      <p:sp>
        <p:nvSpPr>
          <p:cNvPr id="111620" name="mainfrm"/>
          <p:cNvSpPr>
            <a:spLocks noEditPoints="1" noChangeArrowheads="1"/>
          </p:cNvSpPr>
          <p:nvPr/>
        </p:nvSpPr>
        <p:spPr bwMode="auto">
          <a:xfrm>
            <a:off x="5989638" y="4791075"/>
            <a:ext cx="2687637" cy="1806575"/>
          </a:xfrm>
          <a:custGeom>
            <a:avLst/>
            <a:gdLst>
              <a:gd name="T0" fmla="*/ 0 w 21600"/>
              <a:gd name="T1" fmla="*/ 0 h 21600"/>
              <a:gd name="T2" fmla="*/ 1343819 w 21600"/>
              <a:gd name="T3" fmla="*/ 0 h 21600"/>
              <a:gd name="T4" fmla="*/ 2687637 w 21600"/>
              <a:gd name="T5" fmla="*/ 0 h 21600"/>
              <a:gd name="T6" fmla="*/ 2687637 w 21600"/>
              <a:gd name="T7" fmla="*/ 903288 h 21600"/>
              <a:gd name="T8" fmla="*/ 2563583 w 21600"/>
              <a:gd name="T9" fmla="*/ 1806575 h 21600"/>
              <a:gd name="T10" fmla="*/ 1343819 w 21600"/>
              <a:gd name="T11" fmla="*/ 1806575 h 21600"/>
              <a:gd name="T12" fmla="*/ 144709 w 21600"/>
              <a:gd name="T13" fmla="*/ 1806575 h 21600"/>
              <a:gd name="T14" fmla="*/ 0 w 21600"/>
              <a:gd name="T15" fmla="*/ 903288 h 21600"/>
              <a:gd name="T16" fmla="*/ 0 60000 65536"/>
              <a:gd name="T17" fmla="*/ 0 60000 65536"/>
              <a:gd name="T18" fmla="*/ 0 60000 65536"/>
              <a:gd name="T19" fmla="*/ 0 60000 65536"/>
              <a:gd name="T20" fmla="*/ 0 60000 65536"/>
              <a:gd name="T21" fmla="*/ 0 60000 65536"/>
              <a:gd name="T22" fmla="*/ 0 60000 65536"/>
              <a:gd name="T23" fmla="*/ 0 60000 65536"/>
              <a:gd name="T24" fmla="*/ 332 w 21600"/>
              <a:gd name="T25" fmla="*/ 22174 h 21600"/>
              <a:gd name="T26" fmla="*/ 21579 w 21600"/>
              <a:gd name="T27" fmla="*/ 279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21600" y="10885"/>
                </a:moveTo>
                <a:lnTo>
                  <a:pt x="21600" y="0"/>
                </a:lnTo>
                <a:lnTo>
                  <a:pt x="10634" y="0"/>
                </a:lnTo>
                <a:lnTo>
                  <a:pt x="0" y="0"/>
                </a:lnTo>
                <a:lnTo>
                  <a:pt x="0" y="10885"/>
                </a:lnTo>
                <a:lnTo>
                  <a:pt x="0" y="19729"/>
                </a:lnTo>
                <a:lnTo>
                  <a:pt x="1163" y="19729"/>
                </a:lnTo>
                <a:lnTo>
                  <a:pt x="1163" y="21600"/>
                </a:lnTo>
                <a:lnTo>
                  <a:pt x="10800" y="21600"/>
                </a:lnTo>
                <a:lnTo>
                  <a:pt x="20603" y="21600"/>
                </a:lnTo>
                <a:lnTo>
                  <a:pt x="20603" y="19729"/>
                </a:lnTo>
                <a:lnTo>
                  <a:pt x="21600" y="19729"/>
                </a:lnTo>
                <a:lnTo>
                  <a:pt x="21600" y="10885"/>
                </a:lnTo>
                <a:close/>
              </a:path>
              <a:path w="21600" h="21600" extrusionOk="0">
                <a:moveTo>
                  <a:pt x="1163" y="19729"/>
                </a:moveTo>
                <a:lnTo>
                  <a:pt x="4320" y="19729"/>
                </a:lnTo>
                <a:lnTo>
                  <a:pt x="16449" y="19729"/>
                </a:lnTo>
                <a:lnTo>
                  <a:pt x="20603" y="19729"/>
                </a:lnTo>
                <a:lnTo>
                  <a:pt x="1163" y="19729"/>
                </a:lnTo>
                <a:moveTo>
                  <a:pt x="1495" y="2381"/>
                </a:moveTo>
                <a:lnTo>
                  <a:pt x="2160" y="2381"/>
                </a:lnTo>
                <a:lnTo>
                  <a:pt x="4985" y="2381"/>
                </a:lnTo>
                <a:lnTo>
                  <a:pt x="5982" y="2381"/>
                </a:lnTo>
                <a:lnTo>
                  <a:pt x="1495" y="2381"/>
                </a:lnTo>
                <a:lnTo>
                  <a:pt x="1495" y="3402"/>
                </a:lnTo>
                <a:lnTo>
                  <a:pt x="2160" y="3402"/>
                </a:lnTo>
                <a:lnTo>
                  <a:pt x="4985" y="3402"/>
                </a:lnTo>
                <a:lnTo>
                  <a:pt x="5982" y="3402"/>
                </a:lnTo>
                <a:lnTo>
                  <a:pt x="1495" y="3402"/>
                </a:lnTo>
                <a:lnTo>
                  <a:pt x="1495" y="4422"/>
                </a:lnTo>
                <a:lnTo>
                  <a:pt x="2160" y="4422"/>
                </a:lnTo>
                <a:lnTo>
                  <a:pt x="4985" y="4422"/>
                </a:lnTo>
                <a:lnTo>
                  <a:pt x="5982" y="4422"/>
                </a:lnTo>
                <a:lnTo>
                  <a:pt x="1495" y="4422"/>
                </a:lnTo>
                <a:lnTo>
                  <a:pt x="1495" y="5443"/>
                </a:lnTo>
                <a:lnTo>
                  <a:pt x="2160" y="5443"/>
                </a:lnTo>
                <a:lnTo>
                  <a:pt x="4985" y="5443"/>
                </a:lnTo>
                <a:lnTo>
                  <a:pt x="5982" y="5443"/>
                </a:lnTo>
                <a:lnTo>
                  <a:pt x="1495" y="5443"/>
                </a:lnTo>
                <a:lnTo>
                  <a:pt x="1495" y="6463"/>
                </a:lnTo>
                <a:lnTo>
                  <a:pt x="2160" y="6463"/>
                </a:lnTo>
                <a:lnTo>
                  <a:pt x="4985" y="6463"/>
                </a:lnTo>
                <a:lnTo>
                  <a:pt x="5982" y="6463"/>
                </a:lnTo>
                <a:lnTo>
                  <a:pt x="1495" y="6463"/>
                </a:lnTo>
                <a:lnTo>
                  <a:pt x="1495" y="7483"/>
                </a:lnTo>
                <a:lnTo>
                  <a:pt x="2160" y="7483"/>
                </a:lnTo>
                <a:lnTo>
                  <a:pt x="4985" y="7483"/>
                </a:lnTo>
                <a:lnTo>
                  <a:pt x="5982" y="7483"/>
                </a:lnTo>
                <a:lnTo>
                  <a:pt x="1495" y="7483"/>
                </a:lnTo>
                <a:lnTo>
                  <a:pt x="1495" y="8504"/>
                </a:lnTo>
                <a:lnTo>
                  <a:pt x="2160" y="8504"/>
                </a:lnTo>
                <a:lnTo>
                  <a:pt x="4985" y="8504"/>
                </a:lnTo>
                <a:lnTo>
                  <a:pt x="5982" y="8504"/>
                </a:lnTo>
                <a:lnTo>
                  <a:pt x="1495" y="8504"/>
                </a:lnTo>
                <a:lnTo>
                  <a:pt x="1495" y="9524"/>
                </a:lnTo>
                <a:lnTo>
                  <a:pt x="2160" y="9524"/>
                </a:lnTo>
                <a:lnTo>
                  <a:pt x="4985" y="9524"/>
                </a:lnTo>
                <a:lnTo>
                  <a:pt x="5982" y="9524"/>
                </a:lnTo>
                <a:lnTo>
                  <a:pt x="1495" y="9524"/>
                </a:lnTo>
                <a:lnTo>
                  <a:pt x="1495" y="10545"/>
                </a:lnTo>
                <a:lnTo>
                  <a:pt x="2160" y="10545"/>
                </a:lnTo>
                <a:lnTo>
                  <a:pt x="4985" y="10545"/>
                </a:lnTo>
                <a:lnTo>
                  <a:pt x="5982" y="10545"/>
                </a:lnTo>
                <a:lnTo>
                  <a:pt x="1495" y="10545"/>
                </a:lnTo>
                <a:lnTo>
                  <a:pt x="1495" y="11565"/>
                </a:lnTo>
                <a:lnTo>
                  <a:pt x="2160" y="11565"/>
                </a:lnTo>
                <a:lnTo>
                  <a:pt x="4985" y="11565"/>
                </a:lnTo>
                <a:lnTo>
                  <a:pt x="5982" y="11565"/>
                </a:lnTo>
                <a:lnTo>
                  <a:pt x="1495" y="11565"/>
                </a:lnTo>
                <a:lnTo>
                  <a:pt x="1495" y="12586"/>
                </a:lnTo>
                <a:lnTo>
                  <a:pt x="2160" y="12586"/>
                </a:lnTo>
                <a:lnTo>
                  <a:pt x="4985" y="12586"/>
                </a:lnTo>
                <a:lnTo>
                  <a:pt x="5982" y="12586"/>
                </a:lnTo>
                <a:lnTo>
                  <a:pt x="1495" y="12586"/>
                </a:lnTo>
                <a:lnTo>
                  <a:pt x="1495" y="13606"/>
                </a:lnTo>
                <a:lnTo>
                  <a:pt x="2160" y="13606"/>
                </a:lnTo>
                <a:lnTo>
                  <a:pt x="4985" y="13606"/>
                </a:lnTo>
                <a:lnTo>
                  <a:pt x="5982" y="13606"/>
                </a:lnTo>
                <a:lnTo>
                  <a:pt x="1495" y="13606"/>
                </a:lnTo>
                <a:lnTo>
                  <a:pt x="1495" y="14627"/>
                </a:lnTo>
                <a:lnTo>
                  <a:pt x="2160" y="14627"/>
                </a:lnTo>
                <a:lnTo>
                  <a:pt x="4985" y="14627"/>
                </a:lnTo>
                <a:lnTo>
                  <a:pt x="5982" y="14627"/>
                </a:lnTo>
                <a:lnTo>
                  <a:pt x="1495" y="14627"/>
                </a:lnTo>
                <a:lnTo>
                  <a:pt x="1495" y="15647"/>
                </a:lnTo>
                <a:lnTo>
                  <a:pt x="2160" y="15647"/>
                </a:lnTo>
                <a:lnTo>
                  <a:pt x="4985" y="15647"/>
                </a:lnTo>
                <a:lnTo>
                  <a:pt x="5982" y="15647"/>
                </a:lnTo>
                <a:lnTo>
                  <a:pt x="1495" y="15647"/>
                </a:lnTo>
                <a:lnTo>
                  <a:pt x="1495" y="16668"/>
                </a:lnTo>
                <a:lnTo>
                  <a:pt x="2160" y="16668"/>
                </a:lnTo>
                <a:lnTo>
                  <a:pt x="4985" y="16668"/>
                </a:lnTo>
                <a:lnTo>
                  <a:pt x="5982" y="16668"/>
                </a:lnTo>
                <a:lnTo>
                  <a:pt x="1495" y="16668"/>
                </a:lnTo>
                <a:lnTo>
                  <a:pt x="1495" y="17688"/>
                </a:lnTo>
                <a:lnTo>
                  <a:pt x="2160" y="17688"/>
                </a:lnTo>
                <a:lnTo>
                  <a:pt x="4985" y="17688"/>
                </a:lnTo>
                <a:lnTo>
                  <a:pt x="5982" y="17688"/>
                </a:lnTo>
                <a:lnTo>
                  <a:pt x="1495" y="17688"/>
                </a:lnTo>
                <a:moveTo>
                  <a:pt x="1994" y="19729"/>
                </a:moveTo>
                <a:lnTo>
                  <a:pt x="1994" y="20069"/>
                </a:lnTo>
                <a:lnTo>
                  <a:pt x="1994" y="21260"/>
                </a:lnTo>
                <a:lnTo>
                  <a:pt x="1994" y="21600"/>
                </a:lnTo>
                <a:lnTo>
                  <a:pt x="1994" y="19729"/>
                </a:lnTo>
                <a:lnTo>
                  <a:pt x="2658" y="19729"/>
                </a:lnTo>
                <a:lnTo>
                  <a:pt x="2658" y="20069"/>
                </a:lnTo>
                <a:lnTo>
                  <a:pt x="2658" y="21260"/>
                </a:lnTo>
                <a:lnTo>
                  <a:pt x="2658" y="21600"/>
                </a:lnTo>
                <a:lnTo>
                  <a:pt x="2658" y="19729"/>
                </a:lnTo>
                <a:lnTo>
                  <a:pt x="3489" y="19729"/>
                </a:lnTo>
                <a:lnTo>
                  <a:pt x="3489" y="20069"/>
                </a:lnTo>
                <a:lnTo>
                  <a:pt x="3489" y="21260"/>
                </a:lnTo>
                <a:lnTo>
                  <a:pt x="3489" y="21600"/>
                </a:lnTo>
                <a:lnTo>
                  <a:pt x="3489" y="19729"/>
                </a:lnTo>
                <a:lnTo>
                  <a:pt x="4320" y="19729"/>
                </a:lnTo>
                <a:lnTo>
                  <a:pt x="4320" y="20069"/>
                </a:lnTo>
                <a:lnTo>
                  <a:pt x="4320" y="21260"/>
                </a:lnTo>
                <a:lnTo>
                  <a:pt x="4320" y="21600"/>
                </a:lnTo>
                <a:lnTo>
                  <a:pt x="4320" y="19729"/>
                </a:lnTo>
                <a:lnTo>
                  <a:pt x="5151" y="19729"/>
                </a:lnTo>
                <a:lnTo>
                  <a:pt x="5151" y="20069"/>
                </a:lnTo>
                <a:lnTo>
                  <a:pt x="5151" y="21260"/>
                </a:lnTo>
                <a:lnTo>
                  <a:pt x="5151" y="21600"/>
                </a:lnTo>
                <a:lnTo>
                  <a:pt x="5151" y="19729"/>
                </a:lnTo>
                <a:lnTo>
                  <a:pt x="5982" y="19729"/>
                </a:lnTo>
                <a:lnTo>
                  <a:pt x="5982" y="20069"/>
                </a:lnTo>
                <a:lnTo>
                  <a:pt x="5982" y="21260"/>
                </a:lnTo>
                <a:lnTo>
                  <a:pt x="5982" y="21600"/>
                </a:lnTo>
                <a:lnTo>
                  <a:pt x="5982" y="19729"/>
                </a:lnTo>
                <a:lnTo>
                  <a:pt x="6812" y="19729"/>
                </a:lnTo>
                <a:lnTo>
                  <a:pt x="6812" y="20069"/>
                </a:lnTo>
                <a:lnTo>
                  <a:pt x="6812" y="21260"/>
                </a:lnTo>
                <a:lnTo>
                  <a:pt x="6812" y="21600"/>
                </a:lnTo>
                <a:lnTo>
                  <a:pt x="6812" y="19729"/>
                </a:lnTo>
                <a:lnTo>
                  <a:pt x="7643" y="19729"/>
                </a:lnTo>
                <a:lnTo>
                  <a:pt x="7643" y="20069"/>
                </a:lnTo>
                <a:lnTo>
                  <a:pt x="7643" y="21260"/>
                </a:lnTo>
                <a:lnTo>
                  <a:pt x="7643" y="21600"/>
                </a:lnTo>
                <a:lnTo>
                  <a:pt x="7643" y="19729"/>
                </a:lnTo>
                <a:lnTo>
                  <a:pt x="8474" y="19729"/>
                </a:lnTo>
                <a:lnTo>
                  <a:pt x="8474" y="20069"/>
                </a:lnTo>
                <a:lnTo>
                  <a:pt x="8474" y="21260"/>
                </a:lnTo>
                <a:lnTo>
                  <a:pt x="8474" y="21600"/>
                </a:lnTo>
                <a:lnTo>
                  <a:pt x="8474" y="19729"/>
                </a:lnTo>
                <a:lnTo>
                  <a:pt x="9305" y="19729"/>
                </a:lnTo>
                <a:lnTo>
                  <a:pt x="9305" y="20069"/>
                </a:lnTo>
                <a:lnTo>
                  <a:pt x="9305" y="21260"/>
                </a:lnTo>
                <a:lnTo>
                  <a:pt x="9305" y="21600"/>
                </a:lnTo>
                <a:lnTo>
                  <a:pt x="9305" y="19729"/>
                </a:lnTo>
                <a:lnTo>
                  <a:pt x="10135" y="19729"/>
                </a:lnTo>
                <a:lnTo>
                  <a:pt x="10135" y="20069"/>
                </a:lnTo>
                <a:lnTo>
                  <a:pt x="10135" y="21260"/>
                </a:lnTo>
                <a:lnTo>
                  <a:pt x="10135" y="21600"/>
                </a:lnTo>
                <a:lnTo>
                  <a:pt x="10135" y="19729"/>
                </a:lnTo>
                <a:lnTo>
                  <a:pt x="10966" y="19729"/>
                </a:lnTo>
                <a:lnTo>
                  <a:pt x="10966" y="20069"/>
                </a:lnTo>
                <a:lnTo>
                  <a:pt x="10966" y="21260"/>
                </a:lnTo>
                <a:lnTo>
                  <a:pt x="10966" y="21600"/>
                </a:lnTo>
                <a:lnTo>
                  <a:pt x="10966" y="19729"/>
                </a:lnTo>
                <a:lnTo>
                  <a:pt x="11797" y="19729"/>
                </a:lnTo>
                <a:lnTo>
                  <a:pt x="11797" y="20069"/>
                </a:lnTo>
                <a:lnTo>
                  <a:pt x="11797" y="21260"/>
                </a:lnTo>
                <a:lnTo>
                  <a:pt x="11797" y="21600"/>
                </a:lnTo>
                <a:lnTo>
                  <a:pt x="11797" y="19729"/>
                </a:lnTo>
                <a:lnTo>
                  <a:pt x="12462" y="19729"/>
                </a:lnTo>
                <a:lnTo>
                  <a:pt x="12462" y="20069"/>
                </a:lnTo>
                <a:lnTo>
                  <a:pt x="12462" y="21260"/>
                </a:lnTo>
                <a:lnTo>
                  <a:pt x="12462" y="21600"/>
                </a:lnTo>
                <a:lnTo>
                  <a:pt x="12462" y="19729"/>
                </a:lnTo>
                <a:lnTo>
                  <a:pt x="13292" y="19729"/>
                </a:lnTo>
                <a:lnTo>
                  <a:pt x="13292" y="20069"/>
                </a:lnTo>
                <a:lnTo>
                  <a:pt x="13292" y="21260"/>
                </a:lnTo>
                <a:lnTo>
                  <a:pt x="13292" y="21600"/>
                </a:lnTo>
                <a:lnTo>
                  <a:pt x="13292" y="19729"/>
                </a:lnTo>
                <a:lnTo>
                  <a:pt x="14123" y="19729"/>
                </a:lnTo>
                <a:lnTo>
                  <a:pt x="14123" y="20069"/>
                </a:lnTo>
                <a:lnTo>
                  <a:pt x="14123" y="21260"/>
                </a:lnTo>
                <a:lnTo>
                  <a:pt x="14123" y="21600"/>
                </a:lnTo>
                <a:lnTo>
                  <a:pt x="14123" y="19729"/>
                </a:lnTo>
                <a:lnTo>
                  <a:pt x="14954" y="19729"/>
                </a:lnTo>
                <a:lnTo>
                  <a:pt x="14954" y="20069"/>
                </a:lnTo>
                <a:lnTo>
                  <a:pt x="14954" y="21260"/>
                </a:lnTo>
                <a:lnTo>
                  <a:pt x="14954" y="21600"/>
                </a:lnTo>
                <a:lnTo>
                  <a:pt x="14954" y="19729"/>
                </a:lnTo>
                <a:lnTo>
                  <a:pt x="15785" y="19729"/>
                </a:lnTo>
                <a:lnTo>
                  <a:pt x="15785" y="20069"/>
                </a:lnTo>
                <a:lnTo>
                  <a:pt x="15785" y="21260"/>
                </a:lnTo>
                <a:lnTo>
                  <a:pt x="15785" y="21600"/>
                </a:lnTo>
                <a:lnTo>
                  <a:pt x="15785" y="19729"/>
                </a:lnTo>
                <a:lnTo>
                  <a:pt x="16615" y="19729"/>
                </a:lnTo>
                <a:lnTo>
                  <a:pt x="16615" y="20069"/>
                </a:lnTo>
                <a:lnTo>
                  <a:pt x="16615" y="21260"/>
                </a:lnTo>
                <a:lnTo>
                  <a:pt x="16615" y="21600"/>
                </a:lnTo>
                <a:lnTo>
                  <a:pt x="16615" y="19729"/>
                </a:lnTo>
                <a:lnTo>
                  <a:pt x="17446" y="19729"/>
                </a:lnTo>
                <a:lnTo>
                  <a:pt x="17446" y="20069"/>
                </a:lnTo>
                <a:lnTo>
                  <a:pt x="17446" y="21260"/>
                </a:lnTo>
                <a:lnTo>
                  <a:pt x="17446" y="21600"/>
                </a:lnTo>
                <a:lnTo>
                  <a:pt x="17446" y="19729"/>
                </a:lnTo>
                <a:lnTo>
                  <a:pt x="18277" y="19729"/>
                </a:lnTo>
                <a:lnTo>
                  <a:pt x="18277" y="20069"/>
                </a:lnTo>
                <a:lnTo>
                  <a:pt x="18277" y="21260"/>
                </a:lnTo>
                <a:lnTo>
                  <a:pt x="18277" y="21600"/>
                </a:lnTo>
                <a:lnTo>
                  <a:pt x="18277" y="19729"/>
                </a:lnTo>
                <a:lnTo>
                  <a:pt x="19108" y="19729"/>
                </a:lnTo>
                <a:lnTo>
                  <a:pt x="19108" y="20069"/>
                </a:lnTo>
                <a:lnTo>
                  <a:pt x="19108" y="21260"/>
                </a:lnTo>
                <a:lnTo>
                  <a:pt x="19108" y="21600"/>
                </a:lnTo>
                <a:lnTo>
                  <a:pt x="19108" y="19729"/>
                </a:lnTo>
                <a:lnTo>
                  <a:pt x="19938" y="19729"/>
                </a:lnTo>
                <a:lnTo>
                  <a:pt x="19938" y="20069"/>
                </a:lnTo>
                <a:lnTo>
                  <a:pt x="19938" y="21260"/>
                </a:lnTo>
                <a:lnTo>
                  <a:pt x="19938" y="21600"/>
                </a:lnTo>
                <a:lnTo>
                  <a:pt x="19938" y="19729"/>
                </a:lnTo>
                <a:moveTo>
                  <a:pt x="1495" y="1531"/>
                </a:moveTo>
                <a:lnTo>
                  <a:pt x="5982" y="1531"/>
                </a:lnTo>
                <a:lnTo>
                  <a:pt x="5982" y="18539"/>
                </a:lnTo>
                <a:lnTo>
                  <a:pt x="1495" y="18539"/>
                </a:lnTo>
                <a:lnTo>
                  <a:pt x="1495" y="1531"/>
                </a:lnTo>
                <a:moveTo>
                  <a:pt x="7311" y="1531"/>
                </a:moveTo>
                <a:lnTo>
                  <a:pt x="7975" y="1531"/>
                </a:lnTo>
                <a:lnTo>
                  <a:pt x="7975" y="8334"/>
                </a:lnTo>
                <a:lnTo>
                  <a:pt x="7311" y="8334"/>
                </a:lnTo>
                <a:lnTo>
                  <a:pt x="7311" y="1531"/>
                </a:lnTo>
                <a:moveTo>
                  <a:pt x="7145" y="9865"/>
                </a:moveTo>
                <a:lnTo>
                  <a:pt x="8142" y="9865"/>
                </a:lnTo>
                <a:lnTo>
                  <a:pt x="8142" y="10715"/>
                </a:lnTo>
                <a:lnTo>
                  <a:pt x="7145" y="10715"/>
                </a:lnTo>
                <a:lnTo>
                  <a:pt x="7145" y="9865"/>
                </a:lnTo>
                <a:moveTo>
                  <a:pt x="8972" y="1531"/>
                </a:moveTo>
                <a:lnTo>
                  <a:pt x="12462" y="1531"/>
                </a:lnTo>
                <a:lnTo>
                  <a:pt x="12462" y="5443"/>
                </a:lnTo>
                <a:lnTo>
                  <a:pt x="8972" y="5443"/>
                </a:lnTo>
                <a:lnTo>
                  <a:pt x="8972" y="1531"/>
                </a:lnTo>
                <a:moveTo>
                  <a:pt x="13625" y="1531"/>
                </a:moveTo>
                <a:lnTo>
                  <a:pt x="20271" y="1531"/>
                </a:lnTo>
                <a:lnTo>
                  <a:pt x="20271" y="5443"/>
                </a:lnTo>
                <a:lnTo>
                  <a:pt x="13625" y="5443"/>
                </a:lnTo>
                <a:lnTo>
                  <a:pt x="13625" y="1531"/>
                </a:lnTo>
                <a:moveTo>
                  <a:pt x="18609" y="6463"/>
                </a:moveTo>
                <a:lnTo>
                  <a:pt x="20437" y="6463"/>
                </a:lnTo>
                <a:lnTo>
                  <a:pt x="20437" y="10885"/>
                </a:lnTo>
                <a:lnTo>
                  <a:pt x="18609" y="10885"/>
                </a:lnTo>
                <a:lnTo>
                  <a:pt x="18609" y="6463"/>
                </a:lnTo>
              </a:path>
            </a:pathLst>
          </a:custGeom>
          <a:solidFill>
            <a:schemeClr val="bg1"/>
          </a:solidFill>
          <a:ln w="9525">
            <a:solidFill>
              <a:srgbClr val="000000"/>
            </a:solidFill>
            <a:miter lim="800000"/>
            <a:headEnd/>
            <a:tailEnd/>
          </a:ln>
        </p:spPr>
        <p:txBody>
          <a:bodyPr/>
          <a:lstStyle/>
          <a:p>
            <a:endParaRPr lang="fr-FR"/>
          </a:p>
        </p:txBody>
      </p:sp>
      <p:sp>
        <p:nvSpPr>
          <p:cNvPr id="111621" name="Line 5"/>
          <p:cNvSpPr>
            <a:spLocks noChangeShapeType="1"/>
          </p:cNvSpPr>
          <p:nvPr/>
        </p:nvSpPr>
        <p:spPr bwMode="auto">
          <a:xfrm flipH="1">
            <a:off x="7378700" y="3611563"/>
            <a:ext cx="1588" cy="1176337"/>
          </a:xfrm>
          <a:prstGeom prst="line">
            <a:avLst/>
          </a:prstGeom>
          <a:noFill/>
          <a:ln w="9525">
            <a:solidFill>
              <a:schemeClr val="bg1"/>
            </a:solidFill>
            <a:round/>
            <a:headEnd type="triangle" w="med" len="med"/>
            <a:tailEnd type="triangle" w="med" len="med"/>
          </a:ln>
        </p:spPr>
        <p:txBody>
          <a:bodyPr/>
          <a:lstStyle/>
          <a:p>
            <a:endParaRPr lang="fr-FR"/>
          </a:p>
        </p:txBody>
      </p:sp>
      <p:sp>
        <p:nvSpPr>
          <p:cNvPr id="111622" name="Text Box 6"/>
          <p:cNvSpPr txBox="1">
            <a:spLocks noChangeArrowheads="1"/>
          </p:cNvSpPr>
          <p:nvPr/>
        </p:nvSpPr>
        <p:spPr bwMode="auto">
          <a:xfrm>
            <a:off x="823913" y="4891088"/>
            <a:ext cx="387350" cy="284162"/>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UI</a:t>
            </a:r>
          </a:p>
        </p:txBody>
      </p:sp>
      <p:sp>
        <p:nvSpPr>
          <p:cNvPr id="111623" name="AutoShape 7"/>
          <p:cNvSpPr>
            <a:spLocks noChangeArrowheads="1"/>
          </p:cNvSpPr>
          <p:nvPr/>
        </p:nvSpPr>
        <p:spPr bwMode="auto">
          <a:xfrm>
            <a:off x="7188200" y="5365750"/>
            <a:ext cx="811213" cy="898525"/>
          </a:xfrm>
          <a:prstGeom prst="flowChartMagneticDisk">
            <a:avLst/>
          </a:prstGeom>
          <a:solidFill>
            <a:schemeClr val="bg1"/>
          </a:solidFill>
          <a:ln w="9525">
            <a:solidFill>
              <a:srgbClr val="000000"/>
            </a:solidFill>
            <a:round/>
            <a:headEnd/>
            <a:tailEnd/>
          </a:ln>
        </p:spPr>
        <p:txBody>
          <a:bodyPr wrap="none" anchor="ctr"/>
          <a:lstStyle/>
          <a:p>
            <a:endParaRPr lang="fr-FR"/>
          </a:p>
        </p:txBody>
      </p:sp>
      <p:sp>
        <p:nvSpPr>
          <p:cNvPr id="111624" name="server"/>
          <p:cNvSpPr>
            <a:spLocks noEditPoints="1" noChangeArrowheads="1"/>
          </p:cNvSpPr>
          <p:nvPr/>
        </p:nvSpPr>
        <p:spPr bwMode="auto">
          <a:xfrm>
            <a:off x="3406775" y="4781550"/>
            <a:ext cx="2079625" cy="1806575"/>
          </a:xfrm>
          <a:custGeom>
            <a:avLst/>
            <a:gdLst>
              <a:gd name="T0" fmla="*/ 0 w 21600"/>
              <a:gd name="T1" fmla="*/ 0 h 21600"/>
              <a:gd name="T2" fmla="*/ 1039813 w 21600"/>
              <a:gd name="T3" fmla="*/ 0 h 21600"/>
              <a:gd name="T4" fmla="*/ 2079625 w 21600"/>
              <a:gd name="T5" fmla="*/ 0 h 21600"/>
              <a:gd name="T6" fmla="*/ 2079625 w 21600"/>
              <a:gd name="T7" fmla="*/ 903288 h 21600"/>
              <a:gd name="T8" fmla="*/ 2079625 w 21600"/>
              <a:gd name="T9" fmla="*/ 1806575 h 21600"/>
              <a:gd name="T10" fmla="*/ 1039813 w 21600"/>
              <a:gd name="T11" fmla="*/ 1806575 h 21600"/>
              <a:gd name="T12" fmla="*/ 0 w 21600"/>
              <a:gd name="T13" fmla="*/ 1806575 h 21600"/>
              <a:gd name="T14" fmla="*/ 0 w 21600"/>
              <a:gd name="T15" fmla="*/ 903288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chemeClr val="bg1"/>
          </a:solidFill>
          <a:ln w="9525">
            <a:solidFill>
              <a:srgbClr val="000000"/>
            </a:solidFill>
            <a:miter lim="800000"/>
            <a:headEnd/>
            <a:tailEnd/>
          </a:ln>
        </p:spPr>
        <p:txBody>
          <a:bodyPr/>
          <a:lstStyle/>
          <a:p>
            <a:endParaRPr lang="fr-FR"/>
          </a:p>
        </p:txBody>
      </p:sp>
      <p:sp>
        <p:nvSpPr>
          <p:cNvPr id="111625" name="Text Box 9"/>
          <p:cNvSpPr txBox="1">
            <a:spLocks noChangeArrowheads="1"/>
          </p:cNvSpPr>
          <p:nvPr/>
        </p:nvSpPr>
        <p:spPr bwMode="auto">
          <a:xfrm>
            <a:off x="3549650" y="5592763"/>
            <a:ext cx="614363" cy="284162"/>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BE</a:t>
            </a:r>
          </a:p>
        </p:txBody>
      </p:sp>
      <p:sp>
        <p:nvSpPr>
          <p:cNvPr id="111626" name="Text Box 10"/>
          <p:cNvSpPr txBox="1">
            <a:spLocks noChangeArrowheads="1"/>
          </p:cNvSpPr>
          <p:nvPr/>
        </p:nvSpPr>
        <p:spPr bwMode="auto">
          <a:xfrm>
            <a:off x="3546475" y="5949950"/>
            <a:ext cx="615950" cy="284163"/>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DAL</a:t>
            </a:r>
          </a:p>
        </p:txBody>
      </p:sp>
      <p:sp>
        <p:nvSpPr>
          <p:cNvPr id="111627" name="Line 11"/>
          <p:cNvSpPr>
            <a:spLocks noChangeShapeType="1"/>
          </p:cNvSpPr>
          <p:nvPr/>
        </p:nvSpPr>
        <p:spPr bwMode="auto">
          <a:xfrm>
            <a:off x="515938" y="3633788"/>
            <a:ext cx="8307387" cy="0"/>
          </a:xfrm>
          <a:prstGeom prst="line">
            <a:avLst/>
          </a:prstGeom>
          <a:noFill/>
          <a:ln w="38100">
            <a:solidFill>
              <a:schemeClr val="bg1"/>
            </a:solidFill>
            <a:round/>
            <a:headEnd/>
            <a:tailEnd/>
          </a:ln>
        </p:spPr>
        <p:txBody>
          <a:bodyPr/>
          <a:lstStyle/>
          <a:p>
            <a:endParaRPr lang="fr-FR"/>
          </a:p>
        </p:txBody>
      </p:sp>
      <p:sp>
        <p:nvSpPr>
          <p:cNvPr id="111628" name="Line 12"/>
          <p:cNvSpPr>
            <a:spLocks noChangeShapeType="1"/>
          </p:cNvSpPr>
          <p:nvPr/>
        </p:nvSpPr>
        <p:spPr bwMode="auto">
          <a:xfrm>
            <a:off x="4356100" y="3644900"/>
            <a:ext cx="0" cy="1152525"/>
          </a:xfrm>
          <a:prstGeom prst="line">
            <a:avLst/>
          </a:prstGeom>
          <a:noFill/>
          <a:ln w="9525">
            <a:solidFill>
              <a:schemeClr val="bg1"/>
            </a:solidFill>
            <a:round/>
            <a:headEnd type="triangle" w="med" len="med"/>
            <a:tailEnd type="triangle" w="med" len="med"/>
          </a:ln>
        </p:spPr>
        <p:txBody>
          <a:bodyPr/>
          <a:lstStyle/>
          <a:p>
            <a:endParaRPr lang="fr-FR"/>
          </a:p>
        </p:txBody>
      </p:sp>
      <p:sp>
        <p:nvSpPr>
          <p:cNvPr id="111629" name="computr1"/>
          <p:cNvSpPr>
            <a:spLocks noEditPoints="1" noChangeArrowheads="1"/>
          </p:cNvSpPr>
          <p:nvPr/>
        </p:nvSpPr>
        <p:spPr bwMode="auto">
          <a:xfrm>
            <a:off x="1893888" y="4760913"/>
            <a:ext cx="790575" cy="863600"/>
          </a:xfrm>
          <a:custGeom>
            <a:avLst/>
            <a:gdLst>
              <a:gd name="T0" fmla="*/ 714995 w 21600"/>
              <a:gd name="T1" fmla="*/ 0 h 21600"/>
              <a:gd name="T2" fmla="*/ 395288 w 21600"/>
              <a:gd name="T3" fmla="*/ 0 h 21600"/>
              <a:gd name="T4" fmla="*/ 75580 w 21600"/>
              <a:gd name="T5" fmla="*/ 0 h 21600"/>
              <a:gd name="T6" fmla="*/ 0 w 21600"/>
              <a:gd name="T7" fmla="*/ 615235 h 21600"/>
              <a:gd name="T8" fmla="*/ 0 w 21600"/>
              <a:gd name="T9" fmla="*/ 863600 h 21600"/>
              <a:gd name="T10" fmla="*/ 395288 w 21600"/>
              <a:gd name="T11" fmla="*/ 863600 h 21600"/>
              <a:gd name="T12" fmla="*/ 790575 w 21600"/>
              <a:gd name="T13" fmla="*/ 863600 h 21600"/>
              <a:gd name="T14" fmla="*/ 790575 w 21600"/>
              <a:gd name="T15" fmla="*/ 615235 h 21600"/>
              <a:gd name="T16" fmla="*/ 714995 w 21600"/>
              <a:gd name="T17" fmla="*/ 541869 h 21600"/>
              <a:gd name="T18" fmla="*/ 75580 w 21600"/>
              <a:gd name="T19" fmla="*/ 541869 h 21600"/>
              <a:gd name="T20" fmla="*/ 75580 w 21600"/>
              <a:gd name="T21" fmla="*/ 270914 h 21600"/>
              <a:gd name="T22" fmla="*/ 714995 w 21600"/>
              <a:gd name="T23" fmla="*/ 270914 h 21600"/>
              <a:gd name="T24" fmla="*/ 0 w 21600"/>
              <a:gd name="T25" fmla="*/ 739418 h 21600"/>
              <a:gd name="T26" fmla="*/ 790575 w 21600"/>
              <a:gd name="T27" fmla="*/ 739418 h 2160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4923 w 21600"/>
              <a:gd name="T43" fmla="*/ 2541 h 21600"/>
              <a:gd name="T44" fmla="*/ 16756 w 21600"/>
              <a:gd name="T45" fmla="*/ 11153 h 2160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600" h="21600" extrusionOk="0">
                <a:moveTo>
                  <a:pt x="16994" y="15388"/>
                </a:moveTo>
                <a:lnTo>
                  <a:pt x="16994" y="13553"/>
                </a:lnTo>
                <a:lnTo>
                  <a:pt x="19535" y="13553"/>
                </a:lnTo>
                <a:lnTo>
                  <a:pt x="19535" y="10729"/>
                </a:lnTo>
                <a:lnTo>
                  <a:pt x="19535" y="6776"/>
                </a:lnTo>
                <a:lnTo>
                  <a:pt x="19535" y="0"/>
                </a:lnTo>
                <a:lnTo>
                  <a:pt x="10800" y="0"/>
                </a:lnTo>
                <a:lnTo>
                  <a:pt x="2065" y="0"/>
                </a:lnTo>
                <a:lnTo>
                  <a:pt x="2065" y="6776"/>
                </a:lnTo>
                <a:lnTo>
                  <a:pt x="2065" y="10729"/>
                </a:lnTo>
                <a:lnTo>
                  <a:pt x="2065" y="13553"/>
                </a:lnTo>
                <a:lnTo>
                  <a:pt x="4606" y="13553"/>
                </a:lnTo>
                <a:lnTo>
                  <a:pt x="4606" y="15388"/>
                </a:lnTo>
                <a:lnTo>
                  <a:pt x="0" y="15388"/>
                </a:lnTo>
                <a:lnTo>
                  <a:pt x="0" y="21600"/>
                </a:lnTo>
                <a:lnTo>
                  <a:pt x="10800" y="21600"/>
                </a:lnTo>
                <a:lnTo>
                  <a:pt x="21600" y="21600"/>
                </a:lnTo>
                <a:lnTo>
                  <a:pt x="21600" y="15388"/>
                </a:lnTo>
                <a:lnTo>
                  <a:pt x="16994" y="15388"/>
                </a:lnTo>
                <a:close/>
              </a:path>
              <a:path w="21600" h="21600" extrusionOk="0">
                <a:moveTo>
                  <a:pt x="4606" y="15388"/>
                </a:moveTo>
                <a:lnTo>
                  <a:pt x="4606" y="13553"/>
                </a:lnTo>
                <a:lnTo>
                  <a:pt x="16994" y="13553"/>
                </a:lnTo>
                <a:lnTo>
                  <a:pt x="16994" y="15388"/>
                </a:lnTo>
                <a:lnTo>
                  <a:pt x="4606" y="15388"/>
                </a:lnTo>
              </a:path>
              <a:path w="21600" h="21600" extrusionOk="0">
                <a:moveTo>
                  <a:pt x="4606" y="11294"/>
                </a:moveTo>
                <a:lnTo>
                  <a:pt x="4606" y="2259"/>
                </a:lnTo>
                <a:lnTo>
                  <a:pt x="16994" y="2259"/>
                </a:lnTo>
                <a:lnTo>
                  <a:pt x="16994" y="11294"/>
                </a:lnTo>
                <a:lnTo>
                  <a:pt x="4606" y="11294"/>
                </a:lnTo>
                <a:moveTo>
                  <a:pt x="13976" y="17082"/>
                </a:moveTo>
                <a:lnTo>
                  <a:pt x="13976" y="16376"/>
                </a:lnTo>
                <a:lnTo>
                  <a:pt x="20171" y="16376"/>
                </a:lnTo>
                <a:lnTo>
                  <a:pt x="20171" y="17082"/>
                </a:lnTo>
                <a:lnTo>
                  <a:pt x="13976" y="17082"/>
                </a:lnTo>
              </a:path>
            </a:pathLst>
          </a:custGeom>
          <a:solidFill>
            <a:schemeClr val="bg1"/>
          </a:solidFill>
          <a:ln w="9525">
            <a:solidFill>
              <a:srgbClr val="000000"/>
            </a:solidFill>
            <a:miter lim="800000"/>
            <a:headEnd/>
            <a:tailEnd/>
          </a:ln>
        </p:spPr>
        <p:txBody>
          <a:bodyPr/>
          <a:lstStyle/>
          <a:p>
            <a:endParaRPr lang="fr-FR"/>
          </a:p>
        </p:txBody>
      </p:sp>
      <p:sp>
        <p:nvSpPr>
          <p:cNvPr id="111630" name="Text Box 14"/>
          <p:cNvSpPr txBox="1">
            <a:spLocks noChangeArrowheads="1"/>
          </p:cNvSpPr>
          <p:nvPr/>
        </p:nvSpPr>
        <p:spPr bwMode="auto">
          <a:xfrm>
            <a:off x="2103438" y="4889500"/>
            <a:ext cx="390525" cy="284163"/>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UI</a:t>
            </a:r>
          </a:p>
        </p:txBody>
      </p:sp>
      <p:sp>
        <p:nvSpPr>
          <p:cNvPr id="111631" name="Line 15"/>
          <p:cNvSpPr>
            <a:spLocks noChangeShapeType="1"/>
          </p:cNvSpPr>
          <p:nvPr/>
        </p:nvSpPr>
        <p:spPr bwMode="auto">
          <a:xfrm flipH="1" flipV="1">
            <a:off x="1023938" y="3640138"/>
            <a:ext cx="0" cy="1100137"/>
          </a:xfrm>
          <a:prstGeom prst="line">
            <a:avLst/>
          </a:prstGeom>
          <a:noFill/>
          <a:ln w="9525">
            <a:solidFill>
              <a:schemeClr val="bg1"/>
            </a:solidFill>
            <a:round/>
            <a:headEnd type="triangle" w="med" len="med"/>
            <a:tailEnd type="triangle" w="med" len="med"/>
          </a:ln>
        </p:spPr>
        <p:txBody>
          <a:bodyPr/>
          <a:lstStyle/>
          <a:p>
            <a:endParaRPr lang="fr-FR"/>
          </a:p>
        </p:txBody>
      </p:sp>
      <p:sp>
        <p:nvSpPr>
          <p:cNvPr id="111632" name="Line 16"/>
          <p:cNvSpPr>
            <a:spLocks noChangeShapeType="1"/>
          </p:cNvSpPr>
          <p:nvPr/>
        </p:nvSpPr>
        <p:spPr bwMode="auto">
          <a:xfrm flipV="1">
            <a:off x="2303463" y="3624263"/>
            <a:ext cx="0" cy="1101725"/>
          </a:xfrm>
          <a:prstGeom prst="line">
            <a:avLst/>
          </a:prstGeom>
          <a:noFill/>
          <a:ln w="9525">
            <a:solidFill>
              <a:schemeClr val="bg1"/>
            </a:solidFill>
            <a:round/>
            <a:headEnd type="triangle" w="med" len="med"/>
            <a:tailEnd type="triangle" w="med" len="med"/>
          </a:ln>
        </p:spPr>
        <p:txBody>
          <a:bodyPr/>
          <a:lstStyle/>
          <a:p>
            <a:endParaRPr lang="fr-FR"/>
          </a:p>
        </p:txBody>
      </p:sp>
      <p:sp>
        <p:nvSpPr>
          <p:cNvPr id="111633" name="Text Box 17"/>
          <p:cNvSpPr txBox="1">
            <a:spLocks noChangeArrowheads="1"/>
          </p:cNvSpPr>
          <p:nvPr/>
        </p:nvSpPr>
        <p:spPr bwMode="auto">
          <a:xfrm>
            <a:off x="3392488" y="3246438"/>
            <a:ext cx="1816100" cy="396875"/>
          </a:xfrm>
          <a:prstGeom prst="rect">
            <a:avLst/>
          </a:prstGeom>
          <a:noFill/>
          <a:ln w="9525">
            <a:noFill/>
            <a:miter lim="800000"/>
            <a:headEnd/>
            <a:tailEnd/>
          </a:ln>
        </p:spPr>
        <p:txBody>
          <a:bodyPr lIns="91390" tIns="45695" rIns="91390" bIns="45695">
            <a:spAutoFit/>
          </a:bodyPr>
          <a:lstStyle/>
          <a:p>
            <a:pPr algn="ctr">
              <a:spcBef>
                <a:spcPct val="50000"/>
              </a:spcBef>
            </a:pPr>
            <a:r>
              <a:rPr lang="fr-FR" sz="2000" b="1">
                <a:solidFill>
                  <a:schemeClr val="bg1"/>
                </a:solidFill>
                <a:latin typeface="Verdana" pitchFamily="34" charset="0"/>
              </a:rPr>
              <a:t>Réseau</a:t>
            </a:r>
          </a:p>
        </p:txBody>
      </p:sp>
      <p:sp>
        <p:nvSpPr>
          <p:cNvPr id="111634" name="Text Box 18"/>
          <p:cNvSpPr txBox="1">
            <a:spLocks noChangeArrowheads="1"/>
          </p:cNvSpPr>
          <p:nvPr/>
        </p:nvSpPr>
        <p:spPr bwMode="auto">
          <a:xfrm>
            <a:off x="293688" y="5629275"/>
            <a:ext cx="1384300" cy="336550"/>
          </a:xfrm>
          <a:prstGeom prst="rect">
            <a:avLst/>
          </a:prstGeom>
          <a:noFill/>
          <a:ln w="9525">
            <a:noFill/>
            <a:miter lim="800000"/>
            <a:headEnd/>
            <a:tailEnd/>
          </a:ln>
        </p:spPr>
        <p:txBody>
          <a:bodyPr lIns="91390" tIns="45695" rIns="91390" bIns="45695">
            <a:spAutoFit/>
          </a:bodyPr>
          <a:lstStyle/>
          <a:p>
            <a:pPr algn="ctr">
              <a:spcBef>
                <a:spcPct val="50000"/>
              </a:spcBef>
            </a:pPr>
            <a:r>
              <a:rPr lang="fr-FR" sz="1600" b="1">
                <a:solidFill>
                  <a:schemeClr val="bg1"/>
                </a:solidFill>
                <a:latin typeface="Verdana" pitchFamily="34" charset="0"/>
              </a:rPr>
              <a:t>Client X</a:t>
            </a:r>
          </a:p>
        </p:txBody>
      </p:sp>
      <p:sp>
        <p:nvSpPr>
          <p:cNvPr id="111635" name="Text Box 19"/>
          <p:cNvSpPr txBox="1">
            <a:spLocks noChangeArrowheads="1"/>
          </p:cNvSpPr>
          <p:nvPr/>
        </p:nvSpPr>
        <p:spPr bwMode="auto">
          <a:xfrm>
            <a:off x="1543050" y="5614988"/>
            <a:ext cx="1470025" cy="581025"/>
          </a:xfrm>
          <a:prstGeom prst="rect">
            <a:avLst/>
          </a:prstGeom>
          <a:noFill/>
          <a:ln w="9525">
            <a:noFill/>
            <a:miter lim="800000"/>
            <a:headEnd/>
            <a:tailEnd/>
          </a:ln>
        </p:spPr>
        <p:txBody>
          <a:bodyPr lIns="91390" tIns="45695" rIns="91390" bIns="45695">
            <a:spAutoFit/>
          </a:bodyPr>
          <a:lstStyle/>
          <a:p>
            <a:pPr algn="ctr">
              <a:spcBef>
                <a:spcPct val="50000"/>
              </a:spcBef>
            </a:pPr>
            <a:r>
              <a:rPr lang="fr-FR" sz="1600" b="1">
                <a:solidFill>
                  <a:schemeClr val="bg1"/>
                </a:solidFill>
                <a:latin typeface="Verdana" pitchFamily="34" charset="0"/>
              </a:rPr>
              <a:t>Client Windows</a:t>
            </a:r>
          </a:p>
        </p:txBody>
      </p:sp>
      <p:sp>
        <p:nvSpPr>
          <p:cNvPr id="111636" name="Text Box 20"/>
          <p:cNvSpPr txBox="1">
            <a:spLocks noChangeArrowheads="1"/>
          </p:cNvSpPr>
          <p:nvPr/>
        </p:nvSpPr>
        <p:spPr bwMode="auto">
          <a:xfrm>
            <a:off x="3252788" y="4076700"/>
            <a:ext cx="2116137" cy="581025"/>
          </a:xfrm>
          <a:prstGeom prst="rect">
            <a:avLst/>
          </a:prstGeom>
          <a:noFill/>
          <a:ln w="9525">
            <a:noFill/>
            <a:miter lim="800000"/>
            <a:headEnd/>
            <a:tailEnd/>
          </a:ln>
        </p:spPr>
        <p:txBody>
          <a:bodyPr lIns="91390" tIns="45695" rIns="91390" bIns="45695">
            <a:spAutoFit/>
          </a:bodyPr>
          <a:lstStyle/>
          <a:p>
            <a:pPr algn="ctr">
              <a:spcBef>
                <a:spcPct val="50000"/>
              </a:spcBef>
            </a:pPr>
            <a:r>
              <a:rPr lang="fr-FR" sz="1600" b="1">
                <a:solidFill>
                  <a:schemeClr val="bg1"/>
                </a:solidFill>
                <a:latin typeface="Verdana" pitchFamily="34" charset="0"/>
              </a:rPr>
              <a:t>Serveur Windows</a:t>
            </a:r>
          </a:p>
        </p:txBody>
      </p:sp>
      <p:sp>
        <p:nvSpPr>
          <p:cNvPr id="111637" name="Text Box 21"/>
          <p:cNvSpPr txBox="1">
            <a:spLocks noChangeArrowheads="1"/>
          </p:cNvSpPr>
          <p:nvPr/>
        </p:nvSpPr>
        <p:spPr bwMode="auto">
          <a:xfrm>
            <a:off x="5969000" y="4076700"/>
            <a:ext cx="2117725" cy="581025"/>
          </a:xfrm>
          <a:prstGeom prst="rect">
            <a:avLst/>
          </a:prstGeom>
          <a:noFill/>
          <a:ln w="9525">
            <a:noFill/>
            <a:miter lim="800000"/>
            <a:headEnd/>
            <a:tailEnd/>
          </a:ln>
        </p:spPr>
        <p:txBody>
          <a:bodyPr lIns="91390" tIns="45695" rIns="91390" bIns="45695">
            <a:spAutoFit/>
          </a:bodyPr>
          <a:lstStyle/>
          <a:p>
            <a:pPr algn="ctr">
              <a:spcBef>
                <a:spcPct val="50000"/>
              </a:spcBef>
            </a:pPr>
            <a:r>
              <a:rPr lang="fr-FR" sz="1600" b="1">
                <a:solidFill>
                  <a:schemeClr val="bg1"/>
                </a:solidFill>
                <a:latin typeface="Verdana" pitchFamily="34" charset="0"/>
              </a:rPr>
              <a:t>Serveur de B.D. Unix</a:t>
            </a:r>
          </a:p>
        </p:txBody>
      </p:sp>
      <p:sp>
        <p:nvSpPr>
          <p:cNvPr id="206870" name="Text Box 22"/>
          <p:cNvSpPr txBox="1">
            <a:spLocks noChangeArrowheads="1"/>
          </p:cNvSpPr>
          <p:nvPr/>
        </p:nvSpPr>
        <p:spPr bwMode="auto">
          <a:xfrm>
            <a:off x="0" y="0"/>
            <a:ext cx="9144000" cy="609600"/>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400" b="1">
                <a:solidFill>
                  <a:srgbClr val="D9EDEF"/>
                </a:solidFill>
                <a:effectLst>
                  <a:outerShdw blurRad="38100" dist="38100" dir="2700000" algn="tl">
                    <a:srgbClr val="000000"/>
                  </a:outerShdw>
                </a:effectLst>
              </a:rPr>
              <a:t>Le modèle N-Tiers</a:t>
            </a:r>
          </a:p>
        </p:txBody>
      </p:sp>
      <p:sp>
        <p:nvSpPr>
          <p:cNvPr id="111639" name="Text Box 23"/>
          <p:cNvSpPr txBox="1">
            <a:spLocks noChangeArrowheads="1"/>
          </p:cNvSpPr>
          <p:nvPr/>
        </p:nvSpPr>
        <p:spPr bwMode="auto">
          <a:xfrm>
            <a:off x="3548063" y="5232400"/>
            <a:ext cx="614362" cy="284163"/>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200">
                <a:solidFill>
                  <a:srgbClr val="000000"/>
                </a:solidFill>
                <a:latin typeface="Verdana" pitchFamily="34" charset="0"/>
              </a:rPr>
              <a:t>UIP</a:t>
            </a:r>
          </a:p>
        </p:txBody>
      </p:sp>
      <p:sp>
        <p:nvSpPr>
          <p:cNvPr id="111640" name="Text Box 24"/>
          <p:cNvSpPr txBox="1">
            <a:spLocks noChangeArrowheads="1"/>
          </p:cNvSpPr>
          <p:nvPr/>
        </p:nvSpPr>
        <p:spPr bwMode="auto">
          <a:xfrm>
            <a:off x="7394575" y="5788025"/>
            <a:ext cx="465138" cy="304800"/>
          </a:xfrm>
          <a:prstGeom prst="rect">
            <a:avLst/>
          </a:prstGeom>
          <a:solidFill>
            <a:schemeClr val="bg1"/>
          </a:solidFill>
          <a:ln w="9525">
            <a:noFill/>
            <a:miter lim="800000"/>
            <a:headEnd/>
            <a:tailEnd/>
          </a:ln>
        </p:spPr>
        <p:txBody>
          <a:bodyPr>
            <a:spAutoFit/>
          </a:bodyPr>
          <a:lstStyle/>
          <a:p>
            <a:pPr>
              <a:spcBef>
                <a:spcPct val="50000"/>
              </a:spcBef>
            </a:pPr>
            <a:r>
              <a:rPr lang="fr-FR" sz="1400">
                <a:solidFill>
                  <a:srgbClr val="000000"/>
                </a:solidFill>
              </a:rPr>
              <a:t>BD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body" idx="4294967295"/>
          </p:nvPr>
        </p:nvSpPr>
        <p:spPr bwMode="gray">
          <a:xfrm>
            <a:off x="90488" y="981075"/>
            <a:ext cx="8963025" cy="5761038"/>
          </a:xfrm>
        </p:spPr>
        <p:txBody>
          <a:bodyPr lIns="91390" tIns="45695" rIns="91390" bIns="45695"/>
          <a:lstStyle/>
          <a:p>
            <a:pPr marL="0" indent="0" algn="just" eaLnBrk="1" hangingPunct="1">
              <a:buFontTx/>
              <a:buNone/>
              <a:defRPr/>
            </a:pPr>
            <a:r>
              <a:rPr lang="fr-FR" smtClean="0">
                <a:solidFill>
                  <a:schemeClr val="bg1"/>
                </a:solidFill>
                <a:effectLst>
                  <a:outerShdw blurRad="38100" dist="38100" dir="2700000" algn="tl">
                    <a:srgbClr val="000000"/>
                  </a:outerShdw>
                </a:effectLst>
              </a:rPr>
              <a:t>Comment identifier les uses cases ?</a:t>
            </a:r>
          </a:p>
          <a:p>
            <a:pPr marL="0" indent="0" algn="just" eaLnBrk="1" hangingPunct="1">
              <a:buFontTx/>
              <a:buNone/>
              <a:defRPr/>
            </a:pPr>
            <a:endParaRPr lang="fr-FR" smtClean="0">
              <a:solidFill>
                <a:schemeClr val="bg1"/>
              </a:solidFill>
              <a:effectLst>
                <a:outerShdw blurRad="38100" dist="38100" dir="2700000" algn="tl">
                  <a:srgbClr val="000000"/>
                </a:outerShdw>
              </a:effectLst>
            </a:endParaRPr>
          </a:p>
          <a:p>
            <a:pPr marL="0" indent="0" algn="just" eaLnBrk="1" hangingPunct="1">
              <a:buFontTx/>
              <a:buNone/>
              <a:defRPr/>
            </a:pPr>
            <a:r>
              <a:rPr lang="fr-FR" smtClean="0">
                <a:solidFill>
                  <a:schemeClr val="bg1"/>
                </a:solidFill>
                <a:effectLst>
                  <a:outerShdw blurRad="38100" dist="38100" dir="2700000" algn="tl">
                    <a:srgbClr val="000000"/>
                  </a:outerShdw>
                </a:effectLst>
              </a:rPr>
              <a:t>Les </a:t>
            </a:r>
            <a:r>
              <a:rPr lang="fr-FR" b="1" smtClean="0">
                <a:solidFill>
                  <a:schemeClr val="bg1"/>
                </a:solidFill>
                <a:effectLst>
                  <a:outerShdw blurRad="38100" dist="38100" dir="2700000" algn="tl">
                    <a:srgbClr val="000000"/>
                  </a:outerShdw>
                </a:effectLst>
              </a:rPr>
              <a:t>Processus Métier Élémentaires</a:t>
            </a:r>
            <a:r>
              <a:rPr lang="fr-FR" smtClean="0">
                <a:solidFill>
                  <a:schemeClr val="bg1"/>
                </a:solidFill>
                <a:effectLst>
                  <a:outerShdw blurRad="38100" dist="38100" dir="2700000" algn="tl">
                    <a:srgbClr val="000000"/>
                  </a:outerShdw>
                </a:effectLst>
              </a:rPr>
              <a:t> servent à atteindre le but d’un utilisateur du système. </a:t>
            </a:r>
          </a:p>
          <a:p>
            <a:pPr marL="0" indent="0" algn="just" eaLnBrk="1" hangingPunct="1">
              <a:buFontTx/>
              <a:buNone/>
              <a:defRPr/>
            </a:pPr>
            <a:endParaRPr lang="fr-FR" smtClean="0">
              <a:solidFill>
                <a:schemeClr val="bg1"/>
              </a:solidFill>
              <a:effectLst>
                <a:outerShdw blurRad="38100" dist="38100" dir="2700000" algn="tl">
                  <a:srgbClr val="000000"/>
                </a:outerShdw>
              </a:effectLst>
            </a:endParaRPr>
          </a:p>
          <a:p>
            <a:pPr marL="0" indent="0" algn="just" eaLnBrk="1" hangingPunct="1">
              <a:buFontTx/>
              <a:buNone/>
              <a:defRPr/>
            </a:pPr>
            <a:r>
              <a:rPr lang="fr-FR" smtClean="0">
                <a:solidFill>
                  <a:schemeClr val="bg1"/>
                </a:solidFill>
                <a:effectLst>
                  <a:outerShdw blurRad="38100" dist="38100" dir="2700000" algn="tl">
                    <a:srgbClr val="000000"/>
                  </a:outerShdw>
                </a:effectLst>
              </a:rPr>
              <a:t>Ils sont de niveau </a:t>
            </a:r>
            <a:r>
              <a:rPr lang="fr-FR" i="1" smtClean="0">
                <a:solidFill>
                  <a:schemeClr val="bg1"/>
                </a:solidFill>
                <a:effectLst>
                  <a:outerShdw blurRad="38100" dist="38100" dir="2700000" algn="tl">
                    <a:srgbClr val="000000"/>
                  </a:outerShdw>
                </a:effectLst>
              </a:rPr>
              <a:t>Objectif utilisateur </a:t>
            </a:r>
            <a:r>
              <a:rPr lang="fr-FR" smtClean="0">
                <a:solidFill>
                  <a:schemeClr val="bg1"/>
                </a:solidFill>
                <a:effectLst>
                  <a:outerShdw blurRad="38100" dist="38100" dir="2700000" algn="tl">
                    <a:srgbClr val="000000"/>
                  </a:outerShdw>
                </a:effectLst>
              </a:rPr>
              <a:t>et sont analogues aux cas d’utilisation d’un système.</a:t>
            </a:r>
          </a:p>
          <a:p>
            <a:pPr marL="0" indent="0" algn="just" eaLnBrk="1" hangingPunct="1">
              <a:buFontTx/>
              <a:buNone/>
              <a:defRPr/>
            </a:pPr>
            <a:endParaRPr lang="fr-FR" smtClean="0">
              <a:solidFill>
                <a:schemeClr val="bg1"/>
              </a:solidFill>
              <a:effectLst>
                <a:outerShdw blurRad="38100" dist="38100" dir="2700000" algn="tl">
                  <a:srgbClr val="000000"/>
                </a:outerShdw>
              </a:effectLst>
            </a:endParaRPr>
          </a:p>
          <a:p>
            <a:pPr marL="0" indent="0" algn="just" eaLnBrk="1" hangingPunct="1">
              <a:buFontTx/>
              <a:buNone/>
              <a:defRPr/>
            </a:pPr>
            <a:r>
              <a:rPr lang="fr-FR" smtClean="0">
                <a:solidFill>
                  <a:schemeClr val="bg1"/>
                </a:solidFill>
                <a:effectLst>
                  <a:outerShdw blurRad="38100" dist="38100" dir="2700000" algn="tl">
                    <a:srgbClr val="000000"/>
                  </a:outerShdw>
                </a:effectLst>
              </a:rPr>
              <a:t>Recenser les PME, permet de découvrir l’ensemble des cas d’utilisation d’un système</a:t>
            </a:r>
            <a:r>
              <a:rPr lang="fr-FR" sz="3000" smtClean="0">
                <a:solidFill>
                  <a:schemeClr val="bg1"/>
                </a:solidFill>
                <a:effectLst>
                  <a:outerShdw blurRad="38100" dist="38100" dir="2700000" algn="tl">
                    <a:srgbClr val="000000"/>
                  </a:outerShdw>
                </a:effectLst>
              </a:rPr>
              <a:t>.</a:t>
            </a:r>
          </a:p>
        </p:txBody>
      </p:sp>
      <p:sp>
        <p:nvSpPr>
          <p:cNvPr id="121859"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Identification des uses cases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ChangeArrowheads="1"/>
          </p:cNvSpPr>
          <p:nvPr/>
        </p:nvSpPr>
        <p:spPr bwMode="auto">
          <a:xfrm>
            <a:off x="411163" y="2997200"/>
            <a:ext cx="8321675" cy="650875"/>
          </a:xfrm>
          <a:prstGeom prst="rect">
            <a:avLst/>
          </a:prstGeom>
          <a:noFill/>
          <a:ln w="9525">
            <a:noFill/>
            <a:miter lim="800000"/>
            <a:headEnd/>
            <a:tailEnd/>
          </a:ln>
          <a:effectLst/>
        </p:spPr>
        <p:txBody>
          <a:bodyPr lIns="91390" tIns="45695" rIns="91390" bIns="45695"/>
          <a:lstStyle/>
          <a:p>
            <a:pPr algn="ctr">
              <a:spcBef>
                <a:spcPct val="20000"/>
              </a:spcBef>
              <a:defRPr/>
            </a:pPr>
            <a:r>
              <a:rPr lang="fr-FR" sz="4000">
                <a:solidFill>
                  <a:schemeClr val="bg1"/>
                </a:solidFill>
                <a:effectLst>
                  <a:outerShdw blurRad="38100" dist="38100" dir="2700000" algn="tl">
                    <a:srgbClr val="000000"/>
                  </a:outerShdw>
                </a:effectLst>
              </a:rPr>
              <a:t>La conception détaillée</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Line 2"/>
          <p:cNvSpPr>
            <a:spLocks noChangeShapeType="1"/>
          </p:cNvSpPr>
          <p:nvPr/>
        </p:nvSpPr>
        <p:spPr bwMode="auto">
          <a:xfrm>
            <a:off x="1446213" y="1174750"/>
            <a:ext cx="800100" cy="552450"/>
          </a:xfrm>
          <a:prstGeom prst="line">
            <a:avLst/>
          </a:prstGeom>
          <a:noFill/>
          <a:ln w="9525">
            <a:solidFill>
              <a:schemeClr val="bg1"/>
            </a:solidFill>
            <a:round/>
            <a:headEnd/>
            <a:tailEnd type="triangle" w="med" len="med"/>
          </a:ln>
        </p:spPr>
        <p:txBody>
          <a:bodyPr/>
          <a:lstStyle/>
          <a:p>
            <a:endParaRPr lang="fr-FR"/>
          </a:p>
        </p:txBody>
      </p:sp>
      <p:sp>
        <p:nvSpPr>
          <p:cNvPr id="113667" name="Rectangle 3"/>
          <p:cNvSpPr>
            <a:spLocks noGrp="1" noChangeArrowheads="1"/>
          </p:cNvSpPr>
          <p:nvPr>
            <p:ph type="body" idx="4294967295"/>
          </p:nvPr>
        </p:nvSpPr>
        <p:spPr bwMode="gray">
          <a:xfrm>
            <a:off x="63500" y="550863"/>
            <a:ext cx="8964613" cy="5830887"/>
          </a:xfrm>
          <a:noFill/>
        </p:spPr>
        <p:txBody>
          <a:bodyPr lIns="91390" tIns="45695" rIns="91390" bIns="45695"/>
          <a:lstStyle/>
          <a:p>
            <a:pPr eaLnBrk="1" hangingPunct="1">
              <a:buFontTx/>
              <a:buNone/>
            </a:pPr>
            <a:endParaRPr lang="fr-FR" sz="3600" b="1"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endParaRPr lang="fr-FR" smtClean="0">
              <a:solidFill>
                <a:srgbClr val="000000"/>
              </a:solidFill>
            </a:endParaRPr>
          </a:p>
          <a:p>
            <a:pPr eaLnBrk="1" hangingPunct="1">
              <a:buFontTx/>
              <a:buNone/>
            </a:pPr>
            <a:r>
              <a:rPr lang="fr-FR" smtClean="0">
                <a:solidFill>
                  <a:srgbClr val="000000"/>
                </a:solidFill>
              </a:rPr>
              <a:t>	</a:t>
            </a:r>
            <a:endParaRPr lang="fr-FR" sz="2300" smtClean="0">
              <a:solidFill>
                <a:srgbClr val="000000"/>
              </a:solidFill>
            </a:endParaRPr>
          </a:p>
        </p:txBody>
      </p:sp>
      <p:sp>
        <p:nvSpPr>
          <p:cNvPr id="209924" name="Text Box 4"/>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La conception détaillée</a:t>
            </a:r>
          </a:p>
        </p:txBody>
      </p:sp>
      <p:sp>
        <p:nvSpPr>
          <p:cNvPr id="113669" name="Text Box 5"/>
          <p:cNvSpPr txBox="1">
            <a:spLocks noChangeArrowheads="1"/>
          </p:cNvSpPr>
          <p:nvPr/>
        </p:nvSpPr>
        <p:spPr bwMode="auto">
          <a:xfrm>
            <a:off x="6499225" y="1727200"/>
            <a:ext cx="2382838" cy="571500"/>
          </a:xfrm>
          <a:prstGeom prst="rect">
            <a:avLst/>
          </a:prstGeom>
          <a:solidFill>
            <a:schemeClr val="bg1"/>
          </a:solidFill>
          <a:ln w="38100">
            <a:noFill/>
            <a:miter lim="800000"/>
            <a:headEnd/>
            <a:tailEnd/>
          </a:ln>
        </p:spPr>
        <p:txBody>
          <a:bodyPr>
            <a:spAutoFit/>
          </a:bodyPr>
          <a:lstStyle/>
          <a:p>
            <a:pPr algn="ctr">
              <a:spcBef>
                <a:spcPct val="50000"/>
              </a:spcBef>
            </a:pPr>
            <a:r>
              <a:rPr lang="fr-FR" b="1">
                <a:solidFill>
                  <a:srgbClr val="000000"/>
                </a:solidFill>
              </a:rPr>
              <a:t>Modèle du domaine</a:t>
            </a:r>
          </a:p>
          <a:p>
            <a:pPr algn="ctr">
              <a:spcBef>
                <a:spcPct val="50000"/>
              </a:spcBef>
            </a:pPr>
            <a:endParaRPr lang="fr-FR" sz="900" b="1">
              <a:solidFill>
                <a:srgbClr val="000000"/>
              </a:solidFill>
            </a:endParaRPr>
          </a:p>
        </p:txBody>
      </p:sp>
      <p:sp>
        <p:nvSpPr>
          <p:cNvPr id="113670" name="Text Box 6"/>
          <p:cNvSpPr txBox="1">
            <a:spLocks noChangeArrowheads="1"/>
          </p:cNvSpPr>
          <p:nvPr/>
        </p:nvSpPr>
        <p:spPr bwMode="auto">
          <a:xfrm>
            <a:off x="5702300" y="2463800"/>
            <a:ext cx="3257550" cy="860425"/>
          </a:xfrm>
          <a:prstGeom prst="rect">
            <a:avLst/>
          </a:prstGeom>
          <a:solidFill>
            <a:schemeClr val="bg1"/>
          </a:solidFill>
          <a:ln w="38100">
            <a:solidFill>
              <a:srgbClr val="000000"/>
            </a:solidFill>
            <a:miter lim="800000"/>
            <a:headEnd/>
            <a:tailEnd/>
          </a:ln>
        </p:spPr>
        <p:txBody>
          <a:bodyPr>
            <a:spAutoFit/>
          </a:bodyPr>
          <a:lstStyle/>
          <a:p>
            <a:pPr algn="ctr">
              <a:spcBef>
                <a:spcPct val="50000"/>
              </a:spcBef>
            </a:pPr>
            <a:r>
              <a:rPr lang="fr-FR" sz="2400" b="1">
                <a:solidFill>
                  <a:srgbClr val="000000"/>
                </a:solidFill>
              </a:rPr>
              <a:t>Modèle de conception détaillée</a:t>
            </a:r>
          </a:p>
        </p:txBody>
      </p:sp>
      <p:sp>
        <p:nvSpPr>
          <p:cNvPr id="113671" name="Text Box 7"/>
          <p:cNvSpPr txBox="1">
            <a:spLocks noChangeArrowheads="1"/>
          </p:cNvSpPr>
          <p:nvPr/>
        </p:nvSpPr>
        <p:spPr bwMode="auto">
          <a:xfrm>
            <a:off x="6499225" y="4286250"/>
            <a:ext cx="2436813" cy="65087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b="1">
                <a:solidFill>
                  <a:srgbClr val="000000"/>
                </a:solidFill>
              </a:rPr>
              <a:t>Modèle  d’implémentation</a:t>
            </a:r>
          </a:p>
        </p:txBody>
      </p:sp>
      <p:sp>
        <p:nvSpPr>
          <p:cNvPr id="113672" name="Text Box 8"/>
          <p:cNvSpPr txBox="1">
            <a:spLocks noChangeArrowheads="1"/>
          </p:cNvSpPr>
          <p:nvPr/>
        </p:nvSpPr>
        <p:spPr bwMode="auto">
          <a:xfrm>
            <a:off x="6499225" y="5157788"/>
            <a:ext cx="2460625" cy="376237"/>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b="1">
                <a:solidFill>
                  <a:srgbClr val="000000"/>
                </a:solidFill>
              </a:rPr>
              <a:t>Modèle de tests</a:t>
            </a:r>
          </a:p>
        </p:txBody>
      </p:sp>
      <p:sp>
        <p:nvSpPr>
          <p:cNvPr id="113673" name="Text Box 9"/>
          <p:cNvSpPr txBox="1">
            <a:spLocks noChangeArrowheads="1"/>
          </p:cNvSpPr>
          <p:nvPr/>
        </p:nvSpPr>
        <p:spPr bwMode="auto">
          <a:xfrm>
            <a:off x="6499225" y="5856288"/>
            <a:ext cx="2460625" cy="650875"/>
          </a:xfrm>
          <a:prstGeom prst="rect">
            <a:avLst/>
          </a:prstGeom>
          <a:solidFill>
            <a:schemeClr val="bg1"/>
          </a:solidFill>
          <a:ln w="9525">
            <a:solidFill>
              <a:schemeClr val="tx1"/>
            </a:solidFill>
            <a:miter lim="800000"/>
            <a:headEnd/>
            <a:tailEnd/>
          </a:ln>
        </p:spPr>
        <p:txBody>
          <a:bodyPr>
            <a:spAutoFit/>
          </a:bodyPr>
          <a:lstStyle/>
          <a:p>
            <a:pPr algn="ctr">
              <a:spcBef>
                <a:spcPct val="50000"/>
              </a:spcBef>
            </a:pPr>
            <a:r>
              <a:rPr lang="fr-FR" b="1">
                <a:solidFill>
                  <a:srgbClr val="000000"/>
                </a:solidFill>
              </a:rPr>
              <a:t>Modèle de déploiement</a:t>
            </a:r>
          </a:p>
        </p:txBody>
      </p:sp>
      <p:sp>
        <p:nvSpPr>
          <p:cNvPr id="113674" name="Rectangle 10"/>
          <p:cNvSpPr>
            <a:spLocks noChangeArrowheads="1"/>
          </p:cNvSpPr>
          <p:nvPr/>
        </p:nvSpPr>
        <p:spPr bwMode="auto">
          <a:xfrm>
            <a:off x="1122363" y="1757363"/>
            <a:ext cx="2603500" cy="476726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13675" name="Oval 11"/>
          <p:cNvSpPr>
            <a:spLocks noChangeArrowheads="1"/>
          </p:cNvSpPr>
          <p:nvPr/>
        </p:nvSpPr>
        <p:spPr bwMode="auto">
          <a:xfrm>
            <a:off x="1966913" y="1944688"/>
            <a:ext cx="882650" cy="315912"/>
          </a:xfrm>
          <a:prstGeom prst="ellipse">
            <a:avLst/>
          </a:prstGeom>
          <a:solidFill>
            <a:schemeClr val="bg1"/>
          </a:solidFill>
          <a:ln w="9525">
            <a:solidFill>
              <a:srgbClr val="000000"/>
            </a:solidFill>
            <a:round/>
            <a:headEnd/>
            <a:tailEnd/>
          </a:ln>
        </p:spPr>
        <p:txBody>
          <a:bodyPr wrap="none" anchor="ctr"/>
          <a:lstStyle/>
          <a:p>
            <a:endParaRPr lang="fr-FR"/>
          </a:p>
        </p:txBody>
      </p:sp>
      <p:sp>
        <p:nvSpPr>
          <p:cNvPr id="113676" name="Line 12"/>
          <p:cNvSpPr>
            <a:spLocks noChangeShapeType="1"/>
          </p:cNvSpPr>
          <p:nvPr/>
        </p:nvSpPr>
        <p:spPr bwMode="auto">
          <a:xfrm flipV="1">
            <a:off x="1984375" y="2260600"/>
            <a:ext cx="282575" cy="655638"/>
          </a:xfrm>
          <a:prstGeom prst="line">
            <a:avLst/>
          </a:prstGeom>
          <a:noFill/>
          <a:ln w="9525">
            <a:solidFill>
              <a:srgbClr val="000000"/>
            </a:solidFill>
            <a:round/>
            <a:headEnd/>
            <a:tailEnd type="triangle" w="med" len="med"/>
          </a:ln>
        </p:spPr>
        <p:txBody>
          <a:bodyPr/>
          <a:lstStyle/>
          <a:p>
            <a:endParaRPr lang="fr-FR"/>
          </a:p>
        </p:txBody>
      </p:sp>
      <p:sp>
        <p:nvSpPr>
          <p:cNvPr id="113677" name="Line 13"/>
          <p:cNvSpPr>
            <a:spLocks noChangeShapeType="1"/>
          </p:cNvSpPr>
          <p:nvPr/>
        </p:nvSpPr>
        <p:spPr bwMode="auto">
          <a:xfrm flipH="1" flipV="1">
            <a:off x="2657475" y="2212975"/>
            <a:ext cx="452438" cy="717550"/>
          </a:xfrm>
          <a:prstGeom prst="line">
            <a:avLst/>
          </a:prstGeom>
          <a:noFill/>
          <a:ln w="9525">
            <a:solidFill>
              <a:srgbClr val="000000"/>
            </a:solidFill>
            <a:round/>
            <a:headEnd/>
            <a:tailEnd type="triangle" w="med" len="med"/>
          </a:ln>
        </p:spPr>
        <p:txBody>
          <a:bodyPr/>
          <a:lstStyle/>
          <a:p>
            <a:endParaRPr lang="fr-FR"/>
          </a:p>
        </p:txBody>
      </p:sp>
      <p:grpSp>
        <p:nvGrpSpPr>
          <p:cNvPr id="113678" name="Group 14"/>
          <p:cNvGrpSpPr>
            <a:grpSpLocks/>
          </p:cNvGrpSpPr>
          <p:nvPr/>
        </p:nvGrpSpPr>
        <p:grpSpPr bwMode="auto">
          <a:xfrm>
            <a:off x="261938" y="3257550"/>
            <a:ext cx="495300" cy="523875"/>
            <a:chOff x="1113" y="2438"/>
            <a:chExt cx="308" cy="469"/>
          </a:xfrm>
        </p:grpSpPr>
        <p:sp>
          <p:nvSpPr>
            <p:cNvPr id="113701" name="Oval 15"/>
            <p:cNvSpPr>
              <a:spLocks noChangeArrowheads="1"/>
            </p:cNvSpPr>
            <p:nvPr/>
          </p:nvSpPr>
          <p:spPr bwMode="auto">
            <a:xfrm>
              <a:off x="1219" y="2438"/>
              <a:ext cx="121" cy="93"/>
            </a:xfrm>
            <a:prstGeom prst="ellipse">
              <a:avLst/>
            </a:prstGeom>
            <a:solidFill>
              <a:schemeClr val="bg1"/>
            </a:solidFill>
            <a:ln w="9525">
              <a:solidFill>
                <a:schemeClr val="bg1"/>
              </a:solidFill>
              <a:round/>
              <a:headEnd/>
              <a:tailEnd/>
            </a:ln>
          </p:spPr>
          <p:txBody>
            <a:bodyPr wrap="none" anchor="ctr"/>
            <a:lstStyle/>
            <a:p>
              <a:endParaRPr lang="fr-FR"/>
            </a:p>
          </p:txBody>
        </p:sp>
        <p:sp>
          <p:nvSpPr>
            <p:cNvPr id="113702" name="Line 16"/>
            <p:cNvSpPr>
              <a:spLocks noChangeShapeType="1"/>
            </p:cNvSpPr>
            <p:nvPr/>
          </p:nvSpPr>
          <p:spPr bwMode="auto">
            <a:xfrm>
              <a:off x="1273" y="2545"/>
              <a:ext cx="0" cy="268"/>
            </a:xfrm>
            <a:prstGeom prst="line">
              <a:avLst/>
            </a:prstGeom>
            <a:noFill/>
            <a:ln w="57150">
              <a:solidFill>
                <a:schemeClr val="bg1"/>
              </a:solidFill>
              <a:round/>
              <a:headEnd/>
              <a:tailEnd/>
            </a:ln>
          </p:spPr>
          <p:txBody>
            <a:bodyPr/>
            <a:lstStyle/>
            <a:p>
              <a:endParaRPr lang="fr-FR"/>
            </a:p>
          </p:txBody>
        </p:sp>
        <p:sp>
          <p:nvSpPr>
            <p:cNvPr id="113703" name="Line 17"/>
            <p:cNvSpPr>
              <a:spLocks noChangeShapeType="1"/>
            </p:cNvSpPr>
            <p:nvPr/>
          </p:nvSpPr>
          <p:spPr bwMode="auto">
            <a:xfrm>
              <a:off x="1113" y="2625"/>
              <a:ext cx="308" cy="0"/>
            </a:xfrm>
            <a:prstGeom prst="line">
              <a:avLst/>
            </a:prstGeom>
            <a:noFill/>
            <a:ln w="57150">
              <a:solidFill>
                <a:schemeClr val="bg1"/>
              </a:solidFill>
              <a:round/>
              <a:headEnd/>
              <a:tailEnd/>
            </a:ln>
          </p:spPr>
          <p:txBody>
            <a:bodyPr/>
            <a:lstStyle/>
            <a:p>
              <a:endParaRPr lang="fr-FR"/>
            </a:p>
          </p:txBody>
        </p:sp>
        <p:sp>
          <p:nvSpPr>
            <p:cNvPr id="113704" name="Line 18"/>
            <p:cNvSpPr>
              <a:spLocks noChangeShapeType="1"/>
            </p:cNvSpPr>
            <p:nvPr/>
          </p:nvSpPr>
          <p:spPr bwMode="auto">
            <a:xfrm flipH="1">
              <a:off x="1139" y="2786"/>
              <a:ext cx="134" cy="107"/>
            </a:xfrm>
            <a:prstGeom prst="line">
              <a:avLst/>
            </a:prstGeom>
            <a:noFill/>
            <a:ln w="57150">
              <a:solidFill>
                <a:schemeClr val="bg1"/>
              </a:solidFill>
              <a:round/>
              <a:headEnd/>
              <a:tailEnd/>
            </a:ln>
          </p:spPr>
          <p:txBody>
            <a:bodyPr/>
            <a:lstStyle/>
            <a:p>
              <a:endParaRPr lang="fr-FR"/>
            </a:p>
          </p:txBody>
        </p:sp>
        <p:sp>
          <p:nvSpPr>
            <p:cNvPr id="113705" name="Line 19"/>
            <p:cNvSpPr>
              <a:spLocks noChangeShapeType="1"/>
            </p:cNvSpPr>
            <p:nvPr/>
          </p:nvSpPr>
          <p:spPr bwMode="auto">
            <a:xfrm>
              <a:off x="1286" y="2786"/>
              <a:ext cx="134" cy="121"/>
            </a:xfrm>
            <a:prstGeom prst="line">
              <a:avLst/>
            </a:prstGeom>
            <a:noFill/>
            <a:ln w="57150">
              <a:solidFill>
                <a:schemeClr val="bg1"/>
              </a:solidFill>
              <a:round/>
              <a:headEnd/>
              <a:tailEnd/>
            </a:ln>
          </p:spPr>
          <p:txBody>
            <a:bodyPr/>
            <a:lstStyle/>
            <a:p>
              <a:endParaRPr lang="fr-FR"/>
            </a:p>
          </p:txBody>
        </p:sp>
      </p:grpSp>
      <p:sp>
        <p:nvSpPr>
          <p:cNvPr id="113679" name="Line 20"/>
          <p:cNvSpPr>
            <a:spLocks noChangeShapeType="1"/>
          </p:cNvSpPr>
          <p:nvPr/>
        </p:nvSpPr>
        <p:spPr bwMode="auto">
          <a:xfrm flipV="1">
            <a:off x="820738" y="2144713"/>
            <a:ext cx="1146175" cy="1152525"/>
          </a:xfrm>
          <a:prstGeom prst="line">
            <a:avLst/>
          </a:prstGeom>
          <a:noFill/>
          <a:ln w="9525">
            <a:solidFill>
              <a:srgbClr val="000000"/>
            </a:solidFill>
            <a:round/>
            <a:headEnd/>
            <a:tailEnd/>
          </a:ln>
        </p:spPr>
        <p:txBody>
          <a:bodyPr/>
          <a:lstStyle/>
          <a:p>
            <a:endParaRPr lang="fr-FR"/>
          </a:p>
        </p:txBody>
      </p:sp>
      <p:sp>
        <p:nvSpPr>
          <p:cNvPr id="113680" name="Line 21"/>
          <p:cNvSpPr>
            <a:spLocks noChangeShapeType="1"/>
          </p:cNvSpPr>
          <p:nvPr/>
        </p:nvSpPr>
        <p:spPr bwMode="auto">
          <a:xfrm flipV="1">
            <a:off x="3441700" y="6157913"/>
            <a:ext cx="2990850" cy="0"/>
          </a:xfrm>
          <a:prstGeom prst="line">
            <a:avLst/>
          </a:prstGeom>
          <a:noFill/>
          <a:ln w="28575">
            <a:solidFill>
              <a:schemeClr val="bg1"/>
            </a:solidFill>
            <a:round/>
            <a:headEnd/>
            <a:tailEnd type="triangle" w="med" len="med"/>
          </a:ln>
        </p:spPr>
        <p:txBody>
          <a:bodyPr/>
          <a:lstStyle/>
          <a:p>
            <a:endParaRPr lang="fr-FR"/>
          </a:p>
        </p:txBody>
      </p:sp>
      <p:sp>
        <p:nvSpPr>
          <p:cNvPr id="113681" name="Line 22"/>
          <p:cNvSpPr>
            <a:spLocks noChangeShapeType="1"/>
          </p:cNvSpPr>
          <p:nvPr/>
        </p:nvSpPr>
        <p:spPr bwMode="auto">
          <a:xfrm>
            <a:off x="3489325" y="4675188"/>
            <a:ext cx="2990850" cy="0"/>
          </a:xfrm>
          <a:prstGeom prst="line">
            <a:avLst/>
          </a:prstGeom>
          <a:noFill/>
          <a:ln w="28575">
            <a:solidFill>
              <a:schemeClr val="bg1"/>
            </a:solidFill>
            <a:round/>
            <a:headEnd/>
            <a:tailEnd type="triangle" w="med" len="med"/>
          </a:ln>
        </p:spPr>
        <p:txBody>
          <a:bodyPr/>
          <a:lstStyle/>
          <a:p>
            <a:endParaRPr lang="fr-FR"/>
          </a:p>
        </p:txBody>
      </p:sp>
      <p:sp>
        <p:nvSpPr>
          <p:cNvPr id="113682" name="Line 23"/>
          <p:cNvSpPr>
            <a:spLocks noChangeShapeType="1"/>
          </p:cNvSpPr>
          <p:nvPr/>
        </p:nvSpPr>
        <p:spPr bwMode="auto">
          <a:xfrm>
            <a:off x="3495675" y="2889250"/>
            <a:ext cx="2139950" cy="28575"/>
          </a:xfrm>
          <a:prstGeom prst="line">
            <a:avLst/>
          </a:prstGeom>
          <a:noFill/>
          <a:ln w="57150">
            <a:solidFill>
              <a:schemeClr val="bg1"/>
            </a:solidFill>
            <a:prstDash val="sysDot"/>
            <a:round/>
            <a:headEnd/>
            <a:tailEnd type="triangle" w="med" len="med"/>
          </a:ln>
        </p:spPr>
        <p:txBody>
          <a:bodyPr/>
          <a:lstStyle/>
          <a:p>
            <a:endParaRPr lang="fr-FR"/>
          </a:p>
        </p:txBody>
      </p:sp>
      <p:sp>
        <p:nvSpPr>
          <p:cNvPr id="113683" name="Line 24"/>
          <p:cNvSpPr>
            <a:spLocks noChangeShapeType="1"/>
          </p:cNvSpPr>
          <p:nvPr/>
        </p:nvSpPr>
        <p:spPr bwMode="auto">
          <a:xfrm>
            <a:off x="3706813" y="2052638"/>
            <a:ext cx="2725737" cy="0"/>
          </a:xfrm>
          <a:prstGeom prst="line">
            <a:avLst/>
          </a:prstGeom>
          <a:noFill/>
          <a:ln w="28575">
            <a:solidFill>
              <a:schemeClr val="bg1"/>
            </a:solidFill>
            <a:round/>
            <a:headEnd/>
            <a:tailEnd type="triangle" w="med" len="med"/>
          </a:ln>
        </p:spPr>
        <p:txBody>
          <a:bodyPr/>
          <a:lstStyle/>
          <a:p>
            <a:endParaRPr lang="fr-FR"/>
          </a:p>
        </p:txBody>
      </p:sp>
      <p:sp>
        <p:nvSpPr>
          <p:cNvPr id="113684" name="Line 25"/>
          <p:cNvSpPr>
            <a:spLocks noChangeShapeType="1"/>
          </p:cNvSpPr>
          <p:nvPr/>
        </p:nvSpPr>
        <p:spPr bwMode="auto">
          <a:xfrm flipV="1">
            <a:off x="3411538" y="5332413"/>
            <a:ext cx="3055937" cy="0"/>
          </a:xfrm>
          <a:prstGeom prst="line">
            <a:avLst/>
          </a:prstGeom>
          <a:noFill/>
          <a:ln w="28575">
            <a:solidFill>
              <a:schemeClr val="bg1"/>
            </a:solidFill>
            <a:round/>
            <a:headEnd/>
            <a:tailEnd type="triangle" w="med" len="med"/>
          </a:ln>
        </p:spPr>
        <p:txBody>
          <a:bodyPr/>
          <a:lstStyle/>
          <a:p>
            <a:endParaRPr lang="fr-FR"/>
          </a:p>
        </p:txBody>
      </p:sp>
      <p:sp>
        <p:nvSpPr>
          <p:cNvPr id="113685" name="Text Box 26"/>
          <p:cNvSpPr txBox="1">
            <a:spLocks noChangeArrowheads="1"/>
          </p:cNvSpPr>
          <p:nvPr/>
        </p:nvSpPr>
        <p:spPr bwMode="auto">
          <a:xfrm>
            <a:off x="3906838" y="2341563"/>
            <a:ext cx="1630362" cy="946150"/>
          </a:xfrm>
          <a:prstGeom prst="rect">
            <a:avLst/>
          </a:prstGeom>
          <a:noFill/>
          <a:ln w="9525">
            <a:noFill/>
            <a:miter lim="800000"/>
            <a:headEnd/>
            <a:tailEnd/>
          </a:ln>
        </p:spPr>
        <p:txBody>
          <a:bodyPr>
            <a:spAutoFit/>
          </a:bodyPr>
          <a:lstStyle/>
          <a:p>
            <a:pPr algn="ctr">
              <a:spcBef>
                <a:spcPct val="50000"/>
              </a:spcBef>
            </a:pPr>
            <a:r>
              <a:rPr lang="fr-FR" sz="2800" b="1">
                <a:solidFill>
                  <a:schemeClr val="bg1"/>
                </a:solidFill>
              </a:rPr>
              <a:t>Conçus par</a:t>
            </a:r>
          </a:p>
        </p:txBody>
      </p:sp>
      <p:sp>
        <p:nvSpPr>
          <p:cNvPr id="113686" name="Text Box 27"/>
          <p:cNvSpPr txBox="1">
            <a:spLocks noChangeArrowheads="1"/>
          </p:cNvSpPr>
          <p:nvPr/>
        </p:nvSpPr>
        <p:spPr bwMode="auto">
          <a:xfrm>
            <a:off x="3973513" y="4286250"/>
            <a:ext cx="2151062"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Réalisés par</a:t>
            </a:r>
          </a:p>
        </p:txBody>
      </p:sp>
      <p:sp>
        <p:nvSpPr>
          <p:cNvPr id="113687" name="Text Box 28"/>
          <p:cNvSpPr txBox="1">
            <a:spLocks noChangeArrowheads="1"/>
          </p:cNvSpPr>
          <p:nvPr/>
        </p:nvSpPr>
        <p:spPr bwMode="auto">
          <a:xfrm>
            <a:off x="4157663" y="5797550"/>
            <a:ext cx="1824037"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Déployés par</a:t>
            </a:r>
          </a:p>
        </p:txBody>
      </p:sp>
      <p:sp>
        <p:nvSpPr>
          <p:cNvPr id="113688" name="Text Box 29"/>
          <p:cNvSpPr txBox="1">
            <a:spLocks noChangeArrowheads="1"/>
          </p:cNvSpPr>
          <p:nvPr/>
        </p:nvSpPr>
        <p:spPr bwMode="auto">
          <a:xfrm>
            <a:off x="4114800" y="4933950"/>
            <a:ext cx="1609725"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Testés par</a:t>
            </a:r>
          </a:p>
        </p:txBody>
      </p:sp>
      <p:sp>
        <p:nvSpPr>
          <p:cNvPr id="113689" name="Oval 30"/>
          <p:cNvSpPr>
            <a:spLocks noChangeArrowheads="1"/>
          </p:cNvSpPr>
          <p:nvPr/>
        </p:nvSpPr>
        <p:spPr bwMode="auto">
          <a:xfrm>
            <a:off x="1752600" y="2921000"/>
            <a:ext cx="711200" cy="314325"/>
          </a:xfrm>
          <a:prstGeom prst="ellipse">
            <a:avLst/>
          </a:prstGeom>
          <a:solidFill>
            <a:schemeClr val="bg1"/>
          </a:solidFill>
          <a:ln w="9525">
            <a:solidFill>
              <a:srgbClr val="000000"/>
            </a:solidFill>
            <a:round/>
            <a:headEnd/>
            <a:tailEnd/>
          </a:ln>
        </p:spPr>
        <p:txBody>
          <a:bodyPr wrap="none" anchor="ctr"/>
          <a:lstStyle/>
          <a:p>
            <a:endParaRPr lang="fr-FR"/>
          </a:p>
        </p:txBody>
      </p:sp>
      <p:sp>
        <p:nvSpPr>
          <p:cNvPr id="113690" name="Oval 31"/>
          <p:cNvSpPr>
            <a:spLocks noChangeArrowheads="1"/>
          </p:cNvSpPr>
          <p:nvPr/>
        </p:nvSpPr>
        <p:spPr bwMode="auto">
          <a:xfrm>
            <a:off x="2767013" y="2921000"/>
            <a:ext cx="647700" cy="328613"/>
          </a:xfrm>
          <a:prstGeom prst="ellipse">
            <a:avLst/>
          </a:prstGeom>
          <a:solidFill>
            <a:schemeClr val="bg1"/>
          </a:solidFill>
          <a:ln w="9525">
            <a:solidFill>
              <a:srgbClr val="000000"/>
            </a:solidFill>
            <a:round/>
            <a:headEnd/>
            <a:tailEnd/>
          </a:ln>
        </p:spPr>
        <p:txBody>
          <a:bodyPr wrap="none" anchor="ctr"/>
          <a:lstStyle/>
          <a:p>
            <a:endParaRPr lang="fr-FR"/>
          </a:p>
        </p:txBody>
      </p:sp>
      <p:sp>
        <p:nvSpPr>
          <p:cNvPr id="113691" name="Text Box 32"/>
          <p:cNvSpPr txBox="1">
            <a:spLocks noChangeArrowheads="1"/>
          </p:cNvSpPr>
          <p:nvPr/>
        </p:nvSpPr>
        <p:spPr bwMode="auto">
          <a:xfrm>
            <a:off x="1408113" y="5710238"/>
            <a:ext cx="1955800" cy="701675"/>
          </a:xfrm>
          <a:prstGeom prst="rect">
            <a:avLst/>
          </a:prstGeom>
          <a:solidFill>
            <a:schemeClr val="bg1"/>
          </a:solidFill>
          <a:ln w="9525">
            <a:noFill/>
            <a:miter lim="800000"/>
            <a:headEnd/>
            <a:tailEnd/>
          </a:ln>
        </p:spPr>
        <p:txBody>
          <a:bodyPr>
            <a:spAutoFit/>
          </a:bodyPr>
          <a:lstStyle/>
          <a:p>
            <a:pPr algn="ctr">
              <a:spcBef>
                <a:spcPct val="50000"/>
              </a:spcBef>
            </a:pPr>
            <a:r>
              <a:rPr lang="fr-FR" sz="2000" b="1">
                <a:solidFill>
                  <a:srgbClr val="000000"/>
                </a:solidFill>
              </a:rPr>
              <a:t>Diagramme des UCs</a:t>
            </a:r>
          </a:p>
        </p:txBody>
      </p:sp>
      <p:sp>
        <p:nvSpPr>
          <p:cNvPr id="113692" name="Text Box 33"/>
          <p:cNvSpPr txBox="1">
            <a:spLocks noChangeArrowheads="1"/>
          </p:cNvSpPr>
          <p:nvPr/>
        </p:nvSpPr>
        <p:spPr bwMode="auto">
          <a:xfrm>
            <a:off x="4052888" y="1655763"/>
            <a:ext cx="1981200"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Analysés par</a:t>
            </a:r>
          </a:p>
        </p:txBody>
      </p:sp>
      <p:sp>
        <p:nvSpPr>
          <p:cNvPr id="113693" name="AutoShape 34"/>
          <p:cNvSpPr>
            <a:spLocks noChangeArrowheads="1"/>
          </p:cNvSpPr>
          <p:nvPr/>
        </p:nvSpPr>
        <p:spPr bwMode="auto">
          <a:xfrm>
            <a:off x="466725" y="917575"/>
            <a:ext cx="2493963" cy="441325"/>
          </a:xfrm>
          <a:prstGeom prst="foldedCorner">
            <a:avLst>
              <a:gd name="adj" fmla="val 23722"/>
            </a:avLst>
          </a:prstGeom>
          <a:solidFill>
            <a:schemeClr val="bg1"/>
          </a:solidFill>
          <a:ln w="9525">
            <a:solidFill>
              <a:schemeClr val="tx1"/>
            </a:solidFill>
            <a:round/>
            <a:headEnd/>
            <a:tailEnd/>
          </a:ln>
        </p:spPr>
        <p:txBody>
          <a:bodyPr>
            <a:spAutoFit/>
          </a:bodyPr>
          <a:lstStyle/>
          <a:p>
            <a:pPr>
              <a:spcBef>
                <a:spcPct val="50000"/>
              </a:spcBef>
            </a:pPr>
            <a:r>
              <a:rPr lang="fr-FR">
                <a:solidFill>
                  <a:srgbClr val="000000"/>
                </a:solidFill>
              </a:rPr>
              <a:t>Document de vision</a:t>
            </a:r>
            <a:endParaRPr lang="fr-FR" sz="900">
              <a:solidFill>
                <a:srgbClr val="000000"/>
              </a:solidFill>
            </a:endParaRPr>
          </a:p>
        </p:txBody>
      </p:sp>
      <p:sp>
        <p:nvSpPr>
          <p:cNvPr id="113694" name="Oval 35"/>
          <p:cNvSpPr>
            <a:spLocks noChangeArrowheads="1"/>
          </p:cNvSpPr>
          <p:nvPr/>
        </p:nvSpPr>
        <p:spPr bwMode="auto">
          <a:xfrm>
            <a:off x="1792288" y="3386138"/>
            <a:ext cx="908050" cy="395287"/>
          </a:xfrm>
          <a:prstGeom prst="ellipse">
            <a:avLst/>
          </a:prstGeom>
          <a:solidFill>
            <a:schemeClr val="bg1"/>
          </a:solidFill>
          <a:ln w="9525">
            <a:solidFill>
              <a:srgbClr val="000000"/>
            </a:solidFill>
            <a:round/>
            <a:headEnd/>
            <a:tailEnd/>
          </a:ln>
        </p:spPr>
        <p:txBody>
          <a:bodyPr wrap="none" anchor="ctr"/>
          <a:lstStyle/>
          <a:p>
            <a:endParaRPr lang="fr-FR"/>
          </a:p>
        </p:txBody>
      </p:sp>
      <p:sp>
        <p:nvSpPr>
          <p:cNvPr id="113695" name="Oval 36"/>
          <p:cNvSpPr>
            <a:spLocks noChangeArrowheads="1"/>
          </p:cNvSpPr>
          <p:nvPr/>
        </p:nvSpPr>
        <p:spPr bwMode="auto">
          <a:xfrm>
            <a:off x="1792288" y="4343400"/>
            <a:ext cx="930275" cy="373063"/>
          </a:xfrm>
          <a:prstGeom prst="ellipse">
            <a:avLst/>
          </a:prstGeom>
          <a:solidFill>
            <a:schemeClr val="bg1"/>
          </a:solidFill>
          <a:ln w="9525">
            <a:solidFill>
              <a:srgbClr val="000000"/>
            </a:solidFill>
            <a:round/>
            <a:headEnd/>
            <a:tailEnd/>
          </a:ln>
        </p:spPr>
        <p:txBody>
          <a:bodyPr wrap="none" anchor="ctr"/>
          <a:lstStyle/>
          <a:p>
            <a:endParaRPr lang="fr-FR"/>
          </a:p>
        </p:txBody>
      </p:sp>
      <p:sp>
        <p:nvSpPr>
          <p:cNvPr id="113696" name="Line 37"/>
          <p:cNvSpPr>
            <a:spLocks noChangeShapeType="1"/>
          </p:cNvSpPr>
          <p:nvPr/>
        </p:nvSpPr>
        <p:spPr bwMode="auto">
          <a:xfrm>
            <a:off x="949325" y="3476625"/>
            <a:ext cx="865188" cy="74613"/>
          </a:xfrm>
          <a:prstGeom prst="line">
            <a:avLst/>
          </a:prstGeom>
          <a:noFill/>
          <a:ln w="9525">
            <a:solidFill>
              <a:srgbClr val="000000"/>
            </a:solidFill>
            <a:round/>
            <a:headEnd/>
            <a:tailEnd type="triangle" w="med" len="med"/>
          </a:ln>
        </p:spPr>
        <p:txBody>
          <a:bodyPr/>
          <a:lstStyle/>
          <a:p>
            <a:endParaRPr lang="fr-FR"/>
          </a:p>
        </p:txBody>
      </p:sp>
      <p:sp>
        <p:nvSpPr>
          <p:cNvPr id="113697" name="Line 38"/>
          <p:cNvSpPr>
            <a:spLocks noChangeShapeType="1"/>
          </p:cNvSpPr>
          <p:nvPr/>
        </p:nvSpPr>
        <p:spPr bwMode="auto">
          <a:xfrm>
            <a:off x="885825" y="3781425"/>
            <a:ext cx="992188" cy="622300"/>
          </a:xfrm>
          <a:prstGeom prst="line">
            <a:avLst/>
          </a:prstGeom>
          <a:noFill/>
          <a:ln w="9525">
            <a:solidFill>
              <a:srgbClr val="000000"/>
            </a:solidFill>
            <a:round/>
            <a:headEnd/>
            <a:tailEnd type="triangle" w="med" len="med"/>
          </a:ln>
        </p:spPr>
        <p:txBody>
          <a:bodyPr/>
          <a:lstStyle/>
          <a:p>
            <a:endParaRPr lang="fr-FR"/>
          </a:p>
        </p:txBody>
      </p:sp>
      <p:sp>
        <p:nvSpPr>
          <p:cNvPr id="113698" name="Text Box 39"/>
          <p:cNvSpPr txBox="1">
            <a:spLocks noChangeArrowheads="1"/>
          </p:cNvSpPr>
          <p:nvPr/>
        </p:nvSpPr>
        <p:spPr bwMode="auto">
          <a:xfrm>
            <a:off x="6499225" y="3500438"/>
            <a:ext cx="2435225" cy="641350"/>
          </a:xfrm>
          <a:prstGeom prst="rect">
            <a:avLst/>
          </a:prstGeom>
          <a:solidFill>
            <a:schemeClr val="bg1"/>
          </a:solidFill>
          <a:ln w="38100">
            <a:noFill/>
            <a:miter lim="800000"/>
            <a:headEnd/>
            <a:tailEnd/>
          </a:ln>
        </p:spPr>
        <p:txBody>
          <a:bodyPr>
            <a:spAutoFit/>
          </a:bodyPr>
          <a:lstStyle/>
          <a:p>
            <a:pPr algn="ctr">
              <a:spcBef>
                <a:spcPct val="50000"/>
              </a:spcBef>
            </a:pPr>
            <a:r>
              <a:rPr lang="fr-FR" b="1">
                <a:solidFill>
                  <a:srgbClr val="000000"/>
                </a:solidFill>
              </a:rPr>
              <a:t>Modèle d’architecture</a:t>
            </a:r>
          </a:p>
        </p:txBody>
      </p:sp>
      <p:sp>
        <p:nvSpPr>
          <p:cNvPr id="113699" name="Line 40"/>
          <p:cNvSpPr>
            <a:spLocks noChangeShapeType="1"/>
          </p:cNvSpPr>
          <p:nvPr/>
        </p:nvSpPr>
        <p:spPr bwMode="auto">
          <a:xfrm>
            <a:off x="3416300" y="3852863"/>
            <a:ext cx="3065463" cy="1587"/>
          </a:xfrm>
          <a:prstGeom prst="line">
            <a:avLst/>
          </a:prstGeom>
          <a:noFill/>
          <a:ln w="28575">
            <a:solidFill>
              <a:schemeClr val="bg1"/>
            </a:solidFill>
            <a:round/>
            <a:headEnd/>
            <a:tailEnd type="triangle" w="med" len="med"/>
          </a:ln>
        </p:spPr>
        <p:txBody>
          <a:bodyPr/>
          <a:lstStyle/>
          <a:p>
            <a:endParaRPr lang="fr-FR"/>
          </a:p>
        </p:txBody>
      </p:sp>
      <p:sp>
        <p:nvSpPr>
          <p:cNvPr id="113700" name="Text Box 41"/>
          <p:cNvSpPr txBox="1">
            <a:spLocks noChangeArrowheads="1"/>
          </p:cNvSpPr>
          <p:nvPr/>
        </p:nvSpPr>
        <p:spPr bwMode="auto">
          <a:xfrm>
            <a:off x="4033838" y="3494088"/>
            <a:ext cx="2089150" cy="396875"/>
          </a:xfrm>
          <a:prstGeom prst="rect">
            <a:avLst/>
          </a:prstGeom>
          <a:noFill/>
          <a:ln w="9525">
            <a:noFill/>
            <a:miter lim="800000"/>
            <a:headEnd/>
            <a:tailEnd/>
          </a:ln>
        </p:spPr>
        <p:txBody>
          <a:bodyPr>
            <a:spAutoFit/>
          </a:bodyPr>
          <a:lstStyle/>
          <a:p>
            <a:pPr algn="ctr">
              <a:spcBef>
                <a:spcPct val="50000"/>
              </a:spcBef>
            </a:pPr>
            <a:r>
              <a:rPr lang="fr-FR" sz="2000" b="1">
                <a:solidFill>
                  <a:schemeClr val="bg1"/>
                </a:solidFill>
              </a:rPr>
              <a:t>Structurés par</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body" idx="4294967295"/>
          </p:nvPr>
        </p:nvSpPr>
        <p:spPr bwMode="gray">
          <a:xfrm>
            <a:off x="227013" y="946150"/>
            <a:ext cx="8632825" cy="5795963"/>
          </a:xfrm>
        </p:spPr>
        <p:txBody>
          <a:bodyPr lIns="91390" tIns="45695" rIns="91390" bIns="45695"/>
          <a:lstStyle/>
          <a:p>
            <a:pPr marL="0" indent="0" algn="just" defTabSz="357188" eaLnBrk="1" hangingPunct="1">
              <a:buFontTx/>
              <a:buNone/>
              <a:tabLst>
                <a:tab pos="93663" algn="l"/>
              </a:tabLst>
              <a:defRPr/>
            </a:pPr>
            <a:r>
              <a:rPr lang="fr-FR" smtClean="0">
                <a:solidFill>
                  <a:schemeClr val="bg1"/>
                </a:solidFill>
                <a:effectLst>
                  <a:outerShdw blurRad="38100" dist="38100" dir="2700000" algn="tl">
                    <a:srgbClr val="000000"/>
                  </a:outerShdw>
                </a:effectLst>
              </a:rPr>
              <a:t>Dans le modèle BCED, on a identifié 	quatre catégories de classes:</a:t>
            </a:r>
          </a:p>
          <a:p>
            <a:pPr marL="0" indent="0" algn="just" defTabSz="357188" eaLnBrk="1" hangingPunct="1">
              <a:buFontTx/>
              <a:buNone/>
              <a:tabLst>
                <a:tab pos="93663" algn="l"/>
              </a:tabLst>
              <a:defRPr/>
            </a:pPr>
            <a:endParaRPr lang="fr-FR" sz="800" smtClean="0">
              <a:solidFill>
                <a:schemeClr val="bg1"/>
              </a:solidFill>
              <a:effectLst>
                <a:outerShdw blurRad="38100" dist="38100" dir="2700000" algn="tl">
                  <a:srgbClr val="000000"/>
                </a:outerShdw>
              </a:effectLst>
            </a:endParaRPr>
          </a:p>
          <a:p>
            <a:pPr marL="363538" lvl="1" indent="-184150" algn="just" defTabSz="357188" eaLnBrk="1" hangingPunct="1">
              <a:buClr>
                <a:schemeClr val="tx1"/>
              </a:buClr>
              <a:buFont typeface="Wingdings" pitchFamily="2" charset="2"/>
              <a:buBlip>
                <a:blip r:embed="rId3"/>
              </a:buBlip>
              <a:tabLst>
                <a:tab pos="93663" algn="l"/>
              </a:tabLst>
              <a:defRPr/>
            </a:pPr>
            <a:r>
              <a:rPr lang="fr-FR" sz="3200" smtClean="0">
                <a:solidFill>
                  <a:schemeClr val="bg1"/>
                </a:solidFill>
                <a:effectLst>
                  <a:outerShdw blurRad="38100" dist="38100" dir="2700000" algn="tl">
                    <a:srgbClr val="000000"/>
                  </a:outerShdw>
                </a:effectLst>
              </a:rPr>
              <a:t>	Entity,</a:t>
            </a:r>
          </a:p>
          <a:p>
            <a:pPr marL="363538" lvl="1" indent="-184150" algn="just" defTabSz="357188" eaLnBrk="1" hangingPunct="1">
              <a:buClr>
                <a:schemeClr val="tx1"/>
              </a:buClr>
              <a:buFont typeface="Wingdings" pitchFamily="2" charset="2"/>
              <a:buBlip>
                <a:blip r:embed="rId3"/>
              </a:buBlip>
              <a:tabLst>
                <a:tab pos="93663" algn="l"/>
              </a:tabLst>
              <a:defRPr/>
            </a:pPr>
            <a:r>
              <a:rPr lang="fr-FR" sz="3200" smtClean="0">
                <a:solidFill>
                  <a:schemeClr val="bg1"/>
                </a:solidFill>
                <a:effectLst>
                  <a:outerShdw blurRad="38100" dist="38100" dir="2700000" algn="tl">
                    <a:srgbClr val="000000"/>
                  </a:outerShdw>
                </a:effectLst>
              </a:rPr>
              <a:t>	Boundary,</a:t>
            </a:r>
          </a:p>
          <a:p>
            <a:pPr marL="363538" lvl="1" indent="-184150" algn="just" defTabSz="357188" eaLnBrk="1" hangingPunct="1">
              <a:buClr>
                <a:schemeClr val="tx1"/>
              </a:buClr>
              <a:buFont typeface="Wingdings" pitchFamily="2" charset="2"/>
              <a:buBlip>
                <a:blip r:embed="rId3"/>
              </a:buBlip>
              <a:tabLst>
                <a:tab pos="93663" algn="l"/>
              </a:tabLst>
              <a:defRPr/>
            </a:pPr>
            <a:r>
              <a:rPr lang="fr-FR" sz="3200" smtClean="0">
                <a:solidFill>
                  <a:schemeClr val="bg1"/>
                </a:solidFill>
                <a:effectLst>
                  <a:outerShdw blurRad="38100" dist="38100" dir="2700000" algn="tl">
                    <a:srgbClr val="000000"/>
                  </a:outerShdw>
                </a:effectLst>
              </a:rPr>
              <a:t>	Control,</a:t>
            </a:r>
          </a:p>
          <a:p>
            <a:pPr marL="363538" lvl="1" indent="-184150" algn="just" defTabSz="357188" eaLnBrk="1" hangingPunct="1">
              <a:buClr>
                <a:schemeClr val="tx1"/>
              </a:buClr>
              <a:buFont typeface="Wingdings" pitchFamily="2" charset="2"/>
              <a:buBlip>
                <a:blip r:embed="rId3"/>
              </a:buBlip>
              <a:tabLst>
                <a:tab pos="93663" algn="l"/>
              </a:tabLst>
              <a:defRPr/>
            </a:pPr>
            <a:r>
              <a:rPr lang="fr-FR" sz="3200" smtClean="0">
                <a:solidFill>
                  <a:schemeClr val="bg1"/>
                </a:solidFill>
                <a:effectLst>
                  <a:outerShdw blurRad="38100" dist="38100" dir="2700000" algn="tl">
                    <a:srgbClr val="000000"/>
                  </a:outerShdw>
                </a:effectLst>
              </a:rPr>
              <a:t>	DataAccesLayer.</a:t>
            </a:r>
          </a:p>
          <a:p>
            <a:pPr marL="0" indent="0" algn="just" defTabSz="357188" eaLnBrk="1" hangingPunct="1">
              <a:buFontTx/>
              <a:buNone/>
              <a:tabLst>
                <a:tab pos="93663" algn="l"/>
              </a:tabLst>
              <a:defRPr/>
            </a:pPr>
            <a:endParaRPr lang="fr-FR" sz="800" smtClean="0">
              <a:solidFill>
                <a:schemeClr val="bg1"/>
              </a:solidFill>
              <a:effectLst>
                <a:outerShdw blurRad="38100" dist="38100" dir="2700000" algn="tl">
                  <a:srgbClr val="000000"/>
                </a:outerShdw>
              </a:effectLst>
            </a:endParaRPr>
          </a:p>
          <a:p>
            <a:pPr marL="0" indent="0" algn="just" defTabSz="357188" eaLnBrk="1" hangingPunct="1">
              <a:buFontTx/>
              <a:buNone/>
              <a:tabLst>
                <a:tab pos="93663" algn="l"/>
              </a:tabLst>
              <a:defRPr/>
            </a:pPr>
            <a:r>
              <a:rPr lang="fr-FR" smtClean="0">
                <a:solidFill>
                  <a:schemeClr val="bg1"/>
                </a:solidFill>
                <a:effectLst>
                  <a:outerShdw blurRad="38100" dist="38100" dir="2700000" algn="tl">
                    <a:srgbClr val="000000"/>
                  </a:outerShdw>
                </a:effectLst>
              </a:rPr>
              <a:t>On les appelle des classes d’analyse.</a:t>
            </a:r>
          </a:p>
          <a:p>
            <a:pPr marL="0" indent="0" algn="just" defTabSz="357188" eaLnBrk="1" hangingPunct="1">
              <a:buFontTx/>
              <a:buNone/>
              <a:tabLst>
                <a:tab pos="93663" algn="l"/>
              </a:tabLst>
              <a:defRPr/>
            </a:pPr>
            <a:endParaRPr lang="fr-FR" sz="800" smtClean="0">
              <a:solidFill>
                <a:schemeClr val="bg1"/>
              </a:solidFill>
              <a:effectLst>
                <a:outerShdw blurRad="38100" dist="38100" dir="2700000" algn="tl">
                  <a:srgbClr val="000000"/>
                </a:outerShdw>
              </a:effectLst>
            </a:endParaRPr>
          </a:p>
          <a:p>
            <a:pPr marL="0" indent="0" algn="just" defTabSz="357188" eaLnBrk="1" hangingPunct="1">
              <a:buFontTx/>
              <a:buNone/>
              <a:tabLst>
                <a:tab pos="93663" algn="l"/>
              </a:tabLst>
              <a:defRPr/>
            </a:pPr>
            <a:r>
              <a:rPr lang="fr-FR" smtClean="0">
                <a:solidFill>
                  <a:schemeClr val="bg1"/>
                </a:solidFill>
                <a:effectLst>
                  <a:outerShdw blurRad="38100" dist="38100" dir="2700000" algn="tl">
                    <a:srgbClr val="000000"/>
                  </a:outerShdw>
                </a:effectLst>
              </a:rPr>
              <a:t>Et ce sont les 3 dernières qui vont nous aider à finaliser la réalisation	des cas d’utilisation.</a:t>
            </a:r>
          </a:p>
        </p:txBody>
      </p:sp>
      <p:sp>
        <p:nvSpPr>
          <p:cNvPr id="211971" name="Text Box 3"/>
          <p:cNvSpPr txBox="1">
            <a:spLocks noChangeArrowheads="1"/>
          </p:cNvSpPr>
          <p:nvPr/>
        </p:nvSpPr>
        <p:spPr bwMode="auto">
          <a:xfrm>
            <a:off x="0" y="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rgbClr val="D9EDEF"/>
                </a:solidFill>
                <a:effectLst>
                  <a:outerShdw blurRad="38100" dist="38100" dir="2700000" algn="tl">
                    <a:srgbClr val="000000"/>
                  </a:outerShdw>
                </a:effectLst>
              </a:rPr>
              <a:t>Les classes d’analyse</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body" idx="4294967295"/>
          </p:nvPr>
        </p:nvSpPr>
        <p:spPr bwMode="gray">
          <a:xfrm>
            <a:off x="101600" y="692150"/>
            <a:ext cx="8963025" cy="5689600"/>
          </a:xfrm>
        </p:spPr>
        <p:txBody>
          <a:bodyPr lIns="91390" tIns="45695" rIns="91390" bIns="45695"/>
          <a:lstStyle/>
          <a:p>
            <a:pPr marL="0" indent="0" algn="just" defTabSz="357188" eaLnBrk="1" hangingPunct="1">
              <a:buFontTx/>
              <a:buNone/>
              <a:tabLst>
                <a:tab pos="0" algn="l"/>
              </a:tabLst>
              <a:defRPr/>
            </a:pPr>
            <a:r>
              <a:rPr lang="fr-FR" smtClean="0">
                <a:solidFill>
                  <a:schemeClr val="bg1"/>
                </a:solidFill>
                <a:effectLst>
                  <a:outerShdw blurRad="38100" dist="38100" dir="2700000" algn="tl">
                    <a:srgbClr val="000000"/>
                  </a:outerShdw>
                </a:effectLst>
              </a:rPr>
              <a:t>On représente généralement les classes d’analyse par les 	stéréotypes 	de 	Jacobson.</a:t>
            </a:r>
          </a:p>
        </p:txBody>
      </p:sp>
      <p:graphicFrame>
        <p:nvGraphicFramePr>
          <p:cNvPr id="214019" name="Group 3"/>
          <p:cNvGraphicFramePr>
            <a:graphicFrameLocks noGrp="1"/>
          </p:cNvGraphicFramePr>
          <p:nvPr/>
        </p:nvGraphicFramePr>
        <p:xfrm>
          <a:off x="250825" y="1941513"/>
          <a:ext cx="8713788" cy="4729240"/>
        </p:xfrm>
        <a:graphic>
          <a:graphicData uri="http://schemas.openxmlformats.org/drawingml/2006/table">
            <a:tbl>
              <a:tblPr/>
              <a:tblGrid>
                <a:gridCol w="2028825"/>
                <a:gridCol w="6684963"/>
              </a:tblGrid>
              <a:tr h="1087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smtClean="0">
                        <a:ln>
                          <a:noFill/>
                        </a:ln>
                        <a:solidFill>
                          <a:srgbClr val="000000"/>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000" b="1" i="0" u="none" strike="noStrike" cap="none" normalizeH="0" baseline="0" smtClean="0">
                        <a:ln>
                          <a:noFill/>
                        </a:ln>
                        <a:solidFill>
                          <a:srgbClr val="000000"/>
                        </a:solidFill>
                        <a:effectLst/>
                        <a:latin typeface="Arial" charset="0"/>
                      </a:endParaRPr>
                    </a:p>
                  </a:txBody>
                  <a:tcPr marL="91390" marR="91390" marT="45695" marB="4569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185738" marR="0" lvl="1" indent="0" algn="just" defTabSz="914400" rtl="0" eaLnBrk="1" fontAlgn="base" latinLnBrk="0" hangingPunct="1">
                        <a:lnSpc>
                          <a:spcPct val="100000"/>
                        </a:lnSpc>
                        <a:spcBef>
                          <a:spcPct val="20000"/>
                        </a:spcBef>
                        <a:spcAft>
                          <a:spcPct val="0"/>
                        </a:spcAft>
                        <a:buClr>
                          <a:srgbClr val="000000"/>
                        </a:buClr>
                        <a:buSzTx/>
                        <a:buFontTx/>
                        <a:buNone/>
                        <a:tabLst/>
                      </a:pPr>
                      <a:endParaRPr kumimoji="0" lang="fr-FR" sz="1000" b="0" i="0" u="none" strike="noStrike" cap="none" normalizeH="0" baseline="0" smtClean="0">
                        <a:ln>
                          <a:noFill/>
                        </a:ln>
                        <a:solidFill>
                          <a:srgbClr val="000000"/>
                        </a:solidFill>
                        <a:effectLst/>
                        <a:latin typeface="Arial" charset="0"/>
                      </a:endParaRPr>
                    </a:p>
                    <a:p>
                      <a:pPr marL="0" marR="0" lvl="0" indent="0" algn="just" defTabSz="914400" rtl="0" eaLnBrk="1" fontAlgn="base" latinLnBrk="0" hangingPunct="1">
                        <a:lnSpc>
                          <a:spcPct val="100000"/>
                        </a:lnSpc>
                        <a:spcBef>
                          <a:spcPct val="20000"/>
                        </a:spcBef>
                        <a:spcAft>
                          <a:spcPct val="0"/>
                        </a:spcAft>
                        <a:buClr>
                          <a:srgbClr val="000000"/>
                        </a:buClr>
                        <a:buSzTx/>
                        <a:buFontTx/>
                        <a:buNone/>
                        <a:tabLst/>
                      </a:pPr>
                      <a:r>
                        <a:rPr kumimoji="0" lang="fr-FR" sz="2800" b="0" i="0" u="none" strike="noStrike" cap="none" normalizeH="0" baseline="0" smtClean="0">
                          <a:ln>
                            <a:noFill/>
                          </a:ln>
                          <a:solidFill>
                            <a:srgbClr val="000000"/>
                          </a:solidFill>
                          <a:effectLst/>
                          <a:latin typeface="Arial" charset="0"/>
                        </a:rPr>
                        <a:t>pour les classes dialogues</a:t>
                      </a:r>
                      <a:r>
                        <a:rPr kumimoji="0" lang="fr-FR" sz="3200" b="0" i="0" u="none" strike="noStrike" cap="none" normalizeH="0" baseline="0" smtClean="0">
                          <a:ln>
                            <a:noFill/>
                          </a:ln>
                          <a:solidFill>
                            <a:srgbClr val="000000"/>
                          </a:solidFill>
                          <a:effectLst/>
                          <a:latin typeface="Arial" charset="0"/>
                        </a:rPr>
                        <a:t>.</a:t>
                      </a:r>
                      <a:endParaRPr kumimoji="0" lang="fr-FR" sz="2800" b="0" i="0" u="none" strike="noStrike" cap="none" normalizeH="0" baseline="0" smtClean="0">
                        <a:ln>
                          <a:noFill/>
                        </a:ln>
                        <a:solidFill>
                          <a:schemeClr val="tx1"/>
                        </a:solidFill>
                        <a:effectLst/>
                        <a:latin typeface="Arial" charset="0"/>
                      </a:endParaRPr>
                    </a:p>
                  </a:txBody>
                  <a:tcPr marL="91390" marR="91390" marT="45695" marB="4569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4382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000" b="0" i="0" u="none" strike="noStrike" cap="none" normalizeH="0" baseline="0" smtClean="0">
                        <a:ln>
                          <a:noFill/>
                        </a:ln>
                        <a:solidFill>
                          <a:srgbClr val="000000"/>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2000" b="0" i="0" u="none" strike="noStrike" cap="none" normalizeH="0" baseline="0" smtClean="0">
                        <a:ln>
                          <a:noFill/>
                        </a:ln>
                        <a:solidFill>
                          <a:srgbClr val="000000"/>
                        </a:solidFill>
                        <a:effectLst/>
                        <a:latin typeface="Arial" charset="0"/>
                      </a:endParaRPr>
                    </a:p>
                  </a:txBody>
                  <a:tcPr marL="91390" marR="91390" marT="45695" marB="4569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rgbClr val="000000"/>
                          </a:solidFill>
                          <a:effectLst/>
                          <a:latin typeface="Arial" charset="0"/>
                        </a:rPr>
                        <a:t>pour les classes chargées de la coordination entre les classes dialogues et les classes entity.</a:t>
                      </a:r>
                    </a:p>
                  </a:txBody>
                  <a:tcPr marL="91390" marR="91390" marT="45695" marB="4569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111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smtClean="0">
                        <a:ln>
                          <a:noFill/>
                        </a:ln>
                        <a:solidFill>
                          <a:schemeClr val="tx1"/>
                        </a:solidFill>
                        <a:effectLst/>
                        <a:latin typeface="Arial" charset="0"/>
                      </a:endParaRPr>
                    </a:p>
                  </a:txBody>
                  <a:tcPr marL="91390" marR="91390" marT="45695" marB="4569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rgbClr val="000000"/>
                          </a:solidFill>
                          <a:effectLst/>
                          <a:latin typeface="Arial" charset="0"/>
                        </a:rPr>
                        <a:t>pour les classes métier ou classes du domaine.</a:t>
                      </a:r>
                    </a:p>
                  </a:txBody>
                  <a:tcPr marL="91390" marR="91390" marT="45695" marB="4569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0398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smtClean="0">
                        <a:ln>
                          <a:noFill/>
                        </a:ln>
                        <a:solidFill>
                          <a:schemeClr val="tx1"/>
                        </a:solidFill>
                        <a:effectLst/>
                        <a:latin typeface="Arial" charset="0"/>
                      </a:endParaRPr>
                    </a:p>
                  </a:txBody>
                  <a:tcPr marL="91390" marR="91390" marT="45695" marB="4569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0" b="0" i="0" u="none" strike="noStrike" cap="none" normalizeH="0" baseline="0" smtClean="0">
                        <a:ln>
                          <a:noFill/>
                        </a:ln>
                        <a:solidFill>
                          <a:srgbClr val="000000"/>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800" b="0" i="0" u="none" strike="noStrike" cap="none" normalizeH="0" baseline="0" smtClean="0">
                          <a:ln>
                            <a:noFill/>
                          </a:ln>
                          <a:solidFill>
                            <a:srgbClr val="000000"/>
                          </a:solidFill>
                          <a:effectLst/>
                          <a:latin typeface="Arial" charset="0"/>
                        </a:rPr>
                        <a:t>Pour les classes d’accès aux données.</a:t>
                      </a:r>
                    </a:p>
                  </a:txBody>
                  <a:tcPr marL="91390" marR="91390" marT="45695" marB="4569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grpSp>
        <p:nvGrpSpPr>
          <p:cNvPr id="115732" name="Group 20"/>
          <p:cNvGrpSpPr>
            <a:grpSpLocks/>
          </p:cNvGrpSpPr>
          <p:nvPr/>
        </p:nvGrpSpPr>
        <p:grpSpPr bwMode="auto">
          <a:xfrm>
            <a:off x="884238" y="2020888"/>
            <a:ext cx="950912" cy="544512"/>
            <a:chOff x="588" y="1267"/>
            <a:chExt cx="599" cy="343"/>
          </a:xfrm>
        </p:grpSpPr>
        <p:sp>
          <p:nvSpPr>
            <p:cNvPr id="115745" name="Line 21"/>
            <p:cNvSpPr>
              <a:spLocks noChangeShapeType="1"/>
            </p:cNvSpPr>
            <p:nvPr/>
          </p:nvSpPr>
          <p:spPr bwMode="auto">
            <a:xfrm>
              <a:off x="588" y="1458"/>
              <a:ext cx="325" cy="0"/>
            </a:xfrm>
            <a:prstGeom prst="line">
              <a:avLst/>
            </a:prstGeom>
            <a:noFill/>
            <a:ln w="9525">
              <a:solidFill>
                <a:srgbClr val="000000"/>
              </a:solidFill>
              <a:round/>
              <a:headEnd/>
              <a:tailEnd/>
            </a:ln>
          </p:spPr>
          <p:txBody>
            <a:bodyPr/>
            <a:lstStyle/>
            <a:p>
              <a:endParaRPr lang="fr-FR"/>
            </a:p>
          </p:txBody>
        </p:sp>
        <p:sp>
          <p:nvSpPr>
            <p:cNvPr id="115746" name="Line 22"/>
            <p:cNvSpPr>
              <a:spLocks noChangeShapeType="1"/>
            </p:cNvSpPr>
            <p:nvPr/>
          </p:nvSpPr>
          <p:spPr bwMode="auto">
            <a:xfrm>
              <a:off x="596" y="1313"/>
              <a:ext cx="0" cy="269"/>
            </a:xfrm>
            <a:prstGeom prst="line">
              <a:avLst/>
            </a:prstGeom>
            <a:noFill/>
            <a:ln w="9525">
              <a:solidFill>
                <a:srgbClr val="000000"/>
              </a:solidFill>
              <a:round/>
              <a:headEnd/>
              <a:tailEnd/>
            </a:ln>
          </p:spPr>
          <p:txBody>
            <a:bodyPr/>
            <a:lstStyle/>
            <a:p>
              <a:endParaRPr lang="fr-FR"/>
            </a:p>
          </p:txBody>
        </p:sp>
        <p:sp>
          <p:nvSpPr>
            <p:cNvPr id="115747" name="Oval 23"/>
            <p:cNvSpPr>
              <a:spLocks noChangeArrowheads="1"/>
            </p:cNvSpPr>
            <p:nvPr/>
          </p:nvSpPr>
          <p:spPr bwMode="auto">
            <a:xfrm>
              <a:off x="800" y="1267"/>
              <a:ext cx="387" cy="343"/>
            </a:xfrm>
            <a:prstGeom prst="ellipse">
              <a:avLst/>
            </a:prstGeom>
            <a:solidFill>
              <a:schemeClr val="bg1"/>
            </a:solidFill>
            <a:ln w="9525">
              <a:solidFill>
                <a:srgbClr val="000000"/>
              </a:solidFill>
              <a:round/>
              <a:headEnd/>
              <a:tailEnd/>
            </a:ln>
          </p:spPr>
          <p:txBody>
            <a:bodyPr wrap="none" anchor="ctr"/>
            <a:lstStyle/>
            <a:p>
              <a:endParaRPr lang="fr-FR"/>
            </a:p>
          </p:txBody>
        </p:sp>
      </p:grpSp>
      <p:grpSp>
        <p:nvGrpSpPr>
          <p:cNvPr id="115733" name="Group 24"/>
          <p:cNvGrpSpPr>
            <a:grpSpLocks/>
          </p:cNvGrpSpPr>
          <p:nvPr/>
        </p:nvGrpSpPr>
        <p:grpSpPr bwMode="auto">
          <a:xfrm>
            <a:off x="971550" y="4581525"/>
            <a:ext cx="647700" cy="477838"/>
            <a:chOff x="612" y="2886"/>
            <a:chExt cx="408" cy="301"/>
          </a:xfrm>
        </p:grpSpPr>
        <p:sp>
          <p:nvSpPr>
            <p:cNvPr id="115743" name="Oval 25"/>
            <p:cNvSpPr>
              <a:spLocks noChangeArrowheads="1"/>
            </p:cNvSpPr>
            <p:nvPr/>
          </p:nvSpPr>
          <p:spPr bwMode="auto">
            <a:xfrm>
              <a:off x="657" y="2886"/>
              <a:ext cx="341" cy="296"/>
            </a:xfrm>
            <a:prstGeom prst="ellipse">
              <a:avLst/>
            </a:prstGeom>
            <a:solidFill>
              <a:schemeClr val="bg1"/>
            </a:solidFill>
            <a:ln w="9525">
              <a:solidFill>
                <a:srgbClr val="000000"/>
              </a:solidFill>
              <a:round/>
              <a:headEnd/>
              <a:tailEnd/>
            </a:ln>
          </p:spPr>
          <p:txBody>
            <a:bodyPr wrap="none" anchor="ctr"/>
            <a:lstStyle/>
            <a:p>
              <a:endParaRPr lang="fr-FR"/>
            </a:p>
          </p:txBody>
        </p:sp>
        <p:sp>
          <p:nvSpPr>
            <p:cNvPr id="115744" name="Line 26"/>
            <p:cNvSpPr>
              <a:spLocks noChangeShapeType="1"/>
            </p:cNvSpPr>
            <p:nvPr/>
          </p:nvSpPr>
          <p:spPr bwMode="auto">
            <a:xfrm flipV="1">
              <a:off x="612" y="3187"/>
              <a:ext cx="408" cy="0"/>
            </a:xfrm>
            <a:prstGeom prst="line">
              <a:avLst/>
            </a:prstGeom>
            <a:noFill/>
            <a:ln w="9525">
              <a:solidFill>
                <a:srgbClr val="000000"/>
              </a:solidFill>
              <a:round/>
              <a:headEnd/>
              <a:tailEnd/>
            </a:ln>
          </p:spPr>
          <p:txBody>
            <a:bodyPr/>
            <a:lstStyle/>
            <a:p>
              <a:endParaRPr lang="fr-FR"/>
            </a:p>
          </p:txBody>
        </p:sp>
      </p:grpSp>
      <p:sp>
        <p:nvSpPr>
          <p:cNvPr id="214043" name="Text Box 27"/>
          <p:cNvSpPr txBox="1">
            <a:spLocks noChangeArrowheads="1"/>
          </p:cNvSpPr>
          <p:nvPr/>
        </p:nvSpPr>
        <p:spPr bwMode="auto">
          <a:xfrm>
            <a:off x="0" y="0"/>
            <a:ext cx="9144000" cy="609600"/>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400" b="1">
                <a:solidFill>
                  <a:srgbClr val="D9EDEF"/>
                </a:solidFill>
                <a:effectLst>
                  <a:outerShdw blurRad="38100" dist="38100" dir="2700000" algn="tl">
                    <a:srgbClr val="000000"/>
                  </a:outerShdw>
                </a:effectLst>
              </a:rPr>
              <a:t>Représentation des classes d’analyse</a:t>
            </a:r>
          </a:p>
        </p:txBody>
      </p:sp>
      <p:grpSp>
        <p:nvGrpSpPr>
          <p:cNvPr id="115735" name="Group 28"/>
          <p:cNvGrpSpPr>
            <a:grpSpLocks/>
          </p:cNvGrpSpPr>
          <p:nvPr/>
        </p:nvGrpSpPr>
        <p:grpSpPr bwMode="auto">
          <a:xfrm>
            <a:off x="955675" y="3213100"/>
            <a:ext cx="592138" cy="585788"/>
            <a:chOff x="583" y="2025"/>
            <a:chExt cx="373" cy="369"/>
          </a:xfrm>
        </p:grpSpPr>
        <p:sp>
          <p:nvSpPr>
            <p:cNvPr id="115740" name="Oval 29"/>
            <p:cNvSpPr>
              <a:spLocks noChangeArrowheads="1"/>
            </p:cNvSpPr>
            <p:nvPr/>
          </p:nvSpPr>
          <p:spPr bwMode="auto">
            <a:xfrm>
              <a:off x="583" y="2070"/>
              <a:ext cx="373" cy="324"/>
            </a:xfrm>
            <a:prstGeom prst="ellipse">
              <a:avLst/>
            </a:prstGeom>
            <a:solidFill>
              <a:schemeClr val="bg1"/>
            </a:solidFill>
            <a:ln w="9525">
              <a:solidFill>
                <a:srgbClr val="000000"/>
              </a:solidFill>
              <a:round/>
              <a:headEnd/>
              <a:tailEnd/>
            </a:ln>
          </p:spPr>
          <p:txBody>
            <a:bodyPr wrap="none" anchor="ctr"/>
            <a:lstStyle/>
            <a:p>
              <a:endParaRPr lang="fr-FR"/>
            </a:p>
          </p:txBody>
        </p:sp>
        <p:sp>
          <p:nvSpPr>
            <p:cNvPr id="115741" name="Line 30"/>
            <p:cNvSpPr>
              <a:spLocks noChangeShapeType="1"/>
            </p:cNvSpPr>
            <p:nvPr/>
          </p:nvSpPr>
          <p:spPr bwMode="auto">
            <a:xfrm flipV="1">
              <a:off x="750" y="2025"/>
              <a:ext cx="176" cy="38"/>
            </a:xfrm>
            <a:prstGeom prst="line">
              <a:avLst/>
            </a:prstGeom>
            <a:noFill/>
            <a:ln w="9525">
              <a:solidFill>
                <a:srgbClr val="000000"/>
              </a:solidFill>
              <a:round/>
              <a:headEnd/>
              <a:tailEnd/>
            </a:ln>
          </p:spPr>
          <p:txBody>
            <a:bodyPr/>
            <a:lstStyle/>
            <a:p>
              <a:endParaRPr lang="fr-FR"/>
            </a:p>
          </p:txBody>
        </p:sp>
        <p:sp>
          <p:nvSpPr>
            <p:cNvPr id="115742" name="Line 31"/>
            <p:cNvSpPr>
              <a:spLocks noChangeShapeType="1"/>
            </p:cNvSpPr>
            <p:nvPr/>
          </p:nvSpPr>
          <p:spPr bwMode="auto">
            <a:xfrm>
              <a:off x="750" y="2070"/>
              <a:ext cx="108" cy="94"/>
            </a:xfrm>
            <a:prstGeom prst="line">
              <a:avLst/>
            </a:prstGeom>
            <a:noFill/>
            <a:ln w="9525">
              <a:solidFill>
                <a:srgbClr val="000000"/>
              </a:solidFill>
              <a:round/>
              <a:headEnd/>
              <a:tailEnd/>
            </a:ln>
          </p:spPr>
          <p:txBody>
            <a:bodyPr/>
            <a:lstStyle/>
            <a:p>
              <a:endParaRPr lang="fr-FR"/>
            </a:p>
          </p:txBody>
        </p:sp>
      </p:grpSp>
      <p:sp>
        <p:nvSpPr>
          <p:cNvPr id="115736" name="Text Box 32"/>
          <p:cNvSpPr txBox="1">
            <a:spLocks noChangeArrowheads="1"/>
          </p:cNvSpPr>
          <p:nvPr/>
        </p:nvSpPr>
        <p:spPr bwMode="auto">
          <a:xfrm>
            <a:off x="611188" y="5734050"/>
            <a:ext cx="1447800" cy="636588"/>
          </a:xfrm>
          <a:prstGeom prst="rect">
            <a:avLst/>
          </a:prstGeom>
          <a:noFill/>
          <a:ln w="9525">
            <a:solidFill>
              <a:srgbClr val="000000"/>
            </a:solidFill>
            <a:miter lim="800000"/>
            <a:headEnd/>
            <a:tailEnd/>
          </a:ln>
        </p:spPr>
        <p:txBody>
          <a:bodyPr>
            <a:spAutoFit/>
          </a:bodyPr>
          <a:lstStyle/>
          <a:p>
            <a:pPr algn="ctr">
              <a:spcBef>
                <a:spcPct val="50000"/>
              </a:spcBef>
            </a:pPr>
            <a:endParaRPr lang="fr-FR" sz="800">
              <a:solidFill>
                <a:srgbClr val="000000"/>
              </a:solidFill>
            </a:endParaRPr>
          </a:p>
          <a:p>
            <a:pPr algn="ctr">
              <a:spcBef>
                <a:spcPct val="50000"/>
              </a:spcBef>
            </a:pPr>
            <a:r>
              <a:rPr lang="fr-FR">
                <a:solidFill>
                  <a:srgbClr val="000000"/>
                </a:solidFill>
              </a:rPr>
              <a:t>« DAL »</a:t>
            </a:r>
            <a:endParaRPr lang="fr-FR" sz="800">
              <a:solidFill>
                <a:srgbClr val="000000"/>
              </a:solidFill>
            </a:endParaRPr>
          </a:p>
        </p:txBody>
      </p:sp>
      <p:sp>
        <p:nvSpPr>
          <p:cNvPr id="115737" name="Text Box 33"/>
          <p:cNvSpPr txBox="1">
            <a:spLocks noChangeArrowheads="1"/>
          </p:cNvSpPr>
          <p:nvPr/>
        </p:nvSpPr>
        <p:spPr bwMode="auto">
          <a:xfrm>
            <a:off x="539750" y="2636838"/>
            <a:ext cx="1584325" cy="366712"/>
          </a:xfrm>
          <a:prstGeom prst="rect">
            <a:avLst/>
          </a:prstGeom>
          <a:noFill/>
          <a:ln w="9525">
            <a:noFill/>
            <a:miter lim="800000"/>
            <a:headEnd/>
            <a:tailEnd/>
          </a:ln>
        </p:spPr>
        <p:txBody>
          <a:bodyPr>
            <a:spAutoFit/>
          </a:bodyPr>
          <a:lstStyle/>
          <a:p>
            <a:pPr>
              <a:spcBef>
                <a:spcPct val="50000"/>
              </a:spcBef>
            </a:pPr>
            <a:r>
              <a:rPr lang="fr-FR"/>
              <a:t>« Boundary »</a:t>
            </a:r>
          </a:p>
        </p:txBody>
      </p:sp>
      <p:sp>
        <p:nvSpPr>
          <p:cNvPr id="115738" name="Text Box 34"/>
          <p:cNvSpPr txBox="1">
            <a:spLocks noChangeArrowheads="1"/>
          </p:cNvSpPr>
          <p:nvPr/>
        </p:nvSpPr>
        <p:spPr bwMode="auto">
          <a:xfrm>
            <a:off x="682625" y="3860800"/>
            <a:ext cx="1368425" cy="366713"/>
          </a:xfrm>
          <a:prstGeom prst="rect">
            <a:avLst/>
          </a:prstGeom>
          <a:noFill/>
          <a:ln w="9525">
            <a:noFill/>
            <a:miter lim="800000"/>
            <a:headEnd/>
            <a:tailEnd/>
          </a:ln>
        </p:spPr>
        <p:txBody>
          <a:bodyPr>
            <a:spAutoFit/>
          </a:bodyPr>
          <a:lstStyle/>
          <a:p>
            <a:pPr>
              <a:spcBef>
                <a:spcPct val="50000"/>
              </a:spcBef>
            </a:pPr>
            <a:r>
              <a:rPr lang="fr-FR"/>
              <a:t>« control »</a:t>
            </a:r>
          </a:p>
        </p:txBody>
      </p:sp>
      <p:sp>
        <p:nvSpPr>
          <p:cNvPr id="115739" name="Text Box 35"/>
          <p:cNvSpPr txBox="1">
            <a:spLocks noChangeArrowheads="1"/>
          </p:cNvSpPr>
          <p:nvPr/>
        </p:nvSpPr>
        <p:spPr bwMode="auto">
          <a:xfrm>
            <a:off x="755650" y="5084763"/>
            <a:ext cx="1223963" cy="366712"/>
          </a:xfrm>
          <a:prstGeom prst="rect">
            <a:avLst/>
          </a:prstGeom>
          <a:noFill/>
          <a:ln w="9525">
            <a:noFill/>
            <a:miter lim="800000"/>
            <a:headEnd/>
            <a:tailEnd/>
          </a:ln>
        </p:spPr>
        <p:txBody>
          <a:bodyPr>
            <a:spAutoFit/>
          </a:bodyPr>
          <a:lstStyle/>
          <a:p>
            <a:pPr>
              <a:spcBef>
                <a:spcPct val="50000"/>
              </a:spcBef>
            </a:pPr>
            <a:r>
              <a:rPr lang="fr-FR"/>
              <a:t>« entity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body" idx="4294967295"/>
          </p:nvPr>
        </p:nvSpPr>
        <p:spPr bwMode="gray">
          <a:xfrm>
            <a:off x="185738" y="901700"/>
            <a:ext cx="8763000" cy="5767388"/>
          </a:xfrm>
        </p:spPr>
        <p:txBody>
          <a:bodyPr lIns="91390" tIns="45695" rIns="91390" bIns="45695"/>
          <a:lstStyle/>
          <a:p>
            <a:pPr marL="0" indent="0" algn="just" defTabSz="265113" eaLnBrk="1" hangingPunct="1">
              <a:buFontTx/>
              <a:buNone/>
              <a:tabLst>
                <a:tab pos="0" algn="l"/>
              </a:tabLst>
              <a:defRPr/>
            </a:pPr>
            <a:r>
              <a:rPr lang="fr-FR" smtClean="0">
                <a:solidFill>
                  <a:schemeClr val="bg1"/>
                </a:solidFill>
                <a:effectLst>
                  <a:outerShdw blurRad="38100" dist="38100" dir="2700000" algn="tl">
                    <a:srgbClr val="000000"/>
                  </a:outerShdw>
                </a:effectLst>
              </a:rPr>
              <a:t>Les associations entre classes d’analyse suivent des règles assez strictes.	</a:t>
            </a:r>
          </a:p>
          <a:p>
            <a:pPr marL="0" indent="0" algn="just" defTabSz="265113" eaLnBrk="1" hangingPunct="1">
              <a:buFontTx/>
              <a:buNone/>
              <a:tabLst>
                <a:tab pos="0" algn="l"/>
              </a:tabLst>
              <a:defRPr/>
            </a:pPr>
            <a:endParaRPr lang="fr-FR" sz="1000" smtClean="0">
              <a:solidFill>
                <a:schemeClr val="bg1"/>
              </a:solidFill>
              <a:effectLst>
                <a:outerShdw blurRad="38100" dist="38100" dir="2700000" algn="tl">
                  <a:srgbClr val="000000"/>
                </a:outerShdw>
              </a:effectLst>
            </a:endParaRPr>
          </a:p>
          <a:p>
            <a:pPr marL="533400" lvl="1" indent="-354013" algn="just" defTabSz="265113" eaLnBrk="1" hangingPunct="1">
              <a:buClr>
                <a:schemeClr val="tx1"/>
              </a:buClr>
              <a:buFont typeface="Wingdings" pitchFamily="2" charset="2"/>
              <a:buBlip>
                <a:blip r:embed="rId3"/>
              </a:buBlip>
              <a:tabLst>
                <a:tab pos="0" algn="l"/>
              </a:tabLst>
              <a:defRPr/>
            </a:pPr>
            <a:r>
              <a:rPr lang="fr-FR" sz="3200" smtClean="0">
                <a:solidFill>
                  <a:schemeClr val="bg1"/>
                </a:solidFill>
                <a:effectLst>
                  <a:outerShdw blurRad="38100" dist="38100" dir="2700000" algn="tl">
                    <a:srgbClr val="000000"/>
                  </a:outerShdw>
                </a:effectLst>
              </a:rPr>
              <a:t>Les “boundary” ne peuvent être reliées qu’aux “control”.</a:t>
            </a:r>
          </a:p>
          <a:p>
            <a:pPr marL="533400" lvl="1" indent="-354013" algn="just" defTabSz="265113" eaLnBrk="1" hangingPunct="1">
              <a:buClr>
                <a:schemeClr val="tx1"/>
              </a:buClr>
              <a:buFont typeface="Wingdings" pitchFamily="2" charset="2"/>
              <a:buBlip>
                <a:blip r:embed="rId3"/>
              </a:buBlip>
              <a:tabLst>
                <a:tab pos="0" algn="l"/>
              </a:tabLst>
              <a:defRPr/>
            </a:pPr>
            <a:endParaRPr lang="fr-FR" sz="800" smtClean="0">
              <a:solidFill>
                <a:schemeClr val="bg1"/>
              </a:solidFill>
              <a:effectLst>
                <a:outerShdw blurRad="38100" dist="38100" dir="2700000" algn="tl">
                  <a:srgbClr val="000000"/>
                </a:outerShdw>
              </a:effectLst>
            </a:endParaRPr>
          </a:p>
          <a:p>
            <a:pPr marL="533400" lvl="1" indent="-354013" algn="just" defTabSz="265113" eaLnBrk="1" hangingPunct="1">
              <a:buClr>
                <a:schemeClr val="tx1"/>
              </a:buClr>
              <a:buFont typeface="Wingdings" pitchFamily="2" charset="2"/>
              <a:buBlip>
                <a:blip r:embed="rId3"/>
              </a:buBlip>
              <a:tabLst>
                <a:tab pos="0" algn="l"/>
              </a:tabLst>
              <a:defRPr/>
            </a:pPr>
            <a:r>
              <a:rPr lang="fr-FR" sz="3200" smtClean="0">
                <a:solidFill>
                  <a:schemeClr val="bg1"/>
                </a:solidFill>
                <a:effectLst>
                  <a:outerShdw blurRad="38100" dist="38100" dir="2700000" algn="tl">
                    <a:srgbClr val="000000"/>
                  </a:outerShdw>
                </a:effectLst>
              </a:rPr>
              <a:t>Les “control” ont accès aux “boundary”, aux “entity” et aux autres contrôles.</a:t>
            </a:r>
          </a:p>
          <a:p>
            <a:pPr marL="533400" lvl="1" indent="-354013" algn="just" defTabSz="265113" eaLnBrk="1" hangingPunct="1">
              <a:buClr>
                <a:schemeClr val="tx1"/>
              </a:buClr>
              <a:buFont typeface="Wingdings" pitchFamily="2" charset="2"/>
              <a:buBlip>
                <a:blip r:embed="rId3"/>
              </a:buBlip>
              <a:tabLst>
                <a:tab pos="0" algn="l"/>
              </a:tabLst>
              <a:defRPr/>
            </a:pPr>
            <a:endParaRPr lang="fr-FR" sz="800" smtClean="0">
              <a:solidFill>
                <a:schemeClr val="bg1"/>
              </a:solidFill>
              <a:effectLst>
                <a:outerShdw blurRad="38100" dist="38100" dir="2700000" algn="tl">
                  <a:srgbClr val="000000"/>
                </a:outerShdw>
              </a:effectLst>
            </a:endParaRPr>
          </a:p>
          <a:p>
            <a:pPr marL="533400" lvl="1" indent="-354013" algn="just" defTabSz="265113" eaLnBrk="1" hangingPunct="1">
              <a:buClr>
                <a:schemeClr val="tx1"/>
              </a:buClr>
              <a:buFont typeface="Wingdings" pitchFamily="2" charset="2"/>
              <a:buBlip>
                <a:blip r:embed="rId3"/>
              </a:buBlip>
              <a:tabLst>
                <a:tab pos="0" algn="l"/>
              </a:tabLst>
              <a:defRPr/>
            </a:pPr>
            <a:r>
              <a:rPr lang="fr-FR" sz="3200" smtClean="0">
                <a:solidFill>
                  <a:schemeClr val="bg1"/>
                </a:solidFill>
                <a:effectLst>
                  <a:outerShdw blurRad="38100" dist="38100" dir="2700000" algn="tl">
                    <a:srgbClr val="000000"/>
                  </a:outerShdw>
                </a:effectLst>
              </a:rPr>
              <a:t>Les “entity” ont accès aux autres “entity”, aux “dal” et ne sont reliées qu’aux “control”.</a:t>
            </a:r>
          </a:p>
          <a:p>
            <a:pPr marL="533400" lvl="1" indent="-354013" algn="just" defTabSz="265113" eaLnBrk="1" hangingPunct="1">
              <a:buClr>
                <a:schemeClr val="tx1"/>
              </a:buClr>
              <a:buFont typeface="Wingdings" pitchFamily="2" charset="2"/>
              <a:buBlip>
                <a:blip r:embed="rId3"/>
              </a:buBlip>
              <a:tabLst>
                <a:tab pos="0" algn="l"/>
              </a:tabLst>
              <a:defRPr/>
            </a:pPr>
            <a:endParaRPr lang="fr-FR" sz="800" smtClean="0">
              <a:solidFill>
                <a:schemeClr val="bg1"/>
              </a:solidFill>
              <a:effectLst>
                <a:outerShdw blurRad="38100" dist="38100" dir="2700000" algn="tl">
                  <a:srgbClr val="000000"/>
                </a:outerShdw>
              </a:effectLst>
            </a:endParaRPr>
          </a:p>
          <a:p>
            <a:pPr marL="533400" lvl="1" indent="-354013" algn="just" defTabSz="265113" eaLnBrk="1" hangingPunct="1">
              <a:buClr>
                <a:schemeClr val="tx1"/>
              </a:buClr>
              <a:buFont typeface="Wingdings" pitchFamily="2" charset="2"/>
              <a:buBlip>
                <a:blip r:embed="rId3"/>
              </a:buBlip>
              <a:tabLst>
                <a:tab pos="0" algn="l"/>
              </a:tabLst>
              <a:defRPr/>
            </a:pPr>
            <a:r>
              <a:rPr lang="fr-FR" sz="3200" smtClean="0">
                <a:solidFill>
                  <a:schemeClr val="bg1"/>
                </a:solidFill>
                <a:effectLst>
                  <a:outerShdw blurRad="38100" dist="38100" dir="2700000" algn="tl">
                    <a:srgbClr val="000000"/>
                  </a:outerShdw>
                </a:effectLst>
              </a:rPr>
              <a:t>Les “dal” ont accès aux magasins de données et ne sont vus que par les “entity”.</a:t>
            </a:r>
          </a:p>
        </p:txBody>
      </p:sp>
      <p:sp>
        <p:nvSpPr>
          <p:cNvPr id="216067" name="Text Box 3"/>
          <p:cNvSpPr txBox="1">
            <a:spLocks noChangeArrowheads="1"/>
          </p:cNvSpPr>
          <p:nvPr/>
        </p:nvSpPr>
        <p:spPr bwMode="auto">
          <a:xfrm>
            <a:off x="0" y="0"/>
            <a:ext cx="9144000" cy="609600"/>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400" b="1">
                <a:solidFill>
                  <a:srgbClr val="D9EDEF"/>
                </a:solidFill>
                <a:effectLst>
                  <a:outerShdw blurRad="38100" dist="38100" dir="2700000" algn="tl">
                    <a:srgbClr val="000000"/>
                  </a:outerShdw>
                </a:effectLst>
              </a:rPr>
              <a:t>Relations entre classes d’analyse</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body" idx="4294967295"/>
          </p:nvPr>
        </p:nvSpPr>
        <p:spPr bwMode="gray">
          <a:xfrm>
            <a:off x="249238" y="908050"/>
            <a:ext cx="8718550" cy="5473700"/>
          </a:xfrm>
        </p:spPr>
        <p:txBody>
          <a:bodyPr lIns="91390" tIns="45695" rIns="91390" bIns="45695"/>
          <a:lstStyle/>
          <a:p>
            <a:pPr marL="0" indent="0" algn="just" defTabSz="357188" eaLnBrk="1" hangingPunct="1">
              <a:buFontTx/>
              <a:buNone/>
              <a:tabLst>
                <a:tab pos="357188" algn="l"/>
              </a:tabLst>
              <a:defRPr/>
            </a:pPr>
            <a:r>
              <a:rPr lang="fr-FR" smtClean="0">
                <a:solidFill>
                  <a:schemeClr val="bg1"/>
                </a:solidFill>
                <a:effectLst>
                  <a:outerShdw blurRad="38100" dist="38100" dir="2700000" algn="tl">
                    <a:srgbClr val="000000"/>
                  </a:outerShdw>
                </a:effectLst>
              </a:rPr>
              <a:t>Représentation des règles strictes des relations entre classes d’analyse.</a:t>
            </a:r>
          </a:p>
        </p:txBody>
      </p:sp>
      <p:grpSp>
        <p:nvGrpSpPr>
          <p:cNvPr id="117763" name="Group 3"/>
          <p:cNvGrpSpPr>
            <a:grpSpLocks/>
          </p:cNvGrpSpPr>
          <p:nvPr/>
        </p:nvGrpSpPr>
        <p:grpSpPr bwMode="auto">
          <a:xfrm>
            <a:off x="312738" y="3835400"/>
            <a:ext cx="390525" cy="530225"/>
            <a:chOff x="1680" y="9022"/>
            <a:chExt cx="375" cy="720"/>
          </a:xfrm>
        </p:grpSpPr>
        <p:sp>
          <p:nvSpPr>
            <p:cNvPr id="117809" name="Oval 4"/>
            <p:cNvSpPr>
              <a:spLocks noChangeArrowheads="1"/>
            </p:cNvSpPr>
            <p:nvPr/>
          </p:nvSpPr>
          <p:spPr bwMode="auto">
            <a:xfrm>
              <a:off x="1800" y="9022"/>
              <a:ext cx="180" cy="180"/>
            </a:xfrm>
            <a:prstGeom prst="ellipse">
              <a:avLst/>
            </a:prstGeom>
            <a:solidFill>
              <a:schemeClr val="bg1"/>
            </a:solidFill>
            <a:ln w="9525">
              <a:solidFill>
                <a:schemeClr val="bg1"/>
              </a:solidFill>
              <a:round/>
              <a:headEnd/>
              <a:tailEnd/>
            </a:ln>
          </p:spPr>
          <p:txBody>
            <a:bodyPr/>
            <a:lstStyle/>
            <a:p>
              <a:endParaRPr lang="fr-FR"/>
            </a:p>
          </p:txBody>
        </p:sp>
        <p:sp>
          <p:nvSpPr>
            <p:cNvPr id="117810" name="Line 5"/>
            <p:cNvSpPr>
              <a:spLocks noChangeShapeType="1"/>
            </p:cNvSpPr>
            <p:nvPr/>
          </p:nvSpPr>
          <p:spPr bwMode="auto">
            <a:xfrm flipH="1">
              <a:off x="1875" y="9202"/>
              <a:ext cx="1" cy="360"/>
            </a:xfrm>
            <a:prstGeom prst="line">
              <a:avLst/>
            </a:prstGeom>
            <a:noFill/>
            <a:ln w="9525">
              <a:solidFill>
                <a:schemeClr val="bg1"/>
              </a:solidFill>
              <a:round/>
              <a:headEnd/>
              <a:tailEnd/>
            </a:ln>
          </p:spPr>
          <p:txBody>
            <a:bodyPr/>
            <a:lstStyle/>
            <a:p>
              <a:endParaRPr lang="fr-FR"/>
            </a:p>
          </p:txBody>
        </p:sp>
        <p:sp>
          <p:nvSpPr>
            <p:cNvPr id="117811" name="Line 6"/>
            <p:cNvSpPr>
              <a:spLocks noChangeShapeType="1"/>
            </p:cNvSpPr>
            <p:nvPr/>
          </p:nvSpPr>
          <p:spPr bwMode="auto">
            <a:xfrm flipH="1">
              <a:off x="1680" y="9562"/>
              <a:ext cx="180" cy="180"/>
            </a:xfrm>
            <a:prstGeom prst="line">
              <a:avLst/>
            </a:prstGeom>
            <a:noFill/>
            <a:ln w="9525">
              <a:solidFill>
                <a:schemeClr val="bg1"/>
              </a:solidFill>
              <a:round/>
              <a:headEnd/>
              <a:tailEnd/>
            </a:ln>
          </p:spPr>
          <p:txBody>
            <a:bodyPr/>
            <a:lstStyle/>
            <a:p>
              <a:endParaRPr lang="fr-FR"/>
            </a:p>
          </p:txBody>
        </p:sp>
        <p:sp>
          <p:nvSpPr>
            <p:cNvPr id="117812" name="Line 7"/>
            <p:cNvSpPr>
              <a:spLocks noChangeShapeType="1"/>
            </p:cNvSpPr>
            <p:nvPr/>
          </p:nvSpPr>
          <p:spPr bwMode="auto">
            <a:xfrm>
              <a:off x="1875" y="9562"/>
              <a:ext cx="180" cy="180"/>
            </a:xfrm>
            <a:prstGeom prst="line">
              <a:avLst/>
            </a:prstGeom>
            <a:noFill/>
            <a:ln w="9525">
              <a:solidFill>
                <a:schemeClr val="bg1"/>
              </a:solidFill>
              <a:round/>
              <a:headEnd/>
              <a:tailEnd/>
            </a:ln>
          </p:spPr>
          <p:txBody>
            <a:bodyPr/>
            <a:lstStyle/>
            <a:p>
              <a:endParaRPr lang="fr-FR"/>
            </a:p>
          </p:txBody>
        </p:sp>
        <p:sp>
          <p:nvSpPr>
            <p:cNvPr id="117813" name="Line 8"/>
            <p:cNvSpPr>
              <a:spLocks noChangeShapeType="1"/>
            </p:cNvSpPr>
            <p:nvPr/>
          </p:nvSpPr>
          <p:spPr bwMode="auto">
            <a:xfrm>
              <a:off x="1695" y="9322"/>
              <a:ext cx="360" cy="1"/>
            </a:xfrm>
            <a:prstGeom prst="line">
              <a:avLst/>
            </a:prstGeom>
            <a:noFill/>
            <a:ln w="9525">
              <a:solidFill>
                <a:schemeClr val="bg1"/>
              </a:solidFill>
              <a:round/>
              <a:headEnd/>
              <a:tailEnd/>
            </a:ln>
          </p:spPr>
          <p:txBody>
            <a:bodyPr/>
            <a:lstStyle/>
            <a:p>
              <a:endParaRPr lang="fr-FR"/>
            </a:p>
          </p:txBody>
        </p:sp>
      </p:grpSp>
      <p:sp>
        <p:nvSpPr>
          <p:cNvPr id="117764" name="Text Box 9"/>
          <p:cNvSpPr txBox="1">
            <a:spLocks noChangeArrowheads="1"/>
          </p:cNvSpPr>
          <p:nvPr/>
        </p:nvSpPr>
        <p:spPr bwMode="auto">
          <a:xfrm>
            <a:off x="1247775" y="3475038"/>
            <a:ext cx="1370013" cy="1201737"/>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endParaRPr lang="fr-FR">
              <a:solidFill>
                <a:srgbClr val="000000"/>
              </a:solidFill>
              <a:latin typeface="Verdana" pitchFamily="34" charset="0"/>
            </a:endParaRPr>
          </a:p>
          <a:p>
            <a:pPr algn="ctr">
              <a:spcBef>
                <a:spcPct val="50000"/>
              </a:spcBef>
            </a:pPr>
            <a:endParaRPr lang="fr-FR">
              <a:solidFill>
                <a:srgbClr val="000000"/>
              </a:solidFill>
              <a:latin typeface="Verdana" pitchFamily="34" charset="0"/>
            </a:endParaRPr>
          </a:p>
          <a:p>
            <a:pPr algn="ctr">
              <a:spcBef>
                <a:spcPct val="50000"/>
              </a:spcBef>
            </a:pPr>
            <a:r>
              <a:rPr lang="fr-FR">
                <a:solidFill>
                  <a:srgbClr val="000000"/>
                </a:solidFill>
                <a:latin typeface="Verdana" pitchFamily="34" charset="0"/>
              </a:rPr>
              <a:t>Dialogue</a:t>
            </a:r>
          </a:p>
        </p:txBody>
      </p:sp>
      <p:sp>
        <p:nvSpPr>
          <p:cNvPr id="117765" name="Oval 10"/>
          <p:cNvSpPr>
            <a:spLocks noChangeArrowheads="1"/>
          </p:cNvSpPr>
          <p:nvPr/>
        </p:nvSpPr>
        <p:spPr bwMode="auto">
          <a:xfrm>
            <a:off x="1881188" y="3625850"/>
            <a:ext cx="363537" cy="357188"/>
          </a:xfrm>
          <a:prstGeom prst="ellipse">
            <a:avLst/>
          </a:prstGeom>
          <a:solidFill>
            <a:schemeClr val="bg1"/>
          </a:solidFill>
          <a:ln w="9525">
            <a:solidFill>
              <a:srgbClr val="000000"/>
            </a:solidFill>
            <a:round/>
            <a:headEnd/>
            <a:tailEnd/>
          </a:ln>
        </p:spPr>
        <p:txBody>
          <a:bodyPr wrap="none" anchor="ctr"/>
          <a:lstStyle/>
          <a:p>
            <a:endParaRPr lang="fr-FR"/>
          </a:p>
        </p:txBody>
      </p:sp>
      <p:sp>
        <p:nvSpPr>
          <p:cNvPr id="117766" name="Line 11"/>
          <p:cNvSpPr>
            <a:spLocks noChangeShapeType="1"/>
          </p:cNvSpPr>
          <p:nvPr/>
        </p:nvSpPr>
        <p:spPr bwMode="auto">
          <a:xfrm flipV="1">
            <a:off x="1685925" y="3811588"/>
            <a:ext cx="195263" cy="1587"/>
          </a:xfrm>
          <a:prstGeom prst="line">
            <a:avLst/>
          </a:prstGeom>
          <a:noFill/>
          <a:ln w="9525">
            <a:solidFill>
              <a:srgbClr val="000000"/>
            </a:solidFill>
            <a:round/>
            <a:headEnd/>
            <a:tailEnd/>
          </a:ln>
        </p:spPr>
        <p:txBody>
          <a:bodyPr/>
          <a:lstStyle/>
          <a:p>
            <a:endParaRPr lang="fr-FR"/>
          </a:p>
        </p:txBody>
      </p:sp>
      <p:sp>
        <p:nvSpPr>
          <p:cNvPr id="117767" name="Line 12"/>
          <p:cNvSpPr>
            <a:spLocks noChangeShapeType="1"/>
          </p:cNvSpPr>
          <p:nvPr/>
        </p:nvSpPr>
        <p:spPr bwMode="auto">
          <a:xfrm flipH="1">
            <a:off x="1687513" y="3641725"/>
            <a:ext cx="1587" cy="311150"/>
          </a:xfrm>
          <a:prstGeom prst="line">
            <a:avLst/>
          </a:prstGeom>
          <a:noFill/>
          <a:ln w="9525">
            <a:solidFill>
              <a:srgbClr val="000000"/>
            </a:solidFill>
            <a:round/>
            <a:headEnd/>
            <a:tailEnd/>
          </a:ln>
        </p:spPr>
        <p:txBody>
          <a:bodyPr/>
          <a:lstStyle/>
          <a:p>
            <a:endParaRPr lang="fr-FR"/>
          </a:p>
        </p:txBody>
      </p:sp>
      <p:sp>
        <p:nvSpPr>
          <p:cNvPr id="117768" name="Text Box 13"/>
          <p:cNvSpPr txBox="1">
            <a:spLocks noChangeArrowheads="1"/>
          </p:cNvSpPr>
          <p:nvPr/>
        </p:nvSpPr>
        <p:spPr bwMode="auto">
          <a:xfrm>
            <a:off x="1247775" y="4322763"/>
            <a:ext cx="1370013" cy="376237"/>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endParaRPr lang="fr-FR">
              <a:solidFill>
                <a:srgbClr val="000000"/>
              </a:solidFill>
              <a:latin typeface="Verdana" pitchFamily="34" charset="0"/>
            </a:endParaRPr>
          </a:p>
        </p:txBody>
      </p:sp>
      <p:sp>
        <p:nvSpPr>
          <p:cNvPr id="117769" name="Text Box 14"/>
          <p:cNvSpPr txBox="1">
            <a:spLocks noChangeArrowheads="1"/>
          </p:cNvSpPr>
          <p:nvPr/>
        </p:nvSpPr>
        <p:spPr bwMode="auto">
          <a:xfrm>
            <a:off x="1247775" y="4592638"/>
            <a:ext cx="1370013" cy="376237"/>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endParaRPr lang="fr-FR">
              <a:solidFill>
                <a:srgbClr val="000000"/>
              </a:solidFill>
              <a:latin typeface="Verdana" pitchFamily="34" charset="0"/>
            </a:endParaRPr>
          </a:p>
        </p:txBody>
      </p:sp>
      <p:sp>
        <p:nvSpPr>
          <p:cNvPr id="117770" name="Oval 15"/>
          <p:cNvSpPr>
            <a:spLocks noChangeArrowheads="1"/>
          </p:cNvSpPr>
          <p:nvPr/>
        </p:nvSpPr>
        <p:spPr bwMode="auto">
          <a:xfrm>
            <a:off x="4173538" y="3613150"/>
            <a:ext cx="346075" cy="355600"/>
          </a:xfrm>
          <a:prstGeom prst="ellipse">
            <a:avLst/>
          </a:prstGeom>
          <a:solidFill>
            <a:schemeClr val="bg1"/>
          </a:solidFill>
          <a:ln w="9525">
            <a:solidFill>
              <a:srgbClr val="000000"/>
            </a:solidFill>
            <a:round/>
            <a:headEnd/>
            <a:tailEnd/>
          </a:ln>
        </p:spPr>
        <p:txBody>
          <a:bodyPr wrap="none" anchor="ctr"/>
          <a:lstStyle/>
          <a:p>
            <a:endParaRPr lang="fr-FR"/>
          </a:p>
        </p:txBody>
      </p:sp>
      <p:sp>
        <p:nvSpPr>
          <p:cNvPr id="117771" name="Line 16"/>
          <p:cNvSpPr>
            <a:spLocks noChangeShapeType="1"/>
          </p:cNvSpPr>
          <p:nvPr/>
        </p:nvSpPr>
        <p:spPr bwMode="auto">
          <a:xfrm flipH="1">
            <a:off x="4276725" y="3602038"/>
            <a:ext cx="31750" cy="123825"/>
          </a:xfrm>
          <a:prstGeom prst="line">
            <a:avLst/>
          </a:prstGeom>
          <a:noFill/>
          <a:ln w="9525">
            <a:solidFill>
              <a:srgbClr val="000000"/>
            </a:solidFill>
            <a:round/>
            <a:headEnd/>
            <a:tailEnd/>
          </a:ln>
        </p:spPr>
        <p:txBody>
          <a:bodyPr/>
          <a:lstStyle/>
          <a:p>
            <a:endParaRPr lang="fr-FR"/>
          </a:p>
        </p:txBody>
      </p:sp>
      <p:sp>
        <p:nvSpPr>
          <p:cNvPr id="117772" name="Line 17"/>
          <p:cNvSpPr>
            <a:spLocks noChangeShapeType="1"/>
          </p:cNvSpPr>
          <p:nvPr/>
        </p:nvSpPr>
        <p:spPr bwMode="auto">
          <a:xfrm>
            <a:off x="4221163" y="3659188"/>
            <a:ext cx="136525" cy="46037"/>
          </a:xfrm>
          <a:prstGeom prst="line">
            <a:avLst/>
          </a:prstGeom>
          <a:noFill/>
          <a:ln w="9525">
            <a:solidFill>
              <a:srgbClr val="000000"/>
            </a:solidFill>
            <a:round/>
            <a:headEnd/>
            <a:tailEnd/>
          </a:ln>
        </p:spPr>
        <p:txBody>
          <a:bodyPr/>
          <a:lstStyle/>
          <a:p>
            <a:endParaRPr lang="fr-FR"/>
          </a:p>
        </p:txBody>
      </p:sp>
      <p:sp>
        <p:nvSpPr>
          <p:cNvPr id="117773" name="Text Box 18"/>
          <p:cNvSpPr txBox="1">
            <a:spLocks noChangeArrowheads="1"/>
          </p:cNvSpPr>
          <p:nvPr/>
        </p:nvSpPr>
        <p:spPr bwMode="auto">
          <a:xfrm>
            <a:off x="3290888" y="3475038"/>
            <a:ext cx="1370012" cy="1201737"/>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endParaRPr lang="fr-FR">
              <a:solidFill>
                <a:srgbClr val="000000"/>
              </a:solidFill>
              <a:latin typeface="Verdana" pitchFamily="34" charset="0"/>
            </a:endParaRPr>
          </a:p>
          <a:p>
            <a:pPr algn="ctr">
              <a:spcBef>
                <a:spcPct val="50000"/>
              </a:spcBef>
            </a:pPr>
            <a:endParaRPr lang="fr-FR">
              <a:solidFill>
                <a:srgbClr val="000000"/>
              </a:solidFill>
              <a:latin typeface="Verdana" pitchFamily="34" charset="0"/>
            </a:endParaRPr>
          </a:p>
          <a:p>
            <a:pPr algn="ctr">
              <a:spcBef>
                <a:spcPct val="50000"/>
              </a:spcBef>
            </a:pPr>
            <a:r>
              <a:rPr lang="fr-FR">
                <a:solidFill>
                  <a:srgbClr val="000000"/>
                </a:solidFill>
                <a:latin typeface="Verdana" pitchFamily="34" charset="0"/>
              </a:rPr>
              <a:t>Control</a:t>
            </a:r>
          </a:p>
        </p:txBody>
      </p:sp>
      <p:sp>
        <p:nvSpPr>
          <p:cNvPr id="117774" name="Text Box 19"/>
          <p:cNvSpPr txBox="1">
            <a:spLocks noChangeArrowheads="1"/>
          </p:cNvSpPr>
          <p:nvPr/>
        </p:nvSpPr>
        <p:spPr bwMode="auto">
          <a:xfrm>
            <a:off x="3290888" y="4322763"/>
            <a:ext cx="1370012" cy="376237"/>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endParaRPr lang="fr-FR">
              <a:solidFill>
                <a:srgbClr val="000000"/>
              </a:solidFill>
              <a:latin typeface="Verdana" pitchFamily="34" charset="0"/>
            </a:endParaRPr>
          </a:p>
        </p:txBody>
      </p:sp>
      <p:sp>
        <p:nvSpPr>
          <p:cNvPr id="117775" name="Text Box 20"/>
          <p:cNvSpPr txBox="1">
            <a:spLocks noChangeArrowheads="1"/>
          </p:cNvSpPr>
          <p:nvPr/>
        </p:nvSpPr>
        <p:spPr bwMode="auto">
          <a:xfrm>
            <a:off x="3289300" y="4592638"/>
            <a:ext cx="1371600" cy="376237"/>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endParaRPr lang="fr-FR">
              <a:solidFill>
                <a:srgbClr val="000000"/>
              </a:solidFill>
              <a:latin typeface="Verdana" pitchFamily="34" charset="0"/>
            </a:endParaRPr>
          </a:p>
        </p:txBody>
      </p:sp>
      <p:sp>
        <p:nvSpPr>
          <p:cNvPr id="117776" name="Text Box 21"/>
          <p:cNvSpPr txBox="1">
            <a:spLocks noChangeArrowheads="1"/>
          </p:cNvSpPr>
          <p:nvPr/>
        </p:nvSpPr>
        <p:spPr bwMode="auto">
          <a:xfrm>
            <a:off x="5297488" y="3500438"/>
            <a:ext cx="1285875" cy="1201737"/>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endParaRPr lang="fr-FR">
              <a:solidFill>
                <a:srgbClr val="000000"/>
              </a:solidFill>
              <a:latin typeface="Verdana" pitchFamily="34" charset="0"/>
            </a:endParaRPr>
          </a:p>
          <a:p>
            <a:pPr algn="ctr">
              <a:spcBef>
                <a:spcPct val="50000"/>
              </a:spcBef>
            </a:pPr>
            <a:endParaRPr lang="fr-FR">
              <a:solidFill>
                <a:srgbClr val="000000"/>
              </a:solidFill>
              <a:latin typeface="Verdana" pitchFamily="34" charset="0"/>
            </a:endParaRPr>
          </a:p>
          <a:p>
            <a:pPr algn="ctr">
              <a:spcBef>
                <a:spcPct val="50000"/>
              </a:spcBef>
            </a:pPr>
            <a:r>
              <a:rPr lang="fr-FR">
                <a:solidFill>
                  <a:srgbClr val="000000"/>
                </a:solidFill>
                <a:latin typeface="Verdana" pitchFamily="34" charset="0"/>
              </a:rPr>
              <a:t>Entity</a:t>
            </a:r>
          </a:p>
        </p:txBody>
      </p:sp>
      <p:sp>
        <p:nvSpPr>
          <p:cNvPr id="117777" name="Oval 22"/>
          <p:cNvSpPr>
            <a:spLocks noChangeArrowheads="1"/>
          </p:cNvSpPr>
          <p:nvPr/>
        </p:nvSpPr>
        <p:spPr bwMode="auto">
          <a:xfrm>
            <a:off x="5653088" y="3629025"/>
            <a:ext cx="463550" cy="355600"/>
          </a:xfrm>
          <a:prstGeom prst="ellipse">
            <a:avLst/>
          </a:prstGeom>
          <a:solidFill>
            <a:schemeClr val="bg1"/>
          </a:solidFill>
          <a:ln w="9525">
            <a:solidFill>
              <a:srgbClr val="000000"/>
            </a:solidFill>
            <a:round/>
            <a:headEnd/>
            <a:tailEnd/>
          </a:ln>
        </p:spPr>
        <p:txBody>
          <a:bodyPr wrap="none" anchor="ctr"/>
          <a:lstStyle/>
          <a:p>
            <a:endParaRPr lang="fr-FR"/>
          </a:p>
        </p:txBody>
      </p:sp>
      <p:sp>
        <p:nvSpPr>
          <p:cNvPr id="117778" name="Text Box 23"/>
          <p:cNvSpPr txBox="1">
            <a:spLocks noChangeArrowheads="1"/>
          </p:cNvSpPr>
          <p:nvPr/>
        </p:nvSpPr>
        <p:spPr bwMode="auto">
          <a:xfrm>
            <a:off x="5295900" y="4338638"/>
            <a:ext cx="1287463" cy="376237"/>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endParaRPr lang="fr-FR">
              <a:solidFill>
                <a:srgbClr val="000000"/>
              </a:solidFill>
              <a:latin typeface="Verdana" pitchFamily="34" charset="0"/>
            </a:endParaRPr>
          </a:p>
        </p:txBody>
      </p:sp>
      <p:sp>
        <p:nvSpPr>
          <p:cNvPr id="117779" name="Text Box 24"/>
          <p:cNvSpPr txBox="1">
            <a:spLocks noChangeArrowheads="1"/>
          </p:cNvSpPr>
          <p:nvPr/>
        </p:nvSpPr>
        <p:spPr bwMode="auto">
          <a:xfrm>
            <a:off x="5300663" y="4616450"/>
            <a:ext cx="1282700" cy="376238"/>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endParaRPr lang="fr-FR">
              <a:solidFill>
                <a:srgbClr val="000000"/>
              </a:solidFill>
              <a:latin typeface="Verdana" pitchFamily="34" charset="0"/>
            </a:endParaRPr>
          </a:p>
        </p:txBody>
      </p:sp>
      <p:sp>
        <p:nvSpPr>
          <p:cNvPr id="117780" name="Text Box 25"/>
          <p:cNvSpPr txBox="1">
            <a:spLocks noChangeArrowheads="1"/>
          </p:cNvSpPr>
          <p:nvPr/>
        </p:nvSpPr>
        <p:spPr bwMode="auto">
          <a:xfrm>
            <a:off x="7097713" y="3505200"/>
            <a:ext cx="1595437" cy="788988"/>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a:solidFill>
                  <a:srgbClr val="000000"/>
                </a:solidFill>
                <a:latin typeface="Verdana" pitchFamily="34" charset="0"/>
              </a:rPr>
              <a:t>« dal »</a:t>
            </a:r>
          </a:p>
          <a:p>
            <a:pPr algn="ctr">
              <a:spcBef>
                <a:spcPct val="50000"/>
              </a:spcBef>
            </a:pPr>
            <a:r>
              <a:rPr lang="fr-FR">
                <a:solidFill>
                  <a:srgbClr val="000000"/>
                </a:solidFill>
                <a:latin typeface="Verdana" pitchFamily="34" charset="0"/>
              </a:rPr>
              <a:t>DataAcces</a:t>
            </a:r>
          </a:p>
        </p:txBody>
      </p:sp>
      <p:sp>
        <p:nvSpPr>
          <p:cNvPr id="117781" name="Text Box 26"/>
          <p:cNvSpPr txBox="1">
            <a:spLocks noChangeArrowheads="1"/>
          </p:cNvSpPr>
          <p:nvPr/>
        </p:nvSpPr>
        <p:spPr bwMode="auto">
          <a:xfrm>
            <a:off x="7097713" y="4632325"/>
            <a:ext cx="1595437" cy="376238"/>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endParaRPr lang="fr-FR">
              <a:solidFill>
                <a:srgbClr val="000000"/>
              </a:solidFill>
              <a:latin typeface="Verdana" pitchFamily="34" charset="0"/>
            </a:endParaRPr>
          </a:p>
        </p:txBody>
      </p:sp>
      <p:sp>
        <p:nvSpPr>
          <p:cNvPr id="117782" name="Text Box 27"/>
          <p:cNvSpPr txBox="1">
            <a:spLocks noChangeArrowheads="1"/>
          </p:cNvSpPr>
          <p:nvPr/>
        </p:nvSpPr>
        <p:spPr bwMode="auto">
          <a:xfrm>
            <a:off x="7097713" y="4271963"/>
            <a:ext cx="1595437" cy="376237"/>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endParaRPr lang="fr-FR">
              <a:solidFill>
                <a:srgbClr val="000000"/>
              </a:solidFill>
              <a:latin typeface="Verdana" pitchFamily="34" charset="0"/>
            </a:endParaRPr>
          </a:p>
        </p:txBody>
      </p:sp>
      <p:sp>
        <p:nvSpPr>
          <p:cNvPr id="117783" name="Line 28"/>
          <p:cNvSpPr>
            <a:spLocks noChangeShapeType="1"/>
          </p:cNvSpPr>
          <p:nvPr/>
        </p:nvSpPr>
        <p:spPr bwMode="auto">
          <a:xfrm flipV="1">
            <a:off x="5584825" y="3984625"/>
            <a:ext cx="600075" cy="0"/>
          </a:xfrm>
          <a:prstGeom prst="line">
            <a:avLst/>
          </a:prstGeom>
          <a:noFill/>
          <a:ln w="9525">
            <a:solidFill>
              <a:srgbClr val="000000"/>
            </a:solidFill>
            <a:round/>
            <a:headEnd/>
            <a:tailEnd/>
          </a:ln>
        </p:spPr>
        <p:txBody>
          <a:bodyPr/>
          <a:lstStyle/>
          <a:p>
            <a:endParaRPr lang="fr-FR"/>
          </a:p>
        </p:txBody>
      </p:sp>
      <p:sp>
        <p:nvSpPr>
          <p:cNvPr id="117784" name="Line 29"/>
          <p:cNvSpPr>
            <a:spLocks noChangeShapeType="1"/>
          </p:cNvSpPr>
          <p:nvPr/>
        </p:nvSpPr>
        <p:spPr bwMode="auto">
          <a:xfrm flipV="1">
            <a:off x="728663" y="4157663"/>
            <a:ext cx="496887" cy="0"/>
          </a:xfrm>
          <a:prstGeom prst="line">
            <a:avLst/>
          </a:prstGeom>
          <a:noFill/>
          <a:ln w="9525">
            <a:solidFill>
              <a:schemeClr val="bg1"/>
            </a:solidFill>
            <a:round/>
            <a:headEnd/>
            <a:tailEnd type="triangle" w="med" len="med"/>
          </a:ln>
        </p:spPr>
        <p:txBody>
          <a:bodyPr/>
          <a:lstStyle/>
          <a:p>
            <a:endParaRPr lang="fr-FR"/>
          </a:p>
        </p:txBody>
      </p:sp>
      <p:sp>
        <p:nvSpPr>
          <p:cNvPr id="117785" name="Line 30"/>
          <p:cNvSpPr>
            <a:spLocks noChangeShapeType="1"/>
          </p:cNvSpPr>
          <p:nvPr/>
        </p:nvSpPr>
        <p:spPr bwMode="auto">
          <a:xfrm flipV="1">
            <a:off x="2597150" y="4156075"/>
            <a:ext cx="733425" cy="0"/>
          </a:xfrm>
          <a:prstGeom prst="line">
            <a:avLst/>
          </a:prstGeom>
          <a:noFill/>
          <a:ln w="9525">
            <a:solidFill>
              <a:schemeClr val="bg1"/>
            </a:solidFill>
            <a:round/>
            <a:headEnd type="triangle" w="med" len="med"/>
            <a:tailEnd type="triangle" w="med" len="med"/>
          </a:ln>
        </p:spPr>
        <p:txBody>
          <a:bodyPr/>
          <a:lstStyle/>
          <a:p>
            <a:endParaRPr lang="fr-FR"/>
          </a:p>
        </p:txBody>
      </p:sp>
      <p:sp>
        <p:nvSpPr>
          <p:cNvPr id="117786" name="Line 31"/>
          <p:cNvSpPr>
            <a:spLocks noChangeShapeType="1"/>
          </p:cNvSpPr>
          <p:nvPr/>
        </p:nvSpPr>
        <p:spPr bwMode="auto">
          <a:xfrm>
            <a:off x="4148138" y="4149725"/>
            <a:ext cx="1152525" cy="0"/>
          </a:xfrm>
          <a:prstGeom prst="line">
            <a:avLst/>
          </a:prstGeom>
          <a:noFill/>
          <a:ln w="9525">
            <a:solidFill>
              <a:schemeClr val="bg1"/>
            </a:solidFill>
            <a:round/>
            <a:headEnd/>
            <a:tailEnd type="triangle" w="med" len="med"/>
          </a:ln>
        </p:spPr>
        <p:txBody>
          <a:bodyPr/>
          <a:lstStyle/>
          <a:p>
            <a:endParaRPr lang="fr-FR"/>
          </a:p>
        </p:txBody>
      </p:sp>
      <p:sp>
        <p:nvSpPr>
          <p:cNvPr id="117787" name="Line 32"/>
          <p:cNvSpPr>
            <a:spLocks noChangeShapeType="1"/>
          </p:cNvSpPr>
          <p:nvPr/>
        </p:nvSpPr>
        <p:spPr bwMode="auto">
          <a:xfrm>
            <a:off x="6343650" y="4149725"/>
            <a:ext cx="796925" cy="0"/>
          </a:xfrm>
          <a:prstGeom prst="line">
            <a:avLst/>
          </a:prstGeom>
          <a:noFill/>
          <a:ln w="9525">
            <a:solidFill>
              <a:schemeClr val="bg1"/>
            </a:solidFill>
            <a:round/>
            <a:headEnd/>
            <a:tailEnd type="triangle" w="med" len="med"/>
          </a:ln>
        </p:spPr>
        <p:txBody>
          <a:bodyPr/>
          <a:lstStyle/>
          <a:p>
            <a:endParaRPr lang="fr-FR"/>
          </a:p>
        </p:txBody>
      </p:sp>
      <p:sp>
        <p:nvSpPr>
          <p:cNvPr id="117788" name="AutoShape 33"/>
          <p:cNvSpPr>
            <a:spLocks noChangeArrowheads="1"/>
          </p:cNvSpPr>
          <p:nvPr/>
        </p:nvSpPr>
        <p:spPr bwMode="auto">
          <a:xfrm>
            <a:off x="3573463" y="2320925"/>
            <a:ext cx="2058987" cy="355600"/>
          </a:xfrm>
          <a:prstGeom prst="foldedCorner">
            <a:avLst>
              <a:gd name="adj" fmla="val 12500"/>
            </a:avLst>
          </a:prstGeom>
          <a:solidFill>
            <a:schemeClr val="bg1"/>
          </a:solidFill>
          <a:ln w="9525">
            <a:solidFill>
              <a:srgbClr val="000000"/>
            </a:solidFill>
            <a:round/>
            <a:headEnd/>
            <a:tailEnd/>
          </a:ln>
        </p:spPr>
        <p:txBody>
          <a:bodyPr lIns="91390" tIns="45695" rIns="91390" bIns="45695">
            <a:spAutoFit/>
          </a:bodyPr>
          <a:lstStyle/>
          <a:p>
            <a:pPr algn="ctr">
              <a:spcBef>
                <a:spcPct val="50000"/>
              </a:spcBef>
            </a:pPr>
            <a:r>
              <a:rPr lang="fr-FR" sz="1500">
                <a:solidFill>
                  <a:srgbClr val="000000"/>
                </a:solidFill>
                <a:latin typeface="Verdana" pitchFamily="34" charset="0"/>
              </a:rPr>
              <a:t>Classes d’analyse</a:t>
            </a:r>
          </a:p>
        </p:txBody>
      </p:sp>
      <p:sp>
        <p:nvSpPr>
          <p:cNvPr id="117789" name="Line 34"/>
          <p:cNvSpPr>
            <a:spLocks noChangeShapeType="1"/>
          </p:cNvSpPr>
          <p:nvPr/>
        </p:nvSpPr>
        <p:spPr bwMode="auto">
          <a:xfrm flipV="1">
            <a:off x="2195513" y="2636838"/>
            <a:ext cx="1379537" cy="677862"/>
          </a:xfrm>
          <a:prstGeom prst="line">
            <a:avLst/>
          </a:prstGeom>
          <a:noFill/>
          <a:ln w="9525">
            <a:solidFill>
              <a:schemeClr val="bg1"/>
            </a:solidFill>
            <a:prstDash val="dash"/>
            <a:round/>
            <a:headEnd/>
            <a:tailEnd/>
          </a:ln>
        </p:spPr>
        <p:txBody>
          <a:bodyPr/>
          <a:lstStyle/>
          <a:p>
            <a:endParaRPr lang="fr-FR"/>
          </a:p>
        </p:txBody>
      </p:sp>
      <p:sp>
        <p:nvSpPr>
          <p:cNvPr id="117790" name="Line 35"/>
          <p:cNvSpPr>
            <a:spLocks noChangeShapeType="1"/>
          </p:cNvSpPr>
          <p:nvPr/>
        </p:nvSpPr>
        <p:spPr bwMode="auto">
          <a:xfrm>
            <a:off x="5481638" y="2609850"/>
            <a:ext cx="2155825" cy="747713"/>
          </a:xfrm>
          <a:prstGeom prst="line">
            <a:avLst/>
          </a:prstGeom>
          <a:noFill/>
          <a:ln w="9525">
            <a:solidFill>
              <a:schemeClr val="bg1"/>
            </a:solidFill>
            <a:prstDash val="dash"/>
            <a:round/>
            <a:headEnd/>
            <a:tailEnd/>
          </a:ln>
        </p:spPr>
        <p:txBody>
          <a:bodyPr/>
          <a:lstStyle/>
          <a:p>
            <a:endParaRPr lang="fr-FR"/>
          </a:p>
        </p:txBody>
      </p:sp>
      <p:sp>
        <p:nvSpPr>
          <p:cNvPr id="117791" name="Oval 36"/>
          <p:cNvSpPr>
            <a:spLocks noChangeArrowheads="1"/>
          </p:cNvSpPr>
          <p:nvPr/>
        </p:nvSpPr>
        <p:spPr bwMode="auto">
          <a:xfrm>
            <a:off x="2093913" y="3292475"/>
            <a:ext cx="90487" cy="88900"/>
          </a:xfrm>
          <a:prstGeom prst="ellipse">
            <a:avLst/>
          </a:prstGeom>
          <a:solidFill>
            <a:schemeClr val="bg1"/>
          </a:solidFill>
          <a:ln w="9525">
            <a:solidFill>
              <a:srgbClr val="000000"/>
            </a:solidFill>
            <a:round/>
            <a:headEnd/>
            <a:tailEnd/>
          </a:ln>
        </p:spPr>
        <p:txBody>
          <a:bodyPr wrap="none" lIns="91390" tIns="45695" rIns="91390" bIns="45695" anchor="ctr"/>
          <a:lstStyle/>
          <a:p>
            <a:pPr algn="ctr"/>
            <a:endParaRPr lang="fr-FR">
              <a:solidFill>
                <a:srgbClr val="000000"/>
              </a:solidFill>
              <a:latin typeface="Verdana" pitchFamily="34" charset="0"/>
            </a:endParaRPr>
          </a:p>
        </p:txBody>
      </p:sp>
      <p:sp>
        <p:nvSpPr>
          <p:cNvPr id="117792" name="Oval 37"/>
          <p:cNvSpPr>
            <a:spLocks noChangeArrowheads="1"/>
          </p:cNvSpPr>
          <p:nvPr/>
        </p:nvSpPr>
        <p:spPr bwMode="auto">
          <a:xfrm>
            <a:off x="7551738" y="3324225"/>
            <a:ext cx="92075" cy="92075"/>
          </a:xfrm>
          <a:prstGeom prst="ellipse">
            <a:avLst/>
          </a:prstGeom>
          <a:solidFill>
            <a:schemeClr val="bg1"/>
          </a:solidFill>
          <a:ln w="9525">
            <a:solidFill>
              <a:srgbClr val="000000"/>
            </a:solidFill>
            <a:round/>
            <a:headEnd/>
            <a:tailEnd/>
          </a:ln>
        </p:spPr>
        <p:txBody>
          <a:bodyPr wrap="none" lIns="91390" tIns="45695" rIns="91390" bIns="45695" anchor="ctr"/>
          <a:lstStyle/>
          <a:p>
            <a:pPr algn="ctr"/>
            <a:endParaRPr lang="fr-FR">
              <a:solidFill>
                <a:srgbClr val="000000"/>
              </a:solidFill>
              <a:latin typeface="Verdana" pitchFamily="34" charset="0"/>
            </a:endParaRPr>
          </a:p>
        </p:txBody>
      </p:sp>
      <p:sp>
        <p:nvSpPr>
          <p:cNvPr id="117793" name="Line 38"/>
          <p:cNvSpPr>
            <a:spLocks noChangeShapeType="1"/>
          </p:cNvSpPr>
          <p:nvPr/>
        </p:nvSpPr>
        <p:spPr bwMode="auto">
          <a:xfrm flipV="1">
            <a:off x="3937000" y="2624138"/>
            <a:ext cx="319088" cy="754062"/>
          </a:xfrm>
          <a:prstGeom prst="line">
            <a:avLst/>
          </a:prstGeom>
          <a:noFill/>
          <a:ln w="9525">
            <a:solidFill>
              <a:schemeClr val="bg1"/>
            </a:solidFill>
            <a:prstDash val="dash"/>
            <a:round/>
            <a:headEnd/>
            <a:tailEnd/>
          </a:ln>
        </p:spPr>
        <p:txBody>
          <a:bodyPr/>
          <a:lstStyle/>
          <a:p>
            <a:endParaRPr lang="fr-FR"/>
          </a:p>
        </p:txBody>
      </p:sp>
      <p:sp>
        <p:nvSpPr>
          <p:cNvPr id="117794" name="Line 39"/>
          <p:cNvSpPr>
            <a:spLocks noChangeShapeType="1"/>
          </p:cNvSpPr>
          <p:nvPr/>
        </p:nvSpPr>
        <p:spPr bwMode="auto">
          <a:xfrm flipH="1" flipV="1">
            <a:off x="4970463" y="2708275"/>
            <a:ext cx="901700" cy="682625"/>
          </a:xfrm>
          <a:prstGeom prst="line">
            <a:avLst/>
          </a:prstGeom>
          <a:noFill/>
          <a:ln w="9525">
            <a:solidFill>
              <a:schemeClr val="bg1"/>
            </a:solidFill>
            <a:prstDash val="dash"/>
            <a:round/>
            <a:headEnd/>
            <a:tailEnd/>
          </a:ln>
        </p:spPr>
        <p:txBody>
          <a:bodyPr/>
          <a:lstStyle/>
          <a:p>
            <a:endParaRPr lang="fr-FR"/>
          </a:p>
        </p:txBody>
      </p:sp>
      <p:sp>
        <p:nvSpPr>
          <p:cNvPr id="117795" name="Line 40"/>
          <p:cNvSpPr>
            <a:spLocks noChangeShapeType="1"/>
          </p:cNvSpPr>
          <p:nvPr/>
        </p:nvSpPr>
        <p:spPr bwMode="auto">
          <a:xfrm>
            <a:off x="2990850" y="4286250"/>
            <a:ext cx="11113" cy="1606550"/>
          </a:xfrm>
          <a:prstGeom prst="line">
            <a:avLst/>
          </a:prstGeom>
          <a:noFill/>
          <a:ln w="9525">
            <a:solidFill>
              <a:schemeClr val="bg1"/>
            </a:solidFill>
            <a:prstDash val="dash"/>
            <a:round/>
            <a:headEnd/>
            <a:tailEnd/>
          </a:ln>
        </p:spPr>
        <p:txBody>
          <a:bodyPr/>
          <a:lstStyle/>
          <a:p>
            <a:endParaRPr lang="fr-FR"/>
          </a:p>
        </p:txBody>
      </p:sp>
      <p:sp>
        <p:nvSpPr>
          <p:cNvPr id="117796" name="Line 41"/>
          <p:cNvSpPr>
            <a:spLocks noChangeShapeType="1"/>
          </p:cNvSpPr>
          <p:nvPr/>
        </p:nvSpPr>
        <p:spPr bwMode="auto">
          <a:xfrm flipH="1" flipV="1">
            <a:off x="4886325" y="4294188"/>
            <a:ext cx="884238" cy="1684337"/>
          </a:xfrm>
          <a:prstGeom prst="line">
            <a:avLst/>
          </a:prstGeom>
          <a:noFill/>
          <a:ln w="9525">
            <a:solidFill>
              <a:schemeClr val="bg1"/>
            </a:solidFill>
            <a:prstDash val="dash"/>
            <a:round/>
            <a:headEnd/>
            <a:tailEnd/>
          </a:ln>
        </p:spPr>
        <p:txBody>
          <a:bodyPr/>
          <a:lstStyle/>
          <a:p>
            <a:endParaRPr lang="fr-FR"/>
          </a:p>
        </p:txBody>
      </p:sp>
      <p:sp>
        <p:nvSpPr>
          <p:cNvPr id="117797" name="Line 42"/>
          <p:cNvSpPr>
            <a:spLocks noChangeShapeType="1"/>
          </p:cNvSpPr>
          <p:nvPr/>
        </p:nvSpPr>
        <p:spPr bwMode="auto">
          <a:xfrm flipV="1">
            <a:off x="6653213" y="4357688"/>
            <a:ext cx="130175" cy="1606550"/>
          </a:xfrm>
          <a:prstGeom prst="line">
            <a:avLst/>
          </a:prstGeom>
          <a:noFill/>
          <a:ln w="9525">
            <a:solidFill>
              <a:schemeClr val="bg1"/>
            </a:solidFill>
            <a:prstDash val="dash"/>
            <a:round/>
            <a:headEnd/>
            <a:tailEnd/>
          </a:ln>
        </p:spPr>
        <p:txBody>
          <a:bodyPr/>
          <a:lstStyle/>
          <a:p>
            <a:endParaRPr lang="fr-FR"/>
          </a:p>
        </p:txBody>
      </p:sp>
      <p:sp>
        <p:nvSpPr>
          <p:cNvPr id="117798" name="AutoShape 43"/>
          <p:cNvSpPr>
            <a:spLocks noChangeArrowheads="1"/>
          </p:cNvSpPr>
          <p:nvPr/>
        </p:nvSpPr>
        <p:spPr bwMode="auto">
          <a:xfrm>
            <a:off x="2192338" y="5773738"/>
            <a:ext cx="2057400" cy="646112"/>
          </a:xfrm>
          <a:prstGeom prst="foldedCorner">
            <a:avLst>
              <a:gd name="adj" fmla="val 12500"/>
            </a:avLst>
          </a:prstGeom>
          <a:solidFill>
            <a:schemeClr val="bg1"/>
          </a:solidFill>
          <a:ln w="9525">
            <a:solidFill>
              <a:srgbClr val="000000"/>
            </a:solidFill>
            <a:round/>
            <a:headEnd/>
            <a:tailEnd/>
          </a:ln>
        </p:spPr>
        <p:txBody>
          <a:bodyPr lIns="91390" tIns="45695" rIns="91390" bIns="45695">
            <a:spAutoFit/>
          </a:bodyPr>
          <a:lstStyle/>
          <a:p>
            <a:pPr algn="ctr">
              <a:spcBef>
                <a:spcPct val="50000"/>
              </a:spcBef>
            </a:pPr>
            <a:r>
              <a:rPr lang="fr-FR" sz="1600">
                <a:solidFill>
                  <a:srgbClr val="000000"/>
                </a:solidFill>
                <a:latin typeface="Verdana" pitchFamily="34" charset="0"/>
              </a:rPr>
              <a:t>Relation bidirectionnelle</a:t>
            </a:r>
          </a:p>
        </p:txBody>
      </p:sp>
      <p:sp>
        <p:nvSpPr>
          <p:cNvPr id="117799" name="AutoShape 44"/>
          <p:cNvSpPr>
            <a:spLocks noChangeArrowheads="1"/>
          </p:cNvSpPr>
          <p:nvPr/>
        </p:nvSpPr>
        <p:spPr bwMode="auto">
          <a:xfrm>
            <a:off x="5257800" y="6022975"/>
            <a:ext cx="2055813" cy="646113"/>
          </a:xfrm>
          <a:prstGeom prst="foldedCorner">
            <a:avLst>
              <a:gd name="adj" fmla="val 12500"/>
            </a:avLst>
          </a:prstGeom>
          <a:solidFill>
            <a:schemeClr val="bg1"/>
          </a:solidFill>
          <a:ln w="9525">
            <a:solidFill>
              <a:srgbClr val="000000"/>
            </a:solidFill>
            <a:round/>
            <a:headEnd/>
            <a:tailEnd/>
          </a:ln>
        </p:spPr>
        <p:txBody>
          <a:bodyPr lIns="91390" tIns="45695" rIns="91390" bIns="45695">
            <a:spAutoFit/>
          </a:bodyPr>
          <a:lstStyle/>
          <a:p>
            <a:pPr algn="ctr">
              <a:spcBef>
                <a:spcPct val="50000"/>
              </a:spcBef>
            </a:pPr>
            <a:r>
              <a:rPr lang="fr-FR" sz="1600">
                <a:solidFill>
                  <a:srgbClr val="000000"/>
                </a:solidFill>
                <a:latin typeface="Verdana" pitchFamily="34" charset="0"/>
              </a:rPr>
              <a:t>Relations unidirectionnelles</a:t>
            </a:r>
          </a:p>
        </p:txBody>
      </p:sp>
      <p:sp>
        <p:nvSpPr>
          <p:cNvPr id="117800" name="Oval 45"/>
          <p:cNvSpPr>
            <a:spLocks noChangeArrowheads="1"/>
          </p:cNvSpPr>
          <p:nvPr/>
        </p:nvSpPr>
        <p:spPr bwMode="auto">
          <a:xfrm>
            <a:off x="2943225" y="4248150"/>
            <a:ext cx="92075" cy="87313"/>
          </a:xfrm>
          <a:prstGeom prst="ellipse">
            <a:avLst/>
          </a:prstGeom>
          <a:solidFill>
            <a:schemeClr val="bg1"/>
          </a:solidFill>
          <a:ln w="9525">
            <a:solidFill>
              <a:srgbClr val="000000"/>
            </a:solidFill>
            <a:round/>
            <a:headEnd/>
            <a:tailEnd/>
          </a:ln>
        </p:spPr>
        <p:txBody>
          <a:bodyPr wrap="none" lIns="91390" tIns="45695" rIns="91390" bIns="45695" anchor="ctr"/>
          <a:lstStyle/>
          <a:p>
            <a:pPr algn="ctr"/>
            <a:endParaRPr lang="fr-FR">
              <a:solidFill>
                <a:srgbClr val="000000"/>
              </a:solidFill>
              <a:latin typeface="Verdana" pitchFamily="34" charset="0"/>
            </a:endParaRPr>
          </a:p>
        </p:txBody>
      </p:sp>
      <p:sp>
        <p:nvSpPr>
          <p:cNvPr id="117801" name="Oval 46"/>
          <p:cNvSpPr>
            <a:spLocks noChangeArrowheads="1"/>
          </p:cNvSpPr>
          <p:nvPr/>
        </p:nvSpPr>
        <p:spPr bwMode="auto">
          <a:xfrm>
            <a:off x="4845050" y="4251325"/>
            <a:ext cx="92075" cy="88900"/>
          </a:xfrm>
          <a:prstGeom prst="ellipse">
            <a:avLst/>
          </a:prstGeom>
          <a:solidFill>
            <a:schemeClr val="bg1"/>
          </a:solidFill>
          <a:ln w="9525">
            <a:solidFill>
              <a:srgbClr val="000000"/>
            </a:solidFill>
            <a:round/>
            <a:headEnd/>
            <a:tailEnd/>
          </a:ln>
        </p:spPr>
        <p:txBody>
          <a:bodyPr wrap="none" lIns="91390" tIns="45695" rIns="91390" bIns="45695" anchor="ctr"/>
          <a:lstStyle/>
          <a:p>
            <a:pPr algn="ctr"/>
            <a:endParaRPr lang="fr-FR">
              <a:solidFill>
                <a:srgbClr val="000000"/>
              </a:solidFill>
              <a:latin typeface="Verdana" pitchFamily="34" charset="0"/>
            </a:endParaRPr>
          </a:p>
        </p:txBody>
      </p:sp>
      <p:sp>
        <p:nvSpPr>
          <p:cNvPr id="117802" name="Oval 47"/>
          <p:cNvSpPr>
            <a:spLocks noChangeArrowheads="1"/>
          </p:cNvSpPr>
          <p:nvPr/>
        </p:nvSpPr>
        <p:spPr bwMode="auto">
          <a:xfrm>
            <a:off x="6745288" y="4302125"/>
            <a:ext cx="90487" cy="87313"/>
          </a:xfrm>
          <a:prstGeom prst="ellipse">
            <a:avLst/>
          </a:prstGeom>
          <a:solidFill>
            <a:schemeClr val="bg1"/>
          </a:solidFill>
          <a:ln w="9525">
            <a:solidFill>
              <a:srgbClr val="000000"/>
            </a:solidFill>
            <a:round/>
            <a:headEnd/>
            <a:tailEnd/>
          </a:ln>
        </p:spPr>
        <p:txBody>
          <a:bodyPr wrap="none" lIns="91390" tIns="45695" rIns="91390" bIns="45695" anchor="ctr"/>
          <a:lstStyle/>
          <a:p>
            <a:pPr algn="ctr"/>
            <a:endParaRPr lang="fr-FR">
              <a:solidFill>
                <a:srgbClr val="000000"/>
              </a:solidFill>
              <a:latin typeface="Verdana" pitchFamily="34" charset="0"/>
            </a:endParaRPr>
          </a:p>
        </p:txBody>
      </p:sp>
      <p:sp>
        <p:nvSpPr>
          <p:cNvPr id="117803" name="Oval 48"/>
          <p:cNvSpPr>
            <a:spLocks noChangeArrowheads="1"/>
          </p:cNvSpPr>
          <p:nvPr/>
        </p:nvSpPr>
        <p:spPr bwMode="auto">
          <a:xfrm>
            <a:off x="5867400" y="3370263"/>
            <a:ext cx="90488" cy="88900"/>
          </a:xfrm>
          <a:prstGeom prst="ellipse">
            <a:avLst/>
          </a:prstGeom>
          <a:solidFill>
            <a:schemeClr val="bg1"/>
          </a:solidFill>
          <a:ln w="9525">
            <a:solidFill>
              <a:srgbClr val="000000"/>
            </a:solidFill>
            <a:round/>
            <a:headEnd/>
            <a:tailEnd/>
          </a:ln>
        </p:spPr>
        <p:txBody>
          <a:bodyPr wrap="none" lIns="91390" tIns="45695" rIns="91390" bIns="45695" anchor="ctr"/>
          <a:lstStyle/>
          <a:p>
            <a:pPr algn="ctr"/>
            <a:endParaRPr lang="fr-FR">
              <a:solidFill>
                <a:srgbClr val="000000"/>
              </a:solidFill>
              <a:latin typeface="Verdana" pitchFamily="34" charset="0"/>
            </a:endParaRPr>
          </a:p>
        </p:txBody>
      </p:sp>
      <p:sp>
        <p:nvSpPr>
          <p:cNvPr id="117804" name="Oval 49"/>
          <p:cNvSpPr>
            <a:spLocks noChangeArrowheads="1"/>
          </p:cNvSpPr>
          <p:nvPr/>
        </p:nvSpPr>
        <p:spPr bwMode="auto">
          <a:xfrm>
            <a:off x="3900488" y="3340100"/>
            <a:ext cx="92075" cy="88900"/>
          </a:xfrm>
          <a:prstGeom prst="ellipse">
            <a:avLst/>
          </a:prstGeom>
          <a:solidFill>
            <a:schemeClr val="bg1"/>
          </a:solidFill>
          <a:ln w="9525">
            <a:solidFill>
              <a:srgbClr val="000000"/>
            </a:solidFill>
            <a:round/>
            <a:headEnd/>
            <a:tailEnd/>
          </a:ln>
        </p:spPr>
        <p:txBody>
          <a:bodyPr wrap="none" lIns="91390" tIns="45695" rIns="91390" bIns="45695" anchor="ctr"/>
          <a:lstStyle/>
          <a:p>
            <a:pPr algn="ctr"/>
            <a:endParaRPr lang="fr-FR">
              <a:solidFill>
                <a:srgbClr val="000000"/>
              </a:solidFill>
              <a:latin typeface="Verdana" pitchFamily="34" charset="0"/>
            </a:endParaRPr>
          </a:p>
        </p:txBody>
      </p:sp>
      <p:sp>
        <p:nvSpPr>
          <p:cNvPr id="218162" name="Text Box 50"/>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règles d’associations</a:t>
            </a:r>
          </a:p>
        </p:txBody>
      </p:sp>
      <p:sp>
        <p:nvSpPr>
          <p:cNvPr id="117806" name="Oval 51"/>
          <p:cNvSpPr>
            <a:spLocks noChangeArrowheads="1"/>
          </p:cNvSpPr>
          <p:nvPr/>
        </p:nvSpPr>
        <p:spPr bwMode="auto">
          <a:xfrm>
            <a:off x="3692525" y="3692525"/>
            <a:ext cx="484188" cy="355600"/>
          </a:xfrm>
          <a:prstGeom prst="ellipse">
            <a:avLst/>
          </a:prstGeom>
          <a:solidFill>
            <a:schemeClr val="bg1"/>
          </a:solidFill>
          <a:ln w="9525">
            <a:solidFill>
              <a:srgbClr val="000000"/>
            </a:solidFill>
            <a:round/>
            <a:headEnd/>
            <a:tailEnd/>
          </a:ln>
        </p:spPr>
        <p:txBody>
          <a:bodyPr wrap="none" anchor="ctr"/>
          <a:lstStyle/>
          <a:p>
            <a:endParaRPr lang="fr-FR"/>
          </a:p>
        </p:txBody>
      </p:sp>
      <p:sp>
        <p:nvSpPr>
          <p:cNvPr id="117807" name="Line 52"/>
          <p:cNvSpPr>
            <a:spLocks noChangeShapeType="1"/>
          </p:cNvSpPr>
          <p:nvPr/>
        </p:nvSpPr>
        <p:spPr bwMode="auto">
          <a:xfrm flipV="1">
            <a:off x="3797300" y="3606800"/>
            <a:ext cx="269875" cy="104775"/>
          </a:xfrm>
          <a:prstGeom prst="line">
            <a:avLst/>
          </a:prstGeom>
          <a:noFill/>
          <a:ln w="9525">
            <a:solidFill>
              <a:srgbClr val="000000"/>
            </a:solidFill>
            <a:round/>
            <a:headEnd/>
            <a:tailEnd/>
          </a:ln>
        </p:spPr>
        <p:txBody>
          <a:bodyPr/>
          <a:lstStyle/>
          <a:p>
            <a:endParaRPr lang="fr-FR"/>
          </a:p>
        </p:txBody>
      </p:sp>
      <p:sp>
        <p:nvSpPr>
          <p:cNvPr id="117808" name="Line 53"/>
          <p:cNvSpPr>
            <a:spLocks noChangeShapeType="1"/>
          </p:cNvSpPr>
          <p:nvPr/>
        </p:nvSpPr>
        <p:spPr bwMode="auto">
          <a:xfrm>
            <a:off x="3797300" y="3711575"/>
            <a:ext cx="269875" cy="119063"/>
          </a:xfrm>
          <a:prstGeom prst="line">
            <a:avLst/>
          </a:prstGeom>
          <a:noFill/>
          <a:ln w="9525">
            <a:solidFill>
              <a:srgbClr val="000000"/>
            </a:solidFill>
            <a:round/>
            <a:headEnd/>
            <a:tailEnd/>
          </a:ln>
        </p:spPr>
        <p:txBody>
          <a:bodyPr/>
          <a:lstStyle/>
          <a:p>
            <a:endParaRPr lang="fr-F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body" idx="4294967295"/>
          </p:nvPr>
        </p:nvSpPr>
        <p:spPr bwMode="gray">
          <a:xfrm>
            <a:off x="119063" y="1052513"/>
            <a:ext cx="8958262" cy="5329237"/>
          </a:xfrm>
        </p:spPr>
        <p:txBody>
          <a:bodyPr lIns="91390" tIns="45695" rIns="91390" bIns="45695"/>
          <a:lstStyle/>
          <a:p>
            <a:pPr marL="0" indent="0" algn="just" defTabSz="357188" eaLnBrk="1" hangingPunct="1">
              <a:lnSpc>
                <a:spcPct val="90000"/>
              </a:lnSpc>
              <a:buFontTx/>
              <a:buNone/>
              <a:tabLst>
                <a:tab pos="93663" algn="l"/>
              </a:tabLst>
              <a:defRPr/>
            </a:pPr>
            <a:r>
              <a:rPr lang="fr-FR" sz="3600" smtClean="0">
                <a:solidFill>
                  <a:schemeClr val="bg1"/>
                </a:solidFill>
                <a:effectLst>
                  <a:outerShdw blurRad="38100" dist="38100" dir="2700000" algn="tl">
                    <a:srgbClr val="000000"/>
                  </a:outerShdw>
                </a:effectLst>
              </a:rPr>
              <a:t>Le diagramme résultant décrit les classes d’analyse et leurs relations.</a:t>
            </a:r>
          </a:p>
          <a:p>
            <a:pPr marL="0" indent="0" algn="just" defTabSz="357188" eaLnBrk="1" hangingPunct="1">
              <a:lnSpc>
                <a:spcPct val="90000"/>
              </a:lnSpc>
              <a:buFontTx/>
              <a:buNone/>
              <a:tabLst>
                <a:tab pos="93663" algn="l"/>
              </a:tabLst>
              <a:defRPr/>
            </a:pPr>
            <a:endParaRPr lang="fr-FR" sz="1600" smtClean="0">
              <a:solidFill>
                <a:schemeClr val="bg1"/>
              </a:solidFill>
              <a:effectLst>
                <a:outerShdw blurRad="38100" dist="38100" dir="2700000" algn="tl">
                  <a:srgbClr val="000000"/>
                </a:outerShdw>
              </a:effectLst>
            </a:endParaRPr>
          </a:p>
          <a:p>
            <a:pPr marL="0" indent="0" algn="just" defTabSz="357188" eaLnBrk="1" hangingPunct="1">
              <a:lnSpc>
                <a:spcPct val="90000"/>
              </a:lnSpc>
              <a:buFontTx/>
              <a:buNone/>
              <a:tabLst>
                <a:tab pos="93663" algn="l"/>
              </a:tabLst>
              <a:defRPr/>
            </a:pPr>
            <a:r>
              <a:rPr lang="fr-FR" sz="3600" smtClean="0">
                <a:solidFill>
                  <a:schemeClr val="bg1"/>
                </a:solidFill>
                <a:effectLst>
                  <a:outerShdw blurRad="38100" dist="38100" dir="2700000" algn="tl">
                    <a:srgbClr val="000000"/>
                  </a:outerShdw>
                </a:effectLst>
              </a:rPr>
              <a:t>	Il fait la 	jonction 	entre:</a:t>
            </a:r>
          </a:p>
          <a:p>
            <a:pPr marL="0" indent="0" algn="just" defTabSz="357188" eaLnBrk="1" hangingPunct="1">
              <a:lnSpc>
                <a:spcPct val="90000"/>
              </a:lnSpc>
              <a:buFontTx/>
              <a:buNone/>
              <a:tabLst>
                <a:tab pos="93663" algn="l"/>
              </a:tabLst>
              <a:defRPr/>
            </a:pPr>
            <a:endParaRPr lang="fr-FR" sz="1600" smtClean="0">
              <a:solidFill>
                <a:schemeClr val="bg1"/>
              </a:solidFill>
              <a:effectLst>
                <a:outerShdw blurRad="38100" dist="38100" dir="2700000" algn="tl">
                  <a:srgbClr val="000000"/>
                </a:outerShdw>
              </a:effectLst>
            </a:endParaRPr>
          </a:p>
          <a:p>
            <a:pPr marL="714375" lvl="1" indent="-534988" algn="just" defTabSz="357188" eaLnBrk="1" hangingPunct="1">
              <a:lnSpc>
                <a:spcPct val="90000"/>
              </a:lnSpc>
              <a:buClr>
                <a:schemeClr val="tx1"/>
              </a:buClr>
              <a:buFont typeface="Wingdings" pitchFamily="2" charset="2"/>
              <a:buBlip>
                <a:blip r:embed="rId3"/>
              </a:buBlip>
              <a:tabLst>
                <a:tab pos="93663" algn="l"/>
              </a:tabLst>
              <a:defRPr/>
            </a:pPr>
            <a:r>
              <a:rPr lang="fr-FR" sz="3600" smtClean="0">
                <a:solidFill>
                  <a:schemeClr val="bg1"/>
                </a:solidFill>
                <a:effectLst>
                  <a:outerShdw blurRad="38100" dist="38100" dir="2700000" algn="tl">
                    <a:srgbClr val="000000"/>
                  </a:outerShdw>
                </a:effectLst>
              </a:rPr>
              <a:t>le Modèle du domaine,</a:t>
            </a:r>
          </a:p>
          <a:p>
            <a:pPr marL="714375" lvl="1" indent="-534988" algn="just" defTabSz="357188" eaLnBrk="1" hangingPunct="1">
              <a:lnSpc>
                <a:spcPct val="90000"/>
              </a:lnSpc>
              <a:buClr>
                <a:schemeClr val="tx1"/>
              </a:buClr>
              <a:buFont typeface="Wingdings" pitchFamily="2" charset="2"/>
              <a:buBlip>
                <a:blip r:embed="rId3"/>
              </a:buBlip>
              <a:tabLst>
                <a:tab pos="93663" algn="l"/>
              </a:tabLst>
              <a:defRPr/>
            </a:pPr>
            <a:endParaRPr lang="fr-FR" sz="1000" smtClean="0">
              <a:solidFill>
                <a:schemeClr val="bg1"/>
              </a:solidFill>
              <a:effectLst>
                <a:outerShdw blurRad="38100" dist="38100" dir="2700000" algn="tl">
                  <a:srgbClr val="000000"/>
                </a:outerShdw>
              </a:effectLst>
            </a:endParaRPr>
          </a:p>
          <a:p>
            <a:pPr marL="714375" lvl="1" indent="-534988" algn="just" defTabSz="357188" eaLnBrk="1" hangingPunct="1">
              <a:lnSpc>
                <a:spcPct val="90000"/>
              </a:lnSpc>
              <a:buClr>
                <a:schemeClr val="tx1"/>
              </a:buClr>
              <a:buFont typeface="Wingdings" pitchFamily="2" charset="2"/>
              <a:buBlip>
                <a:blip r:embed="rId3"/>
              </a:buBlip>
              <a:tabLst>
                <a:tab pos="93663" algn="l"/>
              </a:tabLst>
              <a:defRPr/>
            </a:pPr>
            <a:r>
              <a:rPr lang="fr-FR" sz="3600" smtClean="0">
                <a:solidFill>
                  <a:schemeClr val="bg1"/>
                </a:solidFill>
                <a:effectLst>
                  <a:outerShdw blurRad="38100" dist="38100" dir="2700000" algn="tl">
                    <a:srgbClr val="000000"/>
                  </a:outerShdw>
                </a:effectLst>
              </a:rPr>
              <a:t>les maquettes,</a:t>
            </a:r>
          </a:p>
          <a:p>
            <a:pPr marL="714375" lvl="1" indent="-534988" algn="just" defTabSz="357188" eaLnBrk="1" hangingPunct="1">
              <a:lnSpc>
                <a:spcPct val="90000"/>
              </a:lnSpc>
              <a:buClr>
                <a:schemeClr val="tx1"/>
              </a:buClr>
              <a:buFont typeface="Wingdings" pitchFamily="2" charset="2"/>
              <a:buBlip>
                <a:blip r:embed="rId3"/>
              </a:buBlip>
              <a:tabLst>
                <a:tab pos="93663" algn="l"/>
              </a:tabLst>
              <a:defRPr/>
            </a:pPr>
            <a:endParaRPr lang="fr-FR" sz="1000" smtClean="0">
              <a:solidFill>
                <a:schemeClr val="bg1"/>
              </a:solidFill>
              <a:effectLst>
                <a:outerShdw blurRad="38100" dist="38100" dir="2700000" algn="tl">
                  <a:srgbClr val="000000"/>
                </a:outerShdw>
              </a:effectLst>
            </a:endParaRPr>
          </a:p>
          <a:p>
            <a:pPr marL="714375" lvl="1" indent="-534988" algn="just" defTabSz="357188" eaLnBrk="1" hangingPunct="1">
              <a:lnSpc>
                <a:spcPct val="90000"/>
              </a:lnSpc>
              <a:buClr>
                <a:schemeClr val="tx1"/>
              </a:buClr>
              <a:buFont typeface="Wingdings" pitchFamily="2" charset="2"/>
              <a:buBlip>
                <a:blip r:embed="rId3"/>
              </a:buBlip>
              <a:tabLst>
                <a:tab pos="93663" algn="l"/>
              </a:tabLst>
              <a:defRPr/>
            </a:pPr>
            <a:r>
              <a:rPr lang="fr-FR" sz="3600" smtClean="0">
                <a:solidFill>
                  <a:schemeClr val="bg1"/>
                </a:solidFill>
                <a:effectLst>
                  <a:outerShdw blurRad="38100" dist="38100" dir="2700000" algn="tl">
                    <a:srgbClr val="000000"/>
                  </a:outerShdw>
                </a:effectLst>
              </a:rPr>
              <a:t>Le Modèle de conception,</a:t>
            </a:r>
          </a:p>
          <a:p>
            <a:pPr marL="714375" lvl="1" indent="-534988" algn="just" defTabSz="357188" eaLnBrk="1" hangingPunct="1">
              <a:lnSpc>
                <a:spcPct val="90000"/>
              </a:lnSpc>
              <a:buClr>
                <a:schemeClr val="tx1"/>
              </a:buClr>
              <a:buFont typeface="Wingdings" pitchFamily="2" charset="2"/>
              <a:buBlip>
                <a:blip r:embed="rId3"/>
              </a:buBlip>
              <a:tabLst>
                <a:tab pos="93663" algn="l"/>
              </a:tabLst>
              <a:defRPr/>
            </a:pPr>
            <a:endParaRPr lang="fr-FR" sz="1000" smtClean="0">
              <a:solidFill>
                <a:schemeClr val="bg1"/>
              </a:solidFill>
              <a:effectLst>
                <a:outerShdw blurRad="38100" dist="38100" dir="2700000" algn="tl">
                  <a:srgbClr val="000000"/>
                </a:outerShdw>
              </a:effectLst>
            </a:endParaRPr>
          </a:p>
          <a:p>
            <a:pPr marL="714375" lvl="1" indent="-534988" algn="just" defTabSz="357188" eaLnBrk="1" hangingPunct="1">
              <a:lnSpc>
                <a:spcPct val="90000"/>
              </a:lnSpc>
              <a:buClr>
                <a:schemeClr val="tx1"/>
              </a:buClr>
              <a:buFont typeface="Wingdings" pitchFamily="2" charset="2"/>
              <a:buBlip>
                <a:blip r:embed="rId3"/>
              </a:buBlip>
              <a:tabLst>
                <a:tab pos="93663" algn="l"/>
              </a:tabLst>
              <a:defRPr/>
            </a:pPr>
            <a:r>
              <a:rPr lang="fr-FR" sz="3600" smtClean="0">
                <a:solidFill>
                  <a:schemeClr val="bg1"/>
                </a:solidFill>
                <a:effectLst>
                  <a:outerShdw blurRad="38100" dist="38100" dir="2700000" algn="tl">
                    <a:srgbClr val="000000"/>
                  </a:outerShdw>
                </a:effectLst>
              </a:rPr>
              <a:t>l’architecture logique</a:t>
            </a:r>
            <a:r>
              <a:rPr lang="en-GB" sz="3600" smtClean="0">
                <a:solidFill>
                  <a:schemeClr val="bg1"/>
                </a:solidFill>
                <a:effectLst>
                  <a:outerShdw blurRad="38100" dist="38100" dir="2700000" algn="tl">
                    <a:srgbClr val="000000"/>
                  </a:outerShdw>
                </a:effectLst>
              </a:rPr>
              <a:t>.</a:t>
            </a:r>
          </a:p>
        </p:txBody>
      </p:sp>
      <p:sp>
        <p:nvSpPr>
          <p:cNvPr id="220163"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classes participantes</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body" idx="4294967295"/>
          </p:nvPr>
        </p:nvSpPr>
        <p:spPr bwMode="gray">
          <a:xfrm>
            <a:off x="184150" y="1125538"/>
            <a:ext cx="8813800" cy="5256212"/>
          </a:xfrm>
        </p:spPr>
        <p:txBody>
          <a:bodyPr lIns="91390" tIns="45695" rIns="91390" bIns="45695"/>
          <a:lstStyle/>
          <a:p>
            <a:pPr marL="174625" indent="-174625" algn="just" defTabSz="711200" eaLnBrk="1" hangingPunct="1">
              <a:buFontTx/>
              <a:buNone/>
              <a:defRPr/>
            </a:pPr>
            <a:r>
              <a:rPr lang="fr-FR" smtClean="0">
                <a:solidFill>
                  <a:schemeClr val="bg1"/>
                </a:solidFill>
                <a:effectLst>
                  <a:outerShdw blurRad="38100" dist="38100" dir="2700000" algn="tl">
                    <a:srgbClr val="000000"/>
                  </a:outerShdw>
                </a:effectLst>
              </a:rPr>
              <a:t>Conception de l’opération système </a:t>
            </a:r>
            <a:r>
              <a:rPr lang="fr-FR" i="1" smtClean="0">
                <a:solidFill>
                  <a:schemeClr val="bg1"/>
                </a:solidFill>
                <a:effectLst>
                  <a:outerShdw blurRad="38100" dist="38100" dir="2700000" algn="tl">
                    <a:srgbClr val="000000"/>
                  </a:outerShdw>
                </a:effectLst>
              </a:rPr>
              <a:t>SaisirArticle</a:t>
            </a:r>
            <a:r>
              <a:rPr lang="fr-FR" smtClean="0">
                <a:solidFill>
                  <a:schemeClr val="bg1"/>
                </a:solidFill>
                <a:effectLst>
                  <a:outerShdw blurRad="38100" dist="38100" dir="2700000" algn="tl">
                    <a:srgbClr val="000000"/>
                  </a:outerShdw>
                </a:effectLst>
              </a:rPr>
              <a:t>.</a:t>
            </a:r>
            <a:r>
              <a:rPr lang="en-GB" smtClean="0">
                <a:solidFill>
                  <a:schemeClr val="bg1"/>
                </a:solidFill>
                <a:effectLst>
                  <a:outerShdw blurRad="38100" dist="38100" dir="2700000" algn="tl">
                    <a:srgbClr val="000000"/>
                  </a:outerShdw>
                </a:effectLst>
              </a:rPr>
              <a:t>	</a:t>
            </a:r>
          </a:p>
          <a:p>
            <a:pPr marL="174625" indent="-174625" algn="just" defTabSz="711200" eaLnBrk="1" hangingPunct="1">
              <a:buFontTx/>
              <a:buNone/>
              <a:defRPr/>
            </a:pPr>
            <a:endParaRPr lang="fr-FR" smtClean="0">
              <a:solidFill>
                <a:schemeClr val="bg1"/>
              </a:solidFill>
              <a:effectLst>
                <a:outerShdw blurRad="38100" dist="38100" dir="2700000" algn="tl">
                  <a:srgbClr val="000000"/>
                </a:outerShdw>
              </a:effectLst>
            </a:endParaRPr>
          </a:p>
        </p:txBody>
      </p:sp>
      <p:sp>
        <p:nvSpPr>
          <p:cNvPr id="119811" name="Text Box 3"/>
          <p:cNvSpPr txBox="1">
            <a:spLocks noChangeArrowheads="1"/>
          </p:cNvSpPr>
          <p:nvPr/>
        </p:nvSpPr>
        <p:spPr bwMode="auto">
          <a:xfrm>
            <a:off x="1092200" y="2346325"/>
            <a:ext cx="1517650" cy="34607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600" u="sng">
                <a:solidFill>
                  <a:srgbClr val="000000"/>
                </a:solidFill>
                <a:latin typeface="Verdana" pitchFamily="34" charset="0"/>
              </a:rPr>
              <a:t>:Registre</a:t>
            </a:r>
          </a:p>
        </p:txBody>
      </p:sp>
      <p:sp>
        <p:nvSpPr>
          <p:cNvPr id="119812" name="Text Box 4"/>
          <p:cNvSpPr txBox="1">
            <a:spLocks noChangeArrowheads="1"/>
          </p:cNvSpPr>
          <p:nvPr/>
        </p:nvSpPr>
        <p:spPr bwMode="auto">
          <a:xfrm>
            <a:off x="3195638" y="2117725"/>
            <a:ext cx="1519237" cy="712788"/>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600" u="sng">
                <a:solidFill>
                  <a:srgbClr val="000000"/>
                </a:solidFill>
                <a:latin typeface="Verdana" pitchFamily="34" charset="0"/>
              </a:rPr>
              <a:t>:Catalogue</a:t>
            </a:r>
          </a:p>
          <a:p>
            <a:pPr algn="ctr">
              <a:spcBef>
                <a:spcPct val="50000"/>
              </a:spcBef>
            </a:pPr>
            <a:r>
              <a:rPr lang="fr-FR" sz="1600" u="sng">
                <a:solidFill>
                  <a:srgbClr val="000000"/>
                </a:solidFill>
                <a:latin typeface="Verdana" pitchFamily="34" charset="0"/>
              </a:rPr>
              <a:t>Produit</a:t>
            </a:r>
          </a:p>
        </p:txBody>
      </p:sp>
      <p:sp>
        <p:nvSpPr>
          <p:cNvPr id="119813" name="Line 5"/>
          <p:cNvSpPr>
            <a:spLocks noChangeShapeType="1"/>
          </p:cNvSpPr>
          <p:nvPr/>
        </p:nvSpPr>
        <p:spPr bwMode="auto">
          <a:xfrm flipV="1">
            <a:off x="1965325" y="3838575"/>
            <a:ext cx="2033588" cy="1588"/>
          </a:xfrm>
          <a:prstGeom prst="line">
            <a:avLst/>
          </a:prstGeom>
          <a:noFill/>
          <a:ln w="9525">
            <a:solidFill>
              <a:schemeClr val="bg1"/>
            </a:solidFill>
            <a:round/>
            <a:headEnd/>
            <a:tailEnd type="triangle" w="med" len="med"/>
          </a:ln>
        </p:spPr>
        <p:txBody>
          <a:bodyPr/>
          <a:lstStyle/>
          <a:p>
            <a:endParaRPr lang="fr-FR"/>
          </a:p>
        </p:txBody>
      </p:sp>
      <p:sp>
        <p:nvSpPr>
          <p:cNvPr id="119814" name="Line 6"/>
          <p:cNvSpPr>
            <a:spLocks noChangeShapeType="1"/>
          </p:cNvSpPr>
          <p:nvPr/>
        </p:nvSpPr>
        <p:spPr bwMode="auto">
          <a:xfrm>
            <a:off x="287338" y="3308350"/>
            <a:ext cx="1524000" cy="0"/>
          </a:xfrm>
          <a:prstGeom prst="line">
            <a:avLst/>
          </a:prstGeom>
          <a:noFill/>
          <a:ln w="9525">
            <a:solidFill>
              <a:schemeClr val="bg1"/>
            </a:solidFill>
            <a:round/>
            <a:headEnd/>
            <a:tailEnd type="triangle" w="med" len="med"/>
          </a:ln>
        </p:spPr>
        <p:txBody>
          <a:bodyPr/>
          <a:lstStyle/>
          <a:p>
            <a:endParaRPr lang="fr-FR"/>
          </a:p>
        </p:txBody>
      </p:sp>
      <p:sp>
        <p:nvSpPr>
          <p:cNvPr id="119815" name="Text Box 7"/>
          <p:cNvSpPr txBox="1">
            <a:spLocks noChangeArrowheads="1"/>
          </p:cNvSpPr>
          <p:nvPr/>
        </p:nvSpPr>
        <p:spPr bwMode="auto">
          <a:xfrm>
            <a:off x="125413" y="2947988"/>
            <a:ext cx="2676525" cy="336550"/>
          </a:xfrm>
          <a:prstGeom prst="rect">
            <a:avLst/>
          </a:prstGeom>
          <a:noFill/>
          <a:ln w="9525">
            <a:noFill/>
            <a:miter lim="800000"/>
            <a:headEnd/>
            <a:tailEnd/>
          </a:ln>
        </p:spPr>
        <p:txBody>
          <a:bodyPr lIns="91390" tIns="45695" rIns="91390" bIns="45695">
            <a:spAutoFit/>
          </a:bodyPr>
          <a:lstStyle/>
          <a:p>
            <a:pPr>
              <a:spcBef>
                <a:spcPct val="50000"/>
              </a:spcBef>
            </a:pPr>
            <a:r>
              <a:rPr lang="fr-FR" sz="1600">
                <a:solidFill>
                  <a:schemeClr val="bg1"/>
                </a:solidFill>
                <a:latin typeface="Verdana" pitchFamily="34" charset="0"/>
              </a:rPr>
              <a:t>saisirArticle(code, qte)</a:t>
            </a:r>
          </a:p>
        </p:txBody>
      </p:sp>
      <p:sp>
        <p:nvSpPr>
          <p:cNvPr id="119816" name="Text Box 8"/>
          <p:cNvSpPr txBox="1">
            <a:spLocks noChangeArrowheads="1"/>
          </p:cNvSpPr>
          <p:nvPr/>
        </p:nvSpPr>
        <p:spPr bwMode="auto">
          <a:xfrm>
            <a:off x="7188200" y="4508500"/>
            <a:ext cx="1955800" cy="336550"/>
          </a:xfrm>
          <a:prstGeom prst="rect">
            <a:avLst/>
          </a:prstGeom>
          <a:noFill/>
          <a:ln w="9525">
            <a:noFill/>
            <a:miter lim="800000"/>
            <a:headEnd/>
            <a:tailEnd/>
          </a:ln>
        </p:spPr>
        <p:txBody>
          <a:bodyPr lIns="91390" tIns="45695" rIns="91390" bIns="45695">
            <a:spAutoFit/>
          </a:bodyPr>
          <a:lstStyle/>
          <a:p>
            <a:pPr>
              <a:spcBef>
                <a:spcPct val="50000"/>
              </a:spcBef>
            </a:pPr>
            <a:r>
              <a:rPr lang="fr-FR" sz="1600">
                <a:solidFill>
                  <a:schemeClr val="bg1"/>
                </a:solidFill>
                <a:latin typeface="Verdana" pitchFamily="34" charset="0"/>
              </a:rPr>
              <a:t>create(spec,qte)</a:t>
            </a:r>
          </a:p>
        </p:txBody>
      </p:sp>
      <p:sp>
        <p:nvSpPr>
          <p:cNvPr id="119817" name="Line 9"/>
          <p:cNvSpPr>
            <a:spLocks noChangeShapeType="1"/>
          </p:cNvSpPr>
          <p:nvPr/>
        </p:nvSpPr>
        <p:spPr bwMode="auto">
          <a:xfrm>
            <a:off x="1895475" y="2682875"/>
            <a:ext cx="0" cy="3841750"/>
          </a:xfrm>
          <a:prstGeom prst="line">
            <a:avLst/>
          </a:prstGeom>
          <a:noFill/>
          <a:ln w="9525">
            <a:solidFill>
              <a:schemeClr val="bg1"/>
            </a:solidFill>
            <a:prstDash val="dash"/>
            <a:round/>
            <a:headEnd/>
            <a:tailEnd/>
          </a:ln>
        </p:spPr>
        <p:txBody>
          <a:bodyPr/>
          <a:lstStyle/>
          <a:p>
            <a:endParaRPr lang="fr-FR"/>
          </a:p>
        </p:txBody>
      </p:sp>
      <p:sp>
        <p:nvSpPr>
          <p:cNvPr id="119818" name="Line 10"/>
          <p:cNvSpPr>
            <a:spLocks noChangeShapeType="1"/>
          </p:cNvSpPr>
          <p:nvPr/>
        </p:nvSpPr>
        <p:spPr bwMode="auto">
          <a:xfrm>
            <a:off x="5678488" y="2593975"/>
            <a:ext cx="28575" cy="3930650"/>
          </a:xfrm>
          <a:prstGeom prst="line">
            <a:avLst/>
          </a:prstGeom>
          <a:noFill/>
          <a:ln w="9525">
            <a:solidFill>
              <a:schemeClr val="bg1"/>
            </a:solidFill>
            <a:prstDash val="dash"/>
            <a:round/>
            <a:headEnd/>
            <a:tailEnd/>
          </a:ln>
        </p:spPr>
        <p:txBody>
          <a:bodyPr/>
          <a:lstStyle/>
          <a:p>
            <a:endParaRPr lang="fr-FR"/>
          </a:p>
        </p:txBody>
      </p:sp>
      <p:sp>
        <p:nvSpPr>
          <p:cNvPr id="119819" name="Line 11"/>
          <p:cNvSpPr>
            <a:spLocks noChangeShapeType="1"/>
          </p:cNvSpPr>
          <p:nvPr/>
        </p:nvSpPr>
        <p:spPr bwMode="auto">
          <a:xfrm>
            <a:off x="4051300" y="2574925"/>
            <a:ext cx="30163" cy="3930650"/>
          </a:xfrm>
          <a:prstGeom prst="line">
            <a:avLst/>
          </a:prstGeom>
          <a:noFill/>
          <a:ln w="9525">
            <a:solidFill>
              <a:schemeClr val="bg1"/>
            </a:solidFill>
            <a:prstDash val="dash"/>
            <a:round/>
            <a:headEnd/>
            <a:tailEnd/>
          </a:ln>
        </p:spPr>
        <p:txBody>
          <a:bodyPr/>
          <a:lstStyle/>
          <a:p>
            <a:endParaRPr lang="fr-FR"/>
          </a:p>
        </p:txBody>
      </p:sp>
      <p:sp>
        <p:nvSpPr>
          <p:cNvPr id="119820" name="Text Box 12"/>
          <p:cNvSpPr txBox="1">
            <a:spLocks noChangeArrowheads="1"/>
          </p:cNvSpPr>
          <p:nvPr/>
        </p:nvSpPr>
        <p:spPr bwMode="auto">
          <a:xfrm>
            <a:off x="1976438" y="3471863"/>
            <a:ext cx="3384550" cy="336550"/>
          </a:xfrm>
          <a:prstGeom prst="rect">
            <a:avLst/>
          </a:prstGeom>
          <a:noFill/>
          <a:ln w="9525">
            <a:noFill/>
            <a:miter lim="800000"/>
            <a:headEnd/>
            <a:tailEnd/>
          </a:ln>
        </p:spPr>
        <p:txBody>
          <a:bodyPr lIns="91390" tIns="45695" rIns="91390" bIns="45695">
            <a:spAutoFit/>
          </a:bodyPr>
          <a:lstStyle/>
          <a:p>
            <a:pPr>
              <a:spcBef>
                <a:spcPct val="50000"/>
              </a:spcBef>
            </a:pPr>
            <a:r>
              <a:rPr lang="fr-FR" sz="1600">
                <a:solidFill>
                  <a:schemeClr val="bg1"/>
                </a:solidFill>
                <a:latin typeface="Verdana" pitchFamily="34" charset="0"/>
              </a:rPr>
              <a:t>Spec:= getSpecification(code)</a:t>
            </a:r>
          </a:p>
        </p:txBody>
      </p:sp>
      <p:sp>
        <p:nvSpPr>
          <p:cNvPr id="119821" name="Text Box 13"/>
          <p:cNvSpPr txBox="1">
            <a:spLocks noChangeArrowheads="1"/>
          </p:cNvSpPr>
          <p:nvPr/>
        </p:nvSpPr>
        <p:spPr bwMode="auto">
          <a:xfrm>
            <a:off x="4891088" y="2128838"/>
            <a:ext cx="1624012" cy="712787"/>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600" u="sng">
                <a:solidFill>
                  <a:srgbClr val="000000"/>
                </a:solidFill>
                <a:latin typeface="Verdana" pitchFamily="34" charset="0"/>
              </a:rPr>
              <a:t>:Specification</a:t>
            </a:r>
          </a:p>
          <a:p>
            <a:pPr algn="ctr">
              <a:spcBef>
                <a:spcPct val="50000"/>
              </a:spcBef>
            </a:pPr>
            <a:r>
              <a:rPr lang="fr-FR" sz="1600" u="sng">
                <a:solidFill>
                  <a:srgbClr val="000000"/>
                </a:solidFill>
                <a:latin typeface="Verdana" pitchFamily="34" charset="0"/>
              </a:rPr>
              <a:t>Produit</a:t>
            </a:r>
          </a:p>
        </p:txBody>
      </p:sp>
      <p:sp>
        <p:nvSpPr>
          <p:cNvPr id="119822" name="Text Box 14"/>
          <p:cNvSpPr txBox="1">
            <a:spLocks noChangeArrowheads="1"/>
          </p:cNvSpPr>
          <p:nvPr/>
        </p:nvSpPr>
        <p:spPr bwMode="auto">
          <a:xfrm>
            <a:off x="6638925" y="2397125"/>
            <a:ext cx="1187450" cy="34607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600" u="sng">
                <a:solidFill>
                  <a:srgbClr val="000000"/>
                </a:solidFill>
                <a:latin typeface="Verdana" pitchFamily="34" charset="0"/>
              </a:rPr>
              <a:t>:Vente</a:t>
            </a:r>
          </a:p>
        </p:txBody>
      </p:sp>
      <p:sp>
        <p:nvSpPr>
          <p:cNvPr id="119823" name="Text Box 15"/>
          <p:cNvSpPr txBox="1">
            <a:spLocks noChangeArrowheads="1"/>
          </p:cNvSpPr>
          <p:nvPr/>
        </p:nvSpPr>
        <p:spPr bwMode="auto">
          <a:xfrm>
            <a:off x="4086225" y="3863975"/>
            <a:ext cx="2844800" cy="336550"/>
          </a:xfrm>
          <a:prstGeom prst="rect">
            <a:avLst/>
          </a:prstGeom>
          <a:noFill/>
          <a:ln w="9525">
            <a:noFill/>
            <a:miter lim="800000"/>
            <a:headEnd/>
            <a:tailEnd/>
          </a:ln>
        </p:spPr>
        <p:txBody>
          <a:bodyPr lIns="91390" tIns="45695" rIns="91390" bIns="45695">
            <a:spAutoFit/>
          </a:bodyPr>
          <a:lstStyle/>
          <a:p>
            <a:pPr>
              <a:spcBef>
                <a:spcPct val="50000"/>
              </a:spcBef>
            </a:pPr>
            <a:r>
              <a:rPr lang="fr-FR" sz="1600">
                <a:solidFill>
                  <a:schemeClr val="bg1"/>
                </a:solidFill>
                <a:latin typeface="Verdana" pitchFamily="34" charset="0"/>
              </a:rPr>
              <a:t>Spec:= chercher(code)</a:t>
            </a:r>
          </a:p>
        </p:txBody>
      </p:sp>
      <p:sp>
        <p:nvSpPr>
          <p:cNvPr id="119824" name="Line 16"/>
          <p:cNvSpPr>
            <a:spLocks noChangeShapeType="1"/>
          </p:cNvSpPr>
          <p:nvPr/>
        </p:nvSpPr>
        <p:spPr bwMode="auto">
          <a:xfrm>
            <a:off x="4006850" y="4179888"/>
            <a:ext cx="1628775" cy="0"/>
          </a:xfrm>
          <a:prstGeom prst="line">
            <a:avLst/>
          </a:prstGeom>
          <a:noFill/>
          <a:ln w="9525">
            <a:solidFill>
              <a:schemeClr val="bg1"/>
            </a:solidFill>
            <a:round/>
            <a:headEnd/>
            <a:tailEnd type="triangle" w="med" len="med"/>
          </a:ln>
        </p:spPr>
        <p:txBody>
          <a:bodyPr/>
          <a:lstStyle/>
          <a:p>
            <a:endParaRPr lang="fr-FR"/>
          </a:p>
        </p:txBody>
      </p:sp>
      <p:sp>
        <p:nvSpPr>
          <p:cNvPr id="119825" name="Rectangle 17"/>
          <p:cNvSpPr>
            <a:spLocks noChangeArrowheads="1"/>
          </p:cNvSpPr>
          <p:nvPr/>
        </p:nvSpPr>
        <p:spPr bwMode="auto">
          <a:xfrm>
            <a:off x="3990975" y="3833813"/>
            <a:ext cx="141288" cy="581025"/>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119826" name="Line 18"/>
          <p:cNvSpPr>
            <a:spLocks noChangeShapeType="1"/>
          </p:cNvSpPr>
          <p:nvPr/>
        </p:nvSpPr>
        <p:spPr bwMode="auto">
          <a:xfrm>
            <a:off x="7181850" y="2706688"/>
            <a:ext cx="0" cy="3814762"/>
          </a:xfrm>
          <a:prstGeom prst="line">
            <a:avLst/>
          </a:prstGeom>
          <a:noFill/>
          <a:ln w="9525">
            <a:solidFill>
              <a:schemeClr val="bg1"/>
            </a:solidFill>
            <a:prstDash val="dash"/>
            <a:round/>
            <a:headEnd/>
            <a:tailEnd/>
          </a:ln>
        </p:spPr>
        <p:txBody>
          <a:bodyPr/>
          <a:lstStyle/>
          <a:p>
            <a:endParaRPr lang="fr-FR"/>
          </a:p>
        </p:txBody>
      </p:sp>
      <p:sp>
        <p:nvSpPr>
          <p:cNvPr id="119827" name="Rectangle 19"/>
          <p:cNvSpPr>
            <a:spLocks noChangeArrowheads="1"/>
          </p:cNvSpPr>
          <p:nvPr/>
        </p:nvSpPr>
        <p:spPr bwMode="auto">
          <a:xfrm>
            <a:off x="5610225" y="4164013"/>
            <a:ext cx="152400" cy="203200"/>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119828" name="Line 20"/>
          <p:cNvSpPr>
            <a:spLocks noChangeShapeType="1"/>
          </p:cNvSpPr>
          <p:nvPr/>
        </p:nvSpPr>
        <p:spPr bwMode="auto">
          <a:xfrm>
            <a:off x="1881188" y="4841875"/>
            <a:ext cx="5195887" cy="0"/>
          </a:xfrm>
          <a:prstGeom prst="line">
            <a:avLst/>
          </a:prstGeom>
          <a:noFill/>
          <a:ln w="9525">
            <a:solidFill>
              <a:schemeClr val="bg1"/>
            </a:solidFill>
            <a:round/>
            <a:headEnd/>
            <a:tailEnd type="triangle" w="med" len="med"/>
          </a:ln>
        </p:spPr>
        <p:txBody>
          <a:bodyPr/>
          <a:lstStyle/>
          <a:p>
            <a:endParaRPr lang="fr-FR"/>
          </a:p>
        </p:txBody>
      </p:sp>
      <p:sp>
        <p:nvSpPr>
          <p:cNvPr id="119829" name="Text Box 21"/>
          <p:cNvSpPr txBox="1">
            <a:spLocks noChangeArrowheads="1"/>
          </p:cNvSpPr>
          <p:nvPr/>
        </p:nvSpPr>
        <p:spPr bwMode="auto">
          <a:xfrm>
            <a:off x="1954213" y="4492625"/>
            <a:ext cx="3198812" cy="336550"/>
          </a:xfrm>
          <a:prstGeom prst="rect">
            <a:avLst/>
          </a:prstGeom>
          <a:noFill/>
          <a:ln w="9525">
            <a:noFill/>
            <a:miter lim="800000"/>
            <a:headEnd/>
            <a:tailEnd/>
          </a:ln>
        </p:spPr>
        <p:txBody>
          <a:bodyPr lIns="91390" tIns="45695" rIns="91390" bIns="45695">
            <a:spAutoFit/>
          </a:bodyPr>
          <a:lstStyle/>
          <a:p>
            <a:pPr>
              <a:spcBef>
                <a:spcPct val="50000"/>
              </a:spcBef>
            </a:pPr>
            <a:r>
              <a:rPr lang="fr-FR" sz="1600">
                <a:solidFill>
                  <a:schemeClr val="bg1"/>
                </a:solidFill>
                <a:latin typeface="Verdana" pitchFamily="34" charset="0"/>
              </a:rPr>
              <a:t>creerLigneArticle(spec, qte)</a:t>
            </a:r>
          </a:p>
        </p:txBody>
      </p:sp>
      <p:sp>
        <p:nvSpPr>
          <p:cNvPr id="119830" name="Rectangle 22"/>
          <p:cNvSpPr>
            <a:spLocks noChangeArrowheads="1"/>
          </p:cNvSpPr>
          <p:nvPr/>
        </p:nvSpPr>
        <p:spPr bwMode="auto">
          <a:xfrm>
            <a:off x="1824038" y="3282950"/>
            <a:ext cx="155575" cy="2954338"/>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119831" name="Line 23"/>
          <p:cNvSpPr>
            <a:spLocks noChangeShapeType="1"/>
          </p:cNvSpPr>
          <p:nvPr/>
        </p:nvSpPr>
        <p:spPr bwMode="auto">
          <a:xfrm flipV="1">
            <a:off x="7229475" y="5157788"/>
            <a:ext cx="600075" cy="0"/>
          </a:xfrm>
          <a:prstGeom prst="line">
            <a:avLst/>
          </a:prstGeom>
          <a:noFill/>
          <a:ln w="9525">
            <a:solidFill>
              <a:schemeClr val="bg1"/>
            </a:solidFill>
            <a:round/>
            <a:headEnd/>
            <a:tailEnd type="triangle" w="med" len="med"/>
          </a:ln>
        </p:spPr>
        <p:txBody>
          <a:bodyPr/>
          <a:lstStyle/>
          <a:p>
            <a:endParaRPr lang="fr-FR"/>
          </a:p>
        </p:txBody>
      </p:sp>
      <p:sp>
        <p:nvSpPr>
          <p:cNvPr id="119832" name="Rectangle 24"/>
          <p:cNvSpPr>
            <a:spLocks noChangeArrowheads="1"/>
          </p:cNvSpPr>
          <p:nvPr/>
        </p:nvSpPr>
        <p:spPr bwMode="auto">
          <a:xfrm>
            <a:off x="7085013" y="4841875"/>
            <a:ext cx="168275" cy="1450975"/>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119833" name="Line 25"/>
          <p:cNvSpPr>
            <a:spLocks noChangeShapeType="1"/>
          </p:cNvSpPr>
          <p:nvPr/>
        </p:nvSpPr>
        <p:spPr bwMode="auto">
          <a:xfrm flipH="1">
            <a:off x="8359775" y="4954588"/>
            <a:ext cx="30163" cy="1570037"/>
          </a:xfrm>
          <a:prstGeom prst="line">
            <a:avLst/>
          </a:prstGeom>
          <a:noFill/>
          <a:ln w="9525">
            <a:solidFill>
              <a:schemeClr val="bg1"/>
            </a:solidFill>
            <a:prstDash val="dash"/>
            <a:round/>
            <a:headEnd/>
            <a:tailEnd/>
          </a:ln>
        </p:spPr>
        <p:txBody>
          <a:bodyPr/>
          <a:lstStyle/>
          <a:p>
            <a:endParaRPr lang="fr-FR"/>
          </a:p>
        </p:txBody>
      </p:sp>
      <p:sp>
        <p:nvSpPr>
          <p:cNvPr id="119834" name="Text Box 26"/>
          <p:cNvSpPr txBox="1">
            <a:spLocks noChangeArrowheads="1"/>
          </p:cNvSpPr>
          <p:nvPr/>
        </p:nvSpPr>
        <p:spPr bwMode="auto">
          <a:xfrm>
            <a:off x="7832725" y="4848225"/>
            <a:ext cx="1122363" cy="712788"/>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600" u="sng">
                <a:solidFill>
                  <a:srgbClr val="000000"/>
                </a:solidFill>
                <a:latin typeface="Verdana" pitchFamily="34" charset="0"/>
              </a:rPr>
              <a:t>:Ligne</a:t>
            </a:r>
          </a:p>
          <a:p>
            <a:pPr algn="ctr">
              <a:spcBef>
                <a:spcPct val="50000"/>
              </a:spcBef>
            </a:pPr>
            <a:r>
              <a:rPr lang="fr-FR" sz="1600" u="sng">
                <a:solidFill>
                  <a:srgbClr val="000000"/>
                </a:solidFill>
                <a:latin typeface="Verdana" pitchFamily="34" charset="0"/>
              </a:rPr>
              <a:t>Article</a:t>
            </a:r>
          </a:p>
        </p:txBody>
      </p:sp>
      <p:sp>
        <p:nvSpPr>
          <p:cNvPr id="222235" name="Text Box 27"/>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Application</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Line 2"/>
          <p:cNvSpPr>
            <a:spLocks noChangeShapeType="1"/>
          </p:cNvSpPr>
          <p:nvPr/>
        </p:nvSpPr>
        <p:spPr bwMode="auto">
          <a:xfrm>
            <a:off x="5505450" y="2765425"/>
            <a:ext cx="2147888" cy="0"/>
          </a:xfrm>
          <a:prstGeom prst="line">
            <a:avLst/>
          </a:prstGeom>
          <a:noFill/>
          <a:ln w="9525">
            <a:solidFill>
              <a:schemeClr val="bg1"/>
            </a:solidFill>
            <a:round/>
            <a:headEnd/>
            <a:tailEnd type="triangle" w="med" len="med"/>
          </a:ln>
        </p:spPr>
        <p:txBody>
          <a:bodyPr/>
          <a:lstStyle/>
          <a:p>
            <a:endParaRPr lang="fr-FR"/>
          </a:p>
        </p:txBody>
      </p:sp>
      <p:sp>
        <p:nvSpPr>
          <p:cNvPr id="120835" name="Line 3"/>
          <p:cNvSpPr>
            <a:spLocks noChangeShapeType="1"/>
          </p:cNvSpPr>
          <p:nvPr/>
        </p:nvSpPr>
        <p:spPr bwMode="auto">
          <a:xfrm>
            <a:off x="8150225" y="3078163"/>
            <a:ext cx="1588" cy="898525"/>
          </a:xfrm>
          <a:prstGeom prst="line">
            <a:avLst/>
          </a:prstGeom>
          <a:noFill/>
          <a:ln w="9525">
            <a:solidFill>
              <a:schemeClr val="bg1"/>
            </a:solidFill>
            <a:round/>
            <a:headEnd/>
            <a:tailEnd type="triangle" w="med" len="med"/>
          </a:ln>
        </p:spPr>
        <p:txBody>
          <a:bodyPr/>
          <a:lstStyle/>
          <a:p>
            <a:endParaRPr lang="fr-FR"/>
          </a:p>
        </p:txBody>
      </p:sp>
      <p:sp>
        <p:nvSpPr>
          <p:cNvPr id="120836" name="Text Box 4"/>
          <p:cNvSpPr txBox="1">
            <a:spLocks noChangeArrowheads="1"/>
          </p:cNvSpPr>
          <p:nvPr/>
        </p:nvSpPr>
        <p:spPr bwMode="auto">
          <a:xfrm>
            <a:off x="1155700" y="1247775"/>
            <a:ext cx="1503363" cy="34607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600">
                <a:solidFill>
                  <a:srgbClr val="000000"/>
                </a:solidFill>
                <a:latin typeface="Verdana" pitchFamily="34" charset="0"/>
              </a:rPr>
              <a:t>Presentation</a:t>
            </a:r>
          </a:p>
        </p:txBody>
      </p:sp>
      <p:sp>
        <p:nvSpPr>
          <p:cNvPr id="120837" name="Rectangle 5"/>
          <p:cNvSpPr>
            <a:spLocks noChangeArrowheads="1"/>
          </p:cNvSpPr>
          <p:nvPr/>
        </p:nvSpPr>
        <p:spPr bwMode="auto">
          <a:xfrm>
            <a:off x="1155700" y="1598613"/>
            <a:ext cx="4449763" cy="4638675"/>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120838" name="Rectangle 6"/>
          <p:cNvSpPr>
            <a:spLocks noGrp="1" noChangeArrowheads="1"/>
          </p:cNvSpPr>
          <p:nvPr>
            <p:ph type="body" idx="4294967295"/>
          </p:nvPr>
        </p:nvSpPr>
        <p:spPr bwMode="gray">
          <a:xfrm>
            <a:off x="101600" y="404813"/>
            <a:ext cx="8963025" cy="5976937"/>
          </a:xfrm>
          <a:noFill/>
        </p:spPr>
        <p:txBody>
          <a:bodyPr lIns="91390" tIns="45695" rIns="91390" bIns="45695"/>
          <a:lstStyle/>
          <a:p>
            <a:pPr marL="93663" indent="-93663" defTabSz="357188" eaLnBrk="1" hangingPunct="1">
              <a:buFontTx/>
              <a:buNone/>
              <a:tabLst>
                <a:tab pos="93663" algn="l"/>
              </a:tabLst>
            </a:pPr>
            <a:r>
              <a:rPr lang="en-GB" sz="500" smtClean="0"/>
              <a:t>	</a:t>
            </a:r>
            <a:r>
              <a:rPr lang="en-GB" sz="1000" smtClean="0"/>
              <a:t>	</a:t>
            </a:r>
          </a:p>
          <a:p>
            <a:pPr marL="93663" indent="-93663" algn="just" defTabSz="357188" eaLnBrk="1" hangingPunct="1">
              <a:buFontTx/>
              <a:buNone/>
              <a:tabLst>
                <a:tab pos="93663" algn="l"/>
              </a:tabLst>
            </a:pPr>
            <a:r>
              <a:rPr lang="en-GB" sz="2800" smtClean="0"/>
              <a:t>		</a:t>
            </a:r>
            <a:endParaRPr lang="en-GB" smtClean="0">
              <a:solidFill>
                <a:srgbClr val="000000"/>
              </a:solidFill>
            </a:endParaRPr>
          </a:p>
        </p:txBody>
      </p:sp>
      <p:pic>
        <p:nvPicPr>
          <p:cNvPr id="120839" name="Picture 7"/>
          <p:cNvPicPr>
            <a:picLocks noChangeAspect="1" noChangeArrowheads="1"/>
          </p:cNvPicPr>
          <p:nvPr/>
        </p:nvPicPr>
        <p:blipFill>
          <a:blip r:embed="rId3"/>
          <a:srcRect/>
          <a:stretch>
            <a:fillRect/>
          </a:stretch>
        </p:blipFill>
        <p:spPr bwMode="auto">
          <a:xfrm>
            <a:off x="1208088" y="1851025"/>
            <a:ext cx="4318000" cy="3870325"/>
          </a:xfrm>
          <a:prstGeom prst="rect">
            <a:avLst/>
          </a:prstGeom>
          <a:noFill/>
          <a:ln w="9525">
            <a:noFill/>
            <a:miter lim="800000"/>
            <a:headEnd/>
            <a:tailEnd/>
          </a:ln>
        </p:spPr>
      </p:pic>
      <p:sp>
        <p:nvSpPr>
          <p:cNvPr id="120840" name="Text Box 8"/>
          <p:cNvSpPr txBox="1">
            <a:spLocks noChangeArrowheads="1"/>
          </p:cNvSpPr>
          <p:nvPr/>
        </p:nvSpPr>
        <p:spPr bwMode="auto">
          <a:xfrm>
            <a:off x="7667625" y="2247900"/>
            <a:ext cx="1422400"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a:solidFill>
                  <a:srgbClr val="000000"/>
                </a:solidFill>
                <a:latin typeface="Verdana" pitchFamily="34" charset="0"/>
              </a:rPr>
              <a:t>Control</a:t>
            </a:r>
          </a:p>
        </p:txBody>
      </p:sp>
      <p:sp>
        <p:nvSpPr>
          <p:cNvPr id="120841" name="Rectangle 9"/>
          <p:cNvSpPr>
            <a:spLocks noChangeArrowheads="1"/>
          </p:cNvSpPr>
          <p:nvPr/>
        </p:nvSpPr>
        <p:spPr bwMode="auto">
          <a:xfrm>
            <a:off x="7659688" y="2546350"/>
            <a:ext cx="1431925" cy="574675"/>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120842" name="Text Box 10"/>
          <p:cNvSpPr txBox="1">
            <a:spLocks noChangeArrowheads="1"/>
          </p:cNvSpPr>
          <p:nvPr/>
        </p:nvSpPr>
        <p:spPr bwMode="auto">
          <a:xfrm>
            <a:off x="6257925" y="3667125"/>
            <a:ext cx="1157288"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a:solidFill>
                  <a:srgbClr val="000000"/>
                </a:solidFill>
                <a:latin typeface="Verdana" pitchFamily="34" charset="0"/>
              </a:rPr>
              <a:t>Domaine</a:t>
            </a:r>
          </a:p>
        </p:txBody>
      </p:sp>
      <p:sp>
        <p:nvSpPr>
          <p:cNvPr id="120843" name="Rectangle 11"/>
          <p:cNvSpPr>
            <a:spLocks noChangeArrowheads="1"/>
          </p:cNvSpPr>
          <p:nvPr/>
        </p:nvSpPr>
        <p:spPr bwMode="auto">
          <a:xfrm>
            <a:off x="6254750" y="3962400"/>
            <a:ext cx="2671763" cy="1506538"/>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120844" name="Text Box 12"/>
          <p:cNvSpPr txBox="1">
            <a:spLocks noChangeArrowheads="1"/>
          </p:cNvSpPr>
          <p:nvPr/>
        </p:nvSpPr>
        <p:spPr bwMode="auto">
          <a:xfrm>
            <a:off x="6259513" y="5708650"/>
            <a:ext cx="1158875"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a:solidFill>
                  <a:srgbClr val="000000"/>
                </a:solidFill>
                <a:latin typeface="Verdana" pitchFamily="34" charset="0"/>
              </a:rPr>
              <a:t>Service</a:t>
            </a:r>
          </a:p>
        </p:txBody>
      </p:sp>
      <p:sp>
        <p:nvSpPr>
          <p:cNvPr id="120845" name="Rectangle 13"/>
          <p:cNvSpPr>
            <a:spLocks noChangeArrowheads="1"/>
          </p:cNvSpPr>
          <p:nvPr/>
        </p:nvSpPr>
        <p:spPr bwMode="auto">
          <a:xfrm>
            <a:off x="6262688" y="6015038"/>
            <a:ext cx="2659062" cy="654050"/>
          </a:xfrm>
          <a:prstGeom prst="rect">
            <a:avLst/>
          </a:prstGeom>
          <a:solidFill>
            <a:schemeClr val="bg1"/>
          </a:solidFill>
          <a:ln w="9525">
            <a:solidFill>
              <a:srgbClr val="000000"/>
            </a:solidFill>
            <a:miter lim="800000"/>
            <a:headEnd/>
            <a:tailEnd/>
          </a:ln>
        </p:spPr>
        <p:txBody>
          <a:bodyPr wrap="none" anchor="ctr"/>
          <a:lstStyle/>
          <a:p>
            <a:endParaRPr lang="fr-FR"/>
          </a:p>
        </p:txBody>
      </p:sp>
      <p:sp>
        <p:nvSpPr>
          <p:cNvPr id="120846" name="Line 14"/>
          <p:cNvSpPr>
            <a:spLocks noChangeShapeType="1"/>
          </p:cNvSpPr>
          <p:nvPr/>
        </p:nvSpPr>
        <p:spPr bwMode="auto">
          <a:xfrm>
            <a:off x="7812088" y="5491163"/>
            <a:ext cx="7937" cy="504825"/>
          </a:xfrm>
          <a:prstGeom prst="line">
            <a:avLst/>
          </a:prstGeom>
          <a:noFill/>
          <a:ln w="9525">
            <a:solidFill>
              <a:schemeClr val="bg1"/>
            </a:solidFill>
            <a:round/>
            <a:headEnd/>
            <a:tailEnd type="triangle" w="med" len="med"/>
          </a:ln>
        </p:spPr>
        <p:txBody>
          <a:bodyPr/>
          <a:lstStyle/>
          <a:p>
            <a:endParaRPr lang="fr-FR"/>
          </a:p>
        </p:txBody>
      </p:sp>
      <p:sp>
        <p:nvSpPr>
          <p:cNvPr id="120847" name="Text Box 15"/>
          <p:cNvSpPr txBox="1">
            <a:spLocks noChangeArrowheads="1"/>
          </p:cNvSpPr>
          <p:nvPr/>
        </p:nvSpPr>
        <p:spPr bwMode="auto">
          <a:xfrm>
            <a:off x="7767638" y="2630488"/>
            <a:ext cx="1035050"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a:solidFill>
                  <a:srgbClr val="000000"/>
                </a:solidFill>
                <a:latin typeface="Verdana" pitchFamily="34" charset="0"/>
              </a:rPr>
              <a:t>Registre</a:t>
            </a:r>
          </a:p>
        </p:txBody>
      </p:sp>
      <p:sp>
        <p:nvSpPr>
          <p:cNvPr id="120848" name="Text Box 16"/>
          <p:cNvSpPr txBox="1">
            <a:spLocks noChangeArrowheads="1"/>
          </p:cNvSpPr>
          <p:nvPr/>
        </p:nvSpPr>
        <p:spPr bwMode="auto">
          <a:xfrm>
            <a:off x="6350000" y="4102100"/>
            <a:ext cx="1041400"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a:solidFill>
                  <a:srgbClr val="000000"/>
                </a:solidFill>
                <a:latin typeface="Verdana" pitchFamily="34" charset="0"/>
              </a:rPr>
              <a:t>Catalog</a:t>
            </a:r>
          </a:p>
        </p:txBody>
      </p:sp>
      <p:sp>
        <p:nvSpPr>
          <p:cNvPr id="120849" name="Text Box 17"/>
          <p:cNvSpPr txBox="1">
            <a:spLocks noChangeArrowheads="1"/>
          </p:cNvSpPr>
          <p:nvPr/>
        </p:nvSpPr>
        <p:spPr bwMode="auto">
          <a:xfrm>
            <a:off x="6364288" y="4703763"/>
            <a:ext cx="1087437" cy="633412"/>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a:solidFill>
                  <a:srgbClr val="000000"/>
                </a:solidFill>
                <a:latin typeface="Verdana" pitchFamily="34" charset="0"/>
              </a:rPr>
              <a:t>Spec</a:t>
            </a:r>
          </a:p>
          <a:p>
            <a:pPr algn="ctr">
              <a:spcBef>
                <a:spcPct val="50000"/>
              </a:spcBef>
            </a:pPr>
            <a:r>
              <a:rPr lang="fr-FR" sz="1400">
                <a:solidFill>
                  <a:srgbClr val="000000"/>
                </a:solidFill>
                <a:latin typeface="Verdana" pitchFamily="34" charset="0"/>
              </a:rPr>
              <a:t>Produit</a:t>
            </a:r>
          </a:p>
        </p:txBody>
      </p:sp>
      <p:sp>
        <p:nvSpPr>
          <p:cNvPr id="120850" name="Text Box 18"/>
          <p:cNvSpPr txBox="1">
            <a:spLocks noChangeArrowheads="1"/>
          </p:cNvSpPr>
          <p:nvPr/>
        </p:nvSpPr>
        <p:spPr bwMode="auto">
          <a:xfrm>
            <a:off x="7762875" y="4097338"/>
            <a:ext cx="869950"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a:solidFill>
                  <a:srgbClr val="000000"/>
                </a:solidFill>
                <a:latin typeface="Verdana" pitchFamily="34" charset="0"/>
              </a:rPr>
              <a:t>Vente</a:t>
            </a:r>
          </a:p>
        </p:txBody>
      </p:sp>
      <p:sp>
        <p:nvSpPr>
          <p:cNvPr id="120851" name="Text Box 19"/>
          <p:cNvSpPr txBox="1">
            <a:spLocks noChangeArrowheads="1"/>
          </p:cNvSpPr>
          <p:nvPr/>
        </p:nvSpPr>
        <p:spPr bwMode="auto">
          <a:xfrm>
            <a:off x="7713663" y="4692650"/>
            <a:ext cx="1011237" cy="633413"/>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a:solidFill>
                  <a:srgbClr val="000000"/>
                </a:solidFill>
                <a:latin typeface="Verdana" pitchFamily="34" charset="0"/>
              </a:rPr>
              <a:t>Ligne</a:t>
            </a:r>
          </a:p>
          <a:p>
            <a:pPr algn="ctr">
              <a:spcBef>
                <a:spcPct val="50000"/>
              </a:spcBef>
            </a:pPr>
            <a:r>
              <a:rPr lang="fr-FR" sz="1400">
                <a:solidFill>
                  <a:srgbClr val="000000"/>
                </a:solidFill>
                <a:latin typeface="Verdana" pitchFamily="34" charset="0"/>
              </a:rPr>
              <a:t>Article</a:t>
            </a:r>
          </a:p>
        </p:txBody>
      </p:sp>
      <p:sp>
        <p:nvSpPr>
          <p:cNvPr id="120852" name="Text Box 20"/>
          <p:cNvSpPr txBox="1">
            <a:spLocks noChangeArrowheads="1"/>
          </p:cNvSpPr>
          <p:nvPr/>
        </p:nvSpPr>
        <p:spPr bwMode="auto">
          <a:xfrm>
            <a:off x="6543675" y="6191250"/>
            <a:ext cx="1576388" cy="314325"/>
          </a:xfrm>
          <a:prstGeom prst="rect">
            <a:avLst/>
          </a:prstGeom>
          <a:solidFill>
            <a:schemeClr val="bg1"/>
          </a:solidFill>
          <a:ln w="9525">
            <a:solidFill>
              <a:srgbClr val="000000"/>
            </a:solidFill>
            <a:miter lim="800000"/>
            <a:headEnd/>
            <a:tailEnd/>
          </a:ln>
        </p:spPr>
        <p:txBody>
          <a:bodyPr lIns="91390" tIns="45695" rIns="91390" bIns="45695">
            <a:spAutoFit/>
          </a:bodyPr>
          <a:lstStyle/>
          <a:p>
            <a:pPr algn="ctr">
              <a:spcBef>
                <a:spcPct val="50000"/>
              </a:spcBef>
            </a:pPr>
            <a:r>
              <a:rPr lang="fr-FR" sz="1400">
                <a:solidFill>
                  <a:srgbClr val="000000"/>
                </a:solidFill>
                <a:latin typeface="Verdana" pitchFamily="34" charset="0"/>
              </a:rPr>
              <a:t>Dal_LineArticle</a:t>
            </a:r>
          </a:p>
        </p:txBody>
      </p:sp>
      <p:sp>
        <p:nvSpPr>
          <p:cNvPr id="120853" name="Text Box 21"/>
          <p:cNvSpPr txBox="1">
            <a:spLocks noChangeArrowheads="1"/>
          </p:cNvSpPr>
          <p:nvPr/>
        </p:nvSpPr>
        <p:spPr bwMode="auto">
          <a:xfrm>
            <a:off x="5389563" y="2476500"/>
            <a:ext cx="2463800" cy="304800"/>
          </a:xfrm>
          <a:prstGeom prst="rect">
            <a:avLst/>
          </a:prstGeom>
          <a:noFill/>
          <a:ln w="9525">
            <a:noFill/>
            <a:miter lim="800000"/>
            <a:headEnd/>
            <a:tailEnd/>
          </a:ln>
        </p:spPr>
        <p:txBody>
          <a:bodyPr lIns="91390" tIns="45695" rIns="91390" bIns="45695">
            <a:spAutoFit/>
          </a:bodyPr>
          <a:lstStyle/>
          <a:p>
            <a:pPr algn="ctr">
              <a:spcBef>
                <a:spcPct val="50000"/>
              </a:spcBef>
            </a:pPr>
            <a:r>
              <a:rPr lang="fr-FR" sz="1400">
                <a:solidFill>
                  <a:schemeClr val="bg1"/>
                </a:solidFill>
                <a:latin typeface="Verdana" pitchFamily="34" charset="0"/>
              </a:rPr>
              <a:t>SaisirArticle(code,qte)</a:t>
            </a:r>
          </a:p>
        </p:txBody>
      </p:sp>
      <p:grpSp>
        <p:nvGrpSpPr>
          <p:cNvPr id="120854" name="Group 22"/>
          <p:cNvGrpSpPr>
            <a:grpSpLocks/>
          </p:cNvGrpSpPr>
          <p:nvPr/>
        </p:nvGrpSpPr>
        <p:grpSpPr bwMode="auto">
          <a:xfrm>
            <a:off x="222250" y="2778125"/>
            <a:ext cx="463550" cy="576263"/>
            <a:chOff x="139" y="1710"/>
            <a:chExt cx="243" cy="650"/>
          </a:xfrm>
        </p:grpSpPr>
        <p:sp>
          <p:nvSpPr>
            <p:cNvPr id="120860" name="Oval 23"/>
            <p:cNvSpPr>
              <a:spLocks noChangeArrowheads="1"/>
            </p:cNvSpPr>
            <p:nvPr/>
          </p:nvSpPr>
          <p:spPr bwMode="auto">
            <a:xfrm>
              <a:off x="205" y="1710"/>
              <a:ext cx="121" cy="167"/>
            </a:xfrm>
            <a:prstGeom prst="ellipse">
              <a:avLst/>
            </a:prstGeom>
            <a:solidFill>
              <a:schemeClr val="bg1"/>
            </a:solidFill>
            <a:ln w="9525">
              <a:solidFill>
                <a:schemeClr val="bg1"/>
              </a:solidFill>
              <a:round/>
              <a:headEnd/>
              <a:tailEnd/>
            </a:ln>
          </p:spPr>
          <p:txBody>
            <a:bodyPr wrap="none" anchor="ctr"/>
            <a:lstStyle/>
            <a:p>
              <a:endParaRPr lang="fr-FR"/>
            </a:p>
          </p:txBody>
        </p:sp>
        <p:sp>
          <p:nvSpPr>
            <p:cNvPr id="120861" name="Line 24"/>
            <p:cNvSpPr>
              <a:spLocks noChangeShapeType="1"/>
            </p:cNvSpPr>
            <p:nvPr/>
          </p:nvSpPr>
          <p:spPr bwMode="auto">
            <a:xfrm flipH="1">
              <a:off x="270" y="1861"/>
              <a:ext cx="1" cy="306"/>
            </a:xfrm>
            <a:prstGeom prst="line">
              <a:avLst/>
            </a:prstGeom>
            <a:noFill/>
            <a:ln w="9525">
              <a:solidFill>
                <a:schemeClr val="bg1"/>
              </a:solidFill>
              <a:round/>
              <a:headEnd/>
              <a:tailEnd/>
            </a:ln>
          </p:spPr>
          <p:txBody>
            <a:bodyPr/>
            <a:lstStyle/>
            <a:p>
              <a:endParaRPr lang="fr-FR"/>
            </a:p>
          </p:txBody>
        </p:sp>
        <p:sp>
          <p:nvSpPr>
            <p:cNvPr id="120862" name="Line 25"/>
            <p:cNvSpPr>
              <a:spLocks noChangeShapeType="1"/>
            </p:cNvSpPr>
            <p:nvPr/>
          </p:nvSpPr>
          <p:spPr bwMode="auto">
            <a:xfrm flipH="1">
              <a:off x="139" y="2139"/>
              <a:ext cx="131" cy="207"/>
            </a:xfrm>
            <a:prstGeom prst="line">
              <a:avLst/>
            </a:prstGeom>
            <a:noFill/>
            <a:ln w="9525">
              <a:solidFill>
                <a:schemeClr val="bg1"/>
              </a:solidFill>
              <a:round/>
              <a:headEnd/>
              <a:tailEnd/>
            </a:ln>
          </p:spPr>
          <p:txBody>
            <a:bodyPr/>
            <a:lstStyle/>
            <a:p>
              <a:endParaRPr lang="fr-FR"/>
            </a:p>
          </p:txBody>
        </p:sp>
        <p:sp>
          <p:nvSpPr>
            <p:cNvPr id="120863" name="Line 26"/>
            <p:cNvSpPr>
              <a:spLocks noChangeShapeType="1"/>
            </p:cNvSpPr>
            <p:nvPr/>
          </p:nvSpPr>
          <p:spPr bwMode="auto">
            <a:xfrm>
              <a:off x="270" y="2139"/>
              <a:ext cx="103" cy="221"/>
            </a:xfrm>
            <a:prstGeom prst="line">
              <a:avLst/>
            </a:prstGeom>
            <a:noFill/>
            <a:ln w="9525">
              <a:solidFill>
                <a:schemeClr val="bg1"/>
              </a:solidFill>
              <a:round/>
              <a:headEnd/>
              <a:tailEnd/>
            </a:ln>
          </p:spPr>
          <p:txBody>
            <a:bodyPr/>
            <a:lstStyle/>
            <a:p>
              <a:endParaRPr lang="fr-FR"/>
            </a:p>
          </p:txBody>
        </p:sp>
        <p:sp>
          <p:nvSpPr>
            <p:cNvPr id="120864" name="Line 27"/>
            <p:cNvSpPr>
              <a:spLocks noChangeShapeType="1"/>
            </p:cNvSpPr>
            <p:nvPr/>
          </p:nvSpPr>
          <p:spPr bwMode="auto">
            <a:xfrm>
              <a:off x="158" y="1974"/>
              <a:ext cx="224" cy="0"/>
            </a:xfrm>
            <a:prstGeom prst="line">
              <a:avLst/>
            </a:prstGeom>
            <a:noFill/>
            <a:ln w="9525">
              <a:solidFill>
                <a:schemeClr val="bg1"/>
              </a:solidFill>
              <a:round/>
              <a:headEnd/>
              <a:tailEnd/>
            </a:ln>
          </p:spPr>
          <p:txBody>
            <a:bodyPr/>
            <a:lstStyle/>
            <a:p>
              <a:endParaRPr lang="fr-FR"/>
            </a:p>
          </p:txBody>
        </p:sp>
      </p:grpSp>
      <p:sp>
        <p:nvSpPr>
          <p:cNvPr id="120855" name="Line 28"/>
          <p:cNvSpPr>
            <a:spLocks noChangeShapeType="1"/>
          </p:cNvSpPr>
          <p:nvPr/>
        </p:nvSpPr>
        <p:spPr bwMode="auto">
          <a:xfrm>
            <a:off x="458788" y="3325813"/>
            <a:ext cx="0" cy="1273175"/>
          </a:xfrm>
          <a:prstGeom prst="line">
            <a:avLst/>
          </a:prstGeom>
          <a:noFill/>
          <a:ln w="28575">
            <a:solidFill>
              <a:schemeClr val="tx1"/>
            </a:solidFill>
            <a:round/>
            <a:headEnd/>
            <a:tailEnd/>
          </a:ln>
        </p:spPr>
        <p:txBody>
          <a:bodyPr/>
          <a:lstStyle/>
          <a:p>
            <a:endParaRPr lang="fr-FR"/>
          </a:p>
        </p:txBody>
      </p:sp>
      <p:sp>
        <p:nvSpPr>
          <p:cNvPr id="120856" name="Line 29"/>
          <p:cNvSpPr>
            <a:spLocks noChangeShapeType="1"/>
          </p:cNvSpPr>
          <p:nvPr/>
        </p:nvSpPr>
        <p:spPr bwMode="auto">
          <a:xfrm>
            <a:off x="454025" y="4613275"/>
            <a:ext cx="1108075" cy="0"/>
          </a:xfrm>
          <a:prstGeom prst="line">
            <a:avLst/>
          </a:prstGeom>
          <a:noFill/>
          <a:ln w="28575">
            <a:solidFill>
              <a:schemeClr val="tx1"/>
            </a:solidFill>
            <a:round/>
            <a:headEnd/>
            <a:tailEnd type="triangle" w="med" len="med"/>
          </a:ln>
        </p:spPr>
        <p:txBody>
          <a:bodyPr/>
          <a:lstStyle/>
          <a:p>
            <a:endParaRPr lang="fr-FR"/>
          </a:p>
        </p:txBody>
      </p:sp>
      <p:sp>
        <p:nvSpPr>
          <p:cNvPr id="120857" name="Text Box 30"/>
          <p:cNvSpPr txBox="1">
            <a:spLocks noChangeArrowheads="1"/>
          </p:cNvSpPr>
          <p:nvPr/>
        </p:nvSpPr>
        <p:spPr bwMode="auto">
          <a:xfrm>
            <a:off x="463550" y="4294188"/>
            <a:ext cx="750888" cy="336550"/>
          </a:xfrm>
          <a:prstGeom prst="rect">
            <a:avLst/>
          </a:prstGeom>
          <a:noFill/>
          <a:ln w="9525">
            <a:noFill/>
            <a:miter lim="800000"/>
            <a:headEnd/>
            <a:tailEnd/>
          </a:ln>
        </p:spPr>
        <p:txBody>
          <a:bodyPr lIns="91390" tIns="45695" rIns="91390" bIns="45695">
            <a:spAutoFit/>
          </a:bodyPr>
          <a:lstStyle/>
          <a:p>
            <a:pPr algn="ctr">
              <a:spcBef>
                <a:spcPct val="50000"/>
              </a:spcBef>
            </a:pPr>
            <a:r>
              <a:rPr lang="fr-FR" sz="1600">
                <a:solidFill>
                  <a:schemeClr val="bg1"/>
                </a:solidFill>
                <a:latin typeface="Verdana" pitchFamily="34" charset="0"/>
              </a:rPr>
              <a:t>click</a:t>
            </a:r>
          </a:p>
        </p:txBody>
      </p:sp>
      <p:sp>
        <p:nvSpPr>
          <p:cNvPr id="120858" name="Text Box 31"/>
          <p:cNvSpPr txBox="1">
            <a:spLocks noChangeArrowheads="1"/>
          </p:cNvSpPr>
          <p:nvPr/>
        </p:nvSpPr>
        <p:spPr bwMode="auto">
          <a:xfrm>
            <a:off x="2105025" y="5757863"/>
            <a:ext cx="2436813" cy="336550"/>
          </a:xfrm>
          <a:prstGeom prst="rect">
            <a:avLst/>
          </a:prstGeom>
          <a:noFill/>
          <a:ln w="9525">
            <a:noFill/>
            <a:miter lim="800000"/>
            <a:headEnd/>
            <a:tailEnd/>
          </a:ln>
        </p:spPr>
        <p:txBody>
          <a:bodyPr lIns="91390" tIns="45695" rIns="91390" bIns="45695">
            <a:spAutoFit/>
          </a:bodyPr>
          <a:lstStyle/>
          <a:p>
            <a:pPr algn="ctr">
              <a:spcBef>
                <a:spcPct val="50000"/>
              </a:spcBef>
            </a:pPr>
            <a:r>
              <a:rPr lang="fr-FR" sz="1600">
                <a:solidFill>
                  <a:srgbClr val="000000"/>
                </a:solidFill>
                <a:latin typeface="Verdana" pitchFamily="34" charset="0"/>
              </a:rPr>
              <a:t>FrameTraiterVente</a:t>
            </a:r>
          </a:p>
        </p:txBody>
      </p:sp>
      <p:sp>
        <p:nvSpPr>
          <p:cNvPr id="224288" name="Text Box 32"/>
          <p:cNvSpPr txBox="1">
            <a:spLocks noChangeArrowheads="1"/>
          </p:cNvSpPr>
          <p:nvPr/>
        </p:nvSpPr>
        <p:spPr bwMode="auto">
          <a:xfrm>
            <a:off x="0" y="0"/>
            <a:ext cx="9144000" cy="5794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200" b="1">
                <a:solidFill>
                  <a:srgbClr val="D9EDEF"/>
                </a:solidFill>
                <a:effectLst>
                  <a:outerShdw blurRad="38100" dist="38100" dir="2700000" algn="tl">
                    <a:srgbClr val="000000"/>
                  </a:outerShdw>
                </a:effectLst>
              </a:rPr>
              <a:t>Maquette d’architecture logique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body" idx="4294967295"/>
          </p:nvPr>
        </p:nvSpPr>
        <p:spPr bwMode="gray">
          <a:xfrm>
            <a:off x="101600" y="1295400"/>
            <a:ext cx="8963025" cy="5013325"/>
          </a:xfrm>
        </p:spPr>
        <p:txBody>
          <a:bodyPr lIns="91390" tIns="45695" rIns="91390" bIns="45695"/>
          <a:lstStyle/>
          <a:p>
            <a:pPr marL="0" indent="0" algn="just" eaLnBrk="1" hangingPunct="1">
              <a:buFontTx/>
              <a:buNone/>
              <a:defRPr/>
            </a:pPr>
            <a:r>
              <a:rPr lang="fr-FR" smtClean="0">
                <a:solidFill>
                  <a:schemeClr val="bg1"/>
                </a:solidFill>
                <a:effectLst>
                  <a:outerShdw blurRad="38100" dist="38100" dir="2700000" algn="tl">
                    <a:srgbClr val="000000"/>
                  </a:outerShdw>
                </a:effectLst>
              </a:rPr>
              <a:t>Un PME  est une tâche effectuée par une personne : </a:t>
            </a:r>
          </a:p>
          <a:p>
            <a:pPr marL="0" indent="0" algn="just" eaLnBrk="1" hangingPunct="1">
              <a:buFontTx/>
              <a:buNone/>
              <a:defRPr/>
            </a:pPr>
            <a:endParaRPr lang="fr-FR" smtClean="0">
              <a:solidFill>
                <a:schemeClr val="bg1"/>
              </a:solidFill>
              <a:effectLst>
                <a:outerShdw blurRad="38100" dist="38100" dir="2700000" algn="tl">
                  <a:srgbClr val="000000"/>
                </a:outerShdw>
              </a:effectLst>
            </a:endParaRPr>
          </a:p>
          <a:p>
            <a:pPr marL="898525" lvl="1" indent="-533400"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en un lieu et un temps donné</a:t>
            </a:r>
          </a:p>
          <a:p>
            <a:pPr marL="898525" lvl="1" indent="-533400" algn="just" eaLnBrk="1" hangingPunct="1">
              <a:buClr>
                <a:schemeClr val="tx1"/>
              </a:buClr>
              <a:buFont typeface="Wingdings" pitchFamily="2" charset="2"/>
              <a:buBlip>
                <a:blip r:embed="rId3"/>
              </a:buBlip>
              <a:defRPr/>
            </a:pPr>
            <a:endParaRPr lang="fr-FR" sz="3200" smtClean="0">
              <a:solidFill>
                <a:schemeClr val="bg1"/>
              </a:solidFill>
              <a:effectLst>
                <a:outerShdw blurRad="38100" dist="38100" dir="2700000" algn="tl">
                  <a:srgbClr val="000000"/>
                </a:outerShdw>
              </a:effectLst>
            </a:endParaRPr>
          </a:p>
          <a:p>
            <a:pPr marL="898525" lvl="1" indent="-533400"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en réponse à un événement</a:t>
            </a:r>
          </a:p>
          <a:p>
            <a:pPr marL="898525" lvl="1" indent="-533400" algn="just" eaLnBrk="1" hangingPunct="1">
              <a:buClr>
                <a:schemeClr val="tx1"/>
              </a:buClr>
              <a:buFont typeface="Wingdings" pitchFamily="2" charset="2"/>
              <a:buBlip>
                <a:blip r:embed="rId3"/>
              </a:buBlip>
              <a:defRPr/>
            </a:pPr>
            <a:endParaRPr lang="fr-FR" sz="3200" smtClean="0">
              <a:solidFill>
                <a:schemeClr val="bg1"/>
              </a:solidFill>
              <a:effectLst>
                <a:outerShdw blurRad="38100" dist="38100" dir="2700000" algn="tl">
                  <a:srgbClr val="000000"/>
                </a:outerShdw>
              </a:effectLst>
            </a:endParaRPr>
          </a:p>
          <a:p>
            <a:pPr marL="898525" lvl="1" indent="-533400" algn="just" eaLnBrk="1" hangingPunct="1">
              <a:buClr>
                <a:schemeClr val="tx1"/>
              </a:buClr>
              <a:buFont typeface="Wingdings" pitchFamily="2" charset="2"/>
              <a:buBlip>
                <a:blip r:embed="rId3"/>
              </a:buBlip>
              <a:defRPr/>
            </a:pPr>
            <a:r>
              <a:rPr lang="fr-FR" sz="3200" smtClean="0">
                <a:solidFill>
                  <a:schemeClr val="bg1"/>
                </a:solidFill>
                <a:effectLst>
                  <a:outerShdw blurRad="38100" dist="38100" dir="2700000" algn="tl">
                    <a:srgbClr val="000000"/>
                  </a:outerShdw>
                </a:effectLst>
              </a:rPr>
              <a:t>et qui ajoute une valeur mesurable</a:t>
            </a:r>
          </a:p>
        </p:txBody>
      </p:sp>
      <p:sp>
        <p:nvSpPr>
          <p:cNvPr id="123907"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Les processus métier élémentaires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body" idx="4294967295"/>
          </p:nvPr>
        </p:nvSpPr>
        <p:spPr bwMode="gray">
          <a:xfrm>
            <a:off x="90488" y="839788"/>
            <a:ext cx="8963025" cy="5178425"/>
          </a:xfrm>
        </p:spPr>
        <p:txBody>
          <a:bodyPr lIns="91390" tIns="45695" rIns="91390" bIns="45695"/>
          <a:lstStyle/>
          <a:p>
            <a:pPr marL="0" indent="0" algn="just" eaLnBrk="1" hangingPunct="1">
              <a:lnSpc>
                <a:spcPct val="90000"/>
              </a:lnSpc>
              <a:buFontTx/>
              <a:buNone/>
              <a:defRPr/>
            </a:pPr>
            <a:r>
              <a:rPr lang="fr-FR" sz="3000" smtClean="0">
                <a:solidFill>
                  <a:schemeClr val="bg1"/>
                </a:solidFill>
                <a:effectLst>
                  <a:outerShdw blurRad="38100" dist="38100" dir="2700000" algn="tl">
                    <a:srgbClr val="000000"/>
                  </a:outerShdw>
                </a:effectLst>
              </a:rPr>
              <a:t>Seule la forme textuelle permet de décrire les cas d’utilisation. Mais UML n’en propose aucune. </a:t>
            </a:r>
          </a:p>
          <a:p>
            <a:pPr marL="0" indent="0" algn="just" eaLnBrk="1" hangingPunct="1">
              <a:lnSpc>
                <a:spcPct val="90000"/>
              </a:lnSpc>
              <a:buFontTx/>
              <a:buNone/>
              <a:defRPr/>
            </a:pPr>
            <a:endParaRPr lang="fr-FR" sz="1200" smtClean="0">
              <a:solidFill>
                <a:schemeClr val="bg1"/>
              </a:solidFill>
              <a:effectLst>
                <a:outerShdw blurRad="38100" dist="38100" dir="2700000" algn="tl">
                  <a:srgbClr val="000000"/>
                </a:outerShdw>
              </a:effectLst>
            </a:endParaRPr>
          </a:p>
          <a:p>
            <a:pPr marL="0" indent="0" algn="just" eaLnBrk="1" hangingPunct="1">
              <a:lnSpc>
                <a:spcPct val="90000"/>
              </a:lnSpc>
              <a:buFontTx/>
              <a:buNone/>
              <a:defRPr/>
            </a:pPr>
            <a:r>
              <a:rPr lang="fr-FR" sz="3000" smtClean="0">
                <a:solidFill>
                  <a:schemeClr val="bg1"/>
                </a:solidFill>
                <a:effectLst>
                  <a:outerShdw blurRad="38100" dist="38100" dir="2700000" algn="tl">
                    <a:srgbClr val="000000"/>
                  </a:outerShdw>
                </a:effectLst>
              </a:rPr>
              <a:t>Selon le niveau de précision, la rédaction d’un cas d’utilisation peut prendre deux formes: </a:t>
            </a:r>
          </a:p>
          <a:p>
            <a:pPr marL="0" indent="0" algn="just" eaLnBrk="1" hangingPunct="1">
              <a:lnSpc>
                <a:spcPct val="90000"/>
              </a:lnSpc>
              <a:buFontTx/>
              <a:buNone/>
              <a:defRPr/>
            </a:pPr>
            <a:endParaRPr lang="fr-FR" sz="1200" smtClean="0">
              <a:solidFill>
                <a:schemeClr val="bg1"/>
              </a:solidFill>
              <a:effectLst>
                <a:outerShdw blurRad="38100" dist="38100" dir="2700000" algn="tl">
                  <a:srgbClr val="000000"/>
                </a:outerShdw>
              </a:effectLst>
            </a:endParaRPr>
          </a:p>
          <a:p>
            <a:pPr marL="808038" lvl="1" indent="-533400" algn="just" eaLnBrk="1" hangingPunct="1">
              <a:lnSpc>
                <a:spcPct val="9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Résumée</a:t>
            </a:r>
          </a:p>
          <a:p>
            <a:pPr marL="808038" lvl="1" indent="-533400" algn="just" eaLnBrk="1" hangingPunct="1">
              <a:lnSpc>
                <a:spcPct val="90000"/>
              </a:lnSpc>
              <a:buClr>
                <a:schemeClr val="tx1"/>
              </a:buClr>
              <a:buFont typeface="Wingdings" pitchFamily="2" charset="2"/>
              <a:buBlip>
                <a:blip r:embed="rId3"/>
              </a:buBlip>
              <a:defRPr/>
            </a:pPr>
            <a:endParaRPr lang="fr-FR" sz="1200" smtClean="0">
              <a:solidFill>
                <a:schemeClr val="bg1"/>
              </a:solidFill>
              <a:effectLst>
                <a:outerShdw blurRad="38100" dist="38100" dir="2700000" algn="tl">
                  <a:srgbClr val="000000"/>
                </a:outerShdw>
              </a:effectLst>
            </a:endParaRPr>
          </a:p>
          <a:p>
            <a:pPr marL="808038" lvl="1" indent="-533400" algn="just" eaLnBrk="1" hangingPunct="1">
              <a:lnSpc>
                <a:spcPct val="90000"/>
              </a:lnSpc>
              <a:buClr>
                <a:schemeClr val="tx1"/>
              </a:buClr>
              <a:buFont typeface="Wingdings" pitchFamily="2" charset="2"/>
              <a:buBlip>
                <a:blip r:embed="rId3"/>
              </a:buBlip>
              <a:defRPr/>
            </a:pPr>
            <a:r>
              <a:rPr lang="fr-FR" sz="3000" smtClean="0">
                <a:solidFill>
                  <a:schemeClr val="bg1"/>
                </a:solidFill>
                <a:effectLst>
                  <a:outerShdw blurRad="38100" dist="38100" dir="2700000" algn="tl">
                    <a:srgbClr val="000000"/>
                  </a:outerShdw>
                </a:effectLst>
              </a:rPr>
              <a:t>détaillée </a:t>
            </a:r>
          </a:p>
          <a:p>
            <a:pPr marL="0" indent="0" algn="just" eaLnBrk="1" hangingPunct="1">
              <a:lnSpc>
                <a:spcPct val="90000"/>
              </a:lnSpc>
              <a:buFontTx/>
              <a:buNone/>
              <a:defRPr/>
            </a:pPr>
            <a:endParaRPr lang="fr-FR" sz="1200" smtClean="0">
              <a:solidFill>
                <a:schemeClr val="bg1"/>
              </a:solidFill>
              <a:effectLst>
                <a:outerShdw blurRad="38100" dist="38100" dir="2700000" algn="tl">
                  <a:srgbClr val="000000"/>
                </a:outerShdw>
              </a:effectLst>
            </a:endParaRPr>
          </a:p>
          <a:p>
            <a:pPr marL="0" indent="0" algn="just" eaLnBrk="1" hangingPunct="1">
              <a:lnSpc>
                <a:spcPct val="90000"/>
              </a:lnSpc>
              <a:buFontTx/>
              <a:buNone/>
              <a:defRPr/>
            </a:pPr>
            <a:r>
              <a:rPr lang="fr-FR" sz="3000" smtClean="0">
                <a:solidFill>
                  <a:schemeClr val="bg1"/>
                </a:solidFill>
                <a:effectLst>
                  <a:outerShdw blurRad="38100" dist="38100" dir="2700000" algn="tl">
                    <a:srgbClr val="000000"/>
                  </a:outerShdw>
                </a:effectLst>
              </a:rPr>
              <a:t>Quelle que soit la forme utilisée, on doit toujours se concentrer sur </a:t>
            </a:r>
          </a:p>
          <a:p>
            <a:pPr marL="0" indent="0" algn="just" eaLnBrk="1" hangingPunct="1">
              <a:lnSpc>
                <a:spcPct val="90000"/>
              </a:lnSpc>
              <a:buFontTx/>
              <a:buNone/>
              <a:defRPr/>
            </a:pPr>
            <a:endParaRPr lang="fr-FR" sz="1400" smtClean="0">
              <a:solidFill>
                <a:schemeClr val="bg1"/>
              </a:solidFill>
              <a:effectLst>
                <a:outerShdw blurRad="38100" dist="38100" dir="2700000" algn="tl">
                  <a:srgbClr val="000000"/>
                </a:outerShdw>
              </a:effectLst>
            </a:endParaRPr>
          </a:p>
          <a:p>
            <a:pPr marL="808038" lvl="1" indent="-533400" algn="just" eaLnBrk="1" hangingPunct="1">
              <a:lnSpc>
                <a:spcPct val="90000"/>
              </a:lnSpc>
              <a:buFontTx/>
              <a:buBlip>
                <a:blip r:embed="rId3"/>
              </a:buBlip>
              <a:defRPr/>
            </a:pPr>
            <a:r>
              <a:rPr lang="fr-FR" sz="3000" smtClean="0">
                <a:solidFill>
                  <a:schemeClr val="bg1"/>
                </a:solidFill>
                <a:effectLst>
                  <a:outerShdw blurRad="38100" dist="38100" dir="2700000" algn="tl">
                    <a:srgbClr val="000000"/>
                  </a:outerShdw>
                </a:effectLst>
              </a:rPr>
              <a:t>les intentions de l’utilisateur</a:t>
            </a:r>
            <a:r>
              <a:rPr lang="fr-FR" sz="2600" smtClean="0">
                <a:solidFill>
                  <a:schemeClr val="bg1"/>
                </a:solidFill>
                <a:effectLst>
                  <a:outerShdw blurRad="38100" dist="38100" dir="2700000" algn="tl">
                    <a:srgbClr val="000000"/>
                  </a:outerShdw>
                </a:effectLst>
              </a:rPr>
              <a:t> </a:t>
            </a:r>
          </a:p>
          <a:p>
            <a:pPr marL="808038" lvl="1" indent="-533400" algn="just" eaLnBrk="1" hangingPunct="1">
              <a:lnSpc>
                <a:spcPct val="90000"/>
              </a:lnSpc>
              <a:buFontTx/>
              <a:buBlip>
                <a:blip r:embed="rId3"/>
              </a:buBlip>
              <a:defRPr/>
            </a:pPr>
            <a:r>
              <a:rPr lang="fr-FR" sz="3000" smtClean="0">
                <a:solidFill>
                  <a:schemeClr val="bg1"/>
                </a:solidFill>
                <a:effectLst>
                  <a:outerShdw blurRad="38100" dist="38100" dir="2700000" algn="tl">
                    <a:srgbClr val="000000"/>
                  </a:outerShdw>
                </a:effectLst>
              </a:rPr>
              <a:t>les responsabilités du système</a:t>
            </a:r>
          </a:p>
        </p:txBody>
      </p:sp>
      <p:sp>
        <p:nvSpPr>
          <p:cNvPr id="125955"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Description des uses case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body" idx="4294967295"/>
          </p:nvPr>
        </p:nvSpPr>
        <p:spPr bwMode="gray">
          <a:xfrm>
            <a:off x="101600" y="1196975"/>
            <a:ext cx="8963025" cy="5184775"/>
          </a:xfrm>
        </p:spPr>
        <p:txBody>
          <a:bodyPr lIns="91390" tIns="45695" rIns="91390" bIns="45695"/>
          <a:lstStyle/>
          <a:p>
            <a:pPr marL="0" indent="0" algn="just" eaLnBrk="1" hangingPunct="1">
              <a:buFontTx/>
              <a:buNone/>
              <a:defRPr/>
            </a:pPr>
            <a:r>
              <a:rPr lang="fr-FR" sz="3600" smtClean="0">
                <a:solidFill>
                  <a:schemeClr val="bg1"/>
                </a:solidFill>
                <a:effectLst>
                  <a:outerShdw blurRad="38100" dist="38100" dir="2700000" algn="tl">
                    <a:srgbClr val="000000"/>
                  </a:outerShdw>
                </a:effectLst>
              </a:rPr>
              <a:t>Le format résumé décrit brièvement, le comportement du cas d’utilisation.</a:t>
            </a:r>
          </a:p>
          <a:p>
            <a:pPr marL="0" indent="0" algn="just" eaLnBrk="1" hangingPunct="1">
              <a:buFontTx/>
              <a:buNone/>
              <a:defRPr/>
            </a:pPr>
            <a:endParaRPr lang="fr-FR" sz="2800" smtClean="0">
              <a:solidFill>
                <a:schemeClr val="bg1"/>
              </a:solidFill>
              <a:effectLst>
                <a:outerShdw blurRad="38100" dist="38100" dir="2700000" algn="tl">
                  <a:srgbClr val="000000"/>
                </a:outerShdw>
              </a:effectLst>
            </a:endParaRPr>
          </a:p>
          <a:p>
            <a:pPr marL="0" indent="0" algn="just" eaLnBrk="1" hangingPunct="1">
              <a:buFontTx/>
              <a:buNone/>
              <a:defRPr/>
            </a:pPr>
            <a:r>
              <a:rPr lang="fr-FR" sz="3600" smtClean="0">
                <a:solidFill>
                  <a:schemeClr val="bg1"/>
                </a:solidFill>
                <a:effectLst>
                  <a:outerShdw blurRad="38100" dist="38100" dir="2700000" algn="tl">
                    <a:srgbClr val="000000"/>
                  </a:outerShdw>
                </a:effectLst>
              </a:rPr>
              <a:t>Il ne mentionne que l’activité et les échecs les plus significatifs. </a:t>
            </a:r>
          </a:p>
          <a:p>
            <a:pPr marL="0" indent="0" algn="just" eaLnBrk="1" hangingPunct="1">
              <a:buFontTx/>
              <a:buNone/>
              <a:defRPr/>
            </a:pPr>
            <a:endParaRPr lang="fr-FR" sz="2800" smtClean="0">
              <a:solidFill>
                <a:schemeClr val="bg1"/>
              </a:solidFill>
              <a:effectLst>
                <a:outerShdw blurRad="38100" dist="38100" dir="2700000" algn="tl">
                  <a:srgbClr val="000000"/>
                </a:outerShdw>
              </a:effectLst>
            </a:endParaRPr>
          </a:p>
          <a:p>
            <a:pPr marL="0" indent="0" algn="just" eaLnBrk="1" hangingPunct="1">
              <a:buFontTx/>
              <a:buNone/>
              <a:defRPr/>
            </a:pPr>
            <a:r>
              <a:rPr lang="fr-FR" sz="3600" smtClean="0">
                <a:solidFill>
                  <a:schemeClr val="bg1"/>
                </a:solidFill>
                <a:effectLst>
                  <a:outerShdw blurRad="38100" dist="38100" dir="2700000" algn="tl">
                    <a:srgbClr val="000000"/>
                  </a:outerShdw>
                </a:effectLst>
              </a:rPr>
              <a:t>On les élabore en étendant la liste des objectifs par acteur.</a:t>
            </a:r>
          </a:p>
        </p:txBody>
      </p:sp>
      <p:sp>
        <p:nvSpPr>
          <p:cNvPr id="128003"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Le format résumé</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body" idx="4294967295"/>
          </p:nvPr>
        </p:nvSpPr>
        <p:spPr bwMode="gray">
          <a:xfrm>
            <a:off x="101600" y="798513"/>
            <a:ext cx="9042400" cy="5870575"/>
          </a:xfrm>
        </p:spPr>
        <p:txBody>
          <a:bodyPr lIns="91390" tIns="45695" rIns="91390" bIns="45695"/>
          <a:lstStyle/>
          <a:p>
            <a:pPr algn="just" eaLnBrk="1" hangingPunct="1">
              <a:lnSpc>
                <a:spcPct val="90000"/>
              </a:lnSpc>
              <a:buFontTx/>
              <a:buNone/>
              <a:defRPr/>
            </a:pPr>
            <a:r>
              <a:rPr lang="fr-FR" sz="2800" smtClean="0">
                <a:solidFill>
                  <a:schemeClr val="bg1"/>
                </a:solidFill>
                <a:effectLst>
                  <a:outerShdw blurRad="38100" dist="38100" dir="2700000" algn="tl">
                    <a:srgbClr val="000000"/>
                  </a:outerShdw>
                </a:effectLst>
              </a:rPr>
              <a:t>Dans sa version étoffée, il contient jusqu’à 13 sections:</a:t>
            </a:r>
          </a:p>
          <a:p>
            <a:pPr algn="just" eaLnBrk="1" hangingPunct="1">
              <a:lnSpc>
                <a:spcPct val="90000"/>
              </a:lnSpc>
              <a:buFontTx/>
              <a:buNone/>
              <a:defRPr/>
            </a:pPr>
            <a:endParaRPr lang="fr-FR" sz="1000" smtClean="0">
              <a:solidFill>
                <a:schemeClr val="bg1"/>
              </a:solidFill>
              <a:effectLst>
                <a:outerShdw blurRad="38100" dist="38100" dir="2700000" algn="tl">
                  <a:srgbClr val="000000"/>
                </a:outerShdw>
              </a:effectLst>
            </a:endParaRP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Titre</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Description</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Acteurs</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Portée</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Niveau</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Parties prenantes et intérêts</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Pré conditions et déclencheurs</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Scénario nominal</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Scénarios alternatifs</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Scénarios d’erreur</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Post conditions (garantie de succès et d’échec)</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Variantes de données et de technologies</a:t>
            </a:r>
          </a:p>
          <a:p>
            <a:pPr marL="958850" lvl="1" indent="-501650" algn="just" eaLnBrk="1" hangingPunct="1">
              <a:lnSpc>
                <a:spcPct val="90000"/>
              </a:lnSpc>
              <a:buClr>
                <a:schemeClr val="tx1"/>
              </a:buClr>
              <a:buFont typeface="Wingdings" pitchFamily="2" charset="2"/>
              <a:buBlip>
                <a:blip r:embed="rId3"/>
              </a:buBlip>
              <a:defRPr/>
            </a:pPr>
            <a:r>
              <a:rPr lang="fr-FR" sz="2400" smtClean="0">
                <a:solidFill>
                  <a:schemeClr val="bg1"/>
                </a:solidFill>
                <a:effectLst>
                  <a:outerShdw blurRad="38100" dist="38100" dir="2700000" algn="tl">
                    <a:srgbClr val="000000"/>
                  </a:outerShdw>
                </a:effectLst>
              </a:rPr>
              <a:t>Questions en suspens</a:t>
            </a:r>
          </a:p>
        </p:txBody>
      </p:sp>
      <p:sp>
        <p:nvSpPr>
          <p:cNvPr id="130051" name="Text Box 3"/>
          <p:cNvSpPr txBox="1">
            <a:spLocks noChangeArrowheads="1"/>
          </p:cNvSpPr>
          <p:nvPr/>
        </p:nvSpPr>
        <p:spPr bwMode="auto">
          <a:xfrm>
            <a:off x="0" y="0"/>
            <a:ext cx="9144000" cy="655638"/>
          </a:xfrm>
          <a:prstGeom prst="rect">
            <a:avLst/>
          </a:prstGeom>
          <a:noFill/>
          <a:ln w="9525">
            <a:noFill/>
            <a:miter lim="800000"/>
            <a:headEnd/>
            <a:tailEnd/>
          </a:ln>
          <a:effectLst/>
        </p:spPr>
        <p:txBody>
          <a:bodyPr lIns="91390" tIns="45695" rIns="91390" bIns="45695">
            <a:spAutoFit/>
          </a:bodyPr>
          <a:lstStyle/>
          <a:p>
            <a:pPr>
              <a:spcBef>
                <a:spcPct val="50000"/>
              </a:spcBef>
              <a:defRPr/>
            </a:pPr>
            <a:r>
              <a:rPr lang="fr-FR" sz="3700" b="1">
                <a:solidFill>
                  <a:srgbClr val="D9EDEF"/>
                </a:solidFill>
                <a:effectLst>
                  <a:outerShdw blurRad="38100" dist="38100" dir="2700000" algn="tl">
                    <a:srgbClr val="000000"/>
                  </a:outerShdw>
                </a:effectLst>
              </a:rPr>
              <a:t>Contenu du format détaillé</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2465</Words>
  <Application>Microsoft Office PowerPoint</Application>
  <PresentationFormat>Affichage à l'écran (4:3)</PresentationFormat>
  <Paragraphs>857</Paragraphs>
  <Slides>58</Slides>
  <Notes>51</Notes>
  <HiddenSlides>0</HiddenSlides>
  <MMClips>0</MMClips>
  <ScaleCrop>false</ScaleCrop>
  <HeadingPairs>
    <vt:vector size="4" baseType="variant">
      <vt:variant>
        <vt:lpstr>Thème</vt:lpstr>
      </vt:variant>
      <vt:variant>
        <vt:i4>1</vt:i4>
      </vt:variant>
      <vt:variant>
        <vt:lpstr>Titres des diapositives</vt:lpstr>
      </vt:variant>
      <vt:variant>
        <vt:i4>58</vt:i4>
      </vt:variant>
    </vt:vector>
  </HeadingPairs>
  <TitlesOfParts>
    <vt:vector size="59" baseType="lpstr">
      <vt:lpstr>Modèle par défaut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vector>
  </TitlesOfParts>
  <Company>HNBi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 </dc:creator>
  <cp:lastModifiedBy>bg</cp:lastModifiedBy>
  <cp:revision>92</cp:revision>
  <dcterms:created xsi:type="dcterms:W3CDTF">2007-01-14T20:46:38Z</dcterms:created>
  <dcterms:modified xsi:type="dcterms:W3CDTF">2009-11-09T13:33:24Z</dcterms:modified>
</cp:coreProperties>
</file>