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xls" ContentType="application/vnd.ms-exce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7" r:id="rId2"/>
    <p:sldId id="356" r:id="rId3"/>
    <p:sldId id="355" r:id="rId4"/>
    <p:sldId id="359" r:id="rId5"/>
    <p:sldId id="258" r:id="rId6"/>
    <p:sldId id="259" r:id="rId7"/>
    <p:sldId id="260" r:id="rId8"/>
    <p:sldId id="358" r:id="rId9"/>
    <p:sldId id="317" r:id="rId10"/>
    <p:sldId id="316" r:id="rId11"/>
    <p:sldId id="312" r:id="rId12"/>
    <p:sldId id="357" r:id="rId13"/>
    <p:sldId id="319" r:id="rId14"/>
    <p:sldId id="320" r:id="rId15"/>
    <p:sldId id="321" r:id="rId16"/>
    <p:sldId id="263" r:id="rId17"/>
    <p:sldId id="264" r:id="rId18"/>
    <p:sldId id="265" r:id="rId19"/>
    <p:sldId id="266" r:id="rId20"/>
    <p:sldId id="267" r:id="rId21"/>
    <p:sldId id="270" r:id="rId22"/>
    <p:sldId id="271" r:id="rId23"/>
    <p:sldId id="272" r:id="rId24"/>
    <p:sldId id="273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7" r:id="rId34"/>
    <p:sldId id="288" r:id="rId35"/>
    <p:sldId id="290" r:id="rId36"/>
    <p:sldId id="291" r:id="rId37"/>
    <p:sldId id="292" r:id="rId38"/>
    <p:sldId id="293" r:id="rId39"/>
    <p:sldId id="294" r:id="rId40"/>
    <p:sldId id="383" r:id="rId41"/>
    <p:sldId id="289" r:id="rId42"/>
    <p:sldId id="284" r:id="rId43"/>
    <p:sldId id="295" r:id="rId44"/>
    <p:sldId id="296" r:id="rId45"/>
    <p:sldId id="285" r:id="rId46"/>
    <p:sldId id="297" r:id="rId47"/>
    <p:sldId id="299" r:id="rId48"/>
    <p:sldId id="300" r:id="rId49"/>
    <p:sldId id="301" r:id="rId50"/>
    <p:sldId id="303" r:id="rId51"/>
    <p:sldId id="310" r:id="rId52"/>
    <p:sldId id="304" r:id="rId53"/>
    <p:sldId id="305" r:id="rId54"/>
    <p:sldId id="306" r:id="rId55"/>
    <p:sldId id="307" r:id="rId56"/>
    <p:sldId id="308" r:id="rId57"/>
    <p:sldId id="309" r:id="rId58"/>
    <p:sldId id="311" r:id="rId59"/>
    <p:sldId id="325" r:id="rId6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366CC"/>
    <a:srgbClr val="0066CC"/>
    <a:srgbClr val="3333CC"/>
    <a:srgbClr val="0033CC"/>
    <a:srgbClr val="D9EDEF"/>
    <a:srgbClr val="CCFF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4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18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29C690A-5411-48B4-9425-86F9CB75148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A481C1-6207-4BD8-BCE4-7D3750FCD7BE}" type="slidenum">
              <a:rPr lang="fr-FR"/>
              <a:pPr/>
              <a:t>2</a:t>
            </a:fld>
            <a:endParaRPr lang="fr-FR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r-FR" smtClean="0"/>
              <a:t>Pour une application personnelle</a:t>
            </a:r>
          </a:p>
          <a:p>
            <a:pPr eaLnBrk="1" hangingPunct="1"/>
            <a:r>
              <a:rPr lang="fr-FR" smtClean="0"/>
              <a:t>- Vous définissez les fonctionnalités attendues</a:t>
            </a:r>
          </a:p>
          <a:p>
            <a:pPr eaLnBrk="1" hangingPunct="1"/>
            <a:r>
              <a:rPr lang="fr-FR" smtClean="0"/>
              <a:t>- Vous connaissez le matériel et le système d’exploitation sur lesquels va tourner l’application</a:t>
            </a:r>
          </a:p>
          <a:p>
            <a:pPr eaLnBrk="1" hangingPunct="1"/>
            <a:r>
              <a:rPr lang="fr-FR" smtClean="0"/>
              <a:t>- Vous décidez des technologies à utiliser (langage, stockage de données)</a:t>
            </a:r>
          </a:p>
          <a:p>
            <a:pPr eaLnBrk="1" hangingPunct="1"/>
            <a:r>
              <a:rPr lang="fr-FR" smtClean="0"/>
              <a:t>- Vous organiser votre travail comme vous le désirez</a:t>
            </a:r>
          </a:p>
          <a:p>
            <a:pPr eaLnBrk="1" hangingPunct="1"/>
            <a:r>
              <a:rPr lang="fr-FR" smtClean="0"/>
              <a:t>- Vous n’avez pas de réelles contraintes de temps ni de budget</a:t>
            </a:r>
          </a:p>
          <a:p>
            <a:pPr eaLnBrk="1" hangingPunct="1"/>
            <a:endParaRPr lang="fr-FR" smtClean="0"/>
          </a:p>
          <a:p>
            <a:pPr eaLnBrk="1" hangingPunct="1">
              <a:buFontTx/>
              <a:buChar char="-"/>
            </a:pPr>
            <a:endParaRPr lang="fr-F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741022-7F9C-430E-8E0D-FDC7A862AE02}" type="slidenum">
              <a:rPr lang="fr-FR"/>
              <a:pPr/>
              <a:t>15</a:t>
            </a:fld>
            <a:endParaRPr lang="fr-FR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C0FC72-807C-4AA8-B9CE-517894DF2DA7}" type="slidenum">
              <a:rPr lang="fr-FR"/>
              <a:pPr/>
              <a:t>17</a:t>
            </a:fld>
            <a:endParaRPr lang="fr-FR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 facilité avec laquelle un programme peut évoluer</a:t>
            </a:r>
          </a:p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l’aptitude d’un programme à répondre aux résultats attendus</a:t>
            </a:r>
          </a:p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 possibilité de réutiliser certaines parties d’un logiciel</a:t>
            </a:r>
          </a:p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 capacité d’un logiciel à s’exécuter sur différentes plateformes</a:t>
            </a:r>
          </a:p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l’aptitude d’un logiciel à bien réagir en cas de problèmes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F0F40C-EB0D-4A21-957C-BD679D61BC59}" type="slidenum">
              <a:rPr lang="fr-FR"/>
              <a:pPr/>
              <a:t>18</a:t>
            </a:fld>
            <a:endParaRPr lang="fr-FR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pour  prendre en charge les critères de qualité</a:t>
            </a:r>
          </a:p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pour modéliser un système et le communiquer</a:t>
            </a:r>
          </a:p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pour organiser les activités de développement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3F8B44-9EFB-4CAA-8901-78D314F825F0}" type="slidenum">
              <a:rPr lang="fr-FR"/>
              <a:pPr/>
              <a:t>19</a:t>
            </a:fld>
            <a:endParaRPr lang="fr-FR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pour  prendre en charge les critères de qualité</a:t>
            </a:r>
          </a:p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pour modéliser un système et le communiquer</a:t>
            </a:r>
          </a:p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pour organiser les activités de développement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34216-7469-42CC-9EDD-83F0E818E01A}" type="slidenum">
              <a:rPr lang="fr-FR"/>
              <a:pPr/>
              <a:t>20</a:t>
            </a:fld>
            <a:endParaRPr lang="fr-FR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z="1400" smtClean="0">
                <a:solidFill>
                  <a:srgbClr val="000000"/>
                </a:solidFill>
              </a:rPr>
              <a:t>Ces trois outils sont liés et interagissent fortement entre eux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F2CC62-05D1-40E2-923E-1B5F8A003AAB}" type="slidenum">
              <a:rPr lang="fr-FR"/>
              <a:pPr/>
              <a:t>22</a:t>
            </a:fld>
            <a:endParaRPr lang="fr-FR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lvl="1" eaLnBrk="1" hangingPunct="1"/>
            <a:r>
              <a:rPr lang="fr-FR" smtClean="0">
                <a:solidFill>
                  <a:srgbClr val="000000"/>
                </a:solidFill>
              </a:rPr>
              <a:t>Un modèle météorologique qui permet de prévoir les conditions climatiques</a:t>
            </a:r>
          </a:p>
          <a:p>
            <a:pPr lvl="1" eaLnBrk="1" hangingPunct="1"/>
            <a:r>
              <a:rPr lang="fr-FR" smtClean="0">
                <a:solidFill>
                  <a:srgbClr val="000000"/>
                </a:solidFill>
              </a:rPr>
              <a:t>Un modèle économique qui permet de simuler l’évolution de cours boursiers par exemple</a:t>
            </a:r>
          </a:p>
          <a:p>
            <a:pPr lvl="1" eaLnBrk="1" hangingPunct="1"/>
            <a:r>
              <a:rPr lang="fr-FR" smtClean="0">
                <a:solidFill>
                  <a:srgbClr val="000000"/>
                </a:solidFill>
              </a:rPr>
              <a:t>Un modèle démographique qui définit la composition et le comportement d’un groupe d’individus dans le but d’études statistiques</a:t>
            </a:r>
          </a:p>
          <a:p>
            <a:pPr lvl="1" eaLnBrk="1" hangingPunct="1"/>
            <a:r>
              <a:rPr lang="fr-FR" smtClean="0">
                <a:solidFill>
                  <a:srgbClr val="000000"/>
                </a:solidFill>
              </a:rPr>
              <a:t>Définir plus précisémment un modèle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723F0A-6675-4952-A7DD-97DE8689D816}" type="slidenum">
              <a:rPr lang="fr-FR"/>
              <a:pPr/>
              <a:t>23</a:t>
            </a:fld>
            <a:endParaRPr lang="fr-FR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AC2AA4-3127-4754-8598-BA095F15F7B7}" type="slidenum">
              <a:rPr lang="fr-FR"/>
              <a:pPr/>
              <a:t>24</a:t>
            </a:fld>
            <a:endParaRPr lang="fr-FR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AE2A80-65E2-49C1-AC53-53252EE8AAD2}" type="slidenum">
              <a:rPr lang="fr-FR"/>
              <a:pPr/>
              <a:t>25</a:t>
            </a:fld>
            <a:endParaRPr lang="fr-FR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algn="just" eaLnBrk="1" hangingPunct="1"/>
            <a:r>
              <a:rPr lang="fr-FR" sz="1400" smtClean="0">
                <a:solidFill>
                  <a:srgbClr val="000000"/>
                </a:solidFill>
              </a:rPr>
              <a:t> qui se répartissent en deux catégories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E9BB9D-0F32-429A-98CD-8D8B6872843F}" type="slidenum">
              <a:rPr lang="fr-FR"/>
              <a:pPr/>
              <a:t>26</a:t>
            </a:fld>
            <a:endParaRPr lang="fr-FR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588571-DA97-4BD4-A2FF-4A5846725204}" type="slidenum">
              <a:rPr lang="fr-FR"/>
              <a:pPr/>
              <a:t>3</a:t>
            </a:fld>
            <a:endParaRPr lang="fr-FR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r-FR" smtClean="0"/>
              <a:t>Pour une application personnelle</a:t>
            </a:r>
          </a:p>
          <a:p>
            <a:pPr eaLnBrk="1" hangingPunct="1"/>
            <a:r>
              <a:rPr lang="fr-FR" smtClean="0"/>
              <a:t>- Vous définissez les fonctionnalités attendues</a:t>
            </a:r>
          </a:p>
          <a:p>
            <a:pPr eaLnBrk="1" hangingPunct="1"/>
            <a:r>
              <a:rPr lang="fr-FR" smtClean="0"/>
              <a:t>- Vous connaissez le matériel et le système d’exploitation sur lesquels va tourner l’application</a:t>
            </a:r>
          </a:p>
          <a:p>
            <a:pPr eaLnBrk="1" hangingPunct="1"/>
            <a:r>
              <a:rPr lang="fr-FR" smtClean="0"/>
              <a:t>- Vous décidez des technologies à utiliser (langage, stockage de données)</a:t>
            </a:r>
          </a:p>
          <a:p>
            <a:pPr eaLnBrk="1" hangingPunct="1"/>
            <a:r>
              <a:rPr lang="fr-FR" smtClean="0"/>
              <a:t>- Vous organiser votre travail comme vous le désirez</a:t>
            </a:r>
          </a:p>
          <a:p>
            <a:pPr eaLnBrk="1" hangingPunct="1">
              <a:buFontTx/>
              <a:buChar char="-"/>
            </a:pPr>
            <a:r>
              <a:rPr lang="fr-FR" smtClean="0"/>
              <a:t>Vous n’avez pas de réelles contraintes de temps ni de budget</a:t>
            </a:r>
          </a:p>
          <a:p>
            <a:pPr eaLnBrk="1" hangingPunct="1">
              <a:buFontTx/>
              <a:buChar char="-"/>
            </a:pPr>
            <a:r>
              <a:rPr lang="fr-FR" smtClean="0"/>
              <a:t>La qualité est peu importante</a:t>
            </a:r>
          </a:p>
          <a:p>
            <a:pPr eaLnBrk="1" hangingPunct="1"/>
            <a:endParaRPr lang="fr-FR" smtClean="0"/>
          </a:p>
          <a:p>
            <a:pPr eaLnBrk="1" hangingPunct="1">
              <a:buFontTx/>
              <a:buChar char="-"/>
            </a:pPr>
            <a:endParaRPr lang="fr-F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0656B1-B173-4C35-8175-A4DD6D3ABDEC}" type="slidenum">
              <a:rPr lang="fr-FR"/>
              <a:pPr/>
              <a:t>27</a:t>
            </a:fld>
            <a:endParaRPr lang="fr-FR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D564E8-7D41-44E2-9A42-30806C154064}" type="slidenum">
              <a:rPr lang="fr-FR"/>
              <a:pPr/>
              <a:t>28</a:t>
            </a:fld>
            <a:endParaRPr lang="fr-FR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26B71C-A2A8-4B41-98C0-3302DF9E7BE4}" type="slidenum">
              <a:rPr lang="fr-FR"/>
              <a:pPr/>
              <a:t>30</a:t>
            </a:fld>
            <a:endParaRPr lang="fr-FR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z="1400" smtClean="0">
                <a:solidFill>
                  <a:srgbClr val="000000"/>
                </a:solidFill>
              </a:rPr>
              <a:t>selon un cycle de vie et se décline</a:t>
            </a:r>
          </a:p>
          <a:p>
            <a:pPr lvl="1" eaLnBrk="1" hangingPunct="1">
              <a:buClr>
                <a:srgbClr val="000000"/>
              </a:buClr>
            </a:pPr>
            <a:r>
              <a:rPr lang="fr-FR" sz="1600" smtClean="0">
                <a:solidFill>
                  <a:srgbClr val="000000"/>
                </a:solidFill>
              </a:rPr>
              <a:t>avec leurs responsabilités</a:t>
            </a:r>
          </a:p>
          <a:p>
            <a:pPr lvl="1" eaLnBrk="1" hangingPunct="1">
              <a:buClr>
                <a:srgbClr val="000000"/>
              </a:buClr>
            </a:pPr>
            <a:r>
              <a:rPr lang="fr-FR" sz="1600" smtClean="0">
                <a:solidFill>
                  <a:srgbClr val="000000"/>
                </a:solidFill>
              </a:rPr>
              <a:t>comme le modèle</a:t>
            </a:r>
          </a:p>
          <a:p>
            <a:pPr eaLnBrk="1" hangingPunct="1"/>
            <a:endParaRPr lang="fr-FR" sz="14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3F891C-6F48-42DC-B1FF-A55C0E8D44BF}" type="slidenum">
              <a:rPr lang="fr-FR"/>
              <a:pPr/>
              <a:t>31</a:t>
            </a:fld>
            <a:endParaRPr lang="fr-FR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z="1400" smtClean="0">
                <a:solidFill>
                  <a:srgbClr val="000000"/>
                </a:solidFill>
              </a:rPr>
              <a:t>selon un cycle de vie et se décline</a:t>
            </a:r>
          </a:p>
          <a:p>
            <a:pPr lvl="1" eaLnBrk="1" hangingPunct="1">
              <a:buClr>
                <a:srgbClr val="000000"/>
              </a:buClr>
            </a:pPr>
            <a:r>
              <a:rPr lang="fr-FR" sz="1600" smtClean="0">
                <a:solidFill>
                  <a:srgbClr val="000000"/>
                </a:solidFill>
              </a:rPr>
              <a:t>avec leurs responsabilités</a:t>
            </a:r>
          </a:p>
          <a:p>
            <a:pPr lvl="1" eaLnBrk="1" hangingPunct="1">
              <a:buClr>
                <a:srgbClr val="000000"/>
              </a:buClr>
            </a:pPr>
            <a:r>
              <a:rPr lang="fr-FR" sz="1600" smtClean="0">
                <a:solidFill>
                  <a:srgbClr val="000000"/>
                </a:solidFill>
              </a:rPr>
              <a:t>comme le modèle</a:t>
            </a:r>
          </a:p>
          <a:p>
            <a:pPr eaLnBrk="1" hangingPunct="1"/>
            <a:endParaRPr lang="fr-FR" sz="14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0D74A2-108E-4F00-AB1F-1A111A15AC92}" type="slidenum">
              <a:rPr lang="fr-FR"/>
              <a:pPr/>
              <a:t>32</a:t>
            </a:fld>
            <a:endParaRPr lang="fr-FR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z="1400" smtClean="0">
                <a:solidFill>
                  <a:srgbClr val="000000"/>
                </a:solidFill>
              </a:rPr>
              <a:t>selon un cycle de vie et se décline</a:t>
            </a:r>
          </a:p>
          <a:p>
            <a:pPr lvl="1" eaLnBrk="1" hangingPunct="1">
              <a:buClr>
                <a:srgbClr val="000000"/>
              </a:buClr>
            </a:pPr>
            <a:r>
              <a:rPr lang="fr-FR" sz="1600" smtClean="0">
                <a:solidFill>
                  <a:srgbClr val="000000"/>
                </a:solidFill>
              </a:rPr>
              <a:t>avec leurs responsabilités</a:t>
            </a:r>
          </a:p>
          <a:p>
            <a:pPr lvl="1" eaLnBrk="1" hangingPunct="1">
              <a:buClr>
                <a:srgbClr val="000000"/>
              </a:buClr>
            </a:pPr>
            <a:r>
              <a:rPr lang="fr-FR" sz="1600" smtClean="0">
                <a:solidFill>
                  <a:srgbClr val="000000"/>
                </a:solidFill>
              </a:rPr>
              <a:t>comme le modèle</a:t>
            </a:r>
          </a:p>
          <a:p>
            <a:pPr eaLnBrk="1" hangingPunct="1"/>
            <a:endParaRPr lang="fr-FR" sz="14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25A80F-EEF8-4537-AB4A-D4D2983F34F3}" type="slidenum">
              <a:rPr lang="fr-FR"/>
              <a:pPr/>
              <a:t>33</a:t>
            </a:fld>
            <a:endParaRPr lang="fr-FR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endParaRPr lang="fr-FR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A8A1C-89E6-4C8A-9231-1DC7A7C1238A}" type="slidenum">
              <a:rPr lang="fr-FR"/>
              <a:pPr/>
              <a:t>34</a:t>
            </a:fld>
            <a:endParaRPr lang="fr-FR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endParaRPr lang="fr-FR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BAAFB6-18D1-4CC4-8251-B9CF5D798B01}" type="slidenum">
              <a:rPr lang="fr-FR"/>
              <a:pPr/>
              <a:t>35</a:t>
            </a:fld>
            <a:endParaRPr lang="fr-FR"/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endParaRPr lang="fr-FR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5CEA4C-FEE0-4429-A852-593D54AB0362}" type="slidenum">
              <a:rPr lang="fr-FR"/>
              <a:pPr/>
              <a:t>36</a:t>
            </a:fld>
            <a:endParaRPr lang="fr-FR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endParaRPr lang="fr-FR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F1780A-C0EA-45FD-97CD-5F17F14E617B}" type="slidenum">
              <a:rPr lang="fr-FR"/>
              <a:pPr/>
              <a:t>37</a:t>
            </a:fld>
            <a:endParaRPr lang="fr-FR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endParaRPr lang="fr-FR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F65BCF-6C56-4AAB-9950-7CF417FF10FD}" type="slidenum">
              <a:rPr lang="fr-FR"/>
              <a:pPr/>
              <a:t>4</a:t>
            </a:fld>
            <a:endParaRPr lang="fr-FR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r-FR" smtClean="0"/>
              <a:t>Pour une application personnelle</a:t>
            </a:r>
          </a:p>
          <a:p>
            <a:pPr eaLnBrk="1" hangingPunct="1"/>
            <a:r>
              <a:rPr lang="fr-FR" smtClean="0"/>
              <a:t>- Vous définissez les fonctionnalités attendues</a:t>
            </a:r>
          </a:p>
          <a:p>
            <a:pPr eaLnBrk="1" hangingPunct="1"/>
            <a:r>
              <a:rPr lang="fr-FR" smtClean="0"/>
              <a:t>- Vous connaissez le matériel et le système d’exploitation sur lesquels va tourner l’application</a:t>
            </a:r>
          </a:p>
          <a:p>
            <a:pPr eaLnBrk="1" hangingPunct="1"/>
            <a:r>
              <a:rPr lang="fr-FR" smtClean="0"/>
              <a:t>- Vous décidez des technologies à utiliser (langage, stockage de données)</a:t>
            </a:r>
          </a:p>
          <a:p>
            <a:pPr eaLnBrk="1" hangingPunct="1"/>
            <a:r>
              <a:rPr lang="fr-FR" smtClean="0"/>
              <a:t>- Vous organiser votre travail comme vous le désirez</a:t>
            </a:r>
          </a:p>
          <a:p>
            <a:pPr eaLnBrk="1" hangingPunct="1">
              <a:buFontTx/>
              <a:buChar char="-"/>
            </a:pPr>
            <a:r>
              <a:rPr lang="fr-FR" smtClean="0"/>
              <a:t>Vous n’avez pas de réelles contraintes de temps ni de budget</a:t>
            </a:r>
          </a:p>
          <a:p>
            <a:pPr eaLnBrk="1" hangingPunct="1">
              <a:buFontTx/>
              <a:buChar char="-"/>
            </a:pPr>
            <a:r>
              <a:rPr lang="fr-FR" smtClean="0"/>
              <a:t>La qualité est peu importante</a:t>
            </a:r>
          </a:p>
          <a:p>
            <a:pPr eaLnBrk="1" hangingPunct="1"/>
            <a:endParaRPr lang="fr-FR" smtClean="0"/>
          </a:p>
          <a:p>
            <a:pPr eaLnBrk="1" hangingPunct="1">
              <a:buFontTx/>
              <a:buChar char="-"/>
            </a:pPr>
            <a:endParaRPr lang="fr-FR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870ADE-6E1F-465B-B267-92559A02893D}" type="slidenum">
              <a:rPr lang="fr-FR"/>
              <a:pPr/>
              <a:t>38</a:t>
            </a:fld>
            <a:endParaRPr lang="fr-FR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endParaRPr lang="fr-FR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7B5238-0745-4922-9D68-2FBD30932A0D}" type="slidenum">
              <a:rPr lang="fr-FR"/>
              <a:pPr/>
              <a:t>39</a:t>
            </a:fld>
            <a:endParaRPr lang="fr-FR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endParaRPr lang="fr-FR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83AFF8-10D0-4529-8858-F7F39F7E1ACE}" type="slidenum">
              <a:rPr lang="fr-FR"/>
              <a:pPr/>
              <a:t>40</a:t>
            </a:fld>
            <a:endParaRPr lang="fr-FR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endParaRPr lang="fr-FR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848132-D2B9-45B1-AE19-0B7F3518E0CD}" type="slidenum">
              <a:rPr lang="fr-FR"/>
              <a:pPr/>
              <a:t>41</a:t>
            </a:fld>
            <a:endParaRPr lang="fr-FR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endParaRPr lang="fr-FR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25E598-3E51-4E87-81A8-81562E449DFB}" type="slidenum">
              <a:rPr lang="fr-FR"/>
              <a:pPr/>
              <a:t>42</a:t>
            </a:fld>
            <a:endParaRPr lang="fr-FR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ils sont souvent erroné car entachés de trop d’incertitudes</a:t>
            </a:r>
          </a:p>
          <a:p>
            <a:pPr eaLnBrk="1" hangingPunct="1">
              <a:defRPr/>
            </a:pPr>
            <a:r>
              <a:rPr lang="fr-FR" sz="1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 dépit d’une identification incomplète des besoins</a:t>
            </a:r>
          </a:p>
          <a:p>
            <a:pPr eaLnBrk="1" hangingPunct="1">
              <a:defRPr/>
            </a:pPr>
            <a:endParaRPr lang="fr-FR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EAED1-2EBB-4F0C-82D4-6D6F1874ED54}" type="slidenum">
              <a:rPr lang="fr-FR"/>
              <a:pPr/>
              <a:t>43</a:t>
            </a:fld>
            <a:endParaRPr lang="fr-FR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r>
              <a:rPr lang="fr-FR" sz="1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avant de la transmettre aux développeurs</a:t>
            </a:r>
          </a:p>
          <a:p>
            <a:pPr eaLnBrk="1" hangingPunct="1">
              <a:defRPr/>
            </a:pPr>
            <a:r>
              <a:rPr lang="fr-FR" sz="1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au détriment de la réalisation du logiciel</a:t>
            </a:r>
          </a:p>
          <a:p>
            <a:pPr eaLnBrk="1" hangingPunct="1">
              <a:defRPr/>
            </a:pPr>
            <a:r>
              <a:rPr lang="fr-FR" sz="1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D’entraîner des relations conflictuelles avec les parties prenantes</a:t>
            </a:r>
          </a:p>
          <a:p>
            <a:pPr eaLnBrk="1" hangingPunct="1">
              <a:defRPr/>
            </a:pPr>
            <a:endParaRPr lang="fr-FR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fr-FR" sz="1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858AC0-8585-4C26-BD12-720D4CA5C155}" type="slidenum">
              <a:rPr lang="fr-FR"/>
              <a:pPr/>
              <a:t>44</a:t>
            </a:fld>
            <a:endParaRPr lang="fr-FR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A48876-181B-475E-B8E1-10C025AF280E}" type="slidenum">
              <a:rPr lang="fr-FR"/>
              <a:pPr/>
              <a:t>45</a:t>
            </a:fld>
            <a:endParaRPr lang="fr-FR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lvl="1" algn="just" eaLnBrk="1" hangingPunct="1">
              <a:buClr>
                <a:srgbClr val="000000"/>
              </a:buClr>
              <a:defRPr/>
            </a:pPr>
            <a:r>
              <a:rPr lang="fr-FR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 en fonction de la vélocité réelle de l’équipe de développement</a:t>
            </a:r>
          </a:p>
          <a:p>
            <a:pPr lvl="1" algn="just" eaLnBrk="1" hangingPunct="1">
              <a:buClr>
                <a:srgbClr val="000000"/>
              </a:buClr>
              <a:defRPr/>
            </a:pPr>
            <a:r>
              <a:rPr lang="fr-FR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 étape par étape</a:t>
            </a:r>
          </a:p>
          <a:p>
            <a:pPr lvl="1" algn="just" eaLnBrk="1" hangingPunct="1">
              <a:buClr>
                <a:srgbClr val="000000"/>
              </a:buClr>
              <a:defRPr/>
            </a:pPr>
            <a:r>
              <a:rPr lang="fr-FR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 tout au long du développement</a:t>
            </a:r>
          </a:p>
          <a:p>
            <a:pPr lvl="1" algn="just" eaLnBrk="1" hangingPunct="1">
              <a:buClr>
                <a:srgbClr val="000000"/>
              </a:buClr>
              <a:defRPr/>
            </a:pPr>
            <a:r>
              <a:rPr lang="fr-FR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 Les hiérarchisant selon leur criticité afin de les prendre en compte au plus tôt</a:t>
            </a:r>
          </a:p>
          <a:p>
            <a:pPr lvl="1" algn="just" eaLnBrk="1" hangingPunct="1">
              <a:buClr>
                <a:schemeClr val="tx1"/>
              </a:buClr>
              <a:buSzPct val="130000"/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qui détermine en grande partie les qualités du logiciel</a:t>
            </a:r>
          </a:p>
          <a:p>
            <a:pPr lvl="1" algn="just" eaLnBrk="1" hangingPunct="1">
              <a:buClr>
                <a:srgbClr val="000000"/>
              </a:buClr>
              <a:defRPr/>
            </a:pPr>
            <a:endParaRPr lang="fr-FR" sz="1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algn="just" eaLnBrk="1" hangingPunct="1">
              <a:buClr>
                <a:srgbClr val="000000"/>
              </a:buClr>
              <a:defRPr/>
            </a:pPr>
            <a:endParaRPr lang="fr-FR" sz="1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47ED28-1E92-47D6-8F94-237016BEE78D}" type="slidenum">
              <a:rPr lang="fr-FR"/>
              <a:pPr/>
              <a:t>46</a:t>
            </a:fld>
            <a:endParaRPr lang="fr-FR"/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42431D-A3B4-4B2F-83C9-E825EBA36B90}" type="slidenum">
              <a:rPr lang="fr-FR"/>
              <a:pPr/>
              <a:t>47</a:t>
            </a:fld>
            <a:endParaRPr lang="fr-FR"/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454E05-9D01-4BF7-94F4-7160072695B2}" type="slidenum">
              <a:rPr lang="fr-FR"/>
              <a:pPr/>
              <a:t>9</a:t>
            </a:fld>
            <a:endParaRPr lang="fr-FR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r>
              <a:rPr lang="fr-FR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et vous pensez légitimement connaître parfaitement vos besoins. Cela ne signifie pas, cependant que vous sachiez les exprimer clairement, et encore moins comment il sera possible de les satisfaire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139003-380C-46D0-9293-EEDDB584B98E}" type="slidenum">
              <a:rPr lang="fr-FR"/>
              <a:pPr/>
              <a:t>49</a:t>
            </a:fld>
            <a:endParaRPr lang="fr-FR"/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DD0F30-2CA7-4373-8B39-0559E1FABB28}" type="slidenum">
              <a:rPr lang="fr-FR"/>
              <a:pPr/>
              <a:t>50</a:t>
            </a:fld>
            <a:endParaRPr lang="fr-FR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BFFB51-DD98-4C38-B233-49B03A86C6EF}" type="slidenum">
              <a:rPr lang="fr-FR"/>
              <a:pPr/>
              <a:t>51</a:t>
            </a:fld>
            <a:endParaRPr lang="fr-FR"/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5C5D5D-26D3-41EF-A02A-72E9B12712C8}" type="slidenum">
              <a:rPr lang="fr-FR"/>
              <a:pPr/>
              <a:t>52</a:t>
            </a:fld>
            <a:endParaRPr lang="fr-FR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12CD18-3237-4BED-AFF8-43F2CC5EDD1C}" type="slidenum">
              <a:rPr lang="fr-FR"/>
              <a:pPr/>
              <a:t>53</a:t>
            </a:fld>
            <a:endParaRPr lang="fr-FR"/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BA747E-025E-4514-A2BC-067DCE4ED209}" type="slidenum">
              <a:rPr lang="fr-FR"/>
              <a:pPr/>
              <a:t>54</a:t>
            </a:fld>
            <a:endParaRPr lang="fr-FR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2B8AD0-62EB-4C30-9558-0527BF3B71CA}" type="slidenum">
              <a:rPr lang="fr-FR"/>
              <a:pPr/>
              <a:t>55</a:t>
            </a:fld>
            <a:endParaRPr lang="fr-FR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algn="just" eaLnBrk="1" hangingPunct="1">
              <a:defRPr/>
            </a:pPr>
            <a:r>
              <a:rPr lang="fr-F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elle doit donc être mis en place dés le départ</a:t>
            </a: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E55285-40FF-42E9-A5B4-4CE6A4066B53}" type="slidenum">
              <a:rPr lang="fr-FR"/>
              <a:pPr/>
              <a:t>56</a:t>
            </a:fld>
            <a:endParaRPr lang="fr-FR"/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8082E7-188D-40D1-A55F-86FDE57AB4F5}" type="slidenum">
              <a:rPr lang="fr-FR"/>
              <a:pPr/>
              <a:t>57</a:t>
            </a:fld>
            <a:endParaRPr lang="fr-FR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AC578E-5929-4B9C-9D84-7CE32386DACB}" type="slidenum">
              <a:rPr lang="fr-FR"/>
              <a:pPr/>
              <a:t>58</a:t>
            </a:fld>
            <a:endParaRPr lang="fr-FR"/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7A7FEA-FC69-4E3D-9DCB-2450773373F5}" type="slidenum">
              <a:rPr lang="fr-FR"/>
              <a:pPr/>
              <a:t>10</a:t>
            </a:fld>
            <a:endParaRPr lang="fr-FR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/>
          <a:lstStyle/>
          <a:p>
            <a:pPr eaLnBrk="1" hangingPunct="1">
              <a:defRPr/>
            </a:pPr>
            <a:r>
              <a:rPr lang="fr-FR" sz="1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d’ordre techniques et organisationnelles</a:t>
            </a:r>
          </a:p>
          <a:p>
            <a:pPr eaLnBrk="1" hangingPunct="1">
              <a:defRPr/>
            </a:pPr>
            <a:endParaRPr lang="fr-FR" sz="1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9ABF17-3DFF-4E20-ABC1-F71CED9BEC9D}" type="slidenum">
              <a:rPr lang="fr-FR"/>
              <a:pPr/>
              <a:t>59</a:t>
            </a:fld>
            <a:endParaRPr lang="fr-FR"/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c'est-à-dire de comprendre les objectifs du système avec ses règles et ses contraintes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7CB234-966E-4BF3-A1AF-A9A0629A6A45}" type="slidenum">
              <a:rPr lang="fr-FR"/>
              <a:pPr/>
              <a:t>11</a:t>
            </a:fld>
            <a:endParaRPr lang="fr-FR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91EB5A-BF96-4649-88FF-072DFE4AC897}" type="slidenum">
              <a:rPr lang="fr-FR"/>
              <a:pPr/>
              <a:t>12</a:t>
            </a:fld>
            <a:endParaRPr lang="fr-FR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9E57F8-8E30-4330-A738-5F0056399A74}" type="slidenum">
              <a:rPr lang="fr-FR"/>
              <a:pPr/>
              <a:t>13</a:t>
            </a:fld>
            <a:endParaRPr lang="fr-FR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FB4B28-25B0-4F3C-8FAA-3BE868AA727E}" type="slidenum">
              <a:rPr lang="fr-FR"/>
              <a:pPr/>
              <a:t>14</a:t>
            </a:fld>
            <a:endParaRPr lang="fr-FR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30588"/>
          </a:xfrm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</p:spPr>
        <p:txBody>
          <a:bodyPr/>
          <a:lstStyle/>
          <a:p>
            <a:pPr eaLnBrk="1" hangingPunct="1"/>
            <a:r>
              <a:rPr lang="fr-FR" smtClean="0"/>
              <a:t>Expliquez OMT, OOD, OOSE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339FE-AAE3-4634-833C-DCFD6A5B2E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2DE8A-FC2F-413B-B156-DF5B650CAE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1D713-9ABB-4FE8-BCB3-EC1FB4475A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re. Text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F5A57-2DBC-49D3-A17F-06C43DBAF2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8FA97-2913-4F67-92D3-925FA8016B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D9B8-AE8E-42B6-A3FF-B7EC3198949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76A65-50AD-4943-BA11-369C459892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AE3EB-84AB-4A29-9B4B-EB0F96B6C42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C6367-A1FD-46A9-A740-1871FF8C287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EC46E-FE2C-4A16-B9B2-A3205BAE54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F0EE9-89EC-4268-BC03-29916277CA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45196-6F76-4630-A4E4-A72A755A7F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C87B8-705D-407E-A2BD-5D0CD8398E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F5E"/>
            </a:gs>
            <a:gs pos="100000">
              <a:srgbClr val="0066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6178B47-9218-4B73-A438-D0E0309A24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1.xls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Feuille_Microsoft_Office_Excel_97-20034.xls"/><Relationship Id="rId5" Type="http://schemas.openxmlformats.org/officeDocument/2006/relationships/oleObject" Target="../embeddings/Feuille_Microsoft_Office_Excel_97-20033.xls"/><Relationship Id="rId4" Type="http://schemas.openxmlformats.org/officeDocument/2006/relationships/oleObject" Target="../embeddings/Feuille_Microsoft_Office_Excel_97-20032.xls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11163" y="2647950"/>
            <a:ext cx="8321675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/>
          <a:lstStyle/>
          <a:p>
            <a:pPr algn="ctr">
              <a:spcBef>
                <a:spcPct val="20000"/>
              </a:spcBef>
              <a:buClr>
                <a:schemeClr val="tx1"/>
              </a:buClr>
              <a:defRPr/>
            </a:pPr>
            <a:r>
              <a:rPr lang="fr-FR" sz="4800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conception du logiciel avec UML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0325" y="898525"/>
            <a:ext cx="8964613" cy="5643563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 logiciel doit remplir des fonctions bien précises.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Il doit en plus s’intégrer à l’environnement informatique.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doit donc recenser l’ensemble des exigences et des contraintes du système: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442913" algn="just" eaLnBrk="1" hangingPunct="1"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3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 ’elles soient exprimées</a:t>
            </a:r>
            <a:endParaRPr lang="fr-FR" sz="3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442913" algn="just" eaLnBrk="1" hangingPunct="1"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442913" algn="just" eaLnBrk="1" hangingPunct="1"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3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 existantes</a:t>
            </a:r>
            <a:endParaRPr lang="fr-FR" sz="3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Comprendre les besoins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82563" y="1123950"/>
            <a:ext cx="8778875" cy="5329238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contraintes permettent de voir le projet à travers les aspects 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fr-FR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808038" lvl="1" indent="-5334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fonctionnels</a:t>
            </a:r>
          </a:p>
          <a:p>
            <a:pPr marL="0" indent="0" algn="just" eaLnBrk="1" hangingPunct="1">
              <a:buFontTx/>
              <a:buBlip>
                <a:blip r:embed="rId3"/>
              </a:buBlip>
              <a:defRPr/>
            </a:pPr>
            <a:endParaRPr lang="fr-FR" sz="2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8038" lvl="1" indent="-5334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techniques</a:t>
            </a:r>
          </a:p>
          <a:p>
            <a:pPr marL="808038" lvl="1" indent="-533400" algn="just" eaLnBrk="1" hangingPunct="1">
              <a:buFont typeface="Wingdings" pitchFamily="2" charset="2"/>
              <a:buBlip>
                <a:blip r:embed="rId3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8038" lvl="1" indent="-5334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organisationnels</a:t>
            </a:r>
          </a:p>
          <a:p>
            <a:pPr marL="808038" lvl="1" indent="-533400" algn="just" eaLnBrk="1" hangingPunct="1">
              <a:buFont typeface="Wingdings" pitchFamily="2" charset="2"/>
              <a:buBlip>
                <a:blip r:embed="rId3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8038" lvl="1" indent="-5334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Environnementaux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9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exigences et les contraintes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82563" y="908050"/>
            <a:ext cx="8778875" cy="5761038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Pour construire le bon système, on doit recenser l’ensemble des fonctionnalités attendues.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Or, la capture des besoins fonctionnels n’est pas facile.</a:t>
            </a:r>
            <a:r>
              <a:rPr lang="fr-FR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8038" lvl="1" indent="-53340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parce que l’utilisateur est incapable de les exprimer</a:t>
            </a:r>
          </a:p>
          <a:p>
            <a:pPr marL="808038" lvl="1" indent="-53340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8038" lvl="1" indent="-53340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parce qu’il ne juge pas nécessaire de les préciser</a:t>
            </a:r>
          </a:p>
          <a:p>
            <a:pPr marL="808038" lvl="1" indent="-53340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8038" lvl="1" indent="-53340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 parce qu’il n’en a pas conscience</a:t>
            </a:r>
            <a:endParaRPr lang="fr-FR" sz="2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exigences fonctionnelles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252413" y="765175"/>
            <a:ext cx="8710612" cy="5761038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aspects techniques concernent 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046163" lvl="1" indent="-501650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aptitudes du système</a:t>
            </a:r>
          </a:p>
          <a:p>
            <a:pPr marL="1046163" lvl="1" indent="-501650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641475" lvl="2" indent="-415925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L’ergonomie et la documentation</a:t>
            </a:r>
          </a:p>
          <a:p>
            <a:pPr marL="1641475" lvl="2" indent="-415925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La performance</a:t>
            </a:r>
          </a:p>
          <a:p>
            <a:pPr marL="1641475" lvl="2" indent="-415925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La fiabilité ou la tolérance aux pannes</a:t>
            </a:r>
          </a:p>
          <a:p>
            <a:pPr marL="1641475" lvl="2" indent="-415925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L’adaptabilité</a:t>
            </a:r>
          </a:p>
          <a:p>
            <a:pPr marL="1641475" lvl="2" indent="-415925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046163" lvl="1" indent="-501650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l‘existant</a:t>
            </a:r>
          </a:p>
          <a:p>
            <a:pPr marL="1046163" lvl="1" indent="-501650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641475" lvl="2" indent="-415925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La plateforme système</a:t>
            </a:r>
          </a:p>
          <a:p>
            <a:pPr marL="1641475" lvl="2" indent="-415925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Les existants applicatifs à intégrer </a:t>
            </a:r>
          </a:p>
          <a:p>
            <a:pPr marL="1641475" lvl="2" indent="-415925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Les référentiels et annuaires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contraintes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219075" y="1225550"/>
            <a:ext cx="8740775" cy="5083175"/>
          </a:xfrm>
        </p:spPr>
        <p:txBody>
          <a:bodyPr lIns="91390" tIns="45695" rIns="91390" bIns="45695"/>
          <a:lstStyle/>
          <a:p>
            <a:pPr marL="85725" indent="-85725" eaLnBrk="1" hangingPunct="1">
              <a:lnSpc>
                <a:spcPct val="90000"/>
              </a:lnSpc>
              <a:buFontTx/>
              <a:buNone/>
              <a:defRPr/>
            </a:pPr>
            <a:endParaRPr lang="fr-FR" sz="800" b="1" smtClean="0">
              <a:solidFill>
                <a:schemeClr val="bg1"/>
              </a:solidFill>
            </a:endParaRPr>
          </a:p>
          <a:p>
            <a:pPr marL="85725" indent="-85725" eaLnBrk="1" hangingPunct="1">
              <a:lnSpc>
                <a:spcPct val="90000"/>
              </a:lnSpc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aspects organisationnels concernent: </a:t>
            </a:r>
          </a:p>
          <a:p>
            <a:pPr marL="85725" indent="-85725" algn="just" eaLnBrk="1" hangingPunct="1">
              <a:lnSpc>
                <a:spcPct val="90000"/>
              </a:lnSpc>
              <a:buFontTx/>
              <a:buNone/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339850" lvl="2" indent="-531813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culture de développement</a:t>
            </a:r>
          </a:p>
          <a:p>
            <a:pPr marL="1339850" lvl="2" indent="-531813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062163" lvl="3" indent="-446088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4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orientée objet</a:t>
            </a:r>
          </a:p>
          <a:p>
            <a:pPr marL="2062163" lvl="3" indent="-446088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4"/>
              </a:buBlip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062163" lvl="3" indent="-446088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4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Procédurale</a:t>
            </a:r>
          </a:p>
          <a:p>
            <a:pPr marL="2062163" lvl="3" indent="-446088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339850" lvl="2" indent="-531813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processus utilisé</a:t>
            </a:r>
          </a:p>
          <a:p>
            <a:pPr marL="1339850" lvl="2" indent="-531813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339850" lvl="2" indent="-531813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usages de production documentaire</a:t>
            </a:r>
            <a:endParaRPr lang="fr-FR" sz="3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contraintes organisationnelles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219075" y="793750"/>
            <a:ext cx="8740775" cy="5659438"/>
          </a:xfrm>
        </p:spPr>
        <p:txBody>
          <a:bodyPr lIns="91390" tIns="45695" rIns="91390" bIns="45695"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fr-FR" sz="800" b="1" smtClean="0">
              <a:solidFill>
                <a:schemeClr val="bg1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r-F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aspects environnementaux concernent:</a:t>
            </a:r>
          </a:p>
          <a:p>
            <a:pPr marL="0" indent="0" algn="just" eaLnBrk="1" hangingPunct="1">
              <a:lnSpc>
                <a:spcPct val="90000"/>
              </a:lnSpc>
              <a:buClr>
                <a:schemeClr val="tx1"/>
              </a:buClr>
              <a:buFontTx/>
              <a:buNone/>
              <a:defRPr/>
            </a:pPr>
            <a:endParaRPr lang="fr-FR" sz="2000" b="1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339850" lvl="2" indent="-779463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problèmes d’environnement physique</a:t>
            </a:r>
          </a:p>
          <a:p>
            <a:pPr marL="1339850" lvl="2" indent="-779463" eaLnBrk="1" hangingPunct="1">
              <a:lnSpc>
                <a:spcPct val="90000"/>
              </a:lnSpc>
              <a:buClr>
                <a:schemeClr val="tx1"/>
              </a:buClr>
              <a:buSzPct val="130000"/>
              <a:buFontTx/>
              <a:buNone/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062163" lvl="3" indent="-446088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r>
              <a:rPr lang="fr-F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Chaleur</a:t>
            </a:r>
          </a:p>
          <a:p>
            <a:pPr marL="2062163" lvl="3" indent="-446088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062163" lvl="3" indent="-446088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r>
              <a:rPr lang="fr-F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Vibration</a:t>
            </a:r>
          </a:p>
          <a:p>
            <a:pPr marL="2062163" lvl="3" indent="-446088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062163" lvl="3" indent="-446088" algn="just" eaLnBrk="1" hangingPunct="1">
              <a:lnSpc>
                <a:spcPct val="90000"/>
              </a:lnSpc>
              <a:buClr>
                <a:schemeClr val="tx1"/>
              </a:buClr>
              <a:buSzPct val="80000"/>
              <a:buFont typeface="Wingdings" pitchFamily="2" charset="2"/>
              <a:buBlip>
                <a:blip r:embed="rId4"/>
              </a:buBlip>
              <a:defRPr/>
            </a:pPr>
            <a:r>
              <a:rPr lang="fr-F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Etc …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contraintes environnementales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241300" y="1241425"/>
            <a:ext cx="8659813" cy="5283200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</a:rPr>
              <a:t>Gérer ces contraintes revient à définir le niveau de qualité d’un logiciel !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2400" b="1" smtClean="0">
                <a:solidFill>
                  <a:schemeClr val="bg1"/>
                </a:solidFill>
              </a:rPr>
              <a:t>	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informaticiens ont toujours été confrontés à ces problèmes de qualité !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fr-FR" sz="2800" b="1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Mais qu’est-ce que la qualité logicielle ?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« ISO 8402: Ensemble des caractéristiques d’une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entité qui lui confèrent l’aptitude à satisfaire des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besoins exprimés et implicites »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58750" y="68263"/>
            <a:ext cx="88503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qualité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46050" y="836613"/>
            <a:ext cx="8680450" cy="5668962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caractéristiques d’un logiciel permettant de mesurer sa qualité sont principalement:</a:t>
            </a:r>
          </a:p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1688" lvl="1" indent="-528638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lisibilité du code</a:t>
            </a:r>
          </a:p>
          <a:p>
            <a:pPr marL="801688" lvl="1" indent="-528638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facilité de maintenance</a:t>
            </a:r>
          </a:p>
          <a:p>
            <a:pPr marL="801688" lvl="1" indent="-528638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réutilisabilité</a:t>
            </a:r>
          </a:p>
          <a:p>
            <a:pPr marL="801688" lvl="1" indent="-528638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portabilité</a:t>
            </a:r>
          </a:p>
          <a:p>
            <a:pPr marL="801688" lvl="1" indent="-528638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L’adaptabilité</a:t>
            </a:r>
          </a:p>
          <a:p>
            <a:pPr marL="801688" lvl="1" indent="-528638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performance</a:t>
            </a:r>
          </a:p>
          <a:p>
            <a:pPr marL="801688" lvl="1" indent="-528638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tolérance aux pannes</a:t>
            </a:r>
          </a:p>
          <a:p>
            <a:pPr marL="801688" lvl="1" indent="-528638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sécurité</a:t>
            </a: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55563" y="44450"/>
            <a:ext cx="88503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critères de qualité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252413" y="1125538"/>
            <a:ext cx="8639175" cy="5659437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construction d’un logiciel est complexe parce qu’elle met en œuvre de nombreuses ressources.</a:t>
            </a: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r-FR" sz="3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000" b="1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Humaine</a:t>
            </a: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Matérielles</a:t>
            </a: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Technologiques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D’où la nécessité d’utiliser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 processus bien défini</a:t>
            </a: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  langage de modélisation éprouvé</a:t>
            </a: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 techniques de modélisation rigoureuses</a:t>
            </a:r>
          </a:p>
          <a:p>
            <a:pPr marL="723900" lvl="1" indent="-457200" algn="just" eaLnBrk="1" hangingPunct="1">
              <a:buFont typeface="Wingdings" pitchFamily="2" charset="2"/>
              <a:buNone/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58750" y="68263"/>
            <a:ext cx="88503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Alors de quoi a-t-on besoin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352425" y="1125538"/>
            <a:ext cx="8439150" cy="5327650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Une méthodologie peut être définie par la mise en œuvre des trois outils suivants: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2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2313" lvl="1" indent="-542925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Une notation visuelle</a:t>
            </a:r>
          </a:p>
          <a:p>
            <a:pPr marL="722313" lvl="1" indent="-542925" algn="just" eaLnBrk="1" hangingPunct="1"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pour modéliser un système et le communiquer</a:t>
            </a:r>
          </a:p>
          <a:p>
            <a:pPr marL="722313" lvl="1" indent="-542925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2313" lvl="1" indent="-542925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 processus</a:t>
            </a:r>
          </a:p>
          <a:p>
            <a:pPr marL="722313" lvl="1" indent="-542925" algn="just" eaLnBrk="1" hangingPunct="1"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pour organiser les activités de développement</a:t>
            </a:r>
          </a:p>
          <a:p>
            <a:pPr marL="722313" lvl="1" indent="-542925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2313" lvl="1" indent="-542925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 techniques d’analyse et de conception</a:t>
            </a:r>
          </a:p>
          <a:p>
            <a:pPr marL="722313" lvl="1" indent="-542925" algn="just" eaLnBrk="1" hangingPunct="1"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pour  prendre en charge les critères de qualité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58750" y="68263"/>
            <a:ext cx="88503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méthodologie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0"/>
            <a:ext cx="8985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applications informatiques</a:t>
            </a:r>
            <a:endParaRPr lang="fr-FR" sz="32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 bwMode="gray">
          <a:xfrm>
            <a:off x="252413" y="1125538"/>
            <a:ext cx="8577262" cy="5254625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applications informatiques sont de trois sortes:	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applications à usage personnel</a:t>
            </a:r>
          </a:p>
          <a:p>
            <a:pPr marL="627063" lvl="1" indent="-447675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3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application d’entreprise</a:t>
            </a:r>
          </a:p>
          <a:p>
            <a:pPr marL="627063" lvl="1" indent="-447675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3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progiciels</a:t>
            </a:r>
          </a:p>
          <a:p>
            <a:pPr marL="627063" lvl="1" indent="-447675" algn="just" eaLnBrk="1" hangingPunct="1"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23825" y="1244600"/>
            <a:ext cx="8896350" cy="4891088"/>
          </a:xfrm>
        </p:spPr>
        <p:txBody>
          <a:bodyPr lIns="91390" tIns="45695" rIns="91390" bIns="45695"/>
          <a:lstStyle/>
          <a:p>
            <a:pPr indent="-66675" eaLnBrk="1" hangingPunct="1">
              <a:buFontTx/>
              <a:buNone/>
              <a:defRPr/>
            </a:pPr>
            <a:r>
              <a:rPr lang="fr-FR" b="1" smtClean="0">
                <a:solidFill>
                  <a:srgbClr val="000000"/>
                </a:solidFill>
              </a:rPr>
              <a:t>	</a:t>
            </a:r>
            <a:endParaRPr lang="fr-FR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indent="-66675" eaLnBrk="1" hangingPunct="1">
              <a:buFontTx/>
              <a:buNone/>
              <a:defRPr/>
            </a:pPr>
            <a:endParaRPr lang="fr-FR" sz="9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indent="-66675" eaLnBrk="1" hangingPunct="1">
              <a:buFontTx/>
              <a:buNone/>
              <a:defRPr/>
            </a:pPr>
            <a:r>
              <a:rPr lang="fr-FR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</a:p>
          <a:p>
            <a:pPr indent="-66675" eaLnBrk="1" hangingPunct="1">
              <a:buFontTx/>
              <a:buNone/>
              <a:defRPr/>
            </a:pPr>
            <a:endParaRPr lang="fr-FR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indent="-66675" eaLnBrk="1" hangingPunct="1">
              <a:buFontTx/>
              <a:buNone/>
              <a:defRPr/>
            </a:pPr>
            <a:endParaRPr lang="fr-FR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indent="-66675" eaLnBrk="1" hangingPunct="1">
              <a:buFontTx/>
              <a:buNone/>
              <a:defRPr/>
            </a:pPr>
            <a:endParaRPr lang="fr-FR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indent="-66675" eaLnBrk="1" hangingPunct="1">
              <a:buFontTx/>
              <a:buNone/>
              <a:defRPr/>
            </a:pPr>
            <a:endParaRPr lang="fr-FR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indent="-66675" eaLnBrk="1" hangingPunct="1">
              <a:buFontTx/>
              <a:buNone/>
              <a:defRPr/>
            </a:pPr>
            <a:endParaRPr lang="fr-FR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indent="-66675" eaLnBrk="1" hangingPunct="1">
              <a:buFontTx/>
              <a:buNone/>
              <a:defRPr/>
            </a:pPr>
            <a:endParaRPr lang="fr-FR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indent="-66675" eaLnBrk="1" hangingPunct="1">
              <a:buFontTx/>
              <a:buNone/>
              <a:defRPr/>
            </a:pPr>
            <a:r>
              <a:rPr lang="fr-FR" smtClean="0">
                <a:solidFill>
                  <a:srgbClr val="000000"/>
                </a:solidFill>
              </a:rPr>
              <a:t>	</a:t>
            </a:r>
            <a:endParaRPr lang="fr-FR" sz="3600" smtClean="0">
              <a:solidFill>
                <a:srgbClr val="000000"/>
              </a:solidFill>
            </a:endParaRPr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2795588" y="2370138"/>
            <a:ext cx="3538537" cy="2519362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984500" y="1736725"/>
            <a:ext cx="3005138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0" tIns="45695" rIns="91390" bIns="45695"/>
          <a:lstStyle/>
          <a:p>
            <a:pPr algn="ctr">
              <a:defRPr/>
            </a:pPr>
            <a:r>
              <a:rPr lang="fr-FR" sz="3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Notation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19088" y="4498975"/>
            <a:ext cx="24130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0" tIns="45695" rIns="91390" bIns="45695"/>
          <a:lstStyle/>
          <a:p>
            <a:pPr>
              <a:defRPr/>
            </a:pPr>
            <a:r>
              <a:rPr lang="fr-FR" sz="3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Processus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372225" y="4508500"/>
            <a:ext cx="2519363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0" tIns="45695" rIns="91390" bIns="45695"/>
          <a:lstStyle/>
          <a:p>
            <a:pPr>
              <a:defRPr/>
            </a:pPr>
            <a:r>
              <a:rPr lang="fr-FR" sz="3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Techniques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158750" y="68263"/>
            <a:ext cx="8850313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Représentation d’une méthodologie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80975" y="404813"/>
            <a:ext cx="8705850" cy="179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 anchor="ctr"/>
          <a:lstStyle/>
          <a:p>
            <a:pPr algn="ctr">
              <a:defRPr/>
            </a:pPr>
            <a:endParaRPr lang="fr-FR" sz="44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411163" y="2997200"/>
            <a:ext cx="83216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/>
          <a:lstStyle/>
          <a:p>
            <a:pPr algn="ctr">
              <a:spcBef>
                <a:spcPct val="20000"/>
              </a:spcBef>
              <a:defRPr/>
            </a:pPr>
            <a:r>
              <a:rPr lang="fr-FR" sz="4000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modélisation avec UML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6675" y="1412875"/>
            <a:ext cx="8893175" cy="4824413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tabLst>
                <a:tab pos="723900" algn="l"/>
              </a:tabLst>
              <a:defRPr/>
            </a:pPr>
            <a:r>
              <a:rPr lang="fr-FR" sz="35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modélisation est une technique d’ingénierie  </a:t>
            </a:r>
          </a:p>
          <a:p>
            <a:pPr marL="0" indent="0" algn="just" eaLnBrk="1" hangingPunct="1">
              <a:buFontTx/>
              <a:buNone/>
              <a:tabLst>
                <a:tab pos="723900" algn="l"/>
              </a:tabLst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tabLst>
                <a:tab pos="723900" algn="l"/>
              </a:tabLst>
              <a:defRPr/>
            </a:pPr>
            <a:r>
              <a:rPr lang="fr-FR" sz="35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qui permet de comprendre un système par l’établissement de modèles</a:t>
            </a:r>
          </a:p>
          <a:p>
            <a:pPr marL="0" indent="0" algn="just" eaLnBrk="1" hangingPunct="1">
              <a:buFontTx/>
              <a:buNone/>
              <a:tabLst>
                <a:tab pos="723900" algn="l"/>
              </a:tabLst>
              <a:defRPr/>
            </a:pPr>
            <a:endParaRPr lang="fr-FR" sz="2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tabLst>
                <a:tab pos="723900" algn="l"/>
              </a:tabLst>
              <a:defRPr/>
            </a:pPr>
            <a:r>
              <a:rPr lang="fr-FR" sz="35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pour mettre au point une solution à un problème.</a:t>
            </a:r>
          </a:p>
          <a:p>
            <a:pPr marL="812800" lvl="1" indent="-539750" algn="just" eaLnBrk="1" hangingPunct="1">
              <a:buFont typeface="Wingdings" pitchFamily="2" charset="2"/>
              <a:buNone/>
              <a:tabLst>
                <a:tab pos="723900" algn="l"/>
              </a:tabLst>
              <a:defRPr/>
            </a:pPr>
            <a:endParaRPr lang="fr-FR" sz="31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69850" y="68263"/>
            <a:ext cx="88519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Qu’est-ce que la modélisation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31763" y="1154113"/>
            <a:ext cx="8959850" cy="5514975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tabLst>
                <a:tab pos="723900" algn="l"/>
              </a:tabLst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modélisation nous aident à représenter un système</a:t>
            </a:r>
          </a:p>
          <a:p>
            <a:pPr marL="723900" lvl="1" indent="-457200" algn="just" eaLnBrk="1" hangingPunct="1">
              <a:lnSpc>
                <a:spcPct val="90000"/>
              </a:lnSpc>
              <a:buFontTx/>
              <a:buNone/>
              <a:tabLst>
                <a:tab pos="723900" algn="l"/>
              </a:tabLst>
              <a:defRPr/>
            </a:pPr>
            <a:endParaRPr lang="fr-FR" sz="2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eaLnBrk="1" hangingPunct="1">
              <a:lnSpc>
                <a:spcPct val="90000"/>
              </a:lnSpc>
              <a:buFontTx/>
              <a:buBlip>
                <a:blip r:embed="rId3"/>
              </a:buBlip>
              <a:tabLst>
                <a:tab pos="723900" algn="l"/>
              </a:tabLst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 précisant sa structure.</a:t>
            </a:r>
          </a:p>
          <a:p>
            <a:pPr marL="723900" lvl="1" indent="-457200" algn="just" eaLnBrk="1" hangingPunct="1">
              <a:lnSpc>
                <a:spcPct val="90000"/>
              </a:lnSpc>
              <a:buFontTx/>
              <a:buBlip>
                <a:blip r:embed="rId3"/>
              </a:buBlip>
              <a:tabLst>
                <a:tab pos="723900" algn="l"/>
              </a:tabLst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eaLnBrk="1" hangingPunct="1">
              <a:lnSpc>
                <a:spcPct val="90000"/>
              </a:lnSpc>
              <a:buFontTx/>
              <a:buBlip>
                <a:blip r:embed="rId3"/>
              </a:buBlip>
              <a:tabLst>
                <a:tab pos="723900" algn="l"/>
              </a:tabLst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 définissant ce qu’il fait; son comportement.</a:t>
            </a:r>
          </a:p>
          <a:p>
            <a:pPr marL="723900" lvl="1" indent="-457200" algn="just" eaLnBrk="1" hangingPunct="1">
              <a:lnSpc>
                <a:spcPct val="90000"/>
              </a:lnSpc>
              <a:buFontTx/>
              <a:buBlip>
                <a:blip r:embed="rId3"/>
              </a:buBlip>
              <a:tabLst>
                <a:tab pos="723900" algn="l"/>
              </a:tabLst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eaLnBrk="1" hangingPunct="1">
              <a:lnSpc>
                <a:spcPct val="90000"/>
              </a:lnSpc>
              <a:buFontTx/>
              <a:buBlip>
                <a:blip r:embed="rId3"/>
              </a:buBlip>
              <a:tabLst>
                <a:tab pos="723900" algn="l"/>
              </a:tabLst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 déterminant comment il le fait.</a:t>
            </a:r>
          </a:p>
          <a:p>
            <a:pPr marL="723900" lvl="1" indent="-457200" algn="just" eaLnBrk="1" hangingPunct="1">
              <a:lnSpc>
                <a:spcPct val="90000"/>
              </a:lnSpc>
              <a:buFontTx/>
              <a:buBlip>
                <a:blip r:embed="rId3"/>
              </a:buBlip>
              <a:tabLst>
                <a:tab pos="723900" algn="l"/>
              </a:tabLst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eaLnBrk="1" hangingPunct="1">
              <a:lnSpc>
                <a:spcPct val="90000"/>
              </a:lnSpc>
              <a:buFontTx/>
              <a:buBlip>
                <a:blip r:embed="rId3"/>
              </a:buBlip>
              <a:tabLst>
                <a:tab pos="723900" algn="l"/>
              </a:tabLst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 fournissant un canevas qui guide sa construction.</a:t>
            </a:r>
          </a:p>
          <a:p>
            <a:pPr marL="723900" lvl="1" indent="-457200" algn="just" eaLnBrk="1" hangingPunct="1">
              <a:lnSpc>
                <a:spcPct val="90000"/>
              </a:lnSpc>
              <a:buFontTx/>
              <a:buBlip>
                <a:blip r:embed="rId3"/>
              </a:buBlip>
              <a:tabLst>
                <a:tab pos="723900" algn="l"/>
              </a:tabLst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eaLnBrk="1" hangingPunct="1">
              <a:lnSpc>
                <a:spcPct val="90000"/>
              </a:lnSpc>
              <a:buFontTx/>
              <a:buBlip>
                <a:blip r:embed="rId3"/>
              </a:buBlip>
              <a:tabLst>
                <a:tab pos="723900" algn="l"/>
              </a:tabLst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 le documentant.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tabLst>
                <a:tab pos="723900" algn="l"/>
              </a:tabLst>
              <a:defRPr/>
            </a:pPr>
            <a:endParaRPr lang="fr-FR" sz="2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41275" y="68263"/>
            <a:ext cx="8850313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Pourquoi modéliser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19063" y="982663"/>
            <a:ext cx="8828087" cy="5875337"/>
          </a:xfrm>
        </p:spPr>
        <p:txBody>
          <a:bodyPr lIns="91390" tIns="45695" rIns="91390" bIns="45695"/>
          <a:lstStyle/>
          <a:p>
            <a:pPr marL="0" indent="0" algn="just" defTabSz="723900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UML propose un moyen pour représenter diverses projections d’un système: </a:t>
            </a:r>
            <a:r>
              <a:rPr lang="fr-FR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vues</a:t>
            </a: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pPr marL="0" indent="0" algn="just" defTabSz="723900" eaLnBrk="1" hangingPunct="1">
              <a:lnSpc>
                <a:spcPct val="90000"/>
              </a:lnSpc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defTabSz="723900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Elles sont généralement constituées d’un ou plusieurs diagrammes UML :</a:t>
            </a:r>
          </a:p>
          <a:p>
            <a:pPr marL="0" indent="0" algn="just" defTabSz="723900" eaLnBrk="1" hangingPunct="1">
              <a:lnSpc>
                <a:spcPct val="90000"/>
              </a:lnSpc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defTabSz="723900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Qui sont des représentations graphiques qui s’intéressent à un aspect précis du modèle.</a:t>
            </a:r>
          </a:p>
          <a:p>
            <a:pPr marL="723900" lvl="1" indent="-457200" algn="just" defTabSz="723900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defTabSz="723900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Dont chaque type est composé d’éléments de modélisation prédéfinis.</a:t>
            </a:r>
          </a:p>
          <a:p>
            <a:pPr marL="723900" lvl="1" indent="-457200" algn="just" defTabSz="723900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7200" algn="just" defTabSz="723900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Dont la combinaison offre une vue complète des aspects fonctionnels, statiques et dynamiques d’un système.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55563" y="68263"/>
            <a:ext cx="88503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Comment modéliser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3500" y="885825"/>
            <a:ext cx="8964613" cy="5638800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version 1.4 d’UML représente un système, en se basant sur 9 diagrammes.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Quatre pour la structure statique</a:t>
            </a: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958850" lvl="1" indent="-601663" algn="just" eaLnBrk="1" hangingPunct="1">
              <a:lnSpc>
                <a:spcPct val="90000"/>
              </a:lnSpc>
              <a:buSzPct val="130000"/>
              <a:buFont typeface="Wingdings" pitchFamily="2" charset="2"/>
              <a:buChar char="Ø"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Diagramme d’objets</a:t>
            </a:r>
          </a:p>
          <a:p>
            <a:pPr marL="958850" lvl="1" indent="-601663" algn="just" eaLnBrk="1" hangingPunct="1">
              <a:lnSpc>
                <a:spcPct val="90000"/>
              </a:lnSpc>
              <a:buSzPct val="130000"/>
              <a:buFont typeface="Wingdings" pitchFamily="2" charset="2"/>
              <a:buChar char="Ø"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Diagramme de classes</a:t>
            </a:r>
          </a:p>
          <a:p>
            <a:pPr marL="958850" lvl="1" indent="-601663" algn="just" eaLnBrk="1" hangingPunct="1">
              <a:lnSpc>
                <a:spcPct val="90000"/>
              </a:lnSpc>
              <a:buSzPct val="130000"/>
              <a:buFont typeface="Wingdings" pitchFamily="2" charset="2"/>
              <a:buChar char="Ø"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Diagramme de composant</a:t>
            </a:r>
          </a:p>
          <a:p>
            <a:pPr marL="958850" lvl="1" indent="-601663" algn="just" eaLnBrk="1" hangingPunct="1">
              <a:lnSpc>
                <a:spcPct val="90000"/>
              </a:lnSpc>
              <a:buSzPct val="130000"/>
              <a:buFont typeface="Wingdings" pitchFamily="2" charset="2"/>
              <a:buChar char="Ø"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Diagramme de déploiement</a:t>
            </a:r>
          </a:p>
          <a:p>
            <a:pPr marL="958850" lvl="1" indent="-601663" algn="just" eaLnBrk="1" hangingPunct="1">
              <a:lnSpc>
                <a:spcPct val="90000"/>
              </a:lnSpc>
              <a:buFontTx/>
              <a:buNone/>
              <a:defRPr/>
            </a:pP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Cinq pour le comportement dynamique</a:t>
            </a: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958850" lvl="1" indent="-601663" algn="just" eaLnBrk="1" hangingPunct="1">
              <a:lnSpc>
                <a:spcPct val="90000"/>
              </a:lnSpc>
              <a:buSzPct val="130000"/>
              <a:buFont typeface="Wingdings" pitchFamily="2" charset="2"/>
              <a:buChar char="Ø"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Diagramme de cas d’utilisation</a:t>
            </a:r>
          </a:p>
          <a:p>
            <a:pPr marL="958850" lvl="1" indent="-601663" algn="just" eaLnBrk="1" hangingPunct="1">
              <a:lnSpc>
                <a:spcPct val="90000"/>
              </a:lnSpc>
              <a:buSzPct val="130000"/>
              <a:buFont typeface="Wingdings" pitchFamily="2" charset="2"/>
              <a:buChar char="Ø"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Diagramme de séquences</a:t>
            </a:r>
          </a:p>
          <a:p>
            <a:pPr marL="958850" lvl="1" indent="-601663" algn="just" eaLnBrk="1" hangingPunct="1">
              <a:lnSpc>
                <a:spcPct val="90000"/>
              </a:lnSpc>
              <a:buSzPct val="130000"/>
              <a:buFont typeface="Wingdings" pitchFamily="2" charset="2"/>
              <a:buChar char="Ø"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Diagramme d’activité</a:t>
            </a:r>
          </a:p>
          <a:p>
            <a:pPr marL="958850" lvl="1" indent="-601663" algn="just" eaLnBrk="1" hangingPunct="1">
              <a:lnSpc>
                <a:spcPct val="90000"/>
              </a:lnSpc>
              <a:buSzPct val="130000"/>
              <a:buFont typeface="Wingdings" pitchFamily="2" charset="2"/>
              <a:buChar char="Ø"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Diagramme de collaboration</a:t>
            </a:r>
          </a:p>
          <a:p>
            <a:pPr marL="958850" lvl="1" indent="-601663" algn="just" eaLnBrk="1" hangingPunct="1">
              <a:lnSpc>
                <a:spcPct val="90000"/>
              </a:lnSpc>
              <a:buSzPct val="130000"/>
              <a:buFont typeface="Wingdings" pitchFamily="2" charset="2"/>
              <a:buChar char="Ø"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Diagramme d’états transitions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52388" y="68263"/>
            <a:ext cx="88519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types de diagramme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30175" y="942975"/>
            <a:ext cx="8801100" cy="5581650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concepteurs orientent leurs modélisations selon trois axes sur lesquels ils répartissent les diagrammes 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fr-FR" sz="2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1688" lvl="1" indent="-528638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L’axe fonctionnel qui est utilisé pour décrire le ce que fait le système à réaliser,</a:t>
            </a:r>
          </a:p>
          <a:p>
            <a:pPr marL="801688" lvl="1" indent="-528638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3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1688" lvl="1" indent="-528638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L’axe structurel et statique qui est relatif à sa structure,</a:t>
            </a:r>
          </a:p>
          <a:p>
            <a:pPr marL="801688" lvl="1" indent="-528638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3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1688" lvl="1" indent="-528638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L’axe dynamique qui est relatif à la construction de ses fonctionnalités.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axes de la modélisation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3500" y="404813"/>
            <a:ext cx="8964613" cy="5976937"/>
          </a:xfrm>
          <a:noFill/>
        </p:spPr>
        <p:txBody>
          <a:bodyPr lIns="91390" tIns="45695" rIns="91390" bIns="45695"/>
          <a:lstStyle/>
          <a:p>
            <a:pPr eaLnBrk="1" hangingPunct="1">
              <a:buFontTx/>
              <a:buNone/>
            </a:pPr>
            <a:r>
              <a:rPr lang="fr-FR" sz="2800" b="1" smtClean="0">
                <a:solidFill>
                  <a:srgbClr val="000000"/>
                </a:solidFill>
              </a:rPr>
              <a:t>	</a:t>
            </a:r>
            <a:endParaRPr lang="fr-FR" sz="2300" smtClean="0">
              <a:solidFill>
                <a:srgbClr val="000000"/>
              </a:solidFill>
            </a:endParaRP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3913188" y="1641475"/>
            <a:ext cx="1587" cy="1473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 flipH="1">
            <a:off x="1960563" y="3114675"/>
            <a:ext cx="1989137" cy="13604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3900488" y="3114675"/>
            <a:ext cx="1985962" cy="136048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2932113" y="1155700"/>
            <a:ext cx="2095500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0" tIns="45695" rIns="91390" bIns="45695"/>
          <a:lstStyle/>
          <a:p>
            <a:pPr>
              <a:defRPr/>
            </a:pPr>
            <a:r>
              <a:rPr lang="fr-FR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Fonctionnel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995863" y="4392613"/>
            <a:ext cx="1987550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0" tIns="45695" rIns="91390" bIns="45695"/>
          <a:lstStyle/>
          <a:p>
            <a:pPr>
              <a:defRPr/>
            </a:pPr>
            <a:r>
              <a:rPr lang="fr-FR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Dynamique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152525" y="4441825"/>
            <a:ext cx="1547813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0" tIns="45695" rIns="91390" bIns="45695"/>
          <a:lstStyle/>
          <a:p>
            <a:pPr>
              <a:defRPr/>
            </a:pPr>
            <a:r>
              <a:rPr lang="fr-FR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Statique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4116388" y="1755775"/>
            <a:ext cx="4503737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0" tIns="45695" rIns="91390" bIns="45695"/>
          <a:lstStyle/>
          <a:p>
            <a:pPr>
              <a:defRPr/>
            </a:pP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Diagramme de Use Cases</a:t>
            </a:r>
          </a:p>
          <a:p>
            <a:pPr>
              <a:defRPr/>
            </a:pP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(Diagramme d’activités)</a:t>
            </a:r>
          </a:p>
          <a:p>
            <a:pPr>
              <a:defRPr/>
            </a:pP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(Diagramme de séquences)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292100" y="4895850"/>
            <a:ext cx="4259263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0" tIns="45695" rIns="91390" bIns="45695"/>
          <a:lstStyle/>
          <a:p>
            <a:pPr>
              <a:defRPr/>
            </a:pP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Diagramme de classes</a:t>
            </a:r>
          </a:p>
          <a:p>
            <a:pPr>
              <a:defRPr/>
            </a:pP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Diagramme de composants</a:t>
            </a:r>
          </a:p>
          <a:p>
            <a:pPr>
              <a:defRPr/>
            </a:pP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Diagramme de déploiement</a:t>
            </a:r>
          </a:p>
          <a:p>
            <a:pPr>
              <a:defRPr/>
            </a:pP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Diagramme d’objets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4572000" y="4908550"/>
            <a:ext cx="453231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0" tIns="45695" rIns="91390" bIns="45695"/>
          <a:lstStyle/>
          <a:p>
            <a:pPr>
              <a:defRPr/>
            </a:pP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Diagramme d’activités</a:t>
            </a:r>
          </a:p>
          <a:p>
            <a:pPr>
              <a:defRPr/>
            </a:pP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(Diagramme d’états/transitions)</a:t>
            </a:r>
          </a:p>
          <a:p>
            <a:pPr>
              <a:defRPr/>
            </a:pP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(Diagramme de séquences)</a:t>
            </a:r>
          </a:p>
          <a:p>
            <a:pPr>
              <a:defRPr/>
            </a:pPr>
            <a:r>
              <a:rPr lang="fr-F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Diagramme de collaboration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3 axes de la modélisation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52388" y="766763"/>
            <a:ext cx="8966200" cy="5830887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UML est une avancée importante pour le génie logiciel mais ce n’est ni une méthode, ni un processus.</a:t>
            </a:r>
          </a:p>
          <a:p>
            <a:pPr marL="0" indent="0" eaLnBrk="1" hangingPunct="1">
              <a:buFontTx/>
              <a:buNone/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 UML permet de modéliser un système, il ne définit pas le processus d’élaboration des modèles.</a:t>
            </a:r>
          </a:p>
          <a:p>
            <a:pPr marL="0" indent="0" eaLnBrk="1" hangingPunct="1"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1688" lvl="1" indent="-528638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Dans quel ordre doit-on utiliser les neufs types de diagrammes ?</a:t>
            </a:r>
          </a:p>
          <a:p>
            <a:pPr marL="801688" lvl="1" indent="-528638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1688" lvl="1" indent="-528638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quel moment de la conception d’un système doivent-ils intervenir ?</a:t>
            </a:r>
          </a:p>
          <a:p>
            <a:pPr marL="801688" lvl="1" indent="-528638" eaLnBrk="1" hangingPunct="1">
              <a:buClr>
                <a:srgbClr val="000000"/>
              </a:buClr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Clr>
                <a:srgbClr val="000000"/>
              </a:buClr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Seul un processus de développement peut répondre à ces questions !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Élaboration de la modélisation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19088" y="3162300"/>
            <a:ext cx="83200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/>
          <a:lstStyle/>
          <a:p>
            <a:pPr algn="ctr">
              <a:spcBef>
                <a:spcPct val="20000"/>
              </a:spcBef>
              <a:defRPr/>
            </a:pPr>
            <a:r>
              <a:rPr lang="fr-FR" sz="4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processus de développement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0"/>
            <a:ext cx="8985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Application à usage personnel</a:t>
            </a:r>
            <a:endParaRPr lang="fr-FR" sz="32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 bwMode="gray">
          <a:xfrm>
            <a:off x="282575" y="801688"/>
            <a:ext cx="8577263" cy="5795962"/>
          </a:xfrm>
        </p:spPr>
        <p:txBody>
          <a:bodyPr lIns="91390" tIns="45695" rIns="91390" bIns="45695"/>
          <a:lstStyle/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définit seul les fonctionnalités attendues</a:t>
            </a: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endParaRPr lang="fr-FR" sz="2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connaît le matériel et l’OS</a:t>
            </a: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endParaRPr lang="fr-FR" sz="2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décide des technologies à utiliser</a:t>
            </a: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endParaRPr lang="fr-FR" sz="2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organise son travail à sa guise</a:t>
            </a: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endParaRPr lang="fr-FR" sz="2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n’a pas de contrainte de temps</a:t>
            </a: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endParaRPr lang="fr-FR" sz="2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budget nécessaire est peu important</a:t>
            </a: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endParaRPr lang="fr-FR" sz="2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qualité est peu importante</a:t>
            </a: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endParaRPr lang="fr-FR" sz="2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22238" y="1412875"/>
            <a:ext cx="8763000" cy="4824413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processus de développement régit les activités de production du logiciel selon deux aspects.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2313" lvl="1" indent="-449263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L’aspect statique qui représente le processus en terme de tâches à réaliser.</a:t>
            </a:r>
          </a:p>
          <a:p>
            <a:pPr marL="722313" lvl="1" indent="-449263" algn="just" eaLnBrk="1" hangingPunct="1">
              <a:buFont typeface="Wingdings" pitchFamily="2" charset="2"/>
              <a:buBlip>
                <a:blip r:embed="rId3"/>
              </a:buBlip>
              <a:defRPr/>
            </a:pPr>
            <a:endParaRPr lang="fr-FR" sz="3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2313" lvl="1" indent="-449263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L’aspect dynamique qui représente la dimension temporelle du processus.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points de vue d’un processus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214313" y="1412875"/>
            <a:ext cx="8713787" cy="4752975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L’aspect statique définit: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033463" lvl="1" indent="-501650" algn="just" eaLnBrk="1" hangingPunct="1"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« qui ». Les intervenants </a:t>
            </a:r>
          </a:p>
          <a:p>
            <a:pPr marL="1033463" lvl="1" indent="-501650" algn="just" eaLnBrk="1" hangingPunct="1"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endParaRPr lang="fr-FR" sz="3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033463" lvl="1" indent="-501650" algn="just" eaLnBrk="1" hangingPunct="1"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« comment ». Les activités à réaliser</a:t>
            </a:r>
          </a:p>
          <a:p>
            <a:pPr marL="1033463" lvl="1" indent="-501650" algn="just" eaLnBrk="1" hangingPunct="1">
              <a:buClr>
                <a:srgbClr val="000000"/>
              </a:buClr>
              <a:buFontTx/>
              <a:buBlip>
                <a:blip r:embed="rId3"/>
              </a:buBlip>
              <a:defRPr/>
            </a:pPr>
            <a:endParaRPr lang="fr-FR" sz="3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033463" lvl="1" indent="-501650" algn="just" eaLnBrk="1" hangingPunct="1"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« quoi ». Les résultats d’une activité</a:t>
            </a:r>
          </a:p>
          <a:p>
            <a:pPr marL="1033463" lvl="1" indent="-501650" algn="just" eaLnBrk="1" hangingPunct="1">
              <a:buClr>
                <a:schemeClr val="tx1"/>
              </a:buClr>
              <a:buSzPct val="130000"/>
              <a:buFont typeface="Wingdings" pitchFamily="2" charset="2"/>
              <a:buChar char="Ø"/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Aspect statique d’un processus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3500" y="1484313"/>
            <a:ext cx="8964613" cy="5040312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L’aspect dynamique représente :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3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033463" lvl="1" indent="-50165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nom et le nombre de phases du cycle de vie du processus</a:t>
            </a:r>
          </a:p>
          <a:p>
            <a:pPr marL="1033463" lvl="1" indent="-50165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3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033463" lvl="1" indent="-50165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L’organisation et l’ordre de réalisation des activités de développement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Aspect dynamique d’un processus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88900" y="989013"/>
            <a:ext cx="8964613" cy="5680075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 processus gère généralement les activités suivantes: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L’expression des besoins</a:t>
            </a: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spécification des besoins</a:t>
            </a: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9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L’analyse des besoins</a:t>
            </a: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9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conception</a:t>
            </a: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9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L’implémentation</a:t>
            </a: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9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tests fonctionnels et techniques</a:t>
            </a: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9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maintenance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étapes d’un processus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88900" y="1700213"/>
            <a:ext cx="8964613" cy="4248150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L’expression des besoins</a:t>
            </a:r>
            <a:r>
              <a:rPr lang="fr-F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consiste pour le client à élaborer un cahier des charges décrivant: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buFont typeface="Wingdings" pitchFamily="2" charset="2"/>
              <a:buChar char="Ø"/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fonctionnalités du système à étudié</a:t>
            </a:r>
          </a:p>
          <a:p>
            <a:pPr marL="725488" lvl="1" indent="-546100" algn="just" eaLnBrk="1" hangingPunct="1">
              <a:buFont typeface="Wingdings" pitchFamily="2" charset="2"/>
              <a:buNone/>
              <a:defRPr/>
            </a:pPr>
            <a:endParaRPr lang="fr-FR" sz="3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buFont typeface="Wingdings" pitchFamily="2" charset="2"/>
              <a:buChar char="Ø"/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façon d’utiliser le système</a:t>
            </a:r>
          </a:p>
          <a:p>
            <a:pPr marL="725488" lvl="1" indent="-546100" algn="just" eaLnBrk="1" hangingPunct="1">
              <a:buFont typeface="Wingdings" pitchFamily="2" charset="2"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fr-FR" sz="3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L’expression des besoins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0325" y="836613"/>
            <a:ext cx="8964613" cy="5824537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spécification des besoins permet aux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901700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utilisateurs,</a:t>
            </a:r>
          </a:p>
          <a:p>
            <a:pPr marL="901700" lvl="1" indent="-5461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901700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experts,</a:t>
            </a:r>
          </a:p>
          <a:p>
            <a:pPr marL="901700" lvl="1" indent="-5461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901700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 aux informaticiens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finaliser le cahier des charges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901700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 levant les ambiguïtés</a:t>
            </a:r>
          </a:p>
          <a:p>
            <a:pPr marL="901700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901700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 éliminant les redondances</a:t>
            </a: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spécification des besoins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88900" y="942975"/>
            <a:ext cx="8964613" cy="5581650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L’analyse des besoins ou « </a:t>
            </a:r>
            <a:r>
              <a:rPr lang="fr-FR" sz="3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quoi</a:t>
            </a: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 » vise à faire définir, par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725488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experts,</a:t>
            </a:r>
          </a:p>
          <a:p>
            <a:pPr marL="725488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 les utilisateurs</a:t>
            </a: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entités métier concernées par le système</a:t>
            </a: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indépendamment de toutes considérations: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techniques</a:t>
            </a:r>
          </a:p>
          <a:p>
            <a:pPr marL="725488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 informatiques</a:t>
            </a:r>
          </a:p>
          <a:p>
            <a:pPr marL="725488" lvl="1" indent="-54610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L’analyse des besoins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88900" y="1555750"/>
            <a:ext cx="8964613" cy="4321175"/>
          </a:xfrm>
        </p:spPr>
        <p:txBody>
          <a:bodyPr lIns="91390" tIns="45695" rIns="91390" bIns="45695"/>
          <a:lstStyle/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conception ou « </a:t>
            </a:r>
            <a:r>
              <a:rPr lang="fr-F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comment</a:t>
            </a: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 » concerne les experts informatiques. 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fr-FR" sz="3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y détermine la manière de résoudre techniquement le problème posé.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Comment réaliser les fonctionnalités attendues.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conception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19063" y="1123950"/>
            <a:ext cx="8964612" cy="5184775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L’implémentation consiste 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2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construire les programmes dans un langage de programmation donné.</a:t>
            </a:r>
          </a:p>
          <a:p>
            <a:pPr marL="725488" lvl="1" indent="-546100" algn="just" eaLnBrk="1" hangingPunct="1">
              <a:buFont typeface="Wingdings" pitchFamily="2" charset="2"/>
              <a:buBlip>
                <a:blip r:embed="rId3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organiser logiquement les programmes en fonction de l’architecture logique choisie.</a:t>
            </a:r>
          </a:p>
          <a:p>
            <a:pPr marL="725488" lvl="1" indent="-546100" algn="just" eaLnBrk="1" hangingPunct="1">
              <a:buFont typeface="Wingdings" pitchFamily="2" charset="2"/>
              <a:buBlip>
                <a:blip r:embed="rId3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distribuer les programmes sur le système informatique selon l’architecture physique retenue.</a:t>
            </a:r>
          </a:p>
          <a:p>
            <a:pPr marL="0" indent="0" algn="just" eaLnBrk="1" hangingPunct="1">
              <a:buFontTx/>
              <a:buBlip>
                <a:blip r:embed="rId3"/>
              </a:buBlip>
              <a:defRPr/>
            </a:pPr>
            <a:endParaRPr lang="fr-FR" sz="1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endParaRPr lang="fr-FR" sz="1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L’implémentation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19063" y="836613"/>
            <a:ext cx="8964612" cy="5753100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1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33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tests sont de deux sortes.</a:t>
            </a:r>
            <a:r>
              <a:rPr lang="fr-FR" sz="3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1800" b="1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z="33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Fonctionnels. </a:t>
            </a:r>
            <a:r>
              <a:rPr lang="fr-FR" sz="33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Ils vérifient que le système implémente bien les fonctionnalités attendues.</a:t>
            </a:r>
          </a:p>
          <a:p>
            <a:pPr marL="725488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546100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z="33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Techniques. </a:t>
            </a:r>
            <a:r>
              <a:rPr lang="fr-FR" sz="33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Ils vérifient que l’implémentation des fonctionnalités est techniquement correcte.</a:t>
            </a:r>
          </a:p>
          <a:p>
            <a:pPr marL="725488" lvl="1" indent="-546100" algn="just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fr-FR" sz="1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33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maintenance</a:t>
            </a:r>
            <a:r>
              <a:rPr lang="fr-FR" sz="33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r-FR" sz="33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traite les évolutions et/ou les corrections à apporter au système.</a:t>
            </a:r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maintenance et les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0"/>
            <a:ext cx="8985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Application d’entreprise</a:t>
            </a:r>
            <a:endParaRPr lang="fr-FR" sz="32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 bwMode="gray">
          <a:xfrm>
            <a:off x="282575" y="1162050"/>
            <a:ext cx="8577263" cy="5003800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Malgré les progrès du génie logiciel, la réussite des projets informatiques reste faible.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b="1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Clr>
                <a:schemeClr val="tx1"/>
              </a:buClr>
              <a:buSzPct val="130000"/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 études récentes montrent des dépassements de budget et d’échéance encore importants.</a:t>
            </a:r>
          </a:p>
          <a:p>
            <a:pPr marL="0" indent="0" algn="just" eaLnBrk="1" hangingPunct="1">
              <a:buClr>
                <a:schemeClr val="tx1"/>
              </a:buClr>
              <a:buSzPct val="130000"/>
              <a:buFontTx/>
              <a:buNone/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Clr>
                <a:schemeClr val="tx1"/>
              </a:buClr>
              <a:buSzPct val="130000"/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 ces dérives affectent la majorité des projets.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Processus de fabrication</a:t>
            </a:r>
          </a:p>
        </p:txBody>
      </p:sp>
      <p:grpSp>
        <p:nvGrpSpPr>
          <p:cNvPr id="41987" name="Group 3"/>
          <p:cNvGrpSpPr>
            <a:grpSpLocks/>
          </p:cNvGrpSpPr>
          <p:nvPr/>
        </p:nvGrpSpPr>
        <p:grpSpPr bwMode="auto">
          <a:xfrm>
            <a:off x="293688" y="1196975"/>
            <a:ext cx="2765425" cy="3455988"/>
            <a:chOff x="185" y="754"/>
            <a:chExt cx="1860" cy="3039"/>
          </a:xfrm>
        </p:grpSpPr>
        <p:sp>
          <p:nvSpPr>
            <p:cNvPr id="42037" name="Oval 4"/>
            <p:cNvSpPr>
              <a:spLocks noChangeArrowheads="1"/>
            </p:cNvSpPr>
            <p:nvPr/>
          </p:nvSpPr>
          <p:spPr bwMode="auto">
            <a:xfrm>
              <a:off x="185" y="754"/>
              <a:ext cx="530" cy="287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200" b="1">
                  <a:solidFill>
                    <a:schemeClr val="bg1"/>
                  </a:solidFill>
                </a:rPr>
                <a:t>Produit</a:t>
              </a:r>
            </a:p>
          </p:txBody>
        </p:sp>
        <p:sp>
          <p:nvSpPr>
            <p:cNvPr id="42038" name="Rectangle 5"/>
            <p:cNvSpPr>
              <a:spLocks noChangeArrowheads="1"/>
            </p:cNvSpPr>
            <p:nvPr/>
          </p:nvSpPr>
          <p:spPr bwMode="auto">
            <a:xfrm>
              <a:off x="582" y="1305"/>
              <a:ext cx="453" cy="205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000" b="1">
                  <a:solidFill>
                    <a:schemeClr val="bg1"/>
                  </a:solidFill>
                </a:rPr>
                <a:t>+ Rév A</a:t>
              </a:r>
            </a:p>
          </p:txBody>
        </p:sp>
        <p:sp>
          <p:nvSpPr>
            <p:cNvPr id="42039" name="Rectangle 6"/>
            <p:cNvSpPr>
              <a:spLocks noChangeArrowheads="1"/>
            </p:cNvSpPr>
            <p:nvPr/>
          </p:nvSpPr>
          <p:spPr bwMode="auto">
            <a:xfrm>
              <a:off x="595" y="1592"/>
              <a:ext cx="453" cy="20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000" b="1">
                  <a:solidFill>
                    <a:schemeClr val="bg1"/>
                  </a:solidFill>
                </a:rPr>
                <a:t>- Rév B</a:t>
              </a:r>
            </a:p>
          </p:txBody>
        </p:sp>
        <p:cxnSp>
          <p:nvCxnSpPr>
            <p:cNvPr id="42040" name="AutoShape 7"/>
            <p:cNvCxnSpPr>
              <a:cxnSpLocks noChangeShapeType="1"/>
              <a:stCxn id="42037" idx="4"/>
              <a:endCxn id="42038" idx="1"/>
            </p:cNvCxnSpPr>
            <p:nvPr/>
          </p:nvCxnSpPr>
          <p:spPr bwMode="auto">
            <a:xfrm rot="16200000" flipH="1">
              <a:off x="332" y="1159"/>
              <a:ext cx="367" cy="13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41" name="AutoShape 8"/>
            <p:cNvCxnSpPr>
              <a:cxnSpLocks noChangeShapeType="1"/>
              <a:stCxn id="42037" idx="4"/>
              <a:endCxn id="42039" idx="1"/>
            </p:cNvCxnSpPr>
            <p:nvPr/>
          </p:nvCxnSpPr>
          <p:spPr bwMode="auto">
            <a:xfrm rot="16200000" flipH="1">
              <a:off x="196" y="1295"/>
              <a:ext cx="654" cy="14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2042" name="Rectangle 9"/>
            <p:cNvSpPr>
              <a:spLocks noChangeArrowheads="1"/>
            </p:cNvSpPr>
            <p:nvPr/>
          </p:nvSpPr>
          <p:spPr bwMode="auto">
            <a:xfrm>
              <a:off x="914" y="1845"/>
              <a:ext cx="453" cy="20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000" b="1">
                  <a:solidFill>
                    <a:schemeClr val="bg1"/>
                  </a:solidFill>
                </a:rPr>
                <a:t>+ Pièce 1</a:t>
              </a:r>
            </a:p>
          </p:txBody>
        </p:sp>
        <p:sp>
          <p:nvSpPr>
            <p:cNvPr id="42043" name="Rectangle 10"/>
            <p:cNvSpPr>
              <a:spLocks noChangeArrowheads="1"/>
            </p:cNvSpPr>
            <p:nvPr/>
          </p:nvSpPr>
          <p:spPr bwMode="auto">
            <a:xfrm>
              <a:off x="914" y="2119"/>
              <a:ext cx="544" cy="18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000" b="1">
                  <a:solidFill>
                    <a:schemeClr val="bg1"/>
                  </a:solidFill>
                </a:rPr>
                <a:t>- Sous-ens 1</a:t>
              </a:r>
            </a:p>
          </p:txBody>
        </p:sp>
        <p:cxnSp>
          <p:nvCxnSpPr>
            <p:cNvPr id="42044" name="AutoShape 11"/>
            <p:cNvCxnSpPr>
              <a:cxnSpLocks noChangeShapeType="1"/>
              <a:stCxn id="42039" idx="2"/>
              <a:endCxn id="42042" idx="1"/>
            </p:cNvCxnSpPr>
            <p:nvPr/>
          </p:nvCxnSpPr>
          <p:spPr bwMode="auto">
            <a:xfrm rot="16200000" flipH="1">
              <a:off x="793" y="1827"/>
              <a:ext cx="150" cy="9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45" name="AutoShape 12"/>
            <p:cNvCxnSpPr>
              <a:cxnSpLocks noChangeShapeType="1"/>
              <a:stCxn id="42039" idx="2"/>
              <a:endCxn id="42043" idx="1"/>
            </p:cNvCxnSpPr>
            <p:nvPr/>
          </p:nvCxnSpPr>
          <p:spPr bwMode="auto">
            <a:xfrm rot="16200000" flipH="1">
              <a:off x="661" y="1959"/>
              <a:ext cx="414" cy="9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2046" name="Rectangle 13"/>
            <p:cNvSpPr>
              <a:spLocks noChangeArrowheads="1"/>
            </p:cNvSpPr>
            <p:nvPr/>
          </p:nvSpPr>
          <p:spPr bwMode="auto">
            <a:xfrm>
              <a:off x="1321" y="2405"/>
              <a:ext cx="452" cy="20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000" b="1">
                  <a:solidFill>
                    <a:schemeClr val="bg1"/>
                  </a:solidFill>
                </a:rPr>
                <a:t>Pièce 2</a:t>
              </a:r>
            </a:p>
          </p:txBody>
        </p:sp>
        <p:sp>
          <p:nvSpPr>
            <p:cNvPr id="42047" name="Rectangle 14"/>
            <p:cNvSpPr>
              <a:spLocks noChangeArrowheads="1"/>
            </p:cNvSpPr>
            <p:nvPr/>
          </p:nvSpPr>
          <p:spPr bwMode="auto">
            <a:xfrm>
              <a:off x="1321" y="2692"/>
              <a:ext cx="452" cy="207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000" b="1">
                  <a:solidFill>
                    <a:schemeClr val="bg1"/>
                  </a:solidFill>
                </a:rPr>
                <a:t>Pièce 3</a:t>
              </a:r>
            </a:p>
          </p:txBody>
        </p:sp>
        <p:cxnSp>
          <p:nvCxnSpPr>
            <p:cNvPr id="42048" name="AutoShape 15"/>
            <p:cNvCxnSpPr>
              <a:cxnSpLocks noChangeShapeType="1"/>
              <a:stCxn id="42043" idx="2"/>
              <a:endCxn id="42046" idx="1"/>
            </p:cNvCxnSpPr>
            <p:nvPr/>
          </p:nvCxnSpPr>
          <p:spPr bwMode="auto">
            <a:xfrm rot="16200000" flipH="1">
              <a:off x="1152" y="2339"/>
              <a:ext cx="204" cy="13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49" name="AutoShape 16"/>
            <p:cNvCxnSpPr>
              <a:cxnSpLocks noChangeShapeType="1"/>
              <a:stCxn id="42043" idx="2"/>
              <a:endCxn id="42047" idx="1"/>
            </p:cNvCxnSpPr>
            <p:nvPr/>
          </p:nvCxnSpPr>
          <p:spPr bwMode="auto">
            <a:xfrm rot="16200000" flipH="1">
              <a:off x="1008" y="2483"/>
              <a:ext cx="491" cy="13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2050" name="Rectangle 17"/>
            <p:cNvSpPr>
              <a:spLocks noChangeArrowheads="1"/>
            </p:cNvSpPr>
            <p:nvPr/>
          </p:nvSpPr>
          <p:spPr bwMode="auto">
            <a:xfrm>
              <a:off x="914" y="2979"/>
              <a:ext cx="886" cy="205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000" b="1">
                  <a:solidFill>
                    <a:schemeClr val="bg1"/>
                  </a:solidFill>
                </a:rPr>
                <a:t>Caractéristiques fab.</a:t>
              </a:r>
            </a:p>
          </p:txBody>
        </p:sp>
        <p:cxnSp>
          <p:nvCxnSpPr>
            <p:cNvPr id="42051" name="AutoShape 18"/>
            <p:cNvCxnSpPr>
              <a:cxnSpLocks noChangeShapeType="1"/>
              <a:stCxn id="42039" idx="2"/>
              <a:endCxn id="42050" idx="1"/>
            </p:cNvCxnSpPr>
            <p:nvPr/>
          </p:nvCxnSpPr>
          <p:spPr bwMode="auto">
            <a:xfrm rot="16200000" flipH="1">
              <a:off x="226" y="2394"/>
              <a:ext cx="1284" cy="92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2052" name="AutoShape 19"/>
            <p:cNvSpPr>
              <a:spLocks noChangeArrowheads="1"/>
            </p:cNvSpPr>
            <p:nvPr/>
          </p:nvSpPr>
          <p:spPr bwMode="auto">
            <a:xfrm>
              <a:off x="1468" y="3266"/>
              <a:ext cx="577" cy="240"/>
            </a:xfrm>
            <a:prstGeom prst="flowChartDocumen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000" b="1">
                  <a:solidFill>
                    <a:schemeClr val="bg1"/>
                  </a:solidFill>
                </a:rPr>
                <a:t>Pt soudure 1</a:t>
              </a:r>
            </a:p>
          </p:txBody>
        </p:sp>
        <p:cxnSp>
          <p:nvCxnSpPr>
            <p:cNvPr id="42053" name="AutoShape 20"/>
            <p:cNvCxnSpPr>
              <a:cxnSpLocks noChangeShapeType="1"/>
              <a:stCxn id="42050" idx="2"/>
              <a:endCxn id="42052" idx="1"/>
            </p:cNvCxnSpPr>
            <p:nvPr/>
          </p:nvCxnSpPr>
          <p:spPr bwMode="auto">
            <a:xfrm rot="16200000" flipH="1">
              <a:off x="1311" y="3231"/>
              <a:ext cx="203" cy="11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2054" name="AutoShape 21"/>
            <p:cNvSpPr>
              <a:spLocks noChangeArrowheads="1"/>
            </p:cNvSpPr>
            <p:nvPr/>
          </p:nvSpPr>
          <p:spPr bwMode="auto">
            <a:xfrm>
              <a:off x="1468" y="3554"/>
              <a:ext cx="577" cy="239"/>
            </a:xfrm>
            <a:prstGeom prst="flowChartDocumen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000" b="1">
                  <a:solidFill>
                    <a:schemeClr val="bg1"/>
                  </a:solidFill>
                </a:rPr>
                <a:t>Pt soudure 2</a:t>
              </a:r>
            </a:p>
          </p:txBody>
        </p:sp>
        <p:cxnSp>
          <p:nvCxnSpPr>
            <p:cNvPr id="42055" name="AutoShape 22"/>
            <p:cNvCxnSpPr>
              <a:cxnSpLocks noChangeShapeType="1"/>
              <a:stCxn id="42050" idx="2"/>
              <a:endCxn id="42054" idx="1"/>
            </p:cNvCxnSpPr>
            <p:nvPr/>
          </p:nvCxnSpPr>
          <p:spPr bwMode="auto">
            <a:xfrm rot="16200000" flipH="1">
              <a:off x="1168" y="3374"/>
              <a:ext cx="490" cy="110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41988" name="Group 23"/>
          <p:cNvGrpSpPr>
            <a:grpSpLocks/>
          </p:cNvGrpSpPr>
          <p:nvPr/>
        </p:nvGrpSpPr>
        <p:grpSpPr bwMode="auto">
          <a:xfrm>
            <a:off x="3132138" y="1196975"/>
            <a:ext cx="2879725" cy="2663825"/>
            <a:chOff x="2200" y="754"/>
            <a:chExt cx="1503" cy="1633"/>
          </a:xfrm>
        </p:grpSpPr>
        <p:sp>
          <p:nvSpPr>
            <p:cNvPr id="42024" name="Oval 24"/>
            <p:cNvSpPr>
              <a:spLocks noChangeArrowheads="1"/>
            </p:cNvSpPr>
            <p:nvPr/>
          </p:nvSpPr>
          <p:spPr bwMode="auto">
            <a:xfrm>
              <a:off x="2200" y="754"/>
              <a:ext cx="528" cy="21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200" b="1"/>
                <a:t>Process</a:t>
              </a:r>
            </a:p>
          </p:txBody>
        </p:sp>
        <p:sp>
          <p:nvSpPr>
            <p:cNvPr id="42025" name="Rectangle 25"/>
            <p:cNvSpPr>
              <a:spLocks noChangeArrowheads="1"/>
            </p:cNvSpPr>
            <p:nvPr/>
          </p:nvSpPr>
          <p:spPr bwMode="auto">
            <a:xfrm>
              <a:off x="2599" y="1158"/>
              <a:ext cx="419" cy="15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000" b="1"/>
                <a:t>+ Rév A</a:t>
              </a:r>
            </a:p>
          </p:txBody>
        </p:sp>
        <p:sp>
          <p:nvSpPr>
            <p:cNvPr id="42026" name="Rectangle 26"/>
            <p:cNvSpPr>
              <a:spLocks noChangeArrowheads="1"/>
            </p:cNvSpPr>
            <p:nvPr/>
          </p:nvSpPr>
          <p:spPr bwMode="auto">
            <a:xfrm>
              <a:off x="2611" y="1387"/>
              <a:ext cx="420" cy="15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000" b="1"/>
                <a:t>- Rév B</a:t>
              </a:r>
            </a:p>
          </p:txBody>
        </p:sp>
        <p:cxnSp>
          <p:nvCxnSpPr>
            <p:cNvPr id="42027" name="AutoShape 27"/>
            <p:cNvCxnSpPr>
              <a:cxnSpLocks noChangeShapeType="1"/>
              <a:stCxn id="42024" idx="4"/>
              <a:endCxn id="42025" idx="1"/>
            </p:cNvCxnSpPr>
            <p:nvPr/>
          </p:nvCxnSpPr>
          <p:spPr bwMode="auto">
            <a:xfrm rot="16200000" flipH="1">
              <a:off x="2397" y="1031"/>
              <a:ext cx="269" cy="135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28" name="AutoShape 28"/>
            <p:cNvCxnSpPr>
              <a:cxnSpLocks noChangeShapeType="1"/>
              <a:stCxn id="42024" idx="4"/>
              <a:endCxn id="42026" idx="1"/>
            </p:cNvCxnSpPr>
            <p:nvPr/>
          </p:nvCxnSpPr>
          <p:spPr bwMode="auto">
            <a:xfrm rot="16200000" flipH="1">
              <a:off x="2289" y="1139"/>
              <a:ext cx="498" cy="14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2029" name="Rectangle 29"/>
            <p:cNvSpPr>
              <a:spLocks noChangeArrowheads="1"/>
            </p:cNvSpPr>
            <p:nvPr/>
          </p:nvSpPr>
          <p:spPr bwMode="auto">
            <a:xfrm>
              <a:off x="2907" y="1621"/>
              <a:ext cx="563" cy="15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000" b="1"/>
                <a:t>Opération 10 </a:t>
              </a:r>
            </a:p>
          </p:txBody>
        </p:sp>
        <p:sp>
          <p:nvSpPr>
            <p:cNvPr id="42030" name="Rectangle 30"/>
            <p:cNvSpPr>
              <a:spLocks noChangeArrowheads="1"/>
            </p:cNvSpPr>
            <p:nvPr/>
          </p:nvSpPr>
          <p:spPr bwMode="auto">
            <a:xfrm>
              <a:off x="2907" y="1815"/>
              <a:ext cx="563" cy="15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000" b="1"/>
                <a:t>Opération 20</a:t>
              </a:r>
            </a:p>
          </p:txBody>
        </p:sp>
        <p:cxnSp>
          <p:nvCxnSpPr>
            <p:cNvPr id="42031" name="AutoShape 31"/>
            <p:cNvCxnSpPr>
              <a:cxnSpLocks noChangeShapeType="1"/>
              <a:stCxn id="42026" idx="2"/>
              <a:endCxn id="42029" idx="1"/>
            </p:cNvCxnSpPr>
            <p:nvPr/>
          </p:nvCxnSpPr>
          <p:spPr bwMode="auto">
            <a:xfrm rot="16200000" flipH="1">
              <a:off x="2784" y="1574"/>
              <a:ext cx="159" cy="8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32" name="AutoShape 32"/>
            <p:cNvCxnSpPr>
              <a:cxnSpLocks noChangeShapeType="1"/>
              <a:stCxn id="42026" idx="2"/>
              <a:endCxn id="42030" idx="1"/>
            </p:cNvCxnSpPr>
            <p:nvPr/>
          </p:nvCxnSpPr>
          <p:spPr bwMode="auto">
            <a:xfrm rot="16200000" flipH="1">
              <a:off x="2687" y="1671"/>
              <a:ext cx="353" cy="8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2033" name="Rectangle 33"/>
            <p:cNvSpPr>
              <a:spLocks noChangeArrowheads="1"/>
            </p:cNvSpPr>
            <p:nvPr/>
          </p:nvSpPr>
          <p:spPr bwMode="auto">
            <a:xfrm>
              <a:off x="3283" y="2059"/>
              <a:ext cx="420" cy="150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000" b="1"/>
                <a:t>Phase 1</a:t>
              </a:r>
            </a:p>
          </p:txBody>
        </p:sp>
        <p:sp>
          <p:nvSpPr>
            <p:cNvPr id="42034" name="Rectangle 34"/>
            <p:cNvSpPr>
              <a:spLocks noChangeArrowheads="1"/>
            </p:cNvSpPr>
            <p:nvPr/>
          </p:nvSpPr>
          <p:spPr bwMode="auto">
            <a:xfrm>
              <a:off x="3283" y="2237"/>
              <a:ext cx="420" cy="15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000" b="1"/>
                <a:t>Phase 2</a:t>
              </a:r>
            </a:p>
          </p:txBody>
        </p:sp>
        <p:cxnSp>
          <p:nvCxnSpPr>
            <p:cNvPr id="42035" name="AutoShape 35"/>
            <p:cNvCxnSpPr>
              <a:cxnSpLocks noChangeShapeType="1"/>
              <a:stCxn id="42030" idx="2"/>
              <a:endCxn id="42033" idx="1"/>
            </p:cNvCxnSpPr>
            <p:nvPr/>
          </p:nvCxnSpPr>
          <p:spPr bwMode="auto">
            <a:xfrm rot="16200000" flipH="1">
              <a:off x="3151" y="2003"/>
              <a:ext cx="169" cy="9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36" name="AutoShape 36"/>
            <p:cNvCxnSpPr>
              <a:cxnSpLocks noChangeShapeType="1"/>
              <a:stCxn id="42030" idx="2"/>
              <a:endCxn id="42034" idx="1"/>
            </p:cNvCxnSpPr>
            <p:nvPr/>
          </p:nvCxnSpPr>
          <p:spPr bwMode="auto">
            <a:xfrm rot="16200000" flipH="1">
              <a:off x="3062" y="2092"/>
              <a:ext cx="347" cy="9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41989" name="Group 37"/>
          <p:cNvGrpSpPr>
            <a:grpSpLocks/>
          </p:cNvGrpSpPr>
          <p:nvPr/>
        </p:nvGrpSpPr>
        <p:grpSpPr bwMode="auto">
          <a:xfrm>
            <a:off x="6011863" y="1196975"/>
            <a:ext cx="2736850" cy="3311525"/>
            <a:chOff x="3787" y="754"/>
            <a:chExt cx="1862" cy="2676"/>
          </a:xfrm>
        </p:grpSpPr>
        <p:sp>
          <p:nvSpPr>
            <p:cNvPr id="42007" name="Oval 38"/>
            <p:cNvSpPr>
              <a:spLocks noChangeArrowheads="1"/>
            </p:cNvSpPr>
            <p:nvPr/>
          </p:nvSpPr>
          <p:spPr bwMode="auto">
            <a:xfrm>
              <a:off x="3787" y="754"/>
              <a:ext cx="681" cy="230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200" b="1"/>
                <a:t>Usine </a:t>
              </a:r>
              <a:r>
                <a:rPr lang="fr-FR" sz="1200"/>
                <a:t>(Ligne)</a:t>
              </a:r>
            </a:p>
          </p:txBody>
        </p:sp>
        <p:sp>
          <p:nvSpPr>
            <p:cNvPr id="42008" name="Rectangle 39"/>
            <p:cNvSpPr>
              <a:spLocks noChangeArrowheads="1"/>
            </p:cNvSpPr>
            <p:nvPr/>
          </p:nvSpPr>
          <p:spPr bwMode="auto">
            <a:xfrm>
              <a:off x="4267" y="1247"/>
              <a:ext cx="419" cy="20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/>
                <a:t>+ Rév A</a:t>
              </a:r>
            </a:p>
          </p:txBody>
        </p:sp>
        <p:sp>
          <p:nvSpPr>
            <p:cNvPr id="42009" name="Rectangle 40"/>
            <p:cNvSpPr>
              <a:spLocks noChangeArrowheads="1"/>
            </p:cNvSpPr>
            <p:nvPr/>
          </p:nvSpPr>
          <p:spPr bwMode="auto">
            <a:xfrm>
              <a:off x="4279" y="1532"/>
              <a:ext cx="420" cy="20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/>
                <a:t>- Rév B</a:t>
              </a:r>
            </a:p>
          </p:txBody>
        </p:sp>
        <p:cxnSp>
          <p:nvCxnSpPr>
            <p:cNvPr id="42010" name="AutoShape 41"/>
            <p:cNvCxnSpPr>
              <a:cxnSpLocks noChangeShapeType="1"/>
              <a:stCxn id="42007" idx="4"/>
              <a:endCxn id="42008" idx="1"/>
            </p:cNvCxnSpPr>
            <p:nvPr/>
          </p:nvCxnSpPr>
          <p:spPr bwMode="auto">
            <a:xfrm rot="16200000" flipH="1">
              <a:off x="4015" y="1097"/>
              <a:ext cx="365" cy="139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11" name="AutoShape 42"/>
            <p:cNvCxnSpPr>
              <a:cxnSpLocks noChangeShapeType="1"/>
              <a:stCxn id="42007" idx="4"/>
              <a:endCxn id="42009" idx="1"/>
            </p:cNvCxnSpPr>
            <p:nvPr/>
          </p:nvCxnSpPr>
          <p:spPr bwMode="auto">
            <a:xfrm rot="16200000" flipH="1">
              <a:off x="3879" y="1233"/>
              <a:ext cx="650" cy="151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2012" name="Rectangle 43"/>
            <p:cNvSpPr>
              <a:spLocks noChangeArrowheads="1"/>
            </p:cNvSpPr>
            <p:nvPr/>
          </p:nvSpPr>
          <p:spPr bwMode="auto">
            <a:xfrm>
              <a:off x="4575" y="1783"/>
              <a:ext cx="483" cy="20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/>
                <a:t>+ Ilôt 1</a:t>
              </a:r>
            </a:p>
          </p:txBody>
        </p:sp>
        <p:sp>
          <p:nvSpPr>
            <p:cNvPr id="42013" name="Rectangle 44"/>
            <p:cNvSpPr>
              <a:spLocks noChangeArrowheads="1"/>
            </p:cNvSpPr>
            <p:nvPr/>
          </p:nvSpPr>
          <p:spPr bwMode="auto">
            <a:xfrm>
              <a:off x="4575" y="2053"/>
              <a:ext cx="420" cy="20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/>
                <a:t>- Ilôt 2</a:t>
              </a:r>
            </a:p>
          </p:txBody>
        </p:sp>
        <p:cxnSp>
          <p:nvCxnSpPr>
            <p:cNvPr id="42014" name="AutoShape 45"/>
            <p:cNvCxnSpPr>
              <a:cxnSpLocks noChangeShapeType="1"/>
              <a:stCxn id="42009" idx="2"/>
              <a:endCxn id="42012" idx="1"/>
            </p:cNvCxnSpPr>
            <p:nvPr/>
          </p:nvCxnSpPr>
          <p:spPr bwMode="auto">
            <a:xfrm rot="16200000" flipH="1">
              <a:off x="4457" y="1768"/>
              <a:ext cx="149" cy="8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15" name="AutoShape 46"/>
            <p:cNvCxnSpPr>
              <a:cxnSpLocks noChangeShapeType="1"/>
              <a:stCxn id="42009" idx="2"/>
              <a:endCxn id="42013" idx="1"/>
            </p:cNvCxnSpPr>
            <p:nvPr/>
          </p:nvCxnSpPr>
          <p:spPr bwMode="auto">
            <a:xfrm rot="16200000" flipH="1">
              <a:off x="4322" y="1903"/>
              <a:ext cx="419" cy="8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2016" name="Rectangle 47"/>
            <p:cNvSpPr>
              <a:spLocks noChangeArrowheads="1"/>
            </p:cNvSpPr>
            <p:nvPr/>
          </p:nvSpPr>
          <p:spPr bwMode="auto">
            <a:xfrm>
              <a:off x="4872" y="2338"/>
              <a:ext cx="419" cy="20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/>
                <a:t>Poste 1</a:t>
              </a:r>
            </a:p>
          </p:txBody>
        </p:sp>
        <p:sp>
          <p:nvSpPr>
            <p:cNvPr id="42017" name="Rectangle 48"/>
            <p:cNvSpPr>
              <a:spLocks noChangeArrowheads="1"/>
            </p:cNvSpPr>
            <p:nvPr/>
          </p:nvSpPr>
          <p:spPr bwMode="auto">
            <a:xfrm>
              <a:off x="4872" y="2624"/>
              <a:ext cx="419" cy="20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/>
                <a:t>Poste 2</a:t>
              </a:r>
            </a:p>
          </p:txBody>
        </p:sp>
        <p:cxnSp>
          <p:nvCxnSpPr>
            <p:cNvPr id="42018" name="AutoShape 49"/>
            <p:cNvCxnSpPr>
              <a:cxnSpLocks noChangeShapeType="1"/>
              <a:stCxn id="42013" idx="2"/>
              <a:endCxn id="42016" idx="1"/>
            </p:cNvCxnSpPr>
            <p:nvPr/>
          </p:nvCxnSpPr>
          <p:spPr bwMode="auto">
            <a:xfrm rot="16200000" flipH="1">
              <a:off x="4737" y="2305"/>
              <a:ext cx="183" cy="8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19" name="AutoShape 50"/>
            <p:cNvCxnSpPr>
              <a:cxnSpLocks noChangeShapeType="1"/>
              <a:stCxn id="42013" idx="2"/>
              <a:endCxn id="42017" idx="1"/>
            </p:cNvCxnSpPr>
            <p:nvPr/>
          </p:nvCxnSpPr>
          <p:spPr bwMode="auto">
            <a:xfrm rot="16200000" flipH="1">
              <a:off x="4594" y="2448"/>
              <a:ext cx="469" cy="8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2020" name="AutoShape 51"/>
            <p:cNvSpPr>
              <a:spLocks noChangeArrowheads="1"/>
            </p:cNvSpPr>
            <p:nvPr/>
          </p:nvSpPr>
          <p:spPr bwMode="auto">
            <a:xfrm>
              <a:off x="4872" y="3193"/>
              <a:ext cx="444" cy="237"/>
            </a:xfrm>
            <a:prstGeom prst="flowChartDocumen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/>
                <a:t>Doc</a:t>
              </a:r>
            </a:p>
          </p:txBody>
        </p:sp>
        <p:cxnSp>
          <p:nvCxnSpPr>
            <p:cNvPr id="42021" name="AutoShape 52"/>
            <p:cNvCxnSpPr>
              <a:cxnSpLocks noChangeShapeType="1"/>
              <a:stCxn id="42013" idx="2"/>
              <a:endCxn id="42020" idx="1"/>
            </p:cNvCxnSpPr>
            <p:nvPr/>
          </p:nvCxnSpPr>
          <p:spPr bwMode="auto">
            <a:xfrm rot="16200000" flipH="1">
              <a:off x="4302" y="2740"/>
              <a:ext cx="1054" cy="87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2022" name="AutoShape 53"/>
            <p:cNvSpPr>
              <a:spLocks noChangeArrowheads="1"/>
            </p:cNvSpPr>
            <p:nvPr/>
          </p:nvSpPr>
          <p:spPr bwMode="auto">
            <a:xfrm>
              <a:off x="5205" y="2908"/>
              <a:ext cx="444" cy="237"/>
            </a:xfrm>
            <a:prstGeom prst="flowChartDocumen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/>
                <a:t>Plan</a:t>
              </a:r>
            </a:p>
          </p:txBody>
        </p:sp>
        <p:cxnSp>
          <p:nvCxnSpPr>
            <p:cNvPr id="42023" name="AutoShape 54"/>
            <p:cNvCxnSpPr>
              <a:cxnSpLocks noChangeShapeType="1"/>
              <a:stCxn id="42017" idx="2"/>
              <a:endCxn id="42022" idx="1"/>
            </p:cNvCxnSpPr>
            <p:nvPr/>
          </p:nvCxnSpPr>
          <p:spPr bwMode="auto">
            <a:xfrm rot="16200000" flipH="1">
              <a:off x="5042" y="2865"/>
              <a:ext cx="201" cy="12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sp>
        <p:nvSpPr>
          <p:cNvPr id="74807" name="Rectangle 55"/>
          <p:cNvSpPr>
            <a:spLocks noChangeArrowheads="1"/>
          </p:cNvSpPr>
          <p:nvPr/>
        </p:nvSpPr>
        <p:spPr bwMode="auto">
          <a:xfrm>
            <a:off x="3635375" y="4551363"/>
            <a:ext cx="3581400" cy="224631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41991" name="Oval 56"/>
          <p:cNvSpPr>
            <a:spLocks noChangeArrowheads="1"/>
          </p:cNvSpPr>
          <p:nvPr/>
        </p:nvSpPr>
        <p:spPr bwMode="auto">
          <a:xfrm>
            <a:off x="3851275" y="4622800"/>
            <a:ext cx="1081088" cy="3794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/>
              <a:t>Ressources</a:t>
            </a:r>
          </a:p>
        </p:txBody>
      </p:sp>
      <p:sp>
        <p:nvSpPr>
          <p:cNvPr id="41992" name="Rectangle 57"/>
          <p:cNvSpPr>
            <a:spLocks noChangeArrowheads="1"/>
          </p:cNvSpPr>
          <p:nvPr/>
        </p:nvSpPr>
        <p:spPr bwMode="auto">
          <a:xfrm>
            <a:off x="4619625" y="5054600"/>
            <a:ext cx="815975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/>
              <a:t>+ Robots</a:t>
            </a:r>
          </a:p>
        </p:txBody>
      </p:sp>
      <p:sp>
        <p:nvSpPr>
          <p:cNvPr id="41993" name="Rectangle 58"/>
          <p:cNvSpPr>
            <a:spLocks noChangeArrowheads="1"/>
          </p:cNvSpPr>
          <p:nvPr/>
        </p:nvSpPr>
        <p:spPr bwMode="auto">
          <a:xfrm>
            <a:off x="4638675" y="5372100"/>
            <a:ext cx="796925" cy="2174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/>
              <a:t>- Pinces</a:t>
            </a:r>
          </a:p>
        </p:txBody>
      </p:sp>
      <p:cxnSp>
        <p:nvCxnSpPr>
          <p:cNvPr id="41994" name="AutoShape 59"/>
          <p:cNvCxnSpPr>
            <a:cxnSpLocks noChangeShapeType="1"/>
            <a:stCxn id="41991" idx="4"/>
            <a:endCxn id="41992" idx="1"/>
          </p:cNvCxnSpPr>
          <p:nvPr/>
        </p:nvCxnSpPr>
        <p:spPr bwMode="auto">
          <a:xfrm rot="16200000" flipH="1">
            <a:off x="4418013" y="4976813"/>
            <a:ext cx="176212" cy="2270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1995" name="AutoShape 60"/>
          <p:cNvCxnSpPr>
            <a:cxnSpLocks noChangeShapeType="1"/>
            <a:stCxn id="41991" idx="4"/>
            <a:endCxn id="41993" idx="1"/>
          </p:cNvCxnSpPr>
          <p:nvPr/>
        </p:nvCxnSpPr>
        <p:spPr bwMode="auto">
          <a:xfrm rot="16200000" flipH="1">
            <a:off x="4275931" y="5118895"/>
            <a:ext cx="479425" cy="24606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1996" name="Rectangle 61"/>
          <p:cNvSpPr>
            <a:spLocks noChangeArrowheads="1"/>
          </p:cNvSpPr>
          <p:nvPr/>
        </p:nvSpPr>
        <p:spPr bwMode="auto">
          <a:xfrm>
            <a:off x="6137275" y="5576888"/>
            <a:ext cx="666750" cy="225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/>
              <a:t>Pince X</a:t>
            </a:r>
          </a:p>
        </p:txBody>
      </p:sp>
      <p:sp>
        <p:nvSpPr>
          <p:cNvPr id="41997" name="Rectangle 62"/>
          <p:cNvSpPr>
            <a:spLocks noChangeArrowheads="1"/>
          </p:cNvSpPr>
          <p:nvPr/>
        </p:nvSpPr>
        <p:spPr bwMode="auto">
          <a:xfrm>
            <a:off x="6137275" y="5865813"/>
            <a:ext cx="666750" cy="2270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/>
              <a:t>Pince Y</a:t>
            </a:r>
          </a:p>
        </p:txBody>
      </p:sp>
      <p:cxnSp>
        <p:nvCxnSpPr>
          <p:cNvPr id="41998" name="AutoShape 63"/>
          <p:cNvCxnSpPr>
            <a:cxnSpLocks noChangeShapeType="1"/>
            <a:stCxn id="41993" idx="3"/>
            <a:endCxn id="41996" idx="1"/>
          </p:cNvCxnSpPr>
          <p:nvPr/>
        </p:nvCxnSpPr>
        <p:spPr bwMode="auto">
          <a:xfrm>
            <a:off x="5435600" y="5481638"/>
            <a:ext cx="701675" cy="2079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1999" name="AutoShape 64"/>
          <p:cNvCxnSpPr>
            <a:cxnSpLocks noChangeShapeType="1"/>
            <a:stCxn id="41993" idx="3"/>
            <a:endCxn id="41997" idx="1"/>
          </p:cNvCxnSpPr>
          <p:nvPr/>
        </p:nvCxnSpPr>
        <p:spPr bwMode="auto">
          <a:xfrm>
            <a:off x="5435600" y="5481638"/>
            <a:ext cx="701675" cy="4984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2000" name="Text Box 65"/>
          <p:cNvSpPr txBox="1">
            <a:spLocks noChangeArrowheads="1"/>
          </p:cNvSpPr>
          <p:nvPr/>
        </p:nvSpPr>
        <p:spPr bwMode="auto">
          <a:xfrm>
            <a:off x="4498975" y="6381750"/>
            <a:ext cx="1908175" cy="3048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u="sng"/>
              <a:t>Catalogue</a:t>
            </a:r>
            <a:r>
              <a:rPr lang="en-US" sz="1400"/>
              <a:t> de Moyens</a:t>
            </a:r>
          </a:p>
        </p:txBody>
      </p:sp>
      <p:sp>
        <p:nvSpPr>
          <p:cNvPr id="42001" name="Rectangle 66"/>
          <p:cNvSpPr>
            <a:spLocks noChangeArrowheads="1"/>
          </p:cNvSpPr>
          <p:nvPr/>
        </p:nvSpPr>
        <p:spPr bwMode="auto">
          <a:xfrm>
            <a:off x="4643438" y="6021388"/>
            <a:ext cx="935037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/>
              <a:t>+ Montages</a:t>
            </a:r>
          </a:p>
        </p:txBody>
      </p:sp>
      <p:cxnSp>
        <p:nvCxnSpPr>
          <p:cNvPr id="42002" name="AutoShape 67"/>
          <p:cNvCxnSpPr>
            <a:cxnSpLocks noChangeShapeType="1"/>
            <a:stCxn id="41991" idx="4"/>
            <a:endCxn id="42001" idx="1"/>
          </p:cNvCxnSpPr>
          <p:nvPr/>
        </p:nvCxnSpPr>
        <p:spPr bwMode="auto">
          <a:xfrm rot="16200000" flipH="1">
            <a:off x="3946526" y="5448300"/>
            <a:ext cx="1143000" cy="250825"/>
          </a:xfrm>
          <a:prstGeom prst="bentConnector2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sp>
        <p:nvSpPr>
          <p:cNvPr id="74820" name="Freeform 68"/>
          <p:cNvSpPr>
            <a:spLocks/>
          </p:cNvSpPr>
          <p:nvPr/>
        </p:nvSpPr>
        <p:spPr bwMode="auto">
          <a:xfrm>
            <a:off x="3203575" y="3284538"/>
            <a:ext cx="1800225" cy="960437"/>
          </a:xfrm>
          <a:custGeom>
            <a:avLst/>
            <a:gdLst/>
            <a:ahLst/>
            <a:cxnLst>
              <a:cxn ang="0">
                <a:pos x="0" y="590"/>
              </a:cxn>
              <a:cxn ang="0">
                <a:pos x="318" y="454"/>
              </a:cxn>
              <a:cxn ang="0">
                <a:pos x="726" y="590"/>
              </a:cxn>
              <a:cxn ang="0">
                <a:pos x="907" y="363"/>
              </a:cxn>
              <a:cxn ang="0">
                <a:pos x="1134" y="0"/>
              </a:cxn>
            </a:cxnLst>
            <a:rect l="0" t="0" r="r" b="b"/>
            <a:pathLst>
              <a:path w="1134" h="605">
                <a:moveTo>
                  <a:pt x="0" y="590"/>
                </a:moveTo>
                <a:cubicBezTo>
                  <a:pt x="98" y="522"/>
                  <a:pt x="197" y="454"/>
                  <a:pt x="318" y="454"/>
                </a:cubicBezTo>
                <a:cubicBezTo>
                  <a:pt x="439" y="454"/>
                  <a:pt x="628" y="605"/>
                  <a:pt x="726" y="590"/>
                </a:cubicBezTo>
                <a:cubicBezTo>
                  <a:pt x="824" y="575"/>
                  <a:pt x="839" y="461"/>
                  <a:pt x="907" y="363"/>
                </a:cubicBezTo>
                <a:cubicBezTo>
                  <a:pt x="975" y="265"/>
                  <a:pt x="1054" y="132"/>
                  <a:pt x="1134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>
            <a:outerShdw dist="135003" dir="13728844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endParaRPr lang="fr-FR"/>
          </a:p>
        </p:txBody>
      </p:sp>
      <p:sp>
        <p:nvSpPr>
          <p:cNvPr id="74821" name="Freeform 69"/>
          <p:cNvSpPr>
            <a:spLocks/>
          </p:cNvSpPr>
          <p:nvPr/>
        </p:nvSpPr>
        <p:spPr bwMode="auto">
          <a:xfrm>
            <a:off x="5003800" y="3213100"/>
            <a:ext cx="2447925" cy="1008063"/>
          </a:xfrm>
          <a:custGeom>
            <a:avLst/>
            <a:gdLst/>
            <a:ahLst/>
            <a:cxnLst>
              <a:cxn ang="0">
                <a:pos x="1587" y="46"/>
              </a:cxn>
              <a:cxn ang="0">
                <a:pos x="1225" y="182"/>
              </a:cxn>
              <a:cxn ang="0">
                <a:pos x="1088" y="545"/>
              </a:cxn>
              <a:cxn ang="0">
                <a:pos x="453" y="454"/>
              </a:cxn>
              <a:cxn ang="0">
                <a:pos x="136" y="454"/>
              </a:cxn>
              <a:cxn ang="0">
                <a:pos x="0" y="0"/>
              </a:cxn>
            </a:cxnLst>
            <a:rect l="0" t="0" r="r" b="b"/>
            <a:pathLst>
              <a:path w="1587" h="590">
                <a:moveTo>
                  <a:pt x="1587" y="46"/>
                </a:moveTo>
                <a:cubicBezTo>
                  <a:pt x="1447" y="72"/>
                  <a:pt x="1308" y="99"/>
                  <a:pt x="1225" y="182"/>
                </a:cubicBezTo>
                <a:cubicBezTo>
                  <a:pt x="1142" y="265"/>
                  <a:pt x="1217" y="500"/>
                  <a:pt x="1088" y="545"/>
                </a:cubicBezTo>
                <a:cubicBezTo>
                  <a:pt x="959" y="590"/>
                  <a:pt x="612" y="469"/>
                  <a:pt x="453" y="454"/>
                </a:cubicBezTo>
                <a:cubicBezTo>
                  <a:pt x="294" y="439"/>
                  <a:pt x="211" y="530"/>
                  <a:pt x="136" y="454"/>
                </a:cubicBezTo>
                <a:cubicBezTo>
                  <a:pt x="61" y="378"/>
                  <a:pt x="30" y="189"/>
                  <a:pt x="0" y="0"/>
                </a:cubicBezTo>
              </a:path>
            </a:pathLst>
          </a:custGeom>
          <a:noFill/>
          <a:ln w="28575" cap="flat" cmpd="sng">
            <a:solidFill>
              <a:srgbClr val="3399FF"/>
            </a:solidFill>
            <a:prstDash val="solid"/>
            <a:round/>
            <a:headEnd type="none" w="med" len="med"/>
            <a:tailEnd type="triangle" w="med" len="med"/>
          </a:ln>
          <a:effectLst>
            <a:outerShdw dist="135003" dir="13728844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endParaRPr lang="fr-FR"/>
          </a:p>
        </p:txBody>
      </p:sp>
      <p:sp>
        <p:nvSpPr>
          <p:cNvPr id="74822" name="Freeform 70"/>
          <p:cNvSpPr>
            <a:spLocks/>
          </p:cNvSpPr>
          <p:nvPr/>
        </p:nvSpPr>
        <p:spPr bwMode="auto">
          <a:xfrm>
            <a:off x="4787900" y="3284538"/>
            <a:ext cx="1655763" cy="2305050"/>
          </a:xfrm>
          <a:custGeom>
            <a:avLst/>
            <a:gdLst/>
            <a:ahLst/>
            <a:cxnLst>
              <a:cxn ang="0">
                <a:pos x="1043" y="1452"/>
              </a:cxn>
              <a:cxn ang="0">
                <a:pos x="635" y="1180"/>
              </a:cxn>
              <a:cxn ang="0">
                <a:pos x="680" y="726"/>
              </a:cxn>
              <a:cxn ang="0">
                <a:pos x="91" y="409"/>
              </a:cxn>
              <a:cxn ang="0">
                <a:pos x="136" y="0"/>
              </a:cxn>
            </a:cxnLst>
            <a:rect l="0" t="0" r="r" b="b"/>
            <a:pathLst>
              <a:path w="1043" h="1452">
                <a:moveTo>
                  <a:pt x="1043" y="1452"/>
                </a:moveTo>
                <a:cubicBezTo>
                  <a:pt x="869" y="1376"/>
                  <a:pt x="695" y="1301"/>
                  <a:pt x="635" y="1180"/>
                </a:cubicBezTo>
                <a:cubicBezTo>
                  <a:pt x="575" y="1059"/>
                  <a:pt x="771" y="855"/>
                  <a:pt x="680" y="726"/>
                </a:cubicBezTo>
                <a:cubicBezTo>
                  <a:pt x="589" y="597"/>
                  <a:pt x="182" y="530"/>
                  <a:pt x="91" y="409"/>
                </a:cubicBezTo>
                <a:cubicBezTo>
                  <a:pt x="0" y="288"/>
                  <a:pt x="68" y="144"/>
                  <a:pt x="136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>
            <a:outerShdw dist="135003" dir="13728844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endParaRPr lang="fr-FR"/>
          </a:p>
        </p:txBody>
      </p:sp>
      <p:sp>
        <p:nvSpPr>
          <p:cNvPr id="74823" name="Freeform 71"/>
          <p:cNvSpPr>
            <a:spLocks/>
          </p:cNvSpPr>
          <p:nvPr/>
        </p:nvSpPr>
        <p:spPr bwMode="auto">
          <a:xfrm>
            <a:off x="2771775" y="3213100"/>
            <a:ext cx="2232025" cy="384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99" y="227"/>
              </a:cxn>
              <a:cxn ang="0">
                <a:pos x="907" y="91"/>
              </a:cxn>
              <a:cxn ang="0">
                <a:pos x="1225" y="227"/>
              </a:cxn>
              <a:cxn ang="0">
                <a:pos x="1406" y="0"/>
              </a:cxn>
            </a:cxnLst>
            <a:rect l="0" t="0" r="r" b="b"/>
            <a:pathLst>
              <a:path w="1406" h="242">
                <a:moveTo>
                  <a:pt x="0" y="0"/>
                </a:moveTo>
                <a:cubicBezTo>
                  <a:pt x="174" y="106"/>
                  <a:pt x="348" y="212"/>
                  <a:pt x="499" y="227"/>
                </a:cubicBezTo>
                <a:cubicBezTo>
                  <a:pt x="650" y="242"/>
                  <a:pt x="786" y="91"/>
                  <a:pt x="907" y="91"/>
                </a:cubicBezTo>
                <a:cubicBezTo>
                  <a:pt x="1028" y="91"/>
                  <a:pt x="1142" y="242"/>
                  <a:pt x="1225" y="227"/>
                </a:cubicBezTo>
                <a:cubicBezTo>
                  <a:pt x="1308" y="212"/>
                  <a:pt x="1357" y="106"/>
                  <a:pt x="1406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>
            <a:outerShdw dist="135003" dir="13728844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3500" y="1268413"/>
            <a:ext cx="8964613" cy="5329237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classe les processus selon deux types: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3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070100" lvl="1" indent="-1171575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z="3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prédictif</a:t>
            </a:r>
            <a:r>
              <a:rPr lang="fr-F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fr-F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ou 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070100" lvl="1" indent="-1171575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z="3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adaptatif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3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types de processus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80975" y="1268413"/>
            <a:ext cx="8780463" cy="4897437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processus de type prédictif ne prévoient que sur le long terme, ils imposent: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1688" lvl="1" indent="-528638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finaliser et de figer les spécifications et leurs priorités en amont de la construction</a:t>
            </a:r>
          </a:p>
          <a:p>
            <a:pPr marL="801688" lvl="1" indent="-528638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3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1688" lvl="1" indent="-528638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figer un plan exact de livraison sans tenir compte de la vélocité réelle des équipes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Processus de type prédictif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3500" y="801688"/>
            <a:ext cx="9080500" cy="6056312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tabLst>
                <a:tab pos="977900" algn="l"/>
              </a:tabLst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Linéaire et séquentiel, il a pour caractéristique: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tabLst>
                <a:tab pos="977900" algn="l"/>
              </a:tabLst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tabLst>
                <a:tab pos="977900" algn="l"/>
              </a:tabLst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clarifier les fonctionnalités avant la conception</a:t>
            </a: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tabLst>
                <a:tab pos="977900" algn="l"/>
              </a:tabLst>
              <a:defRPr/>
            </a:pPr>
            <a:endParaRPr lang="fr-FR" sz="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tabLst>
                <a:tab pos="977900" algn="l"/>
              </a:tabLst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modéliser les entités métier avant la conception</a:t>
            </a: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tabLst>
                <a:tab pos="977900" algn="l"/>
              </a:tabLst>
              <a:defRPr/>
            </a:pPr>
            <a:endParaRPr lang="fr-FR" sz="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tabLst>
                <a:tab pos="977900" algn="l"/>
              </a:tabLst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définir complètement la conception</a:t>
            </a:r>
          </a:p>
          <a:p>
            <a:pPr marL="622300" lvl="1" indent="-442913" algn="just" eaLnBrk="1" hangingPunct="1">
              <a:lnSpc>
                <a:spcPct val="90000"/>
              </a:lnSpc>
              <a:buFontTx/>
              <a:buNone/>
              <a:tabLst>
                <a:tab pos="977900" algn="l"/>
              </a:tabLst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tabLst>
                <a:tab pos="977900" algn="l"/>
              </a:tabLst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 pour défauts: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tabLst>
                <a:tab pos="977900" algn="l"/>
              </a:tabLst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tabLst>
                <a:tab pos="977900" algn="l"/>
              </a:tabLst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vouloir définir toutes les exigences dés le début</a:t>
            </a: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None/>
              <a:tabLst>
                <a:tab pos="977900" algn="l"/>
              </a:tabLst>
              <a:defRPr/>
            </a:pPr>
            <a:r>
              <a:rPr lang="fr-FR" sz="1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tabLst>
                <a:tab pos="977900" algn="l"/>
              </a:tabLst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d’accorder trop d’attention à la documentation</a:t>
            </a: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tabLst>
                <a:tab pos="977900" algn="l"/>
              </a:tabLst>
              <a:defRPr/>
            </a:pP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tabLst>
                <a:tab pos="977900" algn="l"/>
              </a:tabLst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retarder la résolution des facteurs de risque</a:t>
            </a: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tabLst>
                <a:tab pos="977900" algn="l"/>
              </a:tabLst>
              <a:defRPr/>
            </a:pP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4429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tabLst>
                <a:tab pos="977900" algn="l"/>
              </a:tabLst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d’entraîner un démarrage tardif du codage</a:t>
            </a: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cycle de vie en cascade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3500" y="404813"/>
            <a:ext cx="8964613" cy="5976937"/>
          </a:xfrm>
          <a:noFill/>
        </p:spPr>
        <p:txBody>
          <a:bodyPr lIns="91390" tIns="45695" rIns="91390" bIns="45695"/>
          <a:lstStyle/>
          <a:p>
            <a:pPr eaLnBrk="1" hangingPunct="1">
              <a:buFontTx/>
              <a:buNone/>
            </a:pPr>
            <a:r>
              <a:rPr lang="fr-FR" sz="2800" b="1" smtClean="0">
                <a:solidFill>
                  <a:srgbClr val="000000"/>
                </a:solidFill>
              </a:rPr>
              <a:t>	</a:t>
            </a:r>
            <a:endParaRPr lang="fr-FR" sz="2300" smtClean="0">
              <a:solidFill>
                <a:srgbClr val="000000"/>
              </a:solidFill>
            </a:endParaRP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371475" y="992188"/>
            <a:ext cx="2300288" cy="700087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1390" tIns="45695" rIns="91390" bIns="45695"/>
          <a:lstStyle/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Expression des besoins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995363" y="2132013"/>
            <a:ext cx="2298700" cy="576262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1390" tIns="45695" rIns="91390" bIns="45695"/>
          <a:lstStyle/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Spécification</a:t>
            </a:r>
          </a:p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Analyse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1806575" y="3211513"/>
            <a:ext cx="2298700" cy="576262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1390" tIns="45695" rIns="91390" bIns="45695"/>
          <a:lstStyle/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Conception</a:t>
            </a:r>
          </a:p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préliminaire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724150" y="4365625"/>
            <a:ext cx="2300288" cy="701675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1390" tIns="45695" rIns="91390" bIns="45695"/>
          <a:lstStyle/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Conception</a:t>
            </a:r>
          </a:p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détaillée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4238625" y="5803900"/>
            <a:ext cx="2300288" cy="720725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1390" tIns="45695" rIns="91390" bIns="45695"/>
          <a:lstStyle/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Implémentation 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6326188" y="2133600"/>
            <a:ext cx="2300287" cy="574675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1390" tIns="45695" rIns="91390" bIns="45695"/>
          <a:lstStyle/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Validation</a:t>
            </a: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>
            <a:off x="1692275" y="1700213"/>
            <a:ext cx="576263" cy="4333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>
            <a:off x="2124075" y="2708275"/>
            <a:ext cx="792163" cy="5048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>
            <a:off x="2700338" y="3789363"/>
            <a:ext cx="935037" cy="5762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>
            <a:off x="3779838" y="5084763"/>
            <a:ext cx="1152525" cy="7207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V="1">
            <a:off x="5580063" y="5084763"/>
            <a:ext cx="719137" cy="7207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cycle de vie en cascade</a:t>
            </a: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3267075" y="2419350"/>
            <a:ext cx="3059113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5702300" y="4365625"/>
            <a:ext cx="2300288" cy="741363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1390" tIns="45695" rIns="91390" bIns="45695"/>
          <a:lstStyle/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Tests</a:t>
            </a:r>
          </a:p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unitaires</a:t>
            </a:r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V="1">
            <a:off x="4997450" y="4724400"/>
            <a:ext cx="704850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6964363" y="2708275"/>
            <a:ext cx="560387" cy="5048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6167438" y="3213100"/>
            <a:ext cx="2300287" cy="576263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lIns="91390" tIns="45695" rIns="91390" bIns="45695"/>
          <a:lstStyle/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Tests</a:t>
            </a:r>
          </a:p>
          <a:p>
            <a:pPr algn="ctr"/>
            <a:r>
              <a:rPr lang="fr-FR" sz="1600" b="1">
                <a:solidFill>
                  <a:srgbClr val="000000"/>
                </a:solidFill>
                <a:latin typeface="Verdana" pitchFamily="34" charset="0"/>
              </a:rPr>
              <a:t>D’intégration</a:t>
            </a:r>
          </a:p>
        </p:txBody>
      </p:sp>
      <p:sp>
        <p:nvSpPr>
          <p:cNvPr id="46100" name="Line 20"/>
          <p:cNvSpPr>
            <a:spLocks noChangeShapeType="1"/>
          </p:cNvSpPr>
          <p:nvPr/>
        </p:nvSpPr>
        <p:spPr bwMode="auto">
          <a:xfrm flipH="1">
            <a:off x="6443663" y="3789363"/>
            <a:ext cx="649287" cy="576262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84150" y="836613"/>
            <a:ext cx="8721725" cy="5741987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processus de type adaptatif permettent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2313" lvl="1" indent="-449263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D’affiner les spécifications étape par étape</a:t>
            </a:r>
          </a:p>
          <a:p>
            <a:pPr marL="722313" lvl="1" indent="-449263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2313" lvl="1" indent="-449263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D’ajuster le délai de livraison</a:t>
            </a:r>
          </a:p>
          <a:p>
            <a:pPr marL="722313" lvl="1" indent="-449263" algn="just" eaLnBrk="1" hangingPunct="1"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Ceci grâce à l’utilisation d’une démarche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2313" lvl="1" indent="-449263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Itérative et incrémentale</a:t>
            </a:r>
          </a:p>
          <a:p>
            <a:pPr marL="722313" lvl="1" indent="-449263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2313" lvl="1" indent="-449263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Guidée par les besoins des utilisateurs</a:t>
            </a:r>
          </a:p>
          <a:p>
            <a:pPr marL="722313" lvl="1" indent="-449263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2313" lvl="1" indent="-449263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Centrée sur l’architecture</a:t>
            </a:r>
          </a:p>
          <a:p>
            <a:pPr marL="722313" lvl="1" indent="-449263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2313" lvl="1" indent="-449263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Pilotée par les risques</a:t>
            </a: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Processus de type adaptatif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3500" y="404813"/>
            <a:ext cx="8964613" cy="5976937"/>
          </a:xfrm>
          <a:noFill/>
        </p:spPr>
        <p:txBody>
          <a:bodyPr lIns="91390" tIns="45695" rIns="91390" bIns="45695"/>
          <a:lstStyle/>
          <a:p>
            <a:pPr eaLnBrk="1" hangingPunct="1">
              <a:buFontTx/>
              <a:buNone/>
            </a:pPr>
            <a:r>
              <a:rPr lang="fr-FR" sz="2800" b="1" smtClean="0">
                <a:solidFill>
                  <a:srgbClr val="000000"/>
                </a:solidFill>
              </a:rPr>
              <a:t>	</a:t>
            </a:r>
            <a:endParaRPr lang="fr-FR" sz="2300" smtClean="0">
              <a:solidFill>
                <a:srgbClr val="000000"/>
              </a:solidFill>
            </a:endParaRPr>
          </a:p>
        </p:txBody>
      </p:sp>
      <p:sp>
        <p:nvSpPr>
          <p:cNvPr id="48131" name="Freeform 3"/>
          <p:cNvSpPr>
            <a:spLocks noEditPoints="1"/>
          </p:cNvSpPr>
          <p:nvPr/>
        </p:nvSpPr>
        <p:spPr bwMode="auto">
          <a:xfrm>
            <a:off x="1939925" y="1450975"/>
            <a:ext cx="4727575" cy="4786313"/>
          </a:xfrm>
          <a:custGeom>
            <a:avLst/>
            <a:gdLst>
              <a:gd name="T0" fmla="*/ 149 w 14742"/>
              <a:gd name="T1" fmla="*/ 5891 h 14757"/>
              <a:gd name="T2" fmla="*/ 726 w 14742"/>
              <a:gd name="T3" fmla="*/ 4179 h 14757"/>
              <a:gd name="T4" fmla="*/ 1681 w 14742"/>
              <a:gd name="T5" fmla="*/ 2684 h 14757"/>
              <a:gd name="T6" fmla="*/ 2958 w 14742"/>
              <a:gd name="T7" fmla="*/ 1465 h 14757"/>
              <a:gd name="T8" fmla="*/ 4497 w 14742"/>
              <a:gd name="T9" fmla="*/ 579 h 14757"/>
              <a:gd name="T10" fmla="*/ 6241 w 14742"/>
              <a:gd name="T11" fmla="*/ 85 h 14757"/>
              <a:gd name="T12" fmla="*/ 8119 w 14742"/>
              <a:gd name="T13" fmla="*/ 38 h 14757"/>
              <a:gd name="T14" fmla="*/ 9903 w 14742"/>
              <a:gd name="T15" fmla="*/ 448 h 14757"/>
              <a:gd name="T16" fmla="*/ 11492 w 14742"/>
              <a:gd name="T17" fmla="*/ 1260 h 14757"/>
              <a:gd name="T18" fmla="*/ 12828 w 14742"/>
              <a:gd name="T19" fmla="*/ 2416 h 14757"/>
              <a:gd name="T20" fmla="*/ 13853 w 14742"/>
              <a:gd name="T21" fmla="*/ 3860 h 14757"/>
              <a:gd name="T22" fmla="*/ 14510 w 14742"/>
              <a:gd name="T23" fmla="*/ 5534 h 14757"/>
              <a:gd name="T24" fmla="*/ 14742 w 14742"/>
              <a:gd name="T25" fmla="*/ 7378 h 14757"/>
              <a:gd name="T26" fmla="*/ 14510 w 14742"/>
              <a:gd name="T27" fmla="*/ 9223 h 14757"/>
              <a:gd name="T28" fmla="*/ 13853 w 14742"/>
              <a:gd name="T29" fmla="*/ 10896 h 14757"/>
              <a:gd name="T30" fmla="*/ 12828 w 14742"/>
              <a:gd name="T31" fmla="*/ 12341 h 14757"/>
              <a:gd name="T32" fmla="*/ 11492 w 14742"/>
              <a:gd name="T33" fmla="*/ 13498 h 14757"/>
              <a:gd name="T34" fmla="*/ 9903 w 14742"/>
              <a:gd name="T35" fmla="*/ 14310 h 14757"/>
              <a:gd name="T36" fmla="*/ 8119 w 14742"/>
              <a:gd name="T37" fmla="*/ 14718 h 14757"/>
              <a:gd name="T38" fmla="*/ 6241 w 14742"/>
              <a:gd name="T39" fmla="*/ 14672 h 14757"/>
              <a:gd name="T40" fmla="*/ 4497 w 14742"/>
              <a:gd name="T41" fmla="*/ 14177 h 14757"/>
              <a:gd name="T42" fmla="*/ 2958 w 14742"/>
              <a:gd name="T43" fmla="*/ 13292 h 14757"/>
              <a:gd name="T44" fmla="*/ 1681 w 14742"/>
              <a:gd name="T45" fmla="*/ 12073 h 14757"/>
              <a:gd name="T46" fmla="*/ 726 w 14742"/>
              <a:gd name="T47" fmla="*/ 10579 h 14757"/>
              <a:gd name="T48" fmla="*/ 149 w 14742"/>
              <a:gd name="T49" fmla="*/ 8867 h 14757"/>
              <a:gd name="T50" fmla="*/ 7363 w 14742"/>
              <a:gd name="T51" fmla="*/ 10734 h 14757"/>
              <a:gd name="T52" fmla="*/ 8202 w 14742"/>
              <a:gd name="T53" fmla="*/ 10628 h 14757"/>
              <a:gd name="T54" fmla="*/ 8963 w 14742"/>
              <a:gd name="T55" fmla="*/ 10327 h 14757"/>
              <a:gd name="T56" fmla="*/ 9621 w 14742"/>
              <a:gd name="T57" fmla="*/ 9860 h 14757"/>
              <a:gd name="T58" fmla="*/ 10148 w 14742"/>
              <a:gd name="T59" fmla="*/ 9252 h 14757"/>
              <a:gd name="T60" fmla="*/ 10518 w 14742"/>
              <a:gd name="T61" fmla="*/ 8530 h 14757"/>
              <a:gd name="T62" fmla="*/ 10706 w 14742"/>
              <a:gd name="T63" fmla="*/ 7721 h 14757"/>
              <a:gd name="T64" fmla="*/ 10684 w 14742"/>
              <a:gd name="T65" fmla="*/ 6869 h 14757"/>
              <a:gd name="T66" fmla="*/ 10458 w 14742"/>
              <a:gd name="T67" fmla="*/ 6075 h 14757"/>
              <a:gd name="T68" fmla="*/ 10055 w 14742"/>
              <a:gd name="T69" fmla="*/ 5373 h 14757"/>
              <a:gd name="T70" fmla="*/ 9499 w 14742"/>
              <a:gd name="T71" fmla="*/ 4791 h 14757"/>
              <a:gd name="T72" fmla="*/ 8818 w 14742"/>
              <a:gd name="T73" fmla="*/ 4355 h 14757"/>
              <a:gd name="T74" fmla="*/ 8039 w 14742"/>
              <a:gd name="T75" fmla="*/ 4091 h 14757"/>
              <a:gd name="T76" fmla="*/ 7192 w 14742"/>
              <a:gd name="T77" fmla="*/ 4027 h 14757"/>
              <a:gd name="T78" fmla="*/ 6373 w 14742"/>
              <a:gd name="T79" fmla="*/ 4174 h 14757"/>
              <a:gd name="T80" fmla="*/ 5634 w 14742"/>
              <a:gd name="T81" fmla="*/ 4510 h 14757"/>
              <a:gd name="T82" fmla="*/ 5002 w 14742"/>
              <a:gd name="T83" fmla="*/ 5008 h 14757"/>
              <a:gd name="T84" fmla="*/ 4505 w 14742"/>
              <a:gd name="T85" fmla="*/ 5641 h 14757"/>
              <a:gd name="T86" fmla="*/ 4171 w 14742"/>
              <a:gd name="T87" fmla="*/ 6383 h 14757"/>
              <a:gd name="T88" fmla="*/ 4023 w 14742"/>
              <a:gd name="T89" fmla="*/ 7207 h 14757"/>
              <a:gd name="T90" fmla="*/ 4087 w 14742"/>
              <a:gd name="T91" fmla="*/ 8053 h 14757"/>
              <a:gd name="T92" fmla="*/ 4351 w 14742"/>
              <a:gd name="T93" fmla="*/ 8831 h 14757"/>
              <a:gd name="T94" fmla="*/ 4785 w 14742"/>
              <a:gd name="T95" fmla="*/ 9510 h 14757"/>
              <a:gd name="T96" fmla="*/ 5366 w 14742"/>
              <a:gd name="T97" fmla="*/ 10065 h 14757"/>
              <a:gd name="T98" fmla="*/ 6065 w 14742"/>
              <a:gd name="T99" fmla="*/ 10469 h 14757"/>
              <a:gd name="T100" fmla="*/ 6856 w 14742"/>
              <a:gd name="T101" fmla="*/ 10695 h 14757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14742"/>
              <a:gd name="T154" fmla="*/ 0 h 14757"/>
              <a:gd name="T155" fmla="*/ 14742 w 14742"/>
              <a:gd name="T156" fmla="*/ 14757 h 14757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14742" h="14757">
                <a:moveTo>
                  <a:pt x="0" y="7378"/>
                </a:moveTo>
                <a:lnTo>
                  <a:pt x="9" y="6998"/>
                </a:lnTo>
                <a:lnTo>
                  <a:pt x="38" y="6623"/>
                </a:lnTo>
                <a:lnTo>
                  <a:pt x="85" y="6254"/>
                </a:lnTo>
                <a:lnTo>
                  <a:pt x="149" y="5891"/>
                </a:lnTo>
                <a:lnTo>
                  <a:pt x="231" y="5534"/>
                </a:lnTo>
                <a:lnTo>
                  <a:pt x="330" y="5183"/>
                </a:lnTo>
                <a:lnTo>
                  <a:pt x="446" y="4840"/>
                </a:lnTo>
                <a:lnTo>
                  <a:pt x="579" y="4505"/>
                </a:lnTo>
                <a:lnTo>
                  <a:pt x="726" y="4179"/>
                </a:lnTo>
                <a:lnTo>
                  <a:pt x="888" y="3860"/>
                </a:lnTo>
                <a:lnTo>
                  <a:pt x="1065" y="3551"/>
                </a:lnTo>
                <a:lnTo>
                  <a:pt x="1258" y="3251"/>
                </a:lnTo>
                <a:lnTo>
                  <a:pt x="1463" y="2963"/>
                </a:lnTo>
                <a:lnTo>
                  <a:pt x="1681" y="2684"/>
                </a:lnTo>
                <a:lnTo>
                  <a:pt x="1912" y="2416"/>
                </a:lnTo>
                <a:lnTo>
                  <a:pt x="2157" y="2160"/>
                </a:lnTo>
                <a:lnTo>
                  <a:pt x="2412" y="1915"/>
                </a:lnTo>
                <a:lnTo>
                  <a:pt x="2680" y="1684"/>
                </a:lnTo>
                <a:lnTo>
                  <a:pt x="2958" y="1465"/>
                </a:lnTo>
                <a:lnTo>
                  <a:pt x="3246" y="1260"/>
                </a:lnTo>
                <a:lnTo>
                  <a:pt x="3545" y="1067"/>
                </a:lnTo>
                <a:lnTo>
                  <a:pt x="3853" y="890"/>
                </a:lnTo>
                <a:lnTo>
                  <a:pt x="4171" y="727"/>
                </a:lnTo>
                <a:lnTo>
                  <a:pt x="4497" y="579"/>
                </a:lnTo>
                <a:lnTo>
                  <a:pt x="4831" y="448"/>
                </a:lnTo>
                <a:lnTo>
                  <a:pt x="5174" y="331"/>
                </a:lnTo>
                <a:lnTo>
                  <a:pt x="5522" y="232"/>
                </a:lnTo>
                <a:lnTo>
                  <a:pt x="5879" y="150"/>
                </a:lnTo>
                <a:lnTo>
                  <a:pt x="6241" y="85"/>
                </a:lnTo>
                <a:lnTo>
                  <a:pt x="6610" y="38"/>
                </a:lnTo>
                <a:lnTo>
                  <a:pt x="6984" y="10"/>
                </a:lnTo>
                <a:lnTo>
                  <a:pt x="7363" y="0"/>
                </a:lnTo>
                <a:lnTo>
                  <a:pt x="7744" y="10"/>
                </a:lnTo>
                <a:lnTo>
                  <a:pt x="8119" y="38"/>
                </a:lnTo>
                <a:lnTo>
                  <a:pt x="8489" y="85"/>
                </a:lnTo>
                <a:lnTo>
                  <a:pt x="8852" y="150"/>
                </a:lnTo>
                <a:lnTo>
                  <a:pt x="9210" y="232"/>
                </a:lnTo>
                <a:lnTo>
                  <a:pt x="9560" y="331"/>
                </a:lnTo>
                <a:lnTo>
                  <a:pt x="9903" y="448"/>
                </a:lnTo>
                <a:lnTo>
                  <a:pt x="10238" y="579"/>
                </a:lnTo>
                <a:lnTo>
                  <a:pt x="10565" y="727"/>
                </a:lnTo>
                <a:lnTo>
                  <a:pt x="10883" y="890"/>
                </a:lnTo>
                <a:lnTo>
                  <a:pt x="11192" y="1067"/>
                </a:lnTo>
                <a:lnTo>
                  <a:pt x="11492" y="1260"/>
                </a:lnTo>
                <a:lnTo>
                  <a:pt x="11781" y="1465"/>
                </a:lnTo>
                <a:lnTo>
                  <a:pt x="12059" y="1684"/>
                </a:lnTo>
                <a:lnTo>
                  <a:pt x="12327" y="1915"/>
                </a:lnTo>
                <a:lnTo>
                  <a:pt x="12583" y="2160"/>
                </a:lnTo>
                <a:lnTo>
                  <a:pt x="12828" y="2416"/>
                </a:lnTo>
                <a:lnTo>
                  <a:pt x="13059" y="2684"/>
                </a:lnTo>
                <a:lnTo>
                  <a:pt x="13278" y="2963"/>
                </a:lnTo>
                <a:lnTo>
                  <a:pt x="13483" y="3251"/>
                </a:lnTo>
                <a:lnTo>
                  <a:pt x="13676" y="3551"/>
                </a:lnTo>
                <a:lnTo>
                  <a:pt x="13853" y="3860"/>
                </a:lnTo>
                <a:lnTo>
                  <a:pt x="14015" y="4179"/>
                </a:lnTo>
                <a:lnTo>
                  <a:pt x="14163" y="4505"/>
                </a:lnTo>
                <a:lnTo>
                  <a:pt x="14295" y="4840"/>
                </a:lnTo>
                <a:lnTo>
                  <a:pt x="14411" y="5183"/>
                </a:lnTo>
                <a:lnTo>
                  <a:pt x="14510" y="5534"/>
                </a:lnTo>
                <a:lnTo>
                  <a:pt x="14592" y="5891"/>
                </a:lnTo>
                <a:lnTo>
                  <a:pt x="14657" y="6254"/>
                </a:lnTo>
                <a:lnTo>
                  <a:pt x="14704" y="6623"/>
                </a:lnTo>
                <a:lnTo>
                  <a:pt x="14732" y="6998"/>
                </a:lnTo>
                <a:lnTo>
                  <a:pt x="14742" y="7378"/>
                </a:lnTo>
                <a:lnTo>
                  <a:pt x="14732" y="7758"/>
                </a:lnTo>
                <a:lnTo>
                  <a:pt x="14704" y="8133"/>
                </a:lnTo>
                <a:lnTo>
                  <a:pt x="14657" y="8503"/>
                </a:lnTo>
                <a:lnTo>
                  <a:pt x="14592" y="8867"/>
                </a:lnTo>
                <a:lnTo>
                  <a:pt x="14510" y="9223"/>
                </a:lnTo>
                <a:lnTo>
                  <a:pt x="14411" y="9573"/>
                </a:lnTo>
                <a:lnTo>
                  <a:pt x="14295" y="9917"/>
                </a:lnTo>
                <a:lnTo>
                  <a:pt x="14163" y="10252"/>
                </a:lnTo>
                <a:lnTo>
                  <a:pt x="14015" y="10579"/>
                </a:lnTo>
                <a:lnTo>
                  <a:pt x="13853" y="10896"/>
                </a:lnTo>
                <a:lnTo>
                  <a:pt x="13676" y="11206"/>
                </a:lnTo>
                <a:lnTo>
                  <a:pt x="13483" y="11505"/>
                </a:lnTo>
                <a:lnTo>
                  <a:pt x="13278" y="11795"/>
                </a:lnTo>
                <a:lnTo>
                  <a:pt x="13059" y="12073"/>
                </a:lnTo>
                <a:lnTo>
                  <a:pt x="12828" y="12341"/>
                </a:lnTo>
                <a:lnTo>
                  <a:pt x="12583" y="12597"/>
                </a:lnTo>
                <a:lnTo>
                  <a:pt x="12327" y="12841"/>
                </a:lnTo>
                <a:lnTo>
                  <a:pt x="12059" y="13074"/>
                </a:lnTo>
                <a:lnTo>
                  <a:pt x="11781" y="13292"/>
                </a:lnTo>
                <a:lnTo>
                  <a:pt x="11492" y="13498"/>
                </a:lnTo>
                <a:lnTo>
                  <a:pt x="11192" y="13689"/>
                </a:lnTo>
                <a:lnTo>
                  <a:pt x="10883" y="13867"/>
                </a:lnTo>
                <a:lnTo>
                  <a:pt x="10565" y="14030"/>
                </a:lnTo>
                <a:lnTo>
                  <a:pt x="10238" y="14177"/>
                </a:lnTo>
                <a:lnTo>
                  <a:pt x="9903" y="14310"/>
                </a:lnTo>
                <a:lnTo>
                  <a:pt x="9560" y="14426"/>
                </a:lnTo>
                <a:lnTo>
                  <a:pt x="9210" y="14525"/>
                </a:lnTo>
                <a:lnTo>
                  <a:pt x="8852" y="14607"/>
                </a:lnTo>
                <a:lnTo>
                  <a:pt x="8489" y="14672"/>
                </a:lnTo>
                <a:lnTo>
                  <a:pt x="8119" y="14718"/>
                </a:lnTo>
                <a:lnTo>
                  <a:pt x="7744" y="14748"/>
                </a:lnTo>
                <a:lnTo>
                  <a:pt x="7363" y="14757"/>
                </a:lnTo>
                <a:lnTo>
                  <a:pt x="6984" y="14748"/>
                </a:lnTo>
                <a:lnTo>
                  <a:pt x="6610" y="14718"/>
                </a:lnTo>
                <a:lnTo>
                  <a:pt x="6241" y="14672"/>
                </a:lnTo>
                <a:lnTo>
                  <a:pt x="5879" y="14607"/>
                </a:lnTo>
                <a:lnTo>
                  <a:pt x="5522" y="14525"/>
                </a:lnTo>
                <a:lnTo>
                  <a:pt x="5174" y="14426"/>
                </a:lnTo>
                <a:lnTo>
                  <a:pt x="4831" y="14310"/>
                </a:lnTo>
                <a:lnTo>
                  <a:pt x="4497" y="14177"/>
                </a:lnTo>
                <a:lnTo>
                  <a:pt x="4171" y="14030"/>
                </a:lnTo>
                <a:lnTo>
                  <a:pt x="3853" y="13867"/>
                </a:lnTo>
                <a:lnTo>
                  <a:pt x="3545" y="13689"/>
                </a:lnTo>
                <a:lnTo>
                  <a:pt x="3246" y="13498"/>
                </a:lnTo>
                <a:lnTo>
                  <a:pt x="2958" y="13292"/>
                </a:lnTo>
                <a:lnTo>
                  <a:pt x="2680" y="13074"/>
                </a:lnTo>
                <a:lnTo>
                  <a:pt x="2412" y="12841"/>
                </a:lnTo>
                <a:lnTo>
                  <a:pt x="2157" y="12597"/>
                </a:lnTo>
                <a:lnTo>
                  <a:pt x="1912" y="12341"/>
                </a:lnTo>
                <a:lnTo>
                  <a:pt x="1681" y="12073"/>
                </a:lnTo>
                <a:lnTo>
                  <a:pt x="1463" y="11795"/>
                </a:lnTo>
                <a:lnTo>
                  <a:pt x="1258" y="11505"/>
                </a:lnTo>
                <a:lnTo>
                  <a:pt x="1065" y="11206"/>
                </a:lnTo>
                <a:lnTo>
                  <a:pt x="888" y="10896"/>
                </a:lnTo>
                <a:lnTo>
                  <a:pt x="726" y="10579"/>
                </a:lnTo>
                <a:lnTo>
                  <a:pt x="579" y="10252"/>
                </a:lnTo>
                <a:lnTo>
                  <a:pt x="446" y="9917"/>
                </a:lnTo>
                <a:lnTo>
                  <a:pt x="330" y="9573"/>
                </a:lnTo>
                <a:lnTo>
                  <a:pt x="231" y="9223"/>
                </a:lnTo>
                <a:lnTo>
                  <a:pt x="149" y="8867"/>
                </a:lnTo>
                <a:lnTo>
                  <a:pt x="85" y="8503"/>
                </a:lnTo>
                <a:lnTo>
                  <a:pt x="38" y="8133"/>
                </a:lnTo>
                <a:lnTo>
                  <a:pt x="9" y="7758"/>
                </a:lnTo>
                <a:lnTo>
                  <a:pt x="0" y="7378"/>
                </a:lnTo>
                <a:close/>
                <a:moveTo>
                  <a:pt x="7363" y="10734"/>
                </a:moveTo>
                <a:lnTo>
                  <a:pt x="7535" y="10729"/>
                </a:lnTo>
                <a:lnTo>
                  <a:pt x="7706" y="10716"/>
                </a:lnTo>
                <a:lnTo>
                  <a:pt x="7874" y="10695"/>
                </a:lnTo>
                <a:lnTo>
                  <a:pt x="8039" y="10665"/>
                </a:lnTo>
                <a:lnTo>
                  <a:pt x="8202" y="10628"/>
                </a:lnTo>
                <a:lnTo>
                  <a:pt x="8361" y="10583"/>
                </a:lnTo>
                <a:lnTo>
                  <a:pt x="8517" y="10530"/>
                </a:lnTo>
                <a:lnTo>
                  <a:pt x="8670" y="10469"/>
                </a:lnTo>
                <a:lnTo>
                  <a:pt x="8818" y="10402"/>
                </a:lnTo>
                <a:lnTo>
                  <a:pt x="8963" y="10327"/>
                </a:lnTo>
                <a:lnTo>
                  <a:pt x="9103" y="10247"/>
                </a:lnTo>
                <a:lnTo>
                  <a:pt x="9241" y="10159"/>
                </a:lnTo>
                <a:lnTo>
                  <a:pt x="9372" y="10065"/>
                </a:lnTo>
                <a:lnTo>
                  <a:pt x="9499" y="9965"/>
                </a:lnTo>
                <a:lnTo>
                  <a:pt x="9621" y="9860"/>
                </a:lnTo>
                <a:lnTo>
                  <a:pt x="9737" y="9749"/>
                </a:lnTo>
                <a:lnTo>
                  <a:pt x="9849" y="9631"/>
                </a:lnTo>
                <a:lnTo>
                  <a:pt x="9955" y="9510"/>
                </a:lnTo>
                <a:lnTo>
                  <a:pt x="10055" y="9383"/>
                </a:lnTo>
                <a:lnTo>
                  <a:pt x="10148" y="9252"/>
                </a:lnTo>
                <a:lnTo>
                  <a:pt x="10236" y="9115"/>
                </a:lnTo>
                <a:lnTo>
                  <a:pt x="10317" y="8975"/>
                </a:lnTo>
                <a:lnTo>
                  <a:pt x="10391" y="8831"/>
                </a:lnTo>
                <a:lnTo>
                  <a:pt x="10458" y="8682"/>
                </a:lnTo>
                <a:lnTo>
                  <a:pt x="10518" y="8530"/>
                </a:lnTo>
                <a:lnTo>
                  <a:pt x="10571" y="8373"/>
                </a:lnTo>
                <a:lnTo>
                  <a:pt x="10616" y="8215"/>
                </a:lnTo>
                <a:lnTo>
                  <a:pt x="10655" y="8053"/>
                </a:lnTo>
                <a:lnTo>
                  <a:pt x="10684" y="7888"/>
                </a:lnTo>
                <a:lnTo>
                  <a:pt x="10706" y="7721"/>
                </a:lnTo>
                <a:lnTo>
                  <a:pt x="10719" y="7550"/>
                </a:lnTo>
                <a:lnTo>
                  <a:pt x="10723" y="7378"/>
                </a:lnTo>
                <a:lnTo>
                  <a:pt x="10719" y="7207"/>
                </a:lnTo>
                <a:lnTo>
                  <a:pt x="10706" y="7036"/>
                </a:lnTo>
                <a:lnTo>
                  <a:pt x="10684" y="6869"/>
                </a:lnTo>
                <a:lnTo>
                  <a:pt x="10655" y="6704"/>
                </a:lnTo>
                <a:lnTo>
                  <a:pt x="10616" y="6542"/>
                </a:lnTo>
                <a:lnTo>
                  <a:pt x="10571" y="6383"/>
                </a:lnTo>
                <a:lnTo>
                  <a:pt x="10518" y="6227"/>
                </a:lnTo>
                <a:lnTo>
                  <a:pt x="10458" y="6075"/>
                </a:lnTo>
                <a:lnTo>
                  <a:pt x="10391" y="5927"/>
                </a:lnTo>
                <a:lnTo>
                  <a:pt x="10317" y="5782"/>
                </a:lnTo>
                <a:lnTo>
                  <a:pt x="10236" y="5641"/>
                </a:lnTo>
                <a:lnTo>
                  <a:pt x="10148" y="5506"/>
                </a:lnTo>
                <a:lnTo>
                  <a:pt x="10055" y="5373"/>
                </a:lnTo>
                <a:lnTo>
                  <a:pt x="9955" y="5247"/>
                </a:lnTo>
                <a:lnTo>
                  <a:pt x="9849" y="5125"/>
                </a:lnTo>
                <a:lnTo>
                  <a:pt x="9737" y="5008"/>
                </a:lnTo>
                <a:lnTo>
                  <a:pt x="9621" y="4897"/>
                </a:lnTo>
                <a:lnTo>
                  <a:pt x="9499" y="4791"/>
                </a:lnTo>
                <a:lnTo>
                  <a:pt x="9372" y="4692"/>
                </a:lnTo>
                <a:lnTo>
                  <a:pt x="9241" y="4597"/>
                </a:lnTo>
                <a:lnTo>
                  <a:pt x="9103" y="4510"/>
                </a:lnTo>
                <a:lnTo>
                  <a:pt x="8963" y="4429"/>
                </a:lnTo>
                <a:lnTo>
                  <a:pt x="8818" y="4355"/>
                </a:lnTo>
                <a:lnTo>
                  <a:pt x="8670" y="4288"/>
                </a:lnTo>
                <a:lnTo>
                  <a:pt x="8517" y="4228"/>
                </a:lnTo>
                <a:lnTo>
                  <a:pt x="8361" y="4174"/>
                </a:lnTo>
                <a:lnTo>
                  <a:pt x="8202" y="4129"/>
                </a:lnTo>
                <a:lnTo>
                  <a:pt x="8039" y="4091"/>
                </a:lnTo>
                <a:lnTo>
                  <a:pt x="7874" y="4062"/>
                </a:lnTo>
                <a:lnTo>
                  <a:pt x="7706" y="4040"/>
                </a:lnTo>
                <a:lnTo>
                  <a:pt x="7535" y="4027"/>
                </a:lnTo>
                <a:lnTo>
                  <a:pt x="7363" y="4023"/>
                </a:lnTo>
                <a:lnTo>
                  <a:pt x="7192" y="4027"/>
                </a:lnTo>
                <a:lnTo>
                  <a:pt x="7023" y="4040"/>
                </a:lnTo>
                <a:lnTo>
                  <a:pt x="6856" y="4062"/>
                </a:lnTo>
                <a:lnTo>
                  <a:pt x="6692" y="4091"/>
                </a:lnTo>
                <a:lnTo>
                  <a:pt x="6531" y="4129"/>
                </a:lnTo>
                <a:lnTo>
                  <a:pt x="6373" y="4174"/>
                </a:lnTo>
                <a:lnTo>
                  <a:pt x="6217" y="4228"/>
                </a:lnTo>
                <a:lnTo>
                  <a:pt x="6065" y="4288"/>
                </a:lnTo>
                <a:lnTo>
                  <a:pt x="5918" y="4355"/>
                </a:lnTo>
                <a:lnTo>
                  <a:pt x="5774" y="4429"/>
                </a:lnTo>
                <a:lnTo>
                  <a:pt x="5634" y="4510"/>
                </a:lnTo>
                <a:lnTo>
                  <a:pt x="5497" y="4597"/>
                </a:lnTo>
                <a:lnTo>
                  <a:pt x="5366" y="4692"/>
                </a:lnTo>
                <a:lnTo>
                  <a:pt x="5240" y="4791"/>
                </a:lnTo>
                <a:lnTo>
                  <a:pt x="5119" y="4897"/>
                </a:lnTo>
                <a:lnTo>
                  <a:pt x="5002" y="5008"/>
                </a:lnTo>
                <a:lnTo>
                  <a:pt x="4892" y="5125"/>
                </a:lnTo>
                <a:lnTo>
                  <a:pt x="4785" y="5247"/>
                </a:lnTo>
                <a:lnTo>
                  <a:pt x="4686" y="5373"/>
                </a:lnTo>
                <a:lnTo>
                  <a:pt x="4593" y="5506"/>
                </a:lnTo>
                <a:lnTo>
                  <a:pt x="4505" y="5641"/>
                </a:lnTo>
                <a:lnTo>
                  <a:pt x="4425" y="5782"/>
                </a:lnTo>
                <a:lnTo>
                  <a:pt x="4351" y="5927"/>
                </a:lnTo>
                <a:lnTo>
                  <a:pt x="4283" y="6075"/>
                </a:lnTo>
                <a:lnTo>
                  <a:pt x="4223" y="6227"/>
                </a:lnTo>
                <a:lnTo>
                  <a:pt x="4171" y="6383"/>
                </a:lnTo>
                <a:lnTo>
                  <a:pt x="4125" y="6542"/>
                </a:lnTo>
                <a:lnTo>
                  <a:pt x="4087" y="6704"/>
                </a:lnTo>
                <a:lnTo>
                  <a:pt x="4057" y="6869"/>
                </a:lnTo>
                <a:lnTo>
                  <a:pt x="4036" y="7036"/>
                </a:lnTo>
                <a:lnTo>
                  <a:pt x="4023" y="7207"/>
                </a:lnTo>
                <a:lnTo>
                  <a:pt x="4019" y="7378"/>
                </a:lnTo>
                <a:lnTo>
                  <a:pt x="4023" y="7550"/>
                </a:lnTo>
                <a:lnTo>
                  <a:pt x="4036" y="7721"/>
                </a:lnTo>
                <a:lnTo>
                  <a:pt x="4057" y="7888"/>
                </a:lnTo>
                <a:lnTo>
                  <a:pt x="4087" y="8053"/>
                </a:lnTo>
                <a:lnTo>
                  <a:pt x="4125" y="8215"/>
                </a:lnTo>
                <a:lnTo>
                  <a:pt x="4171" y="8373"/>
                </a:lnTo>
                <a:lnTo>
                  <a:pt x="4223" y="8530"/>
                </a:lnTo>
                <a:lnTo>
                  <a:pt x="4283" y="8682"/>
                </a:lnTo>
                <a:lnTo>
                  <a:pt x="4351" y="8831"/>
                </a:lnTo>
                <a:lnTo>
                  <a:pt x="4425" y="8975"/>
                </a:lnTo>
                <a:lnTo>
                  <a:pt x="4505" y="9115"/>
                </a:lnTo>
                <a:lnTo>
                  <a:pt x="4593" y="9252"/>
                </a:lnTo>
                <a:lnTo>
                  <a:pt x="4686" y="9383"/>
                </a:lnTo>
                <a:lnTo>
                  <a:pt x="4785" y="9510"/>
                </a:lnTo>
                <a:lnTo>
                  <a:pt x="4892" y="9631"/>
                </a:lnTo>
                <a:lnTo>
                  <a:pt x="5002" y="9749"/>
                </a:lnTo>
                <a:lnTo>
                  <a:pt x="5119" y="9860"/>
                </a:lnTo>
                <a:lnTo>
                  <a:pt x="5240" y="9965"/>
                </a:lnTo>
                <a:lnTo>
                  <a:pt x="5366" y="10065"/>
                </a:lnTo>
                <a:lnTo>
                  <a:pt x="5497" y="10159"/>
                </a:lnTo>
                <a:lnTo>
                  <a:pt x="5634" y="10247"/>
                </a:lnTo>
                <a:lnTo>
                  <a:pt x="5774" y="10327"/>
                </a:lnTo>
                <a:lnTo>
                  <a:pt x="5918" y="10402"/>
                </a:lnTo>
                <a:lnTo>
                  <a:pt x="6065" y="10469"/>
                </a:lnTo>
                <a:lnTo>
                  <a:pt x="6217" y="10530"/>
                </a:lnTo>
                <a:lnTo>
                  <a:pt x="6373" y="10583"/>
                </a:lnTo>
                <a:lnTo>
                  <a:pt x="6531" y="10628"/>
                </a:lnTo>
                <a:lnTo>
                  <a:pt x="6692" y="10665"/>
                </a:lnTo>
                <a:lnTo>
                  <a:pt x="6856" y="10695"/>
                </a:lnTo>
                <a:lnTo>
                  <a:pt x="7023" y="10716"/>
                </a:lnTo>
                <a:lnTo>
                  <a:pt x="7192" y="10729"/>
                </a:lnTo>
                <a:lnTo>
                  <a:pt x="7363" y="10734"/>
                </a:lnTo>
                <a:close/>
              </a:path>
            </a:pathLst>
          </a:custGeom>
          <a:solidFill>
            <a:srgbClr val="3399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48132" name="Group 4"/>
          <p:cNvGrpSpPr>
            <a:grpSpLocks/>
          </p:cNvGrpSpPr>
          <p:nvPr/>
        </p:nvGrpSpPr>
        <p:grpSpPr bwMode="auto">
          <a:xfrm rot="1533116">
            <a:off x="5753100" y="2060575"/>
            <a:ext cx="879475" cy="844550"/>
            <a:chOff x="3265" y="1257"/>
            <a:chExt cx="491" cy="484"/>
          </a:xfrm>
        </p:grpSpPr>
        <p:sp>
          <p:nvSpPr>
            <p:cNvPr id="48163" name="Freeform 5"/>
            <p:cNvSpPr>
              <a:spLocks/>
            </p:cNvSpPr>
            <p:nvPr/>
          </p:nvSpPr>
          <p:spPr bwMode="auto">
            <a:xfrm>
              <a:off x="3265" y="1257"/>
              <a:ext cx="491" cy="484"/>
            </a:xfrm>
            <a:custGeom>
              <a:avLst/>
              <a:gdLst>
                <a:gd name="T0" fmla="*/ 2196 w 2948"/>
                <a:gd name="T1" fmla="*/ 1014 h 2900"/>
                <a:gd name="T2" fmla="*/ 2280 w 2948"/>
                <a:gd name="T3" fmla="*/ 903 h 2900"/>
                <a:gd name="T4" fmla="*/ 2403 w 2948"/>
                <a:gd name="T5" fmla="*/ 748 h 2900"/>
                <a:gd name="T6" fmla="*/ 2541 w 2948"/>
                <a:gd name="T7" fmla="*/ 576 h 2900"/>
                <a:gd name="T8" fmla="*/ 2674 w 2948"/>
                <a:gd name="T9" fmla="*/ 419 h 2900"/>
                <a:gd name="T10" fmla="*/ 2764 w 2948"/>
                <a:gd name="T11" fmla="*/ 433 h 2900"/>
                <a:gd name="T12" fmla="*/ 2819 w 2948"/>
                <a:gd name="T13" fmla="*/ 771 h 2900"/>
                <a:gd name="T14" fmla="*/ 2873 w 2948"/>
                <a:gd name="T15" fmla="*/ 1163 h 2900"/>
                <a:gd name="T16" fmla="*/ 2918 w 2948"/>
                <a:gd name="T17" fmla="*/ 1575 h 2900"/>
                <a:gd name="T18" fmla="*/ 2934 w 2948"/>
                <a:gd name="T19" fmla="*/ 1778 h 2900"/>
                <a:gd name="T20" fmla="*/ 2944 w 2948"/>
                <a:gd name="T21" fmla="*/ 1974 h 2900"/>
                <a:gd name="T22" fmla="*/ 2948 w 2948"/>
                <a:gd name="T23" fmla="*/ 2158 h 2900"/>
                <a:gd name="T24" fmla="*/ 2943 w 2948"/>
                <a:gd name="T25" fmla="*/ 2326 h 2900"/>
                <a:gd name="T26" fmla="*/ 2823 w 2948"/>
                <a:gd name="T27" fmla="*/ 2382 h 2900"/>
                <a:gd name="T28" fmla="*/ 2576 w 2948"/>
                <a:gd name="T29" fmla="*/ 2484 h 2900"/>
                <a:gd name="T30" fmla="*/ 2222 w 2948"/>
                <a:gd name="T31" fmla="*/ 2612 h 2900"/>
                <a:gd name="T32" fmla="*/ 1967 w 2948"/>
                <a:gd name="T33" fmla="*/ 2695 h 2900"/>
                <a:gd name="T34" fmla="*/ 1771 w 2948"/>
                <a:gd name="T35" fmla="*/ 2752 h 2900"/>
                <a:gd name="T36" fmla="*/ 1575 w 2948"/>
                <a:gd name="T37" fmla="*/ 2804 h 2900"/>
                <a:gd name="T38" fmla="*/ 1383 w 2948"/>
                <a:gd name="T39" fmla="*/ 2848 h 2900"/>
                <a:gd name="T40" fmla="*/ 1200 w 2948"/>
                <a:gd name="T41" fmla="*/ 2882 h 2900"/>
                <a:gd name="T42" fmla="*/ 1444 w 2948"/>
                <a:gd name="T43" fmla="*/ 2051 h 2900"/>
                <a:gd name="T44" fmla="*/ 1344 w 2948"/>
                <a:gd name="T45" fmla="*/ 2018 h 2900"/>
                <a:gd name="T46" fmla="*/ 1112 w 2948"/>
                <a:gd name="T47" fmla="*/ 1959 h 2900"/>
                <a:gd name="T48" fmla="*/ 771 w 2948"/>
                <a:gd name="T49" fmla="*/ 1880 h 2900"/>
                <a:gd name="T50" fmla="*/ 539 w 2948"/>
                <a:gd name="T51" fmla="*/ 1819 h 2900"/>
                <a:gd name="T52" fmla="*/ 376 w 2948"/>
                <a:gd name="T53" fmla="*/ 1769 h 2900"/>
                <a:gd name="T54" fmla="*/ 232 w 2948"/>
                <a:gd name="T55" fmla="*/ 1713 h 2900"/>
                <a:gd name="T56" fmla="*/ 114 w 2948"/>
                <a:gd name="T57" fmla="*/ 1651 h 2900"/>
                <a:gd name="T58" fmla="*/ 31 w 2948"/>
                <a:gd name="T59" fmla="*/ 1582 h 2900"/>
                <a:gd name="T60" fmla="*/ 5 w 2948"/>
                <a:gd name="T61" fmla="*/ 1521 h 2900"/>
                <a:gd name="T62" fmla="*/ 71 w 2948"/>
                <a:gd name="T63" fmla="*/ 1360 h 2900"/>
                <a:gd name="T64" fmla="*/ 195 w 2948"/>
                <a:gd name="T65" fmla="*/ 1064 h 2900"/>
                <a:gd name="T66" fmla="*/ 347 w 2948"/>
                <a:gd name="T67" fmla="*/ 696 h 2900"/>
                <a:gd name="T68" fmla="*/ 500 w 2948"/>
                <a:gd name="T69" fmla="*/ 320 h 2900"/>
                <a:gd name="T70" fmla="*/ 628 w 2948"/>
                <a:gd name="T71" fmla="*/ 0 h 2900"/>
                <a:gd name="T72" fmla="*/ 800 w 2948"/>
                <a:gd name="T73" fmla="*/ 19 h 2900"/>
                <a:gd name="T74" fmla="*/ 974 w 2948"/>
                <a:gd name="T75" fmla="*/ 68 h 2900"/>
                <a:gd name="T76" fmla="*/ 1150 w 2948"/>
                <a:gd name="T77" fmla="*/ 143 h 2900"/>
                <a:gd name="T78" fmla="*/ 1324 w 2948"/>
                <a:gd name="T79" fmla="*/ 237 h 2900"/>
                <a:gd name="T80" fmla="*/ 1491 w 2948"/>
                <a:gd name="T81" fmla="*/ 348 h 2900"/>
                <a:gd name="T82" fmla="*/ 1651 w 2948"/>
                <a:gd name="T83" fmla="*/ 469 h 2900"/>
                <a:gd name="T84" fmla="*/ 1797 w 2948"/>
                <a:gd name="T85" fmla="*/ 598 h 2900"/>
                <a:gd name="T86" fmla="*/ 1927 w 2948"/>
                <a:gd name="T87" fmla="*/ 727 h 2900"/>
                <a:gd name="T88" fmla="*/ 2039 w 2948"/>
                <a:gd name="T89" fmla="*/ 854 h 2900"/>
                <a:gd name="T90" fmla="*/ 2128 w 2948"/>
                <a:gd name="T91" fmla="*/ 972 h 290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948"/>
                <a:gd name="T139" fmla="*/ 0 h 2900"/>
                <a:gd name="T140" fmla="*/ 2948 w 2948"/>
                <a:gd name="T141" fmla="*/ 2900 h 290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948" h="2900">
                  <a:moveTo>
                    <a:pt x="2174" y="1046"/>
                  </a:moveTo>
                  <a:lnTo>
                    <a:pt x="2181" y="1035"/>
                  </a:lnTo>
                  <a:lnTo>
                    <a:pt x="2196" y="1014"/>
                  </a:lnTo>
                  <a:lnTo>
                    <a:pt x="2218" y="984"/>
                  </a:lnTo>
                  <a:lnTo>
                    <a:pt x="2247" y="947"/>
                  </a:lnTo>
                  <a:lnTo>
                    <a:pt x="2280" y="903"/>
                  </a:lnTo>
                  <a:lnTo>
                    <a:pt x="2318" y="855"/>
                  </a:lnTo>
                  <a:lnTo>
                    <a:pt x="2359" y="803"/>
                  </a:lnTo>
                  <a:lnTo>
                    <a:pt x="2403" y="748"/>
                  </a:lnTo>
                  <a:lnTo>
                    <a:pt x="2448" y="691"/>
                  </a:lnTo>
                  <a:lnTo>
                    <a:pt x="2495" y="633"/>
                  </a:lnTo>
                  <a:lnTo>
                    <a:pt x="2541" y="576"/>
                  </a:lnTo>
                  <a:lnTo>
                    <a:pt x="2588" y="520"/>
                  </a:lnTo>
                  <a:lnTo>
                    <a:pt x="2632" y="468"/>
                  </a:lnTo>
                  <a:lnTo>
                    <a:pt x="2674" y="419"/>
                  </a:lnTo>
                  <a:lnTo>
                    <a:pt x="2713" y="375"/>
                  </a:lnTo>
                  <a:lnTo>
                    <a:pt x="2747" y="338"/>
                  </a:lnTo>
                  <a:lnTo>
                    <a:pt x="2764" y="433"/>
                  </a:lnTo>
                  <a:lnTo>
                    <a:pt x="2782" y="537"/>
                  </a:lnTo>
                  <a:lnTo>
                    <a:pt x="2800" y="651"/>
                  </a:lnTo>
                  <a:lnTo>
                    <a:pt x="2819" y="771"/>
                  </a:lnTo>
                  <a:lnTo>
                    <a:pt x="2837" y="897"/>
                  </a:lnTo>
                  <a:lnTo>
                    <a:pt x="2856" y="1029"/>
                  </a:lnTo>
                  <a:lnTo>
                    <a:pt x="2873" y="1163"/>
                  </a:lnTo>
                  <a:lnTo>
                    <a:pt x="2890" y="1299"/>
                  </a:lnTo>
                  <a:lnTo>
                    <a:pt x="2905" y="1438"/>
                  </a:lnTo>
                  <a:lnTo>
                    <a:pt x="2918" y="1575"/>
                  </a:lnTo>
                  <a:lnTo>
                    <a:pt x="2924" y="1643"/>
                  </a:lnTo>
                  <a:lnTo>
                    <a:pt x="2929" y="1711"/>
                  </a:lnTo>
                  <a:lnTo>
                    <a:pt x="2934" y="1778"/>
                  </a:lnTo>
                  <a:lnTo>
                    <a:pt x="2938" y="1845"/>
                  </a:lnTo>
                  <a:lnTo>
                    <a:pt x="2942" y="1910"/>
                  </a:lnTo>
                  <a:lnTo>
                    <a:pt x="2944" y="1974"/>
                  </a:lnTo>
                  <a:lnTo>
                    <a:pt x="2946" y="2037"/>
                  </a:lnTo>
                  <a:lnTo>
                    <a:pt x="2948" y="2098"/>
                  </a:lnTo>
                  <a:lnTo>
                    <a:pt x="2948" y="2158"/>
                  </a:lnTo>
                  <a:lnTo>
                    <a:pt x="2947" y="2215"/>
                  </a:lnTo>
                  <a:lnTo>
                    <a:pt x="2946" y="2272"/>
                  </a:lnTo>
                  <a:lnTo>
                    <a:pt x="2943" y="2326"/>
                  </a:lnTo>
                  <a:lnTo>
                    <a:pt x="2906" y="2344"/>
                  </a:lnTo>
                  <a:lnTo>
                    <a:pt x="2866" y="2363"/>
                  </a:lnTo>
                  <a:lnTo>
                    <a:pt x="2823" y="2382"/>
                  </a:lnTo>
                  <a:lnTo>
                    <a:pt x="2778" y="2402"/>
                  </a:lnTo>
                  <a:lnTo>
                    <a:pt x="2681" y="2442"/>
                  </a:lnTo>
                  <a:lnTo>
                    <a:pt x="2576" y="2484"/>
                  </a:lnTo>
                  <a:lnTo>
                    <a:pt x="2464" y="2527"/>
                  </a:lnTo>
                  <a:lnTo>
                    <a:pt x="2346" y="2570"/>
                  </a:lnTo>
                  <a:lnTo>
                    <a:pt x="2222" y="2612"/>
                  </a:lnTo>
                  <a:lnTo>
                    <a:pt x="2096" y="2654"/>
                  </a:lnTo>
                  <a:lnTo>
                    <a:pt x="2032" y="2675"/>
                  </a:lnTo>
                  <a:lnTo>
                    <a:pt x="1967" y="2695"/>
                  </a:lnTo>
                  <a:lnTo>
                    <a:pt x="1902" y="2715"/>
                  </a:lnTo>
                  <a:lnTo>
                    <a:pt x="1836" y="2734"/>
                  </a:lnTo>
                  <a:lnTo>
                    <a:pt x="1771" y="2752"/>
                  </a:lnTo>
                  <a:lnTo>
                    <a:pt x="1706" y="2770"/>
                  </a:lnTo>
                  <a:lnTo>
                    <a:pt x="1640" y="2787"/>
                  </a:lnTo>
                  <a:lnTo>
                    <a:pt x="1575" y="2804"/>
                  </a:lnTo>
                  <a:lnTo>
                    <a:pt x="1510" y="2819"/>
                  </a:lnTo>
                  <a:lnTo>
                    <a:pt x="1446" y="2834"/>
                  </a:lnTo>
                  <a:lnTo>
                    <a:pt x="1383" y="2848"/>
                  </a:lnTo>
                  <a:lnTo>
                    <a:pt x="1321" y="2860"/>
                  </a:lnTo>
                  <a:lnTo>
                    <a:pt x="1260" y="2872"/>
                  </a:lnTo>
                  <a:lnTo>
                    <a:pt x="1200" y="2882"/>
                  </a:lnTo>
                  <a:lnTo>
                    <a:pt x="1141" y="2892"/>
                  </a:lnTo>
                  <a:lnTo>
                    <a:pt x="1084" y="2900"/>
                  </a:lnTo>
                  <a:lnTo>
                    <a:pt x="1444" y="2051"/>
                  </a:lnTo>
                  <a:lnTo>
                    <a:pt x="1415" y="2040"/>
                  </a:lnTo>
                  <a:lnTo>
                    <a:pt x="1381" y="2029"/>
                  </a:lnTo>
                  <a:lnTo>
                    <a:pt x="1344" y="2018"/>
                  </a:lnTo>
                  <a:lnTo>
                    <a:pt x="1303" y="2006"/>
                  </a:lnTo>
                  <a:lnTo>
                    <a:pt x="1213" y="1983"/>
                  </a:lnTo>
                  <a:lnTo>
                    <a:pt x="1112" y="1959"/>
                  </a:lnTo>
                  <a:lnTo>
                    <a:pt x="1003" y="1934"/>
                  </a:lnTo>
                  <a:lnTo>
                    <a:pt x="889" y="1908"/>
                  </a:lnTo>
                  <a:lnTo>
                    <a:pt x="771" y="1880"/>
                  </a:lnTo>
                  <a:lnTo>
                    <a:pt x="654" y="1851"/>
                  </a:lnTo>
                  <a:lnTo>
                    <a:pt x="596" y="1836"/>
                  </a:lnTo>
                  <a:lnTo>
                    <a:pt x="539" y="1819"/>
                  </a:lnTo>
                  <a:lnTo>
                    <a:pt x="483" y="1803"/>
                  </a:lnTo>
                  <a:lnTo>
                    <a:pt x="429" y="1786"/>
                  </a:lnTo>
                  <a:lnTo>
                    <a:pt x="376" y="1769"/>
                  </a:lnTo>
                  <a:lnTo>
                    <a:pt x="325" y="1751"/>
                  </a:lnTo>
                  <a:lnTo>
                    <a:pt x="277" y="1732"/>
                  </a:lnTo>
                  <a:lnTo>
                    <a:pt x="232" y="1713"/>
                  </a:lnTo>
                  <a:lnTo>
                    <a:pt x="189" y="1693"/>
                  </a:lnTo>
                  <a:lnTo>
                    <a:pt x="150" y="1672"/>
                  </a:lnTo>
                  <a:lnTo>
                    <a:pt x="114" y="1651"/>
                  </a:lnTo>
                  <a:lnTo>
                    <a:pt x="82" y="1629"/>
                  </a:lnTo>
                  <a:lnTo>
                    <a:pt x="54" y="1606"/>
                  </a:lnTo>
                  <a:lnTo>
                    <a:pt x="31" y="1582"/>
                  </a:lnTo>
                  <a:lnTo>
                    <a:pt x="13" y="1558"/>
                  </a:lnTo>
                  <a:lnTo>
                    <a:pt x="0" y="1533"/>
                  </a:lnTo>
                  <a:lnTo>
                    <a:pt x="5" y="1521"/>
                  </a:lnTo>
                  <a:lnTo>
                    <a:pt x="19" y="1487"/>
                  </a:lnTo>
                  <a:lnTo>
                    <a:pt x="41" y="1433"/>
                  </a:lnTo>
                  <a:lnTo>
                    <a:pt x="71" y="1360"/>
                  </a:lnTo>
                  <a:lnTo>
                    <a:pt x="108" y="1274"/>
                  </a:lnTo>
                  <a:lnTo>
                    <a:pt x="150" y="1174"/>
                  </a:lnTo>
                  <a:lnTo>
                    <a:pt x="195" y="1064"/>
                  </a:lnTo>
                  <a:lnTo>
                    <a:pt x="244" y="946"/>
                  </a:lnTo>
                  <a:lnTo>
                    <a:pt x="295" y="822"/>
                  </a:lnTo>
                  <a:lnTo>
                    <a:pt x="347" y="696"/>
                  </a:lnTo>
                  <a:lnTo>
                    <a:pt x="399" y="569"/>
                  </a:lnTo>
                  <a:lnTo>
                    <a:pt x="451" y="442"/>
                  </a:lnTo>
                  <a:lnTo>
                    <a:pt x="500" y="320"/>
                  </a:lnTo>
                  <a:lnTo>
                    <a:pt x="547" y="204"/>
                  </a:lnTo>
                  <a:lnTo>
                    <a:pt x="590" y="96"/>
                  </a:lnTo>
                  <a:lnTo>
                    <a:pt x="628" y="0"/>
                  </a:lnTo>
                  <a:lnTo>
                    <a:pt x="684" y="3"/>
                  </a:lnTo>
                  <a:lnTo>
                    <a:pt x="741" y="9"/>
                  </a:lnTo>
                  <a:lnTo>
                    <a:pt x="800" y="19"/>
                  </a:lnTo>
                  <a:lnTo>
                    <a:pt x="858" y="32"/>
                  </a:lnTo>
                  <a:lnTo>
                    <a:pt x="916" y="48"/>
                  </a:lnTo>
                  <a:lnTo>
                    <a:pt x="974" y="68"/>
                  </a:lnTo>
                  <a:lnTo>
                    <a:pt x="1033" y="90"/>
                  </a:lnTo>
                  <a:lnTo>
                    <a:pt x="1092" y="114"/>
                  </a:lnTo>
                  <a:lnTo>
                    <a:pt x="1150" y="143"/>
                  </a:lnTo>
                  <a:lnTo>
                    <a:pt x="1208" y="172"/>
                  </a:lnTo>
                  <a:lnTo>
                    <a:pt x="1266" y="204"/>
                  </a:lnTo>
                  <a:lnTo>
                    <a:pt x="1324" y="237"/>
                  </a:lnTo>
                  <a:lnTo>
                    <a:pt x="1380" y="273"/>
                  </a:lnTo>
                  <a:lnTo>
                    <a:pt x="1436" y="309"/>
                  </a:lnTo>
                  <a:lnTo>
                    <a:pt x="1491" y="348"/>
                  </a:lnTo>
                  <a:lnTo>
                    <a:pt x="1546" y="387"/>
                  </a:lnTo>
                  <a:lnTo>
                    <a:pt x="1599" y="428"/>
                  </a:lnTo>
                  <a:lnTo>
                    <a:pt x="1651" y="469"/>
                  </a:lnTo>
                  <a:lnTo>
                    <a:pt x="1701" y="511"/>
                  </a:lnTo>
                  <a:lnTo>
                    <a:pt x="1750" y="554"/>
                  </a:lnTo>
                  <a:lnTo>
                    <a:pt x="1797" y="598"/>
                  </a:lnTo>
                  <a:lnTo>
                    <a:pt x="1842" y="641"/>
                  </a:lnTo>
                  <a:lnTo>
                    <a:pt x="1886" y="684"/>
                  </a:lnTo>
                  <a:lnTo>
                    <a:pt x="1927" y="727"/>
                  </a:lnTo>
                  <a:lnTo>
                    <a:pt x="1967" y="770"/>
                  </a:lnTo>
                  <a:lnTo>
                    <a:pt x="2004" y="812"/>
                  </a:lnTo>
                  <a:lnTo>
                    <a:pt x="2039" y="854"/>
                  </a:lnTo>
                  <a:lnTo>
                    <a:pt x="2072" y="894"/>
                  </a:lnTo>
                  <a:lnTo>
                    <a:pt x="2101" y="934"/>
                  </a:lnTo>
                  <a:lnTo>
                    <a:pt x="2128" y="972"/>
                  </a:lnTo>
                  <a:lnTo>
                    <a:pt x="2153" y="1010"/>
                  </a:lnTo>
                  <a:lnTo>
                    <a:pt x="2174" y="10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164" name="Freeform 6"/>
            <p:cNvSpPr>
              <a:spLocks/>
            </p:cNvSpPr>
            <p:nvPr/>
          </p:nvSpPr>
          <p:spPr bwMode="auto">
            <a:xfrm>
              <a:off x="3317" y="1308"/>
              <a:ext cx="405" cy="387"/>
            </a:xfrm>
            <a:custGeom>
              <a:avLst/>
              <a:gdLst>
                <a:gd name="T0" fmla="*/ 528 w 2433"/>
                <a:gd name="T1" fmla="*/ 29 h 2317"/>
                <a:gd name="T2" fmla="*/ 537 w 2433"/>
                <a:gd name="T3" fmla="*/ 100 h 2317"/>
                <a:gd name="T4" fmla="*/ 552 w 2433"/>
                <a:gd name="T5" fmla="*/ 182 h 2317"/>
                <a:gd name="T6" fmla="*/ 571 w 2433"/>
                <a:gd name="T7" fmla="*/ 270 h 2317"/>
                <a:gd name="T8" fmla="*/ 602 w 2433"/>
                <a:gd name="T9" fmla="*/ 392 h 2317"/>
                <a:gd name="T10" fmla="*/ 632 w 2433"/>
                <a:gd name="T11" fmla="*/ 502 h 2317"/>
                <a:gd name="T12" fmla="*/ 1044 w 2433"/>
                <a:gd name="T13" fmla="*/ 243 h 2317"/>
                <a:gd name="T14" fmla="*/ 1539 w 2433"/>
                <a:gd name="T15" fmla="*/ 684 h 2317"/>
                <a:gd name="T16" fmla="*/ 1668 w 2433"/>
                <a:gd name="T17" fmla="*/ 1221 h 2317"/>
                <a:gd name="T18" fmla="*/ 1797 w 2433"/>
                <a:gd name="T19" fmla="*/ 1088 h 2317"/>
                <a:gd name="T20" fmla="*/ 1996 w 2433"/>
                <a:gd name="T21" fmla="*/ 889 h 2317"/>
                <a:gd name="T22" fmla="*/ 2149 w 2433"/>
                <a:gd name="T23" fmla="*/ 739 h 2317"/>
                <a:gd name="T24" fmla="*/ 2239 w 2433"/>
                <a:gd name="T25" fmla="*/ 654 h 2317"/>
                <a:gd name="T26" fmla="*/ 2293 w 2433"/>
                <a:gd name="T27" fmla="*/ 681 h 2317"/>
                <a:gd name="T28" fmla="*/ 2323 w 2433"/>
                <a:gd name="T29" fmla="*/ 814 h 2317"/>
                <a:gd name="T30" fmla="*/ 2351 w 2433"/>
                <a:gd name="T31" fmla="*/ 961 h 2317"/>
                <a:gd name="T32" fmla="*/ 2376 w 2433"/>
                <a:gd name="T33" fmla="*/ 1118 h 2317"/>
                <a:gd name="T34" fmla="*/ 2398 w 2433"/>
                <a:gd name="T35" fmla="*/ 1278 h 2317"/>
                <a:gd name="T36" fmla="*/ 2414 w 2433"/>
                <a:gd name="T37" fmla="*/ 1437 h 2317"/>
                <a:gd name="T38" fmla="*/ 2426 w 2433"/>
                <a:gd name="T39" fmla="*/ 1592 h 2317"/>
                <a:gd name="T40" fmla="*/ 2433 w 2433"/>
                <a:gd name="T41" fmla="*/ 1734 h 2317"/>
                <a:gd name="T42" fmla="*/ 2370 w 2433"/>
                <a:gd name="T43" fmla="*/ 1821 h 2317"/>
                <a:gd name="T44" fmla="*/ 2229 w 2433"/>
                <a:gd name="T45" fmla="*/ 1876 h 2317"/>
                <a:gd name="T46" fmla="*/ 2072 w 2433"/>
                <a:gd name="T47" fmla="*/ 1941 h 2317"/>
                <a:gd name="T48" fmla="*/ 1903 w 2433"/>
                <a:gd name="T49" fmla="*/ 2013 h 2317"/>
                <a:gd name="T50" fmla="*/ 1730 w 2433"/>
                <a:gd name="T51" fmla="*/ 2087 h 2317"/>
                <a:gd name="T52" fmla="*/ 1556 w 2433"/>
                <a:gd name="T53" fmla="*/ 2160 h 2317"/>
                <a:gd name="T54" fmla="*/ 1388 w 2433"/>
                <a:gd name="T55" fmla="*/ 2230 h 2317"/>
                <a:gd name="T56" fmla="*/ 1229 w 2433"/>
                <a:gd name="T57" fmla="*/ 2291 h 2317"/>
                <a:gd name="T58" fmla="*/ 1429 w 2433"/>
                <a:gd name="T59" fmla="*/ 1666 h 2317"/>
                <a:gd name="T60" fmla="*/ 1384 w 2433"/>
                <a:gd name="T61" fmla="*/ 1653 h 2317"/>
                <a:gd name="T62" fmla="*/ 1262 w 2433"/>
                <a:gd name="T63" fmla="*/ 1617 h 2317"/>
                <a:gd name="T64" fmla="*/ 1082 w 2433"/>
                <a:gd name="T65" fmla="*/ 1564 h 2317"/>
                <a:gd name="T66" fmla="*/ 865 w 2433"/>
                <a:gd name="T67" fmla="*/ 1496 h 2317"/>
                <a:gd name="T68" fmla="*/ 628 w 2433"/>
                <a:gd name="T69" fmla="*/ 1421 h 2317"/>
                <a:gd name="T70" fmla="*/ 392 w 2433"/>
                <a:gd name="T71" fmla="*/ 1341 h 2317"/>
                <a:gd name="T72" fmla="*/ 280 w 2433"/>
                <a:gd name="T73" fmla="*/ 1301 h 2317"/>
                <a:gd name="T74" fmla="*/ 176 w 2433"/>
                <a:gd name="T75" fmla="*/ 1261 h 2317"/>
                <a:gd name="T76" fmla="*/ 82 w 2433"/>
                <a:gd name="T77" fmla="*/ 1223 h 2317"/>
                <a:gd name="T78" fmla="*/ 0 w 2433"/>
                <a:gd name="T79" fmla="*/ 1186 h 2317"/>
                <a:gd name="T80" fmla="*/ 17 w 2433"/>
                <a:gd name="T81" fmla="*/ 1120 h 2317"/>
                <a:gd name="T82" fmla="*/ 41 w 2433"/>
                <a:gd name="T83" fmla="*/ 1042 h 2317"/>
                <a:gd name="T84" fmla="*/ 72 w 2433"/>
                <a:gd name="T85" fmla="*/ 957 h 2317"/>
                <a:gd name="T86" fmla="*/ 109 w 2433"/>
                <a:gd name="T87" fmla="*/ 865 h 2317"/>
                <a:gd name="T88" fmla="*/ 194 w 2433"/>
                <a:gd name="T89" fmla="*/ 669 h 2317"/>
                <a:gd name="T90" fmla="*/ 286 w 2433"/>
                <a:gd name="T91" fmla="*/ 472 h 2317"/>
                <a:gd name="T92" fmla="*/ 376 w 2433"/>
                <a:gd name="T93" fmla="*/ 291 h 2317"/>
                <a:gd name="T94" fmla="*/ 452 w 2433"/>
                <a:gd name="T95" fmla="*/ 140 h 2317"/>
                <a:gd name="T96" fmla="*/ 507 w 2433"/>
                <a:gd name="T97" fmla="*/ 37 h 2317"/>
                <a:gd name="T98" fmla="*/ 527 w 2433"/>
                <a:gd name="T99" fmla="*/ 0 h 231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433"/>
                <a:gd name="T151" fmla="*/ 0 h 2317"/>
                <a:gd name="T152" fmla="*/ 2433 w 2433"/>
                <a:gd name="T153" fmla="*/ 2317 h 231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433" h="2317">
                  <a:moveTo>
                    <a:pt x="527" y="0"/>
                  </a:moveTo>
                  <a:lnTo>
                    <a:pt x="528" y="29"/>
                  </a:lnTo>
                  <a:lnTo>
                    <a:pt x="531" y="63"/>
                  </a:lnTo>
                  <a:lnTo>
                    <a:pt x="537" y="100"/>
                  </a:lnTo>
                  <a:lnTo>
                    <a:pt x="544" y="140"/>
                  </a:lnTo>
                  <a:lnTo>
                    <a:pt x="552" y="182"/>
                  </a:lnTo>
                  <a:lnTo>
                    <a:pt x="561" y="225"/>
                  </a:lnTo>
                  <a:lnTo>
                    <a:pt x="571" y="270"/>
                  </a:lnTo>
                  <a:lnTo>
                    <a:pt x="581" y="312"/>
                  </a:lnTo>
                  <a:lnTo>
                    <a:pt x="602" y="392"/>
                  </a:lnTo>
                  <a:lnTo>
                    <a:pt x="619" y="457"/>
                  </a:lnTo>
                  <a:lnTo>
                    <a:pt x="632" y="502"/>
                  </a:lnTo>
                  <a:lnTo>
                    <a:pt x="636" y="518"/>
                  </a:lnTo>
                  <a:lnTo>
                    <a:pt x="1044" y="243"/>
                  </a:lnTo>
                  <a:lnTo>
                    <a:pt x="1122" y="841"/>
                  </a:lnTo>
                  <a:lnTo>
                    <a:pt x="1539" y="684"/>
                  </a:lnTo>
                  <a:lnTo>
                    <a:pt x="1649" y="1241"/>
                  </a:lnTo>
                  <a:lnTo>
                    <a:pt x="1668" y="1221"/>
                  </a:lnTo>
                  <a:lnTo>
                    <a:pt x="1720" y="1168"/>
                  </a:lnTo>
                  <a:lnTo>
                    <a:pt x="1797" y="1088"/>
                  </a:lnTo>
                  <a:lnTo>
                    <a:pt x="1892" y="992"/>
                  </a:lnTo>
                  <a:lnTo>
                    <a:pt x="1996" y="889"/>
                  </a:lnTo>
                  <a:lnTo>
                    <a:pt x="2099" y="787"/>
                  </a:lnTo>
                  <a:lnTo>
                    <a:pt x="2149" y="739"/>
                  </a:lnTo>
                  <a:lnTo>
                    <a:pt x="2196" y="695"/>
                  </a:lnTo>
                  <a:lnTo>
                    <a:pt x="2239" y="654"/>
                  </a:lnTo>
                  <a:lnTo>
                    <a:pt x="2277" y="620"/>
                  </a:lnTo>
                  <a:lnTo>
                    <a:pt x="2293" y="681"/>
                  </a:lnTo>
                  <a:lnTo>
                    <a:pt x="2308" y="746"/>
                  </a:lnTo>
                  <a:lnTo>
                    <a:pt x="2323" y="814"/>
                  </a:lnTo>
                  <a:lnTo>
                    <a:pt x="2338" y="886"/>
                  </a:lnTo>
                  <a:lnTo>
                    <a:pt x="2351" y="961"/>
                  </a:lnTo>
                  <a:lnTo>
                    <a:pt x="2364" y="1039"/>
                  </a:lnTo>
                  <a:lnTo>
                    <a:pt x="2376" y="1118"/>
                  </a:lnTo>
                  <a:lnTo>
                    <a:pt x="2387" y="1198"/>
                  </a:lnTo>
                  <a:lnTo>
                    <a:pt x="2398" y="1278"/>
                  </a:lnTo>
                  <a:lnTo>
                    <a:pt x="2407" y="1358"/>
                  </a:lnTo>
                  <a:lnTo>
                    <a:pt x="2414" y="1437"/>
                  </a:lnTo>
                  <a:lnTo>
                    <a:pt x="2421" y="1515"/>
                  </a:lnTo>
                  <a:lnTo>
                    <a:pt x="2426" y="1592"/>
                  </a:lnTo>
                  <a:lnTo>
                    <a:pt x="2430" y="1664"/>
                  </a:lnTo>
                  <a:lnTo>
                    <a:pt x="2433" y="1734"/>
                  </a:lnTo>
                  <a:lnTo>
                    <a:pt x="2433" y="1799"/>
                  </a:lnTo>
                  <a:lnTo>
                    <a:pt x="2370" y="1821"/>
                  </a:lnTo>
                  <a:lnTo>
                    <a:pt x="2302" y="1847"/>
                  </a:lnTo>
                  <a:lnTo>
                    <a:pt x="2229" y="1876"/>
                  </a:lnTo>
                  <a:lnTo>
                    <a:pt x="2152" y="1907"/>
                  </a:lnTo>
                  <a:lnTo>
                    <a:pt x="2072" y="1941"/>
                  </a:lnTo>
                  <a:lnTo>
                    <a:pt x="1989" y="1977"/>
                  </a:lnTo>
                  <a:lnTo>
                    <a:pt x="1903" y="2013"/>
                  </a:lnTo>
                  <a:lnTo>
                    <a:pt x="1817" y="2050"/>
                  </a:lnTo>
                  <a:lnTo>
                    <a:pt x="1730" y="2087"/>
                  </a:lnTo>
                  <a:lnTo>
                    <a:pt x="1643" y="2124"/>
                  </a:lnTo>
                  <a:lnTo>
                    <a:pt x="1556" y="2160"/>
                  </a:lnTo>
                  <a:lnTo>
                    <a:pt x="1471" y="2196"/>
                  </a:lnTo>
                  <a:lnTo>
                    <a:pt x="1388" y="2230"/>
                  </a:lnTo>
                  <a:lnTo>
                    <a:pt x="1307" y="2261"/>
                  </a:lnTo>
                  <a:lnTo>
                    <a:pt x="1229" y="2291"/>
                  </a:lnTo>
                  <a:lnTo>
                    <a:pt x="1154" y="2317"/>
                  </a:lnTo>
                  <a:lnTo>
                    <a:pt x="1429" y="1666"/>
                  </a:lnTo>
                  <a:lnTo>
                    <a:pt x="1417" y="1662"/>
                  </a:lnTo>
                  <a:lnTo>
                    <a:pt x="1384" y="1653"/>
                  </a:lnTo>
                  <a:lnTo>
                    <a:pt x="1332" y="1638"/>
                  </a:lnTo>
                  <a:lnTo>
                    <a:pt x="1262" y="1617"/>
                  </a:lnTo>
                  <a:lnTo>
                    <a:pt x="1178" y="1593"/>
                  </a:lnTo>
                  <a:lnTo>
                    <a:pt x="1082" y="1564"/>
                  </a:lnTo>
                  <a:lnTo>
                    <a:pt x="977" y="1532"/>
                  </a:lnTo>
                  <a:lnTo>
                    <a:pt x="865" y="1496"/>
                  </a:lnTo>
                  <a:lnTo>
                    <a:pt x="748" y="1459"/>
                  </a:lnTo>
                  <a:lnTo>
                    <a:pt x="628" y="1421"/>
                  </a:lnTo>
                  <a:lnTo>
                    <a:pt x="509" y="1381"/>
                  </a:lnTo>
                  <a:lnTo>
                    <a:pt x="392" y="1341"/>
                  </a:lnTo>
                  <a:lnTo>
                    <a:pt x="335" y="1321"/>
                  </a:lnTo>
                  <a:lnTo>
                    <a:pt x="280" y="1301"/>
                  </a:lnTo>
                  <a:lnTo>
                    <a:pt x="227" y="1281"/>
                  </a:lnTo>
                  <a:lnTo>
                    <a:pt x="176" y="1261"/>
                  </a:lnTo>
                  <a:lnTo>
                    <a:pt x="128" y="1242"/>
                  </a:lnTo>
                  <a:lnTo>
                    <a:pt x="82" y="1223"/>
                  </a:lnTo>
                  <a:lnTo>
                    <a:pt x="40" y="1204"/>
                  </a:lnTo>
                  <a:lnTo>
                    <a:pt x="0" y="1186"/>
                  </a:lnTo>
                  <a:lnTo>
                    <a:pt x="7" y="1155"/>
                  </a:lnTo>
                  <a:lnTo>
                    <a:pt x="17" y="1120"/>
                  </a:lnTo>
                  <a:lnTo>
                    <a:pt x="28" y="1082"/>
                  </a:lnTo>
                  <a:lnTo>
                    <a:pt x="41" y="1042"/>
                  </a:lnTo>
                  <a:lnTo>
                    <a:pt x="56" y="1001"/>
                  </a:lnTo>
                  <a:lnTo>
                    <a:pt x="72" y="957"/>
                  </a:lnTo>
                  <a:lnTo>
                    <a:pt x="90" y="912"/>
                  </a:lnTo>
                  <a:lnTo>
                    <a:pt x="109" y="865"/>
                  </a:lnTo>
                  <a:lnTo>
                    <a:pt x="150" y="769"/>
                  </a:lnTo>
                  <a:lnTo>
                    <a:pt x="194" y="669"/>
                  </a:lnTo>
                  <a:lnTo>
                    <a:pt x="240" y="570"/>
                  </a:lnTo>
                  <a:lnTo>
                    <a:pt x="286" y="472"/>
                  </a:lnTo>
                  <a:lnTo>
                    <a:pt x="332" y="378"/>
                  </a:lnTo>
                  <a:lnTo>
                    <a:pt x="376" y="291"/>
                  </a:lnTo>
                  <a:lnTo>
                    <a:pt x="416" y="210"/>
                  </a:lnTo>
                  <a:lnTo>
                    <a:pt x="452" y="140"/>
                  </a:lnTo>
                  <a:lnTo>
                    <a:pt x="483" y="81"/>
                  </a:lnTo>
                  <a:lnTo>
                    <a:pt x="507" y="37"/>
                  </a:lnTo>
                  <a:lnTo>
                    <a:pt x="521" y="10"/>
                  </a:lnTo>
                  <a:lnTo>
                    <a:pt x="527" y="0"/>
                  </a:lnTo>
                  <a:close/>
                </a:path>
              </a:pathLst>
            </a:custGeom>
            <a:solidFill>
              <a:srgbClr val="FF1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8133" name="Group 7"/>
          <p:cNvGrpSpPr>
            <a:grpSpLocks/>
          </p:cNvGrpSpPr>
          <p:nvPr/>
        </p:nvGrpSpPr>
        <p:grpSpPr bwMode="auto">
          <a:xfrm rot="-617574">
            <a:off x="6227763" y="3429000"/>
            <a:ext cx="933450" cy="896938"/>
            <a:chOff x="3287" y="2733"/>
            <a:chExt cx="497" cy="501"/>
          </a:xfrm>
        </p:grpSpPr>
        <p:sp>
          <p:nvSpPr>
            <p:cNvPr id="48161" name="Freeform 8"/>
            <p:cNvSpPr>
              <a:spLocks/>
            </p:cNvSpPr>
            <p:nvPr/>
          </p:nvSpPr>
          <p:spPr bwMode="auto">
            <a:xfrm>
              <a:off x="3287" y="2733"/>
              <a:ext cx="497" cy="501"/>
            </a:xfrm>
            <a:custGeom>
              <a:avLst/>
              <a:gdLst>
                <a:gd name="T0" fmla="*/ 1521 w 2982"/>
                <a:gd name="T1" fmla="*/ 2254 h 3001"/>
                <a:gd name="T2" fmla="*/ 1596 w 2982"/>
                <a:gd name="T3" fmla="*/ 2369 h 3001"/>
                <a:gd name="T4" fmla="*/ 1703 w 2982"/>
                <a:gd name="T5" fmla="*/ 2536 h 3001"/>
                <a:gd name="T6" fmla="*/ 1821 w 2982"/>
                <a:gd name="T7" fmla="*/ 2726 h 3001"/>
                <a:gd name="T8" fmla="*/ 1928 w 2982"/>
                <a:gd name="T9" fmla="*/ 2904 h 3001"/>
                <a:gd name="T10" fmla="*/ 1888 w 2982"/>
                <a:gd name="T11" fmla="*/ 2986 h 3001"/>
                <a:gd name="T12" fmla="*/ 1549 w 2982"/>
                <a:gd name="T13" fmla="*/ 2926 h 3001"/>
                <a:gd name="T14" fmla="*/ 1160 w 2982"/>
                <a:gd name="T15" fmla="*/ 2849 h 3001"/>
                <a:gd name="T16" fmla="*/ 757 w 2982"/>
                <a:gd name="T17" fmla="*/ 2758 h 3001"/>
                <a:gd name="T18" fmla="*/ 559 w 2982"/>
                <a:gd name="T19" fmla="*/ 2707 h 3001"/>
                <a:gd name="T20" fmla="*/ 371 w 2982"/>
                <a:gd name="T21" fmla="*/ 2653 h 3001"/>
                <a:gd name="T22" fmla="*/ 196 w 2982"/>
                <a:gd name="T23" fmla="*/ 2596 h 3001"/>
                <a:gd name="T24" fmla="*/ 38 w 2982"/>
                <a:gd name="T25" fmla="*/ 2538 h 3001"/>
                <a:gd name="T26" fmla="*/ 24 w 2982"/>
                <a:gd name="T27" fmla="*/ 2406 h 3001"/>
                <a:gd name="T28" fmla="*/ 13 w 2982"/>
                <a:gd name="T29" fmla="*/ 2252 h 3001"/>
                <a:gd name="T30" fmla="*/ 3 w 2982"/>
                <a:gd name="T31" fmla="*/ 2019 h 3001"/>
                <a:gd name="T32" fmla="*/ 1 w 2982"/>
                <a:gd name="T33" fmla="*/ 1630 h 3001"/>
                <a:gd name="T34" fmla="*/ 7 w 2982"/>
                <a:gd name="T35" fmla="*/ 1427 h 3001"/>
                <a:gd name="T36" fmla="*/ 17 w 2982"/>
                <a:gd name="T37" fmla="*/ 1223 h 3001"/>
                <a:gd name="T38" fmla="*/ 33 w 2982"/>
                <a:gd name="T39" fmla="*/ 1024 h 3001"/>
                <a:gd name="T40" fmla="*/ 55 w 2982"/>
                <a:gd name="T41" fmla="*/ 832 h 3001"/>
                <a:gd name="T42" fmla="*/ 82 w 2982"/>
                <a:gd name="T43" fmla="*/ 654 h 3001"/>
                <a:gd name="T44" fmla="*/ 796 w 2982"/>
                <a:gd name="T45" fmla="*/ 1179 h 3001"/>
                <a:gd name="T46" fmla="*/ 864 w 2982"/>
                <a:gd name="T47" fmla="*/ 1086 h 3001"/>
                <a:gd name="T48" fmla="*/ 1028 w 2982"/>
                <a:gd name="T49" fmla="*/ 827 h 3001"/>
                <a:gd name="T50" fmla="*/ 1219 w 2982"/>
                <a:gd name="T51" fmla="*/ 524 h 3001"/>
                <a:gd name="T52" fmla="*/ 1319 w 2982"/>
                <a:gd name="T53" fmla="*/ 377 h 3001"/>
                <a:gd name="T54" fmla="*/ 1421 w 2982"/>
                <a:gd name="T55" fmla="*/ 244 h 3001"/>
                <a:gd name="T56" fmla="*/ 1520 w 2982"/>
                <a:gd name="T57" fmla="*/ 131 h 3001"/>
                <a:gd name="T58" fmla="*/ 1615 w 2982"/>
                <a:gd name="T59" fmla="*/ 49 h 3001"/>
                <a:gd name="T60" fmla="*/ 1705 w 2982"/>
                <a:gd name="T61" fmla="*/ 5 h 3001"/>
                <a:gd name="T62" fmla="*/ 1771 w 2982"/>
                <a:gd name="T63" fmla="*/ 34 h 3001"/>
                <a:gd name="T64" fmla="*/ 1944 w 2982"/>
                <a:gd name="T65" fmla="*/ 189 h 3001"/>
                <a:gd name="T66" fmla="*/ 2211 w 2982"/>
                <a:gd name="T67" fmla="*/ 426 h 3001"/>
                <a:gd name="T68" fmla="*/ 2518 w 2982"/>
                <a:gd name="T69" fmla="*/ 699 h 3001"/>
                <a:gd name="T70" fmla="*/ 2815 w 2982"/>
                <a:gd name="T71" fmla="*/ 958 h 3001"/>
                <a:gd name="T72" fmla="*/ 2962 w 2982"/>
                <a:gd name="T73" fmla="*/ 1152 h 3001"/>
                <a:gd name="T74" fmla="*/ 2879 w 2982"/>
                <a:gd name="T75" fmla="*/ 1305 h 3001"/>
                <a:gd name="T76" fmla="*/ 2767 w 2982"/>
                <a:gd name="T77" fmla="*/ 1452 h 3001"/>
                <a:gd name="T78" fmla="*/ 2634 w 2982"/>
                <a:gd name="T79" fmla="*/ 1591 h 3001"/>
                <a:gd name="T80" fmla="*/ 2484 w 2982"/>
                <a:gd name="T81" fmla="*/ 1720 h 3001"/>
                <a:gd name="T82" fmla="*/ 2322 w 2982"/>
                <a:gd name="T83" fmla="*/ 1839 h 3001"/>
                <a:gd name="T84" fmla="*/ 2155 w 2982"/>
                <a:gd name="T85" fmla="*/ 1945 h 3001"/>
                <a:gd name="T86" fmla="*/ 1987 w 2982"/>
                <a:gd name="T87" fmla="*/ 2037 h 3001"/>
                <a:gd name="T88" fmla="*/ 1824 w 2982"/>
                <a:gd name="T89" fmla="*/ 2114 h 3001"/>
                <a:gd name="T90" fmla="*/ 1673 w 2982"/>
                <a:gd name="T91" fmla="*/ 2173 h 3001"/>
                <a:gd name="T92" fmla="*/ 1539 w 2982"/>
                <a:gd name="T93" fmla="*/ 2214 h 30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982"/>
                <a:gd name="T142" fmla="*/ 0 h 3001"/>
                <a:gd name="T143" fmla="*/ 2982 w 2982"/>
                <a:gd name="T144" fmla="*/ 3001 h 3001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982" h="3001">
                  <a:moveTo>
                    <a:pt x="1498" y="2223"/>
                  </a:moveTo>
                  <a:lnTo>
                    <a:pt x="1506" y="2234"/>
                  </a:lnTo>
                  <a:lnTo>
                    <a:pt x="1521" y="2254"/>
                  </a:lnTo>
                  <a:lnTo>
                    <a:pt x="1541" y="2285"/>
                  </a:lnTo>
                  <a:lnTo>
                    <a:pt x="1567" y="2324"/>
                  </a:lnTo>
                  <a:lnTo>
                    <a:pt x="1596" y="2369"/>
                  </a:lnTo>
                  <a:lnTo>
                    <a:pt x="1629" y="2420"/>
                  </a:lnTo>
                  <a:lnTo>
                    <a:pt x="1665" y="2476"/>
                  </a:lnTo>
                  <a:lnTo>
                    <a:pt x="1703" y="2536"/>
                  </a:lnTo>
                  <a:lnTo>
                    <a:pt x="1742" y="2598"/>
                  </a:lnTo>
                  <a:lnTo>
                    <a:pt x="1782" y="2661"/>
                  </a:lnTo>
                  <a:lnTo>
                    <a:pt x="1821" y="2726"/>
                  </a:lnTo>
                  <a:lnTo>
                    <a:pt x="1859" y="2788"/>
                  </a:lnTo>
                  <a:lnTo>
                    <a:pt x="1895" y="2848"/>
                  </a:lnTo>
                  <a:lnTo>
                    <a:pt x="1928" y="2904"/>
                  </a:lnTo>
                  <a:lnTo>
                    <a:pt x="1958" y="2956"/>
                  </a:lnTo>
                  <a:lnTo>
                    <a:pt x="1984" y="3001"/>
                  </a:lnTo>
                  <a:lnTo>
                    <a:pt x="1888" y="2986"/>
                  </a:lnTo>
                  <a:lnTo>
                    <a:pt x="1783" y="2968"/>
                  </a:lnTo>
                  <a:lnTo>
                    <a:pt x="1669" y="2948"/>
                  </a:lnTo>
                  <a:lnTo>
                    <a:pt x="1549" y="2926"/>
                  </a:lnTo>
                  <a:lnTo>
                    <a:pt x="1424" y="2902"/>
                  </a:lnTo>
                  <a:lnTo>
                    <a:pt x="1293" y="2877"/>
                  </a:lnTo>
                  <a:lnTo>
                    <a:pt x="1160" y="2849"/>
                  </a:lnTo>
                  <a:lnTo>
                    <a:pt x="1026" y="2820"/>
                  </a:lnTo>
                  <a:lnTo>
                    <a:pt x="891" y="2790"/>
                  </a:lnTo>
                  <a:lnTo>
                    <a:pt x="757" y="2758"/>
                  </a:lnTo>
                  <a:lnTo>
                    <a:pt x="691" y="2741"/>
                  </a:lnTo>
                  <a:lnTo>
                    <a:pt x="624" y="2724"/>
                  </a:lnTo>
                  <a:lnTo>
                    <a:pt x="559" y="2707"/>
                  </a:lnTo>
                  <a:lnTo>
                    <a:pt x="495" y="2690"/>
                  </a:lnTo>
                  <a:lnTo>
                    <a:pt x="432" y="2671"/>
                  </a:lnTo>
                  <a:lnTo>
                    <a:pt x="371" y="2653"/>
                  </a:lnTo>
                  <a:lnTo>
                    <a:pt x="311" y="2634"/>
                  </a:lnTo>
                  <a:lnTo>
                    <a:pt x="253" y="2615"/>
                  </a:lnTo>
                  <a:lnTo>
                    <a:pt x="196" y="2596"/>
                  </a:lnTo>
                  <a:lnTo>
                    <a:pt x="141" y="2577"/>
                  </a:lnTo>
                  <a:lnTo>
                    <a:pt x="89" y="2558"/>
                  </a:lnTo>
                  <a:lnTo>
                    <a:pt x="38" y="2538"/>
                  </a:lnTo>
                  <a:lnTo>
                    <a:pt x="33" y="2497"/>
                  </a:lnTo>
                  <a:lnTo>
                    <a:pt x="28" y="2453"/>
                  </a:lnTo>
                  <a:lnTo>
                    <a:pt x="24" y="2406"/>
                  </a:lnTo>
                  <a:lnTo>
                    <a:pt x="20" y="2357"/>
                  </a:lnTo>
                  <a:lnTo>
                    <a:pt x="16" y="2306"/>
                  </a:lnTo>
                  <a:lnTo>
                    <a:pt x="13" y="2252"/>
                  </a:lnTo>
                  <a:lnTo>
                    <a:pt x="10" y="2196"/>
                  </a:lnTo>
                  <a:lnTo>
                    <a:pt x="7" y="2139"/>
                  </a:lnTo>
                  <a:lnTo>
                    <a:pt x="3" y="2019"/>
                  </a:lnTo>
                  <a:lnTo>
                    <a:pt x="0" y="1893"/>
                  </a:lnTo>
                  <a:lnTo>
                    <a:pt x="0" y="1763"/>
                  </a:lnTo>
                  <a:lnTo>
                    <a:pt x="1" y="1630"/>
                  </a:lnTo>
                  <a:lnTo>
                    <a:pt x="2" y="1562"/>
                  </a:lnTo>
                  <a:lnTo>
                    <a:pt x="4" y="1495"/>
                  </a:lnTo>
                  <a:lnTo>
                    <a:pt x="7" y="1427"/>
                  </a:lnTo>
                  <a:lnTo>
                    <a:pt x="10" y="1358"/>
                  </a:lnTo>
                  <a:lnTo>
                    <a:pt x="13" y="1291"/>
                  </a:lnTo>
                  <a:lnTo>
                    <a:pt x="17" y="1223"/>
                  </a:lnTo>
                  <a:lnTo>
                    <a:pt x="22" y="1156"/>
                  </a:lnTo>
                  <a:lnTo>
                    <a:pt x="27" y="1090"/>
                  </a:lnTo>
                  <a:lnTo>
                    <a:pt x="33" y="1024"/>
                  </a:lnTo>
                  <a:lnTo>
                    <a:pt x="40" y="958"/>
                  </a:lnTo>
                  <a:lnTo>
                    <a:pt x="47" y="895"/>
                  </a:lnTo>
                  <a:lnTo>
                    <a:pt x="55" y="832"/>
                  </a:lnTo>
                  <a:lnTo>
                    <a:pt x="63" y="771"/>
                  </a:lnTo>
                  <a:lnTo>
                    <a:pt x="72" y="712"/>
                  </a:lnTo>
                  <a:lnTo>
                    <a:pt x="82" y="654"/>
                  </a:lnTo>
                  <a:lnTo>
                    <a:pt x="93" y="598"/>
                  </a:lnTo>
                  <a:lnTo>
                    <a:pt x="776" y="1202"/>
                  </a:lnTo>
                  <a:lnTo>
                    <a:pt x="796" y="1179"/>
                  </a:lnTo>
                  <a:lnTo>
                    <a:pt x="817" y="1152"/>
                  </a:lnTo>
                  <a:lnTo>
                    <a:pt x="840" y="1121"/>
                  </a:lnTo>
                  <a:lnTo>
                    <a:pt x="864" y="1086"/>
                  </a:lnTo>
                  <a:lnTo>
                    <a:pt x="915" y="1009"/>
                  </a:lnTo>
                  <a:lnTo>
                    <a:pt x="970" y="921"/>
                  </a:lnTo>
                  <a:lnTo>
                    <a:pt x="1028" y="827"/>
                  </a:lnTo>
                  <a:lnTo>
                    <a:pt x="1090" y="728"/>
                  </a:lnTo>
                  <a:lnTo>
                    <a:pt x="1154" y="627"/>
                  </a:lnTo>
                  <a:lnTo>
                    <a:pt x="1219" y="524"/>
                  </a:lnTo>
                  <a:lnTo>
                    <a:pt x="1252" y="474"/>
                  </a:lnTo>
                  <a:lnTo>
                    <a:pt x="1286" y="425"/>
                  </a:lnTo>
                  <a:lnTo>
                    <a:pt x="1319" y="377"/>
                  </a:lnTo>
                  <a:lnTo>
                    <a:pt x="1353" y="331"/>
                  </a:lnTo>
                  <a:lnTo>
                    <a:pt x="1387" y="286"/>
                  </a:lnTo>
                  <a:lnTo>
                    <a:pt x="1421" y="244"/>
                  </a:lnTo>
                  <a:lnTo>
                    <a:pt x="1454" y="204"/>
                  </a:lnTo>
                  <a:lnTo>
                    <a:pt x="1487" y="166"/>
                  </a:lnTo>
                  <a:lnTo>
                    <a:pt x="1520" y="131"/>
                  </a:lnTo>
                  <a:lnTo>
                    <a:pt x="1552" y="100"/>
                  </a:lnTo>
                  <a:lnTo>
                    <a:pt x="1584" y="72"/>
                  </a:lnTo>
                  <a:lnTo>
                    <a:pt x="1615" y="49"/>
                  </a:lnTo>
                  <a:lnTo>
                    <a:pt x="1646" y="30"/>
                  </a:lnTo>
                  <a:lnTo>
                    <a:pt x="1676" y="15"/>
                  </a:lnTo>
                  <a:lnTo>
                    <a:pt x="1705" y="5"/>
                  </a:lnTo>
                  <a:lnTo>
                    <a:pt x="1734" y="0"/>
                  </a:lnTo>
                  <a:lnTo>
                    <a:pt x="1743" y="9"/>
                  </a:lnTo>
                  <a:lnTo>
                    <a:pt x="1771" y="34"/>
                  </a:lnTo>
                  <a:lnTo>
                    <a:pt x="1815" y="73"/>
                  </a:lnTo>
                  <a:lnTo>
                    <a:pt x="1873" y="125"/>
                  </a:lnTo>
                  <a:lnTo>
                    <a:pt x="1944" y="189"/>
                  </a:lnTo>
                  <a:lnTo>
                    <a:pt x="2024" y="261"/>
                  </a:lnTo>
                  <a:lnTo>
                    <a:pt x="2115" y="341"/>
                  </a:lnTo>
                  <a:lnTo>
                    <a:pt x="2211" y="426"/>
                  </a:lnTo>
                  <a:lnTo>
                    <a:pt x="2311" y="515"/>
                  </a:lnTo>
                  <a:lnTo>
                    <a:pt x="2414" y="607"/>
                  </a:lnTo>
                  <a:lnTo>
                    <a:pt x="2518" y="699"/>
                  </a:lnTo>
                  <a:lnTo>
                    <a:pt x="2621" y="789"/>
                  </a:lnTo>
                  <a:lnTo>
                    <a:pt x="2720" y="876"/>
                  </a:lnTo>
                  <a:lnTo>
                    <a:pt x="2815" y="958"/>
                  </a:lnTo>
                  <a:lnTo>
                    <a:pt x="2903" y="1034"/>
                  </a:lnTo>
                  <a:lnTo>
                    <a:pt x="2982" y="1100"/>
                  </a:lnTo>
                  <a:lnTo>
                    <a:pt x="2962" y="1152"/>
                  </a:lnTo>
                  <a:lnTo>
                    <a:pt x="2938" y="1204"/>
                  </a:lnTo>
                  <a:lnTo>
                    <a:pt x="2910" y="1255"/>
                  </a:lnTo>
                  <a:lnTo>
                    <a:pt x="2879" y="1305"/>
                  </a:lnTo>
                  <a:lnTo>
                    <a:pt x="2845" y="1354"/>
                  </a:lnTo>
                  <a:lnTo>
                    <a:pt x="2807" y="1403"/>
                  </a:lnTo>
                  <a:lnTo>
                    <a:pt x="2767" y="1452"/>
                  </a:lnTo>
                  <a:lnTo>
                    <a:pt x="2725" y="1499"/>
                  </a:lnTo>
                  <a:lnTo>
                    <a:pt x="2681" y="1545"/>
                  </a:lnTo>
                  <a:lnTo>
                    <a:pt x="2634" y="1591"/>
                  </a:lnTo>
                  <a:lnTo>
                    <a:pt x="2586" y="1635"/>
                  </a:lnTo>
                  <a:lnTo>
                    <a:pt x="2536" y="1678"/>
                  </a:lnTo>
                  <a:lnTo>
                    <a:pt x="2484" y="1720"/>
                  </a:lnTo>
                  <a:lnTo>
                    <a:pt x="2431" y="1761"/>
                  </a:lnTo>
                  <a:lnTo>
                    <a:pt x="2377" y="1800"/>
                  </a:lnTo>
                  <a:lnTo>
                    <a:pt x="2322" y="1839"/>
                  </a:lnTo>
                  <a:lnTo>
                    <a:pt x="2267" y="1876"/>
                  </a:lnTo>
                  <a:lnTo>
                    <a:pt x="2211" y="1911"/>
                  </a:lnTo>
                  <a:lnTo>
                    <a:pt x="2155" y="1945"/>
                  </a:lnTo>
                  <a:lnTo>
                    <a:pt x="2098" y="1978"/>
                  </a:lnTo>
                  <a:lnTo>
                    <a:pt x="2042" y="2008"/>
                  </a:lnTo>
                  <a:lnTo>
                    <a:pt x="1987" y="2037"/>
                  </a:lnTo>
                  <a:lnTo>
                    <a:pt x="1932" y="2065"/>
                  </a:lnTo>
                  <a:lnTo>
                    <a:pt x="1878" y="2090"/>
                  </a:lnTo>
                  <a:lnTo>
                    <a:pt x="1824" y="2114"/>
                  </a:lnTo>
                  <a:lnTo>
                    <a:pt x="1772" y="2136"/>
                  </a:lnTo>
                  <a:lnTo>
                    <a:pt x="1722" y="2156"/>
                  </a:lnTo>
                  <a:lnTo>
                    <a:pt x="1673" y="2173"/>
                  </a:lnTo>
                  <a:lnTo>
                    <a:pt x="1626" y="2189"/>
                  </a:lnTo>
                  <a:lnTo>
                    <a:pt x="1581" y="2203"/>
                  </a:lnTo>
                  <a:lnTo>
                    <a:pt x="1539" y="2214"/>
                  </a:lnTo>
                  <a:lnTo>
                    <a:pt x="1498" y="22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162" name="Freeform 9"/>
            <p:cNvSpPr>
              <a:spLocks/>
            </p:cNvSpPr>
            <p:nvPr/>
          </p:nvSpPr>
          <p:spPr bwMode="auto">
            <a:xfrm>
              <a:off x="3325" y="2786"/>
              <a:ext cx="399" cy="390"/>
            </a:xfrm>
            <a:custGeom>
              <a:avLst/>
              <a:gdLst>
                <a:gd name="T0" fmla="*/ 2366 w 2394"/>
                <a:gd name="T1" fmla="*/ 880 h 2342"/>
                <a:gd name="T2" fmla="*/ 2296 w 2394"/>
                <a:gd name="T3" fmla="*/ 864 h 2342"/>
                <a:gd name="T4" fmla="*/ 2213 w 2394"/>
                <a:gd name="T5" fmla="*/ 851 h 2342"/>
                <a:gd name="T6" fmla="*/ 2125 w 2394"/>
                <a:gd name="T7" fmla="*/ 840 h 2342"/>
                <a:gd name="T8" fmla="*/ 2000 w 2394"/>
                <a:gd name="T9" fmla="*/ 828 h 2342"/>
                <a:gd name="T10" fmla="*/ 1886 w 2394"/>
                <a:gd name="T11" fmla="*/ 819 h 2342"/>
                <a:gd name="T12" fmla="*/ 1995 w 2394"/>
                <a:gd name="T13" fmla="*/ 1297 h 2342"/>
                <a:gd name="T14" fmla="*/ 1429 w 2394"/>
                <a:gd name="T15" fmla="*/ 1619 h 2342"/>
                <a:gd name="T16" fmla="*/ 867 w 2394"/>
                <a:gd name="T17" fmla="*/ 1547 h 2342"/>
                <a:gd name="T18" fmla="*/ 891 w 2394"/>
                <a:gd name="T19" fmla="*/ 1595 h 2342"/>
                <a:gd name="T20" fmla="*/ 934 w 2394"/>
                <a:gd name="T21" fmla="*/ 1681 h 2342"/>
                <a:gd name="T22" fmla="*/ 989 w 2394"/>
                <a:gd name="T23" fmla="*/ 1793 h 2342"/>
                <a:gd name="T24" fmla="*/ 1052 w 2394"/>
                <a:gd name="T25" fmla="*/ 1921 h 2342"/>
                <a:gd name="T26" fmla="*/ 1117 w 2394"/>
                <a:gd name="T27" fmla="*/ 2055 h 2342"/>
                <a:gd name="T28" fmla="*/ 1178 w 2394"/>
                <a:gd name="T29" fmla="*/ 2183 h 2342"/>
                <a:gd name="T30" fmla="*/ 1229 w 2394"/>
                <a:gd name="T31" fmla="*/ 2295 h 2342"/>
                <a:gd name="T32" fmla="*/ 1186 w 2394"/>
                <a:gd name="T33" fmla="*/ 2338 h 2342"/>
                <a:gd name="T34" fmla="*/ 1048 w 2394"/>
                <a:gd name="T35" fmla="*/ 2324 h 2342"/>
                <a:gd name="T36" fmla="*/ 899 w 2394"/>
                <a:gd name="T37" fmla="*/ 2304 h 2342"/>
                <a:gd name="T38" fmla="*/ 743 w 2394"/>
                <a:gd name="T39" fmla="*/ 2278 h 2342"/>
                <a:gd name="T40" fmla="*/ 584 w 2394"/>
                <a:gd name="T41" fmla="*/ 2247 h 2342"/>
                <a:gd name="T42" fmla="*/ 427 w 2394"/>
                <a:gd name="T43" fmla="*/ 2212 h 2342"/>
                <a:gd name="T44" fmla="*/ 278 w 2394"/>
                <a:gd name="T45" fmla="*/ 2175 h 2342"/>
                <a:gd name="T46" fmla="*/ 141 w 2394"/>
                <a:gd name="T47" fmla="*/ 2135 h 2342"/>
                <a:gd name="T48" fmla="*/ 78 w 2394"/>
                <a:gd name="T49" fmla="*/ 2046 h 2342"/>
                <a:gd name="T50" fmla="*/ 72 w 2394"/>
                <a:gd name="T51" fmla="*/ 1893 h 2342"/>
                <a:gd name="T52" fmla="*/ 62 w 2394"/>
                <a:gd name="T53" fmla="*/ 1723 h 2342"/>
                <a:gd name="T54" fmla="*/ 49 w 2394"/>
                <a:gd name="T55" fmla="*/ 1541 h 2342"/>
                <a:gd name="T56" fmla="*/ 35 w 2394"/>
                <a:gd name="T57" fmla="*/ 1352 h 2342"/>
                <a:gd name="T58" fmla="*/ 22 w 2394"/>
                <a:gd name="T59" fmla="*/ 1164 h 2342"/>
                <a:gd name="T60" fmla="*/ 10 w 2394"/>
                <a:gd name="T61" fmla="*/ 981 h 2342"/>
                <a:gd name="T62" fmla="*/ 2 w 2394"/>
                <a:gd name="T63" fmla="*/ 810 h 2342"/>
                <a:gd name="T64" fmla="*/ 534 w 2394"/>
                <a:gd name="T65" fmla="*/ 1203 h 2342"/>
                <a:gd name="T66" fmla="*/ 561 w 2394"/>
                <a:gd name="T67" fmla="*/ 1165 h 2342"/>
                <a:gd name="T68" fmla="*/ 634 w 2394"/>
                <a:gd name="T69" fmla="*/ 1060 h 2342"/>
                <a:gd name="T70" fmla="*/ 742 w 2394"/>
                <a:gd name="T71" fmla="*/ 907 h 2342"/>
                <a:gd name="T72" fmla="*/ 874 w 2394"/>
                <a:gd name="T73" fmla="*/ 723 h 2342"/>
                <a:gd name="T74" fmla="*/ 1022 w 2394"/>
                <a:gd name="T75" fmla="*/ 522 h 2342"/>
                <a:gd name="T76" fmla="*/ 1174 w 2394"/>
                <a:gd name="T77" fmla="*/ 325 h 2342"/>
                <a:gd name="T78" fmla="*/ 1318 w 2394"/>
                <a:gd name="T79" fmla="*/ 144 h 2342"/>
                <a:gd name="T80" fmla="*/ 1384 w 2394"/>
                <a:gd name="T81" fmla="*/ 67 h 2342"/>
                <a:gd name="T82" fmla="*/ 1445 w 2394"/>
                <a:gd name="T83" fmla="*/ 0 h 2342"/>
                <a:gd name="T84" fmla="*/ 1503 w 2394"/>
                <a:gd name="T85" fmla="*/ 38 h 2342"/>
                <a:gd name="T86" fmla="*/ 1569 w 2394"/>
                <a:gd name="T87" fmla="*/ 86 h 2342"/>
                <a:gd name="T88" fmla="*/ 1640 w 2394"/>
                <a:gd name="T89" fmla="*/ 143 h 2342"/>
                <a:gd name="T90" fmla="*/ 1715 w 2394"/>
                <a:gd name="T91" fmla="*/ 208 h 2342"/>
                <a:gd name="T92" fmla="*/ 1872 w 2394"/>
                <a:gd name="T93" fmla="*/ 354 h 2342"/>
                <a:gd name="T94" fmla="*/ 2029 w 2394"/>
                <a:gd name="T95" fmla="*/ 506 h 2342"/>
                <a:gd name="T96" fmla="*/ 2171 w 2394"/>
                <a:gd name="T97" fmla="*/ 650 h 2342"/>
                <a:gd name="T98" fmla="*/ 2287 w 2394"/>
                <a:gd name="T99" fmla="*/ 773 h 2342"/>
                <a:gd name="T100" fmla="*/ 2365 w 2394"/>
                <a:gd name="T101" fmla="*/ 857 h 2342"/>
                <a:gd name="T102" fmla="*/ 2394 w 2394"/>
                <a:gd name="T103" fmla="*/ 888 h 234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394"/>
                <a:gd name="T157" fmla="*/ 0 h 2342"/>
                <a:gd name="T158" fmla="*/ 2394 w 2394"/>
                <a:gd name="T159" fmla="*/ 2342 h 234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394" h="2342">
                  <a:moveTo>
                    <a:pt x="2394" y="888"/>
                  </a:moveTo>
                  <a:lnTo>
                    <a:pt x="2366" y="880"/>
                  </a:lnTo>
                  <a:lnTo>
                    <a:pt x="2333" y="872"/>
                  </a:lnTo>
                  <a:lnTo>
                    <a:pt x="2296" y="864"/>
                  </a:lnTo>
                  <a:lnTo>
                    <a:pt x="2256" y="857"/>
                  </a:lnTo>
                  <a:lnTo>
                    <a:pt x="2213" y="851"/>
                  </a:lnTo>
                  <a:lnTo>
                    <a:pt x="2170" y="845"/>
                  </a:lnTo>
                  <a:lnTo>
                    <a:pt x="2125" y="840"/>
                  </a:lnTo>
                  <a:lnTo>
                    <a:pt x="2082" y="835"/>
                  </a:lnTo>
                  <a:lnTo>
                    <a:pt x="2000" y="828"/>
                  </a:lnTo>
                  <a:lnTo>
                    <a:pt x="1932" y="822"/>
                  </a:lnTo>
                  <a:lnTo>
                    <a:pt x="1886" y="819"/>
                  </a:lnTo>
                  <a:lnTo>
                    <a:pt x="1868" y="818"/>
                  </a:lnTo>
                  <a:lnTo>
                    <a:pt x="1995" y="1297"/>
                  </a:lnTo>
                  <a:lnTo>
                    <a:pt x="1413" y="1179"/>
                  </a:lnTo>
                  <a:lnTo>
                    <a:pt x="1429" y="1619"/>
                  </a:lnTo>
                  <a:lnTo>
                    <a:pt x="864" y="1541"/>
                  </a:lnTo>
                  <a:lnTo>
                    <a:pt x="867" y="1547"/>
                  </a:lnTo>
                  <a:lnTo>
                    <a:pt x="876" y="1566"/>
                  </a:lnTo>
                  <a:lnTo>
                    <a:pt x="891" y="1595"/>
                  </a:lnTo>
                  <a:lnTo>
                    <a:pt x="910" y="1634"/>
                  </a:lnTo>
                  <a:lnTo>
                    <a:pt x="934" y="1681"/>
                  </a:lnTo>
                  <a:lnTo>
                    <a:pt x="960" y="1734"/>
                  </a:lnTo>
                  <a:lnTo>
                    <a:pt x="989" y="1793"/>
                  </a:lnTo>
                  <a:lnTo>
                    <a:pt x="1020" y="1856"/>
                  </a:lnTo>
                  <a:lnTo>
                    <a:pt x="1052" y="1921"/>
                  </a:lnTo>
                  <a:lnTo>
                    <a:pt x="1085" y="1989"/>
                  </a:lnTo>
                  <a:lnTo>
                    <a:pt x="1117" y="2055"/>
                  </a:lnTo>
                  <a:lnTo>
                    <a:pt x="1148" y="2121"/>
                  </a:lnTo>
                  <a:lnTo>
                    <a:pt x="1178" y="2183"/>
                  </a:lnTo>
                  <a:lnTo>
                    <a:pt x="1205" y="2242"/>
                  </a:lnTo>
                  <a:lnTo>
                    <a:pt x="1229" y="2295"/>
                  </a:lnTo>
                  <a:lnTo>
                    <a:pt x="1249" y="2342"/>
                  </a:lnTo>
                  <a:lnTo>
                    <a:pt x="1186" y="2338"/>
                  </a:lnTo>
                  <a:lnTo>
                    <a:pt x="1118" y="2332"/>
                  </a:lnTo>
                  <a:lnTo>
                    <a:pt x="1048" y="2324"/>
                  </a:lnTo>
                  <a:lnTo>
                    <a:pt x="975" y="2315"/>
                  </a:lnTo>
                  <a:lnTo>
                    <a:pt x="899" y="2304"/>
                  </a:lnTo>
                  <a:lnTo>
                    <a:pt x="822" y="2292"/>
                  </a:lnTo>
                  <a:lnTo>
                    <a:pt x="743" y="2278"/>
                  </a:lnTo>
                  <a:lnTo>
                    <a:pt x="664" y="2263"/>
                  </a:lnTo>
                  <a:lnTo>
                    <a:pt x="584" y="2247"/>
                  </a:lnTo>
                  <a:lnTo>
                    <a:pt x="506" y="2230"/>
                  </a:lnTo>
                  <a:lnTo>
                    <a:pt x="427" y="2212"/>
                  </a:lnTo>
                  <a:lnTo>
                    <a:pt x="352" y="2194"/>
                  </a:lnTo>
                  <a:lnTo>
                    <a:pt x="278" y="2175"/>
                  </a:lnTo>
                  <a:lnTo>
                    <a:pt x="208" y="2155"/>
                  </a:lnTo>
                  <a:lnTo>
                    <a:pt x="141" y="2135"/>
                  </a:lnTo>
                  <a:lnTo>
                    <a:pt x="79" y="2114"/>
                  </a:lnTo>
                  <a:lnTo>
                    <a:pt x="78" y="2046"/>
                  </a:lnTo>
                  <a:lnTo>
                    <a:pt x="76" y="1973"/>
                  </a:lnTo>
                  <a:lnTo>
                    <a:pt x="72" y="1893"/>
                  </a:lnTo>
                  <a:lnTo>
                    <a:pt x="68" y="1809"/>
                  </a:lnTo>
                  <a:lnTo>
                    <a:pt x="62" y="1723"/>
                  </a:lnTo>
                  <a:lnTo>
                    <a:pt x="56" y="1633"/>
                  </a:lnTo>
                  <a:lnTo>
                    <a:pt x="49" y="1541"/>
                  </a:lnTo>
                  <a:lnTo>
                    <a:pt x="43" y="1446"/>
                  </a:lnTo>
                  <a:lnTo>
                    <a:pt x="35" y="1352"/>
                  </a:lnTo>
                  <a:lnTo>
                    <a:pt x="29" y="1257"/>
                  </a:lnTo>
                  <a:lnTo>
                    <a:pt x="22" y="1164"/>
                  </a:lnTo>
                  <a:lnTo>
                    <a:pt x="16" y="1071"/>
                  </a:lnTo>
                  <a:lnTo>
                    <a:pt x="10" y="981"/>
                  </a:lnTo>
                  <a:lnTo>
                    <a:pt x="6" y="894"/>
                  </a:lnTo>
                  <a:lnTo>
                    <a:pt x="2" y="810"/>
                  </a:lnTo>
                  <a:lnTo>
                    <a:pt x="0" y="732"/>
                  </a:lnTo>
                  <a:lnTo>
                    <a:pt x="534" y="1203"/>
                  </a:lnTo>
                  <a:lnTo>
                    <a:pt x="541" y="1193"/>
                  </a:lnTo>
                  <a:lnTo>
                    <a:pt x="561" y="1165"/>
                  </a:lnTo>
                  <a:lnTo>
                    <a:pt x="592" y="1120"/>
                  </a:lnTo>
                  <a:lnTo>
                    <a:pt x="634" y="1060"/>
                  </a:lnTo>
                  <a:lnTo>
                    <a:pt x="684" y="988"/>
                  </a:lnTo>
                  <a:lnTo>
                    <a:pt x="742" y="907"/>
                  </a:lnTo>
                  <a:lnTo>
                    <a:pt x="806" y="818"/>
                  </a:lnTo>
                  <a:lnTo>
                    <a:pt x="874" y="723"/>
                  </a:lnTo>
                  <a:lnTo>
                    <a:pt x="947" y="623"/>
                  </a:lnTo>
                  <a:lnTo>
                    <a:pt x="1022" y="522"/>
                  </a:lnTo>
                  <a:lnTo>
                    <a:pt x="1097" y="422"/>
                  </a:lnTo>
                  <a:lnTo>
                    <a:pt x="1174" y="325"/>
                  </a:lnTo>
                  <a:lnTo>
                    <a:pt x="1247" y="231"/>
                  </a:lnTo>
                  <a:lnTo>
                    <a:pt x="1318" y="144"/>
                  </a:lnTo>
                  <a:lnTo>
                    <a:pt x="1352" y="104"/>
                  </a:lnTo>
                  <a:lnTo>
                    <a:pt x="1384" y="67"/>
                  </a:lnTo>
                  <a:lnTo>
                    <a:pt x="1415" y="32"/>
                  </a:lnTo>
                  <a:lnTo>
                    <a:pt x="1445" y="0"/>
                  </a:lnTo>
                  <a:lnTo>
                    <a:pt x="1473" y="18"/>
                  </a:lnTo>
                  <a:lnTo>
                    <a:pt x="1503" y="38"/>
                  </a:lnTo>
                  <a:lnTo>
                    <a:pt x="1535" y="60"/>
                  </a:lnTo>
                  <a:lnTo>
                    <a:pt x="1569" y="86"/>
                  </a:lnTo>
                  <a:lnTo>
                    <a:pt x="1604" y="114"/>
                  </a:lnTo>
                  <a:lnTo>
                    <a:pt x="1640" y="143"/>
                  </a:lnTo>
                  <a:lnTo>
                    <a:pt x="1677" y="175"/>
                  </a:lnTo>
                  <a:lnTo>
                    <a:pt x="1715" y="208"/>
                  </a:lnTo>
                  <a:lnTo>
                    <a:pt x="1793" y="280"/>
                  </a:lnTo>
                  <a:lnTo>
                    <a:pt x="1872" y="354"/>
                  </a:lnTo>
                  <a:lnTo>
                    <a:pt x="1952" y="430"/>
                  </a:lnTo>
                  <a:lnTo>
                    <a:pt x="2029" y="506"/>
                  </a:lnTo>
                  <a:lnTo>
                    <a:pt x="2102" y="580"/>
                  </a:lnTo>
                  <a:lnTo>
                    <a:pt x="2171" y="650"/>
                  </a:lnTo>
                  <a:lnTo>
                    <a:pt x="2233" y="716"/>
                  </a:lnTo>
                  <a:lnTo>
                    <a:pt x="2287" y="773"/>
                  </a:lnTo>
                  <a:lnTo>
                    <a:pt x="2332" y="821"/>
                  </a:lnTo>
                  <a:lnTo>
                    <a:pt x="2365" y="857"/>
                  </a:lnTo>
                  <a:lnTo>
                    <a:pt x="2387" y="880"/>
                  </a:lnTo>
                  <a:lnTo>
                    <a:pt x="2394" y="888"/>
                  </a:lnTo>
                  <a:close/>
                </a:path>
              </a:pathLst>
            </a:custGeom>
            <a:solidFill>
              <a:srgbClr val="FF1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8134" name="Group 10"/>
          <p:cNvGrpSpPr>
            <a:grpSpLocks/>
          </p:cNvGrpSpPr>
          <p:nvPr/>
        </p:nvGrpSpPr>
        <p:grpSpPr bwMode="auto">
          <a:xfrm rot="-1142551">
            <a:off x="3924300" y="5734050"/>
            <a:ext cx="946150" cy="922338"/>
            <a:chOff x="1621" y="3015"/>
            <a:chExt cx="500" cy="512"/>
          </a:xfrm>
        </p:grpSpPr>
        <p:sp>
          <p:nvSpPr>
            <p:cNvPr id="48159" name="Freeform 11"/>
            <p:cNvSpPr>
              <a:spLocks/>
            </p:cNvSpPr>
            <p:nvPr/>
          </p:nvSpPr>
          <p:spPr bwMode="auto">
            <a:xfrm>
              <a:off x="1621" y="3015"/>
              <a:ext cx="500" cy="512"/>
            </a:xfrm>
            <a:custGeom>
              <a:avLst/>
              <a:gdLst>
                <a:gd name="T0" fmla="*/ 806 w 2998"/>
                <a:gd name="T1" fmla="*/ 1488 h 3073"/>
                <a:gd name="T2" fmla="*/ 752 w 2998"/>
                <a:gd name="T3" fmla="*/ 1520 h 3073"/>
                <a:gd name="T4" fmla="*/ 610 w 2998"/>
                <a:gd name="T5" fmla="*/ 1597 h 3073"/>
                <a:gd name="T6" fmla="*/ 421 w 2998"/>
                <a:gd name="T7" fmla="*/ 1692 h 3073"/>
                <a:gd name="T8" fmla="*/ 223 w 2998"/>
                <a:gd name="T9" fmla="*/ 1788 h 3073"/>
                <a:gd name="T10" fmla="*/ 47 w 2998"/>
                <a:gd name="T11" fmla="*/ 1868 h 3073"/>
                <a:gd name="T12" fmla="*/ 51 w 2998"/>
                <a:gd name="T13" fmla="*/ 1691 h 3073"/>
                <a:gd name="T14" fmla="*/ 149 w 2998"/>
                <a:gd name="T15" fmla="*/ 1341 h 3073"/>
                <a:gd name="T16" fmla="*/ 269 w 2998"/>
                <a:gd name="T17" fmla="*/ 953 h 3073"/>
                <a:gd name="T18" fmla="*/ 382 w 2998"/>
                <a:gd name="T19" fmla="*/ 627 h 3073"/>
                <a:gd name="T20" fmla="*/ 453 w 2998"/>
                <a:gd name="T21" fmla="*/ 439 h 3073"/>
                <a:gd name="T22" fmla="*/ 526 w 2998"/>
                <a:gd name="T23" fmla="*/ 262 h 3073"/>
                <a:gd name="T24" fmla="*/ 601 w 2998"/>
                <a:gd name="T25" fmla="*/ 99 h 3073"/>
                <a:gd name="T26" fmla="*/ 693 w 2998"/>
                <a:gd name="T27" fmla="*/ 0 h 3073"/>
                <a:gd name="T28" fmla="*/ 834 w 2998"/>
                <a:gd name="T29" fmla="*/ 0 h 3073"/>
                <a:gd name="T30" fmla="*/ 995 w 2998"/>
                <a:gd name="T31" fmla="*/ 6 h 3073"/>
                <a:gd name="T32" fmla="*/ 1299 w 2998"/>
                <a:gd name="T33" fmla="*/ 26 h 3073"/>
                <a:gd name="T34" fmla="*/ 1626 w 2998"/>
                <a:gd name="T35" fmla="*/ 62 h 3073"/>
                <a:gd name="T36" fmla="*/ 1828 w 2998"/>
                <a:gd name="T37" fmla="*/ 89 h 3073"/>
                <a:gd name="T38" fmla="*/ 2028 w 2998"/>
                <a:gd name="T39" fmla="*/ 123 h 3073"/>
                <a:gd name="T40" fmla="*/ 2221 w 2998"/>
                <a:gd name="T41" fmla="*/ 162 h 3073"/>
                <a:gd name="T42" fmla="*/ 2405 w 2998"/>
                <a:gd name="T43" fmla="*/ 205 h 3073"/>
                <a:gd name="T44" fmla="*/ 2574 w 2998"/>
                <a:gd name="T45" fmla="*/ 253 h 3073"/>
                <a:gd name="T46" fmla="*/ 1946 w 2998"/>
                <a:gd name="T47" fmla="*/ 920 h 3073"/>
                <a:gd name="T48" fmla="*/ 2080 w 2998"/>
                <a:gd name="T49" fmla="*/ 1033 h 3073"/>
                <a:gd name="T50" fmla="*/ 2342 w 2998"/>
                <a:gd name="T51" fmla="*/ 1235 h 3073"/>
                <a:gd name="T52" fmla="*/ 2577 w 2998"/>
                <a:gd name="T53" fmla="*/ 1423 h 3073"/>
                <a:gd name="T54" fmla="*/ 2710 w 2998"/>
                <a:gd name="T55" fmla="*/ 1537 h 3073"/>
                <a:gd name="T56" fmla="*/ 2826 w 2998"/>
                <a:gd name="T57" fmla="*/ 1649 h 3073"/>
                <a:gd name="T58" fmla="*/ 2918 w 2998"/>
                <a:gd name="T59" fmla="*/ 1755 h 3073"/>
                <a:gd name="T60" fmla="*/ 2978 w 2998"/>
                <a:gd name="T61" fmla="*/ 1855 h 3073"/>
                <a:gd name="T62" fmla="*/ 2998 w 2998"/>
                <a:gd name="T63" fmla="*/ 1943 h 3073"/>
                <a:gd name="T64" fmla="*/ 2918 w 2998"/>
                <a:gd name="T65" fmla="*/ 2017 h 3073"/>
                <a:gd name="T66" fmla="*/ 2711 w 2998"/>
                <a:gd name="T67" fmla="*/ 2207 h 3073"/>
                <a:gd name="T68" fmla="*/ 2431 w 2998"/>
                <a:gd name="T69" fmla="*/ 2467 h 3073"/>
                <a:gd name="T70" fmla="*/ 2131 w 2998"/>
                <a:gd name="T71" fmla="*/ 2748 h 3073"/>
                <a:gd name="T72" fmla="*/ 1862 w 2998"/>
                <a:gd name="T73" fmla="*/ 3003 h 3073"/>
                <a:gd name="T74" fmla="*/ 1689 w 2998"/>
                <a:gd name="T75" fmla="*/ 3019 h 3073"/>
                <a:gd name="T76" fmla="*/ 1547 w 2998"/>
                <a:gd name="T77" fmla="*/ 2912 h 3073"/>
                <a:gd name="T78" fmla="*/ 1415 w 2998"/>
                <a:gd name="T79" fmla="*/ 2780 h 3073"/>
                <a:gd name="T80" fmla="*/ 1292 w 2998"/>
                <a:gd name="T81" fmla="*/ 2627 h 3073"/>
                <a:gd name="T82" fmla="*/ 1181 w 2998"/>
                <a:gd name="T83" fmla="*/ 2460 h 3073"/>
                <a:gd name="T84" fmla="*/ 1083 w 2998"/>
                <a:gd name="T85" fmla="*/ 2286 h 3073"/>
                <a:gd name="T86" fmla="*/ 998 w 2998"/>
                <a:gd name="T87" fmla="*/ 2107 h 3073"/>
                <a:gd name="T88" fmla="*/ 928 w 2998"/>
                <a:gd name="T89" fmla="*/ 1932 h 3073"/>
                <a:gd name="T90" fmla="*/ 874 w 2998"/>
                <a:gd name="T91" fmla="*/ 1765 h 3073"/>
                <a:gd name="T92" fmla="*/ 836 w 2998"/>
                <a:gd name="T93" fmla="*/ 1612 h 3073"/>
                <a:gd name="T94" fmla="*/ 816 w 2998"/>
                <a:gd name="T95" fmla="*/ 1479 h 307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998"/>
                <a:gd name="T145" fmla="*/ 0 h 3073"/>
                <a:gd name="T146" fmla="*/ 2998 w 2998"/>
                <a:gd name="T147" fmla="*/ 3073 h 307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998" h="3073">
                  <a:moveTo>
                    <a:pt x="816" y="1479"/>
                  </a:moveTo>
                  <a:lnTo>
                    <a:pt x="812" y="1483"/>
                  </a:lnTo>
                  <a:lnTo>
                    <a:pt x="806" y="1488"/>
                  </a:lnTo>
                  <a:lnTo>
                    <a:pt x="796" y="1494"/>
                  </a:lnTo>
                  <a:lnTo>
                    <a:pt x="784" y="1502"/>
                  </a:lnTo>
                  <a:lnTo>
                    <a:pt x="752" y="1520"/>
                  </a:lnTo>
                  <a:lnTo>
                    <a:pt x="712" y="1543"/>
                  </a:lnTo>
                  <a:lnTo>
                    <a:pt x="664" y="1569"/>
                  </a:lnTo>
                  <a:lnTo>
                    <a:pt x="610" y="1597"/>
                  </a:lnTo>
                  <a:lnTo>
                    <a:pt x="551" y="1628"/>
                  </a:lnTo>
                  <a:lnTo>
                    <a:pt x="487" y="1659"/>
                  </a:lnTo>
                  <a:lnTo>
                    <a:pt x="421" y="1692"/>
                  </a:lnTo>
                  <a:lnTo>
                    <a:pt x="355" y="1725"/>
                  </a:lnTo>
                  <a:lnTo>
                    <a:pt x="288" y="1757"/>
                  </a:lnTo>
                  <a:lnTo>
                    <a:pt x="223" y="1788"/>
                  </a:lnTo>
                  <a:lnTo>
                    <a:pt x="160" y="1817"/>
                  </a:lnTo>
                  <a:lnTo>
                    <a:pt x="101" y="1845"/>
                  </a:lnTo>
                  <a:lnTo>
                    <a:pt x="47" y="1868"/>
                  </a:lnTo>
                  <a:lnTo>
                    <a:pt x="0" y="1888"/>
                  </a:lnTo>
                  <a:lnTo>
                    <a:pt x="23" y="1794"/>
                  </a:lnTo>
                  <a:lnTo>
                    <a:pt x="51" y="1691"/>
                  </a:lnTo>
                  <a:lnTo>
                    <a:pt x="81" y="1581"/>
                  </a:lnTo>
                  <a:lnTo>
                    <a:pt x="114" y="1464"/>
                  </a:lnTo>
                  <a:lnTo>
                    <a:pt x="149" y="1341"/>
                  </a:lnTo>
                  <a:lnTo>
                    <a:pt x="187" y="1214"/>
                  </a:lnTo>
                  <a:lnTo>
                    <a:pt x="227" y="1085"/>
                  </a:lnTo>
                  <a:lnTo>
                    <a:pt x="269" y="953"/>
                  </a:lnTo>
                  <a:lnTo>
                    <a:pt x="313" y="822"/>
                  </a:lnTo>
                  <a:lnTo>
                    <a:pt x="358" y="692"/>
                  </a:lnTo>
                  <a:lnTo>
                    <a:pt x="382" y="627"/>
                  </a:lnTo>
                  <a:lnTo>
                    <a:pt x="405" y="563"/>
                  </a:lnTo>
                  <a:lnTo>
                    <a:pt x="429" y="500"/>
                  </a:lnTo>
                  <a:lnTo>
                    <a:pt x="453" y="439"/>
                  </a:lnTo>
                  <a:lnTo>
                    <a:pt x="477" y="378"/>
                  </a:lnTo>
                  <a:lnTo>
                    <a:pt x="501" y="319"/>
                  </a:lnTo>
                  <a:lnTo>
                    <a:pt x="526" y="262"/>
                  </a:lnTo>
                  <a:lnTo>
                    <a:pt x="552" y="206"/>
                  </a:lnTo>
                  <a:lnTo>
                    <a:pt x="577" y="152"/>
                  </a:lnTo>
                  <a:lnTo>
                    <a:pt x="601" y="99"/>
                  </a:lnTo>
                  <a:lnTo>
                    <a:pt x="626" y="49"/>
                  </a:lnTo>
                  <a:lnTo>
                    <a:pt x="651" y="1"/>
                  </a:lnTo>
                  <a:lnTo>
                    <a:pt x="693" y="0"/>
                  </a:lnTo>
                  <a:lnTo>
                    <a:pt x="738" y="0"/>
                  </a:lnTo>
                  <a:lnTo>
                    <a:pt x="785" y="0"/>
                  </a:lnTo>
                  <a:lnTo>
                    <a:pt x="834" y="0"/>
                  </a:lnTo>
                  <a:lnTo>
                    <a:pt x="886" y="1"/>
                  </a:lnTo>
                  <a:lnTo>
                    <a:pt x="940" y="3"/>
                  </a:lnTo>
                  <a:lnTo>
                    <a:pt x="995" y="6"/>
                  </a:lnTo>
                  <a:lnTo>
                    <a:pt x="1053" y="9"/>
                  </a:lnTo>
                  <a:lnTo>
                    <a:pt x="1173" y="16"/>
                  </a:lnTo>
                  <a:lnTo>
                    <a:pt x="1299" y="26"/>
                  </a:lnTo>
                  <a:lnTo>
                    <a:pt x="1428" y="39"/>
                  </a:lnTo>
                  <a:lnTo>
                    <a:pt x="1560" y="53"/>
                  </a:lnTo>
                  <a:lnTo>
                    <a:pt x="1626" y="62"/>
                  </a:lnTo>
                  <a:lnTo>
                    <a:pt x="1693" y="70"/>
                  </a:lnTo>
                  <a:lnTo>
                    <a:pt x="1760" y="80"/>
                  </a:lnTo>
                  <a:lnTo>
                    <a:pt x="1828" y="89"/>
                  </a:lnTo>
                  <a:lnTo>
                    <a:pt x="1894" y="100"/>
                  </a:lnTo>
                  <a:lnTo>
                    <a:pt x="1961" y="111"/>
                  </a:lnTo>
                  <a:lnTo>
                    <a:pt x="2028" y="123"/>
                  </a:lnTo>
                  <a:lnTo>
                    <a:pt x="2093" y="135"/>
                  </a:lnTo>
                  <a:lnTo>
                    <a:pt x="2158" y="149"/>
                  </a:lnTo>
                  <a:lnTo>
                    <a:pt x="2221" y="162"/>
                  </a:lnTo>
                  <a:lnTo>
                    <a:pt x="2284" y="176"/>
                  </a:lnTo>
                  <a:lnTo>
                    <a:pt x="2345" y="190"/>
                  </a:lnTo>
                  <a:lnTo>
                    <a:pt x="2405" y="205"/>
                  </a:lnTo>
                  <a:lnTo>
                    <a:pt x="2463" y="221"/>
                  </a:lnTo>
                  <a:lnTo>
                    <a:pt x="2519" y="237"/>
                  </a:lnTo>
                  <a:lnTo>
                    <a:pt x="2574" y="253"/>
                  </a:lnTo>
                  <a:lnTo>
                    <a:pt x="1899" y="873"/>
                  </a:lnTo>
                  <a:lnTo>
                    <a:pt x="1921" y="896"/>
                  </a:lnTo>
                  <a:lnTo>
                    <a:pt x="1946" y="920"/>
                  </a:lnTo>
                  <a:lnTo>
                    <a:pt x="1976" y="946"/>
                  </a:lnTo>
                  <a:lnTo>
                    <a:pt x="2008" y="973"/>
                  </a:lnTo>
                  <a:lnTo>
                    <a:pt x="2080" y="1033"/>
                  </a:lnTo>
                  <a:lnTo>
                    <a:pt x="2162" y="1096"/>
                  </a:lnTo>
                  <a:lnTo>
                    <a:pt x="2250" y="1164"/>
                  </a:lnTo>
                  <a:lnTo>
                    <a:pt x="2342" y="1235"/>
                  </a:lnTo>
                  <a:lnTo>
                    <a:pt x="2437" y="1309"/>
                  </a:lnTo>
                  <a:lnTo>
                    <a:pt x="2531" y="1384"/>
                  </a:lnTo>
                  <a:lnTo>
                    <a:pt x="2577" y="1423"/>
                  </a:lnTo>
                  <a:lnTo>
                    <a:pt x="2623" y="1461"/>
                  </a:lnTo>
                  <a:lnTo>
                    <a:pt x="2667" y="1499"/>
                  </a:lnTo>
                  <a:lnTo>
                    <a:pt x="2710" y="1537"/>
                  </a:lnTo>
                  <a:lnTo>
                    <a:pt x="2751" y="1574"/>
                  </a:lnTo>
                  <a:lnTo>
                    <a:pt x="2790" y="1612"/>
                  </a:lnTo>
                  <a:lnTo>
                    <a:pt x="2826" y="1649"/>
                  </a:lnTo>
                  <a:lnTo>
                    <a:pt x="2860" y="1685"/>
                  </a:lnTo>
                  <a:lnTo>
                    <a:pt x="2891" y="1720"/>
                  </a:lnTo>
                  <a:lnTo>
                    <a:pt x="2918" y="1755"/>
                  </a:lnTo>
                  <a:lnTo>
                    <a:pt x="2942" y="1789"/>
                  </a:lnTo>
                  <a:lnTo>
                    <a:pt x="2962" y="1822"/>
                  </a:lnTo>
                  <a:lnTo>
                    <a:pt x="2978" y="1855"/>
                  </a:lnTo>
                  <a:lnTo>
                    <a:pt x="2990" y="1885"/>
                  </a:lnTo>
                  <a:lnTo>
                    <a:pt x="2996" y="1915"/>
                  </a:lnTo>
                  <a:lnTo>
                    <a:pt x="2998" y="1943"/>
                  </a:lnTo>
                  <a:lnTo>
                    <a:pt x="2989" y="1951"/>
                  </a:lnTo>
                  <a:lnTo>
                    <a:pt x="2961" y="1977"/>
                  </a:lnTo>
                  <a:lnTo>
                    <a:pt x="2918" y="2017"/>
                  </a:lnTo>
                  <a:lnTo>
                    <a:pt x="2860" y="2069"/>
                  </a:lnTo>
                  <a:lnTo>
                    <a:pt x="2791" y="2133"/>
                  </a:lnTo>
                  <a:lnTo>
                    <a:pt x="2711" y="2207"/>
                  </a:lnTo>
                  <a:lnTo>
                    <a:pt x="2623" y="2289"/>
                  </a:lnTo>
                  <a:lnTo>
                    <a:pt x="2529" y="2376"/>
                  </a:lnTo>
                  <a:lnTo>
                    <a:pt x="2431" y="2467"/>
                  </a:lnTo>
                  <a:lnTo>
                    <a:pt x="2331" y="2560"/>
                  </a:lnTo>
                  <a:lnTo>
                    <a:pt x="2230" y="2654"/>
                  </a:lnTo>
                  <a:lnTo>
                    <a:pt x="2131" y="2748"/>
                  </a:lnTo>
                  <a:lnTo>
                    <a:pt x="2035" y="2838"/>
                  </a:lnTo>
                  <a:lnTo>
                    <a:pt x="1944" y="2924"/>
                  </a:lnTo>
                  <a:lnTo>
                    <a:pt x="1862" y="3003"/>
                  </a:lnTo>
                  <a:lnTo>
                    <a:pt x="1789" y="3073"/>
                  </a:lnTo>
                  <a:lnTo>
                    <a:pt x="1739" y="3048"/>
                  </a:lnTo>
                  <a:lnTo>
                    <a:pt x="1689" y="3019"/>
                  </a:lnTo>
                  <a:lnTo>
                    <a:pt x="1641" y="2987"/>
                  </a:lnTo>
                  <a:lnTo>
                    <a:pt x="1594" y="2951"/>
                  </a:lnTo>
                  <a:lnTo>
                    <a:pt x="1547" y="2912"/>
                  </a:lnTo>
                  <a:lnTo>
                    <a:pt x="1502" y="2870"/>
                  </a:lnTo>
                  <a:lnTo>
                    <a:pt x="1458" y="2826"/>
                  </a:lnTo>
                  <a:lnTo>
                    <a:pt x="1415" y="2780"/>
                  </a:lnTo>
                  <a:lnTo>
                    <a:pt x="1373" y="2731"/>
                  </a:lnTo>
                  <a:lnTo>
                    <a:pt x="1332" y="2680"/>
                  </a:lnTo>
                  <a:lnTo>
                    <a:pt x="1292" y="2627"/>
                  </a:lnTo>
                  <a:lnTo>
                    <a:pt x="1254" y="2572"/>
                  </a:lnTo>
                  <a:lnTo>
                    <a:pt x="1216" y="2517"/>
                  </a:lnTo>
                  <a:lnTo>
                    <a:pt x="1181" y="2460"/>
                  </a:lnTo>
                  <a:lnTo>
                    <a:pt x="1147" y="2403"/>
                  </a:lnTo>
                  <a:lnTo>
                    <a:pt x="1114" y="2344"/>
                  </a:lnTo>
                  <a:lnTo>
                    <a:pt x="1083" y="2286"/>
                  </a:lnTo>
                  <a:lnTo>
                    <a:pt x="1053" y="2225"/>
                  </a:lnTo>
                  <a:lnTo>
                    <a:pt x="1025" y="2166"/>
                  </a:lnTo>
                  <a:lnTo>
                    <a:pt x="998" y="2107"/>
                  </a:lnTo>
                  <a:lnTo>
                    <a:pt x="973" y="2048"/>
                  </a:lnTo>
                  <a:lnTo>
                    <a:pt x="950" y="1990"/>
                  </a:lnTo>
                  <a:lnTo>
                    <a:pt x="928" y="1932"/>
                  </a:lnTo>
                  <a:lnTo>
                    <a:pt x="908" y="1875"/>
                  </a:lnTo>
                  <a:lnTo>
                    <a:pt x="890" y="1819"/>
                  </a:lnTo>
                  <a:lnTo>
                    <a:pt x="874" y="1765"/>
                  </a:lnTo>
                  <a:lnTo>
                    <a:pt x="859" y="1712"/>
                  </a:lnTo>
                  <a:lnTo>
                    <a:pt x="847" y="1661"/>
                  </a:lnTo>
                  <a:lnTo>
                    <a:pt x="836" y="1612"/>
                  </a:lnTo>
                  <a:lnTo>
                    <a:pt x="827" y="1565"/>
                  </a:lnTo>
                  <a:lnTo>
                    <a:pt x="821" y="1521"/>
                  </a:lnTo>
                  <a:lnTo>
                    <a:pt x="816" y="14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160" name="Freeform 12"/>
            <p:cNvSpPr>
              <a:spLocks/>
            </p:cNvSpPr>
            <p:nvPr/>
          </p:nvSpPr>
          <p:spPr bwMode="auto">
            <a:xfrm>
              <a:off x="1685" y="3061"/>
              <a:ext cx="385" cy="406"/>
            </a:xfrm>
            <a:custGeom>
              <a:avLst/>
              <a:gdLst>
                <a:gd name="T0" fmla="*/ 1340 w 2308"/>
                <a:gd name="T1" fmla="*/ 2423 h 2436"/>
                <a:gd name="T2" fmla="*/ 1352 w 2308"/>
                <a:gd name="T3" fmla="*/ 2391 h 2436"/>
                <a:gd name="T4" fmla="*/ 1369 w 2308"/>
                <a:gd name="T5" fmla="*/ 2338 h 2436"/>
                <a:gd name="T6" fmla="*/ 1390 w 2308"/>
                <a:gd name="T7" fmla="*/ 2256 h 2436"/>
                <a:gd name="T8" fmla="*/ 1408 w 2308"/>
                <a:gd name="T9" fmla="*/ 2169 h 2436"/>
                <a:gd name="T10" fmla="*/ 1431 w 2308"/>
                <a:gd name="T11" fmla="*/ 2046 h 2436"/>
                <a:gd name="T12" fmla="*/ 1450 w 2308"/>
                <a:gd name="T13" fmla="*/ 1933 h 2436"/>
                <a:gd name="T14" fmla="*/ 966 w 2308"/>
                <a:gd name="T15" fmla="*/ 1996 h 2436"/>
                <a:gd name="T16" fmla="*/ 706 w 2308"/>
                <a:gd name="T17" fmla="*/ 1390 h 2436"/>
                <a:gd name="T18" fmla="*/ 833 w 2308"/>
                <a:gd name="T19" fmla="*/ 843 h 2436"/>
                <a:gd name="T20" fmla="*/ 783 w 2308"/>
                <a:gd name="T21" fmla="*/ 862 h 2436"/>
                <a:gd name="T22" fmla="*/ 694 w 2308"/>
                <a:gd name="T23" fmla="*/ 895 h 2436"/>
                <a:gd name="T24" fmla="*/ 577 w 2308"/>
                <a:gd name="T25" fmla="*/ 939 h 2436"/>
                <a:gd name="T26" fmla="*/ 443 w 2308"/>
                <a:gd name="T27" fmla="*/ 988 h 2436"/>
                <a:gd name="T28" fmla="*/ 303 w 2308"/>
                <a:gd name="T29" fmla="*/ 1038 h 2436"/>
                <a:gd name="T30" fmla="*/ 168 w 2308"/>
                <a:gd name="T31" fmla="*/ 1085 h 2436"/>
                <a:gd name="T32" fmla="*/ 49 w 2308"/>
                <a:gd name="T33" fmla="*/ 1124 h 2436"/>
                <a:gd name="T34" fmla="*/ 11 w 2308"/>
                <a:gd name="T35" fmla="*/ 1077 h 2436"/>
                <a:gd name="T36" fmla="*/ 41 w 2308"/>
                <a:gd name="T37" fmla="*/ 943 h 2436"/>
                <a:gd name="T38" fmla="*/ 78 w 2308"/>
                <a:gd name="T39" fmla="*/ 797 h 2436"/>
                <a:gd name="T40" fmla="*/ 121 w 2308"/>
                <a:gd name="T41" fmla="*/ 644 h 2436"/>
                <a:gd name="T42" fmla="*/ 169 w 2308"/>
                <a:gd name="T43" fmla="*/ 489 h 2436"/>
                <a:gd name="T44" fmla="*/ 220 w 2308"/>
                <a:gd name="T45" fmla="*/ 337 h 2436"/>
                <a:gd name="T46" fmla="*/ 273 w 2308"/>
                <a:gd name="T47" fmla="*/ 191 h 2436"/>
                <a:gd name="T48" fmla="*/ 327 w 2308"/>
                <a:gd name="T49" fmla="*/ 59 h 2436"/>
                <a:gd name="T50" fmla="*/ 420 w 2308"/>
                <a:gd name="T51" fmla="*/ 7 h 2436"/>
                <a:gd name="T52" fmla="*/ 571 w 2308"/>
                <a:gd name="T53" fmla="*/ 17 h 2436"/>
                <a:gd name="T54" fmla="*/ 741 w 2308"/>
                <a:gd name="T55" fmla="*/ 25 h 2436"/>
                <a:gd name="T56" fmla="*/ 924 w 2308"/>
                <a:gd name="T57" fmla="*/ 31 h 2436"/>
                <a:gd name="T58" fmla="*/ 1113 w 2308"/>
                <a:gd name="T59" fmla="*/ 37 h 2436"/>
                <a:gd name="T60" fmla="*/ 1302 w 2308"/>
                <a:gd name="T61" fmla="*/ 42 h 2436"/>
                <a:gd name="T62" fmla="*/ 1484 w 2308"/>
                <a:gd name="T63" fmla="*/ 48 h 2436"/>
                <a:gd name="T64" fmla="*/ 1656 w 2308"/>
                <a:gd name="T65" fmla="*/ 57 h 2436"/>
                <a:gd name="T66" fmla="*/ 1209 w 2308"/>
                <a:gd name="T67" fmla="*/ 542 h 2436"/>
                <a:gd name="T68" fmla="*/ 1245 w 2308"/>
                <a:gd name="T69" fmla="*/ 572 h 2436"/>
                <a:gd name="T70" fmla="*/ 1341 w 2308"/>
                <a:gd name="T71" fmla="*/ 655 h 2436"/>
                <a:gd name="T72" fmla="*/ 1482 w 2308"/>
                <a:gd name="T73" fmla="*/ 779 h 2436"/>
                <a:gd name="T74" fmla="*/ 1653 w 2308"/>
                <a:gd name="T75" fmla="*/ 930 h 2436"/>
                <a:gd name="T76" fmla="*/ 1836 w 2308"/>
                <a:gd name="T77" fmla="*/ 1097 h 2436"/>
                <a:gd name="T78" fmla="*/ 2017 w 2308"/>
                <a:gd name="T79" fmla="*/ 1268 h 2436"/>
                <a:gd name="T80" fmla="*/ 2179 w 2308"/>
                <a:gd name="T81" fmla="*/ 1430 h 2436"/>
                <a:gd name="T82" fmla="*/ 2249 w 2308"/>
                <a:gd name="T83" fmla="*/ 1504 h 2436"/>
                <a:gd name="T84" fmla="*/ 2308 w 2308"/>
                <a:gd name="T85" fmla="*/ 1572 h 2436"/>
                <a:gd name="T86" fmla="*/ 2264 w 2308"/>
                <a:gd name="T87" fmla="*/ 1627 h 2436"/>
                <a:gd name="T88" fmla="*/ 2210 w 2308"/>
                <a:gd name="T89" fmla="*/ 1687 h 2436"/>
                <a:gd name="T90" fmla="*/ 2145 w 2308"/>
                <a:gd name="T91" fmla="*/ 1753 h 2436"/>
                <a:gd name="T92" fmla="*/ 2073 w 2308"/>
                <a:gd name="T93" fmla="*/ 1822 h 2436"/>
                <a:gd name="T94" fmla="*/ 1914 w 2308"/>
                <a:gd name="T95" fmla="*/ 1965 h 2436"/>
                <a:gd name="T96" fmla="*/ 1748 w 2308"/>
                <a:gd name="T97" fmla="*/ 2107 h 2436"/>
                <a:gd name="T98" fmla="*/ 1590 w 2308"/>
                <a:gd name="T99" fmla="*/ 2234 h 2436"/>
                <a:gd name="T100" fmla="*/ 1459 w 2308"/>
                <a:gd name="T101" fmla="*/ 2339 h 2436"/>
                <a:gd name="T102" fmla="*/ 1368 w 2308"/>
                <a:gd name="T103" fmla="*/ 2410 h 2436"/>
                <a:gd name="T104" fmla="*/ 1335 w 2308"/>
                <a:gd name="T105" fmla="*/ 2436 h 24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308"/>
                <a:gd name="T160" fmla="*/ 0 h 2436"/>
                <a:gd name="T161" fmla="*/ 2308 w 2308"/>
                <a:gd name="T162" fmla="*/ 2436 h 24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308" h="2436">
                  <a:moveTo>
                    <a:pt x="1335" y="2436"/>
                  </a:moveTo>
                  <a:lnTo>
                    <a:pt x="1340" y="2423"/>
                  </a:lnTo>
                  <a:lnTo>
                    <a:pt x="1346" y="2408"/>
                  </a:lnTo>
                  <a:lnTo>
                    <a:pt x="1352" y="2391"/>
                  </a:lnTo>
                  <a:lnTo>
                    <a:pt x="1358" y="2374"/>
                  </a:lnTo>
                  <a:lnTo>
                    <a:pt x="1369" y="2338"/>
                  </a:lnTo>
                  <a:lnTo>
                    <a:pt x="1379" y="2298"/>
                  </a:lnTo>
                  <a:lnTo>
                    <a:pt x="1390" y="2256"/>
                  </a:lnTo>
                  <a:lnTo>
                    <a:pt x="1399" y="2213"/>
                  </a:lnTo>
                  <a:lnTo>
                    <a:pt x="1408" y="2169"/>
                  </a:lnTo>
                  <a:lnTo>
                    <a:pt x="1417" y="2126"/>
                  </a:lnTo>
                  <a:lnTo>
                    <a:pt x="1431" y="2046"/>
                  </a:lnTo>
                  <a:lnTo>
                    <a:pt x="1443" y="1979"/>
                  </a:lnTo>
                  <a:lnTo>
                    <a:pt x="1450" y="1933"/>
                  </a:lnTo>
                  <a:lnTo>
                    <a:pt x="1452" y="1916"/>
                  </a:lnTo>
                  <a:lnTo>
                    <a:pt x="966" y="1996"/>
                  </a:lnTo>
                  <a:lnTo>
                    <a:pt x="1146" y="1422"/>
                  </a:lnTo>
                  <a:lnTo>
                    <a:pt x="706" y="1390"/>
                  </a:lnTo>
                  <a:lnTo>
                    <a:pt x="840" y="841"/>
                  </a:lnTo>
                  <a:lnTo>
                    <a:pt x="833" y="843"/>
                  </a:lnTo>
                  <a:lnTo>
                    <a:pt x="814" y="850"/>
                  </a:lnTo>
                  <a:lnTo>
                    <a:pt x="783" y="862"/>
                  </a:lnTo>
                  <a:lnTo>
                    <a:pt x="743" y="877"/>
                  </a:lnTo>
                  <a:lnTo>
                    <a:pt x="694" y="895"/>
                  </a:lnTo>
                  <a:lnTo>
                    <a:pt x="638" y="916"/>
                  </a:lnTo>
                  <a:lnTo>
                    <a:pt x="577" y="939"/>
                  </a:lnTo>
                  <a:lnTo>
                    <a:pt x="511" y="963"/>
                  </a:lnTo>
                  <a:lnTo>
                    <a:pt x="443" y="988"/>
                  </a:lnTo>
                  <a:lnTo>
                    <a:pt x="373" y="1013"/>
                  </a:lnTo>
                  <a:lnTo>
                    <a:pt x="303" y="1038"/>
                  </a:lnTo>
                  <a:lnTo>
                    <a:pt x="234" y="1062"/>
                  </a:lnTo>
                  <a:lnTo>
                    <a:pt x="168" y="1085"/>
                  </a:lnTo>
                  <a:lnTo>
                    <a:pt x="106" y="1105"/>
                  </a:lnTo>
                  <a:lnTo>
                    <a:pt x="49" y="1124"/>
                  </a:lnTo>
                  <a:lnTo>
                    <a:pt x="0" y="1139"/>
                  </a:lnTo>
                  <a:lnTo>
                    <a:pt x="11" y="1077"/>
                  </a:lnTo>
                  <a:lnTo>
                    <a:pt x="25" y="1012"/>
                  </a:lnTo>
                  <a:lnTo>
                    <a:pt x="41" y="943"/>
                  </a:lnTo>
                  <a:lnTo>
                    <a:pt x="58" y="872"/>
                  </a:lnTo>
                  <a:lnTo>
                    <a:pt x="78" y="797"/>
                  </a:lnTo>
                  <a:lnTo>
                    <a:pt x="98" y="722"/>
                  </a:lnTo>
                  <a:lnTo>
                    <a:pt x="121" y="644"/>
                  </a:lnTo>
                  <a:lnTo>
                    <a:pt x="145" y="566"/>
                  </a:lnTo>
                  <a:lnTo>
                    <a:pt x="169" y="489"/>
                  </a:lnTo>
                  <a:lnTo>
                    <a:pt x="194" y="412"/>
                  </a:lnTo>
                  <a:lnTo>
                    <a:pt x="220" y="337"/>
                  </a:lnTo>
                  <a:lnTo>
                    <a:pt x="247" y="262"/>
                  </a:lnTo>
                  <a:lnTo>
                    <a:pt x="273" y="191"/>
                  </a:lnTo>
                  <a:lnTo>
                    <a:pt x="300" y="124"/>
                  </a:lnTo>
                  <a:lnTo>
                    <a:pt x="327" y="59"/>
                  </a:lnTo>
                  <a:lnTo>
                    <a:pt x="354" y="0"/>
                  </a:lnTo>
                  <a:lnTo>
                    <a:pt x="420" y="7"/>
                  </a:lnTo>
                  <a:lnTo>
                    <a:pt x="493" y="12"/>
                  </a:lnTo>
                  <a:lnTo>
                    <a:pt x="571" y="17"/>
                  </a:lnTo>
                  <a:lnTo>
                    <a:pt x="654" y="22"/>
                  </a:lnTo>
                  <a:lnTo>
                    <a:pt x="741" y="25"/>
                  </a:lnTo>
                  <a:lnTo>
                    <a:pt x="831" y="29"/>
                  </a:lnTo>
                  <a:lnTo>
                    <a:pt x="924" y="31"/>
                  </a:lnTo>
                  <a:lnTo>
                    <a:pt x="1018" y="34"/>
                  </a:lnTo>
                  <a:lnTo>
                    <a:pt x="1113" y="37"/>
                  </a:lnTo>
                  <a:lnTo>
                    <a:pt x="1208" y="39"/>
                  </a:lnTo>
                  <a:lnTo>
                    <a:pt x="1302" y="42"/>
                  </a:lnTo>
                  <a:lnTo>
                    <a:pt x="1394" y="45"/>
                  </a:lnTo>
                  <a:lnTo>
                    <a:pt x="1484" y="48"/>
                  </a:lnTo>
                  <a:lnTo>
                    <a:pt x="1572" y="52"/>
                  </a:lnTo>
                  <a:lnTo>
                    <a:pt x="1656" y="57"/>
                  </a:lnTo>
                  <a:lnTo>
                    <a:pt x="1735" y="62"/>
                  </a:lnTo>
                  <a:lnTo>
                    <a:pt x="1209" y="542"/>
                  </a:lnTo>
                  <a:lnTo>
                    <a:pt x="1218" y="549"/>
                  </a:lnTo>
                  <a:lnTo>
                    <a:pt x="1245" y="572"/>
                  </a:lnTo>
                  <a:lnTo>
                    <a:pt x="1286" y="608"/>
                  </a:lnTo>
                  <a:lnTo>
                    <a:pt x="1341" y="655"/>
                  </a:lnTo>
                  <a:lnTo>
                    <a:pt x="1407" y="712"/>
                  </a:lnTo>
                  <a:lnTo>
                    <a:pt x="1482" y="779"/>
                  </a:lnTo>
                  <a:lnTo>
                    <a:pt x="1564" y="852"/>
                  </a:lnTo>
                  <a:lnTo>
                    <a:pt x="1653" y="930"/>
                  </a:lnTo>
                  <a:lnTo>
                    <a:pt x="1744" y="1012"/>
                  </a:lnTo>
                  <a:lnTo>
                    <a:pt x="1836" y="1097"/>
                  </a:lnTo>
                  <a:lnTo>
                    <a:pt x="1928" y="1183"/>
                  </a:lnTo>
                  <a:lnTo>
                    <a:pt x="2017" y="1268"/>
                  </a:lnTo>
                  <a:lnTo>
                    <a:pt x="2101" y="1351"/>
                  </a:lnTo>
                  <a:lnTo>
                    <a:pt x="2179" y="1430"/>
                  </a:lnTo>
                  <a:lnTo>
                    <a:pt x="2215" y="1467"/>
                  </a:lnTo>
                  <a:lnTo>
                    <a:pt x="2249" y="1504"/>
                  </a:lnTo>
                  <a:lnTo>
                    <a:pt x="2280" y="1538"/>
                  </a:lnTo>
                  <a:lnTo>
                    <a:pt x="2308" y="1572"/>
                  </a:lnTo>
                  <a:lnTo>
                    <a:pt x="2288" y="1598"/>
                  </a:lnTo>
                  <a:lnTo>
                    <a:pt x="2264" y="1627"/>
                  </a:lnTo>
                  <a:lnTo>
                    <a:pt x="2238" y="1656"/>
                  </a:lnTo>
                  <a:lnTo>
                    <a:pt x="2210" y="1687"/>
                  </a:lnTo>
                  <a:lnTo>
                    <a:pt x="2178" y="1720"/>
                  </a:lnTo>
                  <a:lnTo>
                    <a:pt x="2145" y="1753"/>
                  </a:lnTo>
                  <a:lnTo>
                    <a:pt x="2110" y="1787"/>
                  </a:lnTo>
                  <a:lnTo>
                    <a:pt x="2073" y="1822"/>
                  </a:lnTo>
                  <a:lnTo>
                    <a:pt x="1995" y="1893"/>
                  </a:lnTo>
                  <a:lnTo>
                    <a:pt x="1914" y="1965"/>
                  </a:lnTo>
                  <a:lnTo>
                    <a:pt x="1831" y="2037"/>
                  </a:lnTo>
                  <a:lnTo>
                    <a:pt x="1748" y="2107"/>
                  </a:lnTo>
                  <a:lnTo>
                    <a:pt x="1668" y="2173"/>
                  </a:lnTo>
                  <a:lnTo>
                    <a:pt x="1590" y="2234"/>
                  </a:lnTo>
                  <a:lnTo>
                    <a:pt x="1520" y="2290"/>
                  </a:lnTo>
                  <a:lnTo>
                    <a:pt x="1459" y="2339"/>
                  </a:lnTo>
                  <a:lnTo>
                    <a:pt x="1407" y="2379"/>
                  </a:lnTo>
                  <a:lnTo>
                    <a:pt x="1368" y="2410"/>
                  </a:lnTo>
                  <a:lnTo>
                    <a:pt x="1343" y="2429"/>
                  </a:lnTo>
                  <a:lnTo>
                    <a:pt x="1335" y="2436"/>
                  </a:lnTo>
                  <a:close/>
                </a:path>
              </a:pathLst>
            </a:custGeom>
            <a:solidFill>
              <a:srgbClr val="FF1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5635625" y="1484313"/>
            <a:ext cx="2127250" cy="509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390" tIns="45695" rIns="91390" bIns="45695" anchor="ctr"/>
          <a:lstStyle/>
          <a:p>
            <a:pPr algn="ctr">
              <a:defRPr/>
            </a:pPr>
            <a:r>
              <a:rPr lang="fr-F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Conception</a:t>
            </a:r>
            <a:endParaRPr lang="fr-FR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87054" name="Text Box 14"/>
          <p:cNvSpPr txBox="1">
            <a:spLocks noChangeArrowheads="1"/>
          </p:cNvSpPr>
          <p:nvPr/>
        </p:nvSpPr>
        <p:spPr bwMode="auto">
          <a:xfrm>
            <a:off x="0" y="2276475"/>
            <a:ext cx="2128838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390" tIns="45695" rIns="91390" bIns="45695" anchor="ctr"/>
          <a:lstStyle/>
          <a:p>
            <a:pPr algn="ctr">
              <a:defRPr/>
            </a:pPr>
            <a:r>
              <a:rPr lang="fr-F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Spécifications</a:t>
            </a:r>
            <a:endParaRPr lang="fr-FR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grpSp>
        <p:nvGrpSpPr>
          <p:cNvPr id="48137" name="Group 15"/>
          <p:cNvGrpSpPr>
            <a:grpSpLocks/>
          </p:cNvGrpSpPr>
          <p:nvPr/>
        </p:nvGrpSpPr>
        <p:grpSpPr bwMode="auto">
          <a:xfrm>
            <a:off x="2411413" y="5157788"/>
            <a:ext cx="749300" cy="1252537"/>
            <a:chOff x="787" y="779"/>
            <a:chExt cx="404" cy="704"/>
          </a:xfrm>
        </p:grpSpPr>
        <p:sp>
          <p:nvSpPr>
            <p:cNvPr id="48157" name="Freeform 16"/>
            <p:cNvSpPr>
              <a:spLocks/>
            </p:cNvSpPr>
            <p:nvPr/>
          </p:nvSpPr>
          <p:spPr bwMode="auto">
            <a:xfrm rot="9076330">
              <a:off x="787" y="779"/>
              <a:ext cx="404" cy="704"/>
            </a:xfrm>
            <a:custGeom>
              <a:avLst/>
              <a:gdLst>
                <a:gd name="T0" fmla="*/ 806 w 2998"/>
                <a:gd name="T1" fmla="*/ 1488 h 3073"/>
                <a:gd name="T2" fmla="*/ 752 w 2998"/>
                <a:gd name="T3" fmla="*/ 1520 h 3073"/>
                <a:gd name="T4" fmla="*/ 610 w 2998"/>
                <a:gd name="T5" fmla="*/ 1597 h 3073"/>
                <a:gd name="T6" fmla="*/ 421 w 2998"/>
                <a:gd name="T7" fmla="*/ 1692 h 3073"/>
                <a:gd name="T8" fmla="*/ 223 w 2998"/>
                <a:gd name="T9" fmla="*/ 1788 h 3073"/>
                <a:gd name="T10" fmla="*/ 47 w 2998"/>
                <a:gd name="T11" fmla="*/ 1868 h 3073"/>
                <a:gd name="T12" fmla="*/ 51 w 2998"/>
                <a:gd name="T13" fmla="*/ 1691 h 3073"/>
                <a:gd name="T14" fmla="*/ 149 w 2998"/>
                <a:gd name="T15" fmla="*/ 1341 h 3073"/>
                <a:gd name="T16" fmla="*/ 269 w 2998"/>
                <a:gd name="T17" fmla="*/ 953 h 3073"/>
                <a:gd name="T18" fmla="*/ 382 w 2998"/>
                <a:gd name="T19" fmla="*/ 627 h 3073"/>
                <a:gd name="T20" fmla="*/ 453 w 2998"/>
                <a:gd name="T21" fmla="*/ 439 h 3073"/>
                <a:gd name="T22" fmla="*/ 526 w 2998"/>
                <a:gd name="T23" fmla="*/ 262 h 3073"/>
                <a:gd name="T24" fmla="*/ 601 w 2998"/>
                <a:gd name="T25" fmla="*/ 99 h 3073"/>
                <a:gd name="T26" fmla="*/ 693 w 2998"/>
                <a:gd name="T27" fmla="*/ 0 h 3073"/>
                <a:gd name="T28" fmla="*/ 834 w 2998"/>
                <a:gd name="T29" fmla="*/ 0 h 3073"/>
                <a:gd name="T30" fmla="*/ 995 w 2998"/>
                <a:gd name="T31" fmla="*/ 6 h 3073"/>
                <a:gd name="T32" fmla="*/ 1299 w 2998"/>
                <a:gd name="T33" fmla="*/ 26 h 3073"/>
                <a:gd name="T34" fmla="*/ 1626 w 2998"/>
                <a:gd name="T35" fmla="*/ 62 h 3073"/>
                <a:gd name="T36" fmla="*/ 1828 w 2998"/>
                <a:gd name="T37" fmla="*/ 89 h 3073"/>
                <a:gd name="T38" fmla="*/ 2028 w 2998"/>
                <a:gd name="T39" fmla="*/ 123 h 3073"/>
                <a:gd name="T40" fmla="*/ 2221 w 2998"/>
                <a:gd name="T41" fmla="*/ 162 h 3073"/>
                <a:gd name="T42" fmla="*/ 2405 w 2998"/>
                <a:gd name="T43" fmla="*/ 205 h 3073"/>
                <a:gd name="T44" fmla="*/ 2574 w 2998"/>
                <a:gd name="T45" fmla="*/ 253 h 3073"/>
                <a:gd name="T46" fmla="*/ 1946 w 2998"/>
                <a:gd name="T47" fmla="*/ 920 h 3073"/>
                <a:gd name="T48" fmla="*/ 2080 w 2998"/>
                <a:gd name="T49" fmla="*/ 1033 h 3073"/>
                <a:gd name="T50" fmla="*/ 2342 w 2998"/>
                <a:gd name="T51" fmla="*/ 1235 h 3073"/>
                <a:gd name="T52" fmla="*/ 2577 w 2998"/>
                <a:gd name="T53" fmla="*/ 1423 h 3073"/>
                <a:gd name="T54" fmla="*/ 2710 w 2998"/>
                <a:gd name="T55" fmla="*/ 1537 h 3073"/>
                <a:gd name="T56" fmla="*/ 2826 w 2998"/>
                <a:gd name="T57" fmla="*/ 1649 h 3073"/>
                <a:gd name="T58" fmla="*/ 2918 w 2998"/>
                <a:gd name="T59" fmla="*/ 1755 h 3073"/>
                <a:gd name="T60" fmla="*/ 2978 w 2998"/>
                <a:gd name="T61" fmla="*/ 1855 h 3073"/>
                <a:gd name="T62" fmla="*/ 2998 w 2998"/>
                <a:gd name="T63" fmla="*/ 1943 h 3073"/>
                <a:gd name="T64" fmla="*/ 2918 w 2998"/>
                <a:gd name="T65" fmla="*/ 2017 h 3073"/>
                <a:gd name="T66" fmla="*/ 2711 w 2998"/>
                <a:gd name="T67" fmla="*/ 2207 h 3073"/>
                <a:gd name="T68" fmla="*/ 2431 w 2998"/>
                <a:gd name="T69" fmla="*/ 2467 h 3073"/>
                <a:gd name="T70" fmla="*/ 2131 w 2998"/>
                <a:gd name="T71" fmla="*/ 2748 h 3073"/>
                <a:gd name="T72" fmla="*/ 1862 w 2998"/>
                <a:gd name="T73" fmla="*/ 3003 h 3073"/>
                <a:gd name="T74" fmla="*/ 1689 w 2998"/>
                <a:gd name="T75" fmla="*/ 3019 h 3073"/>
                <a:gd name="T76" fmla="*/ 1547 w 2998"/>
                <a:gd name="T77" fmla="*/ 2912 h 3073"/>
                <a:gd name="T78" fmla="*/ 1415 w 2998"/>
                <a:gd name="T79" fmla="*/ 2780 h 3073"/>
                <a:gd name="T80" fmla="*/ 1292 w 2998"/>
                <a:gd name="T81" fmla="*/ 2627 h 3073"/>
                <a:gd name="T82" fmla="*/ 1181 w 2998"/>
                <a:gd name="T83" fmla="*/ 2460 h 3073"/>
                <a:gd name="T84" fmla="*/ 1083 w 2998"/>
                <a:gd name="T85" fmla="*/ 2286 h 3073"/>
                <a:gd name="T86" fmla="*/ 998 w 2998"/>
                <a:gd name="T87" fmla="*/ 2107 h 3073"/>
                <a:gd name="T88" fmla="*/ 928 w 2998"/>
                <a:gd name="T89" fmla="*/ 1932 h 3073"/>
                <a:gd name="T90" fmla="*/ 874 w 2998"/>
                <a:gd name="T91" fmla="*/ 1765 h 3073"/>
                <a:gd name="T92" fmla="*/ 836 w 2998"/>
                <a:gd name="T93" fmla="*/ 1612 h 3073"/>
                <a:gd name="T94" fmla="*/ 816 w 2998"/>
                <a:gd name="T95" fmla="*/ 1479 h 307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998"/>
                <a:gd name="T145" fmla="*/ 0 h 3073"/>
                <a:gd name="T146" fmla="*/ 2998 w 2998"/>
                <a:gd name="T147" fmla="*/ 3073 h 307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998" h="3073">
                  <a:moveTo>
                    <a:pt x="816" y="1479"/>
                  </a:moveTo>
                  <a:lnTo>
                    <a:pt x="812" y="1483"/>
                  </a:lnTo>
                  <a:lnTo>
                    <a:pt x="806" y="1488"/>
                  </a:lnTo>
                  <a:lnTo>
                    <a:pt x="796" y="1494"/>
                  </a:lnTo>
                  <a:lnTo>
                    <a:pt x="784" y="1502"/>
                  </a:lnTo>
                  <a:lnTo>
                    <a:pt x="752" y="1520"/>
                  </a:lnTo>
                  <a:lnTo>
                    <a:pt x="712" y="1543"/>
                  </a:lnTo>
                  <a:lnTo>
                    <a:pt x="664" y="1569"/>
                  </a:lnTo>
                  <a:lnTo>
                    <a:pt x="610" y="1597"/>
                  </a:lnTo>
                  <a:lnTo>
                    <a:pt x="551" y="1628"/>
                  </a:lnTo>
                  <a:lnTo>
                    <a:pt x="487" y="1659"/>
                  </a:lnTo>
                  <a:lnTo>
                    <a:pt x="421" y="1692"/>
                  </a:lnTo>
                  <a:lnTo>
                    <a:pt x="355" y="1725"/>
                  </a:lnTo>
                  <a:lnTo>
                    <a:pt x="288" y="1757"/>
                  </a:lnTo>
                  <a:lnTo>
                    <a:pt x="223" y="1788"/>
                  </a:lnTo>
                  <a:lnTo>
                    <a:pt x="160" y="1817"/>
                  </a:lnTo>
                  <a:lnTo>
                    <a:pt x="101" y="1845"/>
                  </a:lnTo>
                  <a:lnTo>
                    <a:pt x="47" y="1868"/>
                  </a:lnTo>
                  <a:lnTo>
                    <a:pt x="0" y="1888"/>
                  </a:lnTo>
                  <a:lnTo>
                    <a:pt x="23" y="1794"/>
                  </a:lnTo>
                  <a:lnTo>
                    <a:pt x="51" y="1691"/>
                  </a:lnTo>
                  <a:lnTo>
                    <a:pt x="81" y="1581"/>
                  </a:lnTo>
                  <a:lnTo>
                    <a:pt x="114" y="1464"/>
                  </a:lnTo>
                  <a:lnTo>
                    <a:pt x="149" y="1341"/>
                  </a:lnTo>
                  <a:lnTo>
                    <a:pt x="187" y="1214"/>
                  </a:lnTo>
                  <a:lnTo>
                    <a:pt x="227" y="1085"/>
                  </a:lnTo>
                  <a:lnTo>
                    <a:pt x="269" y="953"/>
                  </a:lnTo>
                  <a:lnTo>
                    <a:pt x="313" y="822"/>
                  </a:lnTo>
                  <a:lnTo>
                    <a:pt x="358" y="692"/>
                  </a:lnTo>
                  <a:lnTo>
                    <a:pt x="382" y="627"/>
                  </a:lnTo>
                  <a:lnTo>
                    <a:pt x="405" y="563"/>
                  </a:lnTo>
                  <a:lnTo>
                    <a:pt x="429" y="500"/>
                  </a:lnTo>
                  <a:lnTo>
                    <a:pt x="453" y="439"/>
                  </a:lnTo>
                  <a:lnTo>
                    <a:pt x="477" y="378"/>
                  </a:lnTo>
                  <a:lnTo>
                    <a:pt x="501" y="319"/>
                  </a:lnTo>
                  <a:lnTo>
                    <a:pt x="526" y="262"/>
                  </a:lnTo>
                  <a:lnTo>
                    <a:pt x="552" y="206"/>
                  </a:lnTo>
                  <a:lnTo>
                    <a:pt x="577" y="152"/>
                  </a:lnTo>
                  <a:lnTo>
                    <a:pt x="601" y="99"/>
                  </a:lnTo>
                  <a:lnTo>
                    <a:pt x="626" y="49"/>
                  </a:lnTo>
                  <a:lnTo>
                    <a:pt x="651" y="1"/>
                  </a:lnTo>
                  <a:lnTo>
                    <a:pt x="693" y="0"/>
                  </a:lnTo>
                  <a:lnTo>
                    <a:pt x="738" y="0"/>
                  </a:lnTo>
                  <a:lnTo>
                    <a:pt x="785" y="0"/>
                  </a:lnTo>
                  <a:lnTo>
                    <a:pt x="834" y="0"/>
                  </a:lnTo>
                  <a:lnTo>
                    <a:pt x="886" y="1"/>
                  </a:lnTo>
                  <a:lnTo>
                    <a:pt x="940" y="3"/>
                  </a:lnTo>
                  <a:lnTo>
                    <a:pt x="995" y="6"/>
                  </a:lnTo>
                  <a:lnTo>
                    <a:pt x="1053" y="9"/>
                  </a:lnTo>
                  <a:lnTo>
                    <a:pt x="1173" y="16"/>
                  </a:lnTo>
                  <a:lnTo>
                    <a:pt x="1299" y="26"/>
                  </a:lnTo>
                  <a:lnTo>
                    <a:pt x="1428" y="39"/>
                  </a:lnTo>
                  <a:lnTo>
                    <a:pt x="1560" y="53"/>
                  </a:lnTo>
                  <a:lnTo>
                    <a:pt x="1626" y="62"/>
                  </a:lnTo>
                  <a:lnTo>
                    <a:pt x="1693" y="70"/>
                  </a:lnTo>
                  <a:lnTo>
                    <a:pt x="1760" y="80"/>
                  </a:lnTo>
                  <a:lnTo>
                    <a:pt x="1828" y="89"/>
                  </a:lnTo>
                  <a:lnTo>
                    <a:pt x="1894" y="100"/>
                  </a:lnTo>
                  <a:lnTo>
                    <a:pt x="1961" y="111"/>
                  </a:lnTo>
                  <a:lnTo>
                    <a:pt x="2028" y="123"/>
                  </a:lnTo>
                  <a:lnTo>
                    <a:pt x="2093" y="135"/>
                  </a:lnTo>
                  <a:lnTo>
                    <a:pt x="2158" y="149"/>
                  </a:lnTo>
                  <a:lnTo>
                    <a:pt x="2221" y="162"/>
                  </a:lnTo>
                  <a:lnTo>
                    <a:pt x="2284" y="176"/>
                  </a:lnTo>
                  <a:lnTo>
                    <a:pt x="2345" y="190"/>
                  </a:lnTo>
                  <a:lnTo>
                    <a:pt x="2405" y="205"/>
                  </a:lnTo>
                  <a:lnTo>
                    <a:pt x="2463" y="221"/>
                  </a:lnTo>
                  <a:lnTo>
                    <a:pt x="2519" y="237"/>
                  </a:lnTo>
                  <a:lnTo>
                    <a:pt x="2574" y="253"/>
                  </a:lnTo>
                  <a:lnTo>
                    <a:pt x="1899" y="873"/>
                  </a:lnTo>
                  <a:lnTo>
                    <a:pt x="1921" y="896"/>
                  </a:lnTo>
                  <a:lnTo>
                    <a:pt x="1946" y="920"/>
                  </a:lnTo>
                  <a:lnTo>
                    <a:pt x="1976" y="946"/>
                  </a:lnTo>
                  <a:lnTo>
                    <a:pt x="2008" y="973"/>
                  </a:lnTo>
                  <a:lnTo>
                    <a:pt x="2080" y="1033"/>
                  </a:lnTo>
                  <a:lnTo>
                    <a:pt x="2162" y="1096"/>
                  </a:lnTo>
                  <a:lnTo>
                    <a:pt x="2250" y="1164"/>
                  </a:lnTo>
                  <a:lnTo>
                    <a:pt x="2342" y="1235"/>
                  </a:lnTo>
                  <a:lnTo>
                    <a:pt x="2437" y="1309"/>
                  </a:lnTo>
                  <a:lnTo>
                    <a:pt x="2531" y="1384"/>
                  </a:lnTo>
                  <a:lnTo>
                    <a:pt x="2577" y="1423"/>
                  </a:lnTo>
                  <a:lnTo>
                    <a:pt x="2623" y="1461"/>
                  </a:lnTo>
                  <a:lnTo>
                    <a:pt x="2667" y="1499"/>
                  </a:lnTo>
                  <a:lnTo>
                    <a:pt x="2710" y="1537"/>
                  </a:lnTo>
                  <a:lnTo>
                    <a:pt x="2751" y="1574"/>
                  </a:lnTo>
                  <a:lnTo>
                    <a:pt x="2790" y="1612"/>
                  </a:lnTo>
                  <a:lnTo>
                    <a:pt x="2826" y="1649"/>
                  </a:lnTo>
                  <a:lnTo>
                    <a:pt x="2860" y="1685"/>
                  </a:lnTo>
                  <a:lnTo>
                    <a:pt x="2891" y="1720"/>
                  </a:lnTo>
                  <a:lnTo>
                    <a:pt x="2918" y="1755"/>
                  </a:lnTo>
                  <a:lnTo>
                    <a:pt x="2942" y="1789"/>
                  </a:lnTo>
                  <a:lnTo>
                    <a:pt x="2962" y="1822"/>
                  </a:lnTo>
                  <a:lnTo>
                    <a:pt x="2978" y="1855"/>
                  </a:lnTo>
                  <a:lnTo>
                    <a:pt x="2990" y="1885"/>
                  </a:lnTo>
                  <a:lnTo>
                    <a:pt x="2996" y="1915"/>
                  </a:lnTo>
                  <a:lnTo>
                    <a:pt x="2998" y="1943"/>
                  </a:lnTo>
                  <a:lnTo>
                    <a:pt x="2989" y="1951"/>
                  </a:lnTo>
                  <a:lnTo>
                    <a:pt x="2961" y="1977"/>
                  </a:lnTo>
                  <a:lnTo>
                    <a:pt x="2918" y="2017"/>
                  </a:lnTo>
                  <a:lnTo>
                    <a:pt x="2860" y="2069"/>
                  </a:lnTo>
                  <a:lnTo>
                    <a:pt x="2791" y="2133"/>
                  </a:lnTo>
                  <a:lnTo>
                    <a:pt x="2711" y="2207"/>
                  </a:lnTo>
                  <a:lnTo>
                    <a:pt x="2623" y="2289"/>
                  </a:lnTo>
                  <a:lnTo>
                    <a:pt x="2529" y="2376"/>
                  </a:lnTo>
                  <a:lnTo>
                    <a:pt x="2431" y="2467"/>
                  </a:lnTo>
                  <a:lnTo>
                    <a:pt x="2331" y="2560"/>
                  </a:lnTo>
                  <a:lnTo>
                    <a:pt x="2230" y="2654"/>
                  </a:lnTo>
                  <a:lnTo>
                    <a:pt x="2131" y="2748"/>
                  </a:lnTo>
                  <a:lnTo>
                    <a:pt x="2035" y="2838"/>
                  </a:lnTo>
                  <a:lnTo>
                    <a:pt x="1944" y="2924"/>
                  </a:lnTo>
                  <a:lnTo>
                    <a:pt x="1862" y="3003"/>
                  </a:lnTo>
                  <a:lnTo>
                    <a:pt x="1789" y="3073"/>
                  </a:lnTo>
                  <a:lnTo>
                    <a:pt x="1739" y="3048"/>
                  </a:lnTo>
                  <a:lnTo>
                    <a:pt x="1689" y="3019"/>
                  </a:lnTo>
                  <a:lnTo>
                    <a:pt x="1641" y="2987"/>
                  </a:lnTo>
                  <a:lnTo>
                    <a:pt x="1594" y="2951"/>
                  </a:lnTo>
                  <a:lnTo>
                    <a:pt x="1547" y="2912"/>
                  </a:lnTo>
                  <a:lnTo>
                    <a:pt x="1502" y="2870"/>
                  </a:lnTo>
                  <a:lnTo>
                    <a:pt x="1458" y="2826"/>
                  </a:lnTo>
                  <a:lnTo>
                    <a:pt x="1415" y="2780"/>
                  </a:lnTo>
                  <a:lnTo>
                    <a:pt x="1373" y="2731"/>
                  </a:lnTo>
                  <a:lnTo>
                    <a:pt x="1332" y="2680"/>
                  </a:lnTo>
                  <a:lnTo>
                    <a:pt x="1292" y="2627"/>
                  </a:lnTo>
                  <a:lnTo>
                    <a:pt x="1254" y="2572"/>
                  </a:lnTo>
                  <a:lnTo>
                    <a:pt x="1216" y="2517"/>
                  </a:lnTo>
                  <a:lnTo>
                    <a:pt x="1181" y="2460"/>
                  </a:lnTo>
                  <a:lnTo>
                    <a:pt x="1147" y="2403"/>
                  </a:lnTo>
                  <a:lnTo>
                    <a:pt x="1114" y="2344"/>
                  </a:lnTo>
                  <a:lnTo>
                    <a:pt x="1083" y="2286"/>
                  </a:lnTo>
                  <a:lnTo>
                    <a:pt x="1053" y="2225"/>
                  </a:lnTo>
                  <a:lnTo>
                    <a:pt x="1025" y="2166"/>
                  </a:lnTo>
                  <a:lnTo>
                    <a:pt x="998" y="2107"/>
                  </a:lnTo>
                  <a:lnTo>
                    <a:pt x="973" y="2048"/>
                  </a:lnTo>
                  <a:lnTo>
                    <a:pt x="950" y="1990"/>
                  </a:lnTo>
                  <a:lnTo>
                    <a:pt x="928" y="1932"/>
                  </a:lnTo>
                  <a:lnTo>
                    <a:pt x="908" y="1875"/>
                  </a:lnTo>
                  <a:lnTo>
                    <a:pt x="890" y="1819"/>
                  </a:lnTo>
                  <a:lnTo>
                    <a:pt x="874" y="1765"/>
                  </a:lnTo>
                  <a:lnTo>
                    <a:pt x="859" y="1712"/>
                  </a:lnTo>
                  <a:lnTo>
                    <a:pt x="847" y="1661"/>
                  </a:lnTo>
                  <a:lnTo>
                    <a:pt x="836" y="1612"/>
                  </a:lnTo>
                  <a:lnTo>
                    <a:pt x="827" y="1565"/>
                  </a:lnTo>
                  <a:lnTo>
                    <a:pt x="821" y="1521"/>
                  </a:lnTo>
                  <a:lnTo>
                    <a:pt x="816" y="14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158" name="Freeform 17"/>
            <p:cNvSpPr>
              <a:spLocks/>
            </p:cNvSpPr>
            <p:nvPr/>
          </p:nvSpPr>
          <p:spPr bwMode="auto">
            <a:xfrm rot="9076330">
              <a:off x="832" y="861"/>
              <a:ext cx="311" cy="559"/>
            </a:xfrm>
            <a:custGeom>
              <a:avLst/>
              <a:gdLst>
                <a:gd name="T0" fmla="*/ 1340 w 2308"/>
                <a:gd name="T1" fmla="*/ 2423 h 2436"/>
                <a:gd name="T2" fmla="*/ 1352 w 2308"/>
                <a:gd name="T3" fmla="*/ 2391 h 2436"/>
                <a:gd name="T4" fmla="*/ 1369 w 2308"/>
                <a:gd name="T5" fmla="*/ 2338 h 2436"/>
                <a:gd name="T6" fmla="*/ 1390 w 2308"/>
                <a:gd name="T7" fmla="*/ 2256 h 2436"/>
                <a:gd name="T8" fmla="*/ 1408 w 2308"/>
                <a:gd name="T9" fmla="*/ 2169 h 2436"/>
                <a:gd name="T10" fmla="*/ 1431 w 2308"/>
                <a:gd name="T11" fmla="*/ 2046 h 2436"/>
                <a:gd name="T12" fmla="*/ 1450 w 2308"/>
                <a:gd name="T13" fmla="*/ 1933 h 2436"/>
                <a:gd name="T14" fmla="*/ 966 w 2308"/>
                <a:gd name="T15" fmla="*/ 1996 h 2436"/>
                <a:gd name="T16" fmla="*/ 706 w 2308"/>
                <a:gd name="T17" fmla="*/ 1390 h 2436"/>
                <a:gd name="T18" fmla="*/ 833 w 2308"/>
                <a:gd name="T19" fmla="*/ 843 h 2436"/>
                <a:gd name="T20" fmla="*/ 783 w 2308"/>
                <a:gd name="T21" fmla="*/ 862 h 2436"/>
                <a:gd name="T22" fmla="*/ 694 w 2308"/>
                <a:gd name="T23" fmla="*/ 895 h 2436"/>
                <a:gd name="T24" fmla="*/ 577 w 2308"/>
                <a:gd name="T25" fmla="*/ 939 h 2436"/>
                <a:gd name="T26" fmla="*/ 443 w 2308"/>
                <a:gd name="T27" fmla="*/ 988 h 2436"/>
                <a:gd name="T28" fmla="*/ 303 w 2308"/>
                <a:gd name="T29" fmla="*/ 1038 h 2436"/>
                <a:gd name="T30" fmla="*/ 168 w 2308"/>
                <a:gd name="T31" fmla="*/ 1085 h 2436"/>
                <a:gd name="T32" fmla="*/ 49 w 2308"/>
                <a:gd name="T33" fmla="*/ 1124 h 2436"/>
                <a:gd name="T34" fmla="*/ 11 w 2308"/>
                <a:gd name="T35" fmla="*/ 1077 h 2436"/>
                <a:gd name="T36" fmla="*/ 41 w 2308"/>
                <a:gd name="T37" fmla="*/ 943 h 2436"/>
                <a:gd name="T38" fmla="*/ 78 w 2308"/>
                <a:gd name="T39" fmla="*/ 797 h 2436"/>
                <a:gd name="T40" fmla="*/ 121 w 2308"/>
                <a:gd name="T41" fmla="*/ 644 h 2436"/>
                <a:gd name="T42" fmla="*/ 169 w 2308"/>
                <a:gd name="T43" fmla="*/ 489 h 2436"/>
                <a:gd name="T44" fmla="*/ 220 w 2308"/>
                <a:gd name="T45" fmla="*/ 337 h 2436"/>
                <a:gd name="T46" fmla="*/ 273 w 2308"/>
                <a:gd name="T47" fmla="*/ 191 h 2436"/>
                <a:gd name="T48" fmla="*/ 327 w 2308"/>
                <a:gd name="T49" fmla="*/ 59 h 2436"/>
                <a:gd name="T50" fmla="*/ 420 w 2308"/>
                <a:gd name="T51" fmla="*/ 7 h 2436"/>
                <a:gd name="T52" fmla="*/ 571 w 2308"/>
                <a:gd name="T53" fmla="*/ 17 h 2436"/>
                <a:gd name="T54" fmla="*/ 741 w 2308"/>
                <a:gd name="T55" fmla="*/ 25 h 2436"/>
                <a:gd name="T56" fmla="*/ 924 w 2308"/>
                <a:gd name="T57" fmla="*/ 31 h 2436"/>
                <a:gd name="T58" fmla="*/ 1113 w 2308"/>
                <a:gd name="T59" fmla="*/ 37 h 2436"/>
                <a:gd name="T60" fmla="*/ 1302 w 2308"/>
                <a:gd name="T61" fmla="*/ 42 h 2436"/>
                <a:gd name="T62" fmla="*/ 1484 w 2308"/>
                <a:gd name="T63" fmla="*/ 48 h 2436"/>
                <a:gd name="T64" fmla="*/ 1656 w 2308"/>
                <a:gd name="T65" fmla="*/ 57 h 2436"/>
                <a:gd name="T66" fmla="*/ 1209 w 2308"/>
                <a:gd name="T67" fmla="*/ 542 h 2436"/>
                <a:gd name="T68" fmla="*/ 1245 w 2308"/>
                <a:gd name="T69" fmla="*/ 572 h 2436"/>
                <a:gd name="T70" fmla="*/ 1341 w 2308"/>
                <a:gd name="T71" fmla="*/ 655 h 2436"/>
                <a:gd name="T72" fmla="*/ 1482 w 2308"/>
                <a:gd name="T73" fmla="*/ 779 h 2436"/>
                <a:gd name="T74" fmla="*/ 1653 w 2308"/>
                <a:gd name="T75" fmla="*/ 930 h 2436"/>
                <a:gd name="T76" fmla="*/ 1836 w 2308"/>
                <a:gd name="T77" fmla="*/ 1097 h 2436"/>
                <a:gd name="T78" fmla="*/ 2017 w 2308"/>
                <a:gd name="T79" fmla="*/ 1268 h 2436"/>
                <a:gd name="T80" fmla="*/ 2179 w 2308"/>
                <a:gd name="T81" fmla="*/ 1430 h 2436"/>
                <a:gd name="T82" fmla="*/ 2249 w 2308"/>
                <a:gd name="T83" fmla="*/ 1504 h 2436"/>
                <a:gd name="T84" fmla="*/ 2308 w 2308"/>
                <a:gd name="T85" fmla="*/ 1572 h 2436"/>
                <a:gd name="T86" fmla="*/ 2264 w 2308"/>
                <a:gd name="T87" fmla="*/ 1627 h 2436"/>
                <a:gd name="T88" fmla="*/ 2210 w 2308"/>
                <a:gd name="T89" fmla="*/ 1687 h 2436"/>
                <a:gd name="T90" fmla="*/ 2145 w 2308"/>
                <a:gd name="T91" fmla="*/ 1753 h 2436"/>
                <a:gd name="T92" fmla="*/ 2073 w 2308"/>
                <a:gd name="T93" fmla="*/ 1822 h 2436"/>
                <a:gd name="T94" fmla="*/ 1914 w 2308"/>
                <a:gd name="T95" fmla="*/ 1965 h 2436"/>
                <a:gd name="T96" fmla="*/ 1748 w 2308"/>
                <a:gd name="T97" fmla="*/ 2107 h 2436"/>
                <a:gd name="T98" fmla="*/ 1590 w 2308"/>
                <a:gd name="T99" fmla="*/ 2234 h 2436"/>
                <a:gd name="T100" fmla="*/ 1459 w 2308"/>
                <a:gd name="T101" fmla="*/ 2339 h 2436"/>
                <a:gd name="T102" fmla="*/ 1368 w 2308"/>
                <a:gd name="T103" fmla="*/ 2410 h 2436"/>
                <a:gd name="T104" fmla="*/ 1335 w 2308"/>
                <a:gd name="T105" fmla="*/ 2436 h 24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308"/>
                <a:gd name="T160" fmla="*/ 0 h 2436"/>
                <a:gd name="T161" fmla="*/ 2308 w 2308"/>
                <a:gd name="T162" fmla="*/ 2436 h 24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308" h="2436">
                  <a:moveTo>
                    <a:pt x="1335" y="2436"/>
                  </a:moveTo>
                  <a:lnTo>
                    <a:pt x="1340" y="2423"/>
                  </a:lnTo>
                  <a:lnTo>
                    <a:pt x="1346" y="2408"/>
                  </a:lnTo>
                  <a:lnTo>
                    <a:pt x="1352" y="2391"/>
                  </a:lnTo>
                  <a:lnTo>
                    <a:pt x="1358" y="2374"/>
                  </a:lnTo>
                  <a:lnTo>
                    <a:pt x="1369" y="2338"/>
                  </a:lnTo>
                  <a:lnTo>
                    <a:pt x="1379" y="2298"/>
                  </a:lnTo>
                  <a:lnTo>
                    <a:pt x="1390" y="2256"/>
                  </a:lnTo>
                  <a:lnTo>
                    <a:pt x="1399" y="2213"/>
                  </a:lnTo>
                  <a:lnTo>
                    <a:pt x="1408" y="2169"/>
                  </a:lnTo>
                  <a:lnTo>
                    <a:pt x="1417" y="2126"/>
                  </a:lnTo>
                  <a:lnTo>
                    <a:pt x="1431" y="2046"/>
                  </a:lnTo>
                  <a:lnTo>
                    <a:pt x="1443" y="1979"/>
                  </a:lnTo>
                  <a:lnTo>
                    <a:pt x="1450" y="1933"/>
                  </a:lnTo>
                  <a:lnTo>
                    <a:pt x="1452" y="1916"/>
                  </a:lnTo>
                  <a:lnTo>
                    <a:pt x="966" y="1996"/>
                  </a:lnTo>
                  <a:lnTo>
                    <a:pt x="1146" y="1422"/>
                  </a:lnTo>
                  <a:lnTo>
                    <a:pt x="706" y="1390"/>
                  </a:lnTo>
                  <a:lnTo>
                    <a:pt x="840" y="841"/>
                  </a:lnTo>
                  <a:lnTo>
                    <a:pt x="833" y="843"/>
                  </a:lnTo>
                  <a:lnTo>
                    <a:pt x="814" y="850"/>
                  </a:lnTo>
                  <a:lnTo>
                    <a:pt x="783" y="862"/>
                  </a:lnTo>
                  <a:lnTo>
                    <a:pt x="743" y="877"/>
                  </a:lnTo>
                  <a:lnTo>
                    <a:pt x="694" y="895"/>
                  </a:lnTo>
                  <a:lnTo>
                    <a:pt x="638" y="916"/>
                  </a:lnTo>
                  <a:lnTo>
                    <a:pt x="577" y="939"/>
                  </a:lnTo>
                  <a:lnTo>
                    <a:pt x="511" y="963"/>
                  </a:lnTo>
                  <a:lnTo>
                    <a:pt x="443" y="988"/>
                  </a:lnTo>
                  <a:lnTo>
                    <a:pt x="373" y="1013"/>
                  </a:lnTo>
                  <a:lnTo>
                    <a:pt x="303" y="1038"/>
                  </a:lnTo>
                  <a:lnTo>
                    <a:pt x="234" y="1062"/>
                  </a:lnTo>
                  <a:lnTo>
                    <a:pt x="168" y="1085"/>
                  </a:lnTo>
                  <a:lnTo>
                    <a:pt x="106" y="1105"/>
                  </a:lnTo>
                  <a:lnTo>
                    <a:pt x="49" y="1124"/>
                  </a:lnTo>
                  <a:lnTo>
                    <a:pt x="0" y="1139"/>
                  </a:lnTo>
                  <a:lnTo>
                    <a:pt x="11" y="1077"/>
                  </a:lnTo>
                  <a:lnTo>
                    <a:pt x="25" y="1012"/>
                  </a:lnTo>
                  <a:lnTo>
                    <a:pt x="41" y="943"/>
                  </a:lnTo>
                  <a:lnTo>
                    <a:pt x="58" y="872"/>
                  </a:lnTo>
                  <a:lnTo>
                    <a:pt x="78" y="797"/>
                  </a:lnTo>
                  <a:lnTo>
                    <a:pt x="98" y="722"/>
                  </a:lnTo>
                  <a:lnTo>
                    <a:pt x="121" y="644"/>
                  </a:lnTo>
                  <a:lnTo>
                    <a:pt x="145" y="566"/>
                  </a:lnTo>
                  <a:lnTo>
                    <a:pt x="169" y="489"/>
                  </a:lnTo>
                  <a:lnTo>
                    <a:pt x="194" y="412"/>
                  </a:lnTo>
                  <a:lnTo>
                    <a:pt x="220" y="337"/>
                  </a:lnTo>
                  <a:lnTo>
                    <a:pt x="247" y="262"/>
                  </a:lnTo>
                  <a:lnTo>
                    <a:pt x="273" y="191"/>
                  </a:lnTo>
                  <a:lnTo>
                    <a:pt x="300" y="124"/>
                  </a:lnTo>
                  <a:lnTo>
                    <a:pt x="327" y="59"/>
                  </a:lnTo>
                  <a:lnTo>
                    <a:pt x="354" y="0"/>
                  </a:lnTo>
                  <a:lnTo>
                    <a:pt x="420" y="7"/>
                  </a:lnTo>
                  <a:lnTo>
                    <a:pt x="493" y="12"/>
                  </a:lnTo>
                  <a:lnTo>
                    <a:pt x="571" y="17"/>
                  </a:lnTo>
                  <a:lnTo>
                    <a:pt x="654" y="22"/>
                  </a:lnTo>
                  <a:lnTo>
                    <a:pt x="741" y="25"/>
                  </a:lnTo>
                  <a:lnTo>
                    <a:pt x="831" y="29"/>
                  </a:lnTo>
                  <a:lnTo>
                    <a:pt x="924" y="31"/>
                  </a:lnTo>
                  <a:lnTo>
                    <a:pt x="1018" y="34"/>
                  </a:lnTo>
                  <a:lnTo>
                    <a:pt x="1113" y="37"/>
                  </a:lnTo>
                  <a:lnTo>
                    <a:pt x="1208" y="39"/>
                  </a:lnTo>
                  <a:lnTo>
                    <a:pt x="1302" y="42"/>
                  </a:lnTo>
                  <a:lnTo>
                    <a:pt x="1394" y="45"/>
                  </a:lnTo>
                  <a:lnTo>
                    <a:pt x="1484" y="48"/>
                  </a:lnTo>
                  <a:lnTo>
                    <a:pt x="1572" y="52"/>
                  </a:lnTo>
                  <a:lnTo>
                    <a:pt x="1656" y="57"/>
                  </a:lnTo>
                  <a:lnTo>
                    <a:pt x="1735" y="62"/>
                  </a:lnTo>
                  <a:lnTo>
                    <a:pt x="1209" y="542"/>
                  </a:lnTo>
                  <a:lnTo>
                    <a:pt x="1218" y="549"/>
                  </a:lnTo>
                  <a:lnTo>
                    <a:pt x="1245" y="572"/>
                  </a:lnTo>
                  <a:lnTo>
                    <a:pt x="1286" y="608"/>
                  </a:lnTo>
                  <a:lnTo>
                    <a:pt x="1341" y="655"/>
                  </a:lnTo>
                  <a:lnTo>
                    <a:pt x="1407" y="712"/>
                  </a:lnTo>
                  <a:lnTo>
                    <a:pt x="1482" y="779"/>
                  </a:lnTo>
                  <a:lnTo>
                    <a:pt x="1564" y="852"/>
                  </a:lnTo>
                  <a:lnTo>
                    <a:pt x="1653" y="930"/>
                  </a:lnTo>
                  <a:lnTo>
                    <a:pt x="1744" y="1012"/>
                  </a:lnTo>
                  <a:lnTo>
                    <a:pt x="1836" y="1097"/>
                  </a:lnTo>
                  <a:lnTo>
                    <a:pt x="1928" y="1183"/>
                  </a:lnTo>
                  <a:lnTo>
                    <a:pt x="2017" y="1268"/>
                  </a:lnTo>
                  <a:lnTo>
                    <a:pt x="2101" y="1351"/>
                  </a:lnTo>
                  <a:lnTo>
                    <a:pt x="2179" y="1430"/>
                  </a:lnTo>
                  <a:lnTo>
                    <a:pt x="2215" y="1467"/>
                  </a:lnTo>
                  <a:lnTo>
                    <a:pt x="2249" y="1504"/>
                  </a:lnTo>
                  <a:lnTo>
                    <a:pt x="2280" y="1538"/>
                  </a:lnTo>
                  <a:lnTo>
                    <a:pt x="2308" y="1572"/>
                  </a:lnTo>
                  <a:lnTo>
                    <a:pt x="2288" y="1598"/>
                  </a:lnTo>
                  <a:lnTo>
                    <a:pt x="2264" y="1627"/>
                  </a:lnTo>
                  <a:lnTo>
                    <a:pt x="2238" y="1656"/>
                  </a:lnTo>
                  <a:lnTo>
                    <a:pt x="2210" y="1687"/>
                  </a:lnTo>
                  <a:lnTo>
                    <a:pt x="2178" y="1720"/>
                  </a:lnTo>
                  <a:lnTo>
                    <a:pt x="2145" y="1753"/>
                  </a:lnTo>
                  <a:lnTo>
                    <a:pt x="2110" y="1787"/>
                  </a:lnTo>
                  <a:lnTo>
                    <a:pt x="2073" y="1822"/>
                  </a:lnTo>
                  <a:lnTo>
                    <a:pt x="1995" y="1893"/>
                  </a:lnTo>
                  <a:lnTo>
                    <a:pt x="1914" y="1965"/>
                  </a:lnTo>
                  <a:lnTo>
                    <a:pt x="1831" y="2037"/>
                  </a:lnTo>
                  <a:lnTo>
                    <a:pt x="1748" y="2107"/>
                  </a:lnTo>
                  <a:lnTo>
                    <a:pt x="1668" y="2173"/>
                  </a:lnTo>
                  <a:lnTo>
                    <a:pt x="1590" y="2234"/>
                  </a:lnTo>
                  <a:lnTo>
                    <a:pt x="1520" y="2290"/>
                  </a:lnTo>
                  <a:lnTo>
                    <a:pt x="1459" y="2339"/>
                  </a:lnTo>
                  <a:lnTo>
                    <a:pt x="1407" y="2379"/>
                  </a:lnTo>
                  <a:lnTo>
                    <a:pt x="1368" y="2410"/>
                  </a:lnTo>
                  <a:lnTo>
                    <a:pt x="1343" y="2429"/>
                  </a:lnTo>
                  <a:lnTo>
                    <a:pt x="1335" y="2436"/>
                  </a:lnTo>
                  <a:close/>
                </a:path>
              </a:pathLst>
            </a:custGeom>
            <a:solidFill>
              <a:srgbClr val="618FF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8138" name="Group 18"/>
          <p:cNvGrpSpPr>
            <a:grpSpLocks/>
          </p:cNvGrpSpPr>
          <p:nvPr/>
        </p:nvGrpSpPr>
        <p:grpSpPr bwMode="auto">
          <a:xfrm rot="4350682">
            <a:off x="2077245" y="1777206"/>
            <a:ext cx="900112" cy="962025"/>
            <a:chOff x="1621" y="3015"/>
            <a:chExt cx="500" cy="512"/>
          </a:xfrm>
        </p:grpSpPr>
        <p:sp>
          <p:nvSpPr>
            <p:cNvPr id="48155" name="Freeform 19"/>
            <p:cNvSpPr>
              <a:spLocks/>
            </p:cNvSpPr>
            <p:nvPr/>
          </p:nvSpPr>
          <p:spPr bwMode="auto">
            <a:xfrm>
              <a:off x="1621" y="3015"/>
              <a:ext cx="500" cy="512"/>
            </a:xfrm>
            <a:custGeom>
              <a:avLst/>
              <a:gdLst>
                <a:gd name="T0" fmla="*/ 806 w 2998"/>
                <a:gd name="T1" fmla="*/ 1488 h 3073"/>
                <a:gd name="T2" fmla="*/ 752 w 2998"/>
                <a:gd name="T3" fmla="*/ 1520 h 3073"/>
                <a:gd name="T4" fmla="*/ 610 w 2998"/>
                <a:gd name="T5" fmla="*/ 1597 h 3073"/>
                <a:gd name="T6" fmla="*/ 421 w 2998"/>
                <a:gd name="T7" fmla="*/ 1692 h 3073"/>
                <a:gd name="T8" fmla="*/ 223 w 2998"/>
                <a:gd name="T9" fmla="*/ 1788 h 3073"/>
                <a:gd name="T10" fmla="*/ 47 w 2998"/>
                <a:gd name="T11" fmla="*/ 1868 h 3073"/>
                <a:gd name="T12" fmla="*/ 51 w 2998"/>
                <a:gd name="T13" fmla="*/ 1691 h 3073"/>
                <a:gd name="T14" fmla="*/ 149 w 2998"/>
                <a:gd name="T15" fmla="*/ 1341 h 3073"/>
                <a:gd name="T16" fmla="*/ 269 w 2998"/>
                <a:gd name="T17" fmla="*/ 953 h 3073"/>
                <a:gd name="T18" fmla="*/ 382 w 2998"/>
                <a:gd name="T19" fmla="*/ 627 h 3073"/>
                <a:gd name="T20" fmla="*/ 453 w 2998"/>
                <a:gd name="T21" fmla="*/ 439 h 3073"/>
                <a:gd name="T22" fmla="*/ 526 w 2998"/>
                <a:gd name="T23" fmla="*/ 262 h 3073"/>
                <a:gd name="T24" fmla="*/ 601 w 2998"/>
                <a:gd name="T25" fmla="*/ 99 h 3073"/>
                <a:gd name="T26" fmla="*/ 693 w 2998"/>
                <a:gd name="T27" fmla="*/ 0 h 3073"/>
                <a:gd name="T28" fmla="*/ 834 w 2998"/>
                <a:gd name="T29" fmla="*/ 0 h 3073"/>
                <a:gd name="T30" fmla="*/ 995 w 2998"/>
                <a:gd name="T31" fmla="*/ 6 h 3073"/>
                <a:gd name="T32" fmla="*/ 1299 w 2998"/>
                <a:gd name="T33" fmla="*/ 26 h 3073"/>
                <a:gd name="T34" fmla="*/ 1626 w 2998"/>
                <a:gd name="T35" fmla="*/ 62 h 3073"/>
                <a:gd name="T36" fmla="*/ 1828 w 2998"/>
                <a:gd name="T37" fmla="*/ 89 h 3073"/>
                <a:gd name="T38" fmla="*/ 2028 w 2998"/>
                <a:gd name="T39" fmla="*/ 123 h 3073"/>
                <a:gd name="T40" fmla="*/ 2221 w 2998"/>
                <a:gd name="T41" fmla="*/ 162 h 3073"/>
                <a:gd name="T42" fmla="*/ 2405 w 2998"/>
                <a:gd name="T43" fmla="*/ 205 h 3073"/>
                <a:gd name="T44" fmla="*/ 2574 w 2998"/>
                <a:gd name="T45" fmla="*/ 253 h 3073"/>
                <a:gd name="T46" fmla="*/ 1946 w 2998"/>
                <a:gd name="T47" fmla="*/ 920 h 3073"/>
                <a:gd name="T48" fmla="*/ 2080 w 2998"/>
                <a:gd name="T49" fmla="*/ 1033 h 3073"/>
                <a:gd name="T50" fmla="*/ 2342 w 2998"/>
                <a:gd name="T51" fmla="*/ 1235 h 3073"/>
                <a:gd name="T52" fmla="*/ 2577 w 2998"/>
                <a:gd name="T53" fmla="*/ 1423 h 3073"/>
                <a:gd name="T54" fmla="*/ 2710 w 2998"/>
                <a:gd name="T55" fmla="*/ 1537 h 3073"/>
                <a:gd name="T56" fmla="*/ 2826 w 2998"/>
                <a:gd name="T57" fmla="*/ 1649 h 3073"/>
                <a:gd name="T58" fmla="*/ 2918 w 2998"/>
                <a:gd name="T59" fmla="*/ 1755 h 3073"/>
                <a:gd name="T60" fmla="*/ 2978 w 2998"/>
                <a:gd name="T61" fmla="*/ 1855 h 3073"/>
                <a:gd name="T62" fmla="*/ 2998 w 2998"/>
                <a:gd name="T63" fmla="*/ 1943 h 3073"/>
                <a:gd name="T64" fmla="*/ 2918 w 2998"/>
                <a:gd name="T65" fmla="*/ 2017 h 3073"/>
                <a:gd name="T66" fmla="*/ 2711 w 2998"/>
                <a:gd name="T67" fmla="*/ 2207 h 3073"/>
                <a:gd name="T68" fmla="*/ 2431 w 2998"/>
                <a:gd name="T69" fmla="*/ 2467 h 3073"/>
                <a:gd name="T70" fmla="*/ 2131 w 2998"/>
                <a:gd name="T71" fmla="*/ 2748 h 3073"/>
                <a:gd name="T72" fmla="*/ 1862 w 2998"/>
                <a:gd name="T73" fmla="*/ 3003 h 3073"/>
                <a:gd name="T74" fmla="*/ 1689 w 2998"/>
                <a:gd name="T75" fmla="*/ 3019 h 3073"/>
                <a:gd name="T76" fmla="*/ 1547 w 2998"/>
                <a:gd name="T77" fmla="*/ 2912 h 3073"/>
                <a:gd name="T78" fmla="*/ 1415 w 2998"/>
                <a:gd name="T79" fmla="*/ 2780 h 3073"/>
                <a:gd name="T80" fmla="*/ 1292 w 2998"/>
                <a:gd name="T81" fmla="*/ 2627 h 3073"/>
                <a:gd name="T82" fmla="*/ 1181 w 2998"/>
                <a:gd name="T83" fmla="*/ 2460 h 3073"/>
                <a:gd name="T84" fmla="*/ 1083 w 2998"/>
                <a:gd name="T85" fmla="*/ 2286 h 3073"/>
                <a:gd name="T86" fmla="*/ 998 w 2998"/>
                <a:gd name="T87" fmla="*/ 2107 h 3073"/>
                <a:gd name="T88" fmla="*/ 928 w 2998"/>
                <a:gd name="T89" fmla="*/ 1932 h 3073"/>
                <a:gd name="T90" fmla="*/ 874 w 2998"/>
                <a:gd name="T91" fmla="*/ 1765 h 3073"/>
                <a:gd name="T92" fmla="*/ 836 w 2998"/>
                <a:gd name="T93" fmla="*/ 1612 h 3073"/>
                <a:gd name="T94" fmla="*/ 816 w 2998"/>
                <a:gd name="T95" fmla="*/ 1479 h 307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998"/>
                <a:gd name="T145" fmla="*/ 0 h 3073"/>
                <a:gd name="T146" fmla="*/ 2998 w 2998"/>
                <a:gd name="T147" fmla="*/ 3073 h 307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998" h="3073">
                  <a:moveTo>
                    <a:pt x="816" y="1479"/>
                  </a:moveTo>
                  <a:lnTo>
                    <a:pt x="812" y="1483"/>
                  </a:lnTo>
                  <a:lnTo>
                    <a:pt x="806" y="1488"/>
                  </a:lnTo>
                  <a:lnTo>
                    <a:pt x="796" y="1494"/>
                  </a:lnTo>
                  <a:lnTo>
                    <a:pt x="784" y="1502"/>
                  </a:lnTo>
                  <a:lnTo>
                    <a:pt x="752" y="1520"/>
                  </a:lnTo>
                  <a:lnTo>
                    <a:pt x="712" y="1543"/>
                  </a:lnTo>
                  <a:lnTo>
                    <a:pt x="664" y="1569"/>
                  </a:lnTo>
                  <a:lnTo>
                    <a:pt x="610" y="1597"/>
                  </a:lnTo>
                  <a:lnTo>
                    <a:pt x="551" y="1628"/>
                  </a:lnTo>
                  <a:lnTo>
                    <a:pt x="487" y="1659"/>
                  </a:lnTo>
                  <a:lnTo>
                    <a:pt x="421" y="1692"/>
                  </a:lnTo>
                  <a:lnTo>
                    <a:pt x="355" y="1725"/>
                  </a:lnTo>
                  <a:lnTo>
                    <a:pt x="288" y="1757"/>
                  </a:lnTo>
                  <a:lnTo>
                    <a:pt x="223" y="1788"/>
                  </a:lnTo>
                  <a:lnTo>
                    <a:pt x="160" y="1817"/>
                  </a:lnTo>
                  <a:lnTo>
                    <a:pt x="101" y="1845"/>
                  </a:lnTo>
                  <a:lnTo>
                    <a:pt x="47" y="1868"/>
                  </a:lnTo>
                  <a:lnTo>
                    <a:pt x="0" y="1888"/>
                  </a:lnTo>
                  <a:lnTo>
                    <a:pt x="23" y="1794"/>
                  </a:lnTo>
                  <a:lnTo>
                    <a:pt x="51" y="1691"/>
                  </a:lnTo>
                  <a:lnTo>
                    <a:pt x="81" y="1581"/>
                  </a:lnTo>
                  <a:lnTo>
                    <a:pt x="114" y="1464"/>
                  </a:lnTo>
                  <a:lnTo>
                    <a:pt x="149" y="1341"/>
                  </a:lnTo>
                  <a:lnTo>
                    <a:pt x="187" y="1214"/>
                  </a:lnTo>
                  <a:lnTo>
                    <a:pt x="227" y="1085"/>
                  </a:lnTo>
                  <a:lnTo>
                    <a:pt x="269" y="953"/>
                  </a:lnTo>
                  <a:lnTo>
                    <a:pt x="313" y="822"/>
                  </a:lnTo>
                  <a:lnTo>
                    <a:pt x="358" y="692"/>
                  </a:lnTo>
                  <a:lnTo>
                    <a:pt x="382" y="627"/>
                  </a:lnTo>
                  <a:lnTo>
                    <a:pt x="405" y="563"/>
                  </a:lnTo>
                  <a:lnTo>
                    <a:pt x="429" y="500"/>
                  </a:lnTo>
                  <a:lnTo>
                    <a:pt x="453" y="439"/>
                  </a:lnTo>
                  <a:lnTo>
                    <a:pt x="477" y="378"/>
                  </a:lnTo>
                  <a:lnTo>
                    <a:pt x="501" y="319"/>
                  </a:lnTo>
                  <a:lnTo>
                    <a:pt x="526" y="262"/>
                  </a:lnTo>
                  <a:lnTo>
                    <a:pt x="552" y="206"/>
                  </a:lnTo>
                  <a:lnTo>
                    <a:pt x="577" y="152"/>
                  </a:lnTo>
                  <a:lnTo>
                    <a:pt x="601" y="99"/>
                  </a:lnTo>
                  <a:lnTo>
                    <a:pt x="626" y="49"/>
                  </a:lnTo>
                  <a:lnTo>
                    <a:pt x="651" y="1"/>
                  </a:lnTo>
                  <a:lnTo>
                    <a:pt x="693" y="0"/>
                  </a:lnTo>
                  <a:lnTo>
                    <a:pt x="738" y="0"/>
                  </a:lnTo>
                  <a:lnTo>
                    <a:pt x="785" y="0"/>
                  </a:lnTo>
                  <a:lnTo>
                    <a:pt x="834" y="0"/>
                  </a:lnTo>
                  <a:lnTo>
                    <a:pt x="886" y="1"/>
                  </a:lnTo>
                  <a:lnTo>
                    <a:pt x="940" y="3"/>
                  </a:lnTo>
                  <a:lnTo>
                    <a:pt x="995" y="6"/>
                  </a:lnTo>
                  <a:lnTo>
                    <a:pt x="1053" y="9"/>
                  </a:lnTo>
                  <a:lnTo>
                    <a:pt x="1173" y="16"/>
                  </a:lnTo>
                  <a:lnTo>
                    <a:pt x="1299" y="26"/>
                  </a:lnTo>
                  <a:lnTo>
                    <a:pt x="1428" y="39"/>
                  </a:lnTo>
                  <a:lnTo>
                    <a:pt x="1560" y="53"/>
                  </a:lnTo>
                  <a:lnTo>
                    <a:pt x="1626" y="62"/>
                  </a:lnTo>
                  <a:lnTo>
                    <a:pt x="1693" y="70"/>
                  </a:lnTo>
                  <a:lnTo>
                    <a:pt x="1760" y="80"/>
                  </a:lnTo>
                  <a:lnTo>
                    <a:pt x="1828" y="89"/>
                  </a:lnTo>
                  <a:lnTo>
                    <a:pt x="1894" y="100"/>
                  </a:lnTo>
                  <a:lnTo>
                    <a:pt x="1961" y="111"/>
                  </a:lnTo>
                  <a:lnTo>
                    <a:pt x="2028" y="123"/>
                  </a:lnTo>
                  <a:lnTo>
                    <a:pt x="2093" y="135"/>
                  </a:lnTo>
                  <a:lnTo>
                    <a:pt x="2158" y="149"/>
                  </a:lnTo>
                  <a:lnTo>
                    <a:pt x="2221" y="162"/>
                  </a:lnTo>
                  <a:lnTo>
                    <a:pt x="2284" y="176"/>
                  </a:lnTo>
                  <a:lnTo>
                    <a:pt x="2345" y="190"/>
                  </a:lnTo>
                  <a:lnTo>
                    <a:pt x="2405" y="205"/>
                  </a:lnTo>
                  <a:lnTo>
                    <a:pt x="2463" y="221"/>
                  </a:lnTo>
                  <a:lnTo>
                    <a:pt x="2519" y="237"/>
                  </a:lnTo>
                  <a:lnTo>
                    <a:pt x="2574" y="253"/>
                  </a:lnTo>
                  <a:lnTo>
                    <a:pt x="1899" y="873"/>
                  </a:lnTo>
                  <a:lnTo>
                    <a:pt x="1921" y="896"/>
                  </a:lnTo>
                  <a:lnTo>
                    <a:pt x="1946" y="920"/>
                  </a:lnTo>
                  <a:lnTo>
                    <a:pt x="1976" y="946"/>
                  </a:lnTo>
                  <a:lnTo>
                    <a:pt x="2008" y="973"/>
                  </a:lnTo>
                  <a:lnTo>
                    <a:pt x="2080" y="1033"/>
                  </a:lnTo>
                  <a:lnTo>
                    <a:pt x="2162" y="1096"/>
                  </a:lnTo>
                  <a:lnTo>
                    <a:pt x="2250" y="1164"/>
                  </a:lnTo>
                  <a:lnTo>
                    <a:pt x="2342" y="1235"/>
                  </a:lnTo>
                  <a:lnTo>
                    <a:pt x="2437" y="1309"/>
                  </a:lnTo>
                  <a:lnTo>
                    <a:pt x="2531" y="1384"/>
                  </a:lnTo>
                  <a:lnTo>
                    <a:pt x="2577" y="1423"/>
                  </a:lnTo>
                  <a:lnTo>
                    <a:pt x="2623" y="1461"/>
                  </a:lnTo>
                  <a:lnTo>
                    <a:pt x="2667" y="1499"/>
                  </a:lnTo>
                  <a:lnTo>
                    <a:pt x="2710" y="1537"/>
                  </a:lnTo>
                  <a:lnTo>
                    <a:pt x="2751" y="1574"/>
                  </a:lnTo>
                  <a:lnTo>
                    <a:pt x="2790" y="1612"/>
                  </a:lnTo>
                  <a:lnTo>
                    <a:pt x="2826" y="1649"/>
                  </a:lnTo>
                  <a:lnTo>
                    <a:pt x="2860" y="1685"/>
                  </a:lnTo>
                  <a:lnTo>
                    <a:pt x="2891" y="1720"/>
                  </a:lnTo>
                  <a:lnTo>
                    <a:pt x="2918" y="1755"/>
                  </a:lnTo>
                  <a:lnTo>
                    <a:pt x="2942" y="1789"/>
                  </a:lnTo>
                  <a:lnTo>
                    <a:pt x="2962" y="1822"/>
                  </a:lnTo>
                  <a:lnTo>
                    <a:pt x="2978" y="1855"/>
                  </a:lnTo>
                  <a:lnTo>
                    <a:pt x="2990" y="1885"/>
                  </a:lnTo>
                  <a:lnTo>
                    <a:pt x="2996" y="1915"/>
                  </a:lnTo>
                  <a:lnTo>
                    <a:pt x="2998" y="1943"/>
                  </a:lnTo>
                  <a:lnTo>
                    <a:pt x="2989" y="1951"/>
                  </a:lnTo>
                  <a:lnTo>
                    <a:pt x="2961" y="1977"/>
                  </a:lnTo>
                  <a:lnTo>
                    <a:pt x="2918" y="2017"/>
                  </a:lnTo>
                  <a:lnTo>
                    <a:pt x="2860" y="2069"/>
                  </a:lnTo>
                  <a:lnTo>
                    <a:pt x="2791" y="2133"/>
                  </a:lnTo>
                  <a:lnTo>
                    <a:pt x="2711" y="2207"/>
                  </a:lnTo>
                  <a:lnTo>
                    <a:pt x="2623" y="2289"/>
                  </a:lnTo>
                  <a:lnTo>
                    <a:pt x="2529" y="2376"/>
                  </a:lnTo>
                  <a:lnTo>
                    <a:pt x="2431" y="2467"/>
                  </a:lnTo>
                  <a:lnTo>
                    <a:pt x="2331" y="2560"/>
                  </a:lnTo>
                  <a:lnTo>
                    <a:pt x="2230" y="2654"/>
                  </a:lnTo>
                  <a:lnTo>
                    <a:pt x="2131" y="2748"/>
                  </a:lnTo>
                  <a:lnTo>
                    <a:pt x="2035" y="2838"/>
                  </a:lnTo>
                  <a:lnTo>
                    <a:pt x="1944" y="2924"/>
                  </a:lnTo>
                  <a:lnTo>
                    <a:pt x="1862" y="3003"/>
                  </a:lnTo>
                  <a:lnTo>
                    <a:pt x="1789" y="3073"/>
                  </a:lnTo>
                  <a:lnTo>
                    <a:pt x="1739" y="3048"/>
                  </a:lnTo>
                  <a:lnTo>
                    <a:pt x="1689" y="3019"/>
                  </a:lnTo>
                  <a:lnTo>
                    <a:pt x="1641" y="2987"/>
                  </a:lnTo>
                  <a:lnTo>
                    <a:pt x="1594" y="2951"/>
                  </a:lnTo>
                  <a:lnTo>
                    <a:pt x="1547" y="2912"/>
                  </a:lnTo>
                  <a:lnTo>
                    <a:pt x="1502" y="2870"/>
                  </a:lnTo>
                  <a:lnTo>
                    <a:pt x="1458" y="2826"/>
                  </a:lnTo>
                  <a:lnTo>
                    <a:pt x="1415" y="2780"/>
                  </a:lnTo>
                  <a:lnTo>
                    <a:pt x="1373" y="2731"/>
                  </a:lnTo>
                  <a:lnTo>
                    <a:pt x="1332" y="2680"/>
                  </a:lnTo>
                  <a:lnTo>
                    <a:pt x="1292" y="2627"/>
                  </a:lnTo>
                  <a:lnTo>
                    <a:pt x="1254" y="2572"/>
                  </a:lnTo>
                  <a:lnTo>
                    <a:pt x="1216" y="2517"/>
                  </a:lnTo>
                  <a:lnTo>
                    <a:pt x="1181" y="2460"/>
                  </a:lnTo>
                  <a:lnTo>
                    <a:pt x="1147" y="2403"/>
                  </a:lnTo>
                  <a:lnTo>
                    <a:pt x="1114" y="2344"/>
                  </a:lnTo>
                  <a:lnTo>
                    <a:pt x="1083" y="2286"/>
                  </a:lnTo>
                  <a:lnTo>
                    <a:pt x="1053" y="2225"/>
                  </a:lnTo>
                  <a:lnTo>
                    <a:pt x="1025" y="2166"/>
                  </a:lnTo>
                  <a:lnTo>
                    <a:pt x="998" y="2107"/>
                  </a:lnTo>
                  <a:lnTo>
                    <a:pt x="973" y="2048"/>
                  </a:lnTo>
                  <a:lnTo>
                    <a:pt x="950" y="1990"/>
                  </a:lnTo>
                  <a:lnTo>
                    <a:pt x="928" y="1932"/>
                  </a:lnTo>
                  <a:lnTo>
                    <a:pt x="908" y="1875"/>
                  </a:lnTo>
                  <a:lnTo>
                    <a:pt x="890" y="1819"/>
                  </a:lnTo>
                  <a:lnTo>
                    <a:pt x="874" y="1765"/>
                  </a:lnTo>
                  <a:lnTo>
                    <a:pt x="859" y="1712"/>
                  </a:lnTo>
                  <a:lnTo>
                    <a:pt x="847" y="1661"/>
                  </a:lnTo>
                  <a:lnTo>
                    <a:pt x="836" y="1612"/>
                  </a:lnTo>
                  <a:lnTo>
                    <a:pt x="827" y="1565"/>
                  </a:lnTo>
                  <a:lnTo>
                    <a:pt x="821" y="1521"/>
                  </a:lnTo>
                  <a:lnTo>
                    <a:pt x="816" y="14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156" name="Freeform 20"/>
            <p:cNvSpPr>
              <a:spLocks/>
            </p:cNvSpPr>
            <p:nvPr/>
          </p:nvSpPr>
          <p:spPr bwMode="auto">
            <a:xfrm>
              <a:off x="1685" y="3061"/>
              <a:ext cx="385" cy="406"/>
            </a:xfrm>
            <a:custGeom>
              <a:avLst/>
              <a:gdLst>
                <a:gd name="T0" fmla="*/ 1340 w 2308"/>
                <a:gd name="T1" fmla="*/ 2423 h 2436"/>
                <a:gd name="T2" fmla="*/ 1352 w 2308"/>
                <a:gd name="T3" fmla="*/ 2391 h 2436"/>
                <a:gd name="T4" fmla="*/ 1369 w 2308"/>
                <a:gd name="T5" fmla="*/ 2338 h 2436"/>
                <a:gd name="T6" fmla="*/ 1390 w 2308"/>
                <a:gd name="T7" fmla="*/ 2256 h 2436"/>
                <a:gd name="T8" fmla="*/ 1408 w 2308"/>
                <a:gd name="T9" fmla="*/ 2169 h 2436"/>
                <a:gd name="T10" fmla="*/ 1431 w 2308"/>
                <a:gd name="T11" fmla="*/ 2046 h 2436"/>
                <a:gd name="T12" fmla="*/ 1450 w 2308"/>
                <a:gd name="T13" fmla="*/ 1933 h 2436"/>
                <a:gd name="T14" fmla="*/ 966 w 2308"/>
                <a:gd name="T15" fmla="*/ 1996 h 2436"/>
                <a:gd name="T16" fmla="*/ 706 w 2308"/>
                <a:gd name="T17" fmla="*/ 1390 h 2436"/>
                <a:gd name="T18" fmla="*/ 833 w 2308"/>
                <a:gd name="T19" fmla="*/ 843 h 2436"/>
                <a:gd name="T20" fmla="*/ 783 w 2308"/>
                <a:gd name="T21" fmla="*/ 862 h 2436"/>
                <a:gd name="T22" fmla="*/ 694 w 2308"/>
                <a:gd name="T23" fmla="*/ 895 h 2436"/>
                <a:gd name="T24" fmla="*/ 577 w 2308"/>
                <a:gd name="T25" fmla="*/ 939 h 2436"/>
                <a:gd name="T26" fmla="*/ 443 w 2308"/>
                <a:gd name="T27" fmla="*/ 988 h 2436"/>
                <a:gd name="T28" fmla="*/ 303 w 2308"/>
                <a:gd name="T29" fmla="*/ 1038 h 2436"/>
                <a:gd name="T30" fmla="*/ 168 w 2308"/>
                <a:gd name="T31" fmla="*/ 1085 h 2436"/>
                <a:gd name="T32" fmla="*/ 49 w 2308"/>
                <a:gd name="T33" fmla="*/ 1124 h 2436"/>
                <a:gd name="T34" fmla="*/ 11 w 2308"/>
                <a:gd name="T35" fmla="*/ 1077 h 2436"/>
                <a:gd name="T36" fmla="*/ 41 w 2308"/>
                <a:gd name="T37" fmla="*/ 943 h 2436"/>
                <a:gd name="T38" fmla="*/ 78 w 2308"/>
                <a:gd name="T39" fmla="*/ 797 h 2436"/>
                <a:gd name="T40" fmla="*/ 121 w 2308"/>
                <a:gd name="T41" fmla="*/ 644 h 2436"/>
                <a:gd name="T42" fmla="*/ 169 w 2308"/>
                <a:gd name="T43" fmla="*/ 489 h 2436"/>
                <a:gd name="T44" fmla="*/ 220 w 2308"/>
                <a:gd name="T45" fmla="*/ 337 h 2436"/>
                <a:gd name="T46" fmla="*/ 273 w 2308"/>
                <a:gd name="T47" fmla="*/ 191 h 2436"/>
                <a:gd name="T48" fmla="*/ 327 w 2308"/>
                <a:gd name="T49" fmla="*/ 59 h 2436"/>
                <a:gd name="T50" fmla="*/ 420 w 2308"/>
                <a:gd name="T51" fmla="*/ 7 h 2436"/>
                <a:gd name="T52" fmla="*/ 571 w 2308"/>
                <a:gd name="T53" fmla="*/ 17 h 2436"/>
                <a:gd name="T54" fmla="*/ 741 w 2308"/>
                <a:gd name="T55" fmla="*/ 25 h 2436"/>
                <a:gd name="T56" fmla="*/ 924 w 2308"/>
                <a:gd name="T57" fmla="*/ 31 h 2436"/>
                <a:gd name="T58" fmla="*/ 1113 w 2308"/>
                <a:gd name="T59" fmla="*/ 37 h 2436"/>
                <a:gd name="T60" fmla="*/ 1302 w 2308"/>
                <a:gd name="T61" fmla="*/ 42 h 2436"/>
                <a:gd name="T62" fmla="*/ 1484 w 2308"/>
                <a:gd name="T63" fmla="*/ 48 h 2436"/>
                <a:gd name="T64" fmla="*/ 1656 w 2308"/>
                <a:gd name="T65" fmla="*/ 57 h 2436"/>
                <a:gd name="T66" fmla="*/ 1209 w 2308"/>
                <a:gd name="T67" fmla="*/ 542 h 2436"/>
                <a:gd name="T68" fmla="*/ 1245 w 2308"/>
                <a:gd name="T69" fmla="*/ 572 h 2436"/>
                <a:gd name="T70" fmla="*/ 1341 w 2308"/>
                <a:gd name="T71" fmla="*/ 655 h 2436"/>
                <a:gd name="T72" fmla="*/ 1482 w 2308"/>
                <a:gd name="T73" fmla="*/ 779 h 2436"/>
                <a:gd name="T74" fmla="*/ 1653 w 2308"/>
                <a:gd name="T75" fmla="*/ 930 h 2436"/>
                <a:gd name="T76" fmla="*/ 1836 w 2308"/>
                <a:gd name="T77" fmla="*/ 1097 h 2436"/>
                <a:gd name="T78" fmla="*/ 2017 w 2308"/>
                <a:gd name="T79" fmla="*/ 1268 h 2436"/>
                <a:gd name="T80" fmla="*/ 2179 w 2308"/>
                <a:gd name="T81" fmla="*/ 1430 h 2436"/>
                <a:gd name="T82" fmla="*/ 2249 w 2308"/>
                <a:gd name="T83" fmla="*/ 1504 h 2436"/>
                <a:gd name="T84" fmla="*/ 2308 w 2308"/>
                <a:gd name="T85" fmla="*/ 1572 h 2436"/>
                <a:gd name="T86" fmla="*/ 2264 w 2308"/>
                <a:gd name="T87" fmla="*/ 1627 h 2436"/>
                <a:gd name="T88" fmla="*/ 2210 w 2308"/>
                <a:gd name="T89" fmla="*/ 1687 h 2436"/>
                <a:gd name="T90" fmla="*/ 2145 w 2308"/>
                <a:gd name="T91" fmla="*/ 1753 h 2436"/>
                <a:gd name="T92" fmla="*/ 2073 w 2308"/>
                <a:gd name="T93" fmla="*/ 1822 h 2436"/>
                <a:gd name="T94" fmla="*/ 1914 w 2308"/>
                <a:gd name="T95" fmla="*/ 1965 h 2436"/>
                <a:gd name="T96" fmla="*/ 1748 w 2308"/>
                <a:gd name="T97" fmla="*/ 2107 h 2436"/>
                <a:gd name="T98" fmla="*/ 1590 w 2308"/>
                <a:gd name="T99" fmla="*/ 2234 h 2436"/>
                <a:gd name="T100" fmla="*/ 1459 w 2308"/>
                <a:gd name="T101" fmla="*/ 2339 h 2436"/>
                <a:gd name="T102" fmla="*/ 1368 w 2308"/>
                <a:gd name="T103" fmla="*/ 2410 h 2436"/>
                <a:gd name="T104" fmla="*/ 1335 w 2308"/>
                <a:gd name="T105" fmla="*/ 2436 h 24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308"/>
                <a:gd name="T160" fmla="*/ 0 h 2436"/>
                <a:gd name="T161" fmla="*/ 2308 w 2308"/>
                <a:gd name="T162" fmla="*/ 2436 h 24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308" h="2436">
                  <a:moveTo>
                    <a:pt x="1335" y="2436"/>
                  </a:moveTo>
                  <a:lnTo>
                    <a:pt x="1340" y="2423"/>
                  </a:lnTo>
                  <a:lnTo>
                    <a:pt x="1346" y="2408"/>
                  </a:lnTo>
                  <a:lnTo>
                    <a:pt x="1352" y="2391"/>
                  </a:lnTo>
                  <a:lnTo>
                    <a:pt x="1358" y="2374"/>
                  </a:lnTo>
                  <a:lnTo>
                    <a:pt x="1369" y="2338"/>
                  </a:lnTo>
                  <a:lnTo>
                    <a:pt x="1379" y="2298"/>
                  </a:lnTo>
                  <a:lnTo>
                    <a:pt x="1390" y="2256"/>
                  </a:lnTo>
                  <a:lnTo>
                    <a:pt x="1399" y="2213"/>
                  </a:lnTo>
                  <a:lnTo>
                    <a:pt x="1408" y="2169"/>
                  </a:lnTo>
                  <a:lnTo>
                    <a:pt x="1417" y="2126"/>
                  </a:lnTo>
                  <a:lnTo>
                    <a:pt x="1431" y="2046"/>
                  </a:lnTo>
                  <a:lnTo>
                    <a:pt x="1443" y="1979"/>
                  </a:lnTo>
                  <a:lnTo>
                    <a:pt x="1450" y="1933"/>
                  </a:lnTo>
                  <a:lnTo>
                    <a:pt x="1452" y="1916"/>
                  </a:lnTo>
                  <a:lnTo>
                    <a:pt x="966" y="1996"/>
                  </a:lnTo>
                  <a:lnTo>
                    <a:pt x="1146" y="1422"/>
                  </a:lnTo>
                  <a:lnTo>
                    <a:pt x="706" y="1390"/>
                  </a:lnTo>
                  <a:lnTo>
                    <a:pt x="840" y="841"/>
                  </a:lnTo>
                  <a:lnTo>
                    <a:pt x="833" y="843"/>
                  </a:lnTo>
                  <a:lnTo>
                    <a:pt x="814" y="850"/>
                  </a:lnTo>
                  <a:lnTo>
                    <a:pt x="783" y="862"/>
                  </a:lnTo>
                  <a:lnTo>
                    <a:pt x="743" y="877"/>
                  </a:lnTo>
                  <a:lnTo>
                    <a:pt x="694" y="895"/>
                  </a:lnTo>
                  <a:lnTo>
                    <a:pt x="638" y="916"/>
                  </a:lnTo>
                  <a:lnTo>
                    <a:pt x="577" y="939"/>
                  </a:lnTo>
                  <a:lnTo>
                    <a:pt x="511" y="963"/>
                  </a:lnTo>
                  <a:lnTo>
                    <a:pt x="443" y="988"/>
                  </a:lnTo>
                  <a:lnTo>
                    <a:pt x="373" y="1013"/>
                  </a:lnTo>
                  <a:lnTo>
                    <a:pt x="303" y="1038"/>
                  </a:lnTo>
                  <a:lnTo>
                    <a:pt x="234" y="1062"/>
                  </a:lnTo>
                  <a:lnTo>
                    <a:pt x="168" y="1085"/>
                  </a:lnTo>
                  <a:lnTo>
                    <a:pt x="106" y="1105"/>
                  </a:lnTo>
                  <a:lnTo>
                    <a:pt x="49" y="1124"/>
                  </a:lnTo>
                  <a:lnTo>
                    <a:pt x="0" y="1139"/>
                  </a:lnTo>
                  <a:lnTo>
                    <a:pt x="11" y="1077"/>
                  </a:lnTo>
                  <a:lnTo>
                    <a:pt x="25" y="1012"/>
                  </a:lnTo>
                  <a:lnTo>
                    <a:pt x="41" y="943"/>
                  </a:lnTo>
                  <a:lnTo>
                    <a:pt x="58" y="872"/>
                  </a:lnTo>
                  <a:lnTo>
                    <a:pt x="78" y="797"/>
                  </a:lnTo>
                  <a:lnTo>
                    <a:pt x="98" y="722"/>
                  </a:lnTo>
                  <a:lnTo>
                    <a:pt x="121" y="644"/>
                  </a:lnTo>
                  <a:lnTo>
                    <a:pt x="145" y="566"/>
                  </a:lnTo>
                  <a:lnTo>
                    <a:pt x="169" y="489"/>
                  </a:lnTo>
                  <a:lnTo>
                    <a:pt x="194" y="412"/>
                  </a:lnTo>
                  <a:lnTo>
                    <a:pt x="220" y="337"/>
                  </a:lnTo>
                  <a:lnTo>
                    <a:pt x="247" y="262"/>
                  </a:lnTo>
                  <a:lnTo>
                    <a:pt x="273" y="191"/>
                  </a:lnTo>
                  <a:lnTo>
                    <a:pt x="300" y="124"/>
                  </a:lnTo>
                  <a:lnTo>
                    <a:pt x="327" y="59"/>
                  </a:lnTo>
                  <a:lnTo>
                    <a:pt x="354" y="0"/>
                  </a:lnTo>
                  <a:lnTo>
                    <a:pt x="420" y="7"/>
                  </a:lnTo>
                  <a:lnTo>
                    <a:pt x="493" y="12"/>
                  </a:lnTo>
                  <a:lnTo>
                    <a:pt x="571" y="17"/>
                  </a:lnTo>
                  <a:lnTo>
                    <a:pt x="654" y="22"/>
                  </a:lnTo>
                  <a:lnTo>
                    <a:pt x="741" y="25"/>
                  </a:lnTo>
                  <a:lnTo>
                    <a:pt x="831" y="29"/>
                  </a:lnTo>
                  <a:lnTo>
                    <a:pt x="924" y="31"/>
                  </a:lnTo>
                  <a:lnTo>
                    <a:pt x="1018" y="34"/>
                  </a:lnTo>
                  <a:lnTo>
                    <a:pt x="1113" y="37"/>
                  </a:lnTo>
                  <a:lnTo>
                    <a:pt x="1208" y="39"/>
                  </a:lnTo>
                  <a:lnTo>
                    <a:pt x="1302" y="42"/>
                  </a:lnTo>
                  <a:lnTo>
                    <a:pt x="1394" y="45"/>
                  </a:lnTo>
                  <a:lnTo>
                    <a:pt x="1484" y="48"/>
                  </a:lnTo>
                  <a:lnTo>
                    <a:pt x="1572" y="52"/>
                  </a:lnTo>
                  <a:lnTo>
                    <a:pt x="1656" y="57"/>
                  </a:lnTo>
                  <a:lnTo>
                    <a:pt x="1735" y="62"/>
                  </a:lnTo>
                  <a:lnTo>
                    <a:pt x="1209" y="542"/>
                  </a:lnTo>
                  <a:lnTo>
                    <a:pt x="1218" y="549"/>
                  </a:lnTo>
                  <a:lnTo>
                    <a:pt x="1245" y="572"/>
                  </a:lnTo>
                  <a:lnTo>
                    <a:pt x="1286" y="608"/>
                  </a:lnTo>
                  <a:lnTo>
                    <a:pt x="1341" y="655"/>
                  </a:lnTo>
                  <a:lnTo>
                    <a:pt x="1407" y="712"/>
                  </a:lnTo>
                  <a:lnTo>
                    <a:pt x="1482" y="779"/>
                  </a:lnTo>
                  <a:lnTo>
                    <a:pt x="1564" y="852"/>
                  </a:lnTo>
                  <a:lnTo>
                    <a:pt x="1653" y="930"/>
                  </a:lnTo>
                  <a:lnTo>
                    <a:pt x="1744" y="1012"/>
                  </a:lnTo>
                  <a:lnTo>
                    <a:pt x="1836" y="1097"/>
                  </a:lnTo>
                  <a:lnTo>
                    <a:pt x="1928" y="1183"/>
                  </a:lnTo>
                  <a:lnTo>
                    <a:pt x="2017" y="1268"/>
                  </a:lnTo>
                  <a:lnTo>
                    <a:pt x="2101" y="1351"/>
                  </a:lnTo>
                  <a:lnTo>
                    <a:pt x="2179" y="1430"/>
                  </a:lnTo>
                  <a:lnTo>
                    <a:pt x="2215" y="1467"/>
                  </a:lnTo>
                  <a:lnTo>
                    <a:pt x="2249" y="1504"/>
                  </a:lnTo>
                  <a:lnTo>
                    <a:pt x="2280" y="1538"/>
                  </a:lnTo>
                  <a:lnTo>
                    <a:pt x="2308" y="1572"/>
                  </a:lnTo>
                  <a:lnTo>
                    <a:pt x="2288" y="1598"/>
                  </a:lnTo>
                  <a:lnTo>
                    <a:pt x="2264" y="1627"/>
                  </a:lnTo>
                  <a:lnTo>
                    <a:pt x="2238" y="1656"/>
                  </a:lnTo>
                  <a:lnTo>
                    <a:pt x="2210" y="1687"/>
                  </a:lnTo>
                  <a:lnTo>
                    <a:pt x="2178" y="1720"/>
                  </a:lnTo>
                  <a:lnTo>
                    <a:pt x="2145" y="1753"/>
                  </a:lnTo>
                  <a:lnTo>
                    <a:pt x="2110" y="1787"/>
                  </a:lnTo>
                  <a:lnTo>
                    <a:pt x="2073" y="1822"/>
                  </a:lnTo>
                  <a:lnTo>
                    <a:pt x="1995" y="1893"/>
                  </a:lnTo>
                  <a:lnTo>
                    <a:pt x="1914" y="1965"/>
                  </a:lnTo>
                  <a:lnTo>
                    <a:pt x="1831" y="2037"/>
                  </a:lnTo>
                  <a:lnTo>
                    <a:pt x="1748" y="2107"/>
                  </a:lnTo>
                  <a:lnTo>
                    <a:pt x="1668" y="2173"/>
                  </a:lnTo>
                  <a:lnTo>
                    <a:pt x="1590" y="2234"/>
                  </a:lnTo>
                  <a:lnTo>
                    <a:pt x="1520" y="2290"/>
                  </a:lnTo>
                  <a:lnTo>
                    <a:pt x="1459" y="2339"/>
                  </a:lnTo>
                  <a:lnTo>
                    <a:pt x="1407" y="2379"/>
                  </a:lnTo>
                  <a:lnTo>
                    <a:pt x="1368" y="2410"/>
                  </a:lnTo>
                  <a:lnTo>
                    <a:pt x="1343" y="2429"/>
                  </a:lnTo>
                  <a:lnTo>
                    <a:pt x="1335" y="2436"/>
                  </a:lnTo>
                  <a:close/>
                </a:path>
              </a:pathLst>
            </a:custGeom>
            <a:solidFill>
              <a:srgbClr val="FF1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87061" name="Text Box 21"/>
          <p:cNvSpPr txBox="1">
            <a:spLocks noChangeArrowheads="1"/>
          </p:cNvSpPr>
          <p:nvPr/>
        </p:nvSpPr>
        <p:spPr bwMode="auto">
          <a:xfrm>
            <a:off x="1979613" y="6297613"/>
            <a:ext cx="1878012" cy="560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390" tIns="45695" rIns="91390" bIns="45695" anchor="ctr"/>
          <a:lstStyle/>
          <a:p>
            <a:pPr algn="ctr">
              <a:defRPr/>
            </a:pPr>
            <a:r>
              <a:rPr lang="fr-F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Déploiement</a:t>
            </a:r>
            <a:endParaRPr lang="fr-FR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grpSp>
        <p:nvGrpSpPr>
          <p:cNvPr id="48140" name="Group 22"/>
          <p:cNvGrpSpPr>
            <a:grpSpLocks/>
          </p:cNvGrpSpPr>
          <p:nvPr/>
        </p:nvGrpSpPr>
        <p:grpSpPr bwMode="auto">
          <a:xfrm rot="-5610809">
            <a:off x="5681662" y="4838701"/>
            <a:ext cx="892175" cy="952500"/>
            <a:chOff x="1621" y="3015"/>
            <a:chExt cx="500" cy="512"/>
          </a:xfrm>
        </p:grpSpPr>
        <p:sp>
          <p:nvSpPr>
            <p:cNvPr id="48153" name="Freeform 23"/>
            <p:cNvSpPr>
              <a:spLocks/>
            </p:cNvSpPr>
            <p:nvPr/>
          </p:nvSpPr>
          <p:spPr bwMode="auto">
            <a:xfrm>
              <a:off x="1621" y="3015"/>
              <a:ext cx="500" cy="512"/>
            </a:xfrm>
            <a:custGeom>
              <a:avLst/>
              <a:gdLst>
                <a:gd name="T0" fmla="*/ 806 w 2998"/>
                <a:gd name="T1" fmla="*/ 1488 h 3073"/>
                <a:gd name="T2" fmla="*/ 752 w 2998"/>
                <a:gd name="T3" fmla="*/ 1520 h 3073"/>
                <a:gd name="T4" fmla="*/ 610 w 2998"/>
                <a:gd name="T5" fmla="*/ 1597 h 3073"/>
                <a:gd name="T6" fmla="*/ 421 w 2998"/>
                <a:gd name="T7" fmla="*/ 1692 h 3073"/>
                <a:gd name="T8" fmla="*/ 223 w 2998"/>
                <a:gd name="T9" fmla="*/ 1788 h 3073"/>
                <a:gd name="T10" fmla="*/ 47 w 2998"/>
                <a:gd name="T11" fmla="*/ 1868 h 3073"/>
                <a:gd name="T12" fmla="*/ 51 w 2998"/>
                <a:gd name="T13" fmla="*/ 1691 h 3073"/>
                <a:gd name="T14" fmla="*/ 149 w 2998"/>
                <a:gd name="T15" fmla="*/ 1341 h 3073"/>
                <a:gd name="T16" fmla="*/ 269 w 2998"/>
                <a:gd name="T17" fmla="*/ 953 h 3073"/>
                <a:gd name="T18" fmla="*/ 382 w 2998"/>
                <a:gd name="T19" fmla="*/ 627 h 3073"/>
                <a:gd name="T20" fmla="*/ 453 w 2998"/>
                <a:gd name="T21" fmla="*/ 439 h 3073"/>
                <a:gd name="T22" fmla="*/ 526 w 2998"/>
                <a:gd name="T23" fmla="*/ 262 h 3073"/>
                <a:gd name="T24" fmla="*/ 601 w 2998"/>
                <a:gd name="T25" fmla="*/ 99 h 3073"/>
                <a:gd name="T26" fmla="*/ 693 w 2998"/>
                <a:gd name="T27" fmla="*/ 0 h 3073"/>
                <a:gd name="T28" fmla="*/ 834 w 2998"/>
                <a:gd name="T29" fmla="*/ 0 h 3073"/>
                <a:gd name="T30" fmla="*/ 995 w 2998"/>
                <a:gd name="T31" fmla="*/ 6 h 3073"/>
                <a:gd name="T32" fmla="*/ 1299 w 2998"/>
                <a:gd name="T33" fmla="*/ 26 h 3073"/>
                <a:gd name="T34" fmla="*/ 1626 w 2998"/>
                <a:gd name="T35" fmla="*/ 62 h 3073"/>
                <a:gd name="T36" fmla="*/ 1828 w 2998"/>
                <a:gd name="T37" fmla="*/ 89 h 3073"/>
                <a:gd name="T38" fmla="*/ 2028 w 2998"/>
                <a:gd name="T39" fmla="*/ 123 h 3073"/>
                <a:gd name="T40" fmla="*/ 2221 w 2998"/>
                <a:gd name="T41" fmla="*/ 162 h 3073"/>
                <a:gd name="T42" fmla="*/ 2405 w 2998"/>
                <a:gd name="T43" fmla="*/ 205 h 3073"/>
                <a:gd name="T44" fmla="*/ 2574 w 2998"/>
                <a:gd name="T45" fmla="*/ 253 h 3073"/>
                <a:gd name="T46" fmla="*/ 1946 w 2998"/>
                <a:gd name="T47" fmla="*/ 920 h 3073"/>
                <a:gd name="T48" fmla="*/ 2080 w 2998"/>
                <a:gd name="T49" fmla="*/ 1033 h 3073"/>
                <a:gd name="T50" fmla="*/ 2342 w 2998"/>
                <a:gd name="T51" fmla="*/ 1235 h 3073"/>
                <a:gd name="T52" fmla="*/ 2577 w 2998"/>
                <a:gd name="T53" fmla="*/ 1423 h 3073"/>
                <a:gd name="T54" fmla="*/ 2710 w 2998"/>
                <a:gd name="T55" fmla="*/ 1537 h 3073"/>
                <a:gd name="T56" fmla="*/ 2826 w 2998"/>
                <a:gd name="T57" fmla="*/ 1649 h 3073"/>
                <a:gd name="T58" fmla="*/ 2918 w 2998"/>
                <a:gd name="T59" fmla="*/ 1755 h 3073"/>
                <a:gd name="T60" fmla="*/ 2978 w 2998"/>
                <a:gd name="T61" fmla="*/ 1855 h 3073"/>
                <a:gd name="T62" fmla="*/ 2998 w 2998"/>
                <a:gd name="T63" fmla="*/ 1943 h 3073"/>
                <a:gd name="T64" fmla="*/ 2918 w 2998"/>
                <a:gd name="T65" fmla="*/ 2017 h 3073"/>
                <a:gd name="T66" fmla="*/ 2711 w 2998"/>
                <a:gd name="T67" fmla="*/ 2207 h 3073"/>
                <a:gd name="T68" fmla="*/ 2431 w 2998"/>
                <a:gd name="T69" fmla="*/ 2467 h 3073"/>
                <a:gd name="T70" fmla="*/ 2131 w 2998"/>
                <a:gd name="T71" fmla="*/ 2748 h 3073"/>
                <a:gd name="T72" fmla="*/ 1862 w 2998"/>
                <a:gd name="T73" fmla="*/ 3003 h 3073"/>
                <a:gd name="T74" fmla="*/ 1689 w 2998"/>
                <a:gd name="T75" fmla="*/ 3019 h 3073"/>
                <a:gd name="T76" fmla="*/ 1547 w 2998"/>
                <a:gd name="T77" fmla="*/ 2912 h 3073"/>
                <a:gd name="T78" fmla="*/ 1415 w 2998"/>
                <a:gd name="T79" fmla="*/ 2780 h 3073"/>
                <a:gd name="T80" fmla="*/ 1292 w 2998"/>
                <a:gd name="T81" fmla="*/ 2627 h 3073"/>
                <a:gd name="T82" fmla="*/ 1181 w 2998"/>
                <a:gd name="T83" fmla="*/ 2460 h 3073"/>
                <a:gd name="T84" fmla="*/ 1083 w 2998"/>
                <a:gd name="T85" fmla="*/ 2286 h 3073"/>
                <a:gd name="T86" fmla="*/ 998 w 2998"/>
                <a:gd name="T87" fmla="*/ 2107 h 3073"/>
                <a:gd name="T88" fmla="*/ 928 w 2998"/>
                <a:gd name="T89" fmla="*/ 1932 h 3073"/>
                <a:gd name="T90" fmla="*/ 874 w 2998"/>
                <a:gd name="T91" fmla="*/ 1765 h 3073"/>
                <a:gd name="T92" fmla="*/ 836 w 2998"/>
                <a:gd name="T93" fmla="*/ 1612 h 3073"/>
                <a:gd name="T94" fmla="*/ 816 w 2998"/>
                <a:gd name="T95" fmla="*/ 1479 h 307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998"/>
                <a:gd name="T145" fmla="*/ 0 h 3073"/>
                <a:gd name="T146" fmla="*/ 2998 w 2998"/>
                <a:gd name="T147" fmla="*/ 3073 h 307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998" h="3073">
                  <a:moveTo>
                    <a:pt x="816" y="1479"/>
                  </a:moveTo>
                  <a:lnTo>
                    <a:pt x="812" y="1483"/>
                  </a:lnTo>
                  <a:lnTo>
                    <a:pt x="806" y="1488"/>
                  </a:lnTo>
                  <a:lnTo>
                    <a:pt x="796" y="1494"/>
                  </a:lnTo>
                  <a:lnTo>
                    <a:pt x="784" y="1502"/>
                  </a:lnTo>
                  <a:lnTo>
                    <a:pt x="752" y="1520"/>
                  </a:lnTo>
                  <a:lnTo>
                    <a:pt x="712" y="1543"/>
                  </a:lnTo>
                  <a:lnTo>
                    <a:pt x="664" y="1569"/>
                  </a:lnTo>
                  <a:lnTo>
                    <a:pt x="610" y="1597"/>
                  </a:lnTo>
                  <a:lnTo>
                    <a:pt x="551" y="1628"/>
                  </a:lnTo>
                  <a:lnTo>
                    <a:pt x="487" y="1659"/>
                  </a:lnTo>
                  <a:lnTo>
                    <a:pt x="421" y="1692"/>
                  </a:lnTo>
                  <a:lnTo>
                    <a:pt x="355" y="1725"/>
                  </a:lnTo>
                  <a:lnTo>
                    <a:pt x="288" y="1757"/>
                  </a:lnTo>
                  <a:lnTo>
                    <a:pt x="223" y="1788"/>
                  </a:lnTo>
                  <a:lnTo>
                    <a:pt x="160" y="1817"/>
                  </a:lnTo>
                  <a:lnTo>
                    <a:pt x="101" y="1845"/>
                  </a:lnTo>
                  <a:lnTo>
                    <a:pt x="47" y="1868"/>
                  </a:lnTo>
                  <a:lnTo>
                    <a:pt x="0" y="1888"/>
                  </a:lnTo>
                  <a:lnTo>
                    <a:pt x="23" y="1794"/>
                  </a:lnTo>
                  <a:lnTo>
                    <a:pt x="51" y="1691"/>
                  </a:lnTo>
                  <a:lnTo>
                    <a:pt x="81" y="1581"/>
                  </a:lnTo>
                  <a:lnTo>
                    <a:pt x="114" y="1464"/>
                  </a:lnTo>
                  <a:lnTo>
                    <a:pt x="149" y="1341"/>
                  </a:lnTo>
                  <a:lnTo>
                    <a:pt x="187" y="1214"/>
                  </a:lnTo>
                  <a:lnTo>
                    <a:pt x="227" y="1085"/>
                  </a:lnTo>
                  <a:lnTo>
                    <a:pt x="269" y="953"/>
                  </a:lnTo>
                  <a:lnTo>
                    <a:pt x="313" y="822"/>
                  </a:lnTo>
                  <a:lnTo>
                    <a:pt x="358" y="692"/>
                  </a:lnTo>
                  <a:lnTo>
                    <a:pt x="382" y="627"/>
                  </a:lnTo>
                  <a:lnTo>
                    <a:pt x="405" y="563"/>
                  </a:lnTo>
                  <a:lnTo>
                    <a:pt x="429" y="500"/>
                  </a:lnTo>
                  <a:lnTo>
                    <a:pt x="453" y="439"/>
                  </a:lnTo>
                  <a:lnTo>
                    <a:pt x="477" y="378"/>
                  </a:lnTo>
                  <a:lnTo>
                    <a:pt x="501" y="319"/>
                  </a:lnTo>
                  <a:lnTo>
                    <a:pt x="526" y="262"/>
                  </a:lnTo>
                  <a:lnTo>
                    <a:pt x="552" y="206"/>
                  </a:lnTo>
                  <a:lnTo>
                    <a:pt x="577" y="152"/>
                  </a:lnTo>
                  <a:lnTo>
                    <a:pt x="601" y="99"/>
                  </a:lnTo>
                  <a:lnTo>
                    <a:pt x="626" y="49"/>
                  </a:lnTo>
                  <a:lnTo>
                    <a:pt x="651" y="1"/>
                  </a:lnTo>
                  <a:lnTo>
                    <a:pt x="693" y="0"/>
                  </a:lnTo>
                  <a:lnTo>
                    <a:pt x="738" y="0"/>
                  </a:lnTo>
                  <a:lnTo>
                    <a:pt x="785" y="0"/>
                  </a:lnTo>
                  <a:lnTo>
                    <a:pt x="834" y="0"/>
                  </a:lnTo>
                  <a:lnTo>
                    <a:pt x="886" y="1"/>
                  </a:lnTo>
                  <a:lnTo>
                    <a:pt x="940" y="3"/>
                  </a:lnTo>
                  <a:lnTo>
                    <a:pt x="995" y="6"/>
                  </a:lnTo>
                  <a:lnTo>
                    <a:pt x="1053" y="9"/>
                  </a:lnTo>
                  <a:lnTo>
                    <a:pt x="1173" y="16"/>
                  </a:lnTo>
                  <a:lnTo>
                    <a:pt x="1299" y="26"/>
                  </a:lnTo>
                  <a:lnTo>
                    <a:pt x="1428" y="39"/>
                  </a:lnTo>
                  <a:lnTo>
                    <a:pt x="1560" y="53"/>
                  </a:lnTo>
                  <a:lnTo>
                    <a:pt x="1626" y="62"/>
                  </a:lnTo>
                  <a:lnTo>
                    <a:pt x="1693" y="70"/>
                  </a:lnTo>
                  <a:lnTo>
                    <a:pt x="1760" y="80"/>
                  </a:lnTo>
                  <a:lnTo>
                    <a:pt x="1828" y="89"/>
                  </a:lnTo>
                  <a:lnTo>
                    <a:pt x="1894" y="100"/>
                  </a:lnTo>
                  <a:lnTo>
                    <a:pt x="1961" y="111"/>
                  </a:lnTo>
                  <a:lnTo>
                    <a:pt x="2028" y="123"/>
                  </a:lnTo>
                  <a:lnTo>
                    <a:pt x="2093" y="135"/>
                  </a:lnTo>
                  <a:lnTo>
                    <a:pt x="2158" y="149"/>
                  </a:lnTo>
                  <a:lnTo>
                    <a:pt x="2221" y="162"/>
                  </a:lnTo>
                  <a:lnTo>
                    <a:pt x="2284" y="176"/>
                  </a:lnTo>
                  <a:lnTo>
                    <a:pt x="2345" y="190"/>
                  </a:lnTo>
                  <a:lnTo>
                    <a:pt x="2405" y="205"/>
                  </a:lnTo>
                  <a:lnTo>
                    <a:pt x="2463" y="221"/>
                  </a:lnTo>
                  <a:lnTo>
                    <a:pt x="2519" y="237"/>
                  </a:lnTo>
                  <a:lnTo>
                    <a:pt x="2574" y="253"/>
                  </a:lnTo>
                  <a:lnTo>
                    <a:pt x="1899" y="873"/>
                  </a:lnTo>
                  <a:lnTo>
                    <a:pt x="1921" y="896"/>
                  </a:lnTo>
                  <a:lnTo>
                    <a:pt x="1946" y="920"/>
                  </a:lnTo>
                  <a:lnTo>
                    <a:pt x="1976" y="946"/>
                  </a:lnTo>
                  <a:lnTo>
                    <a:pt x="2008" y="973"/>
                  </a:lnTo>
                  <a:lnTo>
                    <a:pt x="2080" y="1033"/>
                  </a:lnTo>
                  <a:lnTo>
                    <a:pt x="2162" y="1096"/>
                  </a:lnTo>
                  <a:lnTo>
                    <a:pt x="2250" y="1164"/>
                  </a:lnTo>
                  <a:lnTo>
                    <a:pt x="2342" y="1235"/>
                  </a:lnTo>
                  <a:lnTo>
                    <a:pt x="2437" y="1309"/>
                  </a:lnTo>
                  <a:lnTo>
                    <a:pt x="2531" y="1384"/>
                  </a:lnTo>
                  <a:lnTo>
                    <a:pt x="2577" y="1423"/>
                  </a:lnTo>
                  <a:lnTo>
                    <a:pt x="2623" y="1461"/>
                  </a:lnTo>
                  <a:lnTo>
                    <a:pt x="2667" y="1499"/>
                  </a:lnTo>
                  <a:lnTo>
                    <a:pt x="2710" y="1537"/>
                  </a:lnTo>
                  <a:lnTo>
                    <a:pt x="2751" y="1574"/>
                  </a:lnTo>
                  <a:lnTo>
                    <a:pt x="2790" y="1612"/>
                  </a:lnTo>
                  <a:lnTo>
                    <a:pt x="2826" y="1649"/>
                  </a:lnTo>
                  <a:lnTo>
                    <a:pt x="2860" y="1685"/>
                  </a:lnTo>
                  <a:lnTo>
                    <a:pt x="2891" y="1720"/>
                  </a:lnTo>
                  <a:lnTo>
                    <a:pt x="2918" y="1755"/>
                  </a:lnTo>
                  <a:lnTo>
                    <a:pt x="2942" y="1789"/>
                  </a:lnTo>
                  <a:lnTo>
                    <a:pt x="2962" y="1822"/>
                  </a:lnTo>
                  <a:lnTo>
                    <a:pt x="2978" y="1855"/>
                  </a:lnTo>
                  <a:lnTo>
                    <a:pt x="2990" y="1885"/>
                  </a:lnTo>
                  <a:lnTo>
                    <a:pt x="2996" y="1915"/>
                  </a:lnTo>
                  <a:lnTo>
                    <a:pt x="2998" y="1943"/>
                  </a:lnTo>
                  <a:lnTo>
                    <a:pt x="2989" y="1951"/>
                  </a:lnTo>
                  <a:lnTo>
                    <a:pt x="2961" y="1977"/>
                  </a:lnTo>
                  <a:lnTo>
                    <a:pt x="2918" y="2017"/>
                  </a:lnTo>
                  <a:lnTo>
                    <a:pt x="2860" y="2069"/>
                  </a:lnTo>
                  <a:lnTo>
                    <a:pt x="2791" y="2133"/>
                  </a:lnTo>
                  <a:lnTo>
                    <a:pt x="2711" y="2207"/>
                  </a:lnTo>
                  <a:lnTo>
                    <a:pt x="2623" y="2289"/>
                  </a:lnTo>
                  <a:lnTo>
                    <a:pt x="2529" y="2376"/>
                  </a:lnTo>
                  <a:lnTo>
                    <a:pt x="2431" y="2467"/>
                  </a:lnTo>
                  <a:lnTo>
                    <a:pt x="2331" y="2560"/>
                  </a:lnTo>
                  <a:lnTo>
                    <a:pt x="2230" y="2654"/>
                  </a:lnTo>
                  <a:lnTo>
                    <a:pt x="2131" y="2748"/>
                  </a:lnTo>
                  <a:lnTo>
                    <a:pt x="2035" y="2838"/>
                  </a:lnTo>
                  <a:lnTo>
                    <a:pt x="1944" y="2924"/>
                  </a:lnTo>
                  <a:lnTo>
                    <a:pt x="1862" y="3003"/>
                  </a:lnTo>
                  <a:lnTo>
                    <a:pt x="1789" y="3073"/>
                  </a:lnTo>
                  <a:lnTo>
                    <a:pt x="1739" y="3048"/>
                  </a:lnTo>
                  <a:lnTo>
                    <a:pt x="1689" y="3019"/>
                  </a:lnTo>
                  <a:lnTo>
                    <a:pt x="1641" y="2987"/>
                  </a:lnTo>
                  <a:lnTo>
                    <a:pt x="1594" y="2951"/>
                  </a:lnTo>
                  <a:lnTo>
                    <a:pt x="1547" y="2912"/>
                  </a:lnTo>
                  <a:lnTo>
                    <a:pt x="1502" y="2870"/>
                  </a:lnTo>
                  <a:lnTo>
                    <a:pt x="1458" y="2826"/>
                  </a:lnTo>
                  <a:lnTo>
                    <a:pt x="1415" y="2780"/>
                  </a:lnTo>
                  <a:lnTo>
                    <a:pt x="1373" y="2731"/>
                  </a:lnTo>
                  <a:lnTo>
                    <a:pt x="1332" y="2680"/>
                  </a:lnTo>
                  <a:lnTo>
                    <a:pt x="1292" y="2627"/>
                  </a:lnTo>
                  <a:lnTo>
                    <a:pt x="1254" y="2572"/>
                  </a:lnTo>
                  <a:lnTo>
                    <a:pt x="1216" y="2517"/>
                  </a:lnTo>
                  <a:lnTo>
                    <a:pt x="1181" y="2460"/>
                  </a:lnTo>
                  <a:lnTo>
                    <a:pt x="1147" y="2403"/>
                  </a:lnTo>
                  <a:lnTo>
                    <a:pt x="1114" y="2344"/>
                  </a:lnTo>
                  <a:lnTo>
                    <a:pt x="1083" y="2286"/>
                  </a:lnTo>
                  <a:lnTo>
                    <a:pt x="1053" y="2225"/>
                  </a:lnTo>
                  <a:lnTo>
                    <a:pt x="1025" y="2166"/>
                  </a:lnTo>
                  <a:lnTo>
                    <a:pt x="998" y="2107"/>
                  </a:lnTo>
                  <a:lnTo>
                    <a:pt x="973" y="2048"/>
                  </a:lnTo>
                  <a:lnTo>
                    <a:pt x="950" y="1990"/>
                  </a:lnTo>
                  <a:lnTo>
                    <a:pt x="928" y="1932"/>
                  </a:lnTo>
                  <a:lnTo>
                    <a:pt x="908" y="1875"/>
                  </a:lnTo>
                  <a:lnTo>
                    <a:pt x="890" y="1819"/>
                  </a:lnTo>
                  <a:lnTo>
                    <a:pt x="874" y="1765"/>
                  </a:lnTo>
                  <a:lnTo>
                    <a:pt x="859" y="1712"/>
                  </a:lnTo>
                  <a:lnTo>
                    <a:pt x="847" y="1661"/>
                  </a:lnTo>
                  <a:lnTo>
                    <a:pt x="836" y="1612"/>
                  </a:lnTo>
                  <a:lnTo>
                    <a:pt x="827" y="1565"/>
                  </a:lnTo>
                  <a:lnTo>
                    <a:pt x="821" y="1521"/>
                  </a:lnTo>
                  <a:lnTo>
                    <a:pt x="816" y="14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154" name="Freeform 24"/>
            <p:cNvSpPr>
              <a:spLocks/>
            </p:cNvSpPr>
            <p:nvPr/>
          </p:nvSpPr>
          <p:spPr bwMode="auto">
            <a:xfrm>
              <a:off x="1685" y="3061"/>
              <a:ext cx="385" cy="406"/>
            </a:xfrm>
            <a:custGeom>
              <a:avLst/>
              <a:gdLst>
                <a:gd name="T0" fmla="*/ 1340 w 2308"/>
                <a:gd name="T1" fmla="*/ 2423 h 2436"/>
                <a:gd name="T2" fmla="*/ 1352 w 2308"/>
                <a:gd name="T3" fmla="*/ 2391 h 2436"/>
                <a:gd name="T4" fmla="*/ 1369 w 2308"/>
                <a:gd name="T5" fmla="*/ 2338 h 2436"/>
                <a:gd name="T6" fmla="*/ 1390 w 2308"/>
                <a:gd name="T7" fmla="*/ 2256 h 2436"/>
                <a:gd name="T8" fmla="*/ 1408 w 2308"/>
                <a:gd name="T9" fmla="*/ 2169 h 2436"/>
                <a:gd name="T10" fmla="*/ 1431 w 2308"/>
                <a:gd name="T11" fmla="*/ 2046 h 2436"/>
                <a:gd name="T12" fmla="*/ 1450 w 2308"/>
                <a:gd name="T13" fmla="*/ 1933 h 2436"/>
                <a:gd name="T14" fmla="*/ 966 w 2308"/>
                <a:gd name="T15" fmla="*/ 1996 h 2436"/>
                <a:gd name="T16" fmla="*/ 706 w 2308"/>
                <a:gd name="T17" fmla="*/ 1390 h 2436"/>
                <a:gd name="T18" fmla="*/ 833 w 2308"/>
                <a:gd name="T19" fmla="*/ 843 h 2436"/>
                <a:gd name="T20" fmla="*/ 783 w 2308"/>
                <a:gd name="T21" fmla="*/ 862 h 2436"/>
                <a:gd name="T22" fmla="*/ 694 w 2308"/>
                <a:gd name="T23" fmla="*/ 895 h 2436"/>
                <a:gd name="T24" fmla="*/ 577 w 2308"/>
                <a:gd name="T25" fmla="*/ 939 h 2436"/>
                <a:gd name="T26" fmla="*/ 443 w 2308"/>
                <a:gd name="T27" fmla="*/ 988 h 2436"/>
                <a:gd name="T28" fmla="*/ 303 w 2308"/>
                <a:gd name="T29" fmla="*/ 1038 h 2436"/>
                <a:gd name="T30" fmla="*/ 168 w 2308"/>
                <a:gd name="T31" fmla="*/ 1085 h 2436"/>
                <a:gd name="T32" fmla="*/ 49 w 2308"/>
                <a:gd name="T33" fmla="*/ 1124 h 2436"/>
                <a:gd name="T34" fmla="*/ 11 w 2308"/>
                <a:gd name="T35" fmla="*/ 1077 h 2436"/>
                <a:gd name="T36" fmla="*/ 41 w 2308"/>
                <a:gd name="T37" fmla="*/ 943 h 2436"/>
                <a:gd name="T38" fmla="*/ 78 w 2308"/>
                <a:gd name="T39" fmla="*/ 797 h 2436"/>
                <a:gd name="T40" fmla="*/ 121 w 2308"/>
                <a:gd name="T41" fmla="*/ 644 h 2436"/>
                <a:gd name="T42" fmla="*/ 169 w 2308"/>
                <a:gd name="T43" fmla="*/ 489 h 2436"/>
                <a:gd name="T44" fmla="*/ 220 w 2308"/>
                <a:gd name="T45" fmla="*/ 337 h 2436"/>
                <a:gd name="T46" fmla="*/ 273 w 2308"/>
                <a:gd name="T47" fmla="*/ 191 h 2436"/>
                <a:gd name="T48" fmla="*/ 327 w 2308"/>
                <a:gd name="T49" fmla="*/ 59 h 2436"/>
                <a:gd name="T50" fmla="*/ 420 w 2308"/>
                <a:gd name="T51" fmla="*/ 7 h 2436"/>
                <a:gd name="T52" fmla="*/ 571 w 2308"/>
                <a:gd name="T53" fmla="*/ 17 h 2436"/>
                <a:gd name="T54" fmla="*/ 741 w 2308"/>
                <a:gd name="T55" fmla="*/ 25 h 2436"/>
                <a:gd name="T56" fmla="*/ 924 w 2308"/>
                <a:gd name="T57" fmla="*/ 31 h 2436"/>
                <a:gd name="T58" fmla="*/ 1113 w 2308"/>
                <a:gd name="T59" fmla="*/ 37 h 2436"/>
                <a:gd name="T60" fmla="*/ 1302 w 2308"/>
                <a:gd name="T61" fmla="*/ 42 h 2436"/>
                <a:gd name="T62" fmla="*/ 1484 w 2308"/>
                <a:gd name="T63" fmla="*/ 48 h 2436"/>
                <a:gd name="T64" fmla="*/ 1656 w 2308"/>
                <a:gd name="T65" fmla="*/ 57 h 2436"/>
                <a:gd name="T66" fmla="*/ 1209 w 2308"/>
                <a:gd name="T67" fmla="*/ 542 h 2436"/>
                <a:gd name="T68" fmla="*/ 1245 w 2308"/>
                <a:gd name="T69" fmla="*/ 572 h 2436"/>
                <a:gd name="T70" fmla="*/ 1341 w 2308"/>
                <a:gd name="T71" fmla="*/ 655 h 2436"/>
                <a:gd name="T72" fmla="*/ 1482 w 2308"/>
                <a:gd name="T73" fmla="*/ 779 h 2436"/>
                <a:gd name="T74" fmla="*/ 1653 w 2308"/>
                <a:gd name="T75" fmla="*/ 930 h 2436"/>
                <a:gd name="T76" fmla="*/ 1836 w 2308"/>
                <a:gd name="T77" fmla="*/ 1097 h 2436"/>
                <a:gd name="T78" fmla="*/ 2017 w 2308"/>
                <a:gd name="T79" fmla="*/ 1268 h 2436"/>
                <a:gd name="T80" fmla="*/ 2179 w 2308"/>
                <a:gd name="T81" fmla="*/ 1430 h 2436"/>
                <a:gd name="T82" fmla="*/ 2249 w 2308"/>
                <a:gd name="T83" fmla="*/ 1504 h 2436"/>
                <a:gd name="T84" fmla="*/ 2308 w 2308"/>
                <a:gd name="T85" fmla="*/ 1572 h 2436"/>
                <a:gd name="T86" fmla="*/ 2264 w 2308"/>
                <a:gd name="T87" fmla="*/ 1627 h 2436"/>
                <a:gd name="T88" fmla="*/ 2210 w 2308"/>
                <a:gd name="T89" fmla="*/ 1687 h 2436"/>
                <a:gd name="T90" fmla="*/ 2145 w 2308"/>
                <a:gd name="T91" fmla="*/ 1753 h 2436"/>
                <a:gd name="T92" fmla="*/ 2073 w 2308"/>
                <a:gd name="T93" fmla="*/ 1822 h 2436"/>
                <a:gd name="T94" fmla="*/ 1914 w 2308"/>
                <a:gd name="T95" fmla="*/ 1965 h 2436"/>
                <a:gd name="T96" fmla="*/ 1748 w 2308"/>
                <a:gd name="T97" fmla="*/ 2107 h 2436"/>
                <a:gd name="T98" fmla="*/ 1590 w 2308"/>
                <a:gd name="T99" fmla="*/ 2234 h 2436"/>
                <a:gd name="T100" fmla="*/ 1459 w 2308"/>
                <a:gd name="T101" fmla="*/ 2339 h 2436"/>
                <a:gd name="T102" fmla="*/ 1368 w 2308"/>
                <a:gd name="T103" fmla="*/ 2410 h 2436"/>
                <a:gd name="T104" fmla="*/ 1335 w 2308"/>
                <a:gd name="T105" fmla="*/ 2436 h 24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308"/>
                <a:gd name="T160" fmla="*/ 0 h 2436"/>
                <a:gd name="T161" fmla="*/ 2308 w 2308"/>
                <a:gd name="T162" fmla="*/ 2436 h 24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308" h="2436">
                  <a:moveTo>
                    <a:pt x="1335" y="2436"/>
                  </a:moveTo>
                  <a:lnTo>
                    <a:pt x="1340" y="2423"/>
                  </a:lnTo>
                  <a:lnTo>
                    <a:pt x="1346" y="2408"/>
                  </a:lnTo>
                  <a:lnTo>
                    <a:pt x="1352" y="2391"/>
                  </a:lnTo>
                  <a:lnTo>
                    <a:pt x="1358" y="2374"/>
                  </a:lnTo>
                  <a:lnTo>
                    <a:pt x="1369" y="2338"/>
                  </a:lnTo>
                  <a:lnTo>
                    <a:pt x="1379" y="2298"/>
                  </a:lnTo>
                  <a:lnTo>
                    <a:pt x="1390" y="2256"/>
                  </a:lnTo>
                  <a:lnTo>
                    <a:pt x="1399" y="2213"/>
                  </a:lnTo>
                  <a:lnTo>
                    <a:pt x="1408" y="2169"/>
                  </a:lnTo>
                  <a:lnTo>
                    <a:pt x="1417" y="2126"/>
                  </a:lnTo>
                  <a:lnTo>
                    <a:pt x="1431" y="2046"/>
                  </a:lnTo>
                  <a:lnTo>
                    <a:pt x="1443" y="1979"/>
                  </a:lnTo>
                  <a:lnTo>
                    <a:pt x="1450" y="1933"/>
                  </a:lnTo>
                  <a:lnTo>
                    <a:pt x="1452" y="1916"/>
                  </a:lnTo>
                  <a:lnTo>
                    <a:pt x="966" y="1996"/>
                  </a:lnTo>
                  <a:lnTo>
                    <a:pt x="1146" y="1422"/>
                  </a:lnTo>
                  <a:lnTo>
                    <a:pt x="706" y="1390"/>
                  </a:lnTo>
                  <a:lnTo>
                    <a:pt x="840" y="841"/>
                  </a:lnTo>
                  <a:lnTo>
                    <a:pt x="833" y="843"/>
                  </a:lnTo>
                  <a:lnTo>
                    <a:pt x="814" y="850"/>
                  </a:lnTo>
                  <a:lnTo>
                    <a:pt x="783" y="862"/>
                  </a:lnTo>
                  <a:lnTo>
                    <a:pt x="743" y="877"/>
                  </a:lnTo>
                  <a:lnTo>
                    <a:pt x="694" y="895"/>
                  </a:lnTo>
                  <a:lnTo>
                    <a:pt x="638" y="916"/>
                  </a:lnTo>
                  <a:lnTo>
                    <a:pt x="577" y="939"/>
                  </a:lnTo>
                  <a:lnTo>
                    <a:pt x="511" y="963"/>
                  </a:lnTo>
                  <a:lnTo>
                    <a:pt x="443" y="988"/>
                  </a:lnTo>
                  <a:lnTo>
                    <a:pt x="373" y="1013"/>
                  </a:lnTo>
                  <a:lnTo>
                    <a:pt x="303" y="1038"/>
                  </a:lnTo>
                  <a:lnTo>
                    <a:pt x="234" y="1062"/>
                  </a:lnTo>
                  <a:lnTo>
                    <a:pt x="168" y="1085"/>
                  </a:lnTo>
                  <a:lnTo>
                    <a:pt x="106" y="1105"/>
                  </a:lnTo>
                  <a:lnTo>
                    <a:pt x="49" y="1124"/>
                  </a:lnTo>
                  <a:lnTo>
                    <a:pt x="0" y="1139"/>
                  </a:lnTo>
                  <a:lnTo>
                    <a:pt x="11" y="1077"/>
                  </a:lnTo>
                  <a:lnTo>
                    <a:pt x="25" y="1012"/>
                  </a:lnTo>
                  <a:lnTo>
                    <a:pt x="41" y="943"/>
                  </a:lnTo>
                  <a:lnTo>
                    <a:pt x="58" y="872"/>
                  </a:lnTo>
                  <a:lnTo>
                    <a:pt x="78" y="797"/>
                  </a:lnTo>
                  <a:lnTo>
                    <a:pt x="98" y="722"/>
                  </a:lnTo>
                  <a:lnTo>
                    <a:pt x="121" y="644"/>
                  </a:lnTo>
                  <a:lnTo>
                    <a:pt x="145" y="566"/>
                  </a:lnTo>
                  <a:lnTo>
                    <a:pt x="169" y="489"/>
                  </a:lnTo>
                  <a:lnTo>
                    <a:pt x="194" y="412"/>
                  </a:lnTo>
                  <a:lnTo>
                    <a:pt x="220" y="337"/>
                  </a:lnTo>
                  <a:lnTo>
                    <a:pt x="247" y="262"/>
                  </a:lnTo>
                  <a:lnTo>
                    <a:pt x="273" y="191"/>
                  </a:lnTo>
                  <a:lnTo>
                    <a:pt x="300" y="124"/>
                  </a:lnTo>
                  <a:lnTo>
                    <a:pt x="327" y="59"/>
                  </a:lnTo>
                  <a:lnTo>
                    <a:pt x="354" y="0"/>
                  </a:lnTo>
                  <a:lnTo>
                    <a:pt x="420" y="7"/>
                  </a:lnTo>
                  <a:lnTo>
                    <a:pt x="493" y="12"/>
                  </a:lnTo>
                  <a:lnTo>
                    <a:pt x="571" y="17"/>
                  </a:lnTo>
                  <a:lnTo>
                    <a:pt x="654" y="22"/>
                  </a:lnTo>
                  <a:lnTo>
                    <a:pt x="741" y="25"/>
                  </a:lnTo>
                  <a:lnTo>
                    <a:pt x="831" y="29"/>
                  </a:lnTo>
                  <a:lnTo>
                    <a:pt x="924" y="31"/>
                  </a:lnTo>
                  <a:lnTo>
                    <a:pt x="1018" y="34"/>
                  </a:lnTo>
                  <a:lnTo>
                    <a:pt x="1113" y="37"/>
                  </a:lnTo>
                  <a:lnTo>
                    <a:pt x="1208" y="39"/>
                  </a:lnTo>
                  <a:lnTo>
                    <a:pt x="1302" y="42"/>
                  </a:lnTo>
                  <a:lnTo>
                    <a:pt x="1394" y="45"/>
                  </a:lnTo>
                  <a:lnTo>
                    <a:pt x="1484" y="48"/>
                  </a:lnTo>
                  <a:lnTo>
                    <a:pt x="1572" y="52"/>
                  </a:lnTo>
                  <a:lnTo>
                    <a:pt x="1656" y="57"/>
                  </a:lnTo>
                  <a:lnTo>
                    <a:pt x="1735" y="62"/>
                  </a:lnTo>
                  <a:lnTo>
                    <a:pt x="1209" y="542"/>
                  </a:lnTo>
                  <a:lnTo>
                    <a:pt x="1218" y="549"/>
                  </a:lnTo>
                  <a:lnTo>
                    <a:pt x="1245" y="572"/>
                  </a:lnTo>
                  <a:lnTo>
                    <a:pt x="1286" y="608"/>
                  </a:lnTo>
                  <a:lnTo>
                    <a:pt x="1341" y="655"/>
                  </a:lnTo>
                  <a:lnTo>
                    <a:pt x="1407" y="712"/>
                  </a:lnTo>
                  <a:lnTo>
                    <a:pt x="1482" y="779"/>
                  </a:lnTo>
                  <a:lnTo>
                    <a:pt x="1564" y="852"/>
                  </a:lnTo>
                  <a:lnTo>
                    <a:pt x="1653" y="930"/>
                  </a:lnTo>
                  <a:lnTo>
                    <a:pt x="1744" y="1012"/>
                  </a:lnTo>
                  <a:lnTo>
                    <a:pt x="1836" y="1097"/>
                  </a:lnTo>
                  <a:lnTo>
                    <a:pt x="1928" y="1183"/>
                  </a:lnTo>
                  <a:lnTo>
                    <a:pt x="2017" y="1268"/>
                  </a:lnTo>
                  <a:lnTo>
                    <a:pt x="2101" y="1351"/>
                  </a:lnTo>
                  <a:lnTo>
                    <a:pt x="2179" y="1430"/>
                  </a:lnTo>
                  <a:lnTo>
                    <a:pt x="2215" y="1467"/>
                  </a:lnTo>
                  <a:lnTo>
                    <a:pt x="2249" y="1504"/>
                  </a:lnTo>
                  <a:lnTo>
                    <a:pt x="2280" y="1538"/>
                  </a:lnTo>
                  <a:lnTo>
                    <a:pt x="2308" y="1572"/>
                  </a:lnTo>
                  <a:lnTo>
                    <a:pt x="2288" y="1598"/>
                  </a:lnTo>
                  <a:lnTo>
                    <a:pt x="2264" y="1627"/>
                  </a:lnTo>
                  <a:lnTo>
                    <a:pt x="2238" y="1656"/>
                  </a:lnTo>
                  <a:lnTo>
                    <a:pt x="2210" y="1687"/>
                  </a:lnTo>
                  <a:lnTo>
                    <a:pt x="2178" y="1720"/>
                  </a:lnTo>
                  <a:lnTo>
                    <a:pt x="2145" y="1753"/>
                  </a:lnTo>
                  <a:lnTo>
                    <a:pt x="2110" y="1787"/>
                  </a:lnTo>
                  <a:lnTo>
                    <a:pt x="2073" y="1822"/>
                  </a:lnTo>
                  <a:lnTo>
                    <a:pt x="1995" y="1893"/>
                  </a:lnTo>
                  <a:lnTo>
                    <a:pt x="1914" y="1965"/>
                  </a:lnTo>
                  <a:lnTo>
                    <a:pt x="1831" y="2037"/>
                  </a:lnTo>
                  <a:lnTo>
                    <a:pt x="1748" y="2107"/>
                  </a:lnTo>
                  <a:lnTo>
                    <a:pt x="1668" y="2173"/>
                  </a:lnTo>
                  <a:lnTo>
                    <a:pt x="1590" y="2234"/>
                  </a:lnTo>
                  <a:lnTo>
                    <a:pt x="1520" y="2290"/>
                  </a:lnTo>
                  <a:lnTo>
                    <a:pt x="1459" y="2339"/>
                  </a:lnTo>
                  <a:lnTo>
                    <a:pt x="1407" y="2379"/>
                  </a:lnTo>
                  <a:lnTo>
                    <a:pt x="1368" y="2410"/>
                  </a:lnTo>
                  <a:lnTo>
                    <a:pt x="1343" y="2429"/>
                  </a:lnTo>
                  <a:lnTo>
                    <a:pt x="1335" y="2436"/>
                  </a:lnTo>
                  <a:close/>
                </a:path>
              </a:pathLst>
            </a:custGeom>
            <a:solidFill>
              <a:srgbClr val="FF1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8141" name="Group 25"/>
          <p:cNvGrpSpPr>
            <a:grpSpLocks/>
          </p:cNvGrpSpPr>
          <p:nvPr/>
        </p:nvGrpSpPr>
        <p:grpSpPr bwMode="auto">
          <a:xfrm rot="1875249">
            <a:off x="1514475" y="3616325"/>
            <a:ext cx="830263" cy="904875"/>
            <a:chOff x="1621" y="3015"/>
            <a:chExt cx="500" cy="512"/>
          </a:xfrm>
        </p:grpSpPr>
        <p:sp>
          <p:nvSpPr>
            <p:cNvPr id="48151" name="Freeform 26"/>
            <p:cNvSpPr>
              <a:spLocks/>
            </p:cNvSpPr>
            <p:nvPr/>
          </p:nvSpPr>
          <p:spPr bwMode="auto">
            <a:xfrm>
              <a:off x="1621" y="3015"/>
              <a:ext cx="500" cy="512"/>
            </a:xfrm>
            <a:custGeom>
              <a:avLst/>
              <a:gdLst>
                <a:gd name="T0" fmla="*/ 806 w 2998"/>
                <a:gd name="T1" fmla="*/ 1488 h 3073"/>
                <a:gd name="T2" fmla="*/ 752 w 2998"/>
                <a:gd name="T3" fmla="*/ 1520 h 3073"/>
                <a:gd name="T4" fmla="*/ 610 w 2998"/>
                <a:gd name="T5" fmla="*/ 1597 h 3073"/>
                <a:gd name="T6" fmla="*/ 421 w 2998"/>
                <a:gd name="T7" fmla="*/ 1692 h 3073"/>
                <a:gd name="T8" fmla="*/ 223 w 2998"/>
                <a:gd name="T9" fmla="*/ 1788 h 3073"/>
                <a:gd name="T10" fmla="*/ 47 w 2998"/>
                <a:gd name="T11" fmla="*/ 1868 h 3073"/>
                <a:gd name="T12" fmla="*/ 51 w 2998"/>
                <a:gd name="T13" fmla="*/ 1691 h 3073"/>
                <a:gd name="T14" fmla="*/ 149 w 2998"/>
                <a:gd name="T15" fmla="*/ 1341 h 3073"/>
                <a:gd name="T16" fmla="*/ 269 w 2998"/>
                <a:gd name="T17" fmla="*/ 953 h 3073"/>
                <a:gd name="T18" fmla="*/ 382 w 2998"/>
                <a:gd name="T19" fmla="*/ 627 h 3073"/>
                <a:gd name="T20" fmla="*/ 453 w 2998"/>
                <a:gd name="T21" fmla="*/ 439 h 3073"/>
                <a:gd name="T22" fmla="*/ 526 w 2998"/>
                <a:gd name="T23" fmla="*/ 262 h 3073"/>
                <a:gd name="T24" fmla="*/ 601 w 2998"/>
                <a:gd name="T25" fmla="*/ 99 h 3073"/>
                <a:gd name="T26" fmla="*/ 693 w 2998"/>
                <a:gd name="T27" fmla="*/ 0 h 3073"/>
                <a:gd name="T28" fmla="*/ 834 w 2998"/>
                <a:gd name="T29" fmla="*/ 0 h 3073"/>
                <a:gd name="T30" fmla="*/ 995 w 2998"/>
                <a:gd name="T31" fmla="*/ 6 h 3073"/>
                <a:gd name="T32" fmla="*/ 1299 w 2998"/>
                <a:gd name="T33" fmla="*/ 26 h 3073"/>
                <a:gd name="T34" fmla="*/ 1626 w 2998"/>
                <a:gd name="T35" fmla="*/ 62 h 3073"/>
                <a:gd name="T36" fmla="*/ 1828 w 2998"/>
                <a:gd name="T37" fmla="*/ 89 h 3073"/>
                <a:gd name="T38" fmla="*/ 2028 w 2998"/>
                <a:gd name="T39" fmla="*/ 123 h 3073"/>
                <a:gd name="T40" fmla="*/ 2221 w 2998"/>
                <a:gd name="T41" fmla="*/ 162 h 3073"/>
                <a:gd name="T42" fmla="*/ 2405 w 2998"/>
                <a:gd name="T43" fmla="*/ 205 h 3073"/>
                <a:gd name="T44" fmla="*/ 2574 w 2998"/>
                <a:gd name="T45" fmla="*/ 253 h 3073"/>
                <a:gd name="T46" fmla="*/ 1946 w 2998"/>
                <a:gd name="T47" fmla="*/ 920 h 3073"/>
                <a:gd name="T48" fmla="*/ 2080 w 2998"/>
                <a:gd name="T49" fmla="*/ 1033 h 3073"/>
                <a:gd name="T50" fmla="*/ 2342 w 2998"/>
                <a:gd name="T51" fmla="*/ 1235 h 3073"/>
                <a:gd name="T52" fmla="*/ 2577 w 2998"/>
                <a:gd name="T53" fmla="*/ 1423 h 3073"/>
                <a:gd name="T54" fmla="*/ 2710 w 2998"/>
                <a:gd name="T55" fmla="*/ 1537 h 3073"/>
                <a:gd name="T56" fmla="*/ 2826 w 2998"/>
                <a:gd name="T57" fmla="*/ 1649 h 3073"/>
                <a:gd name="T58" fmla="*/ 2918 w 2998"/>
                <a:gd name="T59" fmla="*/ 1755 h 3073"/>
                <a:gd name="T60" fmla="*/ 2978 w 2998"/>
                <a:gd name="T61" fmla="*/ 1855 h 3073"/>
                <a:gd name="T62" fmla="*/ 2998 w 2998"/>
                <a:gd name="T63" fmla="*/ 1943 h 3073"/>
                <a:gd name="T64" fmla="*/ 2918 w 2998"/>
                <a:gd name="T65" fmla="*/ 2017 h 3073"/>
                <a:gd name="T66" fmla="*/ 2711 w 2998"/>
                <a:gd name="T67" fmla="*/ 2207 h 3073"/>
                <a:gd name="T68" fmla="*/ 2431 w 2998"/>
                <a:gd name="T69" fmla="*/ 2467 h 3073"/>
                <a:gd name="T70" fmla="*/ 2131 w 2998"/>
                <a:gd name="T71" fmla="*/ 2748 h 3073"/>
                <a:gd name="T72" fmla="*/ 1862 w 2998"/>
                <a:gd name="T73" fmla="*/ 3003 h 3073"/>
                <a:gd name="T74" fmla="*/ 1689 w 2998"/>
                <a:gd name="T75" fmla="*/ 3019 h 3073"/>
                <a:gd name="T76" fmla="*/ 1547 w 2998"/>
                <a:gd name="T77" fmla="*/ 2912 h 3073"/>
                <a:gd name="T78" fmla="*/ 1415 w 2998"/>
                <a:gd name="T79" fmla="*/ 2780 h 3073"/>
                <a:gd name="T80" fmla="*/ 1292 w 2998"/>
                <a:gd name="T81" fmla="*/ 2627 h 3073"/>
                <a:gd name="T82" fmla="*/ 1181 w 2998"/>
                <a:gd name="T83" fmla="*/ 2460 h 3073"/>
                <a:gd name="T84" fmla="*/ 1083 w 2998"/>
                <a:gd name="T85" fmla="*/ 2286 h 3073"/>
                <a:gd name="T86" fmla="*/ 998 w 2998"/>
                <a:gd name="T87" fmla="*/ 2107 h 3073"/>
                <a:gd name="T88" fmla="*/ 928 w 2998"/>
                <a:gd name="T89" fmla="*/ 1932 h 3073"/>
                <a:gd name="T90" fmla="*/ 874 w 2998"/>
                <a:gd name="T91" fmla="*/ 1765 h 3073"/>
                <a:gd name="T92" fmla="*/ 836 w 2998"/>
                <a:gd name="T93" fmla="*/ 1612 h 3073"/>
                <a:gd name="T94" fmla="*/ 816 w 2998"/>
                <a:gd name="T95" fmla="*/ 1479 h 307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998"/>
                <a:gd name="T145" fmla="*/ 0 h 3073"/>
                <a:gd name="T146" fmla="*/ 2998 w 2998"/>
                <a:gd name="T147" fmla="*/ 3073 h 307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998" h="3073">
                  <a:moveTo>
                    <a:pt x="816" y="1479"/>
                  </a:moveTo>
                  <a:lnTo>
                    <a:pt x="812" y="1483"/>
                  </a:lnTo>
                  <a:lnTo>
                    <a:pt x="806" y="1488"/>
                  </a:lnTo>
                  <a:lnTo>
                    <a:pt x="796" y="1494"/>
                  </a:lnTo>
                  <a:lnTo>
                    <a:pt x="784" y="1502"/>
                  </a:lnTo>
                  <a:lnTo>
                    <a:pt x="752" y="1520"/>
                  </a:lnTo>
                  <a:lnTo>
                    <a:pt x="712" y="1543"/>
                  </a:lnTo>
                  <a:lnTo>
                    <a:pt x="664" y="1569"/>
                  </a:lnTo>
                  <a:lnTo>
                    <a:pt x="610" y="1597"/>
                  </a:lnTo>
                  <a:lnTo>
                    <a:pt x="551" y="1628"/>
                  </a:lnTo>
                  <a:lnTo>
                    <a:pt x="487" y="1659"/>
                  </a:lnTo>
                  <a:lnTo>
                    <a:pt x="421" y="1692"/>
                  </a:lnTo>
                  <a:lnTo>
                    <a:pt x="355" y="1725"/>
                  </a:lnTo>
                  <a:lnTo>
                    <a:pt x="288" y="1757"/>
                  </a:lnTo>
                  <a:lnTo>
                    <a:pt x="223" y="1788"/>
                  </a:lnTo>
                  <a:lnTo>
                    <a:pt x="160" y="1817"/>
                  </a:lnTo>
                  <a:lnTo>
                    <a:pt x="101" y="1845"/>
                  </a:lnTo>
                  <a:lnTo>
                    <a:pt x="47" y="1868"/>
                  </a:lnTo>
                  <a:lnTo>
                    <a:pt x="0" y="1888"/>
                  </a:lnTo>
                  <a:lnTo>
                    <a:pt x="23" y="1794"/>
                  </a:lnTo>
                  <a:lnTo>
                    <a:pt x="51" y="1691"/>
                  </a:lnTo>
                  <a:lnTo>
                    <a:pt x="81" y="1581"/>
                  </a:lnTo>
                  <a:lnTo>
                    <a:pt x="114" y="1464"/>
                  </a:lnTo>
                  <a:lnTo>
                    <a:pt x="149" y="1341"/>
                  </a:lnTo>
                  <a:lnTo>
                    <a:pt x="187" y="1214"/>
                  </a:lnTo>
                  <a:lnTo>
                    <a:pt x="227" y="1085"/>
                  </a:lnTo>
                  <a:lnTo>
                    <a:pt x="269" y="953"/>
                  </a:lnTo>
                  <a:lnTo>
                    <a:pt x="313" y="822"/>
                  </a:lnTo>
                  <a:lnTo>
                    <a:pt x="358" y="692"/>
                  </a:lnTo>
                  <a:lnTo>
                    <a:pt x="382" y="627"/>
                  </a:lnTo>
                  <a:lnTo>
                    <a:pt x="405" y="563"/>
                  </a:lnTo>
                  <a:lnTo>
                    <a:pt x="429" y="500"/>
                  </a:lnTo>
                  <a:lnTo>
                    <a:pt x="453" y="439"/>
                  </a:lnTo>
                  <a:lnTo>
                    <a:pt x="477" y="378"/>
                  </a:lnTo>
                  <a:lnTo>
                    <a:pt x="501" y="319"/>
                  </a:lnTo>
                  <a:lnTo>
                    <a:pt x="526" y="262"/>
                  </a:lnTo>
                  <a:lnTo>
                    <a:pt x="552" y="206"/>
                  </a:lnTo>
                  <a:lnTo>
                    <a:pt x="577" y="152"/>
                  </a:lnTo>
                  <a:lnTo>
                    <a:pt x="601" y="99"/>
                  </a:lnTo>
                  <a:lnTo>
                    <a:pt x="626" y="49"/>
                  </a:lnTo>
                  <a:lnTo>
                    <a:pt x="651" y="1"/>
                  </a:lnTo>
                  <a:lnTo>
                    <a:pt x="693" y="0"/>
                  </a:lnTo>
                  <a:lnTo>
                    <a:pt x="738" y="0"/>
                  </a:lnTo>
                  <a:lnTo>
                    <a:pt x="785" y="0"/>
                  </a:lnTo>
                  <a:lnTo>
                    <a:pt x="834" y="0"/>
                  </a:lnTo>
                  <a:lnTo>
                    <a:pt x="886" y="1"/>
                  </a:lnTo>
                  <a:lnTo>
                    <a:pt x="940" y="3"/>
                  </a:lnTo>
                  <a:lnTo>
                    <a:pt x="995" y="6"/>
                  </a:lnTo>
                  <a:lnTo>
                    <a:pt x="1053" y="9"/>
                  </a:lnTo>
                  <a:lnTo>
                    <a:pt x="1173" y="16"/>
                  </a:lnTo>
                  <a:lnTo>
                    <a:pt x="1299" y="26"/>
                  </a:lnTo>
                  <a:lnTo>
                    <a:pt x="1428" y="39"/>
                  </a:lnTo>
                  <a:lnTo>
                    <a:pt x="1560" y="53"/>
                  </a:lnTo>
                  <a:lnTo>
                    <a:pt x="1626" y="62"/>
                  </a:lnTo>
                  <a:lnTo>
                    <a:pt x="1693" y="70"/>
                  </a:lnTo>
                  <a:lnTo>
                    <a:pt x="1760" y="80"/>
                  </a:lnTo>
                  <a:lnTo>
                    <a:pt x="1828" y="89"/>
                  </a:lnTo>
                  <a:lnTo>
                    <a:pt x="1894" y="100"/>
                  </a:lnTo>
                  <a:lnTo>
                    <a:pt x="1961" y="111"/>
                  </a:lnTo>
                  <a:lnTo>
                    <a:pt x="2028" y="123"/>
                  </a:lnTo>
                  <a:lnTo>
                    <a:pt x="2093" y="135"/>
                  </a:lnTo>
                  <a:lnTo>
                    <a:pt x="2158" y="149"/>
                  </a:lnTo>
                  <a:lnTo>
                    <a:pt x="2221" y="162"/>
                  </a:lnTo>
                  <a:lnTo>
                    <a:pt x="2284" y="176"/>
                  </a:lnTo>
                  <a:lnTo>
                    <a:pt x="2345" y="190"/>
                  </a:lnTo>
                  <a:lnTo>
                    <a:pt x="2405" y="205"/>
                  </a:lnTo>
                  <a:lnTo>
                    <a:pt x="2463" y="221"/>
                  </a:lnTo>
                  <a:lnTo>
                    <a:pt x="2519" y="237"/>
                  </a:lnTo>
                  <a:lnTo>
                    <a:pt x="2574" y="253"/>
                  </a:lnTo>
                  <a:lnTo>
                    <a:pt x="1899" y="873"/>
                  </a:lnTo>
                  <a:lnTo>
                    <a:pt x="1921" y="896"/>
                  </a:lnTo>
                  <a:lnTo>
                    <a:pt x="1946" y="920"/>
                  </a:lnTo>
                  <a:lnTo>
                    <a:pt x="1976" y="946"/>
                  </a:lnTo>
                  <a:lnTo>
                    <a:pt x="2008" y="973"/>
                  </a:lnTo>
                  <a:lnTo>
                    <a:pt x="2080" y="1033"/>
                  </a:lnTo>
                  <a:lnTo>
                    <a:pt x="2162" y="1096"/>
                  </a:lnTo>
                  <a:lnTo>
                    <a:pt x="2250" y="1164"/>
                  </a:lnTo>
                  <a:lnTo>
                    <a:pt x="2342" y="1235"/>
                  </a:lnTo>
                  <a:lnTo>
                    <a:pt x="2437" y="1309"/>
                  </a:lnTo>
                  <a:lnTo>
                    <a:pt x="2531" y="1384"/>
                  </a:lnTo>
                  <a:lnTo>
                    <a:pt x="2577" y="1423"/>
                  </a:lnTo>
                  <a:lnTo>
                    <a:pt x="2623" y="1461"/>
                  </a:lnTo>
                  <a:lnTo>
                    <a:pt x="2667" y="1499"/>
                  </a:lnTo>
                  <a:lnTo>
                    <a:pt x="2710" y="1537"/>
                  </a:lnTo>
                  <a:lnTo>
                    <a:pt x="2751" y="1574"/>
                  </a:lnTo>
                  <a:lnTo>
                    <a:pt x="2790" y="1612"/>
                  </a:lnTo>
                  <a:lnTo>
                    <a:pt x="2826" y="1649"/>
                  </a:lnTo>
                  <a:lnTo>
                    <a:pt x="2860" y="1685"/>
                  </a:lnTo>
                  <a:lnTo>
                    <a:pt x="2891" y="1720"/>
                  </a:lnTo>
                  <a:lnTo>
                    <a:pt x="2918" y="1755"/>
                  </a:lnTo>
                  <a:lnTo>
                    <a:pt x="2942" y="1789"/>
                  </a:lnTo>
                  <a:lnTo>
                    <a:pt x="2962" y="1822"/>
                  </a:lnTo>
                  <a:lnTo>
                    <a:pt x="2978" y="1855"/>
                  </a:lnTo>
                  <a:lnTo>
                    <a:pt x="2990" y="1885"/>
                  </a:lnTo>
                  <a:lnTo>
                    <a:pt x="2996" y="1915"/>
                  </a:lnTo>
                  <a:lnTo>
                    <a:pt x="2998" y="1943"/>
                  </a:lnTo>
                  <a:lnTo>
                    <a:pt x="2989" y="1951"/>
                  </a:lnTo>
                  <a:lnTo>
                    <a:pt x="2961" y="1977"/>
                  </a:lnTo>
                  <a:lnTo>
                    <a:pt x="2918" y="2017"/>
                  </a:lnTo>
                  <a:lnTo>
                    <a:pt x="2860" y="2069"/>
                  </a:lnTo>
                  <a:lnTo>
                    <a:pt x="2791" y="2133"/>
                  </a:lnTo>
                  <a:lnTo>
                    <a:pt x="2711" y="2207"/>
                  </a:lnTo>
                  <a:lnTo>
                    <a:pt x="2623" y="2289"/>
                  </a:lnTo>
                  <a:lnTo>
                    <a:pt x="2529" y="2376"/>
                  </a:lnTo>
                  <a:lnTo>
                    <a:pt x="2431" y="2467"/>
                  </a:lnTo>
                  <a:lnTo>
                    <a:pt x="2331" y="2560"/>
                  </a:lnTo>
                  <a:lnTo>
                    <a:pt x="2230" y="2654"/>
                  </a:lnTo>
                  <a:lnTo>
                    <a:pt x="2131" y="2748"/>
                  </a:lnTo>
                  <a:lnTo>
                    <a:pt x="2035" y="2838"/>
                  </a:lnTo>
                  <a:lnTo>
                    <a:pt x="1944" y="2924"/>
                  </a:lnTo>
                  <a:lnTo>
                    <a:pt x="1862" y="3003"/>
                  </a:lnTo>
                  <a:lnTo>
                    <a:pt x="1789" y="3073"/>
                  </a:lnTo>
                  <a:lnTo>
                    <a:pt x="1739" y="3048"/>
                  </a:lnTo>
                  <a:lnTo>
                    <a:pt x="1689" y="3019"/>
                  </a:lnTo>
                  <a:lnTo>
                    <a:pt x="1641" y="2987"/>
                  </a:lnTo>
                  <a:lnTo>
                    <a:pt x="1594" y="2951"/>
                  </a:lnTo>
                  <a:lnTo>
                    <a:pt x="1547" y="2912"/>
                  </a:lnTo>
                  <a:lnTo>
                    <a:pt x="1502" y="2870"/>
                  </a:lnTo>
                  <a:lnTo>
                    <a:pt x="1458" y="2826"/>
                  </a:lnTo>
                  <a:lnTo>
                    <a:pt x="1415" y="2780"/>
                  </a:lnTo>
                  <a:lnTo>
                    <a:pt x="1373" y="2731"/>
                  </a:lnTo>
                  <a:lnTo>
                    <a:pt x="1332" y="2680"/>
                  </a:lnTo>
                  <a:lnTo>
                    <a:pt x="1292" y="2627"/>
                  </a:lnTo>
                  <a:lnTo>
                    <a:pt x="1254" y="2572"/>
                  </a:lnTo>
                  <a:lnTo>
                    <a:pt x="1216" y="2517"/>
                  </a:lnTo>
                  <a:lnTo>
                    <a:pt x="1181" y="2460"/>
                  </a:lnTo>
                  <a:lnTo>
                    <a:pt x="1147" y="2403"/>
                  </a:lnTo>
                  <a:lnTo>
                    <a:pt x="1114" y="2344"/>
                  </a:lnTo>
                  <a:lnTo>
                    <a:pt x="1083" y="2286"/>
                  </a:lnTo>
                  <a:lnTo>
                    <a:pt x="1053" y="2225"/>
                  </a:lnTo>
                  <a:lnTo>
                    <a:pt x="1025" y="2166"/>
                  </a:lnTo>
                  <a:lnTo>
                    <a:pt x="998" y="2107"/>
                  </a:lnTo>
                  <a:lnTo>
                    <a:pt x="973" y="2048"/>
                  </a:lnTo>
                  <a:lnTo>
                    <a:pt x="950" y="1990"/>
                  </a:lnTo>
                  <a:lnTo>
                    <a:pt x="928" y="1932"/>
                  </a:lnTo>
                  <a:lnTo>
                    <a:pt x="908" y="1875"/>
                  </a:lnTo>
                  <a:lnTo>
                    <a:pt x="890" y="1819"/>
                  </a:lnTo>
                  <a:lnTo>
                    <a:pt x="874" y="1765"/>
                  </a:lnTo>
                  <a:lnTo>
                    <a:pt x="859" y="1712"/>
                  </a:lnTo>
                  <a:lnTo>
                    <a:pt x="847" y="1661"/>
                  </a:lnTo>
                  <a:lnTo>
                    <a:pt x="836" y="1612"/>
                  </a:lnTo>
                  <a:lnTo>
                    <a:pt x="827" y="1565"/>
                  </a:lnTo>
                  <a:lnTo>
                    <a:pt x="821" y="1521"/>
                  </a:lnTo>
                  <a:lnTo>
                    <a:pt x="816" y="14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152" name="Freeform 27"/>
            <p:cNvSpPr>
              <a:spLocks/>
            </p:cNvSpPr>
            <p:nvPr/>
          </p:nvSpPr>
          <p:spPr bwMode="auto">
            <a:xfrm>
              <a:off x="1685" y="3061"/>
              <a:ext cx="385" cy="406"/>
            </a:xfrm>
            <a:custGeom>
              <a:avLst/>
              <a:gdLst>
                <a:gd name="T0" fmla="*/ 1340 w 2308"/>
                <a:gd name="T1" fmla="*/ 2423 h 2436"/>
                <a:gd name="T2" fmla="*/ 1352 w 2308"/>
                <a:gd name="T3" fmla="*/ 2391 h 2436"/>
                <a:gd name="T4" fmla="*/ 1369 w 2308"/>
                <a:gd name="T5" fmla="*/ 2338 h 2436"/>
                <a:gd name="T6" fmla="*/ 1390 w 2308"/>
                <a:gd name="T7" fmla="*/ 2256 h 2436"/>
                <a:gd name="T8" fmla="*/ 1408 w 2308"/>
                <a:gd name="T9" fmla="*/ 2169 h 2436"/>
                <a:gd name="T10" fmla="*/ 1431 w 2308"/>
                <a:gd name="T11" fmla="*/ 2046 h 2436"/>
                <a:gd name="T12" fmla="*/ 1450 w 2308"/>
                <a:gd name="T13" fmla="*/ 1933 h 2436"/>
                <a:gd name="T14" fmla="*/ 966 w 2308"/>
                <a:gd name="T15" fmla="*/ 1996 h 2436"/>
                <a:gd name="T16" fmla="*/ 706 w 2308"/>
                <a:gd name="T17" fmla="*/ 1390 h 2436"/>
                <a:gd name="T18" fmla="*/ 833 w 2308"/>
                <a:gd name="T19" fmla="*/ 843 h 2436"/>
                <a:gd name="T20" fmla="*/ 783 w 2308"/>
                <a:gd name="T21" fmla="*/ 862 h 2436"/>
                <a:gd name="T22" fmla="*/ 694 w 2308"/>
                <a:gd name="T23" fmla="*/ 895 h 2436"/>
                <a:gd name="T24" fmla="*/ 577 w 2308"/>
                <a:gd name="T25" fmla="*/ 939 h 2436"/>
                <a:gd name="T26" fmla="*/ 443 w 2308"/>
                <a:gd name="T27" fmla="*/ 988 h 2436"/>
                <a:gd name="T28" fmla="*/ 303 w 2308"/>
                <a:gd name="T29" fmla="*/ 1038 h 2436"/>
                <a:gd name="T30" fmla="*/ 168 w 2308"/>
                <a:gd name="T31" fmla="*/ 1085 h 2436"/>
                <a:gd name="T32" fmla="*/ 49 w 2308"/>
                <a:gd name="T33" fmla="*/ 1124 h 2436"/>
                <a:gd name="T34" fmla="*/ 11 w 2308"/>
                <a:gd name="T35" fmla="*/ 1077 h 2436"/>
                <a:gd name="T36" fmla="*/ 41 w 2308"/>
                <a:gd name="T37" fmla="*/ 943 h 2436"/>
                <a:gd name="T38" fmla="*/ 78 w 2308"/>
                <a:gd name="T39" fmla="*/ 797 h 2436"/>
                <a:gd name="T40" fmla="*/ 121 w 2308"/>
                <a:gd name="T41" fmla="*/ 644 h 2436"/>
                <a:gd name="T42" fmla="*/ 169 w 2308"/>
                <a:gd name="T43" fmla="*/ 489 h 2436"/>
                <a:gd name="T44" fmla="*/ 220 w 2308"/>
                <a:gd name="T45" fmla="*/ 337 h 2436"/>
                <a:gd name="T46" fmla="*/ 273 w 2308"/>
                <a:gd name="T47" fmla="*/ 191 h 2436"/>
                <a:gd name="T48" fmla="*/ 327 w 2308"/>
                <a:gd name="T49" fmla="*/ 59 h 2436"/>
                <a:gd name="T50" fmla="*/ 420 w 2308"/>
                <a:gd name="T51" fmla="*/ 7 h 2436"/>
                <a:gd name="T52" fmla="*/ 571 w 2308"/>
                <a:gd name="T53" fmla="*/ 17 h 2436"/>
                <a:gd name="T54" fmla="*/ 741 w 2308"/>
                <a:gd name="T55" fmla="*/ 25 h 2436"/>
                <a:gd name="T56" fmla="*/ 924 w 2308"/>
                <a:gd name="T57" fmla="*/ 31 h 2436"/>
                <a:gd name="T58" fmla="*/ 1113 w 2308"/>
                <a:gd name="T59" fmla="*/ 37 h 2436"/>
                <a:gd name="T60" fmla="*/ 1302 w 2308"/>
                <a:gd name="T61" fmla="*/ 42 h 2436"/>
                <a:gd name="T62" fmla="*/ 1484 w 2308"/>
                <a:gd name="T63" fmla="*/ 48 h 2436"/>
                <a:gd name="T64" fmla="*/ 1656 w 2308"/>
                <a:gd name="T65" fmla="*/ 57 h 2436"/>
                <a:gd name="T66" fmla="*/ 1209 w 2308"/>
                <a:gd name="T67" fmla="*/ 542 h 2436"/>
                <a:gd name="T68" fmla="*/ 1245 w 2308"/>
                <a:gd name="T69" fmla="*/ 572 h 2436"/>
                <a:gd name="T70" fmla="*/ 1341 w 2308"/>
                <a:gd name="T71" fmla="*/ 655 h 2436"/>
                <a:gd name="T72" fmla="*/ 1482 w 2308"/>
                <a:gd name="T73" fmla="*/ 779 h 2436"/>
                <a:gd name="T74" fmla="*/ 1653 w 2308"/>
                <a:gd name="T75" fmla="*/ 930 h 2436"/>
                <a:gd name="T76" fmla="*/ 1836 w 2308"/>
                <a:gd name="T77" fmla="*/ 1097 h 2436"/>
                <a:gd name="T78" fmla="*/ 2017 w 2308"/>
                <a:gd name="T79" fmla="*/ 1268 h 2436"/>
                <a:gd name="T80" fmla="*/ 2179 w 2308"/>
                <a:gd name="T81" fmla="*/ 1430 h 2436"/>
                <a:gd name="T82" fmla="*/ 2249 w 2308"/>
                <a:gd name="T83" fmla="*/ 1504 h 2436"/>
                <a:gd name="T84" fmla="*/ 2308 w 2308"/>
                <a:gd name="T85" fmla="*/ 1572 h 2436"/>
                <a:gd name="T86" fmla="*/ 2264 w 2308"/>
                <a:gd name="T87" fmla="*/ 1627 h 2436"/>
                <a:gd name="T88" fmla="*/ 2210 w 2308"/>
                <a:gd name="T89" fmla="*/ 1687 h 2436"/>
                <a:gd name="T90" fmla="*/ 2145 w 2308"/>
                <a:gd name="T91" fmla="*/ 1753 h 2436"/>
                <a:gd name="T92" fmla="*/ 2073 w 2308"/>
                <a:gd name="T93" fmla="*/ 1822 h 2436"/>
                <a:gd name="T94" fmla="*/ 1914 w 2308"/>
                <a:gd name="T95" fmla="*/ 1965 h 2436"/>
                <a:gd name="T96" fmla="*/ 1748 w 2308"/>
                <a:gd name="T97" fmla="*/ 2107 h 2436"/>
                <a:gd name="T98" fmla="*/ 1590 w 2308"/>
                <a:gd name="T99" fmla="*/ 2234 h 2436"/>
                <a:gd name="T100" fmla="*/ 1459 w 2308"/>
                <a:gd name="T101" fmla="*/ 2339 h 2436"/>
                <a:gd name="T102" fmla="*/ 1368 w 2308"/>
                <a:gd name="T103" fmla="*/ 2410 h 2436"/>
                <a:gd name="T104" fmla="*/ 1335 w 2308"/>
                <a:gd name="T105" fmla="*/ 2436 h 24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308"/>
                <a:gd name="T160" fmla="*/ 0 h 2436"/>
                <a:gd name="T161" fmla="*/ 2308 w 2308"/>
                <a:gd name="T162" fmla="*/ 2436 h 24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308" h="2436">
                  <a:moveTo>
                    <a:pt x="1335" y="2436"/>
                  </a:moveTo>
                  <a:lnTo>
                    <a:pt x="1340" y="2423"/>
                  </a:lnTo>
                  <a:lnTo>
                    <a:pt x="1346" y="2408"/>
                  </a:lnTo>
                  <a:lnTo>
                    <a:pt x="1352" y="2391"/>
                  </a:lnTo>
                  <a:lnTo>
                    <a:pt x="1358" y="2374"/>
                  </a:lnTo>
                  <a:lnTo>
                    <a:pt x="1369" y="2338"/>
                  </a:lnTo>
                  <a:lnTo>
                    <a:pt x="1379" y="2298"/>
                  </a:lnTo>
                  <a:lnTo>
                    <a:pt x="1390" y="2256"/>
                  </a:lnTo>
                  <a:lnTo>
                    <a:pt x="1399" y="2213"/>
                  </a:lnTo>
                  <a:lnTo>
                    <a:pt x="1408" y="2169"/>
                  </a:lnTo>
                  <a:lnTo>
                    <a:pt x="1417" y="2126"/>
                  </a:lnTo>
                  <a:lnTo>
                    <a:pt x="1431" y="2046"/>
                  </a:lnTo>
                  <a:lnTo>
                    <a:pt x="1443" y="1979"/>
                  </a:lnTo>
                  <a:lnTo>
                    <a:pt x="1450" y="1933"/>
                  </a:lnTo>
                  <a:lnTo>
                    <a:pt x="1452" y="1916"/>
                  </a:lnTo>
                  <a:lnTo>
                    <a:pt x="966" y="1996"/>
                  </a:lnTo>
                  <a:lnTo>
                    <a:pt x="1146" y="1422"/>
                  </a:lnTo>
                  <a:lnTo>
                    <a:pt x="706" y="1390"/>
                  </a:lnTo>
                  <a:lnTo>
                    <a:pt x="840" y="841"/>
                  </a:lnTo>
                  <a:lnTo>
                    <a:pt x="833" y="843"/>
                  </a:lnTo>
                  <a:lnTo>
                    <a:pt x="814" y="850"/>
                  </a:lnTo>
                  <a:lnTo>
                    <a:pt x="783" y="862"/>
                  </a:lnTo>
                  <a:lnTo>
                    <a:pt x="743" y="877"/>
                  </a:lnTo>
                  <a:lnTo>
                    <a:pt x="694" y="895"/>
                  </a:lnTo>
                  <a:lnTo>
                    <a:pt x="638" y="916"/>
                  </a:lnTo>
                  <a:lnTo>
                    <a:pt x="577" y="939"/>
                  </a:lnTo>
                  <a:lnTo>
                    <a:pt x="511" y="963"/>
                  </a:lnTo>
                  <a:lnTo>
                    <a:pt x="443" y="988"/>
                  </a:lnTo>
                  <a:lnTo>
                    <a:pt x="373" y="1013"/>
                  </a:lnTo>
                  <a:lnTo>
                    <a:pt x="303" y="1038"/>
                  </a:lnTo>
                  <a:lnTo>
                    <a:pt x="234" y="1062"/>
                  </a:lnTo>
                  <a:lnTo>
                    <a:pt x="168" y="1085"/>
                  </a:lnTo>
                  <a:lnTo>
                    <a:pt x="106" y="1105"/>
                  </a:lnTo>
                  <a:lnTo>
                    <a:pt x="49" y="1124"/>
                  </a:lnTo>
                  <a:lnTo>
                    <a:pt x="0" y="1139"/>
                  </a:lnTo>
                  <a:lnTo>
                    <a:pt x="11" y="1077"/>
                  </a:lnTo>
                  <a:lnTo>
                    <a:pt x="25" y="1012"/>
                  </a:lnTo>
                  <a:lnTo>
                    <a:pt x="41" y="943"/>
                  </a:lnTo>
                  <a:lnTo>
                    <a:pt x="58" y="872"/>
                  </a:lnTo>
                  <a:lnTo>
                    <a:pt x="78" y="797"/>
                  </a:lnTo>
                  <a:lnTo>
                    <a:pt x="98" y="722"/>
                  </a:lnTo>
                  <a:lnTo>
                    <a:pt x="121" y="644"/>
                  </a:lnTo>
                  <a:lnTo>
                    <a:pt x="145" y="566"/>
                  </a:lnTo>
                  <a:lnTo>
                    <a:pt x="169" y="489"/>
                  </a:lnTo>
                  <a:lnTo>
                    <a:pt x="194" y="412"/>
                  </a:lnTo>
                  <a:lnTo>
                    <a:pt x="220" y="337"/>
                  </a:lnTo>
                  <a:lnTo>
                    <a:pt x="247" y="262"/>
                  </a:lnTo>
                  <a:lnTo>
                    <a:pt x="273" y="191"/>
                  </a:lnTo>
                  <a:lnTo>
                    <a:pt x="300" y="124"/>
                  </a:lnTo>
                  <a:lnTo>
                    <a:pt x="327" y="59"/>
                  </a:lnTo>
                  <a:lnTo>
                    <a:pt x="354" y="0"/>
                  </a:lnTo>
                  <a:lnTo>
                    <a:pt x="420" y="7"/>
                  </a:lnTo>
                  <a:lnTo>
                    <a:pt x="493" y="12"/>
                  </a:lnTo>
                  <a:lnTo>
                    <a:pt x="571" y="17"/>
                  </a:lnTo>
                  <a:lnTo>
                    <a:pt x="654" y="22"/>
                  </a:lnTo>
                  <a:lnTo>
                    <a:pt x="741" y="25"/>
                  </a:lnTo>
                  <a:lnTo>
                    <a:pt x="831" y="29"/>
                  </a:lnTo>
                  <a:lnTo>
                    <a:pt x="924" y="31"/>
                  </a:lnTo>
                  <a:lnTo>
                    <a:pt x="1018" y="34"/>
                  </a:lnTo>
                  <a:lnTo>
                    <a:pt x="1113" y="37"/>
                  </a:lnTo>
                  <a:lnTo>
                    <a:pt x="1208" y="39"/>
                  </a:lnTo>
                  <a:lnTo>
                    <a:pt x="1302" y="42"/>
                  </a:lnTo>
                  <a:lnTo>
                    <a:pt x="1394" y="45"/>
                  </a:lnTo>
                  <a:lnTo>
                    <a:pt x="1484" y="48"/>
                  </a:lnTo>
                  <a:lnTo>
                    <a:pt x="1572" y="52"/>
                  </a:lnTo>
                  <a:lnTo>
                    <a:pt x="1656" y="57"/>
                  </a:lnTo>
                  <a:lnTo>
                    <a:pt x="1735" y="62"/>
                  </a:lnTo>
                  <a:lnTo>
                    <a:pt x="1209" y="542"/>
                  </a:lnTo>
                  <a:lnTo>
                    <a:pt x="1218" y="549"/>
                  </a:lnTo>
                  <a:lnTo>
                    <a:pt x="1245" y="572"/>
                  </a:lnTo>
                  <a:lnTo>
                    <a:pt x="1286" y="608"/>
                  </a:lnTo>
                  <a:lnTo>
                    <a:pt x="1341" y="655"/>
                  </a:lnTo>
                  <a:lnTo>
                    <a:pt x="1407" y="712"/>
                  </a:lnTo>
                  <a:lnTo>
                    <a:pt x="1482" y="779"/>
                  </a:lnTo>
                  <a:lnTo>
                    <a:pt x="1564" y="852"/>
                  </a:lnTo>
                  <a:lnTo>
                    <a:pt x="1653" y="930"/>
                  </a:lnTo>
                  <a:lnTo>
                    <a:pt x="1744" y="1012"/>
                  </a:lnTo>
                  <a:lnTo>
                    <a:pt x="1836" y="1097"/>
                  </a:lnTo>
                  <a:lnTo>
                    <a:pt x="1928" y="1183"/>
                  </a:lnTo>
                  <a:lnTo>
                    <a:pt x="2017" y="1268"/>
                  </a:lnTo>
                  <a:lnTo>
                    <a:pt x="2101" y="1351"/>
                  </a:lnTo>
                  <a:lnTo>
                    <a:pt x="2179" y="1430"/>
                  </a:lnTo>
                  <a:lnTo>
                    <a:pt x="2215" y="1467"/>
                  </a:lnTo>
                  <a:lnTo>
                    <a:pt x="2249" y="1504"/>
                  </a:lnTo>
                  <a:lnTo>
                    <a:pt x="2280" y="1538"/>
                  </a:lnTo>
                  <a:lnTo>
                    <a:pt x="2308" y="1572"/>
                  </a:lnTo>
                  <a:lnTo>
                    <a:pt x="2288" y="1598"/>
                  </a:lnTo>
                  <a:lnTo>
                    <a:pt x="2264" y="1627"/>
                  </a:lnTo>
                  <a:lnTo>
                    <a:pt x="2238" y="1656"/>
                  </a:lnTo>
                  <a:lnTo>
                    <a:pt x="2210" y="1687"/>
                  </a:lnTo>
                  <a:lnTo>
                    <a:pt x="2178" y="1720"/>
                  </a:lnTo>
                  <a:lnTo>
                    <a:pt x="2145" y="1753"/>
                  </a:lnTo>
                  <a:lnTo>
                    <a:pt x="2110" y="1787"/>
                  </a:lnTo>
                  <a:lnTo>
                    <a:pt x="2073" y="1822"/>
                  </a:lnTo>
                  <a:lnTo>
                    <a:pt x="1995" y="1893"/>
                  </a:lnTo>
                  <a:lnTo>
                    <a:pt x="1914" y="1965"/>
                  </a:lnTo>
                  <a:lnTo>
                    <a:pt x="1831" y="2037"/>
                  </a:lnTo>
                  <a:lnTo>
                    <a:pt x="1748" y="2107"/>
                  </a:lnTo>
                  <a:lnTo>
                    <a:pt x="1668" y="2173"/>
                  </a:lnTo>
                  <a:lnTo>
                    <a:pt x="1590" y="2234"/>
                  </a:lnTo>
                  <a:lnTo>
                    <a:pt x="1520" y="2290"/>
                  </a:lnTo>
                  <a:lnTo>
                    <a:pt x="1459" y="2339"/>
                  </a:lnTo>
                  <a:lnTo>
                    <a:pt x="1407" y="2379"/>
                  </a:lnTo>
                  <a:lnTo>
                    <a:pt x="1368" y="2410"/>
                  </a:lnTo>
                  <a:lnTo>
                    <a:pt x="1343" y="2429"/>
                  </a:lnTo>
                  <a:lnTo>
                    <a:pt x="1335" y="2436"/>
                  </a:lnTo>
                  <a:close/>
                </a:path>
              </a:pathLst>
            </a:custGeom>
            <a:solidFill>
              <a:srgbClr val="FF1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87068" name="Text Box 28"/>
          <p:cNvSpPr txBox="1">
            <a:spLocks noChangeArrowheads="1"/>
          </p:cNvSpPr>
          <p:nvPr/>
        </p:nvSpPr>
        <p:spPr bwMode="auto">
          <a:xfrm>
            <a:off x="6300788" y="5373688"/>
            <a:ext cx="730250" cy="542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390" tIns="45695" rIns="91390" bIns="45695" anchor="ctr"/>
          <a:lstStyle/>
          <a:p>
            <a:pPr algn="ctr">
              <a:defRPr/>
            </a:pPr>
            <a:r>
              <a:rPr lang="fr-F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Test</a:t>
            </a:r>
            <a:endParaRPr lang="fr-FR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87069" name="Text Box 29"/>
          <p:cNvSpPr txBox="1">
            <a:spLocks noChangeArrowheads="1"/>
          </p:cNvSpPr>
          <p:nvPr/>
        </p:nvSpPr>
        <p:spPr bwMode="auto">
          <a:xfrm>
            <a:off x="2916238" y="908050"/>
            <a:ext cx="1397000" cy="50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390" tIns="45695" rIns="91390" bIns="45695" anchor="ctr"/>
          <a:lstStyle/>
          <a:p>
            <a:pPr algn="ctr">
              <a:defRPr/>
            </a:pPr>
            <a:r>
              <a:rPr lang="fr-F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Analyse</a:t>
            </a:r>
            <a:endParaRPr lang="fr-FR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87070" name="Text Box 30"/>
          <p:cNvSpPr txBox="1">
            <a:spLocks noChangeArrowheads="1"/>
          </p:cNvSpPr>
          <p:nvPr/>
        </p:nvSpPr>
        <p:spPr bwMode="auto">
          <a:xfrm>
            <a:off x="-14288" y="4503738"/>
            <a:ext cx="3454401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0" tIns="45695" rIns="91390" bIns="45695"/>
          <a:lstStyle/>
          <a:p>
            <a:pPr>
              <a:defRPr/>
            </a:pPr>
            <a:r>
              <a:rPr lang="fr-F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Expression des besoins</a:t>
            </a:r>
            <a:endParaRPr lang="fr-FR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grpSp>
        <p:nvGrpSpPr>
          <p:cNvPr id="48145" name="Group 31"/>
          <p:cNvGrpSpPr>
            <a:grpSpLocks/>
          </p:cNvGrpSpPr>
          <p:nvPr/>
        </p:nvGrpSpPr>
        <p:grpSpPr bwMode="auto">
          <a:xfrm rot="-1058487">
            <a:off x="4164013" y="1125538"/>
            <a:ext cx="815975" cy="855662"/>
            <a:chOff x="3265" y="1257"/>
            <a:chExt cx="491" cy="484"/>
          </a:xfrm>
        </p:grpSpPr>
        <p:sp>
          <p:nvSpPr>
            <p:cNvPr id="48149" name="Freeform 32"/>
            <p:cNvSpPr>
              <a:spLocks/>
            </p:cNvSpPr>
            <p:nvPr/>
          </p:nvSpPr>
          <p:spPr bwMode="auto">
            <a:xfrm>
              <a:off x="3265" y="1257"/>
              <a:ext cx="491" cy="484"/>
            </a:xfrm>
            <a:custGeom>
              <a:avLst/>
              <a:gdLst>
                <a:gd name="T0" fmla="*/ 2196 w 2948"/>
                <a:gd name="T1" fmla="*/ 1014 h 2900"/>
                <a:gd name="T2" fmla="*/ 2280 w 2948"/>
                <a:gd name="T3" fmla="*/ 903 h 2900"/>
                <a:gd name="T4" fmla="*/ 2403 w 2948"/>
                <a:gd name="T5" fmla="*/ 748 h 2900"/>
                <a:gd name="T6" fmla="*/ 2541 w 2948"/>
                <a:gd name="T7" fmla="*/ 576 h 2900"/>
                <a:gd name="T8" fmla="*/ 2674 w 2948"/>
                <a:gd name="T9" fmla="*/ 419 h 2900"/>
                <a:gd name="T10" fmla="*/ 2764 w 2948"/>
                <a:gd name="T11" fmla="*/ 433 h 2900"/>
                <a:gd name="T12" fmla="*/ 2819 w 2948"/>
                <a:gd name="T13" fmla="*/ 771 h 2900"/>
                <a:gd name="T14" fmla="*/ 2873 w 2948"/>
                <a:gd name="T15" fmla="*/ 1163 h 2900"/>
                <a:gd name="T16" fmla="*/ 2918 w 2948"/>
                <a:gd name="T17" fmla="*/ 1575 h 2900"/>
                <a:gd name="T18" fmla="*/ 2934 w 2948"/>
                <a:gd name="T19" fmla="*/ 1778 h 2900"/>
                <a:gd name="T20" fmla="*/ 2944 w 2948"/>
                <a:gd name="T21" fmla="*/ 1974 h 2900"/>
                <a:gd name="T22" fmla="*/ 2948 w 2948"/>
                <a:gd name="T23" fmla="*/ 2158 h 2900"/>
                <a:gd name="T24" fmla="*/ 2943 w 2948"/>
                <a:gd name="T25" fmla="*/ 2326 h 2900"/>
                <a:gd name="T26" fmla="*/ 2823 w 2948"/>
                <a:gd name="T27" fmla="*/ 2382 h 2900"/>
                <a:gd name="T28" fmla="*/ 2576 w 2948"/>
                <a:gd name="T29" fmla="*/ 2484 h 2900"/>
                <a:gd name="T30" fmla="*/ 2222 w 2948"/>
                <a:gd name="T31" fmla="*/ 2612 h 2900"/>
                <a:gd name="T32" fmla="*/ 1967 w 2948"/>
                <a:gd name="T33" fmla="*/ 2695 h 2900"/>
                <a:gd name="T34" fmla="*/ 1771 w 2948"/>
                <a:gd name="T35" fmla="*/ 2752 h 2900"/>
                <a:gd name="T36" fmla="*/ 1575 w 2948"/>
                <a:gd name="T37" fmla="*/ 2804 h 2900"/>
                <a:gd name="T38" fmla="*/ 1383 w 2948"/>
                <a:gd name="T39" fmla="*/ 2848 h 2900"/>
                <a:gd name="T40" fmla="*/ 1200 w 2948"/>
                <a:gd name="T41" fmla="*/ 2882 h 2900"/>
                <a:gd name="T42" fmla="*/ 1444 w 2948"/>
                <a:gd name="T43" fmla="*/ 2051 h 2900"/>
                <a:gd name="T44" fmla="*/ 1344 w 2948"/>
                <a:gd name="T45" fmla="*/ 2018 h 2900"/>
                <a:gd name="T46" fmla="*/ 1112 w 2948"/>
                <a:gd name="T47" fmla="*/ 1959 h 2900"/>
                <a:gd name="T48" fmla="*/ 771 w 2948"/>
                <a:gd name="T49" fmla="*/ 1880 h 2900"/>
                <a:gd name="T50" fmla="*/ 539 w 2948"/>
                <a:gd name="T51" fmla="*/ 1819 h 2900"/>
                <a:gd name="T52" fmla="*/ 376 w 2948"/>
                <a:gd name="T53" fmla="*/ 1769 h 2900"/>
                <a:gd name="T54" fmla="*/ 232 w 2948"/>
                <a:gd name="T55" fmla="*/ 1713 h 2900"/>
                <a:gd name="T56" fmla="*/ 114 w 2948"/>
                <a:gd name="T57" fmla="*/ 1651 h 2900"/>
                <a:gd name="T58" fmla="*/ 31 w 2948"/>
                <a:gd name="T59" fmla="*/ 1582 h 2900"/>
                <a:gd name="T60" fmla="*/ 5 w 2948"/>
                <a:gd name="T61" fmla="*/ 1521 h 2900"/>
                <a:gd name="T62" fmla="*/ 71 w 2948"/>
                <a:gd name="T63" fmla="*/ 1360 h 2900"/>
                <a:gd name="T64" fmla="*/ 195 w 2948"/>
                <a:gd name="T65" fmla="*/ 1064 h 2900"/>
                <a:gd name="T66" fmla="*/ 347 w 2948"/>
                <a:gd name="T67" fmla="*/ 696 h 2900"/>
                <a:gd name="T68" fmla="*/ 500 w 2948"/>
                <a:gd name="T69" fmla="*/ 320 h 2900"/>
                <a:gd name="T70" fmla="*/ 628 w 2948"/>
                <a:gd name="T71" fmla="*/ 0 h 2900"/>
                <a:gd name="T72" fmla="*/ 800 w 2948"/>
                <a:gd name="T73" fmla="*/ 19 h 2900"/>
                <a:gd name="T74" fmla="*/ 974 w 2948"/>
                <a:gd name="T75" fmla="*/ 68 h 2900"/>
                <a:gd name="T76" fmla="*/ 1150 w 2948"/>
                <a:gd name="T77" fmla="*/ 143 h 2900"/>
                <a:gd name="T78" fmla="*/ 1324 w 2948"/>
                <a:gd name="T79" fmla="*/ 237 h 2900"/>
                <a:gd name="T80" fmla="*/ 1491 w 2948"/>
                <a:gd name="T81" fmla="*/ 348 h 2900"/>
                <a:gd name="T82" fmla="*/ 1651 w 2948"/>
                <a:gd name="T83" fmla="*/ 469 h 2900"/>
                <a:gd name="T84" fmla="*/ 1797 w 2948"/>
                <a:gd name="T85" fmla="*/ 598 h 2900"/>
                <a:gd name="T86" fmla="*/ 1927 w 2948"/>
                <a:gd name="T87" fmla="*/ 727 h 2900"/>
                <a:gd name="T88" fmla="*/ 2039 w 2948"/>
                <a:gd name="T89" fmla="*/ 854 h 2900"/>
                <a:gd name="T90" fmla="*/ 2128 w 2948"/>
                <a:gd name="T91" fmla="*/ 972 h 290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948"/>
                <a:gd name="T139" fmla="*/ 0 h 2900"/>
                <a:gd name="T140" fmla="*/ 2948 w 2948"/>
                <a:gd name="T141" fmla="*/ 2900 h 290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948" h="2900">
                  <a:moveTo>
                    <a:pt x="2174" y="1046"/>
                  </a:moveTo>
                  <a:lnTo>
                    <a:pt x="2181" y="1035"/>
                  </a:lnTo>
                  <a:lnTo>
                    <a:pt x="2196" y="1014"/>
                  </a:lnTo>
                  <a:lnTo>
                    <a:pt x="2218" y="984"/>
                  </a:lnTo>
                  <a:lnTo>
                    <a:pt x="2247" y="947"/>
                  </a:lnTo>
                  <a:lnTo>
                    <a:pt x="2280" y="903"/>
                  </a:lnTo>
                  <a:lnTo>
                    <a:pt x="2318" y="855"/>
                  </a:lnTo>
                  <a:lnTo>
                    <a:pt x="2359" y="803"/>
                  </a:lnTo>
                  <a:lnTo>
                    <a:pt x="2403" y="748"/>
                  </a:lnTo>
                  <a:lnTo>
                    <a:pt x="2448" y="691"/>
                  </a:lnTo>
                  <a:lnTo>
                    <a:pt x="2495" y="633"/>
                  </a:lnTo>
                  <a:lnTo>
                    <a:pt x="2541" y="576"/>
                  </a:lnTo>
                  <a:lnTo>
                    <a:pt x="2588" y="520"/>
                  </a:lnTo>
                  <a:lnTo>
                    <a:pt x="2632" y="468"/>
                  </a:lnTo>
                  <a:lnTo>
                    <a:pt x="2674" y="419"/>
                  </a:lnTo>
                  <a:lnTo>
                    <a:pt x="2713" y="375"/>
                  </a:lnTo>
                  <a:lnTo>
                    <a:pt x="2747" y="338"/>
                  </a:lnTo>
                  <a:lnTo>
                    <a:pt x="2764" y="433"/>
                  </a:lnTo>
                  <a:lnTo>
                    <a:pt x="2782" y="537"/>
                  </a:lnTo>
                  <a:lnTo>
                    <a:pt x="2800" y="651"/>
                  </a:lnTo>
                  <a:lnTo>
                    <a:pt x="2819" y="771"/>
                  </a:lnTo>
                  <a:lnTo>
                    <a:pt x="2837" y="897"/>
                  </a:lnTo>
                  <a:lnTo>
                    <a:pt x="2856" y="1029"/>
                  </a:lnTo>
                  <a:lnTo>
                    <a:pt x="2873" y="1163"/>
                  </a:lnTo>
                  <a:lnTo>
                    <a:pt x="2890" y="1299"/>
                  </a:lnTo>
                  <a:lnTo>
                    <a:pt x="2905" y="1438"/>
                  </a:lnTo>
                  <a:lnTo>
                    <a:pt x="2918" y="1575"/>
                  </a:lnTo>
                  <a:lnTo>
                    <a:pt x="2924" y="1643"/>
                  </a:lnTo>
                  <a:lnTo>
                    <a:pt x="2929" y="1711"/>
                  </a:lnTo>
                  <a:lnTo>
                    <a:pt x="2934" y="1778"/>
                  </a:lnTo>
                  <a:lnTo>
                    <a:pt x="2938" y="1845"/>
                  </a:lnTo>
                  <a:lnTo>
                    <a:pt x="2942" y="1910"/>
                  </a:lnTo>
                  <a:lnTo>
                    <a:pt x="2944" y="1974"/>
                  </a:lnTo>
                  <a:lnTo>
                    <a:pt x="2946" y="2037"/>
                  </a:lnTo>
                  <a:lnTo>
                    <a:pt x="2948" y="2098"/>
                  </a:lnTo>
                  <a:lnTo>
                    <a:pt x="2948" y="2158"/>
                  </a:lnTo>
                  <a:lnTo>
                    <a:pt x="2947" y="2215"/>
                  </a:lnTo>
                  <a:lnTo>
                    <a:pt x="2946" y="2272"/>
                  </a:lnTo>
                  <a:lnTo>
                    <a:pt x="2943" y="2326"/>
                  </a:lnTo>
                  <a:lnTo>
                    <a:pt x="2906" y="2344"/>
                  </a:lnTo>
                  <a:lnTo>
                    <a:pt x="2866" y="2363"/>
                  </a:lnTo>
                  <a:lnTo>
                    <a:pt x="2823" y="2382"/>
                  </a:lnTo>
                  <a:lnTo>
                    <a:pt x="2778" y="2402"/>
                  </a:lnTo>
                  <a:lnTo>
                    <a:pt x="2681" y="2442"/>
                  </a:lnTo>
                  <a:lnTo>
                    <a:pt x="2576" y="2484"/>
                  </a:lnTo>
                  <a:lnTo>
                    <a:pt x="2464" y="2527"/>
                  </a:lnTo>
                  <a:lnTo>
                    <a:pt x="2346" y="2570"/>
                  </a:lnTo>
                  <a:lnTo>
                    <a:pt x="2222" y="2612"/>
                  </a:lnTo>
                  <a:lnTo>
                    <a:pt x="2096" y="2654"/>
                  </a:lnTo>
                  <a:lnTo>
                    <a:pt x="2032" y="2675"/>
                  </a:lnTo>
                  <a:lnTo>
                    <a:pt x="1967" y="2695"/>
                  </a:lnTo>
                  <a:lnTo>
                    <a:pt x="1902" y="2715"/>
                  </a:lnTo>
                  <a:lnTo>
                    <a:pt x="1836" y="2734"/>
                  </a:lnTo>
                  <a:lnTo>
                    <a:pt x="1771" y="2752"/>
                  </a:lnTo>
                  <a:lnTo>
                    <a:pt x="1706" y="2770"/>
                  </a:lnTo>
                  <a:lnTo>
                    <a:pt x="1640" y="2787"/>
                  </a:lnTo>
                  <a:lnTo>
                    <a:pt x="1575" y="2804"/>
                  </a:lnTo>
                  <a:lnTo>
                    <a:pt x="1510" y="2819"/>
                  </a:lnTo>
                  <a:lnTo>
                    <a:pt x="1446" y="2834"/>
                  </a:lnTo>
                  <a:lnTo>
                    <a:pt x="1383" y="2848"/>
                  </a:lnTo>
                  <a:lnTo>
                    <a:pt x="1321" y="2860"/>
                  </a:lnTo>
                  <a:lnTo>
                    <a:pt x="1260" y="2872"/>
                  </a:lnTo>
                  <a:lnTo>
                    <a:pt x="1200" y="2882"/>
                  </a:lnTo>
                  <a:lnTo>
                    <a:pt x="1141" y="2892"/>
                  </a:lnTo>
                  <a:lnTo>
                    <a:pt x="1084" y="2900"/>
                  </a:lnTo>
                  <a:lnTo>
                    <a:pt x="1444" y="2051"/>
                  </a:lnTo>
                  <a:lnTo>
                    <a:pt x="1415" y="2040"/>
                  </a:lnTo>
                  <a:lnTo>
                    <a:pt x="1381" y="2029"/>
                  </a:lnTo>
                  <a:lnTo>
                    <a:pt x="1344" y="2018"/>
                  </a:lnTo>
                  <a:lnTo>
                    <a:pt x="1303" y="2006"/>
                  </a:lnTo>
                  <a:lnTo>
                    <a:pt x="1213" y="1983"/>
                  </a:lnTo>
                  <a:lnTo>
                    <a:pt x="1112" y="1959"/>
                  </a:lnTo>
                  <a:lnTo>
                    <a:pt x="1003" y="1934"/>
                  </a:lnTo>
                  <a:lnTo>
                    <a:pt x="889" y="1908"/>
                  </a:lnTo>
                  <a:lnTo>
                    <a:pt x="771" y="1880"/>
                  </a:lnTo>
                  <a:lnTo>
                    <a:pt x="654" y="1851"/>
                  </a:lnTo>
                  <a:lnTo>
                    <a:pt x="596" y="1836"/>
                  </a:lnTo>
                  <a:lnTo>
                    <a:pt x="539" y="1819"/>
                  </a:lnTo>
                  <a:lnTo>
                    <a:pt x="483" y="1803"/>
                  </a:lnTo>
                  <a:lnTo>
                    <a:pt x="429" y="1786"/>
                  </a:lnTo>
                  <a:lnTo>
                    <a:pt x="376" y="1769"/>
                  </a:lnTo>
                  <a:lnTo>
                    <a:pt x="325" y="1751"/>
                  </a:lnTo>
                  <a:lnTo>
                    <a:pt x="277" y="1732"/>
                  </a:lnTo>
                  <a:lnTo>
                    <a:pt x="232" y="1713"/>
                  </a:lnTo>
                  <a:lnTo>
                    <a:pt x="189" y="1693"/>
                  </a:lnTo>
                  <a:lnTo>
                    <a:pt x="150" y="1672"/>
                  </a:lnTo>
                  <a:lnTo>
                    <a:pt x="114" y="1651"/>
                  </a:lnTo>
                  <a:lnTo>
                    <a:pt x="82" y="1629"/>
                  </a:lnTo>
                  <a:lnTo>
                    <a:pt x="54" y="1606"/>
                  </a:lnTo>
                  <a:lnTo>
                    <a:pt x="31" y="1582"/>
                  </a:lnTo>
                  <a:lnTo>
                    <a:pt x="13" y="1558"/>
                  </a:lnTo>
                  <a:lnTo>
                    <a:pt x="0" y="1533"/>
                  </a:lnTo>
                  <a:lnTo>
                    <a:pt x="5" y="1521"/>
                  </a:lnTo>
                  <a:lnTo>
                    <a:pt x="19" y="1487"/>
                  </a:lnTo>
                  <a:lnTo>
                    <a:pt x="41" y="1433"/>
                  </a:lnTo>
                  <a:lnTo>
                    <a:pt x="71" y="1360"/>
                  </a:lnTo>
                  <a:lnTo>
                    <a:pt x="108" y="1274"/>
                  </a:lnTo>
                  <a:lnTo>
                    <a:pt x="150" y="1174"/>
                  </a:lnTo>
                  <a:lnTo>
                    <a:pt x="195" y="1064"/>
                  </a:lnTo>
                  <a:lnTo>
                    <a:pt x="244" y="946"/>
                  </a:lnTo>
                  <a:lnTo>
                    <a:pt x="295" y="822"/>
                  </a:lnTo>
                  <a:lnTo>
                    <a:pt x="347" y="696"/>
                  </a:lnTo>
                  <a:lnTo>
                    <a:pt x="399" y="569"/>
                  </a:lnTo>
                  <a:lnTo>
                    <a:pt x="451" y="442"/>
                  </a:lnTo>
                  <a:lnTo>
                    <a:pt x="500" y="320"/>
                  </a:lnTo>
                  <a:lnTo>
                    <a:pt x="547" y="204"/>
                  </a:lnTo>
                  <a:lnTo>
                    <a:pt x="590" y="96"/>
                  </a:lnTo>
                  <a:lnTo>
                    <a:pt x="628" y="0"/>
                  </a:lnTo>
                  <a:lnTo>
                    <a:pt x="684" y="3"/>
                  </a:lnTo>
                  <a:lnTo>
                    <a:pt x="741" y="9"/>
                  </a:lnTo>
                  <a:lnTo>
                    <a:pt x="800" y="19"/>
                  </a:lnTo>
                  <a:lnTo>
                    <a:pt x="858" y="32"/>
                  </a:lnTo>
                  <a:lnTo>
                    <a:pt x="916" y="48"/>
                  </a:lnTo>
                  <a:lnTo>
                    <a:pt x="974" y="68"/>
                  </a:lnTo>
                  <a:lnTo>
                    <a:pt x="1033" y="90"/>
                  </a:lnTo>
                  <a:lnTo>
                    <a:pt x="1092" y="114"/>
                  </a:lnTo>
                  <a:lnTo>
                    <a:pt x="1150" y="143"/>
                  </a:lnTo>
                  <a:lnTo>
                    <a:pt x="1208" y="172"/>
                  </a:lnTo>
                  <a:lnTo>
                    <a:pt x="1266" y="204"/>
                  </a:lnTo>
                  <a:lnTo>
                    <a:pt x="1324" y="237"/>
                  </a:lnTo>
                  <a:lnTo>
                    <a:pt x="1380" y="273"/>
                  </a:lnTo>
                  <a:lnTo>
                    <a:pt x="1436" y="309"/>
                  </a:lnTo>
                  <a:lnTo>
                    <a:pt x="1491" y="348"/>
                  </a:lnTo>
                  <a:lnTo>
                    <a:pt x="1546" y="387"/>
                  </a:lnTo>
                  <a:lnTo>
                    <a:pt x="1599" y="428"/>
                  </a:lnTo>
                  <a:lnTo>
                    <a:pt x="1651" y="469"/>
                  </a:lnTo>
                  <a:lnTo>
                    <a:pt x="1701" y="511"/>
                  </a:lnTo>
                  <a:lnTo>
                    <a:pt x="1750" y="554"/>
                  </a:lnTo>
                  <a:lnTo>
                    <a:pt x="1797" y="598"/>
                  </a:lnTo>
                  <a:lnTo>
                    <a:pt x="1842" y="641"/>
                  </a:lnTo>
                  <a:lnTo>
                    <a:pt x="1886" y="684"/>
                  </a:lnTo>
                  <a:lnTo>
                    <a:pt x="1927" y="727"/>
                  </a:lnTo>
                  <a:lnTo>
                    <a:pt x="1967" y="770"/>
                  </a:lnTo>
                  <a:lnTo>
                    <a:pt x="2004" y="812"/>
                  </a:lnTo>
                  <a:lnTo>
                    <a:pt x="2039" y="854"/>
                  </a:lnTo>
                  <a:lnTo>
                    <a:pt x="2072" y="894"/>
                  </a:lnTo>
                  <a:lnTo>
                    <a:pt x="2101" y="934"/>
                  </a:lnTo>
                  <a:lnTo>
                    <a:pt x="2128" y="972"/>
                  </a:lnTo>
                  <a:lnTo>
                    <a:pt x="2153" y="1010"/>
                  </a:lnTo>
                  <a:lnTo>
                    <a:pt x="2174" y="10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150" name="Freeform 33"/>
            <p:cNvSpPr>
              <a:spLocks/>
            </p:cNvSpPr>
            <p:nvPr/>
          </p:nvSpPr>
          <p:spPr bwMode="auto">
            <a:xfrm>
              <a:off x="3317" y="1308"/>
              <a:ext cx="405" cy="387"/>
            </a:xfrm>
            <a:custGeom>
              <a:avLst/>
              <a:gdLst>
                <a:gd name="T0" fmla="*/ 528 w 2433"/>
                <a:gd name="T1" fmla="*/ 29 h 2317"/>
                <a:gd name="T2" fmla="*/ 537 w 2433"/>
                <a:gd name="T3" fmla="*/ 100 h 2317"/>
                <a:gd name="T4" fmla="*/ 552 w 2433"/>
                <a:gd name="T5" fmla="*/ 182 h 2317"/>
                <a:gd name="T6" fmla="*/ 571 w 2433"/>
                <a:gd name="T7" fmla="*/ 270 h 2317"/>
                <a:gd name="T8" fmla="*/ 602 w 2433"/>
                <a:gd name="T9" fmla="*/ 392 h 2317"/>
                <a:gd name="T10" fmla="*/ 632 w 2433"/>
                <a:gd name="T11" fmla="*/ 502 h 2317"/>
                <a:gd name="T12" fmla="*/ 1044 w 2433"/>
                <a:gd name="T13" fmla="*/ 243 h 2317"/>
                <a:gd name="T14" fmla="*/ 1539 w 2433"/>
                <a:gd name="T15" fmla="*/ 684 h 2317"/>
                <a:gd name="T16" fmla="*/ 1668 w 2433"/>
                <a:gd name="T17" fmla="*/ 1221 h 2317"/>
                <a:gd name="T18" fmla="*/ 1797 w 2433"/>
                <a:gd name="T19" fmla="*/ 1088 h 2317"/>
                <a:gd name="T20" fmla="*/ 1996 w 2433"/>
                <a:gd name="T21" fmla="*/ 889 h 2317"/>
                <a:gd name="T22" fmla="*/ 2149 w 2433"/>
                <a:gd name="T23" fmla="*/ 739 h 2317"/>
                <a:gd name="T24" fmla="*/ 2239 w 2433"/>
                <a:gd name="T25" fmla="*/ 654 h 2317"/>
                <a:gd name="T26" fmla="*/ 2293 w 2433"/>
                <a:gd name="T27" fmla="*/ 681 h 2317"/>
                <a:gd name="T28" fmla="*/ 2323 w 2433"/>
                <a:gd name="T29" fmla="*/ 814 h 2317"/>
                <a:gd name="T30" fmla="*/ 2351 w 2433"/>
                <a:gd name="T31" fmla="*/ 961 h 2317"/>
                <a:gd name="T32" fmla="*/ 2376 w 2433"/>
                <a:gd name="T33" fmla="*/ 1118 h 2317"/>
                <a:gd name="T34" fmla="*/ 2398 w 2433"/>
                <a:gd name="T35" fmla="*/ 1278 h 2317"/>
                <a:gd name="T36" fmla="*/ 2414 w 2433"/>
                <a:gd name="T37" fmla="*/ 1437 h 2317"/>
                <a:gd name="T38" fmla="*/ 2426 w 2433"/>
                <a:gd name="T39" fmla="*/ 1592 h 2317"/>
                <a:gd name="T40" fmla="*/ 2433 w 2433"/>
                <a:gd name="T41" fmla="*/ 1734 h 2317"/>
                <a:gd name="T42" fmla="*/ 2370 w 2433"/>
                <a:gd name="T43" fmla="*/ 1821 h 2317"/>
                <a:gd name="T44" fmla="*/ 2229 w 2433"/>
                <a:gd name="T45" fmla="*/ 1876 h 2317"/>
                <a:gd name="T46" fmla="*/ 2072 w 2433"/>
                <a:gd name="T47" fmla="*/ 1941 h 2317"/>
                <a:gd name="T48" fmla="*/ 1903 w 2433"/>
                <a:gd name="T49" fmla="*/ 2013 h 2317"/>
                <a:gd name="T50" fmla="*/ 1730 w 2433"/>
                <a:gd name="T51" fmla="*/ 2087 h 2317"/>
                <a:gd name="T52" fmla="*/ 1556 w 2433"/>
                <a:gd name="T53" fmla="*/ 2160 h 2317"/>
                <a:gd name="T54" fmla="*/ 1388 w 2433"/>
                <a:gd name="T55" fmla="*/ 2230 h 2317"/>
                <a:gd name="T56" fmla="*/ 1229 w 2433"/>
                <a:gd name="T57" fmla="*/ 2291 h 2317"/>
                <a:gd name="T58" fmla="*/ 1429 w 2433"/>
                <a:gd name="T59" fmla="*/ 1666 h 2317"/>
                <a:gd name="T60" fmla="*/ 1384 w 2433"/>
                <a:gd name="T61" fmla="*/ 1653 h 2317"/>
                <a:gd name="T62" fmla="*/ 1262 w 2433"/>
                <a:gd name="T63" fmla="*/ 1617 h 2317"/>
                <a:gd name="T64" fmla="*/ 1082 w 2433"/>
                <a:gd name="T65" fmla="*/ 1564 h 2317"/>
                <a:gd name="T66" fmla="*/ 865 w 2433"/>
                <a:gd name="T67" fmla="*/ 1496 h 2317"/>
                <a:gd name="T68" fmla="*/ 628 w 2433"/>
                <a:gd name="T69" fmla="*/ 1421 h 2317"/>
                <a:gd name="T70" fmla="*/ 392 w 2433"/>
                <a:gd name="T71" fmla="*/ 1341 h 2317"/>
                <a:gd name="T72" fmla="*/ 280 w 2433"/>
                <a:gd name="T73" fmla="*/ 1301 h 2317"/>
                <a:gd name="T74" fmla="*/ 176 w 2433"/>
                <a:gd name="T75" fmla="*/ 1261 h 2317"/>
                <a:gd name="T76" fmla="*/ 82 w 2433"/>
                <a:gd name="T77" fmla="*/ 1223 h 2317"/>
                <a:gd name="T78" fmla="*/ 0 w 2433"/>
                <a:gd name="T79" fmla="*/ 1186 h 2317"/>
                <a:gd name="T80" fmla="*/ 17 w 2433"/>
                <a:gd name="T81" fmla="*/ 1120 h 2317"/>
                <a:gd name="T82" fmla="*/ 41 w 2433"/>
                <a:gd name="T83" fmla="*/ 1042 h 2317"/>
                <a:gd name="T84" fmla="*/ 72 w 2433"/>
                <a:gd name="T85" fmla="*/ 957 h 2317"/>
                <a:gd name="T86" fmla="*/ 109 w 2433"/>
                <a:gd name="T87" fmla="*/ 865 h 2317"/>
                <a:gd name="T88" fmla="*/ 194 w 2433"/>
                <a:gd name="T89" fmla="*/ 669 h 2317"/>
                <a:gd name="T90" fmla="*/ 286 w 2433"/>
                <a:gd name="T91" fmla="*/ 472 h 2317"/>
                <a:gd name="T92" fmla="*/ 376 w 2433"/>
                <a:gd name="T93" fmla="*/ 291 h 2317"/>
                <a:gd name="T94" fmla="*/ 452 w 2433"/>
                <a:gd name="T95" fmla="*/ 140 h 2317"/>
                <a:gd name="T96" fmla="*/ 507 w 2433"/>
                <a:gd name="T97" fmla="*/ 37 h 2317"/>
                <a:gd name="T98" fmla="*/ 527 w 2433"/>
                <a:gd name="T99" fmla="*/ 0 h 231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433"/>
                <a:gd name="T151" fmla="*/ 0 h 2317"/>
                <a:gd name="T152" fmla="*/ 2433 w 2433"/>
                <a:gd name="T153" fmla="*/ 2317 h 231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433" h="2317">
                  <a:moveTo>
                    <a:pt x="527" y="0"/>
                  </a:moveTo>
                  <a:lnTo>
                    <a:pt x="528" y="29"/>
                  </a:lnTo>
                  <a:lnTo>
                    <a:pt x="531" y="63"/>
                  </a:lnTo>
                  <a:lnTo>
                    <a:pt x="537" y="100"/>
                  </a:lnTo>
                  <a:lnTo>
                    <a:pt x="544" y="140"/>
                  </a:lnTo>
                  <a:lnTo>
                    <a:pt x="552" y="182"/>
                  </a:lnTo>
                  <a:lnTo>
                    <a:pt x="561" y="225"/>
                  </a:lnTo>
                  <a:lnTo>
                    <a:pt x="571" y="270"/>
                  </a:lnTo>
                  <a:lnTo>
                    <a:pt x="581" y="312"/>
                  </a:lnTo>
                  <a:lnTo>
                    <a:pt x="602" y="392"/>
                  </a:lnTo>
                  <a:lnTo>
                    <a:pt x="619" y="457"/>
                  </a:lnTo>
                  <a:lnTo>
                    <a:pt x="632" y="502"/>
                  </a:lnTo>
                  <a:lnTo>
                    <a:pt x="636" y="518"/>
                  </a:lnTo>
                  <a:lnTo>
                    <a:pt x="1044" y="243"/>
                  </a:lnTo>
                  <a:lnTo>
                    <a:pt x="1122" y="841"/>
                  </a:lnTo>
                  <a:lnTo>
                    <a:pt x="1539" y="684"/>
                  </a:lnTo>
                  <a:lnTo>
                    <a:pt x="1649" y="1241"/>
                  </a:lnTo>
                  <a:lnTo>
                    <a:pt x="1668" y="1221"/>
                  </a:lnTo>
                  <a:lnTo>
                    <a:pt x="1720" y="1168"/>
                  </a:lnTo>
                  <a:lnTo>
                    <a:pt x="1797" y="1088"/>
                  </a:lnTo>
                  <a:lnTo>
                    <a:pt x="1892" y="992"/>
                  </a:lnTo>
                  <a:lnTo>
                    <a:pt x="1996" y="889"/>
                  </a:lnTo>
                  <a:lnTo>
                    <a:pt x="2099" y="787"/>
                  </a:lnTo>
                  <a:lnTo>
                    <a:pt x="2149" y="739"/>
                  </a:lnTo>
                  <a:lnTo>
                    <a:pt x="2196" y="695"/>
                  </a:lnTo>
                  <a:lnTo>
                    <a:pt x="2239" y="654"/>
                  </a:lnTo>
                  <a:lnTo>
                    <a:pt x="2277" y="620"/>
                  </a:lnTo>
                  <a:lnTo>
                    <a:pt x="2293" y="681"/>
                  </a:lnTo>
                  <a:lnTo>
                    <a:pt x="2308" y="746"/>
                  </a:lnTo>
                  <a:lnTo>
                    <a:pt x="2323" y="814"/>
                  </a:lnTo>
                  <a:lnTo>
                    <a:pt x="2338" y="886"/>
                  </a:lnTo>
                  <a:lnTo>
                    <a:pt x="2351" y="961"/>
                  </a:lnTo>
                  <a:lnTo>
                    <a:pt x="2364" y="1039"/>
                  </a:lnTo>
                  <a:lnTo>
                    <a:pt x="2376" y="1118"/>
                  </a:lnTo>
                  <a:lnTo>
                    <a:pt x="2387" y="1198"/>
                  </a:lnTo>
                  <a:lnTo>
                    <a:pt x="2398" y="1278"/>
                  </a:lnTo>
                  <a:lnTo>
                    <a:pt x="2407" y="1358"/>
                  </a:lnTo>
                  <a:lnTo>
                    <a:pt x="2414" y="1437"/>
                  </a:lnTo>
                  <a:lnTo>
                    <a:pt x="2421" y="1515"/>
                  </a:lnTo>
                  <a:lnTo>
                    <a:pt x="2426" y="1592"/>
                  </a:lnTo>
                  <a:lnTo>
                    <a:pt x="2430" y="1664"/>
                  </a:lnTo>
                  <a:lnTo>
                    <a:pt x="2433" y="1734"/>
                  </a:lnTo>
                  <a:lnTo>
                    <a:pt x="2433" y="1799"/>
                  </a:lnTo>
                  <a:lnTo>
                    <a:pt x="2370" y="1821"/>
                  </a:lnTo>
                  <a:lnTo>
                    <a:pt x="2302" y="1847"/>
                  </a:lnTo>
                  <a:lnTo>
                    <a:pt x="2229" y="1876"/>
                  </a:lnTo>
                  <a:lnTo>
                    <a:pt x="2152" y="1907"/>
                  </a:lnTo>
                  <a:lnTo>
                    <a:pt x="2072" y="1941"/>
                  </a:lnTo>
                  <a:lnTo>
                    <a:pt x="1989" y="1977"/>
                  </a:lnTo>
                  <a:lnTo>
                    <a:pt x="1903" y="2013"/>
                  </a:lnTo>
                  <a:lnTo>
                    <a:pt x="1817" y="2050"/>
                  </a:lnTo>
                  <a:lnTo>
                    <a:pt x="1730" y="2087"/>
                  </a:lnTo>
                  <a:lnTo>
                    <a:pt x="1643" y="2124"/>
                  </a:lnTo>
                  <a:lnTo>
                    <a:pt x="1556" y="2160"/>
                  </a:lnTo>
                  <a:lnTo>
                    <a:pt x="1471" y="2196"/>
                  </a:lnTo>
                  <a:lnTo>
                    <a:pt x="1388" y="2230"/>
                  </a:lnTo>
                  <a:lnTo>
                    <a:pt x="1307" y="2261"/>
                  </a:lnTo>
                  <a:lnTo>
                    <a:pt x="1229" y="2291"/>
                  </a:lnTo>
                  <a:lnTo>
                    <a:pt x="1154" y="2317"/>
                  </a:lnTo>
                  <a:lnTo>
                    <a:pt x="1429" y="1666"/>
                  </a:lnTo>
                  <a:lnTo>
                    <a:pt x="1417" y="1662"/>
                  </a:lnTo>
                  <a:lnTo>
                    <a:pt x="1384" y="1653"/>
                  </a:lnTo>
                  <a:lnTo>
                    <a:pt x="1332" y="1638"/>
                  </a:lnTo>
                  <a:lnTo>
                    <a:pt x="1262" y="1617"/>
                  </a:lnTo>
                  <a:lnTo>
                    <a:pt x="1178" y="1593"/>
                  </a:lnTo>
                  <a:lnTo>
                    <a:pt x="1082" y="1564"/>
                  </a:lnTo>
                  <a:lnTo>
                    <a:pt x="977" y="1532"/>
                  </a:lnTo>
                  <a:lnTo>
                    <a:pt x="865" y="1496"/>
                  </a:lnTo>
                  <a:lnTo>
                    <a:pt x="748" y="1459"/>
                  </a:lnTo>
                  <a:lnTo>
                    <a:pt x="628" y="1421"/>
                  </a:lnTo>
                  <a:lnTo>
                    <a:pt x="509" y="1381"/>
                  </a:lnTo>
                  <a:lnTo>
                    <a:pt x="392" y="1341"/>
                  </a:lnTo>
                  <a:lnTo>
                    <a:pt x="335" y="1321"/>
                  </a:lnTo>
                  <a:lnTo>
                    <a:pt x="280" y="1301"/>
                  </a:lnTo>
                  <a:lnTo>
                    <a:pt x="227" y="1281"/>
                  </a:lnTo>
                  <a:lnTo>
                    <a:pt x="176" y="1261"/>
                  </a:lnTo>
                  <a:lnTo>
                    <a:pt x="128" y="1242"/>
                  </a:lnTo>
                  <a:lnTo>
                    <a:pt x="82" y="1223"/>
                  </a:lnTo>
                  <a:lnTo>
                    <a:pt x="40" y="1204"/>
                  </a:lnTo>
                  <a:lnTo>
                    <a:pt x="0" y="1186"/>
                  </a:lnTo>
                  <a:lnTo>
                    <a:pt x="7" y="1155"/>
                  </a:lnTo>
                  <a:lnTo>
                    <a:pt x="17" y="1120"/>
                  </a:lnTo>
                  <a:lnTo>
                    <a:pt x="28" y="1082"/>
                  </a:lnTo>
                  <a:lnTo>
                    <a:pt x="41" y="1042"/>
                  </a:lnTo>
                  <a:lnTo>
                    <a:pt x="56" y="1001"/>
                  </a:lnTo>
                  <a:lnTo>
                    <a:pt x="72" y="957"/>
                  </a:lnTo>
                  <a:lnTo>
                    <a:pt x="90" y="912"/>
                  </a:lnTo>
                  <a:lnTo>
                    <a:pt x="109" y="865"/>
                  </a:lnTo>
                  <a:lnTo>
                    <a:pt x="150" y="769"/>
                  </a:lnTo>
                  <a:lnTo>
                    <a:pt x="194" y="669"/>
                  </a:lnTo>
                  <a:lnTo>
                    <a:pt x="240" y="570"/>
                  </a:lnTo>
                  <a:lnTo>
                    <a:pt x="286" y="472"/>
                  </a:lnTo>
                  <a:lnTo>
                    <a:pt x="332" y="378"/>
                  </a:lnTo>
                  <a:lnTo>
                    <a:pt x="376" y="291"/>
                  </a:lnTo>
                  <a:lnTo>
                    <a:pt x="416" y="210"/>
                  </a:lnTo>
                  <a:lnTo>
                    <a:pt x="452" y="140"/>
                  </a:lnTo>
                  <a:lnTo>
                    <a:pt x="483" y="81"/>
                  </a:lnTo>
                  <a:lnTo>
                    <a:pt x="507" y="37"/>
                  </a:lnTo>
                  <a:lnTo>
                    <a:pt x="521" y="10"/>
                  </a:lnTo>
                  <a:lnTo>
                    <a:pt x="527" y="0"/>
                  </a:lnTo>
                  <a:close/>
                </a:path>
              </a:pathLst>
            </a:custGeom>
            <a:solidFill>
              <a:srgbClr val="FF1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87074" name="Text Box 34"/>
          <p:cNvSpPr txBox="1">
            <a:spLocks noChangeArrowheads="1"/>
          </p:cNvSpPr>
          <p:nvPr/>
        </p:nvSpPr>
        <p:spPr bwMode="auto">
          <a:xfrm>
            <a:off x="4500563" y="6237288"/>
            <a:ext cx="1666875" cy="450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390" tIns="45695" rIns="91390" bIns="45695" anchor="ctr"/>
          <a:lstStyle/>
          <a:p>
            <a:pPr algn="ctr">
              <a:defRPr/>
            </a:pPr>
            <a:r>
              <a:rPr lang="fr-F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Validation</a:t>
            </a:r>
            <a:endParaRPr lang="fr-FR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87075" name="Text Box 35"/>
          <p:cNvSpPr txBox="1">
            <a:spLocks noChangeArrowheads="1"/>
          </p:cNvSpPr>
          <p:nvPr/>
        </p:nvSpPr>
        <p:spPr bwMode="auto">
          <a:xfrm>
            <a:off x="0" y="0"/>
            <a:ext cx="816133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Cycle de vie d’un processus adaptatif</a:t>
            </a:r>
          </a:p>
        </p:txBody>
      </p:sp>
      <p:sp>
        <p:nvSpPr>
          <p:cNvPr id="87076" name="Text Box 36"/>
          <p:cNvSpPr txBox="1">
            <a:spLocks noChangeArrowheads="1"/>
          </p:cNvSpPr>
          <p:nvPr/>
        </p:nvSpPr>
        <p:spPr bwMode="auto">
          <a:xfrm>
            <a:off x="6884988" y="3644900"/>
            <a:ext cx="2259012" cy="560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390" tIns="45695" rIns="91390" bIns="45695" anchor="ctr"/>
          <a:lstStyle/>
          <a:p>
            <a:pPr algn="ctr">
              <a:defRPr/>
            </a:pPr>
            <a:r>
              <a:rPr lang="fr-F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Implémentation</a:t>
            </a:r>
            <a:endParaRPr lang="fr-FR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71438" y="1125538"/>
            <a:ext cx="8964612" cy="5543550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UP est un processus de type adaptatif, il est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fr-FR" sz="2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57300" lvl="1" indent="-725488" algn="just" eaLnBrk="1" hangingPunct="1">
              <a:lnSpc>
                <a:spcPct val="8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Itératif et incrémental</a:t>
            </a:r>
          </a:p>
          <a:p>
            <a:pPr marL="1257300" lvl="1" indent="-725488" algn="just" eaLnBrk="1" hangingPunct="1">
              <a:lnSpc>
                <a:spcPct val="8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57300" lvl="1" indent="-725488" algn="just" eaLnBrk="1" hangingPunct="1">
              <a:lnSpc>
                <a:spcPct val="8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Guidé par les besoins des utilisateurs</a:t>
            </a:r>
          </a:p>
          <a:p>
            <a:pPr marL="1257300" lvl="1" indent="-725488" algn="just" eaLnBrk="1" hangingPunct="1">
              <a:lnSpc>
                <a:spcPct val="8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57300" lvl="1" indent="-725488" algn="just" eaLnBrk="1" hangingPunct="1">
              <a:lnSpc>
                <a:spcPct val="8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Centré sur l’architecture</a:t>
            </a:r>
          </a:p>
          <a:p>
            <a:pPr marL="1257300" lvl="1" indent="-725488" algn="just" eaLnBrk="1" hangingPunct="1">
              <a:lnSpc>
                <a:spcPct val="8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57300" lvl="1" indent="-725488" algn="just" eaLnBrk="1" hangingPunct="1">
              <a:lnSpc>
                <a:spcPct val="8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Piloté par les risques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fr-FR" sz="2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le représente selon l’axe statique et dynamique des processus de développement.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UP le processus unifié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Représentation du processus UP</a:t>
            </a:r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866775"/>
            <a:ext cx="8569325" cy="573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88900" y="441325"/>
            <a:ext cx="8964613" cy="5975350"/>
          </a:xfrm>
          <a:noFill/>
        </p:spPr>
        <p:txBody>
          <a:bodyPr lIns="91390" tIns="45695" rIns="91390" bIns="45695"/>
          <a:lstStyle/>
          <a:p>
            <a:pPr eaLnBrk="1" hangingPunct="1">
              <a:buFontTx/>
              <a:buNone/>
            </a:pPr>
            <a:r>
              <a:rPr lang="fr-FR" sz="2800" b="1" smtClean="0">
                <a:solidFill>
                  <a:srgbClr val="000000"/>
                </a:solidFill>
              </a:rPr>
              <a:t>	</a:t>
            </a:r>
            <a:endParaRPr lang="fr-FR" sz="2000" smtClean="0">
              <a:solidFill>
                <a:srgbClr val="000000"/>
              </a:solidFill>
            </a:endParaRP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0" y="0"/>
            <a:ext cx="88153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Disciplines et artefacts</a:t>
            </a:r>
          </a:p>
        </p:txBody>
      </p:sp>
      <p:graphicFrame>
        <p:nvGraphicFramePr>
          <p:cNvPr id="92164" name="Group 4"/>
          <p:cNvGraphicFramePr>
            <a:graphicFrameLocks noGrp="1"/>
          </p:cNvGraphicFramePr>
          <p:nvPr/>
        </p:nvGraphicFramePr>
        <p:xfrm>
          <a:off x="257175" y="746125"/>
          <a:ext cx="8705850" cy="5943600"/>
        </p:xfrm>
        <a:graphic>
          <a:graphicData uri="http://schemas.openxmlformats.org/drawingml/2006/table">
            <a:tbl>
              <a:tblPr/>
              <a:tblGrid>
                <a:gridCol w="3451225"/>
                <a:gridCol w="5254625"/>
              </a:tblGrid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Disciplines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Artefacts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Expression des besoins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Vision du projet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Spécifications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des cas d’utilisation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Spécifications supplémentaires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Glossaire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Analyse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du domaine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Conception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de conception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Architecture logicielle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de données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Mise en oeuvre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d’implémentation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Tests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de tests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Gestion de projets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Plan de développement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Environnement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Cas de développement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body" sz="half" idx="1"/>
          </p:nvPr>
        </p:nvSpPr>
        <p:spPr bwMode="gray">
          <a:xfrm>
            <a:off x="252413" y="908050"/>
            <a:ext cx="8577262" cy="5472113"/>
          </a:xfrm>
          <a:noFill/>
        </p:spPr>
        <p:txBody>
          <a:bodyPr lIns="91390" tIns="45695" rIns="91390" bIns="45695"/>
          <a:lstStyle/>
          <a:p>
            <a:pPr eaLnBrk="1" hangingPunct="1">
              <a:buFontTx/>
              <a:buNone/>
            </a:pPr>
            <a:endParaRPr lang="fr-FR" sz="1400" smtClean="0">
              <a:solidFill>
                <a:schemeClr val="bg1"/>
              </a:solidFill>
            </a:endParaRPr>
          </a:p>
          <a:p>
            <a:pPr algn="just" eaLnBrk="1" hangingPunct="1">
              <a:buFont typeface="Wingdings" pitchFamily="2" charset="2"/>
              <a:buBlip>
                <a:blip r:embed="rId3"/>
              </a:buBlip>
            </a:pPr>
            <a:r>
              <a:rPr lang="fr-FR" sz="2800" smtClean="0">
                <a:solidFill>
                  <a:schemeClr val="bg1"/>
                </a:solidFill>
              </a:rPr>
              <a:t>53% des projets coûtent au moins 200% des estimations initiales.</a:t>
            </a:r>
          </a:p>
          <a:p>
            <a:pPr algn="just" eaLnBrk="1" hangingPunct="1">
              <a:buFont typeface="Wingdings" pitchFamily="2" charset="2"/>
              <a:buBlip>
                <a:blip r:embed="rId3"/>
              </a:buBlip>
            </a:pPr>
            <a:endParaRPr lang="fr-FR" sz="1400" smtClean="0">
              <a:solidFill>
                <a:schemeClr val="bg1"/>
              </a:solidFill>
            </a:endParaRPr>
          </a:p>
          <a:p>
            <a:pPr algn="just" eaLnBrk="1" hangingPunct="1">
              <a:buFont typeface="Wingdings" pitchFamily="2" charset="2"/>
              <a:buBlip>
                <a:blip r:embed="rId3"/>
              </a:buBlip>
            </a:pPr>
            <a:r>
              <a:rPr lang="fr-FR" sz="2800" smtClean="0">
                <a:solidFill>
                  <a:schemeClr val="bg1"/>
                </a:solidFill>
              </a:rPr>
              <a:t>81 billion de dollars ont été dépensé en 1995 au U.S.A. sur des projets arrêtés avant la fin</a:t>
            </a:r>
            <a:r>
              <a:rPr lang="fr-FR" sz="3000" smtClean="0">
                <a:solidFill>
                  <a:schemeClr val="bg1"/>
                </a:solidFill>
              </a:rPr>
              <a:t>.</a:t>
            </a:r>
          </a:p>
          <a:p>
            <a:pPr eaLnBrk="1" hangingPunct="1">
              <a:buFontTx/>
              <a:buNone/>
            </a:pPr>
            <a:endParaRPr lang="fr-FR" sz="3000" smtClean="0">
              <a:solidFill>
                <a:schemeClr val="bg1"/>
              </a:solidFill>
            </a:endParaRP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3671888" y="3644900"/>
          <a:ext cx="5472112" cy="3132138"/>
        </p:xfrm>
        <a:graphic>
          <a:graphicData uri="http://schemas.openxmlformats.org/presentationml/2006/ole">
            <p:oleObj spid="_x0000_s1026" name="Graphique" r:id="rId4" imgW="6381750" imgH="3429000" progId="MSGraph.Chart.8">
              <p:embed followColorScheme="full"/>
            </p:oleObj>
          </a:graphicData>
        </a:graphic>
      </p:graphicFrame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84163" y="5891213"/>
            <a:ext cx="3535362" cy="320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91390" tIns="45695" rIns="91390" bIns="45695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500" b="1">
                <a:solidFill>
                  <a:srgbClr val="D9EDEF"/>
                </a:solidFill>
              </a:rPr>
              <a:t>Source: </a:t>
            </a:r>
            <a:r>
              <a:rPr lang="fr-FR" sz="1500" b="1">
                <a:solidFill>
                  <a:srgbClr val="D9EDEF"/>
                </a:solidFill>
              </a:rPr>
              <a:t>Rapport </a:t>
            </a:r>
            <a:r>
              <a:rPr lang="en-US" sz="1500" b="1">
                <a:solidFill>
                  <a:srgbClr val="D9EDEF"/>
                </a:solidFill>
              </a:rPr>
              <a:t>Standis</a:t>
            </a:r>
            <a:r>
              <a:rPr lang="fr-FR" sz="1500" b="1">
                <a:solidFill>
                  <a:srgbClr val="D9EDEF"/>
                </a:solidFill>
              </a:rPr>
              <a:t>h</a:t>
            </a:r>
            <a:r>
              <a:rPr lang="en-US" sz="1500" b="1">
                <a:solidFill>
                  <a:srgbClr val="D9EDEF"/>
                </a:solidFill>
              </a:rPr>
              <a:t>, 199</a:t>
            </a:r>
            <a:r>
              <a:rPr lang="fr-FR" sz="1500" b="1">
                <a:solidFill>
                  <a:srgbClr val="D9EDEF"/>
                </a:solidFill>
              </a:rPr>
              <a:t>5</a:t>
            </a:r>
            <a:endParaRPr lang="en-US" sz="1500" b="1">
              <a:solidFill>
                <a:srgbClr val="D9EDEF"/>
              </a:solidFill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58750" y="68263"/>
            <a:ext cx="8985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chiffres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250825" y="1196975"/>
            <a:ext cx="8764588" cy="5472113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développement d’un logiciel nécessite qu’on le découpe en plusieurs petits projets.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2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Chaque projet représente une itération qui donne lieu à un incrément.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2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5475" lvl="1" indent="-446088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Une itération désigne la succession des activités de développement</a:t>
            </a:r>
          </a:p>
          <a:p>
            <a:pPr marL="625475" lvl="1" indent="-446088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5475" lvl="1" indent="-446088" algn="just"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 incrément correspond aux stades de développement du produit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1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UP est itératif et incrémental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88900" y="441325"/>
            <a:ext cx="8964613" cy="5975350"/>
          </a:xfrm>
          <a:noFill/>
        </p:spPr>
        <p:txBody>
          <a:bodyPr lIns="91390" tIns="45695" rIns="91390" bIns="45695"/>
          <a:lstStyle/>
          <a:p>
            <a:pPr eaLnBrk="1" hangingPunct="1">
              <a:buFontTx/>
              <a:buNone/>
            </a:pPr>
            <a:r>
              <a:rPr lang="fr-FR" sz="2800" b="1" smtClean="0">
                <a:solidFill>
                  <a:srgbClr val="000000"/>
                </a:solidFill>
              </a:rPr>
              <a:t>	</a:t>
            </a:r>
            <a:endParaRPr lang="fr-FR" sz="2000" smtClean="0">
              <a:solidFill>
                <a:srgbClr val="000000"/>
              </a:solidFill>
            </a:endParaRPr>
          </a:p>
        </p:txBody>
      </p:sp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0" y="0"/>
            <a:ext cx="8815388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Réalisation des artefacts</a:t>
            </a:r>
          </a:p>
        </p:txBody>
      </p:sp>
      <p:graphicFrame>
        <p:nvGraphicFramePr>
          <p:cNvPr id="96260" name="Group 4"/>
          <p:cNvGraphicFramePr>
            <a:graphicFrameLocks noGrp="1"/>
          </p:cNvGraphicFramePr>
          <p:nvPr/>
        </p:nvGraphicFramePr>
        <p:xfrm>
          <a:off x="293688" y="765175"/>
          <a:ext cx="8731250" cy="5394960"/>
        </p:xfrm>
        <a:graphic>
          <a:graphicData uri="http://schemas.openxmlformats.org/drawingml/2006/table">
            <a:tbl>
              <a:tblPr/>
              <a:tblGrid>
                <a:gridCol w="4418012"/>
                <a:gridCol w="949325"/>
                <a:gridCol w="950913"/>
                <a:gridCol w="1169987"/>
                <a:gridCol w="1243013"/>
              </a:tblGrid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Artefacts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Init.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Elab.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Const.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Trans.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Vision du projet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des cas d’utilisation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Spécifications supplémentaires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Glossaire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d’architecture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du domaine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de conception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de données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d’implémentation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Modèle de tests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53326" name="AutoShape 82"/>
          <p:cNvSpPr>
            <a:spLocks/>
          </p:cNvSpPr>
          <p:nvPr/>
        </p:nvSpPr>
        <p:spPr bwMode="auto">
          <a:xfrm rot="-5400000">
            <a:off x="4457700" y="2000250"/>
            <a:ext cx="431800" cy="8642350"/>
          </a:xfrm>
          <a:prstGeom prst="leftBrace">
            <a:avLst>
              <a:gd name="adj1" fmla="val 166789"/>
              <a:gd name="adj2" fmla="val 50000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3327" name="Text Box 83"/>
          <p:cNvSpPr txBox="1">
            <a:spLocks noChangeArrowheads="1"/>
          </p:cNvSpPr>
          <p:nvPr/>
        </p:nvSpPr>
        <p:spPr bwMode="auto">
          <a:xfrm>
            <a:off x="252413" y="6350000"/>
            <a:ext cx="88915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chemeClr val="bg1"/>
                </a:solidFill>
              </a:rPr>
              <a:t>d = début  a = affinement                        1 itération = 1 cas d’utilisation</a:t>
            </a:r>
            <a:endParaRPr lang="fr-FR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90500" y="1268413"/>
            <a:ext cx="8763000" cy="5113337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L’utilisation d’un processus itératif présente de nombreux avantages car il permet: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2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98525" lvl="1" indent="-6254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limiter les coûts</a:t>
            </a:r>
          </a:p>
          <a:p>
            <a:pPr marL="898525" lvl="1" indent="-6254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98525" lvl="1" indent="-6254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limiter les retards de mise en exploitation</a:t>
            </a:r>
          </a:p>
          <a:p>
            <a:pPr marL="898525" lvl="1" indent="-6254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98525" lvl="1" indent="-6254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D’accélérer le rythme de développement grâce à des objectifs clairs et à court terme</a:t>
            </a:r>
          </a:p>
          <a:p>
            <a:pPr marL="898525" lvl="1" indent="-6254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98525" lvl="1" indent="-6254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tenir compte des besoins des utilisateurs en les dégageant des itérations successives</a:t>
            </a: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Avantages d’un processus itératif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71438" y="836613"/>
            <a:ext cx="8964612" cy="5541962"/>
          </a:xfrm>
        </p:spPr>
        <p:txBody>
          <a:bodyPr lIns="91390" tIns="45695" rIns="91390" bIns="45695"/>
          <a:lstStyle/>
          <a:p>
            <a:pPr marL="88900" indent="-88900" algn="just" eaLnBrk="1" hangingPunct="1">
              <a:buFontTx/>
              <a:buNone/>
              <a:defRPr/>
            </a:pPr>
            <a:r>
              <a:rPr lang="fr-FR" sz="3600" b="1" smtClean="0">
                <a:solidFill>
                  <a:schemeClr val="bg1"/>
                </a:solidFill>
              </a:rPr>
              <a:t>	</a:t>
            </a: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Pour servir les attentes des utilisateurs, On centre le processus de développement sur leurs besoins.</a:t>
            </a:r>
          </a:p>
          <a:p>
            <a:pPr marL="88900" indent="-88900" algn="just" eaLnBrk="1" hangingPunct="1">
              <a:buFontTx/>
              <a:buNone/>
              <a:defRPr/>
            </a:pPr>
            <a:endParaRPr lang="fr-FR" sz="2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8900" indent="-88900" algn="just" eaLnBrk="1" hangingPunct="1"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On fait apparaître ces besoins à l’aide de la technique des cas d’utilisation qui en:</a:t>
            </a:r>
          </a:p>
          <a:p>
            <a:pPr marL="88900" indent="-88900" algn="just" eaLnBrk="1" hangingPunct="1"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354013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 capturant les besoins fonctionnels d’un système</a:t>
            </a:r>
          </a:p>
          <a:p>
            <a:pPr marL="622300" lvl="1" indent="-354013" algn="just" eaLnBrk="1" hangingPunct="1">
              <a:buFont typeface="Wingdings" pitchFamily="2" charset="2"/>
              <a:buBlip>
                <a:blip r:embed="rId3"/>
              </a:buBlip>
              <a:defRPr/>
            </a:pPr>
            <a:endParaRPr lang="fr-FR" sz="2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354013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 orientant le travail de chaque itération</a:t>
            </a:r>
          </a:p>
          <a:p>
            <a:pPr marL="88900" indent="-88900" algn="just" eaLnBrk="1" hangingPunct="1"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8900" indent="-88900" algn="just" eaLnBrk="1" hangingPunct="1"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vont guider le processus à travers l’utilisation des différents modèles UML qui représentent le système.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UP est guidé par les uses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3500" y="550863"/>
            <a:ext cx="8964613" cy="5830887"/>
          </a:xfrm>
          <a:noFill/>
        </p:spPr>
        <p:txBody>
          <a:bodyPr lIns="91390" tIns="45695" rIns="91390" bIns="45695"/>
          <a:lstStyle/>
          <a:p>
            <a:pPr eaLnBrk="1" hangingPunct="1">
              <a:buFontTx/>
              <a:buNone/>
            </a:pPr>
            <a:endParaRPr lang="fr-FR" sz="3600" b="1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fr-FR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fr-FR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fr-FR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fr-FR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fr-FR" smtClean="0">
                <a:solidFill>
                  <a:srgbClr val="000000"/>
                </a:solidFill>
              </a:rPr>
              <a:t>	</a:t>
            </a:r>
            <a:endParaRPr lang="fr-FR" sz="2300" smtClean="0">
              <a:solidFill>
                <a:srgbClr val="000000"/>
              </a:solidFill>
            </a:endParaRPr>
          </a:p>
        </p:txBody>
      </p:sp>
      <p:sp>
        <p:nvSpPr>
          <p:cNvPr id="10240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UP et les Uses Case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6565900" y="1766888"/>
            <a:ext cx="2374900" cy="3794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>
                <a:solidFill>
                  <a:srgbClr val="000000"/>
                </a:solidFill>
              </a:rPr>
              <a:t>Modèle du domaine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6565900" y="2341563"/>
            <a:ext cx="2347913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>
                <a:solidFill>
                  <a:srgbClr val="000000"/>
                </a:solidFill>
              </a:rPr>
              <a:t>Modèle de conception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6554788" y="3133725"/>
            <a:ext cx="23368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>
                <a:solidFill>
                  <a:srgbClr val="000000"/>
                </a:solidFill>
              </a:rPr>
              <a:t>Modèle  d’implémentation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6565900" y="5013325"/>
            <a:ext cx="2325688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>
                <a:solidFill>
                  <a:srgbClr val="000000"/>
                </a:solidFill>
              </a:rPr>
              <a:t>Modèle de tests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6565900" y="5876925"/>
            <a:ext cx="2325688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>
                <a:solidFill>
                  <a:srgbClr val="000000"/>
                </a:solidFill>
              </a:rPr>
              <a:t>Modèle de déploiement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1044575" y="1817688"/>
            <a:ext cx="2603500" cy="4779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6330" name="Oval 10"/>
          <p:cNvSpPr>
            <a:spLocks noChangeArrowheads="1"/>
          </p:cNvSpPr>
          <p:nvPr/>
        </p:nvSpPr>
        <p:spPr bwMode="auto">
          <a:xfrm>
            <a:off x="1889125" y="2017713"/>
            <a:ext cx="882650" cy="315912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V="1">
            <a:off x="1906588" y="2333625"/>
            <a:ext cx="282575" cy="6556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 flipV="1">
            <a:off x="2579688" y="2286000"/>
            <a:ext cx="452437" cy="7175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33" name="Oval 13"/>
          <p:cNvSpPr>
            <a:spLocks noChangeArrowheads="1"/>
          </p:cNvSpPr>
          <p:nvPr/>
        </p:nvSpPr>
        <p:spPr bwMode="auto">
          <a:xfrm>
            <a:off x="354013" y="3330575"/>
            <a:ext cx="195262" cy="1031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441325" y="3449638"/>
            <a:ext cx="0" cy="300037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>
            <a:off x="184150" y="3540125"/>
            <a:ext cx="4953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225425" y="3719513"/>
            <a:ext cx="215900" cy="119062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>
            <a:off x="461963" y="3719513"/>
            <a:ext cx="215900" cy="134937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V="1">
            <a:off x="742950" y="2217738"/>
            <a:ext cx="1146175" cy="1152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39" name="Line 19"/>
          <p:cNvSpPr>
            <a:spLocks noChangeShapeType="1"/>
          </p:cNvSpPr>
          <p:nvPr/>
        </p:nvSpPr>
        <p:spPr bwMode="auto">
          <a:xfrm>
            <a:off x="3635375" y="6237288"/>
            <a:ext cx="29305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40" name="Line 20"/>
          <p:cNvSpPr>
            <a:spLocks noChangeShapeType="1"/>
          </p:cNvSpPr>
          <p:nvPr/>
        </p:nvSpPr>
        <p:spPr bwMode="auto">
          <a:xfrm>
            <a:off x="3648075" y="3433763"/>
            <a:ext cx="290671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41" name="Line 21"/>
          <p:cNvSpPr>
            <a:spLocks noChangeShapeType="1"/>
          </p:cNvSpPr>
          <p:nvPr/>
        </p:nvSpPr>
        <p:spPr bwMode="auto">
          <a:xfrm>
            <a:off x="3648075" y="2701925"/>
            <a:ext cx="2917825" cy="63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42" name="Line 22"/>
          <p:cNvSpPr>
            <a:spLocks noChangeShapeType="1"/>
          </p:cNvSpPr>
          <p:nvPr/>
        </p:nvSpPr>
        <p:spPr bwMode="auto">
          <a:xfrm>
            <a:off x="3641725" y="1989138"/>
            <a:ext cx="29241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>
            <a:off x="3635375" y="5229225"/>
            <a:ext cx="29305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44" name="Text Box 24"/>
          <p:cNvSpPr txBox="1">
            <a:spLocks noChangeArrowheads="1"/>
          </p:cNvSpPr>
          <p:nvPr/>
        </p:nvSpPr>
        <p:spPr bwMode="auto">
          <a:xfrm>
            <a:off x="4035425" y="2341563"/>
            <a:ext cx="1631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chemeClr val="bg1"/>
                </a:solidFill>
              </a:rPr>
              <a:t>Conçus par</a:t>
            </a:r>
          </a:p>
        </p:txBody>
      </p: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3895725" y="3062288"/>
            <a:ext cx="2151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chemeClr val="bg1"/>
                </a:solidFill>
              </a:rPr>
              <a:t>Réalisés par</a:t>
            </a:r>
          </a:p>
        </p:txBody>
      </p:sp>
      <p:sp>
        <p:nvSpPr>
          <p:cNvPr id="56346" name="Text Box 26"/>
          <p:cNvSpPr txBox="1">
            <a:spLocks noChangeArrowheads="1"/>
          </p:cNvSpPr>
          <p:nvPr/>
        </p:nvSpPr>
        <p:spPr bwMode="auto">
          <a:xfrm>
            <a:off x="4079875" y="5799138"/>
            <a:ext cx="1824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chemeClr val="bg1"/>
                </a:solidFill>
              </a:rPr>
              <a:t>Déployés par</a:t>
            </a:r>
          </a:p>
        </p:txBody>
      </p:sp>
      <p:sp>
        <p:nvSpPr>
          <p:cNvPr id="56347" name="Text Box 27"/>
          <p:cNvSpPr txBox="1">
            <a:spLocks noChangeArrowheads="1"/>
          </p:cNvSpPr>
          <p:nvPr/>
        </p:nvSpPr>
        <p:spPr bwMode="auto">
          <a:xfrm>
            <a:off x="4037013" y="4862513"/>
            <a:ext cx="1611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chemeClr val="bg1"/>
                </a:solidFill>
              </a:rPr>
              <a:t>Testés par</a:t>
            </a:r>
          </a:p>
        </p:txBody>
      </p:sp>
      <p:sp>
        <p:nvSpPr>
          <p:cNvPr id="56348" name="Oval 28"/>
          <p:cNvSpPr>
            <a:spLocks noChangeArrowheads="1"/>
          </p:cNvSpPr>
          <p:nvPr/>
        </p:nvSpPr>
        <p:spPr bwMode="auto">
          <a:xfrm>
            <a:off x="1674813" y="2994025"/>
            <a:ext cx="711200" cy="3143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6349" name="Oval 29"/>
          <p:cNvSpPr>
            <a:spLocks noChangeArrowheads="1"/>
          </p:cNvSpPr>
          <p:nvPr/>
        </p:nvSpPr>
        <p:spPr bwMode="auto">
          <a:xfrm>
            <a:off x="2689225" y="2994025"/>
            <a:ext cx="647700" cy="32861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6350" name="Text Box 30"/>
          <p:cNvSpPr txBox="1">
            <a:spLocks noChangeArrowheads="1"/>
          </p:cNvSpPr>
          <p:nvPr/>
        </p:nvSpPr>
        <p:spPr bwMode="auto">
          <a:xfrm>
            <a:off x="1116013" y="5805488"/>
            <a:ext cx="24590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rgbClr val="000000"/>
                </a:solidFill>
              </a:rPr>
              <a:t>Diagramme des Uses Case</a:t>
            </a:r>
          </a:p>
        </p:txBody>
      </p:sp>
      <p:sp>
        <p:nvSpPr>
          <p:cNvPr id="56351" name="Text Box 31"/>
          <p:cNvSpPr txBox="1">
            <a:spLocks noChangeArrowheads="1"/>
          </p:cNvSpPr>
          <p:nvPr/>
        </p:nvSpPr>
        <p:spPr bwMode="auto">
          <a:xfrm>
            <a:off x="3938588" y="1550988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chemeClr val="bg1"/>
                </a:solidFill>
              </a:rPr>
              <a:t>Analysés par</a:t>
            </a:r>
          </a:p>
        </p:txBody>
      </p:sp>
      <p:sp>
        <p:nvSpPr>
          <p:cNvPr id="56352" name="AutoShape 32"/>
          <p:cNvSpPr>
            <a:spLocks noChangeArrowheads="1"/>
          </p:cNvSpPr>
          <p:nvPr/>
        </p:nvSpPr>
        <p:spPr bwMode="auto">
          <a:xfrm>
            <a:off x="1116013" y="908050"/>
            <a:ext cx="2495550" cy="441325"/>
          </a:xfrm>
          <a:prstGeom prst="foldedCorner">
            <a:avLst>
              <a:gd name="adj" fmla="val 2372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0000"/>
                </a:solidFill>
              </a:rPr>
              <a:t>Cahier des charges</a:t>
            </a:r>
            <a:endParaRPr lang="fr-FR" sz="900">
              <a:solidFill>
                <a:srgbClr val="000000"/>
              </a:solidFill>
            </a:endParaRPr>
          </a:p>
        </p:txBody>
      </p:sp>
      <p:sp>
        <p:nvSpPr>
          <p:cNvPr id="56353" name="Line 33"/>
          <p:cNvSpPr>
            <a:spLocks noChangeShapeType="1"/>
          </p:cNvSpPr>
          <p:nvPr/>
        </p:nvSpPr>
        <p:spPr bwMode="auto">
          <a:xfrm flipH="1">
            <a:off x="2168525" y="1341438"/>
            <a:ext cx="603250" cy="4587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54" name="Oval 34"/>
          <p:cNvSpPr>
            <a:spLocks noChangeArrowheads="1"/>
          </p:cNvSpPr>
          <p:nvPr/>
        </p:nvSpPr>
        <p:spPr bwMode="auto">
          <a:xfrm>
            <a:off x="1714500" y="3459163"/>
            <a:ext cx="908050" cy="395287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6355" name="Oval 35"/>
          <p:cNvSpPr>
            <a:spLocks noChangeArrowheads="1"/>
          </p:cNvSpPr>
          <p:nvPr/>
        </p:nvSpPr>
        <p:spPr bwMode="auto">
          <a:xfrm>
            <a:off x="1714500" y="4416425"/>
            <a:ext cx="930275" cy="37306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6356" name="Line 36"/>
          <p:cNvSpPr>
            <a:spLocks noChangeShapeType="1"/>
          </p:cNvSpPr>
          <p:nvPr/>
        </p:nvSpPr>
        <p:spPr bwMode="auto">
          <a:xfrm>
            <a:off x="871538" y="3549650"/>
            <a:ext cx="865187" cy="7461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57" name="Line 37"/>
          <p:cNvSpPr>
            <a:spLocks noChangeShapeType="1"/>
          </p:cNvSpPr>
          <p:nvPr/>
        </p:nvSpPr>
        <p:spPr bwMode="auto">
          <a:xfrm>
            <a:off x="808038" y="3854450"/>
            <a:ext cx="992187" cy="622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6565900" y="3925888"/>
            <a:ext cx="2325688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>
                <a:solidFill>
                  <a:srgbClr val="000000"/>
                </a:solidFill>
              </a:rPr>
              <a:t>Modèle d’architecture</a:t>
            </a:r>
          </a:p>
        </p:txBody>
      </p:sp>
      <p:sp>
        <p:nvSpPr>
          <p:cNvPr id="56359" name="Line 39"/>
          <p:cNvSpPr>
            <a:spLocks noChangeShapeType="1"/>
          </p:cNvSpPr>
          <p:nvPr/>
        </p:nvSpPr>
        <p:spPr bwMode="auto">
          <a:xfrm>
            <a:off x="3635375" y="4365625"/>
            <a:ext cx="293052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56360" name="Text Box 40"/>
          <p:cNvSpPr txBox="1">
            <a:spLocks noChangeArrowheads="1"/>
          </p:cNvSpPr>
          <p:nvPr/>
        </p:nvSpPr>
        <p:spPr bwMode="auto">
          <a:xfrm>
            <a:off x="4029075" y="3998913"/>
            <a:ext cx="2087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>
                <a:solidFill>
                  <a:schemeClr val="bg1"/>
                </a:solidFill>
              </a:rPr>
              <a:t>Structurés par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3500" y="814388"/>
            <a:ext cx="8964613" cy="5594350"/>
          </a:xfrm>
        </p:spPr>
        <p:txBody>
          <a:bodyPr lIns="91390" tIns="45695" rIns="91390" bIns="45695"/>
          <a:lstStyle/>
          <a:p>
            <a:pPr marL="88900" indent="-8890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l’architecture doit prévoir la réalisation de tous les uses case et doit évoluer avec eux. </a:t>
            </a:r>
          </a:p>
          <a:p>
            <a:pPr marL="88900" indent="-88900" algn="just" eaLnBrk="1" hangingPunct="1">
              <a:lnSpc>
                <a:spcPct val="90000"/>
              </a:lnSpc>
              <a:buFontTx/>
              <a:buNone/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8900" indent="-8890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Elle le fait en tenant compte de facteurs tels que:</a:t>
            </a:r>
          </a:p>
          <a:p>
            <a:pPr marL="88900" indent="-88900" algn="just" eaLnBrk="1" hangingPunct="1">
              <a:lnSpc>
                <a:spcPct val="90000"/>
              </a:lnSpc>
              <a:buFontTx/>
              <a:buNone/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457200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plateforme d’exécution  </a:t>
            </a:r>
          </a:p>
          <a:p>
            <a:pPr marL="1346200" lvl="2" indent="-441325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4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Matériel, système, BD, réseau,etc.</a:t>
            </a:r>
          </a:p>
          <a:p>
            <a:pPr marL="1346200" lvl="2" indent="-441325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457200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composants réutilisables</a:t>
            </a:r>
          </a:p>
          <a:p>
            <a:pPr marL="1346200" lvl="2" indent="-441325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4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Librairies, caisse à outils, composants du commerce, etc. </a:t>
            </a:r>
          </a:p>
          <a:p>
            <a:pPr marL="1346200" lvl="2" indent="-441325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5488" lvl="1" indent="-457200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considérations de déploiement et les besoins non fonctionnels</a:t>
            </a:r>
          </a:p>
          <a:p>
            <a:pPr marL="1346200" lvl="2" indent="-441325" algn="just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Blip>
                <a:blip r:embed="rId4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performance, la fiabilité, la robustesse, etc.</a:t>
            </a:r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UP est centré sur l’architecture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3500" y="766763"/>
            <a:ext cx="8964613" cy="5699125"/>
          </a:xfrm>
        </p:spPr>
        <p:txBody>
          <a:bodyPr lIns="91390" tIns="45695" rIns="91390" bIns="45695"/>
          <a:lstStyle/>
          <a:p>
            <a:pPr marL="88900" indent="-8890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3600" b="1" smtClean="0">
                <a:solidFill>
                  <a:schemeClr val="bg1"/>
                </a:solidFill>
              </a:rPr>
              <a:t>	</a:t>
            </a: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 risque est un événement redouté dont l’occurrence est plus ou moins prévisible.</a:t>
            </a:r>
          </a:p>
          <a:p>
            <a:pPr marL="88900" indent="-88900" algn="just" eaLnBrk="1" hangingPunct="1">
              <a:lnSpc>
                <a:spcPct val="90000"/>
              </a:lnSpc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8900" indent="-8890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pilotage par les risques c’est:</a:t>
            </a:r>
          </a:p>
          <a:p>
            <a:pPr marL="88900" indent="-88900" algn="just" eaLnBrk="1" hangingPunct="1">
              <a:lnSpc>
                <a:spcPct val="90000"/>
              </a:lnSpc>
              <a:buFontTx/>
              <a:buNone/>
              <a:defRPr/>
            </a:pPr>
            <a:endParaRPr lang="fr-FR" sz="14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56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Analyser les risques potentiels au plus tôt</a:t>
            </a:r>
          </a:p>
          <a:p>
            <a:pPr marL="723900" lvl="1" indent="-4556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56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Hiérarchiser les risques</a:t>
            </a:r>
          </a:p>
          <a:p>
            <a:pPr marL="723900" lvl="1" indent="-4556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56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Associer un ensemble de uses case à chaque risque</a:t>
            </a:r>
          </a:p>
          <a:p>
            <a:pPr marL="723900" lvl="1" indent="-4556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4556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Déclencher les itérations selon la criticité des uses cases qu’elles regroupent</a:t>
            </a:r>
          </a:p>
          <a:p>
            <a:pPr marL="723900" lvl="1" indent="-455613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8900" indent="-8890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fr-FR" sz="2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UP propose une gestion des risques. Ce qui constitue une avancée significative.</a:t>
            </a:r>
          </a:p>
        </p:txBody>
      </p:sp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UP est piloté par les risques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9850" y="641350"/>
            <a:ext cx="8966200" cy="5688013"/>
          </a:xfrm>
        </p:spPr>
        <p:txBody>
          <a:bodyPr lIns="91390" tIns="45695" rIns="91390" bIns="45695"/>
          <a:lstStyle/>
          <a:p>
            <a:pPr algn="just" eaLnBrk="1" hangingPunct="1">
              <a:buFontTx/>
              <a:buNone/>
              <a:defRPr/>
            </a:pPr>
            <a:r>
              <a:rPr lang="fr-FR" sz="1000" b="1" smtClean="0">
                <a:solidFill>
                  <a:schemeClr val="bg1"/>
                </a:solidFill>
              </a:rPr>
              <a:t>	</a:t>
            </a: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UP est un processus générique de développement.</a:t>
            </a:r>
          </a:p>
          <a:p>
            <a:pPr algn="just" eaLnBrk="1" hangingPunct="1"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Il doit être adaptée au contexte du projet, de l’équipe et de l’organisation concernée.</a:t>
            </a:r>
          </a:p>
          <a:p>
            <a:pPr algn="just" eaLnBrk="1" hangingPunct="1"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Il existe donc des adaptations d’UP dont les plus connues sont:</a:t>
            </a:r>
          </a:p>
          <a:p>
            <a:pPr algn="just" eaLnBrk="1" hangingPunct="1"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958850" lvl="1" indent="-50165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Rational Unified Process (RUP)</a:t>
            </a:r>
          </a:p>
          <a:p>
            <a:pPr marL="958850" lvl="1" indent="-50165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958850" lvl="1" indent="-50165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L’eXtreme Programming (XP)</a:t>
            </a:r>
          </a:p>
          <a:p>
            <a:pPr marL="958850" lvl="1" indent="-50165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958850" lvl="1" indent="-501650" algn="just" eaLnBrk="1" hangingPunct="1">
              <a:buClr>
                <a:schemeClr val="tx1"/>
              </a:buClr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Two Tracks Unified Process (2TUP)</a:t>
            </a:r>
            <a:endParaRPr lang="fr-FR" sz="2400" smtClean="0">
              <a:solidFill>
                <a:schemeClr val="bg1"/>
              </a:solidFill>
            </a:endParaRPr>
          </a:p>
        </p:txBody>
      </p:sp>
      <p:sp>
        <p:nvSpPr>
          <p:cNvPr id="10854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0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adaptations de 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63500" y="692150"/>
            <a:ext cx="9080500" cy="6165850"/>
          </a:xfrm>
        </p:spPr>
        <p:txBody>
          <a:bodyPr lIns="91390" tIns="45695" rIns="91390" bIns="45695"/>
          <a:lstStyle/>
          <a:p>
            <a:pPr marL="88900" indent="-88900" algn="just" eaLnBrk="1" hangingPunct="1">
              <a:buFontTx/>
              <a:buNone/>
              <a:defRPr/>
            </a:pPr>
            <a:r>
              <a:rPr lang="fr-FR" sz="3000" smtClean="0">
                <a:solidFill>
                  <a:schemeClr val="bg1"/>
                </a:solidFill>
              </a:rPr>
              <a:t>	</a:t>
            </a: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Ces trois processus mettent chacun l’accent sur un ensemble d’activités.</a:t>
            </a: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Schéma d’application des processus</a:t>
            </a:r>
          </a:p>
        </p:txBody>
      </p:sp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773238"/>
            <a:ext cx="8569325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90488" y="795338"/>
            <a:ext cx="8963025" cy="5738812"/>
          </a:xfrm>
        </p:spPr>
        <p:txBody>
          <a:bodyPr lIns="91390" tIns="45695" rIns="91390" bIns="45695"/>
          <a:lstStyle/>
          <a:p>
            <a:pPr marL="0" indent="0" eaLnBrk="1" hangingPunct="1">
              <a:buFontTx/>
              <a:buNone/>
              <a:defRPr/>
            </a:pPr>
            <a:endParaRPr lang="en-GB" sz="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544513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connaissance d’un langage de modélisation comme UML</a:t>
            </a:r>
          </a:p>
          <a:p>
            <a:pPr marL="723900" lvl="1" indent="-544513" algn="just" eaLnBrk="1" hangingPunct="1">
              <a:buFont typeface="Wingdings" pitchFamily="2" charset="2"/>
              <a:buBlip>
                <a:blip r:embed="rId3"/>
              </a:buBlip>
              <a:defRPr/>
            </a:pPr>
            <a:endParaRPr lang="fr-FR" sz="1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23900" lvl="1" indent="-544513" algn="just" eaLnBrk="1" hangingPunct="1"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mise en œuvre d’un processus de développement adaptatif comme UP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 disent pas ce que doit faire le système ni comment le modéliser !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6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Nous avons besoin de techniques pour le spécifier, l’analyser et le concevoir.</a:t>
            </a:r>
            <a:endParaRPr lang="fr-FR" i="1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modélisation du système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0"/>
            <a:ext cx="8985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chiffres</a:t>
            </a:r>
            <a:r>
              <a:rPr lang="fr-FR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 bwMode="gray">
          <a:xfrm>
            <a:off x="252413" y="1125538"/>
            <a:ext cx="8577262" cy="5254625"/>
          </a:xfrm>
        </p:spPr>
        <p:txBody>
          <a:bodyPr lIns="91390" tIns="45695" rIns="91390" bIns="45695"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Selon un rapport de la </a:t>
            </a:r>
            <a:r>
              <a:rPr lang="fr-FR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British Computer Society</a:t>
            </a:r>
            <a:r>
              <a:rPr lang="fr-FR" sz="28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en 2002: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fr-FR" sz="2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2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16% seulement des projets aboutissent.</a:t>
            </a: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2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2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59% sont en dépassement budgétaire.</a:t>
            </a: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2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2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35% sont en dépassement de délais.</a:t>
            </a: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2"/>
              </a:buBlip>
              <a:defRPr/>
            </a:pP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7063" lvl="1" indent="-447675" algn="just" eaLnBrk="1" hangingPunct="1">
              <a:lnSpc>
                <a:spcPct val="90000"/>
              </a:lnSpc>
              <a:buClr>
                <a:schemeClr val="tx1"/>
              </a:buClr>
              <a:buSzPct val="130000"/>
              <a:buFont typeface="Wingdings" pitchFamily="2" charset="2"/>
              <a:buBlip>
                <a:blip r:embed="rId2"/>
              </a:buBlip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54% des fonctionnalités attendues sont   manquantes.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ph sz="quarter" idx="2"/>
          </p:nvPr>
        </p:nvGraphicFramePr>
        <p:xfrm>
          <a:off x="5076825" y="1196975"/>
          <a:ext cx="2884488" cy="2220913"/>
        </p:xfrm>
        <a:graphic>
          <a:graphicData uri="http://schemas.openxmlformats.org/presentationml/2006/ole">
            <p:oleObj spid="_x0000_s2050" name="Graphique" r:id="rId3" imgW="3419475" imgH="2638425" progId="Excel.Sheet.8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ph sz="quarter" idx="3"/>
          </p:nvPr>
        </p:nvGraphicFramePr>
        <p:xfrm>
          <a:off x="1042988" y="4221163"/>
          <a:ext cx="2797175" cy="2222500"/>
        </p:xfrm>
        <a:graphic>
          <a:graphicData uri="http://schemas.openxmlformats.org/presentationml/2006/ole">
            <p:oleObj spid="_x0000_s2051" name="Graphique" r:id="rId4" imgW="3419475" imgH="2638425" progId="Excel.Sheet.8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ph sz="quarter" idx="4"/>
          </p:nvPr>
        </p:nvGraphicFramePr>
        <p:xfrm>
          <a:off x="5076825" y="4221163"/>
          <a:ext cx="2819400" cy="2222500"/>
        </p:xfrm>
        <a:graphic>
          <a:graphicData uri="http://schemas.openxmlformats.org/presentationml/2006/ole">
            <p:oleObj spid="_x0000_s2052" name="Graphique" r:id="rId5" imgW="3419475" imgH="2638425" progId="Excel.Sheet.8">
              <p:embed/>
            </p:oleObj>
          </a:graphicData>
        </a:graphic>
      </p:graphicFrame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0" y="0"/>
            <a:ext cx="8985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2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chiffres (suite) </a:t>
            </a:r>
          </a:p>
        </p:txBody>
      </p:sp>
      <p:graphicFrame>
        <p:nvGraphicFramePr>
          <p:cNvPr id="2053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1042988" y="1196975"/>
          <a:ext cx="2797175" cy="2220913"/>
        </p:xfrm>
        <a:graphic>
          <a:graphicData uri="http://schemas.openxmlformats.org/presentationml/2006/ole">
            <p:oleObj spid="_x0000_s2053" name="Graphique" r:id="rId6" imgW="3419475" imgH="2638425" progId="Excel.Sheet.8">
              <p:embed/>
            </p:oleObj>
          </a:graphicData>
        </a:graphic>
      </p:graphicFrame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381375" y="747713"/>
            <a:ext cx="17954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>
                <a:solidFill>
                  <a:schemeClr val="bg1"/>
                </a:solidFill>
              </a:rPr>
              <a:t>Succès complet</a:t>
            </a: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 flipH="1">
            <a:off x="2844800" y="1052513"/>
            <a:ext cx="596900" cy="863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775075" y="1700213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200" b="1">
                <a:solidFill>
                  <a:schemeClr val="bg1"/>
                </a:solidFill>
              </a:rPr>
              <a:t>Abandonné</a:t>
            </a: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706813" y="1989138"/>
            <a:ext cx="1130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>
            <a:off x="3109913" y="1989138"/>
            <a:ext cx="596900" cy="287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3449638" y="1039813"/>
            <a:ext cx="12636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84150" y="595313"/>
            <a:ext cx="153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>
                <a:solidFill>
                  <a:schemeClr val="bg1"/>
                </a:solidFill>
              </a:rPr>
              <a:t>Partiellement réussi</a:t>
            </a:r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317500" y="1052513"/>
            <a:ext cx="11969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514475" y="1052513"/>
            <a:ext cx="465138" cy="1008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52388" y="3644900"/>
            <a:ext cx="139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>
                <a:solidFill>
                  <a:schemeClr val="bg1"/>
                </a:solidFill>
              </a:rPr>
              <a:t>Dans les délais</a:t>
            </a:r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252413" y="3933825"/>
            <a:ext cx="9953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1247775" y="3933825"/>
            <a:ext cx="666750" cy="12239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3575050" y="3644900"/>
            <a:ext cx="996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>
                <a:solidFill>
                  <a:schemeClr val="bg1"/>
                </a:solidFill>
              </a:rPr>
              <a:t>Hors délai</a:t>
            </a:r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3641725" y="3933825"/>
            <a:ext cx="796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 flipH="1">
            <a:off x="3043238" y="3933825"/>
            <a:ext cx="598487" cy="12239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3840163" y="4987925"/>
            <a:ext cx="865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>
                <a:solidFill>
                  <a:schemeClr val="bg1"/>
                </a:solidFill>
              </a:rPr>
              <a:t>Sous les délais</a:t>
            </a:r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 flipV="1">
            <a:off x="2976563" y="5445125"/>
            <a:ext cx="930275" cy="576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3906838" y="5445125"/>
            <a:ext cx="7318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4705350" y="3500438"/>
            <a:ext cx="1379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>
                <a:solidFill>
                  <a:schemeClr val="bg1"/>
                </a:solidFill>
              </a:rPr>
              <a:t>Fonctionnalités manquantes</a:t>
            </a:r>
          </a:p>
        </p:txBody>
      </p:sp>
      <p:sp>
        <p:nvSpPr>
          <p:cNvPr id="2074" name="Line 26"/>
          <p:cNvSpPr>
            <a:spLocks noChangeShapeType="1"/>
          </p:cNvSpPr>
          <p:nvPr/>
        </p:nvSpPr>
        <p:spPr bwMode="auto">
          <a:xfrm>
            <a:off x="4905375" y="3933825"/>
            <a:ext cx="6635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>
            <a:off x="5568950" y="3933825"/>
            <a:ext cx="531813" cy="11509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7524750" y="3644900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>
                <a:solidFill>
                  <a:schemeClr val="bg1"/>
                </a:solidFill>
              </a:rPr>
              <a:t>Fonctionnalités conformes</a:t>
            </a:r>
          </a:p>
        </p:txBody>
      </p:sp>
      <p:sp>
        <p:nvSpPr>
          <p:cNvPr id="2077" name="Line 29"/>
          <p:cNvSpPr>
            <a:spLocks noChangeShapeType="1"/>
          </p:cNvSpPr>
          <p:nvPr/>
        </p:nvSpPr>
        <p:spPr bwMode="auto">
          <a:xfrm>
            <a:off x="7762875" y="4076700"/>
            <a:ext cx="996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78" name="Line 30"/>
          <p:cNvSpPr>
            <a:spLocks noChangeShapeType="1"/>
          </p:cNvSpPr>
          <p:nvPr/>
        </p:nvSpPr>
        <p:spPr bwMode="auto">
          <a:xfrm flipH="1">
            <a:off x="7097713" y="4076700"/>
            <a:ext cx="665162" cy="1008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7777163" y="4868863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>
                <a:solidFill>
                  <a:schemeClr val="bg1"/>
                </a:solidFill>
              </a:rPr>
              <a:t>Fonctionnalités supplémentaires</a:t>
            </a:r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 flipV="1">
            <a:off x="6831013" y="6092825"/>
            <a:ext cx="665162" cy="730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81" name="Line 33"/>
          <p:cNvSpPr>
            <a:spLocks noChangeShapeType="1"/>
          </p:cNvSpPr>
          <p:nvPr/>
        </p:nvSpPr>
        <p:spPr bwMode="auto">
          <a:xfrm flipH="1">
            <a:off x="7496175" y="5300663"/>
            <a:ext cx="465138" cy="7921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82" name="Line 34"/>
          <p:cNvSpPr>
            <a:spLocks noChangeShapeType="1"/>
          </p:cNvSpPr>
          <p:nvPr/>
        </p:nvSpPr>
        <p:spPr bwMode="auto">
          <a:xfrm>
            <a:off x="7961313" y="5300663"/>
            <a:ext cx="1063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5181600" y="450850"/>
            <a:ext cx="1262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>
                <a:solidFill>
                  <a:schemeClr val="bg1"/>
                </a:solidFill>
              </a:rPr>
              <a:t>Budget dépassé</a:t>
            </a:r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7362825" y="620713"/>
            <a:ext cx="15287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>
                <a:solidFill>
                  <a:schemeClr val="bg1"/>
                </a:solidFill>
              </a:rPr>
              <a:t>Budget conforme</a:t>
            </a:r>
          </a:p>
        </p:txBody>
      </p: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7881938" y="1916113"/>
            <a:ext cx="1262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 b="1">
                <a:solidFill>
                  <a:schemeClr val="bg1"/>
                </a:solidFill>
              </a:rPr>
              <a:t>Budget inférieur</a:t>
            </a:r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5170488" y="908050"/>
            <a:ext cx="11287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>
            <a:off x="5502275" y="908050"/>
            <a:ext cx="133350" cy="1152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88" name="Line 40"/>
          <p:cNvSpPr>
            <a:spLocks noChangeShapeType="1"/>
          </p:cNvSpPr>
          <p:nvPr/>
        </p:nvSpPr>
        <p:spPr bwMode="auto">
          <a:xfrm>
            <a:off x="5635625" y="2060575"/>
            <a:ext cx="333375" cy="288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89" name="Line 41"/>
          <p:cNvSpPr>
            <a:spLocks noChangeShapeType="1"/>
          </p:cNvSpPr>
          <p:nvPr/>
        </p:nvSpPr>
        <p:spPr bwMode="auto">
          <a:xfrm>
            <a:off x="7562850" y="908050"/>
            <a:ext cx="1130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90" name="Line 42"/>
          <p:cNvSpPr>
            <a:spLocks noChangeShapeType="1"/>
          </p:cNvSpPr>
          <p:nvPr/>
        </p:nvSpPr>
        <p:spPr bwMode="auto">
          <a:xfrm flipH="1">
            <a:off x="7164388" y="908050"/>
            <a:ext cx="930275" cy="1152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>
            <a:off x="7961313" y="2349500"/>
            <a:ext cx="1116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92" name="Line 44"/>
          <p:cNvSpPr>
            <a:spLocks noChangeShapeType="1"/>
          </p:cNvSpPr>
          <p:nvPr/>
        </p:nvSpPr>
        <p:spPr bwMode="auto">
          <a:xfrm flipH="1">
            <a:off x="7229475" y="2349500"/>
            <a:ext cx="731838" cy="431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sz="half" idx="1"/>
          </p:nvPr>
        </p:nvSpPr>
        <p:spPr bwMode="gray">
          <a:xfrm>
            <a:off x="317500" y="981075"/>
            <a:ext cx="8578850" cy="5543550"/>
          </a:xfrm>
        </p:spPr>
        <p:txBody>
          <a:bodyPr lIns="91390" tIns="45695" rIns="91390" bIns="45695"/>
          <a:lstStyle/>
          <a:p>
            <a:pPr marL="0" indent="0" algn="just" eaLnBrk="1" hangingPunct="1">
              <a:spcBef>
                <a:spcPct val="0"/>
              </a:spcBef>
              <a:buFontTx/>
              <a:buNone/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principales causes d’échec sont dues à la</a:t>
            </a:r>
            <a:r>
              <a:rPr lang="fr-FR" sz="3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mauvaise compréhension des besoins du client.</a:t>
            </a:r>
          </a:p>
          <a:p>
            <a:pPr marL="0" indent="0" algn="just" eaLnBrk="1" hangingPunct="1">
              <a:spcBef>
                <a:spcPct val="0"/>
              </a:spcBef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endParaRPr lang="fr-FR" sz="3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355600" algn="just"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sz="3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 ’elles soient exprimées </a:t>
            </a: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– les exigences fonctionnelles exprimées par le client.</a:t>
            </a:r>
          </a:p>
          <a:p>
            <a:pPr marL="622300" lvl="1" indent="-355600" algn="just"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  <a:defRPr/>
            </a:pPr>
            <a:endParaRPr lang="fr-FR" sz="3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22300" lvl="1" indent="-355600" algn="just"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  <a:defRPr/>
            </a:pPr>
            <a:r>
              <a:rPr lang="fr-FR" sz="3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 existantes - </a:t>
            </a: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contraintes induites par l’environnement du projet.</a:t>
            </a:r>
          </a:p>
          <a:p>
            <a:pPr marL="622300" lvl="1" indent="-355600" algn="just" eaLnBrk="1" hangingPunct="1">
              <a:buClr>
                <a:schemeClr val="tx1"/>
              </a:buClr>
              <a:buFont typeface="Wingdings" pitchFamily="2" charset="2"/>
              <a:buBlip>
                <a:blip r:embed="rId2"/>
              </a:buBlip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Clr>
                <a:schemeClr val="tx1"/>
              </a:buClr>
              <a:buSzPct val="130000"/>
              <a:buFont typeface="Wingdings" pitchFamily="2" charset="2"/>
              <a:buNone/>
              <a:defRPr/>
            </a:pPr>
            <a:r>
              <a:rPr lang="fr-FR" sz="3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 dysfonctionnement est dû à la représentation mentale souvent erronée que l’on d’un besoin.</a:t>
            </a:r>
            <a:endParaRPr lang="fr-FR" sz="28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5088" y="80963"/>
            <a:ext cx="88503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4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causes d’échec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 bwMode="gray">
          <a:xfrm>
            <a:off x="119063" y="1057275"/>
            <a:ext cx="8961437" cy="5540375"/>
          </a:xfrm>
        </p:spPr>
        <p:txBody>
          <a:bodyPr lIns="91390" tIns="45695" rIns="91390" bIns="45695"/>
          <a:lstStyle/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confond souvent un besoin et une demande. 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utilisateurs expriment une demande mais elle correspond rarement à leurs besoins.</a:t>
            </a:r>
          </a:p>
          <a:p>
            <a:pPr marL="0" indent="0" algn="just" eaLnBrk="1" hangingPunct="1">
              <a:buFontTx/>
              <a:buNone/>
              <a:defRPr/>
            </a:pPr>
            <a:endParaRPr lang="fr-FR" sz="12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fr-FR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On pense connaître parfaitement ses besoins mais ça ne signifie pas que l’on sache: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fr-FR" sz="1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814388" lvl="1" indent="-468313" algn="just" eaLnBrk="1" hangingPunct="1"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Les exprimer clairement</a:t>
            </a:r>
          </a:p>
          <a:p>
            <a:pPr marL="814388" lvl="1" indent="-468313" algn="just" eaLnBrk="1" hangingPunct="1">
              <a:buSzPct val="130000"/>
              <a:buFont typeface="Wingdings" pitchFamily="2" charset="2"/>
              <a:buBlip>
                <a:blip r:embed="rId3"/>
              </a:buBlip>
              <a:defRPr/>
            </a:pPr>
            <a:endParaRPr lang="fr-FR" sz="200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14388" lvl="1" indent="-468313" algn="just" eaLnBrk="1" hangingPunct="1">
              <a:buSzPct val="130000"/>
              <a:buFont typeface="Wingdings" pitchFamily="2" charset="2"/>
              <a:buBlip>
                <a:blip r:embed="rId3"/>
              </a:buBlip>
              <a:defRPr/>
            </a:pPr>
            <a:r>
              <a:rPr lang="fr-FR" sz="3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Comment il sera possible de les satisfaire</a:t>
            </a:r>
            <a:endParaRPr lang="fr-FR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0" tIns="45695" rIns="91390" bIns="45695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3700" b="1">
                <a:solidFill>
                  <a:srgbClr val="D9EDE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besoins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2588</Words>
  <Application>Microsoft Office PowerPoint</Application>
  <PresentationFormat>Affichage à l'écran (4:3)</PresentationFormat>
  <Paragraphs>789</Paragraphs>
  <Slides>59</Slides>
  <Notes>50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59</vt:i4>
      </vt:variant>
    </vt:vector>
  </HeadingPairs>
  <TitlesOfParts>
    <vt:vector size="61" baseType="lpstr">
      <vt:lpstr>Modèle par défaut</vt:lpstr>
      <vt:lpstr>Graphique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  <vt:lpstr>Diapositive 44</vt:lpstr>
      <vt:lpstr>Diapositive 45</vt:lpstr>
      <vt:lpstr>Diapositive 46</vt:lpstr>
      <vt:lpstr>Diapositive 47</vt:lpstr>
      <vt:lpstr>Diapositive 48</vt:lpstr>
      <vt:lpstr>Diapositive 49</vt:lpstr>
      <vt:lpstr>Diapositive 50</vt:lpstr>
      <vt:lpstr>Diapositive 51</vt:lpstr>
      <vt:lpstr>Diapositive 52</vt:lpstr>
      <vt:lpstr>Diapositive 53</vt:lpstr>
      <vt:lpstr>Diapositive 54</vt:lpstr>
      <vt:lpstr>Diapositive 55</vt:lpstr>
      <vt:lpstr>Diapositive 56</vt:lpstr>
      <vt:lpstr>Diapositive 57</vt:lpstr>
      <vt:lpstr>Diapositive 58</vt:lpstr>
      <vt:lpstr>Diapositive 59</vt:lpstr>
    </vt:vector>
  </TitlesOfParts>
  <Company>HNBi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 </dc:creator>
  <cp:lastModifiedBy>bg</cp:lastModifiedBy>
  <cp:revision>92</cp:revision>
  <dcterms:created xsi:type="dcterms:W3CDTF">2007-01-14T20:46:38Z</dcterms:created>
  <dcterms:modified xsi:type="dcterms:W3CDTF">2009-11-09T13:32:09Z</dcterms:modified>
</cp:coreProperties>
</file>