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5"/>
    <p:sldMasterId id="2147483916" r:id="rId6"/>
  </p:sldMasterIdLst>
  <p:notesMasterIdLst>
    <p:notesMasterId r:id="rId16"/>
  </p:notesMasterIdLst>
  <p:handoutMasterIdLst>
    <p:handoutMasterId r:id="rId17"/>
  </p:handoutMasterIdLst>
  <p:sldIdLst>
    <p:sldId id="410" r:id="rId7"/>
    <p:sldId id="462" r:id="rId8"/>
    <p:sldId id="461" r:id="rId9"/>
    <p:sldId id="464" r:id="rId10"/>
    <p:sldId id="474" r:id="rId11"/>
    <p:sldId id="475" r:id="rId12"/>
    <p:sldId id="476" r:id="rId13"/>
    <p:sldId id="460" r:id="rId14"/>
    <p:sldId id="477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FRAN_Bleu" id="{1586124D-6FE6-4F7A-BAA3-1A64DCEA8F8D}">
          <p14:sldIdLst>
            <p14:sldId id="410"/>
            <p14:sldId id="462"/>
            <p14:sldId id="461"/>
            <p14:sldId id="464"/>
            <p14:sldId id="474"/>
            <p14:sldId id="475"/>
            <p14:sldId id="476"/>
            <p14:sldId id="46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735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orient="horz" pos="3094">
          <p15:clr>
            <a:srgbClr val="A4A3A4"/>
          </p15:clr>
        </p15:guide>
        <p15:guide id="7" orient="horz" pos="2595">
          <p15:clr>
            <a:srgbClr val="A4A3A4"/>
          </p15:clr>
        </p15:guide>
        <p15:guide id="8" orient="horz" pos="158">
          <p15:clr>
            <a:srgbClr val="A4A3A4"/>
          </p15:clr>
        </p15:guide>
        <p15:guide id="9" orient="horz" pos="2459">
          <p15:clr>
            <a:srgbClr val="A4A3A4"/>
          </p15:clr>
        </p15:guide>
        <p15:guide id="10" orient="horz" pos="2777">
          <p15:clr>
            <a:srgbClr val="A4A3A4"/>
          </p15:clr>
        </p15:guide>
        <p15:guide id="11" orient="horz" pos="1030">
          <p15:clr>
            <a:srgbClr val="A4A3A4"/>
          </p15:clr>
        </p15:guide>
        <p15:guide id="12" pos="2880">
          <p15:clr>
            <a:srgbClr val="A4A3A4"/>
          </p15:clr>
        </p15:guide>
        <p15:guide id="13" pos="317">
          <p15:clr>
            <a:srgbClr val="A4A3A4"/>
          </p15:clr>
        </p15:guide>
        <p15:guide id="14" pos="5103">
          <p15:clr>
            <a:srgbClr val="A4A3A4"/>
          </p15:clr>
        </p15:guide>
        <p15:guide id="15" pos="5715">
          <p15:clr>
            <a:srgbClr val="A4A3A4"/>
          </p15:clr>
        </p15:guide>
        <p15:guide id="16" pos="657">
          <p15:clr>
            <a:srgbClr val="A4A3A4"/>
          </p15:clr>
        </p15:guide>
        <p15:guide id="17" pos="748">
          <p15:clr>
            <a:srgbClr val="A4A3A4"/>
          </p15:clr>
        </p15:guide>
        <p15:guide id="18" pos="907">
          <p15:clr>
            <a:srgbClr val="A4A3A4"/>
          </p15:clr>
        </p15:guide>
        <p15:guide id="19" pos="4830">
          <p15:clr>
            <a:srgbClr val="A4A3A4"/>
          </p15:clr>
        </p15:guide>
        <p15:guide id="20" pos="5443">
          <p15:clr>
            <a:srgbClr val="A4A3A4"/>
          </p15:clr>
        </p15:guide>
        <p15:guide id="21" pos="158">
          <p15:clr>
            <a:srgbClr val="A4A3A4"/>
          </p15:clr>
        </p15:guide>
        <p15:guide id="22" pos="5602">
          <p15:clr>
            <a:srgbClr val="A4A3A4"/>
          </p15:clr>
        </p15:guide>
        <p15:guide id="23" pos="3674">
          <p15:clr>
            <a:srgbClr val="A4A3A4"/>
          </p15:clr>
        </p15:guide>
        <p15:guide id="24" pos="2086">
          <p15:clr>
            <a:srgbClr val="A4A3A4"/>
          </p15:clr>
        </p15:guide>
        <p15:guide id="25" pos="3175">
          <p15:clr>
            <a:srgbClr val="A4A3A4"/>
          </p15:clr>
        </p15:guide>
        <p15:guide id="26" pos="26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25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3096" autoAdjust="0"/>
  </p:normalViewPr>
  <p:slideViewPr>
    <p:cSldViewPr showGuides="1">
      <p:cViewPr varScale="1">
        <p:scale>
          <a:sx n="143" d="100"/>
          <a:sy n="143" d="100"/>
        </p:scale>
        <p:origin x="606" y="114"/>
      </p:cViewPr>
      <p:guideLst>
        <p:guide orient="horz" pos="1620"/>
        <p:guide orient="horz" pos="259"/>
        <p:guide orient="horz" pos="735"/>
        <p:guide orient="horz" pos="463"/>
        <p:guide orient="horz" pos="2913"/>
        <p:guide orient="horz" pos="3094"/>
        <p:guide orient="horz" pos="2595"/>
        <p:guide orient="horz" pos="158"/>
        <p:guide orient="horz" pos="2459"/>
        <p:guide orient="horz" pos="2777"/>
        <p:guide orient="horz" pos="1030"/>
        <p:guide pos="2880"/>
        <p:guide pos="317"/>
        <p:guide pos="5103"/>
        <p:guide pos="5715"/>
        <p:guide pos="657"/>
        <p:guide pos="748"/>
        <p:guide pos="907"/>
        <p:guide pos="4830"/>
        <p:guide pos="5443"/>
        <p:guide pos="158"/>
        <p:guide pos="5602"/>
        <p:guide pos="3674"/>
        <p:guide pos="2086"/>
        <p:guide pos="3175"/>
        <p:guide pos="26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B498-0C78-439F-8B5F-B4353CEB6295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3763-8423-4D58-B2D1-FCDF240B09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5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16/01/2019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4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76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735013"/>
            <a:ext cx="8137525" cy="1836737"/>
          </a:xfrm>
        </p:spPr>
        <p:txBody>
          <a:bodyPr anchor="b" anchorCtr="0"/>
          <a:lstStyle>
            <a:lvl1pPr algn="ctr">
              <a:defRPr sz="260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 bwMode="gray">
          <a:xfrm>
            <a:off x="4464000" y="2662828"/>
            <a:ext cx="21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gray">
          <a:xfrm rot="16200000" flipH="1">
            <a:off x="-1679399" y="2183400"/>
            <a:ext cx="392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252000" y="252000"/>
            <a:ext cx="8640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 bwMode="gray">
          <a:xfrm rot="5400000">
            <a:off x="6899400" y="2183400"/>
            <a:ext cx="392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 bwMode="gray">
          <a:xfrm rot="10800000">
            <a:off x="252000" y="4114799"/>
            <a:ext cx="8640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3794400" y="284400"/>
            <a:ext cx="1558800" cy="36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Safran HE / 18-12-2016 / D2S-T-DRT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899592" cy="8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2000" y="250824"/>
            <a:ext cx="4321175" cy="4157664"/>
          </a:xfrm>
          <a:solidFill>
            <a:schemeClr val="bg1">
              <a:lumMod val="95000"/>
            </a:schemeClr>
          </a:solidFill>
        </p:spPr>
        <p:txBody>
          <a:bodyPr lIns="432000" tIns="1080000" rIns="43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 baseline="0"/>
            </a:lvl1pPr>
          </a:lstStyle>
          <a:p>
            <a:r>
              <a:rPr lang="en-US" noProof="0" dirty="0"/>
              <a:t>Select the icon to insert a picture then if needed place the visual into background position (Right click with the mouse / Send to back)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fr-FR" smtClean="0">
                <a:solidFill>
                  <a:prstClr val="white">
                    <a:alpha val="0"/>
                  </a:prstClr>
                </a:solidFill>
              </a:rPr>
              <a:t>Day/Month/Year</a:t>
            </a:r>
            <a:endParaRPr lang="en-US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srgbClr val="525668"/>
                </a:solidFill>
              </a:rPr>
              <a:pPr/>
              <a:t>‹N°›</a:t>
            </a:fld>
            <a:endParaRPr lang="en-US" dirty="0">
              <a:solidFill>
                <a:srgbClr val="525668"/>
              </a:solidFill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9062" y="1630636"/>
            <a:ext cx="3852862" cy="248443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/>
              <a:t>Title of the part</a:t>
            </a:r>
          </a:p>
          <a:p>
            <a:pPr lvl="1"/>
            <a:r>
              <a:rPr lang="en-US" noProof="0" dirty="0"/>
              <a:t>Text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3" hasCustomPrompt="1"/>
          </p:nvPr>
        </p:nvSpPr>
        <p:spPr bwMode="gray">
          <a:xfrm rot="5400000">
            <a:off x="3371400" y="2687400"/>
            <a:ext cx="3132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0" y="1152000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5" hasCustomPrompt="1"/>
          </p:nvPr>
        </p:nvSpPr>
        <p:spPr bwMode="gray">
          <a:xfrm rot="10800000">
            <a:off x="0" y="4222799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28000" y="250824"/>
            <a:ext cx="585664" cy="1195200"/>
          </a:xfrm>
          <a:solidFill>
            <a:schemeClr val="bg1"/>
          </a:solidFill>
        </p:spPr>
        <p:txBody>
          <a:bodyPr wrap="none" lIns="36000" tIns="36000" rIns="36000" bIns="36000" anchor="b" anchorCtr="0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26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735013"/>
            <a:ext cx="8137525" cy="1836737"/>
          </a:xfrm>
        </p:spPr>
        <p:txBody>
          <a:bodyPr anchor="b" anchorCtr="0"/>
          <a:lstStyle>
            <a:lvl1pPr algn="ctr">
              <a:defRPr sz="260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 bwMode="gray">
          <a:xfrm>
            <a:off x="4464000" y="2662828"/>
            <a:ext cx="21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03238" y="2750399"/>
            <a:ext cx="81360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65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11724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" y="4911725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 bwMode="gray">
          <a:xfrm rot="16200000" flipH="1">
            <a:off x="-1679399" y="2183400"/>
            <a:ext cx="392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252000" y="252000"/>
            <a:ext cx="8640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 bwMode="gray">
          <a:xfrm rot="5400000">
            <a:off x="6899400" y="2183400"/>
            <a:ext cx="392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 bwMode="gray">
          <a:xfrm rot="10800000">
            <a:off x="252000" y="4114799"/>
            <a:ext cx="8640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3794400" y="284400"/>
            <a:ext cx="1558800" cy="36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imag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735013"/>
            <a:ext cx="4392613" cy="3168650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 rot="16200000">
            <a:off x="-1679399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572000" y="735012"/>
            <a:ext cx="4068763" cy="1872149"/>
          </a:xfrm>
        </p:spPr>
        <p:txBody>
          <a:bodyPr anchor="b" anchorCtr="0"/>
          <a:lstStyle>
            <a:lvl1pPr algn="l">
              <a:defRPr sz="185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4572000" y="2751770"/>
            <a:ext cx="21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572000" y="2966400"/>
            <a:ext cx="406723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11724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" y="4911725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52000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 rot="10800000">
            <a:off x="252000" y="4114799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 rot="5400000">
            <a:off x="6899400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3794400" y="284400"/>
            <a:ext cx="1558800" cy="36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image_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87338" y="4959801"/>
            <a:ext cx="8569325" cy="183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fr-FR" sz="600" dirty="0" smtClean="0">
                <a:solidFill>
                  <a:schemeClr val="accent2"/>
                </a:solidFill>
              </a:rPr>
              <a:t>Ce document et les informations qu’il contient sont la propriété de Safran. Ils ne doivent pas être copiés ni communiqués à un tiers sans l’autorisation préalable et écrite de Safran.</a:t>
            </a:r>
            <a:endParaRPr lang="fr-FR" sz="600" dirty="0">
              <a:solidFill>
                <a:schemeClr val="accent2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4464000" y="3912365"/>
            <a:ext cx="21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11724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" y="4911725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044000" y="0"/>
            <a:ext cx="7056000" cy="3060001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 rot="16200000">
            <a:off x="-1679399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52000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 rot="10800000">
            <a:off x="252000" y="4114799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 rot="5400000">
            <a:off x="6899400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3075806"/>
            <a:ext cx="8137525" cy="684076"/>
          </a:xfrm>
        </p:spPr>
        <p:txBody>
          <a:bodyPr anchor="b" anchorCtr="0"/>
          <a:lstStyle>
            <a:lvl1pPr algn="ctr">
              <a:defRPr sz="185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312000" y="4010400"/>
            <a:ext cx="2520000" cy="25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94400" y="284400"/>
            <a:ext cx="15588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 cap="flat">
            <a:solidFill>
              <a:schemeClr val="accent1"/>
            </a:solidFill>
            <a:miter lim="800000"/>
          </a:ln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41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899592" cy="8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0825" y="250824"/>
            <a:ext cx="4321175" cy="4157664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023302" y="1635125"/>
            <a:ext cx="3852862" cy="248443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23" hasCustomPrompt="1"/>
          </p:nvPr>
        </p:nvSpPr>
        <p:spPr bwMode="gray">
          <a:xfrm rot="16200000">
            <a:off x="2640600" y="2687400"/>
            <a:ext cx="3132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176000" y="1152000"/>
            <a:ext cx="4968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3"/>
          <p:cNvSpPr>
            <a:spLocks noGrp="1"/>
          </p:cNvSpPr>
          <p:nvPr>
            <p:ph type="body" sz="quarter" idx="25" hasCustomPrompt="1"/>
          </p:nvPr>
        </p:nvSpPr>
        <p:spPr bwMode="gray">
          <a:xfrm rot="10800000">
            <a:off x="4176000" y="4222800"/>
            <a:ext cx="4968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50432" y="250824"/>
            <a:ext cx="585664" cy="1195200"/>
          </a:xfrm>
          <a:solidFill>
            <a:schemeClr val="bg1"/>
          </a:solidFill>
        </p:spPr>
        <p:txBody>
          <a:bodyPr wrap="none" lIns="36000" tIns="36000" rIns="36000" bIns="36000" anchor="b" anchorCtr="0">
            <a:spAutoFit/>
          </a:bodyPr>
          <a:lstStyle>
            <a:lvl1pPr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fr-FR" noProof="0" dirty="0" smtClean="0"/>
              <a:t>0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5176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899592" cy="8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2000" y="250824"/>
            <a:ext cx="4321175" cy="4157664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9062" y="1630636"/>
            <a:ext cx="3852862" cy="248443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3" hasCustomPrompt="1"/>
          </p:nvPr>
        </p:nvSpPr>
        <p:spPr bwMode="gray">
          <a:xfrm rot="5400000">
            <a:off x="3371400" y="2687400"/>
            <a:ext cx="3132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0" y="1152000"/>
            <a:ext cx="4968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5" hasCustomPrompt="1"/>
          </p:nvPr>
        </p:nvSpPr>
        <p:spPr bwMode="gray">
          <a:xfrm rot="10800000">
            <a:off x="0" y="4222799"/>
            <a:ext cx="4968000" cy="61200"/>
          </a:xfrm>
          <a:solidFill>
            <a:schemeClr val="accent6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28000" y="250824"/>
            <a:ext cx="585664" cy="1195200"/>
          </a:xfrm>
          <a:solidFill>
            <a:schemeClr val="bg1"/>
          </a:solidFill>
        </p:spPr>
        <p:txBody>
          <a:bodyPr wrap="none" lIns="36000" tIns="36000" rIns="36000" bIns="36000" anchor="b" anchorCtr="0">
            <a:spAutoFit/>
          </a:bodyPr>
          <a:lstStyle>
            <a:lvl1pPr algn="r"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fr-FR" noProof="0" dirty="0" smtClean="0"/>
              <a:t>0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9250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spcAft>
                <a:spcPts val="600"/>
              </a:spcAft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89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463988" y="1131889"/>
            <a:ext cx="4429187" cy="34925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6"/>
          <p:cNvSpPr>
            <a:spLocks noGrp="1"/>
          </p:cNvSpPr>
          <p:nvPr>
            <p:ph type="pic" sz="quarter" idx="14"/>
          </p:nvPr>
        </p:nvSpPr>
        <p:spPr bwMode="gray">
          <a:xfrm>
            <a:off x="554400" y="1224000"/>
            <a:ext cx="3708000" cy="2700000"/>
          </a:xfrm>
          <a:solidFill>
            <a:schemeClr val="bg1">
              <a:lumMod val="95000"/>
            </a:schemeClr>
          </a:solidFill>
          <a:ln w="57150">
            <a:solidFill>
              <a:schemeClr val="accent6"/>
            </a:solidFill>
            <a:miter lim="800000"/>
          </a:ln>
        </p:spPr>
        <p:txBody>
          <a:bodyPr lIns="360000" tIns="1080000" rIns="360000" anchor="ctr" anchorCtr="0"/>
          <a:lstStyle>
            <a:lvl1pPr marL="0" indent="0" algn="ctr">
              <a:buNone/>
              <a:defRPr sz="1000" b="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80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6"/>
          <p:cNvSpPr>
            <a:spLocks noGrp="1"/>
          </p:cNvSpPr>
          <p:nvPr>
            <p:ph type="pic" sz="quarter" idx="15"/>
          </p:nvPr>
        </p:nvSpPr>
        <p:spPr bwMode="gray">
          <a:xfrm>
            <a:off x="554400" y="1224000"/>
            <a:ext cx="8280000" cy="3114000"/>
          </a:xfrm>
          <a:solidFill>
            <a:schemeClr val="bg1">
              <a:lumMod val="95000"/>
            </a:schemeClr>
          </a:solidFill>
          <a:ln w="57150">
            <a:solidFill>
              <a:schemeClr val="accent6"/>
            </a:solidFill>
            <a:miter lim="800000"/>
          </a:ln>
        </p:spPr>
        <p:txBody>
          <a:bodyPr lIns="360000" tIns="1080000" rIns="360000" anchor="ctr" anchorCtr="0"/>
          <a:lstStyle>
            <a:lvl1pPr marL="0" indent="0" algn="ctr">
              <a:buNone/>
              <a:defRPr sz="1000" b="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84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imag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735013"/>
            <a:ext cx="4392613" cy="3168650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sp>
        <p:nvSpPr>
          <p:cNvPr id="1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 rot="16200000">
            <a:off x="-1679399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572000" y="735012"/>
            <a:ext cx="4068763" cy="1872149"/>
          </a:xfrm>
        </p:spPr>
        <p:txBody>
          <a:bodyPr anchor="b" anchorCtr="0"/>
          <a:lstStyle>
            <a:lvl1pPr algn="l">
              <a:defRPr sz="185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4716040" y="2751770"/>
            <a:ext cx="12961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572000" y="2966400"/>
            <a:ext cx="4067238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11724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" y="4911725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52000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 rot="10800000">
            <a:off x="252000" y="4114799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 rot="5400000">
            <a:off x="6899400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3794400" y="284400"/>
            <a:ext cx="1558800" cy="36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5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image_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2000" y="4320000"/>
            <a:ext cx="1800000" cy="7200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>
            <a:off x="4464000" y="3912365"/>
            <a:ext cx="21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11724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" y="4911725"/>
            <a:ext cx="250826" cy="231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044000" y="0"/>
            <a:ext cx="7056000" cy="3060001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 rot="16200000">
            <a:off x="-1679399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2000" y="252000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 bwMode="gray">
          <a:xfrm rot="10800000">
            <a:off x="252000" y="4114799"/>
            <a:ext cx="8640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 rot="5400000">
            <a:off x="6899400" y="2183400"/>
            <a:ext cx="3924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3075806"/>
            <a:ext cx="8137525" cy="684076"/>
          </a:xfrm>
        </p:spPr>
        <p:txBody>
          <a:bodyPr anchor="b" anchorCtr="0"/>
          <a:lstStyle>
            <a:lvl1pPr algn="ctr">
              <a:defRPr sz="185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312000" y="4010400"/>
            <a:ext cx="2520000" cy="252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94400" y="284400"/>
            <a:ext cx="1558800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1214" cap="flat">
            <a:solidFill>
              <a:schemeClr val="accent1"/>
            </a:solidFill>
            <a:miter lim="800000"/>
          </a:ln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899592" cy="8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0825" y="250824"/>
            <a:ext cx="4321175" cy="4157664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023302" y="1635125"/>
            <a:ext cx="3852862" cy="248443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23" hasCustomPrompt="1"/>
          </p:nvPr>
        </p:nvSpPr>
        <p:spPr bwMode="gray">
          <a:xfrm rot="16200000">
            <a:off x="2640600" y="2687400"/>
            <a:ext cx="3132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176000" y="1152000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1" name="Espace réservé du texte 13"/>
          <p:cNvSpPr>
            <a:spLocks noGrp="1"/>
          </p:cNvSpPr>
          <p:nvPr>
            <p:ph type="body" sz="quarter" idx="25" hasCustomPrompt="1"/>
          </p:nvPr>
        </p:nvSpPr>
        <p:spPr bwMode="gray">
          <a:xfrm rot="10800000">
            <a:off x="4176000" y="4222800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50432" y="250824"/>
            <a:ext cx="585664" cy="1195200"/>
          </a:xfrm>
          <a:solidFill>
            <a:schemeClr val="bg1"/>
          </a:solidFill>
        </p:spPr>
        <p:txBody>
          <a:bodyPr wrap="none" lIns="36000" tIns="36000" rIns="36000" bIns="36000" anchor="b" anchorCtr="0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0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7926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899592" cy="87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pour une image  1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2000" y="250824"/>
            <a:ext cx="4321175" cy="4157664"/>
          </a:xfrm>
          <a:solidFill>
            <a:schemeClr val="bg1">
              <a:lumMod val="95000"/>
            </a:schemeClr>
          </a:solidFill>
        </p:spPr>
        <p:txBody>
          <a:bodyPr lIns="360000" tIns="108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000" b="0"/>
            </a:lvl1pPr>
          </a:lstStyle>
          <a:p>
            <a:r>
              <a:rPr lang="fr-FR" noProof="0" dirty="0" smtClean="0"/>
              <a:t>Sélectionner l’icône pour insérer une image, puis si besoin disposer l’image en arrière plan (Sélectionner l’image avec le bouton droit de la souris / Mettre à l’arrière plan)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9062" y="1630636"/>
            <a:ext cx="3852862" cy="248443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cap="all" baseline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Titre de la partie</a:t>
            </a:r>
          </a:p>
          <a:p>
            <a:pPr lvl="1"/>
            <a:r>
              <a:rPr lang="fr-FR" dirty="0" smtClean="0"/>
              <a:t>Texte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23" hasCustomPrompt="1"/>
          </p:nvPr>
        </p:nvSpPr>
        <p:spPr bwMode="gray">
          <a:xfrm rot="5400000">
            <a:off x="3371400" y="2687400"/>
            <a:ext cx="3132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0" y="1152000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25" hasCustomPrompt="1"/>
          </p:nvPr>
        </p:nvSpPr>
        <p:spPr bwMode="gray">
          <a:xfrm rot="10800000">
            <a:off x="0" y="4222799"/>
            <a:ext cx="4968000" cy="61200"/>
          </a:xfrm>
          <a:solidFill>
            <a:schemeClr val="accent1"/>
          </a:solidFill>
          <a:ln w="57150">
            <a:noFill/>
            <a:miter lim="800000"/>
          </a:ln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28000" y="250824"/>
            <a:ext cx="585664" cy="1195200"/>
          </a:xfrm>
          <a:solidFill>
            <a:schemeClr val="bg1"/>
          </a:solidFill>
        </p:spPr>
        <p:txBody>
          <a:bodyPr wrap="none" lIns="36000" tIns="36000" rIns="36000" bIns="36000" anchor="b" anchorCtr="0">
            <a:spAutoFit/>
          </a:bodyPr>
          <a:lstStyle>
            <a:lvl1pPr algn="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0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7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spcAft>
                <a:spcPts val="600"/>
              </a:spcAft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463988" y="1131889"/>
            <a:ext cx="4429187" cy="3492500"/>
          </a:xfrm>
        </p:spPr>
        <p:txBody>
          <a:bodyPr/>
          <a:lstStyle>
            <a:lvl2pPr>
              <a:spcAft>
                <a:spcPts val="600"/>
              </a:spcAft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16"/>
          <p:cNvSpPr>
            <a:spLocks noGrp="1"/>
          </p:cNvSpPr>
          <p:nvPr>
            <p:ph type="pic" sz="quarter" idx="14"/>
          </p:nvPr>
        </p:nvSpPr>
        <p:spPr bwMode="gray">
          <a:xfrm>
            <a:off x="554400" y="1224000"/>
            <a:ext cx="3708000" cy="2700000"/>
          </a:xfr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  <a:miter lim="800000"/>
          </a:ln>
        </p:spPr>
        <p:txBody>
          <a:bodyPr lIns="360000" tIns="1080000" rIns="360000"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786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6"/>
          <p:cNvSpPr>
            <a:spLocks noGrp="1"/>
          </p:cNvSpPr>
          <p:nvPr>
            <p:ph type="pic" sz="quarter" idx="15"/>
          </p:nvPr>
        </p:nvSpPr>
        <p:spPr bwMode="gray">
          <a:xfrm>
            <a:off x="554400" y="1224000"/>
            <a:ext cx="8280000" cy="3114000"/>
          </a:xfr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  <a:miter lim="800000"/>
          </a:ln>
        </p:spPr>
        <p:txBody>
          <a:bodyPr lIns="360000" tIns="1080000" rIns="360000"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88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88" y="1717923"/>
            <a:ext cx="2157824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03238" y="411163"/>
            <a:ext cx="8389937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131889"/>
            <a:ext cx="7921625" cy="3492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4911725"/>
            <a:ext cx="503239" cy="231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503239" y="4624388"/>
            <a:ext cx="7164386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algn="l"/>
            <a:r>
              <a:rPr lang="fr-FR" dirty="0" smtClean="0"/>
              <a:t>Safran HE / 18-12-2016 / D2S-T-DRT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50825" y="4624389"/>
            <a:ext cx="235174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78599" y="4712400"/>
            <a:ext cx="1440000" cy="433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00" y="252000"/>
            <a:ext cx="612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2000" y="252000"/>
            <a:ext cx="396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97" r:id="rId5"/>
    <p:sldLayoutId id="2147483798" r:id="rId6"/>
    <p:sldLayoutId id="2147483814" r:id="rId7"/>
    <p:sldLayoutId id="2147483815" r:id="rId8"/>
    <p:sldLayoutId id="2147483925" r:id="rId9"/>
    <p:sldLayoutId id="2147483926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900"/>
        </a:spcBef>
        <a:spcAft>
          <a:spcPts val="600"/>
        </a:spcAft>
        <a:buFont typeface="Wingdings" panose="05000000000000000000" pitchFamily="2" charset="2"/>
        <a:buChar char="§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"/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 Black" panose="020B0A04020102020204" pitchFamily="34" charset="0"/>
        <a:buChar char="&gt;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 typeface="Wingdings" panose="05000000000000000000" pitchFamily="2" charset="2"/>
        <a:buChar char="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12000" indent="-144000" algn="l" defTabSz="9144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 typeface="Wingdings" panose="05000000000000000000" pitchFamily="2" charset="2"/>
        <a:buChar char="w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03238" y="411163"/>
            <a:ext cx="8389937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71550" y="1131889"/>
            <a:ext cx="7921625" cy="3492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4911725"/>
            <a:ext cx="503239" cy="231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503239" y="4624388"/>
            <a:ext cx="7164386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algn="l"/>
            <a:r>
              <a:rPr lang="fr-FR" dirty="0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50825" y="4624389"/>
            <a:ext cx="235174" cy="3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78599" y="4712400"/>
            <a:ext cx="1440000" cy="433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00" y="252000"/>
            <a:ext cx="61200" cy="39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2000" y="252000"/>
            <a:ext cx="396000" cy="6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187624" y="4959801"/>
            <a:ext cx="6480001" cy="18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600" dirty="0" smtClean="0">
                <a:solidFill>
                  <a:srgbClr val="525668"/>
                </a:solidFill>
              </a:rPr>
              <a:t>This document and the information therein are the property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r>
              <a:rPr lang="en-US" sz="600" dirty="0" smtClean="0">
                <a:solidFill>
                  <a:srgbClr val="525668"/>
                </a:solidFill>
              </a:rPr>
              <a:t>. They must not be copied or communicated to a third party without the prior written authorization of </a:t>
            </a:r>
            <a:r>
              <a:rPr lang="en-US" sz="600" dirty="0" err="1" smtClean="0">
                <a:solidFill>
                  <a:srgbClr val="525668"/>
                </a:solidFill>
              </a:rPr>
              <a:t>Safran</a:t>
            </a:r>
            <a:endParaRPr lang="en-US" sz="600" dirty="0">
              <a:solidFill>
                <a:srgbClr val="5256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900"/>
        </a:spcBef>
        <a:spcAft>
          <a:spcPts val="600"/>
        </a:spcAft>
        <a:buFont typeface="Wingdings" panose="05000000000000000000" pitchFamily="2" charset="2"/>
        <a:buChar char="§"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SzPct val="80000"/>
        <a:buFont typeface="Wingdings 2" panose="05020102010507070707" pitchFamily="18" charset="2"/>
        <a:buChar char=""/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 Black" panose="020B0A04020102020204" pitchFamily="34" charset="0"/>
        <a:buChar char="&gt;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 typeface="Wingdings" panose="05000000000000000000" pitchFamily="2" charset="2"/>
        <a:buChar char="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612000" indent="-144000" algn="l" defTabSz="914400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 typeface="Wingdings" panose="05000000000000000000" pitchFamily="2" charset="2"/>
        <a:buChar char="w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" y="694546"/>
            <a:ext cx="4652011" cy="3101340"/>
          </a:xfrm>
          <a:prstGeom prst="rect">
            <a:avLst/>
          </a:prstGeom>
        </p:spPr>
      </p:pic>
      <p:sp>
        <p:nvSpPr>
          <p:cNvPr id="66" name="Espace réservé du texte 6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32040" y="735012"/>
            <a:ext cx="3708723" cy="1872149"/>
          </a:xfrm>
        </p:spPr>
        <p:txBody>
          <a:bodyPr/>
          <a:lstStyle/>
          <a:p>
            <a:r>
              <a:rPr lang="fr-FR" dirty="0" smtClean="0"/>
              <a:t>EISTI</a:t>
            </a:r>
            <a:br>
              <a:rPr lang="fr-FR" dirty="0" smtClean="0"/>
            </a:br>
            <a:r>
              <a:rPr lang="fr-FR" dirty="0" smtClean="0"/>
              <a:t>Projet 2A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932040" y="2966400"/>
            <a:ext cx="3707198" cy="936000"/>
          </a:xfrm>
        </p:spPr>
        <p:txBody>
          <a:bodyPr/>
          <a:lstStyle/>
          <a:p>
            <a:r>
              <a:rPr lang="fr-FR" sz="1200" dirty="0" smtClean="0"/>
              <a:t>15/01/2019</a:t>
            </a:r>
            <a:endParaRPr lang="fr-FR" sz="1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Safran nom de l’activité / Date / Direction (menu "Insertion / En-tête et pied de page")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8" name="Espace réservé du texte 6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9" name="Espace réservé du texte 6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cap="none" dirty="0" smtClean="0"/>
              <a:t>Architecture d’un </a:t>
            </a:r>
            <a:r>
              <a:rPr lang="en-GB" altLang="fr-FR" cap="none" dirty="0" err="1" smtClean="0"/>
              <a:t>Turbomoteur</a:t>
            </a:r>
            <a:r>
              <a:rPr lang="en-GB" altLang="fr-FR" cap="none" dirty="0" smtClean="0"/>
              <a:t> à turbine </a:t>
            </a:r>
            <a:r>
              <a:rPr lang="en-GB" altLang="fr-FR" cap="none" dirty="0" err="1" smtClean="0"/>
              <a:t>libre</a:t>
            </a:r>
            <a:endParaRPr lang="en-GB" altLang="fr-FR" cap="none" dirty="0" smtClean="0"/>
          </a:p>
        </p:txBody>
      </p:sp>
      <p:graphicFrame>
        <p:nvGraphicFramePr>
          <p:cNvPr id="1894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15617" y="844154"/>
          <a:ext cx="685919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 bitmap" r:id="rId3" imgW="5638095" imgH="3038095" progId="Paint.Picture">
                  <p:embed/>
                </p:oleObj>
              </mc:Choice>
              <mc:Fallback>
                <p:oleObj name="Image bitmap" r:id="rId3" imgW="5638095" imgH="3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7" y="844154"/>
                        <a:ext cx="685919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74A8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cap="none" dirty="0" smtClean="0"/>
              <a:t>L’hélicoptère : </a:t>
            </a:r>
            <a:r>
              <a:rPr lang="fr-FR" altLang="fr-FR" dirty="0" smtClean="0"/>
              <a:t>Un habitué des environnements difficiles</a:t>
            </a:r>
            <a:endParaRPr lang="fr-FR" altLang="fr-FR" cap="none" dirty="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smtClean="0"/>
          </a:p>
          <a:p>
            <a:pPr lvl="1">
              <a:buFont typeface="Wingdings" panose="05000000000000000000" pitchFamily="2" charset="2"/>
              <a:buNone/>
            </a:pPr>
            <a:endParaRPr lang="fr-FR" altLang="fr-FR" smtClean="0"/>
          </a:p>
          <a:p>
            <a:pPr lvl="1"/>
            <a:endParaRPr lang="fr-FR" altLang="fr-FR" smtClean="0"/>
          </a:p>
          <a:p>
            <a:pPr lvl="1"/>
            <a:endParaRPr lang="fr-FR" altLang="fr-FR" smtClean="0"/>
          </a:p>
        </p:txBody>
      </p:sp>
      <p:pic>
        <p:nvPicPr>
          <p:cNvPr id="167940" name="Picture 4" descr="DP-06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" y="862200"/>
            <a:ext cx="2880320" cy="1883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07" y="1966665"/>
            <a:ext cx="3475223" cy="22837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5" y="3108524"/>
            <a:ext cx="2560499" cy="16965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02" y="1091577"/>
            <a:ext cx="2348534" cy="22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alpha val="0"/>
                  </a:prstClr>
                </a:solidFill>
              </a:rPr>
              <a:t>Day/Month/Year</a:t>
            </a:r>
            <a:endParaRPr lang="en-US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srgbClr val="525668"/>
                </a:solidFill>
              </a:rPr>
              <a:pPr/>
              <a:t>4</a:t>
            </a:fld>
            <a:endParaRPr lang="en-US" dirty="0">
              <a:solidFill>
                <a:srgbClr val="525668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499062" y="2062396"/>
            <a:ext cx="5833108" cy="1555160"/>
          </a:xfrm>
          <a:noFill/>
        </p:spPr>
        <p:txBody>
          <a:bodyPr vert="horz" wrap="square" lIns="36000" tIns="36000" rIns="36000" bIns="36000" rtlCol="0" anchor="b" anchorCtr="0">
            <a:spAutoFit/>
          </a:bodyPr>
          <a:lstStyle/>
          <a:p>
            <a:pPr>
              <a:lnSpc>
                <a:spcPts val="4700"/>
              </a:lnSpc>
              <a:spcBef>
                <a:spcPct val="0"/>
              </a:spcBef>
            </a:pPr>
            <a:r>
              <a:rPr lang="en-US" sz="4400" dirty="0">
                <a:solidFill>
                  <a:srgbClr val="00839B"/>
                </a:solidFill>
                <a:latin typeface="+mj-lt"/>
                <a:ea typeface="+mj-ea"/>
                <a:cs typeface="+mj-cs"/>
              </a:rPr>
              <a:t>Health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Building the Future with You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3"/>
          </p:nvPr>
        </p:nvSpPr>
        <p:spPr>
          <a:xfrm rot="5400000">
            <a:off x="7002897" y="2512173"/>
            <a:ext cx="2987077" cy="72008"/>
          </a:xfrm>
          <a:solidFill>
            <a:srgbClr val="0083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7606610" y="1054640"/>
            <a:ext cx="889594" cy="75517"/>
          </a:xfrm>
          <a:solidFill>
            <a:srgbClr val="0083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5"/>
          </p:nvPr>
        </p:nvSpPr>
        <p:spPr>
          <a:xfrm rot="10800000">
            <a:off x="0" y="3980514"/>
            <a:ext cx="8517276" cy="71799"/>
          </a:xfrm>
          <a:solidFill>
            <a:srgbClr val="0083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Espace réservé du texte 7"/>
          <p:cNvSpPr txBox="1">
            <a:spLocks/>
          </p:cNvSpPr>
          <p:nvPr/>
        </p:nvSpPr>
        <p:spPr bwMode="gray">
          <a:xfrm>
            <a:off x="0" y="1031712"/>
            <a:ext cx="5148064" cy="71919"/>
          </a:xfrm>
          <a:prstGeom prst="rect">
            <a:avLst/>
          </a:prstGeom>
          <a:solidFill>
            <a:srgbClr val="00839B"/>
          </a:solidFill>
          <a:ln w="57150">
            <a:noFill/>
            <a:miter lim="800000"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 2" panose="05020102010507070707" pitchFamily="18" charset="2"/>
              <a:buChar char="¿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 Black" panose="020B0A04020102020204" pitchFamily="34" charset="0"/>
              <a:buChar char="&gt;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w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>
                  <a:alpha val="0"/>
                </a:prstClr>
              </a:solidFill>
            </a:endParaRPr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539750" y="1508125"/>
            <a:ext cx="641350" cy="585788"/>
            <a:chOff x="340" y="950"/>
            <a:chExt cx="404" cy="369"/>
          </a:xfrm>
        </p:grpSpPr>
        <p:sp>
          <p:nvSpPr>
            <p:cNvPr id="15" name="AutoShape 9"/>
            <p:cNvSpPr>
              <a:spLocks noChangeAspect="1" noChangeArrowheads="1" noTextEdit="1"/>
            </p:cNvSpPr>
            <p:nvPr/>
          </p:nvSpPr>
          <p:spPr bwMode="auto">
            <a:xfrm>
              <a:off x="340" y="950"/>
              <a:ext cx="40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38" y="948"/>
              <a:ext cx="408" cy="307"/>
            </a:xfrm>
            <a:custGeom>
              <a:avLst/>
              <a:gdLst>
                <a:gd name="T0" fmla="*/ 160 w 173"/>
                <a:gd name="T1" fmla="*/ 112 h 130"/>
                <a:gd name="T2" fmla="*/ 13 w 173"/>
                <a:gd name="T3" fmla="*/ 112 h 130"/>
                <a:gd name="T4" fmla="*/ 13 w 173"/>
                <a:gd name="T5" fmla="*/ 15 h 130"/>
                <a:gd name="T6" fmla="*/ 160 w 173"/>
                <a:gd name="T7" fmla="*/ 15 h 130"/>
                <a:gd name="T8" fmla="*/ 160 w 173"/>
                <a:gd name="T9" fmla="*/ 112 h 130"/>
                <a:gd name="T10" fmla="*/ 163 w 173"/>
                <a:gd name="T11" fmla="*/ 0 h 130"/>
                <a:gd name="T12" fmla="*/ 11 w 173"/>
                <a:gd name="T13" fmla="*/ 0 h 130"/>
                <a:gd name="T14" fmla="*/ 0 w 173"/>
                <a:gd name="T15" fmla="*/ 11 h 130"/>
                <a:gd name="T16" fmla="*/ 0 w 173"/>
                <a:gd name="T17" fmla="*/ 120 h 130"/>
                <a:gd name="T18" fmla="*/ 11 w 173"/>
                <a:gd name="T19" fmla="*/ 130 h 130"/>
                <a:gd name="T20" fmla="*/ 163 w 173"/>
                <a:gd name="T21" fmla="*/ 130 h 130"/>
                <a:gd name="T22" fmla="*/ 173 w 173"/>
                <a:gd name="T23" fmla="*/ 120 h 130"/>
                <a:gd name="T24" fmla="*/ 173 w 173"/>
                <a:gd name="T25" fmla="*/ 11 h 130"/>
                <a:gd name="T26" fmla="*/ 163 w 173"/>
                <a:gd name="T2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30">
                  <a:moveTo>
                    <a:pt x="160" y="112"/>
                  </a:moveTo>
                  <a:cubicBezTo>
                    <a:pt x="13" y="112"/>
                    <a:pt x="13" y="112"/>
                    <a:pt x="13" y="1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60" y="15"/>
                    <a:pt x="160" y="15"/>
                    <a:pt x="160" y="15"/>
                  </a:cubicBezTo>
                  <a:lnTo>
                    <a:pt x="160" y="112"/>
                  </a:lnTo>
                  <a:close/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6"/>
                    <a:pt x="5" y="130"/>
                    <a:pt x="11" y="130"/>
                  </a:cubicBezTo>
                  <a:cubicBezTo>
                    <a:pt x="163" y="130"/>
                    <a:pt x="163" y="130"/>
                    <a:pt x="163" y="130"/>
                  </a:cubicBezTo>
                  <a:cubicBezTo>
                    <a:pt x="169" y="130"/>
                    <a:pt x="173" y="126"/>
                    <a:pt x="173" y="12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5"/>
                    <a:pt x="169" y="0"/>
                    <a:pt x="163" y="0"/>
                  </a:cubicBezTo>
                </a:path>
              </a:pathLst>
            </a:custGeom>
            <a:solidFill>
              <a:srgbClr val="004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338" y="948"/>
              <a:ext cx="408" cy="307"/>
            </a:xfrm>
            <a:custGeom>
              <a:avLst/>
              <a:gdLst>
                <a:gd name="T0" fmla="*/ 160 w 173"/>
                <a:gd name="T1" fmla="*/ 112 h 130"/>
                <a:gd name="T2" fmla="*/ 13 w 173"/>
                <a:gd name="T3" fmla="*/ 112 h 130"/>
                <a:gd name="T4" fmla="*/ 13 w 173"/>
                <a:gd name="T5" fmla="*/ 15 h 130"/>
                <a:gd name="T6" fmla="*/ 160 w 173"/>
                <a:gd name="T7" fmla="*/ 15 h 130"/>
                <a:gd name="T8" fmla="*/ 160 w 173"/>
                <a:gd name="T9" fmla="*/ 112 h 130"/>
                <a:gd name="T10" fmla="*/ 163 w 173"/>
                <a:gd name="T11" fmla="*/ 0 h 130"/>
                <a:gd name="T12" fmla="*/ 11 w 173"/>
                <a:gd name="T13" fmla="*/ 0 h 130"/>
                <a:gd name="T14" fmla="*/ 0 w 173"/>
                <a:gd name="T15" fmla="*/ 11 h 130"/>
                <a:gd name="T16" fmla="*/ 0 w 173"/>
                <a:gd name="T17" fmla="*/ 120 h 130"/>
                <a:gd name="T18" fmla="*/ 11 w 173"/>
                <a:gd name="T19" fmla="*/ 130 h 130"/>
                <a:gd name="T20" fmla="*/ 163 w 173"/>
                <a:gd name="T21" fmla="*/ 130 h 130"/>
                <a:gd name="T22" fmla="*/ 173 w 173"/>
                <a:gd name="T23" fmla="*/ 120 h 130"/>
                <a:gd name="T24" fmla="*/ 173 w 173"/>
                <a:gd name="T25" fmla="*/ 11 h 130"/>
                <a:gd name="T26" fmla="*/ 163 w 173"/>
                <a:gd name="T2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30">
                  <a:moveTo>
                    <a:pt x="160" y="112"/>
                  </a:moveTo>
                  <a:cubicBezTo>
                    <a:pt x="13" y="112"/>
                    <a:pt x="13" y="112"/>
                    <a:pt x="13" y="1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60" y="15"/>
                    <a:pt x="160" y="15"/>
                    <a:pt x="160" y="15"/>
                  </a:cubicBezTo>
                  <a:lnTo>
                    <a:pt x="160" y="112"/>
                  </a:lnTo>
                  <a:close/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6"/>
                    <a:pt x="5" y="130"/>
                    <a:pt x="11" y="130"/>
                  </a:cubicBezTo>
                  <a:cubicBezTo>
                    <a:pt x="163" y="130"/>
                    <a:pt x="163" y="130"/>
                    <a:pt x="163" y="130"/>
                  </a:cubicBezTo>
                  <a:cubicBezTo>
                    <a:pt x="169" y="130"/>
                    <a:pt x="173" y="126"/>
                    <a:pt x="173" y="120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3" y="5"/>
                    <a:pt x="169" y="0"/>
                    <a:pt x="163" y="0"/>
                  </a:cubicBezTo>
                </a:path>
              </a:pathLst>
            </a:custGeom>
            <a:solidFill>
              <a:srgbClr val="008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449" y="1267"/>
              <a:ext cx="186" cy="50"/>
            </a:xfrm>
            <a:custGeom>
              <a:avLst/>
              <a:gdLst>
                <a:gd name="T0" fmla="*/ 47 w 186"/>
                <a:gd name="T1" fmla="*/ 0 h 50"/>
                <a:gd name="T2" fmla="*/ 0 w 186"/>
                <a:gd name="T3" fmla="*/ 50 h 50"/>
                <a:gd name="T4" fmla="*/ 186 w 186"/>
                <a:gd name="T5" fmla="*/ 50 h 50"/>
                <a:gd name="T6" fmla="*/ 141 w 186"/>
                <a:gd name="T7" fmla="*/ 0 h 50"/>
                <a:gd name="T8" fmla="*/ 47 w 18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0">
                  <a:moveTo>
                    <a:pt x="47" y="0"/>
                  </a:moveTo>
                  <a:lnTo>
                    <a:pt x="0" y="50"/>
                  </a:lnTo>
                  <a:lnTo>
                    <a:pt x="186" y="50"/>
                  </a:lnTo>
                  <a:lnTo>
                    <a:pt x="141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8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75" y="1016"/>
              <a:ext cx="338" cy="163"/>
            </a:xfrm>
            <a:custGeom>
              <a:avLst/>
              <a:gdLst>
                <a:gd name="T0" fmla="*/ 0 w 338"/>
                <a:gd name="T1" fmla="*/ 137 h 163"/>
                <a:gd name="T2" fmla="*/ 24 w 338"/>
                <a:gd name="T3" fmla="*/ 137 h 163"/>
                <a:gd name="T4" fmla="*/ 48 w 338"/>
                <a:gd name="T5" fmla="*/ 62 h 163"/>
                <a:gd name="T6" fmla="*/ 66 w 338"/>
                <a:gd name="T7" fmla="*/ 137 h 163"/>
                <a:gd name="T8" fmla="*/ 88 w 338"/>
                <a:gd name="T9" fmla="*/ 137 h 163"/>
                <a:gd name="T10" fmla="*/ 95 w 338"/>
                <a:gd name="T11" fmla="*/ 159 h 163"/>
                <a:gd name="T12" fmla="*/ 114 w 338"/>
                <a:gd name="T13" fmla="*/ 19 h 163"/>
                <a:gd name="T14" fmla="*/ 123 w 338"/>
                <a:gd name="T15" fmla="*/ 123 h 163"/>
                <a:gd name="T16" fmla="*/ 135 w 338"/>
                <a:gd name="T17" fmla="*/ 57 h 163"/>
                <a:gd name="T18" fmla="*/ 144 w 338"/>
                <a:gd name="T19" fmla="*/ 142 h 163"/>
                <a:gd name="T20" fmla="*/ 149 w 338"/>
                <a:gd name="T21" fmla="*/ 135 h 163"/>
                <a:gd name="T22" fmla="*/ 166 w 338"/>
                <a:gd name="T23" fmla="*/ 135 h 163"/>
                <a:gd name="T24" fmla="*/ 175 w 338"/>
                <a:gd name="T25" fmla="*/ 163 h 163"/>
                <a:gd name="T26" fmla="*/ 180 w 338"/>
                <a:gd name="T27" fmla="*/ 135 h 163"/>
                <a:gd name="T28" fmla="*/ 194 w 338"/>
                <a:gd name="T29" fmla="*/ 135 h 163"/>
                <a:gd name="T30" fmla="*/ 213 w 338"/>
                <a:gd name="T31" fmla="*/ 38 h 163"/>
                <a:gd name="T32" fmla="*/ 222 w 338"/>
                <a:gd name="T33" fmla="*/ 135 h 163"/>
                <a:gd name="T34" fmla="*/ 234 w 338"/>
                <a:gd name="T35" fmla="*/ 0 h 163"/>
                <a:gd name="T36" fmla="*/ 256 w 338"/>
                <a:gd name="T37" fmla="*/ 156 h 163"/>
                <a:gd name="T38" fmla="*/ 265 w 338"/>
                <a:gd name="T39" fmla="*/ 135 h 163"/>
                <a:gd name="T40" fmla="*/ 281 w 338"/>
                <a:gd name="T41" fmla="*/ 135 h 163"/>
                <a:gd name="T42" fmla="*/ 286 w 338"/>
                <a:gd name="T43" fmla="*/ 154 h 163"/>
                <a:gd name="T44" fmla="*/ 300 w 338"/>
                <a:gd name="T45" fmla="*/ 5 h 163"/>
                <a:gd name="T46" fmla="*/ 307 w 338"/>
                <a:gd name="T47" fmla="*/ 135 h 163"/>
                <a:gd name="T48" fmla="*/ 338 w 338"/>
                <a:gd name="T49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8" h="163">
                  <a:moveTo>
                    <a:pt x="0" y="137"/>
                  </a:moveTo>
                  <a:lnTo>
                    <a:pt x="24" y="137"/>
                  </a:lnTo>
                  <a:lnTo>
                    <a:pt x="48" y="62"/>
                  </a:lnTo>
                  <a:lnTo>
                    <a:pt x="66" y="137"/>
                  </a:lnTo>
                  <a:lnTo>
                    <a:pt x="88" y="137"/>
                  </a:lnTo>
                  <a:lnTo>
                    <a:pt x="95" y="159"/>
                  </a:lnTo>
                  <a:lnTo>
                    <a:pt x="114" y="19"/>
                  </a:lnTo>
                  <a:lnTo>
                    <a:pt x="123" y="123"/>
                  </a:lnTo>
                  <a:lnTo>
                    <a:pt x="135" y="57"/>
                  </a:lnTo>
                  <a:lnTo>
                    <a:pt x="144" y="142"/>
                  </a:lnTo>
                  <a:lnTo>
                    <a:pt x="149" y="135"/>
                  </a:lnTo>
                  <a:lnTo>
                    <a:pt x="166" y="135"/>
                  </a:lnTo>
                  <a:lnTo>
                    <a:pt x="175" y="163"/>
                  </a:lnTo>
                  <a:lnTo>
                    <a:pt x="180" y="135"/>
                  </a:lnTo>
                  <a:lnTo>
                    <a:pt x="194" y="135"/>
                  </a:lnTo>
                  <a:lnTo>
                    <a:pt x="213" y="38"/>
                  </a:lnTo>
                  <a:lnTo>
                    <a:pt x="222" y="135"/>
                  </a:lnTo>
                  <a:lnTo>
                    <a:pt x="234" y="0"/>
                  </a:lnTo>
                  <a:lnTo>
                    <a:pt x="256" y="156"/>
                  </a:lnTo>
                  <a:lnTo>
                    <a:pt x="265" y="135"/>
                  </a:lnTo>
                  <a:lnTo>
                    <a:pt x="281" y="135"/>
                  </a:lnTo>
                  <a:lnTo>
                    <a:pt x="286" y="154"/>
                  </a:lnTo>
                  <a:lnTo>
                    <a:pt x="300" y="5"/>
                  </a:lnTo>
                  <a:lnTo>
                    <a:pt x="307" y="135"/>
                  </a:lnTo>
                  <a:lnTo>
                    <a:pt x="338" y="135"/>
                  </a:lnTo>
                </a:path>
              </a:pathLst>
            </a:custGeom>
            <a:noFill/>
            <a:ln w="14288" cap="flat">
              <a:solidFill>
                <a:srgbClr val="C59C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08" y="329595"/>
            <a:ext cx="3430599" cy="23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7393" y="1131888"/>
            <a:ext cx="7921625" cy="3492500"/>
          </a:xfrm>
        </p:spPr>
        <p:txBody>
          <a:bodyPr/>
          <a:lstStyle/>
          <a:p>
            <a:r>
              <a:rPr lang="fr-FR" dirty="0" smtClean="0"/>
              <a:t>De nombreux projets sont en cours pour identifier des leviers d’amélioration du suivi de la santé des moteurs</a:t>
            </a:r>
          </a:p>
          <a:p>
            <a:r>
              <a:rPr lang="fr-FR" dirty="0" smtClean="0"/>
              <a:t>Les technologies les algorithmes actuels et l’accès à la donnée permettent désormais des croisements à fortes valeurs ajoutées</a:t>
            </a:r>
          </a:p>
          <a:p>
            <a:pPr lvl="1"/>
            <a:r>
              <a:rPr lang="fr-FR" dirty="0" smtClean="0"/>
              <a:t>Corrélations d’usages et d’endommagements</a:t>
            </a:r>
          </a:p>
          <a:p>
            <a:pPr lvl="1"/>
            <a:r>
              <a:rPr lang="fr-FR" dirty="0" smtClean="0"/>
              <a:t>Statistiques de flottes et prévisions 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Quelques chiffres clés (à l’oral)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Les services digitaux jouent un rôle clé dans ce marché fortement concurrentiel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Safran HE / 18-12-2016 / D2S-T-DRT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en constant développement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7394" y="1131888"/>
            <a:ext cx="4196286" cy="1913135"/>
          </a:xfrm>
        </p:spPr>
        <p:txBody>
          <a:bodyPr/>
          <a:lstStyle/>
          <a:p>
            <a:r>
              <a:rPr lang="fr-FR" dirty="0" smtClean="0"/>
              <a:t>Petit retour sur le début de la présentation</a:t>
            </a:r>
          </a:p>
          <a:p>
            <a:pPr lvl="1"/>
            <a:r>
              <a:rPr lang="fr-FR" dirty="0" smtClean="0"/>
              <a:t>Comment retrouver des informations sur l’environnement des missions des hélicoptères ?</a:t>
            </a:r>
          </a:p>
          <a:p>
            <a:pPr lvl="1"/>
            <a:r>
              <a:rPr lang="fr-FR" dirty="0" smtClean="0"/>
              <a:t>Quelles corrélations avec les endommagements ou la santé des moteurs?</a:t>
            </a:r>
          </a:p>
          <a:p>
            <a:pPr lvl="1"/>
            <a:r>
              <a:rPr lang="fr-FR" dirty="0" smtClean="0"/>
              <a:t>Comment construire des moteurs au plus juste besoin client?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Safran HE / 18-12-2016 / D2S-T-DRT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en constant développement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31888"/>
            <a:ext cx="3419872" cy="1722640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 bwMode="gray">
          <a:xfrm>
            <a:off x="737394" y="3363837"/>
            <a:ext cx="7902550" cy="122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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 Black" panose="020B0A04020102020204" pitchFamily="34" charset="0"/>
              <a:buChar char="&gt;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"/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w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Un premier pas vers le croisement des données trajectoires / données environnementales et/ou météo</a:t>
            </a:r>
          </a:p>
          <a:p>
            <a:pPr lvl="1"/>
            <a:r>
              <a:rPr lang="fr-FR" dirty="0" smtClean="0"/>
              <a:t>Etablir dans un premier temps les typologies d’environnement dans lequel évoluent les hélicoptères d’une flotte</a:t>
            </a:r>
          </a:p>
        </p:txBody>
      </p:sp>
    </p:spTree>
    <p:extLst>
      <p:ext uri="{BB962C8B-B14F-4D97-AF65-F5344CB8AC3E}">
        <p14:creationId xmlns:p14="http://schemas.microsoft.com/office/powerpoint/2010/main" val="5233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Safran HE / 18-12-2016 / D2S-T-DRT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en constant développement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31888"/>
            <a:ext cx="3419872" cy="1722640"/>
          </a:xfrm>
          <a:prstGeom prst="rect">
            <a:avLst/>
          </a:prstGeom>
        </p:spPr>
      </p:pic>
      <p:sp>
        <p:nvSpPr>
          <p:cNvPr id="8" name="Espace réservé du contenu 1"/>
          <p:cNvSpPr txBox="1">
            <a:spLocks/>
          </p:cNvSpPr>
          <p:nvPr/>
        </p:nvSpPr>
        <p:spPr bwMode="gray">
          <a:xfrm>
            <a:off x="737394" y="1095238"/>
            <a:ext cx="4194646" cy="122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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 Black" panose="020B0A04020102020204" pitchFamily="34" charset="0"/>
              <a:buChar char="&gt;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"/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w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Un premier pas vers le croisement des données trajectoires / données environnementales et/ou météo</a:t>
            </a:r>
          </a:p>
          <a:p>
            <a:pPr lvl="1"/>
            <a:r>
              <a:rPr lang="fr-FR" dirty="0" smtClean="0"/>
              <a:t>Etablir dans un premier temps les typologies d’environnement dans lequel évoluent les hélicoptères d’une flotte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5656" y="2674949"/>
            <a:ext cx="29803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Sel</a:t>
            </a:r>
          </a:p>
          <a:p>
            <a:r>
              <a:rPr lang="fr-FR" dirty="0" smtClean="0"/>
              <a:t>Sable</a:t>
            </a:r>
          </a:p>
          <a:p>
            <a:r>
              <a:rPr lang="fr-FR" dirty="0" smtClean="0"/>
              <a:t>Poussière fine</a:t>
            </a:r>
          </a:p>
          <a:p>
            <a:r>
              <a:rPr lang="fr-FR" dirty="0" smtClean="0"/>
              <a:t>hydrocarbures</a:t>
            </a:r>
          </a:p>
          <a:p>
            <a:r>
              <a:rPr lang="fr-FR" dirty="0" smtClean="0"/>
              <a:t>Zone industrielle?</a:t>
            </a:r>
            <a:endParaRPr lang="fr-FR" dirty="0"/>
          </a:p>
          <a:p>
            <a:r>
              <a:rPr lang="fr-FR" dirty="0" smtClean="0"/>
              <a:t>Posé sur aire non préparée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8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3238" y="411163"/>
            <a:ext cx="8389937" cy="328402"/>
          </a:xfrm>
        </p:spPr>
        <p:txBody>
          <a:bodyPr/>
          <a:lstStyle/>
          <a:p>
            <a:r>
              <a:rPr lang="fr-FR" dirty="0" smtClean="0"/>
              <a:t>Sujet 2 (projet 2A) : croisement trajectoires / open-data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87574"/>
            <a:ext cx="7921625" cy="3492500"/>
          </a:xfrm>
        </p:spPr>
        <p:txBody>
          <a:bodyPr/>
          <a:lstStyle/>
          <a:p>
            <a:r>
              <a:rPr lang="fr-FR" dirty="0" smtClean="0"/>
              <a:t>Objectifs du projet</a:t>
            </a:r>
          </a:p>
          <a:p>
            <a:pPr lvl="2"/>
            <a:r>
              <a:rPr lang="fr-FR" dirty="0" smtClean="0"/>
              <a:t>Reconstituer les trajectoires GPS sur carte (2D, ou 3D) sur une interface dynamique</a:t>
            </a:r>
          </a:p>
          <a:p>
            <a:pPr lvl="2"/>
            <a:r>
              <a:rPr lang="fr-FR" dirty="0" smtClean="0"/>
              <a:t>Récupérer des données atmosphériques (</a:t>
            </a:r>
            <a:r>
              <a:rPr lang="fr-FR" dirty="0" err="1" smtClean="0"/>
              <a:t>Copernicus</a:t>
            </a:r>
            <a:r>
              <a:rPr lang="fr-FR" dirty="0" smtClean="0"/>
              <a:t>?) ou de cartographie libres d’accès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 bwMode="gray">
          <a:xfrm>
            <a:off x="467544" y="1730900"/>
            <a:ext cx="3312367" cy="2929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2" panose="05020102010507070707" pitchFamily="18" charset="2"/>
              <a:buChar char="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60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 Black" panose="020B0A04020102020204" pitchFamily="34" charset="0"/>
              <a:buChar char="&gt;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"/>
              <a:defRPr sz="12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1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Wingdings" panose="05000000000000000000" pitchFamily="2" charset="2"/>
              <a:buChar char="w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dirty="0" smtClean="0"/>
              <a:t>Mettre en place des indicateurs d’exposition en croisant trajectoires / données </a:t>
            </a:r>
            <a:r>
              <a:rPr lang="fr-FR" dirty="0" err="1" smtClean="0"/>
              <a:t>atmo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4447"/>
            <a:ext cx="5012629" cy="2457503"/>
          </a:xfrm>
          <a:prstGeom prst="rect">
            <a:avLst/>
          </a:prstGeom>
        </p:spPr>
      </p:pic>
      <p:pic>
        <p:nvPicPr>
          <p:cNvPr id="1028" name="Picture 4" descr="MACC global reanalysis of aerosol optical depth at 550 nm - d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70006"/>
            <a:ext cx="3744417" cy="218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Superposition </a:t>
            </a:r>
            <a:r>
              <a:rPr lang="fr-FR" dirty="0"/>
              <a:t>des trajectoires (à partir des données longitude, latitude) avec les terrains survolés</a:t>
            </a:r>
          </a:p>
          <a:p>
            <a:endParaRPr lang="fr-FR" dirty="0" smtClean="0"/>
          </a:p>
          <a:p>
            <a:r>
              <a:rPr lang="fr-FR" dirty="0" smtClean="0"/>
              <a:t>Etat des lieux de l’occupation du sol, bases d’apprentissage, données statiques (</a:t>
            </a:r>
            <a:r>
              <a:rPr lang="fr-FR" b="0" dirty="0" smtClean="0"/>
              <a:t>fonds de carte</a:t>
            </a:r>
            <a:r>
              <a:rPr lang="fr-FR" dirty="0" smtClean="0"/>
              <a:t>, </a:t>
            </a:r>
            <a:r>
              <a:rPr lang="fr-FR" dirty="0" err="1" smtClean="0"/>
              <a:t>Copernicus</a:t>
            </a:r>
            <a:r>
              <a:rPr lang="fr-FR" dirty="0" smtClean="0"/>
              <a:t>, cartographie Européennes Corine Land </a:t>
            </a:r>
            <a:r>
              <a:rPr lang="fr-FR" dirty="0" err="1" smtClean="0"/>
              <a:t>Cover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Croisement des trajectoires avec les données d’environnement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Recherche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de données atmosphériques, biblio sur les résolutions disponibles et api existantes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 météo France (atmosphère, data dynamique)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Jour/mois/année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smtClean="0"/>
              <a:t>Safran HE / 18-12-2016 / D2S-T-DRT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axes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RAN_HELICOPTER_ENGINES_v4">
  <a:themeElements>
    <a:clrScheme name="Safran_PPT">
      <a:dk1>
        <a:srgbClr val="000000"/>
      </a:dk1>
      <a:lt1>
        <a:sysClr val="window" lastClr="FFFFFF"/>
      </a:lt1>
      <a:dk2>
        <a:srgbClr val="00839B"/>
      </a:dk2>
      <a:lt2>
        <a:srgbClr val="4EC1E0"/>
      </a:lt2>
      <a:accent1>
        <a:srgbClr val="014491"/>
      </a:accent1>
      <a:accent2>
        <a:srgbClr val="525668"/>
      </a:accent2>
      <a:accent3>
        <a:srgbClr val="7E9BC0"/>
      </a:accent3>
      <a:accent4>
        <a:srgbClr val="FF5000"/>
      </a:accent4>
      <a:accent5>
        <a:srgbClr val="42683C"/>
      </a:accent5>
      <a:accent6>
        <a:srgbClr val="00C18B"/>
      </a:accent6>
      <a:hlink>
        <a:srgbClr val="2E2825"/>
      </a:hlink>
      <a:folHlink>
        <a:srgbClr val="2E282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RAN_Vert">
  <a:themeElements>
    <a:clrScheme name="Safran_PPT">
      <a:dk1>
        <a:srgbClr val="000000"/>
      </a:dk1>
      <a:lt1>
        <a:sysClr val="window" lastClr="FFFFFF"/>
      </a:lt1>
      <a:dk2>
        <a:srgbClr val="00839B"/>
      </a:dk2>
      <a:lt2>
        <a:srgbClr val="4EC1E0"/>
      </a:lt2>
      <a:accent1>
        <a:srgbClr val="014491"/>
      </a:accent1>
      <a:accent2>
        <a:srgbClr val="525668"/>
      </a:accent2>
      <a:accent3>
        <a:srgbClr val="7E9BC0"/>
      </a:accent3>
      <a:accent4>
        <a:srgbClr val="FF5000"/>
      </a:accent4>
      <a:accent5>
        <a:srgbClr val="42683C"/>
      </a:accent5>
      <a:accent6>
        <a:srgbClr val="00C18B"/>
      </a:accent6>
      <a:hlink>
        <a:srgbClr val="2E2825"/>
      </a:hlink>
      <a:folHlink>
        <a:srgbClr val="2E282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site document" ma:contentTypeID="0x010100D21E0D47AF3242459E2F63E44FCC089100777D7FF5B336497A8022BDD96D52F206006CC574D77AB8E5458E32CFF61BAE6B6F" ma:contentTypeVersion="11" ma:contentTypeDescription="Create Insite document" ma:contentTypeScope="" ma:versionID="6fbd2f2b60cc09ebc37abf3459f9b1bf">
  <xsd:schema xmlns:xsd="http://www.w3.org/2001/XMLSchema" xmlns:xs="http://www.w3.org/2001/XMLSchema" xmlns:p="http://schemas.microsoft.com/office/2006/metadata/properties" xmlns:ns1="http://schemas.microsoft.com/sharepoint/v3" xmlns:ns2="594212a7-a8eb-497d-bd6b-0e3a174923ee" targetNamespace="http://schemas.microsoft.com/office/2006/metadata/properties" ma:root="true" ma:fieldsID="85d4ff9426b04050e7bf17d6aa54a065" ns1:_="" ns2:_="">
    <xsd:import namespace="http://schemas.microsoft.com/sharepoint/v3"/>
    <xsd:import namespace="594212a7-a8eb-497d-bd6b-0e3a174923ee"/>
    <xsd:element name="properties">
      <xsd:complexType>
        <xsd:sequence>
          <xsd:element name="documentManagement">
            <xsd:complexType>
              <xsd:all>
                <xsd:element ref="ns1:Audience"/>
                <xsd:element ref="ns1:PublishingRollupImage" minOccurs="0"/>
                <xsd:element ref="ns2:TaxCatchAll" minOccurs="0"/>
                <xsd:element ref="ns2:TaxCatchAllLabel" minOccurs="0"/>
                <xsd:element ref="ns2:hbb7c253cca74a7eb37893d2c784478e" minOccurs="0"/>
                <xsd:element ref="ns2:e2fa6dee792b43efac6bb28cb4245109" minOccurs="0"/>
                <xsd:element ref="ns2:m7fd08401b3947dfa98de00fecb0dae1" minOccurs="0"/>
                <xsd:element ref="ns2:l0cedefb36e74dc2b968aa0e806ff5e3" minOccurs="0"/>
                <xsd:element ref="ns2:e52db41c680243efb0b30a61ab228ec7" minOccurs="0"/>
                <xsd:element ref="ns2:bf182a5ee3d048a18e411565aa2e2f45" minOccurs="0"/>
                <xsd:element ref="ns2:ad37d51a25df4e05a3b157053c5270a3" minOccurs="0"/>
                <xsd:element ref="ns2:fd69f967cfe64500a3ea9d72cb3281b0" minOccurs="0"/>
                <xsd:element ref="ns2:a825e358ec1643889847765ed6ff8a73" minOccurs="0"/>
                <xsd:element ref="ns2:caf53a6a65da4c24b32d62b4b62720b3" minOccurs="0"/>
                <xsd:element ref="ns2:j0d00d49c94f4a41889fe0a90686fcf3" minOccurs="0"/>
                <xsd:element ref="ns2:SAF_Descriptif"/>
                <xsd:element ref="ns2:SAF_DateDeMiseAJour"/>
                <xsd:element ref="ns2:SAF_Auteur" minOccurs="0"/>
                <xsd:element ref="ns2:SharePoint_Item_Language"/>
                <xsd:element ref="ns2:SharePoint_Group_Language" minOccurs="0"/>
                <xsd:element ref="ns2:SAF_RollupImageUr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8" ma:displayName="Target Audiences" ma:description="" ma:internalName="Audience" ma:readOnly="false">
      <xsd:simpleType>
        <xsd:restriction base="dms:Unknown"/>
      </xsd:simpleType>
    </xsd:element>
    <xsd:element name="PublishingRollupImage" ma:index="9" nillable="true" ma:displayName="Rollup Image" ma:internalName="PublishingRollupImag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212a7-a8eb-497d-bd6b-0e3a174923e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02235928-65b2-4c28-a902-18b499f561ca}" ma:internalName="TaxCatchAll" ma:readOnly="false" ma:showField="CatchAllData" ma:web="419499b6-063b-46e2-94bc-c52c15d0f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02235928-65b2-4c28-a902-18b499f561ca}" ma:internalName="TaxCatchAllLabel" ma:readOnly="false" ma:showField="CatchAllDataLabel" ma:web="419499b6-063b-46e2-94bc-c52c15d0f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bb7c253cca74a7eb37893d2c784478e" ma:index="12" ma:taxonomy="true" ma:internalName="hbb7c253cca74a7eb37893d2c784478e" ma:taxonomyFieldName="SAF_Perimetre" ma:displayName="Scope" ma:readOnly="false" ma:fieldId="{1bb7c253-cca7-4a7e-b378-93d2c784478e}" ma:sspId="45132351-61c7-4947-8fdd-28b295696121" ma:termSetId="1b45f720-bd19-43cd-a0f9-8331ec2f35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fa6dee792b43efac6bb28cb4245109" ma:index="14" ma:taxonomy="true" ma:internalName="e2fa6dee792b43efac6bb28cb4245109" ma:taxonomyFieldName="SAF_Company" ma:displayName="Tier-1 company &#10;" ma:readOnly="false" ma:fieldId="{e2fa6dee-792b-43ef-ac6b-b28cb4245109}" ma:sspId="45132351-61c7-4947-8fdd-28b295696121" ma:termSetId="2dac507a-73d1-4662-b862-22cce81597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fd08401b3947dfa98de00fecb0dae1" ma:index="16" nillable="true" ma:taxonomy="true" ma:internalName="m7fd08401b3947dfa98de00fecb0dae1" ma:taxonomyFieldName="SAF_SubSidiaryLevel1" ma:displayName="Level-1 subsidiary" ma:readOnly="false" ma:fieldId="{67fd0840-1b39-47df-a98d-e00fecb0dae1}" ma:sspId="45132351-61c7-4947-8fdd-28b295696121" ma:termSetId="b2de5a41-99c4-4b96-b173-1181d39d5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cedefb36e74dc2b968aa0e806ff5e3" ma:index="18" nillable="true" ma:taxonomy="true" ma:internalName="l0cedefb36e74dc2b968aa0e806ff5e3" ma:taxonomyFieldName="SAF_SubSidiaryLevel2" ma:displayName="Level-2 subsidiary" ma:readOnly="false" ma:fieldId="{50cedefb-36e7-4dc2-b968-aa0e806ff5e3}" ma:sspId="45132351-61c7-4947-8fdd-28b295696121" ma:termSetId="efd3a833-e321-4f7c-82ad-4506f059fe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2db41c680243efb0b30a61ab228ec7" ma:index="20" nillable="true" ma:taxonomy="true" ma:internalName="e52db41c680243efb0b30a61ab228ec7" ma:taxonomyFieldName="SAF_Site" ma:displayName="Facility" ma:readOnly="false" ma:fieldId="{e52db41c-6802-43ef-b0b3-0a61ab228ec7}" ma:sspId="45132351-61c7-4947-8fdd-28b295696121" ma:termSetId="1e2c52bd-2ad3-4b44-b39c-0928818a65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82a5ee3d048a18e411565aa2e2f45" ma:index="22" nillable="true" ma:taxonomy="true" ma:internalName="bf182a5ee3d048a18e411565aa2e2f45" ma:taxonomyFieldName="SAF_Location" ma:displayName="Site" ma:readOnly="false" ma:fieldId="{bf182a5e-e3d0-48a1-8e41-1565aa2e2f45}" ma:sspId="45132351-61c7-4947-8fdd-28b295696121" ma:termSetId="95b63218-de97-4165-820e-29e8a1311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37d51a25df4e05a3b157053c5270a3" ma:index="24" nillable="true" ma:taxonomy="true" ma:internalName="ad37d51a25df4e05a3b157053c5270a3" ma:taxonomyFieldName="SAF_CrossOverFunctions" ma:displayName="Group-wide Functions" ma:default="" ma:fieldId="{ad37d51a-25df-4e05-a3b1-57053c5270a3}" ma:taxonomyMulti="true" ma:sspId="45132351-61c7-4947-8fdd-28b295696121" ma:termSetId="3f763b69-121a-4a4d-aeac-562db83cf0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69f967cfe64500a3ea9d72cb3281b0" ma:index="26" nillable="true" ma:taxonomy="true" ma:internalName="fd69f967cfe64500a3ea9d72cb3281b0" ma:taxonomyFieldName="SAF_Country" ma:displayName="Country" ma:readOnly="false" ma:fieldId="{fd69f967-cfe6-4500-a3ea-9d72cb3281b0}" ma:sspId="45132351-61c7-4947-8fdd-28b295696121" ma:termSetId="f32f2a60-e9a7-4bda-8f61-46c43dbb3c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25e358ec1643889847765ed6ff8a73" ma:index="28" nillable="true" ma:taxonomy="true" ma:internalName="a825e358ec1643889847765ed6ff8a73" ma:taxonomyFieldName="SAF_BusinessUnit" ma:displayName="Department" ma:readOnly="false" ma:fieldId="{a825e358-ec16-4388-9847-765ed6ff8a73}" ma:sspId="45132351-61c7-4947-8fdd-28b295696121" ma:termSetId="d540ff52-a7c7-403e-9d67-608dad319c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f53a6a65da4c24b32d62b4b62720b3" ma:index="30" nillable="true" ma:taxonomy="true" ma:internalName="caf53a6a65da4c24b32d62b4b62720b3" ma:taxonomyFieldName="SAF_Division" ma:displayName="Division/BU" ma:readOnly="false" ma:fieldId="{caf53a6a-65da-4c24-b32d-62b4b62720b3}" ma:sspId="45132351-61c7-4947-8fdd-28b295696121" ma:termSetId="5f50dbbd-fc38-49a7-84c2-cba8d57801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d00d49c94f4a41889fe0a90686fcf3" ma:index="32" ma:taxonomy="true" ma:internalName="j0d00d49c94f4a41889fe0a90686fcf3" ma:taxonomyFieldName="SAF_DocumentsType" ma:displayName="Document type " ma:readOnly="false" ma:fieldId="{30d00d49-c94f-4a41-889f-e0a90686fcf3}" ma:sspId="45132351-61c7-4947-8fdd-28b295696121" ma:termSetId="50b2ac5f-3148-4a42-b234-fc348f9b3c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F_Descriptif" ma:index="34" ma:displayName="Description" ma:internalName="SAF_Descriptif" ma:readOnly="false">
      <xsd:simpleType>
        <xsd:restriction base="dms:Text">
          <xsd:maxLength value="200"/>
        </xsd:restriction>
      </xsd:simpleType>
    </xsd:element>
    <xsd:element name="SAF_DateDeMiseAJour" ma:index="35" ma:displayName="Last updated on" ma:format="DateOnly" ma:internalName="SAF_DateDeMiseAJour" ma:readOnly="false">
      <xsd:simpleType>
        <xsd:restriction base="dms:DateTime"/>
      </xsd:simpleType>
    </xsd:element>
    <xsd:element name="SAF_Auteur" ma:index="36" nillable="true" ma:displayName="Author" ma:internalName="SAF_Auteur" ma:readOnly="false">
      <xsd:simpleType>
        <xsd:restriction base="dms:Note">
          <xsd:maxLength value="255"/>
        </xsd:restriction>
      </xsd:simpleType>
    </xsd:element>
    <xsd:element name="SharePoint_Item_Language" ma:index="37" ma:displayName="SharePoint_Item_Language" ma:default="(SPS_LNG_ALL)" ma:format="Dropdown" ma:internalName="SharePoint_Item_Language">
      <xsd:simpleType>
        <xsd:restriction base="dms:Choice">
          <xsd:enumeration value="(SPS_LNG_ALL)"/>
          <xsd:enumeration value="SPS_LNG_EN"/>
          <xsd:enumeration value="SPS_LNG_FR"/>
          <xsd:enumeration value="SPS_LNG_ES"/>
          <xsd:enumeration value="SPS_LNG_KO"/>
          <xsd:enumeration value="SPS_LNG_AR"/>
          <xsd:enumeration value="SPS_LNG_JP"/>
          <xsd:enumeration value="SPS_LNG_CH"/>
          <xsd:enumeration value="SPS_LNG_PT"/>
          <xsd:enumeration value="SPS_LNG_DE"/>
          <xsd:enumeration value="SPS_LNG_IT"/>
          <xsd:enumeration value="SPS_LNG_RU"/>
          <xsd:enumeration value="SPS_LNG_DU"/>
          <xsd:enumeration value="SPS_LNG_UK"/>
          <xsd:enumeration value="SPS_LNG_PL"/>
          <xsd:enumeration value="SPS_LNG_EU"/>
          <xsd:enumeration value="SPS_LNG_BG"/>
          <xsd:enumeration value="SPS_LNG_CA"/>
          <xsd:enumeration value="SPS_LNG_ZH"/>
          <xsd:enumeration value="SPS_LNG_HR"/>
          <xsd:enumeration value="SPS_LNG_CS"/>
          <xsd:enumeration value="SPS_LNG_DA"/>
          <xsd:enumeration value="SPS_LNG_ET"/>
          <xsd:enumeration value="SPS_LNG_FI"/>
          <xsd:enumeration value="SPS_LNG_GL"/>
          <xsd:enumeration value="SPS_LNG_EL"/>
          <xsd:enumeration value="SPS_LNG_IW"/>
          <xsd:enumeration value="SPS_LNG_HI"/>
          <xsd:enumeration value="SPS_LNG_HU"/>
          <xsd:enumeration value="SPS_LNG_KK"/>
          <xsd:enumeration value="SPS_LNG_LV"/>
          <xsd:enumeration value="SPS_LNG_LT"/>
          <xsd:enumeration value="SPS_LNG_NO"/>
          <xsd:enumeration value="SPS_LNG_BR"/>
          <xsd:enumeration value="SPS_LNG_RO"/>
          <xsd:enumeration value="SPS_LNG_SR"/>
          <xsd:enumeration value="SPS_LNG_SK"/>
          <xsd:enumeration value="SPS_LNG_SL"/>
          <xsd:enumeration value="SPS_LNG_SV"/>
          <xsd:enumeration value="SPS_LNG_TH"/>
          <xsd:enumeration value="SPS_LNG_TR"/>
        </xsd:restriction>
      </xsd:simpleType>
    </xsd:element>
    <xsd:element name="SharePoint_Group_Language" ma:index="38" nillable="true" ma:displayName="SharePoint_Group_Language" ma:default="0" ma:internalName="SharePoint_Group_Language">
      <xsd:simpleType>
        <xsd:restriction base="dms:Number"/>
      </xsd:simpleType>
    </xsd:element>
    <xsd:element name="SAF_RollupImageUrl" ma:index="39" nillable="true" ma:displayName="URL Image Rollup  " ma:internalName="SAF_RollupImageUrl">
      <xsd:simpleType>
        <xsd:restriction base="dms:Text"/>
      </xsd:simple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5132351-61c7-4947-8fdd-28b295696121" ContentTypeId="0x010100D21E0D47AF3242459E2F63E44FCC089100777D7FF5B336497A8022BDD96D52F206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594212a7-a8eb-497d-bd6b-0e3a174923ee"/>
    <hbb7c253cca74a7eb37893d2c784478e xmlns="594212a7-a8eb-497d-bd6b-0e3a174923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Société de rang 1</TermName>
          <TermId xmlns="http://schemas.microsoft.com/office/infopath/2007/PartnerControls">153bb90e-11c3-427f-ad6a-31f0311df60b</TermId>
        </TermInfo>
      </Terms>
    </hbb7c253cca74a7eb37893d2c784478e>
    <PublishingRollupImage xmlns="http://schemas.microsoft.com/sharepoint/v3" xsi:nil="true"/>
    <j0d00d49c94f4a41889fe0a90686fcf3 xmlns="594212a7-a8eb-497d-bd6b-0e3a174923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Modèle de PowerPoint</TermName>
          <TermId xmlns="http://schemas.microsoft.com/office/infopath/2007/PartnerControls">80c833d3-038d-45cb-b65f-a8d2234b6314</TermId>
        </TermInfo>
      </Terms>
    </j0d00d49c94f4a41889fe0a90686fcf3>
    <bf182a5ee3d048a18e411565aa2e2f45 xmlns="594212a7-a8eb-497d-bd6b-0e3a174923ee">
      <Terms xmlns="http://schemas.microsoft.com/office/infopath/2007/PartnerControls"/>
    </bf182a5ee3d048a18e411565aa2e2f45>
    <e52db41c680243efb0b30a61ab228ec7 xmlns="594212a7-a8eb-497d-bd6b-0e3a174923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Bordes TBM</TermName>
          <TermId xmlns="http://schemas.microsoft.com/office/infopath/2007/PartnerControls">d262e717-8399-4813-99e4-d03ce00c5738</TermId>
        </TermInfo>
      </Terms>
    </e52db41c680243efb0b30a61ab228ec7>
    <SAF_RollupImageUrl xmlns="594212a7-a8eb-497d-bd6b-0e3a174923ee" xsi:nil="true"/>
    <caf53a6a65da4c24b32d62b4b62720b3 xmlns="594212a7-a8eb-497d-bd6b-0e3a174923ee">
      <Terms xmlns="http://schemas.microsoft.com/office/infopath/2007/PartnerControls"/>
    </caf53a6a65da4c24b32d62b4b62720b3>
    <m7fd08401b3947dfa98de00fecb0dae1 xmlns="594212a7-a8eb-497d-bd6b-0e3a174923ee">
      <Terms xmlns="http://schemas.microsoft.com/office/infopath/2007/PartnerControls"/>
    </m7fd08401b3947dfa98de00fecb0dae1>
    <ad37d51a25df4e05a3b157053c5270a3 xmlns="594212a7-a8eb-497d-bd6b-0e3a174923ee">
      <Terms xmlns="http://schemas.microsoft.com/office/infopath/2007/PartnerControls"/>
    </ad37d51a25df4e05a3b157053c5270a3>
    <SAF_DateDeMiseAJour xmlns="594212a7-a8eb-497d-bd6b-0e3a174923ee">2016-09-18T22:00:00+00:00</SAF_DateDeMiseAJour>
    <a825e358ec1643889847765ed6ff8a73 xmlns="594212a7-a8eb-497d-bd6b-0e3a174923ee">
      <Terms xmlns="http://schemas.microsoft.com/office/infopath/2007/PartnerControls"/>
    </a825e358ec1643889847765ed6ff8a73>
    <SAF_Auteur xmlns="594212a7-a8eb-497d-bd6b-0e3a174923ee" xsi:nil="true"/>
    <Audience xmlns="http://schemas.microsoft.com/sharepoint/v3">a1b9dea3-7d21-4e3b-a148-ecc0786d3fcb;;;;</Audience>
    <TaxCatchAll xmlns="594212a7-a8eb-497d-bd6b-0e3a174923ee">
      <Value>19</Value>
      <Value>5</Value>
      <Value>4</Value>
      <Value>2</Value>
    </TaxCatchAll>
    <SharePoint_Group_Language xmlns="594212a7-a8eb-497d-bd6b-0e3a174923ee">0</SharePoint_Group_Language>
    <e2fa6dee792b43efac6bb28cb4245109 xmlns="594212a7-a8eb-497d-bd6b-0e3a174923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Safran Helicopter Engines</TermName>
          <TermId xmlns="http://schemas.microsoft.com/office/infopath/2007/PartnerControls">4784676e-9603-4faf-ab06-a7dec42dd605</TermId>
        </TermInfo>
      </Terms>
    </e2fa6dee792b43efac6bb28cb4245109>
    <fd69f967cfe64500a3ea9d72cb3281b0 xmlns="594212a7-a8eb-497d-bd6b-0e3a174923ee">
      <Terms xmlns="http://schemas.microsoft.com/office/infopath/2007/PartnerControls"/>
    </fd69f967cfe64500a3ea9d72cb3281b0>
    <SAF_Descriptif xmlns="594212a7-a8eb-497d-bd6b-0e3a174923ee">SAFRAN_HELICOPTER_ENGINES</SAF_Descriptif>
    <TaxKeywordTaxHTField xmlns="594212a7-a8eb-497d-bd6b-0e3a174923ee">
      <Terms xmlns="http://schemas.microsoft.com/office/infopath/2007/PartnerControls"/>
    </TaxKeywordTaxHTField>
    <l0cedefb36e74dc2b968aa0e806ff5e3 xmlns="594212a7-a8eb-497d-bd6b-0e3a174923ee">
      <Terms xmlns="http://schemas.microsoft.com/office/infopath/2007/PartnerControls"/>
    </l0cedefb36e74dc2b968aa0e806ff5e3>
    <SharePoint_Item_Language xmlns="594212a7-a8eb-497d-bd6b-0e3a174923ee">(SPS_LNG_ALL)</SharePoint_Item_Languag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809CD-CA89-4F78-ABC1-2749F02DC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4212a7-a8eb-497d-bd6b-0e3a17492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ACF3B3-58C0-469E-B687-7E61FD75779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02E0127-C287-4993-8ABA-54073EDD9090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594212a7-a8eb-497d-bd6b-0e3a174923ee"/>
  </ds:schemaRefs>
</ds:datastoreItem>
</file>

<file path=customXml/itemProps4.xml><?xml version="1.0" encoding="utf-8"?>
<ds:datastoreItem xmlns:ds="http://schemas.openxmlformats.org/officeDocument/2006/customXml" ds:itemID="{5CB77330-2C1B-4CC1-86C1-4A133CCE7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SAFRAN_HELICOPTER_ENGINES_v4</Template>
  <TotalTime>0</TotalTime>
  <Words>400</Words>
  <Application>Microsoft Office PowerPoint</Application>
  <PresentationFormat>Affichage à l'écran (16:9)</PresentationFormat>
  <Paragraphs>64</Paragraphs>
  <Slides>9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Wingdings 2</vt:lpstr>
      <vt:lpstr>SAFRAN_HELICOPTER_ENGINES_v4</vt:lpstr>
      <vt:lpstr>SAFRAN_Vert</vt:lpstr>
      <vt:lpstr>Image bitmap</vt:lpstr>
      <vt:lpstr>EISTI Projet 2A</vt:lpstr>
      <vt:lpstr>Architecture d’un Turbomoteur à turbine libre</vt:lpstr>
      <vt:lpstr>L’hélicoptère : Un habitué des environnements difficiles</vt:lpstr>
      <vt:lpstr>Présentation PowerPoint</vt:lpstr>
      <vt:lpstr>Un suivi en constant développement</vt:lpstr>
      <vt:lpstr>Un suivi en constant développement</vt:lpstr>
      <vt:lpstr>Un suivi en constant développement</vt:lpstr>
      <vt:lpstr>Sujet 2 (projet 2A) : croisement trajectoires / open-data</vt:lpstr>
      <vt:lpstr>Quelques axes de travail</vt:lpstr>
    </vt:vector>
  </TitlesOfParts>
  <Manager>SAFRAN</Manager>
  <Company>Safran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 sur plusieurs lignes de texte</dc:title>
  <dc:subject>SAFRAN</dc:subject>
  <dc:creator>LAMOUROUX Jean (SAFRAN HELICOPTER ENGINES)</dc:creator>
  <cp:lastModifiedBy>_</cp:lastModifiedBy>
  <cp:revision>210</cp:revision>
  <dcterms:created xsi:type="dcterms:W3CDTF">2016-12-09T12:35:25Z</dcterms:created>
  <dcterms:modified xsi:type="dcterms:W3CDTF">2019-01-16T15:28:31Z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0x010100D21E0D47AF3242459E2F63E44FCC089100777D7FF5B336497A8022BDD96D52F206006CC574D77AB8E5458E32CFF61BAE6B6F</vt:lpwstr>
  </property>
  <property fmtid="{D5CDD505-2E9C-101B-9397-08002B2CF9AE}" pid="3" name="SAF_Site">
    <vt:lpwstr>2;#Bordes TBM|d262e717-8399-4813-99e4-d03ce00c5738</vt:lpwstr>
  </property>
  <property fmtid="{D5CDD505-2E9C-101B-9397-08002B2CF9AE}" pid="4" name="SAF_Company">
    <vt:lpwstr>4;#Safran Helicopter Engines|4784676e-9603-4faf-ab06-a7dec42dd605</vt:lpwstr>
  </property>
  <property fmtid="{D5CDD505-2E9C-101B-9397-08002B2CF9AE}" pid="5" name="TaxKeyword">
    <vt:lpwstr/>
  </property>
  <property fmtid="{D5CDD505-2E9C-101B-9397-08002B2CF9AE}" pid="6" name="_HiddenNeedApprove">
    <vt:bool>false</vt:bool>
  </property>
  <property fmtid="{D5CDD505-2E9C-101B-9397-08002B2CF9AE}" pid="7" name="SAF_DocumentsType">
    <vt:lpwstr>19;#Modèle de PowerPoint|80c833d3-038d-45cb-b65f-a8d2234b6314</vt:lpwstr>
  </property>
  <property fmtid="{D5CDD505-2E9C-101B-9397-08002B2CF9AE}" pid="8" name="SAF_CrossOverFunctions">
    <vt:lpwstr/>
  </property>
  <property fmtid="{D5CDD505-2E9C-101B-9397-08002B2CF9AE}" pid="9" name="SAF_SubSidiaryLevel2">
    <vt:lpwstr/>
  </property>
  <property fmtid="{D5CDD505-2E9C-101B-9397-08002B2CF9AE}" pid="10" name="_HiddenNeedWorkflow">
    <vt:bool>false</vt:bool>
  </property>
  <property fmtid="{D5CDD505-2E9C-101B-9397-08002B2CF9AE}" pid="11" name="SAF_Location">
    <vt:lpwstr/>
  </property>
  <property fmtid="{D5CDD505-2E9C-101B-9397-08002B2CF9AE}" pid="12" name="SAF_BusinessUnit">
    <vt:lpwstr/>
  </property>
  <property fmtid="{D5CDD505-2E9C-101B-9397-08002B2CF9AE}" pid="13" name="SAF_Division">
    <vt:lpwstr/>
  </property>
  <property fmtid="{D5CDD505-2E9C-101B-9397-08002B2CF9AE}" pid="14" name="SAF_SubSidiaryLevel1">
    <vt:lpwstr/>
  </property>
  <property fmtid="{D5CDD505-2E9C-101B-9397-08002B2CF9AE}" pid="15" name="SAF_Perimetre">
    <vt:lpwstr>5;#Société de rang 1|153bb90e-11c3-427f-ad6a-31f0311df60b</vt:lpwstr>
  </property>
  <property fmtid="{D5CDD505-2E9C-101B-9397-08002B2CF9AE}" pid="16" name="SAF_Country">
    <vt:lpwstr/>
  </property>
</Properties>
</file>