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4" r:id="rId1"/>
  </p:sldMasterIdLst>
  <p:notesMasterIdLst>
    <p:notesMasterId r:id="rId10"/>
  </p:notesMasterIdLst>
  <p:sldIdLst>
    <p:sldId id="269" r:id="rId2"/>
    <p:sldId id="506" r:id="rId3"/>
    <p:sldId id="512" r:id="rId4"/>
    <p:sldId id="508" r:id="rId5"/>
    <p:sldId id="507" r:id="rId6"/>
    <p:sldId id="509" r:id="rId7"/>
    <p:sldId id="510" r:id="rId8"/>
    <p:sldId id="511" r:id="rId9"/>
  </p:sldIdLst>
  <p:sldSz cx="9906000" cy="6858000" type="A4"/>
  <p:notesSz cx="6858000" cy="9144000"/>
  <p:defaultTextStyle>
    <a:defPPr>
      <a:defRPr lang="uk-UA"/>
    </a:defPPr>
    <a:lvl1pPr marL="0" algn="l" defTabSz="804590" rtl="0" eaLnBrk="1" latinLnBrk="0" hangingPunct="1">
      <a:defRPr sz="1600" kern="1200">
        <a:solidFill>
          <a:schemeClr val="tx1"/>
        </a:solidFill>
        <a:latin typeface="+mn-lt"/>
        <a:ea typeface="+mn-ea"/>
        <a:cs typeface="+mn-cs"/>
      </a:defRPr>
    </a:lvl1pPr>
    <a:lvl2pPr marL="402295" algn="l" defTabSz="804590" rtl="0" eaLnBrk="1" latinLnBrk="0" hangingPunct="1">
      <a:defRPr sz="1600" kern="1200">
        <a:solidFill>
          <a:schemeClr val="tx1"/>
        </a:solidFill>
        <a:latin typeface="+mn-lt"/>
        <a:ea typeface="+mn-ea"/>
        <a:cs typeface="+mn-cs"/>
      </a:defRPr>
    </a:lvl2pPr>
    <a:lvl3pPr marL="804590" algn="l" defTabSz="804590" rtl="0" eaLnBrk="1" latinLnBrk="0" hangingPunct="1">
      <a:defRPr sz="1600" kern="1200">
        <a:solidFill>
          <a:schemeClr val="tx1"/>
        </a:solidFill>
        <a:latin typeface="+mn-lt"/>
        <a:ea typeface="+mn-ea"/>
        <a:cs typeface="+mn-cs"/>
      </a:defRPr>
    </a:lvl3pPr>
    <a:lvl4pPr marL="1206885" algn="l" defTabSz="804590" rtl="0" eaLnBrk="1" latinLnBrk="0" hangingPunct="1">
      <a:defRPr sz="1600" kern="1200">
        <a:solidFill>
          <a:schemeClr val="tx1"/>
        </a:solidFill>
        <a:latin typeface="+mn-lt"/>
        <a:ea typeface="+mn-ea"/>
        <a:cs typeface="+mn-cs"/>
      </a:defRPr>
    </a:lvl4pPr>
    <a:lvl5pPr marL="1609180" algn="l" defTabSz="804590" rtl="0" eaLnBrk="1" latinLnBrk="0" hangingPunct="1">
      <a:defRPr sz="1600" kern="1200">
        <a:solidFill>
          <a:schemeClr val="tx1"/>
        </a:solidFill>
        <a:latin typeface="+mn-lt"/>
        <a:ea typeface="+mn-ea"/>
        <a:cs typeface="+mn-cs"/>
      </a:defRPr>
    </a:lvl5pPr>
    <a:lvl6pPr marL="2011475" algn="l" defTabSz="804590" rtl="0" eaLnBrk="1" latinLnBrk="0" hangingPunct="1">
      <a:defRPr sz="1600" kern="1200">
        <a:solidFill>
          <a:schemeClr val="tx1"/>
        </a:solidFill>
        <a:latin typeface="+mn-lt"/>
        <a:ea typeface="+mn-ea"/>
        <a:cs typeface="+mn-cs"/>
      </a:defRPr>
    </a:lvl6pPr>
    <a:lvl7pPr marL="2413770" algn="l" defTabSz="804590" rtl="0" eaLnBrk="1" latinLnBrk="0" hangingPunct="1">
      <a:defRPr sz="1600" kern="1200">
        <a:solidFill>
          <a:schemeClr val="tx1"/>
        </a:solidFill>
        <a:latin typeface="+mn-lt"/>
        <a:ea typeface="+mn-ea"/>
        <a:cs typeface="+mn-cs"/>
      </a:defRPr>
    </a:lvl7pPr>
    <a:lvl8pPr marL="2816065" algn="l" defTabSz="804590" rtl="0" eaLnBrk="1" latinLnBrk="0" hangingPunct="1">
      <a:defRPr sz="1600" kern="1200">
        <a:solidFill>
          <a:schemeClr val="tx1"/>
        </a:solidFill>
        <a:latin typeface="+mn-lt"/>
        <a:ea typeface="+mn-ea"/>
        <a:cs typeface="+mn-cs"/>
      </a:defRPr>
    </a:lvl8pPr>
    <a:lvl9pPr marL="3218359" algn="l" defTabSz="804590" rtl="0" eaLnBrk="1" latinLnBrk="0" hangingPunct="1">
      <a:defRPr sz="1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440" userDrawn="1">
          <p15:clr>
            <a:srgbClr val="A4A3A4"/>
          </p15:clr>
        </p15:guide>
        <p15:guide id="2" pos="10524" userDrawn="1">
          <p15:clr>
            <a:srgbClr val="A4A3A4"/>
          </p15:clr>
        </p15:guide>
        <p15:guide id="3" orient="horz" pos="2160">
          <p15:clr>
            <a:srgbClr val="A4A3A4"/>
          </p15:clr>
        </p15:guide>
        <p15:guide id="4"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E9885"/>
    <a:srgbClr val="64D4EA"/>
    <a:srgbClr val="4CCCE6"/>
    <a:srgbClr val="6CD5EA"/>
    <a:srgbClr val="2BC3E1"/>
    <a:srgbClr val="57CFE7"/>
    <a:srgbClr val="AAC42C"/>
    <a:srgbClr val="F26B6C"/>
    <a:srgbClr val="A156F4"/>
    <a:srgbClr val="C0C0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0" autoAdjust="0"/>
    <p:restoredTop sz="94595" autoAdjust="0"/>
  </p:normalViewPr>
  <p:slideViewPr>
    <p:cSldViewPr>
      <p:cViewPr varScale="1">
        <p:scale>
          <a:sx n="123" d="100"/>
          <a:sy n="123" d="100"/>
        </p:scale>
        <p:origin x="90" y="138"/>
      </p:cViewPr>
      <p:guideLst>
        <p:guide orient="horz" pos="7440"/>
        <p:guide pos="10524"/>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sorterViewPr>
    <p:cViewPr>
      <p:scale>
        <a:sx n="48" d="100"/>
        <a:sy n="48"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027185-10FB-4A57-B3F0-45136A811A24}" type="datetimeFigureOut">
              <a:rPr lang="uk-UA" smtClean="0"/>
              <a:pPr/>
              <a:t>01.03.2018</a:t>
            </a:fld>
            <a:endParaRPr lang="uk-UA"/>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k-U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9C3A12-1E0F-412B-B376-8089A55D946C}" type="slidenum">
              <a:rPr lang="uk-UA" smtClean="0"/>
              <a:pPr/>
              <a:t>‹N°›</a:t>
            </a:fld>
            <a:endParaRPr lang="uk-UA"/>
          </a:p>
        </p:txBody>
      </p:sp>
    </p:spTree>
    <p:extLst>
      <p:ext uri="{BB962C8B-B14F-4D97-AF65-F5344CB8AC3E}">
        <p14:creationId xmlns:p14="http://schemas.microsoft.com/office/powerpoint/2010/main" val="2567216900"/>
      </p:ext>
    </p:extLst>
  </p:cSld>
  <p:clrMap bg1="lt1" tx1="dk1" bg2="lt2" tx2="dk2" accent1="accent1" accent2="accent2" accent3="accent3" accent4="accent4" accent5="accent5" accent6="accent6" hlink="hlink" folHlink="folHlink"/>
  <p:notesStyle>
    <a:lvl1pPr marL="0" algn="l" defTabSz="536393" rtl="0" eaLnBrk="1" latinLnBrk="0" hangingPunct="1">
      <a:defRPr sz="700" kern="1200">
        <a:solidFill>
          <a:schemeClr val="tx1"/>
        </a:solidFill>
        <a:latin typeface="+mn-lt"/>
        <a:ea typeface="+mn-ea"/>
        <a:cs typeface="+mn-cs"/>
      </a:defRPr>
    </a:lvl1pPr>
    <a:lvl2pPr marL="268197" algn="l" defTabSz="536393" rtl="0" eaLnBrk="1" latinLnBrk="0" hangingPunct="1">
      <a:defRPr sz="700" kern="1200">
        <a:solidFill>
          <a:schemeClr val="tx1"/>
        </a:solidFill>
        <a:latin typeface="+mn-lt"/>
        <a:ea typeface="+mn-ea"/>
        <a:cs typeface="+mn-cs"/>
      </a:defRPr>
    </a:lvl2pPr>
    <a:lvl3pPr marL="536393" algn="l" defTabSz="536393" rtl="0" eaLnBrk="1" latinLnBrk="0" hangingPunct="1">
      <a:defRPr sz="700" kern="1200">
        <a:solidFill>
          <a:schemeClr val="tx1"/>
        </a:solidFill>
        <a:latin typeface="+mn-lt"/>
        <a:ea typeface="+mn-ea"/>
        <a:cs typeface="+mn-cs"/>
      </a:defRPr>
    </a:lvl3pPr>
    <a:lvl4pPr marL="804590" algn="l" defTabSz="536393" rtl="0" eaLnBrk="1" latinLnBrk="0" hangingPunct="1">
      <a:defRPr sz="700" kern="1200">
        <a:solidFill>
          <a:schemeClr val="tx1"/>
        </a:solidFill>
        <a:latin typeface="+mn-lt"/>
        <a:ea typeface="+mn-ea"/>
        <a:cs typeface="+mn-cs"/>
      </a:defRPr>
    </a:lvl4pPr>
    <a:lvl5pPr marL="1072786" algn="l" defTabSz="536393" rtl="0" eaLnBrk="1" latinLnBrk="0" hangingPunct="1">
      <a:defRPr sz="700" kern="1200">
        <a:solidFill>
          <a:schemeClr val="tx1"/>
        </a:solidFill>
        <a:latin typeface="+mn-lt"/>
        <a:ea typeface="+mn-ea"/>
        <a:cs typeface="+mn-cs"/>
      </a:defRPr>
    </a:lvl5pPr>
    <a:lvl6pPr marL="1340983" algn="l" defTabSz="536393" rtl="0" eaLnBrk="1" latinLnBrk="0" hangingPunct="1">
      <a:defRPr sz="700" kern="1200">
        <a:solidFill>
          <a:schemeClr val="tx1"/>
        </a:solidFill>
        <a:latin typeface="+mn-lt"/>
        <a:ea typeface="+mn-ea"/>
        <a:cs typeface="+mn-cs"/>
      </a:defRPr>
    </a:lvl6pPr>
    <a:lvl7pPr marL="1609180" algn="l" defTabSz="536393" rtl="0" eaLnBrk="1" latinLnBrk="0" hangingPunct="1">
      <a:defRPr sz="700" kern="1200">
        <a:solidFill>
          <a:schemeClr val="tx1"/>
        </a:solidFill>
        <a:latin typeface="+mn-lt"/>
        <a:ea typeface="+mn-ea"/>
        <a:cs typeface="+mn-cs"/>
      </a:defRPr>
    </a:lvl7pPr>
    <a:lvl8pPr marL="1877376" algn="l" defTabSz="536393" rtl="0" eaLnBrk="1" latinLnBrk="0" hangingPunct="1">
      <a:defRPr sz="700" kern="1200">
        <a:solidFill>
          <a:schemeClr val="tx1"/>
        </a:solidFill>
        <a:latin typeface="+mn-lt"/>
        <a:ea typeface="+mn-ea"/>
        <a:cs typeface="+mn-cs"/>
      </a:defRPr>
    </a:lvl8pPr>
    <a:lvl9pPr marL="2145573" algn="l" defTabSz="536393" rtl="0" eaLnBrk="1" latinLnBrk="0" hangingPunct="1">
      <a:defRPr sz="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200150" y="1143000"/>
            <a:ext cx="4457700" cy="3087688"/>
          </a:xfrm>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BD9C3A12-1E0F-412B-B376-8089A55D946C}" type="slidenum">
              <a:rPr lang="uk-UA" smtClean="0"/>
              <a:pPr/>
              <a:t>3</a:t>
            </a:fld>
            <a:endParaRPr lang="uk-U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BD9C3A12-1E0F-412B-B376-8089A55D946C}" type="slidenum">
              <a:rPr lang="uk-UA" smtClean="0"/>
              <a:pPr/>
              <a:t>5</a:t>
            </a:fld>
            <a:endParaRPr lang="uk-U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BD9C3A12-1E0F-412B-B376-8089A55D946C}" type="slidenum">
              <a:rPr lang="uk-UA" smtClean="0"/>
              <a:pPr/>
              <a:t>6</a:t>
            </a:fld>
            <a:endParaRPr lang="uk-UA"/>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Image 1" descr="1200px-Logo_EISTI.svg.png"/>
          <p:cNvPicPr>
            <a:picLocks noChangeAspect="1"/>
          </p:cNvPicPr>
          <p:nvPr userDrawn="1"/>
        </p:nvPicPr>
        <p:blipFill>
          <a:blip r:embed="rId2" cstate="print"/>
          <a:stretch>
            <a:fillRect/>
          </a:stretch>
        </p:blipFill>
        <p:spPr>
          <a:xfrm>
            <a:off x="76200" y="6031017"/>
            <a:ext cx="495300" cy="750793"/>
          </a:xfrm>
          <a:prstGeom prst="rect">
            <a:avLst/>
          </a:prstGeom>
        </p:spPr>
      </p:pic>
      <p:sp>
        <p:nvSpPr>
          <p:cNvPr id="3" name="Espace réservé du pied de page 4"/>
          <p:cNvSpPr>
            <a:spLocks noGrp="1"/>
          </p:cNvSpPr>
          <p:nvPr>
            <p:ph type="ftr" sz="quarter" idx="3"/>
          </p:nvPr>
        </p:nvSpPr>
        <p:spPr>
          <a:xfrm>
            <a:off x="3124200" y="6378582"/>
            <a:ext cx="2895600" cy="365125"/>
          </a:xfrm>
          <a:prstGeom prst="rect">
            <a:avLst/>
          </a:prstGeom>
        </p:spPr>
        <p:txBody>
          <a:bodyPr vert="horz" lIns="47890" tIns="23945" rIns="47890" bIns="23945" rtlCol="0" anchor="ctr"/>
          <a:lstStyle>
            <a:lvl1pPr algn="ctr">
              <a:defRPr sz="1000">
                <a:solidFill>
                  <a:schemeClr val="tx1">
                    <a:tint val="75000"/>
                  </a:schemeClr>
                </a:solidFill>
                <a:latin typeface="+mn-lt"/>
              </a:defRPr>
            </a:lvl1pPr>
          </a:lstStyle>
          <a:p>
            <a:r>
              <a:rPr lang="fr-FR" smtClean="0"/>
              <a:t>Accompagnement AGILE - Projets EISTI 2018</a:t>
            </a:r>
            <a:endParaRPr lang="fr-FR" dirty="0"/>
          </a:p>
        </p:txBody>
      </p:sp>
    </p:spTree>
    <p:extLst>
      <p:ext uri="{BB962C8B-B14F-4D97-AF65-F5344CB8AC3E}">
        <p14:creationId xmlns:p14="http://schemas.microsoft.com/office/powerpoint/2010/main" val="364639307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userDrawn="1">
  <p:cSld name="DEFAULT SLIDE">
    <p:spTree>
      <p:nvGrpSpPr>
        <p:cNvPr id="1" name=""/>
        <p:cNvGrpSpPr/>
        <p:nvPr/>
      </p:nvGrpSpPr>
      <p:grpSpPr>
        <a:xfrm>
          <a:off x="0" y="0"/>
          <a:ext cx="0" cy="0"/>
          <a:chOff x="0" y="0"/>
          <a:chExt cx="0" cy="0"/>
        </a:xfrm>
      </p:grpSpPr>
      <p:cxnSp>
        <p:nvCxnSpPr>
          <p:cNvPr id="2" name="Straight Connector 1"/>
          <p:cNvCxnSpPr/>
          <p:nvPr userDrawn="1"/>
        </p:nvCxnSpPr>
        <p:spPr>
          <a:xfrm>
            <a:off x="381794" y="457200"/>
            <a:ext cx="0" cy="685800"/>
          </a:xfrm>
          <a:prstGeom prst="line">
            <a:avLst/>
          </a:prstGeom>
          <a:ln w="88900">
            <a:solidFill>
              <a:schemeClr val="accent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userDrawn="1"/>
        </p:nvCxnSpPr>
        <p:spPr>
          <a:xfrm>
            <a:off x="381794" y="6142998"/>
            <a:ext cx="0" cy="432718"/>
          </a:xfrm>
          <a:prstGeom prst="line">
            <a:avLst/>
          </a:prstGeom>
          <a:ln w="88900">
            <a:solidFill>
              <a:schemeClr val="accent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userDrawn="1"/>
        </p:nvCxnSpPr>
        <p:spPr>
          <a:xfrm>
            <a:off x="9070181" y="6142998"/>
            <a:ext cx="0" cy="432718"/>
          </a:xfrm>
          <a:prstGeom prst="line">
            <a:avLst/>
          </a:prstGeom>
          <a:ln w="88900">
            <a:solidFill>
              <a:schemeClr val="accent1"/>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8" name="Title 7"/>
          <p:cNvSpPr>
            <a:spLocks noGrp="1"/>
          </p:cNvSpPr>
          <p:nvPr>
            <p:ph type="title" hasCustomPrompt="1"/>
          </p:nvPr>
        </p:nvSpPr>
        <p:spPr>
          <a:xfrm>
            <a:off x="474663" y="466360"/>
            <a:ext cx="2951162" cy="686922"/>
          </a:xfrm>
          <a:prstGeom prst="rect">
            <a:avLst/>
          </a:prstGeom>
          <a:noFill/>
        </p:spPr>
        <p:txBody>
          <a:bodyPr wrap="square" lIns="26874" tIns="13437" rIns="26874" bIns="13437" rtlCol="0">
            <a:spAutoFit/>
          </a:bodyPr>
          <a:lstStyle>
            <a:lvl1pPr>
              <a:defRPr lang="uk-UA" sz="2400" b="1">
                <a:latin typeface="+mn-lt"/>
                <a:ea typeface="Roboto Condensed" panose="02000000000000000000" pitchFamily="2" charset="0"/>
                <a:cs typeface="+mn-cs"/>
              </a:defRPr>
            </a:lvl1pPr>
          </a:lstStyle>
          <a:p>
            <a:pPr marL="0" lvl="0"/>
            <a:r>
              <a:rPr lang="en-US" dirty="0" smtClean="0"/>
              <a:t>click to edit master title style</a:t>
            </a:r>
            <a:endParaRPr lang="uk-UA" dirty="0"/>
          </a:p>
        </p:txBody>
      </p:sp>
      <p:sp>
        <p:nvSpPr>
          <p:cNvPr id="9" name="Slide Number Placeholder 8"/>
          <p:cNvSpPr>
            <a:spLocks noGrp="1"/>
          </p:cNvSpPr>
          <p:nvPr>
            <p:ph type="sldNum" sz="quarter" idx="10"/>
          </p:nvPr>
        </p:nvSpPr>
        <p:spPr>
          <a:xfrm>
            <a:off x="9163050" y="6107132"/>
            <a:ext cx="939006" cy="488801"/>
          </a:xfrm>
          <a:prstGeom prst="rect">
            <a:avLst/>
          </a:prstGeom>
          <a:noFill/>
        </p:spPr>
        <p:txBody>
          <a:bodyPr wrap="square" lIns="26874" tIns="13437" rIns="26874" bIns="13437" rtlCol="0">
            <a:spAutoFit/>
          </a:bodyPr>
          <a:lstStyle>
            <a:lvl1pPr>
              <a:defRPr lang="uk-UA" sz="1500" b="1" smtClean="0">
                <a:solidFill>
                  <a:schemeClr val="accent2"/>
                </a:solidFill>
              </a:defRPr>
            </a:lvl1pPr>
          </a:lstStyle>
          <a:p>
            <a:pPr algn="l"/>
            <a:r>
              <a:rPr lang="en-US" smtClean="0"/>
              <a:t>page</a:t>
            </a:r>
          </a:p>
          <a:p>
            <a:pPr algn="l"/>
            <a:r>
              <a:rPr lang="en-US" smtClean="0"/>
              <a:t>0</a:t>
            </a:r>
            <a:fld id="{37D409AB-2201-4E18-8A34-C31753AD9B06}" type="slidenum">
              <a:rPr smtClean="0"/>
              <a:pPr algn="l"/>
              <a:t>‹N°›</a:t>
            </a:fld>
            <a:endParaRPr/>
          </a:p>
        </p:txBody>
      </p:sp>
      <p:pic>
        <p:nvPicPr>
          <p:cNvPr id="10" name="Image 9" descr="1200px-Logo_EISTI.svg.png"/>
          <p:cNvPicPr>
            <a:picLocks noChangeAspect="1"/>
          </p:cNvPicPr>
          <p:nvPr userDrawn="1"/>
        </p:nvPicPr>
        <p:blipFill>
          <a:blip r:embed="rId2" cstate="print"/>
          <a:stretch>
            <a:fillRect/>
          </a:stretch>
        </p:blipFill>
        <p:spPr>
          <a:xfrm>
            <a:off x="76200" y="6031017"/>
            <a:ext cx="495300" cy="750793"/>
          </a:xfrm>
          <a:prstGeom prst="rect">
            <a:avLst/>
          </a:prstGeom>
        </p:spPr>
      </p:pic>
      <p:sp>
        <p:nvSpPr>
          <p:cNvPr id="11" name="Espace réservé du pied de page 4"/>
          <p:cNvSpPr>
            <a:spLocks noGrp="1"/>
          </p:cNvSpPr>
          <p:nvPr>
            <p:ph type="ftr" sz="quarter" idx="3"/>
          </p:nvPr>
        </p:nvSpPr>
        <p:spPr>
          <a:xfrm>
            <a:off x="3124200" y="6378582"/>
            <a:ext cx="4648200" cy="365125"/>
          </a:xfrm>
          <a:prstGeom prst="rect">
            <a:avLst/>
          </a:prstGeom>
        </p:spPr>
        <p:txBody>
          <a:bodyPr vert="horz" lIns="47890" tIns="23945" rIns="47890" bIns="23945" rtlCol="0" anchor="ctr"/>
          <a:lstStyle>
            <a:lvl1pPr algn="ctr">
              <a:defRPr sz="1200" b="1">
                <a:solidFill>
                  <a:schemeClr val="tx1">
                    <a:tint val="75000"/>
                  </a:schemeClr>
                </a:solidFill>
                <a:latin typeface="Trebuchet MS" pitchFamily="34" charset="0"/>
              </a:defRPr>
            </a:lvl1pPr>
          </a:lstStyle>
          <a:p>
            <a:r>
              <a:rPr lang="fr-FR" dirty="0" smtClean="0"/>
              <a:t>Accompagnement AGILE - Projets EISTI 2018</a:t>
            </a:r>
            <a:endParaRPr lang="fr-FR" dirty="0"/>
          </a:p>
        </p:txBody>
      </p:sp>
    </p:spTree>
    <p:extLst>
      <p:ext uri="{BB962C8B-B14F-4D97-AF65-F5344CB8AC3E}">
        <p14:creationId xmlns:p14="http://schemas.microsoft.com/office/powerpoint/2010/main" val="1439491378"/>
      </p:ext>
    </p:extLst>
  </p:cSld>
  <p:clrMapOvr>
    <a:masterClrMapping/>
  </p:clrMapOvr>
  <mc:AlternateContent xmlns:mc="http://schemas.openxmlformats.org/markup-compatibility/2006" xmlns:p14="http://schemas.microsoft.com/office/powerpoint/2010/main">
    <mc:Choice Requires="p14">
      <p:transition spd="slow" p14:dur="1750">
        <p14:flip dir="r"/>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userDrawn="1">
  <p:cSld name="1_DEFAULT SLIDE CRN">
    <p:bg>
      <p:bgRef idx="1001">
        <a:schemeClr val="bg2"/>
      </p:bgRef>
    </p:bg>
    <p:spTree>
      <p:nvGrpSpPr>
        <p:cNvPr id="1" name=""/>
        <p:cNvGrpSpPr/>
        <p:nvPr/>
      </p:nvGrpSpPr>
      <p:grpSpPr>
        <a:xfrm>
          <a:off x="0" y="0"/>
          <a:ext cx="0" cy="0"/>
          <a:chOff x="0" y="0"/>
          <a:chExt cx="0" cy="0"/>
        </a:xfrm>
      </p:grpSpPr>
      <p:cxnSp>
        <p:nvCxnSpPr>
          <p:cNvPr id="2" name="Straight Connector 1"/>
          <p:cNvCxnSpPr/>
          <p:nvPr userDrawn="1"/>
        </p:nvCxnSpPr>
        <p:spPr>
          <a:xfrm>
            <a:off x="381794" y="457203"/>
            <a:ext cx="0" cy="516636"/>
          </a:xfrm>
          <a:prstGeom prst="line">
            <a:avLst/>
          </a:prstGeom>
          <a:ln w="63500">
            <a:solidFill>
              <a:schemeClr val="accent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userDrawn="1"/>
        </p:nvCxnSpPr>
        <p:spPr>
          <a:xfrm>
            <a:off x="9070181" y="6362703"/>
            <a:ext cx="0" cy="370332"/>
          </a:xfrm>
          <a:prstGeom prst="line">
            <a:avLst/>
          </a:prstGeom>
          <a:ln w="63500">
            <a:solidFill>
              <a:schemeClr val="accent1"/>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8" name="Title 7"/>
          <p:cNvSpPr>
            <a:spLocks noGrp="1"/>
          </p:cNvSpPr>
          <p:nvPr>
            <p:ph type="title" hasCustomPrompt="1"/>
          </p:nvPr>
        </p:nvSpPr>
        <p:spPr>
          <a:xfrm>
            <a:off x="474662" y="380947"/>
            <a:ext cx="5386388" cy="823955"/>
          </a:xfrm>
          <a:prstGeom prst="rect">
            <a:avLst/>
          </a:prstGeom>
          <a:noFill/>
        </p:spPr>
        <p:txBody>
          <a:bodyPr wrap="square" lIns="47890" tIns="23945" rIns="47890" bIns="23945" rtlCol="0">
            <a:spAutoFit/>
          </a:bodyPr>
          <a:lstStyle>
            <a:lvl1pPr>
              <a:defRPr lang="uk-UA" sz="2800" b="1">
                <a:solidFill>
                  <a:schemeClr val="tx2"/>
                </a:solidFill>
                <a:latin typeface="Trebuchet MS" pitchFamily="34" charset="0"/>
                <a:ea typeface="Trebuchet MS" pitchFamily="34" charset="0"/>
                <a:cs typeface="+mn-cs"/>
              </a:defRPr>
            </a:lvl1pPr>
          </a:lstStyle>
          <a:p>
            <a:pPr marL="0" lvl="0"/>
            <a:r>
              <a:rPr lang="en-US" dirty="0" smtClean="0"/>
              <a:t>click to edit master title style</a:t>
            </a:r>
            <a:br>
              <a:rPr lang="en-US" dirty="0" smtClean="0"/>
            </a:br>
            <a:r>
              <a:rPr lang="en-US" dirty="0" smtClean="0"/>
              <a:t>…</a:t>
            </a:r>
            <a:endParaRPr lang="uk-UA" dirty="0"/>
          </a:p>
        </p:txBody>
      </p:sp>
      <p:sp>
        <p:nvSpPr>
          <p:cNvPr id="9" name="Slide Number Placeholder 8"/>
          <p:cNvSpPr>
            <a:spLocks noGrp="1"/>
          </p:cNvSpPr>
          <p:nvPr>
            <p:ph type="sldNum" sz="quarter" idx="10"/>
          </p:nvPr>
        </p:nvSpPr>
        <p:spPr>
          <a:xfrm>
            <a:off x="9163058" y="6286511"/>
            <a:ext cx="939006" cy="553998"/>
          </a:xfrm>
          <a:prstGeom prst="rect">
            <a:avLst/>
          </a:prstGeom>
          <a:noFill/>
        </p:spPr>
        <p:txBody>
          <a:bodyPr wrap="square" rtlCol="0">
            <a:spAutoFit/>
          </a:bodyPr>
          <a:lstStyle>
            <a:lvl1pPr>
              <a:defRPr lang="uk-UA" sz="1500" b="1" smtClean="0">
                <a:solidFill>
                  <a:schemeClr val="accent2"/>
                </a:solidFill>
              </a:defRPr>
            </a:lvl1pPr>
          </a:lstStyle>
          <a:p>
            <a:pPr algn="l"/>
            <a:r>
              <a:rPr lang="en-US" smtClean="0"/>
              <a:t>page</a:t>
            </a:r>
          </a:p>
          <a:p>
            <a:pPr algn="l"/>
            <a:r>
              <a:rPr lang="en-US" smtClean="0"/>
              <a:t>0</a:t>
            </a:r>
            <a:fld id="{37D409AB-2201-4E18-8A34-C31753AD9B06}" type="slidenum">
              <a:rPr smtClean="0"/>
              <a:pPr algn="l"/>
              <a:t>‹N°›</a:t>
            </a:fld>
            <a:endParaRPr/>
          </a:p>
        </p:txBody>
      </p:sp>
      <p:pic>
        <p:nvPicPr>
          <p:cNvPr id="10" name="Image 9" descr="1200px-Logo_EISTI.svg.png"/>
          <p:cNvPicPr>
            <a:picLocks noChangeAspect="1"/>
          </p:cNvPicPr>
          <p:nvPr userDrawn="1"/>
        </p:nvPicPr>
        <p:blipFill>
          <a:blip r:embed="rId2" cstate="print"/>
          <a:stretch>
            <a:fillRect/>
          </a:stretch>
        </p:blipFill>
        <p:spPr>
          <a:xfrm>
            <a:off x="82550" y="6031018"/>
            <a:ext cx="536575" cy="750793"/>
          </a:xfrm>
          <a:prstGeom prst="rect">
            <a:avLst/>
          </a:prstGeom>
        </p:spPr>
      </p:pic>
      <p:sp>
        <p:nvSpPr>
          <p:cNvPr id="11" name="Espace réservé du pied de page 4"/>
          <p:cNvSpPr>
            <a:spLocks noGrp="1"/>
          </p:cNvSpPr>
          <p:nvPr>
            <p:ph type="ftr" sz="quarter" idx="3"/>
          </p:nvPr>
        </p:nvSpPr>
        <p:spPr>
          <a:xfrm>
            <a:off x="3384550" y="6378583"/>
            <a:ext cx="3136900" cy="365125"/>
          </a:xfrm>
          <a:prstGeom prst="rect">
            <a:avLst/>
          </a:prstGeom>
        </p:spPr>
        <p:txBody>
          <a:bodyPr vert="horz" lIns="47890" tIns="23945" rIns="47890" bIns="23945" rtlCol="0" anchor="ctr"/>
          <a:lstStyle>
            <a:lvl1pPr algn="ctr">
              <a:defRPr sz="1000">
                <a:solidFill>
                  <a:schemeClr val="tx1">
                    <a:tint val="75000"/>
                  </a:schemeClr>
                </a:solidFill>
                <a:latin typeface="+mn-lt"/>
              </a:defRPr>
            </a:lvl1pPr>
          </a:lstStyle>
          <a:p>
            <a:r>
              <a:rPr lang="fr-FR" smtClean="0"/>
              <a:t>Cours Méthode AGILE N°1 - Session EISTI 2018</a:t>
            </a:r>
            <a:endParaRPr lang="fr-FR" dirty="0"/>
          </a:p>
        </p:txBody>
      </p:sp>
    </p:spTree>
    <p:extLst>
      <p:ext uri="{BB962C8B-B14F-4D97-AF65-F5344CB8AC3E}">
        <p14:creationId xmlns:p14="http://schemas.microsoft.com/office/powerpoint/2010/main" val="349150892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750">
        <p14:flip dir="r"/>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99797376"/>
      </p:ext>
    </p:extLst>
  </p:cSld>
  <p:clrMap bg1="lt1" tx1="dk1" bg2="lt2" tx2="dk2" accent1="accent1" accent2="accent2" accent3="accent3" accent4="accent4" accent5="accent5" accent6="accent6" hlink="hlink" folHlink="folHlink"/>
  <p:sldLayoutIdLst>
    <p:sldLayoutId id="2147483831" r:id="rId1"/>
    <p:sldLayoutId id="2147483836" r:id="rId2"/>
    <p:sldLayoutId id="2147483837" r:id="rId3"/>
  </p:sldLayoutIdLst>
  <mc:AlternateContent xmlns:mc="http://schemas.openxmlformats.org/markup-compatibility/2006" xmlns:p14="http://schemas.microsoft.com/office/powerpoint/2010/main">
    <mc:Choice Requires="p14">
      <p:transition spd="slow" p14:dur="1750">
        <p14:flip dir="r"/>
      </p:transition>
    </mc:Choice>
    <mc:Fallback xmlns="">
      <p:transition spd="slow">
        <p:fade/>
      </p:transition>
    </mc:Fallback>
  </mc:AlternateContent>
  <p:timing>
    <p:tnLst>
      <p:par>
        <p:cTn id="1" dur="indefinite" restart="never" nodeType="tmRoot"/>
      </p:par>
    </p:tnLst>
  </p:timing>
  <p:hf hdr="0" dt="0"/>
  <p:txStyles>
    <p:titleStyle>
      <a:lvl1pPr algn="l" defTabSz="925655" rtl="0" eaLnBrk="1" latinLnBrk="0" hangingPunct="1">
        <a:lnSpc>
          <a:spcPct val="90000"/>
        </a:lnSpc>
        <a:spcBef>
          <a:spcPct val="0"/>
        </a:spcBef>
        <a:buNone/>
        <a:defRPr sz="4500" kern="1200">
          <a:solidFill>
            <a:schemeClr val="tx1"/>
          </a:solidFill>
          <a:latin typeface="+mj-lt"/>
          <a:ea typeface="+mj-ea"/>
          <a:cs typeface="+mj-cs"/>
        </a:defRPr>
      </a:lvl1pPr>
    </p:titleStyle>
    <p:bodyStyle>
      <a:lvl1pPr marL="231414" indent="-231414" algn="l" defTabSz="925655" rtl="0" eaLnBrk="1" latinLnBrk="0" hangingPunct="1">
        <a:lnSpc>
          <a:spcPct val="90000"/>
        </a:lnSpc>
        <a:spcBef>
          <a:spcPts val="1012"/>
        </a:spcBef>
        <a:buFont typeface="Arial" panose="020B0604020202020204" pitchFamily="34" charset="0"/>
        <a:buChar char="•"/>
        <a:defRPr sz="2800" kern="1200">
          <a:solidFill>
            <a:schemeClr val="tx1"/>
          </a:solidFill>
          <a:latin typeface="+mn-lt"/>
          <a:ea typeface="+mn-ea"/>
          <a:cs typeface="+mn-cs"/>
        </a:defRPr>
      </a:lvl1pPr>
      <a:lvl2pPr marL="694242" indent="-231414" algn="l" defTabSz="925655" rtl="0" eaLnBrk="1" latinLnBrk="0" hangingPunct="1">
        <a:lnSpc>
          <a:spcPct val="90000"/>
        </a:lnSpc>
        <a:spcBef>
          <a:spcPts val="506"/>
        </a:spcBef>
        <a:buFont typeface="Arial" panose="020B0604020202020204" pitchFamily="34" charset="0"/>
        <a:buChar char="•"/>
        <a:defRPr sz="2400" kern="1200">
          <a:solidFill>
            <a:schemeClr val="tx1"/>
          </a:solidFill>
          <a:latin typeface="+mn-lt"/>
          <a:ea typeface="+mn-ea"/>
          <a:cs typeface="+mn-cs"/>
        </a:defRPr>
      </a:lvl2pPr>
      <a:lvl3pPr marL="1157069" indent="-231414" algn="l" defTabSz="925655" rtl="0" eaLnBrk="1" latinLnBrk="0" hangingPunct="1">
        <a:lnSpc>
          <a:spcPct val="90000"/>
        </a:lnSpc>
        <a:spcBef>
          <a:spcPts val="506"/>
        </a:spcBef>
        <a:buFont typeface="Arial" panose="020B0604020202020204" pitchFamily="34" charset="0"/>
        <a:buChar char="•"/>
        <a:defRPr sz="2000" kern="1200">
          <a:solidFill>
            <a:schemeClr val="tx1"/>
          </a:solidFill>
          <a:latin typeface="+mn-lt"/>
          <a:ea typeface="+mn-ea"/>
          <a:cs typeface="+mn-cs"/>
        </a:defRPr>
      </a:lvl3pPr>
      <a:lvl4pPr marL="1619897" indent="-231414" algn="l" defTabSz="925655" rtl="0" eaLnBrk="1" latinLnBrk="0" hangingPunct="1">
        <a:lnSpc>
          <a:spcPct val="90000"/>
        </a:lnSpc>
        <a:spcBef>
          <a:spcPts val="506"/>
        </a:spcBef>
        <a:buFont typeface="Arial" panose="020B0604020202020204" pitchFamily="34" charset="0"/>
        <a:buChar char="•"/>
        <a:defRPr sz="1800" kern="1200">
          <a:solidFill>
            <a:schemeClr val="tx1"/>
          </a:solidFill>
          <a:latin typeface="+mn-lt"/>
          <a:ea typeface="+mn-ea"/>
          <a:cs typeface="+mn-cs"/>
        </a:defRPr>
      </a:lvl4pPr>
      <a:lvl5pPr marL="2082725" indent="-231414" algn="l" defTabSz="925655" rtl="0" eaLnBrk="1" latinLnBrk="0" hangingPunct="1">
        <a:lnSpc>
          <a:spcPct val="90000"/>
        </a:lnSpc>
        <a:spcBef>
          <a:spcPts val="506"/>
        </a:spcBef>
        <a:buFont typeface="Arial" panose="020B0604020202020204" pitchFamily="34" charset="0"/>
        <a:buChar char="•"/>
        <a:defRPr sz="1800" kern="1200">
          <a:solidFill>
            <a:schemeClr val="tx1"/>
          </a:solidFill>
          <a:latin typeface="+mn-lt"/>
          <a:ea typeface="+mn-ea"/>
          <a:cs typeface="+mn-cs"/>
        </a:defRPr>
      </a:lvl5pPr>
      <a:lvl6pPr marL="2545553" indent="-231414" algn="l" defTabSz="925655" rtl="0" eaLnBrk="1" latinLnBrk="0" hangingPunct="1">
        <a:lnSpc>
          <a:spcPct val="90000"/>
        </a:lnSpc>
        <a:spcBef>
          <a:spcPts val="506"/>
        </a:spcBef>
        <a:buFont typeface="Arial" panose="020B0604020202020204" pitchFamily="34" charset="0"/>
        <a:buChar char="•"/>
        <a:defRPr sz="1800" kern="1200">
          <a:solidFill>
            <a:schemeClr val="tx1"/>
          </a:solidFill>
          <a:latin typeface="+mn-lt"/>
          <a:ea typeface="+mn-ea"/>
          <a:cs typeface="+mn-cs"/>
        </a:defRPr>
      </a:lvl6pPr>
      <a:lvl7pPr marL="3008380" indent="-231414" algn="l" defTabSz="925655" rtl="0" eaLnBrk="1" latinLnBrk="0" hangingPunct="1">
        <a:lnSpc>
          <a:spcPct val="90000"/>
        </a:lnSpc>
        <a:spcBef>
          <a:spcPts val="506"/>
        </a:spcBef>
        <a:buFont typeface="Arial" panose="020B0604020202020204" pitchFamily="34" charset="0"/>
        <a:buChar char="•"/>
        <a:defRPr sz="1800" kern="1200">
          <a:solidFill>
            <a:schemeClr val="tx1"/>
          </a:solidFill>
          <a:latin typeface="+mn-lt"/>
          <a:ea typeface="+mn-ea"/>
          <a:cs typeface="+mn-cs"/>
        </a:defRPr>
      </a:lvl7pPr>
      <a:lvl8pPr marL="3471208" indent="-231414" algn="l" defTabSz="925655" rtl="0" eaLnBrk="1" latinLnBrk="0" hangingPunct="1">
        <a:lnSpc>
          <a:spcPct val="90000"/>
        </a:lnSpc>
        <a:spcBef>
          <a:spcPts val="506"/>
        </a:spcBef>
        <a:buFont typeface="Arial" panose="020B0604020202020204" pitchFamily="34" charset="0"/>
        <a:buChar char="•"/>
        <a:defRPr sz="1800" kern="1200">
          <a:solidFill>
            <a:schemeClr val="tx1"/>
          </a:solidFill>
          <a:latin typeface="+mn-lt"/>
          <a:ea typeface="+mn-ea"/>
          <a:cs typeface="+mn-cs"/>
        </a:defRPr>
      </a:lvl8pPr>
      <a:lvl9pPr marL="3934036" indent="-231414" algn="l" defTabSz="925655" rtl="0" eaLnBrk="1" latinLnBrk="0" hangingPunct="1">
        <a:lnSpc>
          <a:spcPct val="90000"/>
        </a:lnSpc>
        <a:spcBef>
          <a:spcPts val="506"/>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25655" rtl="0" eaLnBrk="1" latinLnBrk="0" hangingPunct="1">
        <a:defRPr sz="1800" kern="1200">
          <a:solidFill>
            <a:schemeClr val="tx1"/>
          </a:solidFill>
          <a:latin typeface="+mn-lt"/>
          <a:ea typeface="+mn-ea"/>
          <a:cs typeface="+mn-cs"/>
        </a:defRPr>
      </a:lvl1pPr>
      <a:lvl2pPr marL="462828" algn="l" defTabSz="925655" rtl="0" eaLnBrk="1" latinLnBrk="0" hangingPunct="1">
        <a:defRPr sz="1800" kern="1200">
          <a:solidFill>
            <a:schemeClr val="tx1"/>
          </a:solidFill>
          <a:latin typeface="+mn-lt"/>
          <a:ea typeface="+mn-ea"/>
          <a:cs typeface="+mn-cs"/>
        </a:defRPr>
      </a:lvl2pPr>
      <a:lvl3pPr marL="925655" algn="l" defTabSz="925655" rtl="0" eaLnBrk="1" latinLnBrk="0" hangingPunct="1">
        <a:defRPr sz="1800" kern="1200">
          <a:solidFill>
            <a:schemeClr val="tx1"/>
          </a:solidFill>
          <a:latin typeface="+mn-lt"/>
          <a:ea typeface="+mn-ea"/>
          <a:cs typeface="+mn-cs"/>
        </a:defRPr>
      </a:lvl3pPr>
      <a:lvl4pPr marL="1388483" algn="l" defTabSz="925655" rtl="0" eaLnBrk="1" latinLnBrk="0" hangingPunct="1">
        <a:defRPr sz="1800" kern="1200">
          <a:solidFill>
            <a:schemeClr val="tx1"/>
          </a:solidFill>
          <a:latin typeface="+mn-lt"/>
          <a:ea typeface="+mn-ea"/>
          <a:cs typeface="+mn-cs"/>
        </a:defRPr>
      </a:lvl4pPr>
      <a:lvl5pPr marL="1851311" algn="l" defTabSz="925655" rtl="0" eaLnBrk="1" latinLnBrk="0" hangingPunct="1">
        <a:defRPr sz="1800" kern="1200">
          <a:solidFill>
            <a:schemeClr val="tx1"/>
          </a:solidFill>
          <a:latin typeface="+mn-lt"/>
          <a:ea typeface="+mn-ea"/>
          <a:cs typeface="+mn-cs"/>
        </a:defRPr>
      </a:lvl5pPr>
      <a:lvl6pPr marL="2314139" algn="l" defTabSz="925655" rtl="0" eaLnBrk="1" latinLnBrk="0" hangingPunct="1">
        <a:defRPr sz="1800" kern="1200">
          <a:solidFill>
            <a:schemeClr val="tx1"/>
          </a:solidFill>
          <a:latin typeface="+mn-lt"/>
          <a:ea typeface="+mn-ea"/>
          <a:cs typeface="+mn-cs"/>
        </a:defRPr>
      </a:lvl6pPr>
      <a:lvl7pPr marL="2776966" algn="l" defTabSz="925655" rtl="0" eaLnBrk="1" latinLnBrk="0" hangingPunct="1">
        <a:defRPr sz="1800" kern="1200">
          <a:solidFill>
            <a:schemeClr val="tx1"/>
          </a:solidFill>
          <a:latin typeface="+mn-lt"/>
          <a:ea typeface="+mn-ea"/>
          <a:cs typeface="+mn-cs"/>
        </a:defRPr>
      </a:lvl7pPr>
      <a:lvl8pPr marL="3239794" algn="l" defTabSz="925655" rtl="0" eaLnBrk="1" latinLnBrk="0" hangingPunct="1">
        <a:defRPr sz="1800" kern="1200">
          <a:solidFill>
            <a:schemeClr val="tx1"/>
          </a:solidFill>
          <a:latin typeface="+mn-lt"/>
          <a:ea typeface="+mn-ea"/>
          <a:cs typeface="+mn-cs"/>
        </a:defRPr>
      </a:lvl8pPr>
      <a:lvl9pPr marL="3702622" algn="l" defTabSz="925655"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p:cNvSpPr txBox="1"/>
          <p:nvPr/>
        </p:nvSpPr>
        <p:spPr>
          <a:xfrm>
            <a:off x="2057400" y="1676400"/>
            <a:ext cx="6095999" cy="3566567"/>
          </a:xfrm>
          <a:prstGeom prst="rect">
            <a:avLst/>
          </a:prstGeom>
          <a:noFill/>
        </p:spPr>
        <p:txBody>
          <a:bodyPr wrap="square" lIns="26874" tIns="13437" rIns="26874" bIns="13437" rtlCol="0">
            <a:spAutoFit/>
          </a:bodyPr>
          <a:lstStyle/>
          <a:p>
            <a:pPr algn="ctr"/>
            <a:r>
              <a:rPr lang="fr-FR" sz="3500" b="1" dirty="0" smtClean="0">
                <a:solidFill>
                  <a:schemeClr val="accent6">
                    <a:lumMod val="50000"/>
                  </a:schemeClr>
                </a:solidFill>
                <a:ea typeface="Roboto Condensed" panose="02000000000000000000" pitchFamily="2" charset="0"/>
                <a:cs typeface="Lato Semibold" panose="020F0502020204030203" pitchFamily="34" charset="0"/>
              </a:rPr>
              <a:t>Projets ING2 MI/GSI </a:t>
            </a:r>
          </a:p>
          <a:p>
            <a:pPr algn="ctr"/>
            <a:r>
              <a:rPr lang="fr-FR" sz="3500" b="1" dirty="0" smtClean="0">
                <a:solidFill>
                  <a:schemeClr val="accent6">
                    <a:lumMod val="50000"/>
                  </a:schemeClr>
                </a:solidFill>
                <a:ea typeface="Roboto Condensed" panose="02000000000000000000" pitchFamily="2" charset="0"/>
                <a:cs typeface="Lato Semibold" panose="020F0502020204030203" pitchFamily="34" charset="0"/>
              </a:rPr>
              <a:t>1er trimestre 2018</a:t>
            </a:r>
          </a:p>
          <a:p>
            <a:pPr algn="ctr"/>
            <a:endParaRPr lang="fr-FR" sz="3500" b="1" dirty="0" smtClean="0">
              <a:solidFill>
                <a:schemeClr val="accent6">
                  <a:lumMod val="50000"/>
                </a:schemeClr>
              </a:solidFill>
              <a:ea typeface="Roboto Condensed" panose="02000000000000000000" pitchFamily="2" charset="0"/>
              <a:cs typeface="Lato Semibold" panose="020F0502020204030203" pitchFamily="34" charset="0"/>
            </a:endParaRPr>
          </a:p>
          <a:p>
            <a:pPr algn="ctr"/>
            <a:r>
              <a:rPr lang="fr-FR" sz="3500" b="1" dirty="0" smtClean="0">
                <a:solidFill>
                  <a:schemeClr val="accent6">
                    <a:lumMod val="50000"/>
                  </a:schemeClr>
                </a:solidFill>
                <a:ea typeface="Roboto Condensed" panose="02000000000000000000" pitchFamily="2" charset="0"/>
                <a:cs typeface="Lato Semibold" panose="020F0502020204030203" pitchFamily="34" charset="0"/>
              </a:rPr>
              <a:t>Accompagnement AGILE</a:t>
            </a:r>
          </a:p>
          <a:p>
            <a:pPr algn="ctr"/>
            <a:r>
              <a:rPr lang="fr-FR" sz="3500" b="1" dirty="0" smtClean="0">
                <a:solidFill>
                  <a:schemeClr val="accent6">
                    <a:lumMod val="50000"/>
                  </a:schemeClr>
                </a:solidFill>
                <a:ea typeface="Roboto Condensed" panose="02000000000000000000" pitchFamily="2" charset="0"/>
                <a:cs typeface="Lato Semibold" panose="020F0502020204030203" pitchFamily="34" charset="0"/>
              </a:rPr>
              <a:t>01 - Vision Produit</a:t>
            </a:r>
          </a:p>
          <a:p>
            <a:pPr algn="ctr"/>
            <a:r>
              <a:rPr lang="fr-FR" sz="2000" b="1" dirty="0" smtClean="0">
                <a:solidFill>
                  <a:schemeClr val="accent6">
                    <a:lumMod val="50000"/>
                  </a:schemeClr>
                </a:solidFill>
                <a:ea typeface="Roboto Condensed" panose="02000000000000000000" pitchFamily="2" charset="0"/>
                <a:cs typeface="Lato Semibold" panose="020F0502020204030203" pitchFamily="34" charset="0"/>
              </a:rPr>
              <a:t>Projets : ONERA &amp; Tennis Table Connecté</a:t>
            </a:r>
          </a:p>
          <a:p>
            <a:pPr algn="ctr"/>
            <a:endParaRPr lang="fr-FR" sz="3500" b="1" dirty="0">
              <a:solidFill>
                <a:schemeClr val="accent6">
                  <a:lumMod val="50000"/>
                </a:schemeClr>
              </a:solidFill>
              <a:ea typeface="Lato Semibold" panose="020F0502020204030203" pitchFamily="34" charset="0"/>
              <a:cs typeface="Lato Semibold" panose="020F0502020204030203" pitchFamily="34" charset="0"/>
            </a:endParaRPr>
          </a:p>
        </p:txBody>
      </p:sp>
      <p:grpSp>
        <p:nvGrpSpPr>
          <p:cNvPr id="4" name="Group 3"/>
          <p:cNvGrpSpPr/>
          <p:nvPr/>
        </p:nvGrpSpPr>
        <p:grpSpPr>
          <a:xfrm>
            <a:off x="2057400" y="1600200"/>
            <a:ext cx="371475" cy="363778"/>
            <a:chOff x="6324600" y="4114799"/>
            <a:chExt cx="685800" cy="685800"/>
          </a:xfrm>
        </p:grpSpPr>
        <p:cxnSp>
          <p:nvCxnSpPr>
            <p:cNvPr id="6" name="Straight Connector 5"/>
            <p:cNvCxnSpPr/>
            <p:nvPr/>
          </p:nvCxnSpPr>
          <p:spPr>
            <a:xfrm flipV="1">
              <a:off x="6324600" y="4114799"/>
              <a:ext cx="0" cy="685800"/>
            </a:xfrm>
            <a:prstGeom prst="line">
              <a:avLst/>
            </a:prstGeom>
            <a:ln w="63500" cap="sq">
              <a:solidFill>
                <a:schemeClr val="accent6">
                  <a:lumMod val="50000"/>
                </a:schemeClr>
              </a:solidFill>
              <a:bevel/>
              <a:headEnd type="none"/>
              <a:tailEnd type="none"/>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6324600" y="4114799"/>
              <a:ext cx="685800" cy="0"/>
            </a:xfrm>
            <a:prstGeom prst="line">
              <a:avLst/>
            </a:prstGeom>
            <a:ln w="63500" cap="sq">
              <a:solidFill>
                <a:schemeClr val="accent6">
                  <a:lumMod val="50000"/>
                </a:schemeClr>
              </a:solidFill>
              <a:bevel/>
              <a:headEnd type="none"/>
              <a:tailEnd type="none"/>
            </a:ln>
          </p:spPr>
          <p:style>
            <a:lnRef idx="1">
              <a:schemeClr val="accent1"/>
            </a:lnRef>
            <a:fillRef idx="0">
              <a:schemeClr val="accent1"/>
            </a:fillRef>
            <a:effectRef idx="0">
              <a:schemeClr val="accent1"/>
            </a:effectRef>
            <a:fontRef idx="minor">
              <a:schemeClr val="tx1"/>
            </a:fontRef>
          </p:style>
        </p:cxnSp>
      </p:grpSp>
      <p:grpSp>
        <p:nvGrpSpPr>
          <p:cNvPr id="8" name="Group 7"/>
          <p:cNvGrpSpPr/>
          <p:nvPr/>
        </p:nvGrpSpPr>
        <p:grpSpPr>
          <a:xfrm rot="10800000">
            <a:off x="7772400" y="4495800"/>
            <a:ext cx="371475" cy="363778"/>
            <a:chOff x="6324600" y="4114799"/>
            <a:chExt cx="685800" cy="685800"/>
          </a:xfrm>
        </p:grpSpPr>
        <p:cxnSp>
          <p:nvCxnSpPr>
            <p:cNvPr id="9" name="Straight Connector 8"/>
            <p:cNvCxnSpPr/>
            <p:nvPr/>
          </p:nvCxnSpPr>
          <p:spPr>
            <a:xfrm flipV="1">
              <a:off x="6324600" y="4114799"/>
              <a:ext cx="0" cy="685800"/>
            </a:xfrm>
            <a:prstGeom prst="line">
              <a:avLst/>
            </a:prstGeom>
            <a:ln w="63500" cap="sq">
              <a:solidFill>
                <a:schemeClr val="accent6">
                  <a:lumMod val="50000"/>
                </a:schemeClr>
              </a:solidFill>
              <a:bevel/>
              <a:headEnd type="none"/>
              <a:tailEnd type="none"/>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6324600" y="4114799"/>
              <a:ext cx="685800" cy="0"/>
            </a:xfrm>
            <a:prstGeom prst="line">
              <a:avLst/>
            </a:prstGeom>
            <a:ln w="63500" cap="sq">
              <a:solidFill>
                <a:schemeClr val="accent6">
                  <a:lumMod val="50000"/>
                </a:schemeClr>
              </a:solidFill>
              <a:bevel/>
              <a:headEnd type="none"/>
              <a:tailEnd type="none"/>
            </a:ln>
          </p:spPr>
          <p:style>
            <a:lnRef idx="1">
              <a:schemeClr val="accent1"/>
            </a:lnRef>
            <a:fillRef idx="0">
              <a:schemeClr val="accent1"/>
            </a:fillRef>
            <a:effectRef idx="0">
              <a:schemeClr val="accent1"/>
            </a:effectRef>
            <a:fontRef idx="minor">
              <a:schemeClr val="tx1"/>
            </a:fontRef>
          </p:style>
        </p:cxnSp>
      </p:grpSp>
      <p:sp>
        <p:nvSpPr>
          <p:cNvPr id="11" name="Espace réservé du pied de page 10"/>
          <p:cNvSpPr>
            <a:spLocks noGrp="1"/>
          </p:cNvSpPr>
          <p:nvPr>
            <p:ph type="ftr" sz="quarter" idx="3"/>
          </p:nvPr>
        </p:nvSpPr>
        <p:spPr>
          <a:xfrm>
            <a:off x="5943600" y="6324600"/>
            <a:ext cx="3733800" cy="365125"/>
          </a:xfrm>
        </p:spPr>
        <p:txBody>
          <a:bodyPr/>
          <a:lstStyle/>
          <a:p>
            <a:r>
              <a:rPr lang="fr-FR" sz="1200" b="1" dirty="0" smtClean="0">
                <a:latin typeface="Trebuchet MS" pitchFamily="34" charset="0"/>
              </a:rPr>
              <a:t>Accompagnement AGILE - Projets EISTI 2018</a:t>
            </a:r>
            <a:endParaRPr lang="fr-FR" sz="1200" b="1" dirty="0">
              <a:latin typeface="Trebuchet MS" pitchFamily="34" charset="0"/>
            </a:endParaRPr>
          </a:p>
        </p:txBody>
      </p:sp>
    </p:spTree>
    <p:extLst>
      <p:ext uri="{BB962C8B-B14F-4D97-AF65-F5344CB8AC3E}">
        <p14:creationId xmlns:p14="http://schemas.microsoft.com/office/powerpoint/2010/main" val="518851696"/>
      </p:ext>
    </p:extLst>
  </p:cSld>
  <p:clrMapOvr>
    <a:masterClrMapping/>
  </p:clrMapOvr>
  <mc:AlternateContent xmlns:mc="http://schemas.openxmlformats.org/markup-compatibility/2006" xmlns:p14="http://schemas.microsoft.com/office/powerpoint/2010/main">
    <mc:Choice Requires="p14">
      <p:transition spd="slow" p14:dur="2500">
        <p14:flip dir="r"/>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663" y="466360"/>
            <a:ext cx="2951162" cy="691934"/>
          </a:xfrm>
        </p:spPr>
        <p:txBody>
          <a:bodyPr/>
          <a:lstStyle/>
          <a:p>
            <a:r>
              <a:rPr lang="en-US" dirty="0" smtClean="0">
                <a:solidFill>
                  <a:schemeClr val="accent6">
                    <a:lumMod val="50000"/>
                  </a:schemeClr>
                </a:solidFill>
                <a:cs typeface="Lato Semibold" panose="020F0502020204030203" pitchFamily="34" charset="0"/>
              </a:rPr>
              <a:t>Vision</a:t>
            </a:r>
            <a:r>
              <a:rPr lang="en-US" dirty="0" smtClean="0">
                <a:solidFill>
                  <a:schemeClr val="accent1"/>
                </a:solidFill>
              </a:rPr>
              <a:t> </a:t>
            </a:r>
            <a:r>
              <a:rPr lang="en-US" dirty="0" err="1" smtClean="0">
                <a:solidFill>
                  <a:schemeClr val="accent6">
                    <a:lumMod val="50000"/>
                  </a:schemeClr>
                </a:solidFill>
                <a:cs typeface="Lato Semibold" panose="020F0502020204030203" pitchFamily="34" charset="0"/>
              </a:rPr>
              <a:t>Produit</a:t>
            </a:r>
            <a:r>
              <a:rPr lang="en-US" dirty="0" smtClean="0"/>
              <a:t/>
            </a:r>
            <a:br>
              <a:rPr lang="en-US" dirty="0" smtClean="0"/>
            </a:br>
            <a:r>
              <a:rPr lang="en-US" dirty="0" smtClean="0"/>
              <a:t>Elevator pitch</a:t>
            </a:r>
            <a:endParaRPr lang="uk-UA" dirty="0"/>
          </a:p>
        </p:txBody>
      </p:sp>
      <p:sp>
        <p:nvSpPr>
          <p:cNvPr id="3" name="Slide Number Placeholder 2"/>
          <p:cNvSpPr>
            <a:spLocks noGrp="1"/>
          </p:cNvSpPr>
          <p:nvPr>
            <p:ph type="sldNum" sz="quarter" idx="10"/>
          </p:nvPr>
        </p:nvSpPr>
        <p:spPr/>
        <p:txBody>
          <a:bodyPr/>
          <a:lstStyle/>
          <a:p>
            <a:pPr algn="l"/>
            <a:r>
              <a:rPr lang="en-US" smtClean="0"/>
              <a:t>page</a:t>
            </a:r>
          </a:p>
          <a:p>
            <a:pPr algn="l"/>
            <a:r>
              <a:rPr lang="en-US" smtClean="0"/>
              <a:t>0</a:t>
            </a:r>
            <a:fld id="{37D409AB-2201-4E18-8A34-C31753AD9B06}" type="slidenum">
              <a:rPr smtClean="0"/>
              <a:pPr algn="l"/>
              <a:t>2</a:t>
            </a:fld>
            <a:endParaRPr/>
          </a:p>
        </p:txBody>
      </p:sp>
      <p:sp>
        <p:nvSpPr>
          <p:cNvPr id="5" name="Rectangle 4"/>
          <p:cNvSpPr/>
          <p:nvPr/>
        </p:nvSpPr>
        <p:spPr>
          <a:xfrm>
            <a:off x="838200" y="1600200"/>
            <a:ext cx="8458200" cy="3966676"/>
          </a:xfrm>
          <a:prstGeom prst="rect">
            <a:avLst/>
          </a:prstGeom>
        </p:spPr>
        <p:txBody>
          <a:bodyPr wrap="square" lIns="26874" tIns="13437" rIns="26874" bIns="13437">
            <a:spAutoFit/>
          </a:bodyPr>
          <a:lstStyle/>
          <a:p>
            <a:r>
              <a:rPr lang="fr-FR" b="1" dirty="0" smtClean="0">
                <a:solidFill>
                  <a:schemeClr val="bg1">
                    <a:lumMod val="10000"/>
                  </a:schemeClr>
                </a:solidFill>
                <a:latin typeface="Trebuchet MS" pitchFamily="34" charset="0"/>
                <a:ea typeface="Open Sans" pitchFamily="34" charset="0"/>
                <a:cs typeface="Open Sans" pitchFamily="34" charset="0"/>
              </a:rPr>
              <a:t>La synthèse de l'ascenseur (ELEVATOR PITCH) est faite pour vous aider.</a:t>
            </a:r>
          </a:p>
          <a:p>
            <a:endParaRPr lang="fr-FR" b="1" dirty="0" smtClean="0">
              <a:solidFill>
                <a:schemeClr val="bg1">
                  <a:lumMod val="10000"/>
                </a:schemeClr>
              </a:solidFill>
              <a:latin typeface="Trebuchet MS" pitchFamily="34" charset="0"/>
              <a:ea typeface="Open Sans" pitchFamily="34" charset="0"/>
              <a:cs typeface="Open Sans" pitchFamily="34" charset="0"/>
            </a:endParaRPr>
          </a:p>
          <a:p>
            <a:r>
              <a:rPr lang="fr-FR" b="1" dirty="0" smtClean="0">
                <a:solidFill>
                  <a:schemeClr val="bg1">
                    <a:lumMod val="10000"/>
                  </a:schemeClr>
                </a:solidFill>
                <a:latin typeface="Trebuchet MS" pitchFamily="34" charset="0"/>
                <a:ea typeface="Open Sans" pitchFamily="34" charset="0"/>
                <a:cs typeface="Open Sans" pitchFamily="34" charset="0"/>
              </a:rPr>
              <a:t>Vous devez la penser dans un objectif opérationnel et non pas marketing (du style "ce sera le progrès de l'humanité" – oui je l'ai vu).</a:t>
            </a:r>
          </a:p>
          <a:p>
            <a:endParaRPr lang="fr-FR" b="1" dirty="0" smtClean="0">
              <a:solidFill>
                <a:schemeClr val="bg1">
                  <a:lumMod val="10000"/>
                </a:schemeClr>
              </a:solidFill>
              <a:latin typeface="Trebuchet MS" pitchFamily="34" charset="0"/>
              <a:ea typeface="Open Sans" pitchFamily="34" charset="0"/>
              <a:cs typeface="Open Sans" pitchFamily="34" charset="0"/>
            </a:endParaRPr>
          </a:p>
          <a:p>
            <a:r>
              <a:rPr lang="fr-FR" b="1" dirty="0" smtClean="0">
                <a:solidFill>
                  <a:schemeClr val="bg1">
                    <a:lumMod val="10000"/>
                  </a:schemeClr>
                </a:solidFill>
                <a:latin typeface="Trebuchet MS" pitchFamily="34" charset="0"/>
                <a:ea typeface="Open Sans" pitchFamily="34" charset="0"/>
                <a:cs typeface="Open Sans" pitchFamily="34" charset="0"/>
              </a:rPr>
              <a:t>C'est un moyen efficace de faire la restitution de votre compréhension du sujet et de </a:t>
            </a:r>
            <a:r>
              <a:rPr lang="fr-FR" b="1" dirty="0" smtClean="0">
                <a:latin typeface="Trebuchet MS" pitchFamily="34" charset="0"/>
                <a:ea typeface="Open Sans" pitchFamily="34" charset="0"/>
                <a:cs typeface="Open Sans" pitchFamily="34" charset="0"/>
              </a:rPr>
              <a:t>faire valider par le client dès le départ </a:t>
            </a:r>
            <a:r>
              <a:rPr lang="fr-FR" b="1" dirty="0" smtClean="0">
                <a:solidFill>
                  <a:schemeClr val="bg1">
                    <a:lumMod val="10000"/>
                  </a:schemeClr>
                </a:solidFill>
                <a:latin typeface="Trebuchet MS" pitchFamily="34" charset="0"/>
                <a:ea typeface="Open Sans" pitchFamily="34" charset="0"/>
                <a:cs typeface="Open Sans" pitchFamily="34" charset="0"/>
              </a:rPr>
              <a:t>que vous êtes bien sur la bonne voie.</a:t>
            </a:r>
          </a:p>
          <a:p>
            <a:endParaRPr lang="fr-FR" b="1" dirty="0" smtClean="0">
              <a:solidFill>
                <a:schemeClr val="bg1">
                  <a:lumMod val="10000"/>
                </a:schemeClr>
              </a:solidFill>
              <a:latin typeface="Trebuchet MS" pitchFamily="34" charset="0"/>
              <a:ea typeface="Open Sans" pitchFamily="34" charset="0"/>
              <a:cs typeface="Open Sans" pitchFamily="34" charset="0"/>
            </a:endParaRPr>
          </a:p>
          <a:p>
            <a:endParaRPr lang="fr-FR" b="1" dirty="0" smtClean="0">
              <a:solidFill>
                <a:schemeClr val="bg1">
                  <a:lumMod val="10000"/>
                </a:schemeClr>
              </a:solidFill>
              <a:latin typeface="Trebuchet MS" pitchFamily="34" charset="0"/>
              <a:ea typeface="Open Sans" pitchFamily="34" charset="0"/>
              <a:cs typeface="Open Sans" pitchFamily="34" charset="0"/>
            </a:endParaRPr>
          </a:p>
          <a:p>
            <a:r>
              <a:rPr lang="fr-FR" b="1" dirty="0" smtClean="0">
                <a:solidFill>
                  <a:schemeClr val="bg1">
                    <a:lumMod val="10000"/>
                  </a:schemeClr>
                </a:solidFill>
                <a:latin typeface="Trebuchet MS" pitchFamily="34" charset="0"/>
                <a:ea typeface="Open Sans" pitchFamily="34" charset="0"/>
                <a:cs typeface="Open Sans" pitchFamily="34" charset="0"/>
              </a:rPr>
              <a:t>Ce n'est pas un texte introductif mais une synthèse structurée afin d'être certain de ne rien avoir oublié.</a:t>
            </a:r>
          </a:p>
          <a:p>
            <a:r>
              <a:rPr lang="fr-FR" b="1" dirty="0" smtClean="0">
                <a:solidFill>
                  <a:schemeClr val="bg1">
                    <a:lumMod val="10000"/>
                  </a:schemeClr>
                </a:solidFill>
                <a:latin typeface="Trebuchet MS" pitchFamily="34" charset="0"/>
                <a:ea typeface="Open Sans" pitchFamily="34" charset="0"/>
                <a:cs typeface="Open Sans" pitchFamily="34" charset="0"/>
              </a:rPr>
              <a:t>Le format le plus répandu (Pour,  Qui souhaitent, Notre Produit …) est rappelé page suivante (extrait  du cours AGILE)</a:t>
            </a:r>
          </a:p>
          <a:p>
            <a:endParaRPr lang="fr-FR" dirty="0" smtClean="0">
              <a:solidFill>
                <a:schemeClr val="bg1">
                  <a:lumMod val="10000"/>
                </a:schemeClr>
              </a:solidFill>
            </a:endParaRPr>
          </a:p>
          <a:p>
            <a:endParaRPr lang="fr-FR" dirty="0" smtClean="0">
              <a:solidFill>
                <a:schemeClr val="bg1">
                  <a:lumMod val="10000"/>
                </a:schemeClr>
              </a:solidFill>
            </a:endParaRPr>
          </a:p>
          <a:p>
            <a:endParaRPr lang="fr-FR" dirty="0" smtClean="0">
              <a:solidFill>
                <a:schemeClr val="bg1">
                  <a:lumMod val="10000"/>
                </a:schemeClr>
              </a:solidFill>
            </a:endParaRPr>
          </a:p>
        </p:txBody>
      </p:sp>
      <p:sp>
        <p:nvSpPr>
          <p:cNvPr id="6" name="Espace réservé du pied de page 5"/>
          <p:cNvSpPr>
            <a:spLocks noGrp="1"/>
          </p:cNvSpPr>
          <p:nvPr>
            <p:ph type="ftr" sz="quarter" idx="3"/>
          </p:nvPr>
        </p:nvSpPr>
        <p:spPr/>
        <p:txBody>
          <a:bodyPr/>
          <a:lstStyle/>
          <a:p>
            <a:r>
              <a:rPr lang="fr-FR" dirty="0" smtClean="0"/>
              <a:t>Accompagnement AGILE - Projets EISTI 2018</a:t>
            </a:r>
            <a:endParaRPr lang="fr-FR" dirty="0"/>
          </a:p>
        </p:txBody>
      </p:sp>
    </p:spTree>
    <p:extLst>
      <p:ext uri="{BB962C8B-B14F-4D97-AF65-F5344CB8AC3E}">
        <p14:creationId xmlns:p14="http://schemas.microsoft.com/office/powerpoint/2010/main" val="3127112692"/>
      </p:ext>
    </p:extLst>
  </p:cSld>
  <p:clrMapOvr>
    <a:masterClrMapping/>
  </p:clrMapOvr>
  <mc:AlternateContent xmlns:mc="http://schemas.openxmlformats.org/markup-compatibility/2006" xmlns:p14="http://schemas.microsoft.com/office/powerpoint/2010/main">
    <mc:Choice Requires="p14">
      <p:transition spd="slow" p14:dur="2500">
        <p14:flip dir="r"/>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295400"/>
            <a:ext cx="9906000" cy="5562600"/>
          </a:xfrm>
          <a:prstGeom prst="rect">
            <a:avLst/>
          </a:prstGeom>
          <a:solidFill>
            <a:srgbClr val="004FA3">
              <a:alpha val="75686"/>
            </a:srgbClr>
          </a:solidFill>
          <a:ln w="635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7890" tIns="23945" rIns="47890" bIns="23945" numCol="1" spcCol="0" rtlCol="0" fromWordArt="0" anchor="ctr" anchorCtr="0" forceAA="0" compatLnSpc="1">
            <a:prstTxWarp prst="textNoShape">
              <a:avLst/>
            </a:prstTxWarp>
            <a:noAutofit/>
          </a:bodyPr>
          <a:lstStyle/>
          <a:p>
            <a:pPr algn="ctr"/>
            <a:endParaRPr lang="fr-FR" sz="1500" dirty="0">
              <a:solidFill>
                <a:schemeClr val="tx1"/>
              </a:solidFill>
            </a:endParaRPr>
          </a:p>
        </p:txBody>
      </p:sp>
      <p:sp>
        <p:nvSpPr>
          <p:cNvPr id="28" name="TextBox 27"/>
          <p:cNvSpPr txBox="1"/>
          <p:nvPr/>
        </p:nvSpPr>
        <p:spPr>
          <a:xfrm>
            <a:off x="742950" y="1447800"/>
            <a:ext cx="8750300" cy="4403396"/>
          </a:xfrm>
          <a:prstGeom prst="rect">
            <a:avLst/>
          </a:prstGeom>
          <a:noFill/>
        </p:spPr>
        <p:txBody>
          <a:bodyPr wrap="square" lIns="47890" tIns="23945" rIns="47890" bIns="23945" rtlCol="0">
            <a:spAutoFit/>
          </a:bodyPr>
          <a:lstStyle/>
          <a:p>
            <a:pPr fontAlgn="base"/>
            <a:r>
              <a:rPr lang="fr-FR" sz="1900" b="1" dirty="0" err="1" smtClean="0">
                <a:solidFill>
                  <a:schemeClr val="bg1"/>
                </a:solidFill>
                <a:latin typeface="Trebuchet MS" pitchFamily="34" charset="0"/>
              </a:rPr>
              <a:t>Elevator</a:t>
            </a:r>
            <a:r>
              <a:rPr lang="fr-FR" sz="1900" b="1" dirty="0" smtClean="0">
                <a:solidFill>
                  <a:schemeClr val="bg1"/>
                </a:solidFill>
                <a:latin typeface="Trebuchet MS" pitchFamily="34" charset="0"/>
              </a:rPr>
              <a:t> Pitch (la formule permettant de réussir le fameux test de l’ascenseur) est un élément incontournable pour la compréhension du Produit à réaliser.</a:t>
            </a:r>
          </a:p>
          <a:p>
            <a:pPr fontAlgn="base"/>
            <a:endParaRPr lang="fr-FR" sz="1900" b="1" dirty="0" smtClean="0">
              <a:solidFill>
                <a:schemeClr val="bg1"/>
              </a:solidFill>
              <a:latin typeface="Trebuchet MS" pitchFamily="34" charset="0"/>
            </a:endParaRPr>
          </a:p>
          <a:p>
            <a:pPr fontAlgn="base"/>
            <a:r>
              <a:rPr lang="fr-FR" sz="1900" b="1" dirty="0" smtClean="0">
                <a:solidFill>
                  <a:schemeClr val="bg1"/>
                </a:solidFill>
                <a:latin typeface="Trebuchet MS" pitchFamily="34" charset="0"/>
              </a:rPr>
              <a:t>La vision synthétique se structure en 6 parties qui résument en moins de deux minutes la Vision du produit :</a:t>
            </a:r>
          </a:p>
          <a:p>
            <a:pPr marL="446088" fontAlgn="base">
              <a:spcBef>
                <a:spcPts val="600"/>
              </a:spcBef>
              <a:spcAft>
                <a:spcPts val="600"/>
              </a:spcAft>
              <a:buFont typeface="Wingdings" pitchFamily="2" charset="2"/>
              <a:buChar char="q"/>
            </a:pPr>
            <a:r>
              <a:rPr lang="fr-FR" sz="1900" b="1" dirty="0" smtClean="0">
                <a:solidFill>
                  <a:schemeClr val="bg1"/>
                </a:solidFill>
                <a:latin typeface="Trebuchet MS" pitchFamily="34" charset="0"/>
              </a:rPr>
              <a:t> POUR (public concerné par le produit)</a:t>
            </a:r>
          </a:p>
          <a:p>
            <a:pPr marL="446088" fontAlgn="base">
              <a:spcBef>
                <a:spcPts val="600"/>
              </a:spcBef>
              <a:spcAft>
                <a:spcPts val="600"/>
              </a:spcAft>
              <a:buFont typeface="Wingdings" pitchFamily="2" charset="2"/>
              <a:buChar char="q"/>
            </a:pPr>
            <a:r>
              <a:rPr lang="fr-FR" sz="1900" b="1" dirty="0" smtClean="0">
                <a:solidFill>
                  <a:schemeClr val="bg1"/>
                </a:solidFill>
                <a:latin typeface="Trebuchet MS" pitchFamily="34" charset="0"/>
              </a:rPr>
              <a:t> QUI SOUHAITENT (formulation du besoin des cibles)</a:t>
            </a:r>
          </a:p>
          <a:p>
            <a:pPr marL="446088" fontAlgn="base">
              <a:spcBef>
                <a:spcPts val="600"/>
              </a:spcBef>
              <a:spcAft>
                <a:spcPts val="600"/>
              </a:spcAft>
              <a:buFont typeface="Wingdings" pitchFamily="2" charset="2"/>
              <a:buChar char="q"/>
            </a:pPr>
            <a:r>
              <a:rPr lang="fr-FR" sz="1900" b="1" dirty="0" smtClean="0">
                <a:solidFill>
                  <a:schemeClr val="bg1"/>
                </a:solidFill>
                <a:latin typeface="Trebuchet MS" pitchFamily="34" charset="0"/>
              </a:rPr>
              <a:t> NOTRE PRODUIT EST (ce qu’est le produit)</a:t>
            </a:r>
          </a:p>
          <a:p>
            <a:pPr marL="446088" fontAlgn="base">
              <a:spcBef>
                <a:spcPts val="600"/>
              </a:spcBef>
              <a:spcAft>
                <a:spcPts val="600"/>
              </a:spcAft>
              <a:buFont typeface="Wingdings" pitchFamily="2" charset="2"/>
              <a:buChar char="q"/>
            </a:pPr>
            <a:r>
              <a:rPr lang="fr-FR" sz="1900" b="1" dirty="0" smtClean="0">
                <a:solidFill>
                  <a:schemeClr val="bg1"/>
                </a:solidFill>
                <a:latin typeface="Trebuchet MS" pitchFamily="34" charset="0"/>
              </a:rPr>
              <a:t> QUI (le bénéfice majeur, l’utilité de la solution)</a:t>
            </a:r>
          </a:p>
          <a:p>
            <a:pPr marL="446088" fontAlgn="base">
              <a:spcBef>
                <a:spcPts val="600"/>
              </a:spcBef>
              <a:spcAft>
                <a:spcPts val="600"/>
              </a:spcAft>
              <a:buFont typeface="Wingdings" pitchFamily="2" charset="2"/>
              <a:buChar char="q"/>
            </a:pPr>
            <a:r>
              <a:rPr lang="fr-FR" sz="1900" b="1" dirty="0" smtClean="0">
                <a:solidFill>
                  <a:schemeClr val="bg1"/>
                </a:solidFill>
                <a:latin typeface="Trebuchet MS" pitchFamily="34" charset="0"/>
              </a:rPr>
              <a:t> A LA DIFFERENCE DE (pratique actuelle, concurrence)</a:t>
            </a:r>
          </a:p>
          <a:p>
            <a:pPr marL="446088" fontAlgn="base">
              <a:spcBef>
                <a:spcPts val="600"/>
              </a:spcBef>
              <a:spcAft>
                <a:spcPts val="600"/>
              </a:spcAft>
              <a:buFont typeface="Wingdings" pitchFamily="2" charset="2"/>
              <a:buChar char="q"/>
            </a:pPr>
            <a:r>
              <a:rPr lang="fr-FR" sz="1900" b="1" dirty="0" smtClean="0">
                <a:solidFill>
                  <a:schemeClr val="bg1"/>
                </a:solidFill>
                <a:latin typeface="Trebuchet MS" pitchFamily="34" charset="0"/>
              </a:rPr>
              <a:t> PERMET DE (éléments différentiateurs majeurs)</a:t>
            </a:r>
          </a:p>
        </p:txBody>
      </p:sp>
      <p:sp>
        <p:nvSpPr>
          <p:cNvPr id="8" name="Title 1"/>
          <p:cNvSpPr>
            <a:spLocks noGrp="1"/>
          </p:cNvSpPr>
          <p:nvPr>
            <p:ph type="title"/>
          </p:nvPr>
        </p:nvSpPr>
        <p:spPr>
          <a:xfrm>
            <a:off x="474662" y="380948"/>
            <a:ext cx="8936038" cy="823955"/>
          </a:xfrm>
        </p:spPr>
        <p:txBody>
          <a:bodyPr/>
          <a:lstStyle/>
          <a:p>
            <a:r>
              <a:rPr lang="fr-FR" dirty="0" smtClean="0"/>
              <a:t>Phase initiale</a:t>
            </a:r>
            <a:br>
              <a:rPr lang="fr-FR" dirty="0" smtClean="0"/>
            </a:br>
            <a:r>
              <a:rPr lang="fr-FR" dirty="0" smtClean="0"/>
              <a:t>La vision du Produit : </a:t>
            </a:r>
            <a:r>
              <a:rPr lang="fr-FR" dirty="0" err="1" smtClean="0"/>
              <a:t>Elevator</a:t>
            </a:r>
            <a:r>
              <a:rPr lang="fr-FR" dirty="0" smtClean="0"/>
              <a:t> Pitch</a:t>
            </a:r>
            <a:endParaRPr lang="fr-FR" dirty="0"/>
          </a:p>
        </p:txBody>
      </p:sp>
      <p:sp>
        <p:nvSpPr>
          <p:cNvPr id="11" name="Espace réservé du numéro de diapositive 10"/>
          <p:cNvSpPr>
            <a:spLocks noGrp="1"/>
          </p:cNvSpPr>
          <p:nvPr>
            <p:ph type="sldNum" sz="quarter" idx="10"/>
          </p:nvPr>
        </p:nvSpPr>
        <p:spPr/>
        <p:txBody>
          <a:bodyPr/>
          <a:lstStyle/>
          <a:p>
            <a:r>
              <a:rPr lang="en-US" smtClean="0"/>
              <a:t>page</a:t>
            </a:r>
          </a:p>
          <a:p>
            <a:r>
              <a:rPr lang="en-US" smtClean="0"/>
              <a:t>0</a:t>
            </a:r>
            <a:fld id="{37D409AB-2201-4E18-8A34-C31753AD9B06}" type="slidenum">
              <a:rPr lang="en-US" smtClean="0"/>
              <a:pPr/>
              <a:t>3</a:t>
            </a:fld>
            <a:endParaRPr lang="en-US"/>
          </a:p>
        </p:txBody>
      </p:sp>
    </p:spTree>
    <p:extLst>
      <p:ext uri="{BB962C8B-B14F-4D97-AF65-F5344CB8AC3E}">
        <p14:creationId xmlns:p14="http://schemas.microsoft.com/office/powerpoint/2010/main" val="1642740703"/>
      </p:ext>
    </p:extLst>
  </p:cSld>
  <p:clrMapOvr>
    <a:masterClrMapping/>
  </p:clrMapOvr>
  <p:transition spd="slow">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6">
                    <a:lumMod val="50000"/>
                  </a:schemeClr>
                </a:solidFill>
                <a:cs typeface="Lato Semibold" panose="020F0502020204030203" pitchFamily="34" charset="0"/>
              </a:rPr>
              <a:t>Vision</a:t>
            </a:r>
            <a:r>
              <a:rPr lang="en-US" dirty="0" smtClean="0">
                <a:solidFill>
                  <a:schemeClr val="accent1"/>
                </a:solidFill>
              </a:rPr>
              <a:t> </a:t>
            </a:r>
            <a:r>
              <a:rPr lang="en-US" dirty="0" err="1" smtClean="0">
                <a:solidFill>
                  <a:schemeClr val="accent6">
                    <a:lumMod val="50000"/>
                  </a:schemeClr>
                </a:solidFill>
                <a:cs typeface="Lato Semibold" panose="020F0502020204030203" pitchFamily="34" charset="0"/>
              </a:rPr>
              <a:t>Produit</a:t>
            </a:r>
            <a:r>
              <a:rPr lang="en-US" dirty="0" smtClean="0"/>
              <a:t/>
            </a:r>
            <a:br>
              <a:rPr lang="en-US" dirty="0" smtClean="0"/>
            </a:br>
            <a:r>
              <a:rPr lang="en-US" dirty="0" smtClean="0"/>
              <a:t>Elevator pitch</a:t>
            </a:r>
            <a:endParaRPr lang="uk-UA" dirty="0"/>
          </a:p>
        </p:txBody>
      </p:sp>
      <p:sp>
        <p:nvSpPr>
          <p:cNvPr id="3" name="Slide Number Placeholder 2"/>
          <p:cNvSpPr>
            <a:spLocks noGrp="1"/>
          </p:cNvSpPr>
          <p:nvPr>
            <p:ph type="sldNum" sz="quarter" idx="10"/>
          </p:nvPr>
        </p:nvSpPr>
        <p:spPr/>
        <p:txBody>
          <a:bodyPr/>
          <a:lstStyle/>
          <a:p>
            <a:pPr algn="l"/>
            <a:r>
              <a:rPr lang="en-US" smtClean="0">
                <a:solidFill>
                  <a:schemeClr val="accent6">
                    <a:lumMod val="50000"/>
                  </a:schemeClr>
                </a:solidFill>
              </a:rPr>
              <a:t>page</a:t>
            </a:r>
          </a:p>
          <a:p>
            <a:pPr algn="l"/>
            <a:r>
              <a:rPr lang="en-US" smtClean="0">
                <a:solidFill>
                  <a:schemeClr val="accent6">
                    <a:lumMod val="50000"/>
                  </a:schemeClr>
                </a:solidFill>
              </a:rPr>
              <a:t>0</a:t>
            </a:r>
            <a:fld id="{37D409AB-2201-4E18-8A34-C31753AD9B06}" type="slidenum">
              <a:rPr smtClean="0">
                <a:solidFill>
                  <a:schemeClr val="accent6">
                    <a:lumMod val="50000"/>
                  </a:schemeClr>
                </a:solidFill>
              </a:rPr>
              <a:pPr algn="l"/>
              <a:t>4</a:t>
            </a:fld>
            <a:endParaRPr>
              <a:solidFill>
                <a:schemeClr val="accent6">
                  <a:lumMod val="50000"/>
                </a:schemeClr>
              </a:solidFill>
            </a:endParaRPr>
          </a:p>
        </p:txBody>
      </p:sp>
      <p:sp>
        <p:nvSpPr>
          <p:cNvPr id="6" name="Rectangle 5"/>
          <p:cNvSpPr/>
          <p:nvPr/>
        </p:nvSpPr>
        <p:spPr>
          <a:xfrm>
            <a:off x="304800" y="1981200"/>
            <a:ext cx="9296400" cy="3970318"/>
          </a:xfrm>
          <a:prstGeom prst="rect">
            <a:avLst/>
          </a:prstGeom>
        </p:spPr>
        <p:txBody>
          <a:bodyPr wrap="square">
            <a:spAutoFit/>
          </a:bodyPr>
          <a:lstStyle/>
          <a:p>
            <a:pPr marL="446088" fontAlgn="base">
              <a:spcBef>
                <a:spcPts val="600"/>
              </a:spcBef>
              <a:spcAft>
                <a:spcPts val="600"/>
              </a:spcAft>
              <a:buFont typeface="Wingdings" pitchFamily="2" charset="2"/>
              <a:buChar char="q"/>
            </a:pPr>
            <a:r>
              <a:rPr lang="fr-FR" b="1" dirty="0" smtClean="0">
                <a:solidFill>
                  <a:schemeClr val="accent6">
                    <a:lumMod val="50000"/>
                  </a:schemeClr>
                </a:solidFill>
                <a:latin typeface="Trebuchet MS" pitchFamily="34" charset="0"/>
              </a:rPr>
              <a:t>POUR (public concerné par le produit)</a:t>
            </a:r>
          </a:p>
          <a:p>
            <a:pPr marL="848383" lvl="1" fontAlgn="base">
              <a:spcBef>
                <a:spcPts val="600"/>
              </a:spcBef>
              <a:spcAft>
                <a:spcPts val="600"/>
              </a:spcAft>
            </a:pPr>
            <a:r>
              <a:rPr lang="fr-FR" b="1" i="1" dirty="0" smtClean="0">
                <a:latin typeface="Trebuchet MS" pitchFamily="34" charset="0"/>
              </a:rPr>
              <a:t>Il est préférable de cerner à ce niveau le public concerné : par exemple "Bureau Etudes ONERA" plutôt que le client institutionnel qui commande le produit.</a:t>
            </a:r>
          </a:p>
          <a:p>
            <a:pPr marL="848383" lvl="1" fontAlgn="base">
              <a:spcBef>
                <a:spcPts val="600"/>
              </a:spcBef>
              <a:spcAft>
                <a:spcPts val="600"/>
              </a:spcAft>
            </a:pPr>
            <a:endParaRPr lang="fr-FR" b="1" i="1" dirty="0" smtClean="0">
              <a:latin typeface="Trebuchet MS" pitchFamily="34" charset="0"/>
            </a:endParaRPr>
          </a:p>
          <a:p>
            <a:pPr marL="446088" fontAlgn="base">
              <a:spcBef>
                <a:spcPts val="600"/>
              </a:spcBef>
              <a:spcAft>
                <a:spcPts val="600"/>
              </a:spcAft>
              <a:buFont typeface="Wingdings" pitchFamily="2" charset="2"/>
              <a:buChar char="q"/>
            </a:pPr>
            <a:r>
              <a:rPr lang="fr-FR" b="1" dirty="0" smtClean="0">
                <a:solidFill>
                  <a:schemeClr val="accent6">
                    <a:lumMod val="50000"/>
                  </a:schemeClr>
                </a:solidFill>
                <a:latin typeface="Trebuchet MS" pitchFamily="34" charset="0"/>
              </a:rPr>
              <a:t> QUI SOUHAITENT (formulation du besoin des cibles)</a:t>
            </a:r>
          </a:p>
          <a:p>
            <a:pPr marL="893763" indent="-447675" fontAlgn="base">
              <a:spcBef>
                <a:spcPts val="600"/>
              </a:spcBef>
              <a:spcAft>
                <a:spcPts val="600"/>
              </a:spcAft>
            </a:pPr>
            <a:r>
              <a:rPr lang="fr-FR" b="1" i="1" dirty="0" smtClean="0">
                <a:latin typeface="Trebuchet MS" pitchFamily="34" charset="0"/>
              </a:rPr>
              <a:t>	La formulation ici doit être concise, par exemple :</a:t>
            </a:r>
          </a:p>
          <a:p>
            <a:pPr marL="893763" indent="-447675" fontAlgn="base">
              <a:spcBef>
                <a:spcPts val="600"/>
              </a:spcBef>
              <a:spcAft>
                <a:spcPts val="600"/>
              </a:spcAft>
            </a:pPr>
            <a:r>
              <a:rPr lang="fr-FR" b="1" i="1" dirty="0" smtClean="0">
                <a:latin typeface="Trebuchet MS" pitchFamily="34" charset="0"/>
              </a:rPr>
              <a:t>	Pour le projet ONERA ,  "Disposer d'outils performants pour optimiser l'aménagement 3D des véhicules spatiaux en prenant en compte les différentes contraintes"</a:t>
            </a:r>
            <a:br>
              <a:rPr lang="fr-FR" b="1" i="1" dirty="0" smtClean="0">
                <a:latin typeface="Trebuchet MS" pitchFamily="34" charset="0"/>
              </a:rPr>
            </a:br>
            <a:r>
              <a:rPr lang="fr-FR" b="1" i="1" dirty="0" smtClean="0">
                <a:latin typeface="Trebuchet MS" pitchFamily="34" charset="0"/>
              </a:rPr>
              <a:t>Pour le projet "Tennis de table connecté", "Disposer de solutions adaptées </a:t>
            </a:r>
            <a:r>
              <a:rPr lang="fr-FR" b="1" i="1" smtClean="0">
                <a:latin typeface="Trebuchet MS" pitchFamily="34" charset="0"/>
              </a:rPr>
              <a:t>pour modéliser </a:t>
            </a:r>
            <a:r>
              <a:rPr lang="fr-FR" b="1" i="1" dirty="0" smtClean="0">
                <a:latin typeface="Trebuchet MS" pitchFamily="34" charset="0"/>
              </a:rPr>
              <a:t>le jeu de tennis de table."</a:t>
            </a:r>
          </a:p>
          <a:p>
            <a:pPr marL="446088" fontAlgn="base">
              <a:spcBef>
                <a:spcPts val="600"/>
              </a:spcBef>
              <a:spcAft>
                <a:spcPts val="600"/>
              </a:spcAft>
            </a:pPr>
            <a:endParaRPr lang="fr-FR" b="1" i="1" dirty="0" smtClean="0">
              <a:latin typeface="Trebuchet MS" pitchFamily="34" charset="0"/>
            </a:endParaRPr>
          </a:p>
        </p:txBody>
      </p:sp>
      <p:sp>
        <p:nvSpPr>
          <p:cNvPr id="5" name="Espace réservé du pied de page 4"/>
          <p:cNvSpPr>
            <a:spLocks noGrp="1"/>
          </p:cNvSpPr>
          <p:nvPr>
            <p:ph type="ftr" sz="quarter" idx="3"/>
          </p:nvPr>
        </p:nvSpPr>
        <p:spPr/>
        <p:txBody>
          <a:bodyPr/>
          <a:lstStyle/>
          <a:p>
            <a:r>
              <a:rPr lang="fr-FR" smtClean="0"/>
              <a:t>Accompagnement AGILE - Projets EISTI 2018</a:t>
            </a:r>
            <a:endParaRPr lang="fr-FR" dirty="0"/>
          </a:p>
        </p:txBody>
      </p:sp>
    </p:spTree>
    <p:extLst>
      <p:ext uri="{BB962C8B-B14F-4D97-AF65-F5344CB8AC3E}">
        <p14:creationId xmlns:p14="http://schemas.microsoft.com/office/powerpoint/2010/main" val="3127112692"/>
      </p:ext>
    </p:extLst>
  </p:cSld>
  <p:clrMapOvr>
    <a:masterClrMapping/>
  </p:clrMapOvr>
  <mc:AlternateContent xmlns:mc="http://schemas.openxmlformats.org/markup-compatibility/2006" xmlns:p14="http://schemas.microsoft.com/office/powerpoint/2010/main">
    <mc:Choice Requires="p14">
      <p:transition spd="slow" p14:dur="2500">
        <p14:flip dir="r"/>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6">
                    <a:lumMod val="50000"/>
                  </a:schemeClr>
                </a:solidFill>
                <a:cs typeface="Lato Semibold" panose="020F0502020204030203" pitchFamily="34" charset="0"/>
              </a:rPr>
              <a:t>Vision</a:t>
            </a:r>
            <a:r>
              <a:rPr lang="en-US" dirty="0" smtClean="0">
                <a:solidFill>
                  <a:schemeClr val="accent1"/>
                </a:solidFill>
              </a:rPr>
              <a:t> </a:t>
            </a:r>
            <a:r>
              <a:rPr lang="en-US" dirty="0" err="1" smtClean="0">
                <a:solidFill>
                  <a:schemeClr val="accent6">
                    <a:lumMod val="50000"/>
                  </a:schemeClr>
                </a:solidFill>
                <a:cs typeface="Lato Semibold" panose="020F0502020204030203" pitchFamily="34" charset="0"/>
              </a:rPr>
              <a:t>Produit</a:t>
            </a:r>
            <a:r>
              <a:rPr lang="en-US" dirty="0" smtClean="0"/>
              <a:t/>
            </a:r>
            <a:br>
              <a:rPr lang="en-US" dirty="0" smtClean="0"/>
            </a:br>
            <a:r>
              <a:rPr lang="en-US" dirty="0" smtClean="0"/>
              <a:t>Elevator pitch</a:t>
            </a:r>
            <a:endParaRPr lang="uk-UA" dirty="0"/>
          </a:p>
        </p:txBody>
      </p:sp>
      <p:sp>
        <p:nvSpPr>
          <p:cNvPr id="3" name="Slide Number Placeholder 2"/>
          <p:cNvSpPr>
            <a:spLocks noGrp="1"/>
          </p:cNvSpPr>
          <p:nvPr>
            <p:ph type="sldNum" sz="quarter" idx="10"/>
          </p:nvPr>
        </p:nvSpPr>
        <p:spPr/>
        <p:txBody>
          <a:bodyPr/>
          <a:lstStyle/>
          <a:p>
            <a:pPr algn="l"/>
            <a:r>
              <a:rPr lang="en-US" smtClean="0">
                <a:solidFill>
                  <a:schemeClr val="accent6">
                    <a:lumMod val="50000"/>
                  </a:schemeClr>
                </a:solidFill>
              </a:rPr>
              <a:t>page</a:t>
            </a:r>
          </a:p>
          <a:p>
            <a:pPr algn="l"/>
            <a:r>
              <a:rPr lang="en-US" smtClean="0">
                <a:solidFill>
                  <a:schemeClr val="accent6">
                    <a:lumMod val="50000"/>
                  </a:schemeClr>
                </a:solidFill>
              </a:rPr>
              <a:t>0</a:t>
            </a:r>
            <a:fld id="{37D409AB-2201-4E18-8A34-C31753AD9B06}" type="slidenum">
              <a:rPr smtClean="0">
                <a:solidFill>
                  <a:schemeClr val="accent6">
                    <a:lumMod val="50000"/>
                  </a:schemeClr>
                </a:solidFill>
              </a:rPr>
              <a:pPr algn="l"/>
              <a:t>5</a:t>
            </a:fld>
            <a:endParaRPr>
              <a:solidFill>
                <a:schemeClr val="accent6">
                  <a:lumMod val="50000"/>
                </a:schemeClr>
              </a:solidFill>
            </a:endParaRPr>
          </a:p>
        </p:txBody>
      </p:sp>
      <p:sp>
        <p:nvSpPr>
          <p:cNvPr id="6" name="Rectangle 5"/>
          <p:cNvSpPr/>
          <p:nvPr/>
        </p:nvSpPr>
        <p:spPr>
          <a:xfrm>
            <a:off x="304800" y="1295400"/>
            <a:ext cx="9296400" cy="5355312"/>
          </a:xfrm>
          <a:prstGeom prst="rect">
            <a:avLst/>
          </a:prstGeom>
        </p:spPr>
        <p:txBody>
          <a:bodyPr wrap="square">
            <a:spAutoFit/>
          </a:bodyPr>
          <a:lstStyle/>
          <a:p>
            <a:pPr marL="446088" lvl="0" fontAlgn="base">
              <a:spcBef>
                <a:spcPts val="600"/>
              </a:spcBef>
              <a:spcAft>
                <a:spcPts val="600"/>
              </a:spcAft>
              <a:buFont typeface="Wingdings" pitchFamily="2" charset="2"/>
              <a:buChar char="q"/>
            </a:pPr>
            <a:r>
              <a:rPr lang="fr-FR" b="1" dirty="0" smtClean="0">
                <a:solidFill>
                  <a:srgbClr val="1FBAD7">
                    <a:lumMod val="50000"/>
                  </a:srgbClr>
                </a:solidFill>
                <a:latin typeface="Trebuchet MS" pitchFamily="34" charset="0"/>
              </a:rPr>
              <a:t> NOTRE PRODUIT EST (ce qu’est le produit) </a:t>
            </a:r>
          </a:p>
          <a:p>
            <a:pPr marL="848383" lvl="1" fontAlgn="base">
              <a:spcBef>
                <a:spcPts val="600"/>
              </a:spcBef>
              <a:spcAft>
                <a:spcPts val="600"/>
              </a:spcAft>
            </a:pPr>
            <a:r>
              <a:rPr lang="fr-FR" b="1" i="1" dirty="0" smtClean="0">
                <a:latin typeface="Trebuchet MS" pitchFamily="34" charset="0"/>
              </a:rPr>
              <a:t>Il est judicieux de baptiser votre produit : acronyme ou autre, si le nom n'a pas été imposé par le client.</a:t>
            </a:r>
          </a:p>
          <a:p>
            <a:pPr marL="848383" lvl="1" fontAlgn="base">
              <a:spcBef>
                <a:spcPts val="600"/>
              </a:spcBef>
              <a:spcAft>
                <a:spcPts val="600"/>
              </a:spcAft>
            </a:pPr>
            <a:r>
              <a:rPr lang="fr-FR" b="1" i="1" dirty="0" smtClean="0">
                <a:latin typeface="Trebuchet MS" pitchFamily="34" charset="0"/>
              </a:rPr>
              <a:t>Ici, on devrait voir se dégager ce qui constituera la premier niveau de l'arbre fonctionnel.</a:t>
            </a:r>
            <a:br>
              <a:rPr lang="fr-FR" b="1" i="1" dirty="0" smtClean="0">
                <a:latin typeface="Trebuchet MS" pitchFamily="34" charset="0"/>
              </a:rPr>
            </a:br>
            <a:r>
              <a:rPr lang="fr-FR" b="1" i="1" dirty="0" smtClean="0">
                <a:latin typeface="Trebuchet MS" pitchFamily="34" charset="0"/>
              </a:rPr>
              <a:t>Pour le projet ONERA, vous avez été guidé par le document de présentation qui fait état de trois parties : 1/Synthèse des documents fournis 2/Modélisation avec contraintes géométriques 3/Modélisation avec contraintes géométriques et fonctionnelles.</a:t>
            </a:r>
          </a:p>
          <a:p>
            <a:pPr marL="848383" lvl="1" fontAlgn="base">
              <a:spcBef>
                <a:spcPts val="600"/>
              </a:spcBef>
              <a:spcAft>
                <a:spcPts val="600"/>
              </a:spcAft>
            </a:pPr>
            <a:r>
              <a:rPr lang="fr-FR" b="1" i="1" dirty="0" smtClean="0">
                <a:latin typeface="Trebuchet MS" pitchFamily="34" charset="0"/>
              </a:rPr>
              <a:t>De même pour Table de tennis connectée : 1/Reconstruction, 2/Calculs 2D et 3D 3/Affichage des trajectoires</a:t>
            </a:r>
          </a:p>
          <a:p>
            <a:pPr marL="446088" fontAlgn="base">
              <a:spcBef>
                <a:spcPts val="600"/>
              </a:spcBef>
              <a:spcAft>
                <a:spcPts val="600"/>
              </a:spcAft>
              <a:buFont typeface="Wingdings" pitchFamily="2" charset="2"/>
              <a:buChar char="q"/>
            </a:pPr>
            <a:r>
              <a:rPr lang="fr-FR" b="1" dirty="0" smtClean="0">
                <a:solidFill>
                  <a:schemeClr val="accent6">
                    <a:lumMod val="50000"/>
                  </a:schemeClr>
                </a:solidFill>
                <a:latin typeface="Trebuchet MS" pitchFamily="34" charset="0"/>
              </a:rPr>
              <a:t> QUI (le bénéfice majeur, l’utilité de la solution)</a:t>
            </a:r>
          </a:p>
          <a:p>
            <a:pPr marL="801688" fontAlgn="base">
              <a:spcBef>
                <a:spcPts val="600"/>
              </a:spcBef>
              <a:spcAft>
                <a:spcPts val="600"/>
              </a:spcAft>
            </a:pPr>
            <a:r>
              <a:rPr lang="fr-FR" b="1" i="1" dirty="0" smtClean="0">
                <a:latin typeface="Trebuchet MS" pitchFamily="34" charset="0"/>
              </a:rPr>
              <a:t>Pour le projet ONERA , on pourra parler d'un état de l'art actualisé (étude biblio) et de l'exploration des différentes pistes en optimisation d'aménagement 3D</a:t>
            </a:r>
          </a:p>
          <a:p>
            <a:pPr marL="801688" fontAlgn="base">
              <a:spcBef>
                <a:spcPts val="600"/>
              </a:spcBef>
              <a:spcAft>
                <a:spcPts val="600"/>
              </a:spcAft>
            </a:pPr>
            <a:r>
              <a:rPr lang="fr-FR" b="1" i="1" dirty="0" smtClean="0">
                <a:latin typeface="Trebuchet MS" pitchFamily="34" charset="0"/>
              </a:rPr>
              <a:t>	Pour le projet "Tennis de table connecté" , on pourra parler de chaine intégrée depuis les caméras jusqu'au calcul de trajectoire 3D en fonction du temps.</a:t>
            </a:r>
          </a:p>
          <a:p>
            <a:pPr marL="446088" fontAlgn="base">
              <a:spcBef>
                <a:spcPts val="600"/>
              </a:spcBef>
              <a:spcAft>
                <a:spcPts val="600"/>
              </a:spcAft>
            </a:pPr>
            <a:endParaRPr lang="fr-FR" b="1" i="1" dirty="0" smtClean="0">
              <a:latin typeface="Trebuchet MS" pitchFamily="34" charset="0"/>
            </a:endParaRPr>
          </a:p>
        </p:txBody>
      </p:sp>
      <p:sp>
        <p:nvSpPr>
          <p:cNvPr id="7" name="Espace réservé du pied de page 6"/>
          <p:cNvSpPr>
            <a:spLocks noGrp="1"/>
          </p:cNvSpPr>
          <p:nvPr>
            <p:ph type="ftr" sz="quarter" idx="3"/>
          </p:nvPr>
        </p:nvSpPr>
        <p:spPr/>
        <p:txBody>
          <a:bodyPr/>
          <a:lstStyle/>
          <a:p>
            <a:r>
              <a:rPr lang="fr-FR" smtClean="0"/>
              <a:t>Accompagnement AGILE - Projets EISTI 2018</a:t>
            </a:r>
            <a:endParaRPr lang="fr-FR" dirty="0"/>
          </a:p>
        </p:txBody>
      </p:sp>
    </p:spTree>
    <p:extLst>
      <p:ext uri="{BB962C8B-B14F-4D97-AF65-F5344CB8AC3E}">
        <p14:creationId xmlns:p14="http://schemas.microsoft.com/office/powerpoint/2010/main" val="3127112692"/>
      </p:ext>
    </p:extLst>
  </p:cSld>
  <p:clrMapOvr>
    <a:masterClrMapping/>
  </p:clrMapOvr>
  <mc:AlternateContent xmlns:mc="http://schemas.openxmlformats.org/markup-compatibility/2006" xmlns:p14="http://schemas.microsoft.com/office/powerpoint/2010/main">
    <mc:Choice Requires="p14">
      <p:transition spd="slow" p14:dur="2500">
        <p14:flip dir="r"/>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6">
                    <a:lumMod val="50000"/>
                  </a:schemeClr>
                </a:solidFill>
                <a:cs typeface="Lato Semibold" panose="020F0502020204030203" pitchFamily="34" charset="0"/>
              </a:rPr>
              <a:t>Vision</a:t>
            </a:r>
            <a:r>
              <a:rPr lang="en-US" dirty="0" smtClean="0">
                <a:solidFill>
                  <a:schemeClr val="accent1"/>
                </a:solidFill>
              </a:rPr>
              <a:t> </a:t>
            </a:r>
            <a:r>
              <a:rPr lang="en-US" dirty="0" err="1" smtClean="0">
                <a:solidFill>
                  <a:schemeClr val="accent6">
                    <a:lumMod val="50000"/>
                  </a:schemeClr>
                </a:solidFill>
                <a:cs typeface="Lato Semibold" panose="020F0502020204030203" pitchFamily="34" charset="0"/>
              </a:rPr>
              <a:t>Produit</a:t>
            </a:r>
            <a:r>
              <a:rPr lang="en-US" dirty="0" smtClean="0"/>
              <a:t/>
            </a:r>
            <a:br>
              <a:rPr lang="en-US" dirty="0" smtClean="0"/>
            </a:br>
            <a:r>
              <a:rPr lang="en-US" dirty="0" smtClean="0"/>
              <a:t>Elevator pitch</a:t>
            </a:r>
            <a:endParaRPr lang="uk-UA" dirty="0"/>
          </a:p>
        </p:txBody>
      </p:sp>
      <p:sp>
        <p:nvSpPr>
          <p:cNvPr id="3" name="Slide Number Placeholder 2"/>
          <p:cNvSpPr>
            <a:spLocks noGrp="1"/>
          </p:cNvSpPr>
          <p:nvPr>
            <p:ph type="sldNum" sz="quarter" idx="10"/>
          </p:nvPr>
        </p:nvSpPr>
        <p:spPr/>
        <p:txBody>
          <a:bodyPr/>
          <a:lstStyle/>
          <a:p>
            <a:pPr algn="l"/>
            <a:r>
              <a:rPr lang="en-US" smtClean="0">
                <a:solidFill>
                  <a:schemeClr val="accent6">
                    <a:lumMod val="50000"/>
                  </a:schemeClr>
                </a:solidFill>
              </a:rPr>
              <a:t>page</a:t>
            </a:r>
          </a:p>
          <a:p>
            <a:pPr algn="l"/>
            <a:r>
              <a:rPr lang="en-US" smtClean="0">
                <a:solidFill>
                  <a:schemeClr val="accent6">
                    <a:lumMod val="50000"/>
                  </a:schemeClr>
                </a:solidFill>
              </a:rPr>
              <a:t>0</a:t>
            </a:r>
            <a:fld id="{37D409AB-2201-4E18-8A34-C31753AD9B06}" type="slidenum">
              <a:rPr smtClean="0">
                <a:solidFill>
                  <a:schemeClr val="accent6">
                    <a:lumMod val="50000"/>
                  </a:schemeClr>
                </a:solidFill>
              </a:rPr>
              <a:pPr algn="l"/>
              <a:t>6</a:t>
            </a:fld>
            <a:endParaRPr>
              <a:solidFill>
                <a:schemeClr val="accent6">
                  <a:lumMod val="50000"/>
                </a:schemeClr>
              </a:solidFill>
            </a:endParaRPr>
          </a:p>
        </p:txBody>
      </p:sp>
      <p:sp>
        <p:nvSpPr>
          <p:cNvPr id="6" name="Rectangle 5"/>
          <p:cNvSpPr/>
          <p:nvPr/>
        </p:nvSpPr>
        <p:spPr>
          <a:xfrm>
            <a:off x="304800" y="1219200"/>
            <a:ext cx="9296400" cy="5261491"/>
          </a:xfrm>
          <a:prstGeom prst="rect">
            <a:avLst/>
          </a:prstGeom>
        </p:spPr>
        <p:txBody>
          <a:bodyPr wrap="square">
            <a:spAutoFit/>
          </a:bodyPr>
          <a:lstStyle/>
          <a:p>
            <a:pPr marL="271463" lvl="1" indent="-4763" fontAlgn="base">
              <a:spcBef>
                <a:spcPts val="600"/>
              </a:spcBef>
              <a:spcAft>
                <a:spcPts val="600"/>
              </a:spcAft>
            </a:pPr>
            <a:r>
              <a:rPr lang="fr-FR" b="1" i="1" dirty="0" smtClean="0">
                <a:latin typeface="Trebuchet MS" pitchFamily="34" charset="0"/>
              </a:rPr>
              <a:t>Les points suivants sont un peu plus difficiles dans le cas d'un projet en années d'Etudes car le positionnement des autres produits est en général mal connu.</a:t>
            </a:r>
          </a:p>
          <a:p>
            <a:pPr marL="446088" fontAlgn="base">
              <a:spcBef>
                <a:spcPts val="600"/>
              </a:spcBef>
              <a:spcAft>
                <a:spcPts val="600"/>
              </a:spcAft>
              <a:buFont typeface="Wingdings" pitchFamily="2" charset="2"/>
              <a:buChar char="q"/>
            </a:pPr>
            <a:r>
              <a:rPr lang="fr-FR" b="1" dirty="0" smtClean="0">
                <a:solidFill>
                  <a:schemeClr val="accent6">
                    <a:lumMod val="50000"/>
                  </a:schemeClr>
                </a:solidFill>
                <a:latin typeface="Trebuchet MS" pitchFamily="34" charset="0"/>
              </a:rPr>
              <a:t>A LA DIFFERENCE DE (pratique actuelle, concurrence)</a:t>
            </a:r>
          </a:p>
          <a:p>
            <a:pPr marL="893763" fontAlgn="base">
              <a:spcBef>
                <a:spcPts val="600"/>
              </a:spcBef>
              <a:spcAft>
                <a:spcPts val="600"/>
              </a:spcAft>
            </a:pPr>
            <a:r>
              <a:rPr lang="fr-FR" b="1" i="1" dirty="0" smtClean="0">
                <a:latin typeface="Trebuchet MS" pitchFamily="34" charset="0"/>
              </a:rPr>
              <a:t>Pour le projet ONERA , les solutions de Bin </a:t>
            </a:r>
            <a:r>
              <a:rPr lang="fr-FR" b="1" i="1" dirty="0" err="1" smtClean="0">
                <a:latin typeface="Trebuchet MS" pitchFamily="34" charset="0"/>
              </a:rPr>
              <a:t>Packing</a:t>
            </a:r>
            <a:r>
              <a:rPr lang="fr-FR" b="1" i="1" dirty="0" smtClean="0">
                <a:latin typeface="Trebuchet MS" pitchFamily="34" charset="0"/>
              </a:rPr>
              <a:t> proposées sur Internet sont souvent simplistes et à l'autre extrémité les solutions des grands constructeurs aérospatiaux (EADS, Boeing, Dassault …) en matière d'aménagement de soutes sont confidentielles et hors-marché concurrentiel. </a:t>
            </a:r>
          </a:p>
          <a:p>
            <a:pPr marL="893763" fontAlgn="base">
              <a:spcBef>
                <a:spcPts val="600"/>
              </a:spcBef>
              <a:spcAft>
                <a:spcPts val="600"/>
              </a:spcAft>
            </a:pPr>
            <a:r>
              <a:rPr lang="fr-FR" b="1" i="1" dirty="0" smtClean="0">
                <a:latin typeface="Trebuchet MS" pitchFamily="34" charset="0"/>
              </a:rPr>
              <a:t>Pour le projet "Tennis de table connecté", il n'y a pas de solution concurrente.</a:t>
            </a:r>
          </a:p>
          <a:p>
            <a:pPr marL="446088" fontAlgn="base">
              <a:spcBef>
                <a:spcPts val="600"/>
              </a:spcBef>
              <a:spcAft>
                <a:spcPts val="600"/>
              </a:spcAft>
              <a:buFont typeface="Wingdings" pitchFamily="2" charset="2"/>
              <a:buChar char="q"/>
            </a:pPr>
            <a:r>
              <a:rPr lang="fr-FR" b="1" dirty="0" smtClean="0">
                <a:solidFill>
                  <a:schemeClr val="accent6">
                    <a:lumMod val="50000"/>
                  </a:schemeClr>
                </a:solidFill>
                <a:latin typeface="Trebuchet MS" pitchFamily="34" charset="0"/>
              </a:rPr>
              <a:t>PERMET DE (éléments différentiateurs majeurs).</a:t>
            </a:r>
          </a:p>
          <a:p>
            <a:pPr marL="848383" lvl="1" fontAlgn="base">
              <a:spcBef>
                <a:spcPts val="600"/>
              </a:spcBef>
              <a:spcAft>
                <a:spcPts val="600"/>
              </a:spcAft>
            </a:pPr>
            <a:r>
              <a:rPr lang="fr-FR" b="1" i="1" dirty="0" smtClean="0">
                <a:latin typeface="Trebuchet MS" pitchFamily="34" charset="0"/>
              </a:rPr>
              <a:t>Donner les éléments différentiateurs s'il y en a.</a:t>
            </a:r>
          </a:p>
          <a:p>
            <a:pPr marL="848383" lvl="1" fontAlgn="base">
              <a:spcBef>
                <a:spcPts val="600"/>
              </a:spcBef>
              <a:spcAft>
                <a:spcPts val="600"/>
              </a:spcAft>
            </a:pPr>
            <a:r>
              <a:rPr lang="fr-FR" b="1" i="1" dirty="0" smtClean="0">
                <a:latin typeface="Trebuchet MS" pitchFamily="34" charset="0"/>
              </a:rPr>
              <a:t>Il est opérationnel de dire aussi les limites du Produit : ou il s'arrête, ce qu'il ne permettra pas (c'est prudent de l'afficher au client dès le départ).</a:t>
            </a:r>
          </a:p>
          <a:p>
            <a:pPr marL="848383" lvl="1" fontAlgn="base">
              <a:spcBef>
                <a:spcPts val="600"/>
              </a:spcBef>
              <a:spcAft>
                <a:spcPts val="600"/>
              </a:spcAft>
            </a:pPr>
            <a:r>
              <a:rPr lang="fr-FR" b="1" i="1" dirty="0" smtClean="0">
                <a:latin typeface="Trebuchet MS" pitchFamily="34" charset="0"/>
              </a:rPr>
              <a:t>Par exemple, pour le projet "Tennis de table connecté", dire que l'on s'arrête au calcul et affichage de trajectoire 3D (on sait que par la suite, cela permettra des analyses nombreuses (statistiques …)  sur la pratique du tennis de table, mais ce n'est pas dans le périmètre du projet)</a:t>
            </a:r>
          </a:p>
        </p:txBody>
      </p:sp>
      <p:sp>
        <p:nvSpPr>
          <p:cNvPr id="5" name="Espace réservé du pied de page 4"/>
          <p:cNvSpPr>
            <a:spLocks noGrp="1"/>
          </p:cNvSpPr>
          <p:nvPr>
            <p:ph type="ftr" sz="quarter" idx="3"/>
          </p:nvPr>
        </p:nvSpPr>
        <p:spPr/>
        <p:txBody>
          <a:bodyPr/>
          <a:lstStyle/>
          <a:p>
            <a:r>
              <a:rPr lang="fr-FR" smtClean="0"/>
              <a:t>Accompagnement AGILE - Projets EISTI 2018</a:t>
            </a:r>
            <a:endParaRPr lang="fr-FR" dirty="0"/>
          </a:p>
        </p:txBody>
      </p:sp>
    </p:spTree>
    <p:extLst>
      <p:ext uri="{BB962C8B-B14F-4D97-AF65-F5344CB8AC3E}">
        <p14:creationId xmlns:p14="http://schemas.microsoft.com/office/powerpoint/2010/main" val="3127112692"/>
      </p:ext>
    </p:extLst>
  </p:cSld>
  <p:clrMapOvr>
    <a:masterClrMapping/>
  </p:clrMapOvr>
  <mc:AlternateContent xmlns:mc="http://schemas.openxmlformats.org/markup-compatibility/2006" xmlns:p14="http://schemas.microsoft.com/office/powerpoint/2010/main">
    <mc:Choice Requires="p14">
      <p:transition spd="slow" p14:dur="2500">
        <p14:flip dir="r"/>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6">
                    <a:lumMod val="50000"/>
                  </a:schemeClr>
                </a:solidFill>
                <a:cs typeface="Lato Semibold" panose="020F0502020204030203" pitchFamily="34" charset="0"/>
              </a:rPr>
              <a:t>Vision</a:t>
            </a:r>
            <a:r>
              <a:rPr lang="en-US" dirty="0" smtClean="0">
                <a:solidFill>
                  <a:schemeClr val="accent1"/>
                </a:solidFill>
              </a:rPr>
              <a:t> </a:t>
            </a:r>
            <a:r>
              <a:rPr lang="en-US" dirty="0" err="1" smtClean="0">
                <a:solidFill>
                  <a:schemeClr val="accent6">
                    <a:lumMod val="50000"/>
                  </a:schemeClr>
                </a:solidFill>
                <a:cs typeface="Lato Semibold" panose="020F0502020204030203" pitchFamily="34" charset="0"/>
              </a:rPr>
              <a:t>Produit</a:t>
            </a:r>
            <a:r>
              <a:rPr lang="en-US" dirty="0" smtClean="0"/>
              <a:t/>
            </a:r>
            <a:br>
              <a:rPr lang="en-US" dirty="0" smtClean="0"/>
            </a:br>
            <a:r>
              <a:rPr lang="en-US" dirty="0" err="1" smtClean="0"/>
              <a:t>Arbre</a:t>
            </a:r>
            <a:r>
              <a:rPr lang="en-US" dirty="0" smtClean="0"/>
              <a:t> </a:t>
            </a:r>
            <a:r>
              <a:rPr lang="en-US" dirty="0" err="1" smtClean="0"/>
              <a:t>fonctionnel</a:t>
            </a:r>
            <a:endParaRPr lang="uk-UA" dirty="0"/>
          </a:p>
        </p:txBody>
      </p:sp>
      <p:sp>
        <p:nvSpPr>
          <p:cNvPr id="3" name="Slide Number Placeholder 2"/>
          <p:cNvSpPr>
            <a:spLocks noGrp="1"/>
          </p:cNvSpPr>
          <p:nvPr>
            <p:ph type="sldNum" sz="quarter" idx="10"/>
          </p:nvPr>
        </p:nvSpPr>
        <p:spPr/>
        <p:txBody>
          <a:bodyPr/>
          <a:lstStyle/>
          <a:p>
            <a:pPr algn="l"/>
            <a:r>
              <a:rPr lang="en-US" smtClean="0">
                <a:solidFill>
                  <a:schemeClr val="accent6">
                    <a:lumMod val="50000"/>
                  </a:schemeClr>
                </a:solidFill>
              </a:rPr>
              <a:t>page</a:t>
            </a:r>
          </a:p>
          <a:p>
            <a:pPr algn="l"/>
            <a:r>
              <a:rPr lang="en-US" smtClean="0">
                <a:solidFill>
                  <a:schemeClr val="accent6">
                    <a:lumMod val="50000"/>
                  </a:schemeClr>
                </a:solidFill>
              </a:rPr>
              <a:t>0</a:t>
            </a:r>
            <a:fld id="{37D409AB-2201-4E18-8A34-C31753AD9B06}" type="slidenum">
              <a:rPr smtClean="0">
                <a:solidFill>
                  <a:schemeClr val="accent6">
                    <a:lumMod val="50000"/>
                  </a:schemeClr>
                </a:solidFill>
              </a:rPr>
              <a:pPr algn="l"/>
              <a:t>7</a:t>
            </a:fld>
            <a:endParaRPr>
              <a:solidFill>
                <a:schemeClr val="accent6">
                  <a:lumMod val="50000"/>
                </a:schemeClr>
              </a:solidFill>
            </a:endParaRPr>
          </a:p>
        </p:txBody>
      </p:sp>
      <p:sp>
        <p:nvSpPr>
          <p:cNvPr id="6" name="Rectangle 5"/>
          <p:cNvSpPr/>
          <p:nvPr/>
        </p:nvSpPr>
        <p:spPr>
          <a:xfrm>
            <a:off x="304800" y="1828800"/>
            <a:ext cx="9296400" cy="338554"/>
          </a:xfrm>
          <a:prstGeom prst="rect">
            <a:avLst/>
          </a:prstGeom>
        </p:spPr>
        <p:txBody>
          <a:bodyPr wrap="square">
            <a:spAutoFit/>
          </a:bodyPr>
          <a:lstStyle/>
          <a:p>
            <a:pPr marL="848383" lvl="1" fontAlgn="base">
              <a:spcBef>
                <a:spcPts val="600"/>
              </a:spcBef>
              <a:spcAft>
                <a:spcPts val="600"/>
              </a:spcAft>
            </a:pPr>
            <a:r>
              <a:rPr lang="fr-FR" b="1" i="1" dirty="0" smtClean="0">
                <a:latin typeface="Trebuchet MS" pitchFamily="34" charset="0"/>
              </a:rPr>
              <a:t>Attention à ne pas introduire des solutions techniques dans votre arbre fonctionnel</a:t>
            </a:r>
          </a:p>
        </p:txBody>
      </p:sp>
      <p:sp>
        <p:nvSpPr>
          <p:cNvPr id="5" name="Espace réservé du pied de page 4"/>
          <p:cNvSpPr>
            <a:spLocks noGrp="1"/>
          </p:cNvSpPr>
          <p:nvPr>
            <p:ph type="ftr" sz="quarter" idx="3"/>
          </p:nvPr>
        </p:nvSpPr>
        <p:spPr/>
        <p:txBody>
          <a:bodyPr/>
          <a:lstStyle/>
          <a:p>
            <a:r>
              <a:rPr lang="fr-FR" smtClean="0"/>
              <a:t>Accompagnement AGILE - Projets EISTI 2018</a:t>
            </a:r>
            <a:endParaRPr lang="fr-FR" dirty="0"/>
          </a:p>
        </p:txBody>
      </p:sp>
    </p:spTree>
    <p:extLst>
      <p:ext uri="{BB962C8B-B14F-4D97-AF65-F5344CB8AC3E}">
        <p14:creationId xmlns:p14="http://schemas.microsoft.com/office/powerpoint/2010/main" val="3127112692"/>
      </p:ext>
    </p:extLst>
  </p:cSld>
  <p:clrMapOvr>
    <a:masterClrMapping/>
  </p:clrMapOvr>
  <mc:AlternateContent xmlns:mc="http://schemas.openxmlformats.org/markup-compatibility/2006" xmlns:p14="http://schemas.microsoft.com/office/powerpoint/2010/main">
    <mc:Choice Requires="p14">
      <p:transition spd="slow" p14:dur="2500">
        <p14:flip dir="r"/>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662" y="466360"/>
            <a:ext cx="5164137" cy="691934"/>
          </a:xfrm>
        </p:spPr>
        <p:txBody>
          <a:bodyPr/>
          <a:lstStyle/>
          <a:p>
            <a:r>
              <a:rPr lang="en-US" dirty="0" smtClean="0">
                <a:solidFill>
                  <a:schemeClr val="accent6">
                    <a:lumMod val="50000"/>
                  </a:schemeClr>
                </a:solidFill>
                <a:cs typeface="Lato Semibold" panose="020F0502020204030203" pitchFamily="34" charset="0"/>
              </a:rPr>
              <a:t>Vision</a:t>
            </a:r>
            <a:r>
              <a:rPr lang="en-US" dirty="0" smtClean="0">
                <a:solidFill>
                  <a:schemeClr val="accent1"/>
                </a:solidFill>
              </a:rPr>
              <a:t> </a:t>
            </a:r>
            <a:r>
              <a:rPr lang="en-US" dirty="0" err="1" smtClean="0">
                <a:solidFill>
                  <a:schemeClr val="accent6">
                    <a:lumMod val="50000"/>
                  </a:schemeClr>
                </a:solidFill>
                <a:cs typeface="Lato Semibold" panose="020F0502020204030203" pitchFamily="34" charset="0"/>
              </a:rPr>
              <a:t>Produit</a:t>
            </a:r>
            <a:r>
              <a:rPr lang="en-US" dirty="0" smtClean="0"/>
              <a:t/>
            </a:r>
            <a:br>
              <a:rPr lang="en-US" dirty="0" smtClean="0"/>
            </a:br>
            <a:r>
              <a:rPr lang="en-US" dirty="0" err="1" smtClean="0"/>
              <a:t>Acteurs</a:t>
            </a:r>
            <a:r>
              <a:rPr lang="en-US" dirty="0" smtClean="0"/>
              <a:t> et User stories</a:t>
            </a:r>
            <a:endParaRPr lang="uk-UA" dirty="0"/>
          </a:p>
        </p:txBody>
      </p:sp>
      <p:sp>
        <p:nvSpPr>
          <p:cNvPr id="3" name="Slide Number Placeholder 2"/>
          <p:cNvSpPr>
            <a:spLocks noGrp="1"/>
          </p:cNvSpPr>
          <p:nvPr>
            <p:ph type="sldNum" sz="quarter" idx="10"/>
          </p:nvPr>
        </p:nvSpPr>
        <p:spPr/>
        <p:txBody>
          <a:bodyPr/>
          <a:lstStyle/>
          <a:p>
            <a:pPr algn="l"/>
            <a:r>
              <a:rPr lang="en-US" smtClean="0">
                <a:solidFill>
                  <a:schemeClr val="accent6">
                    <a:lumMod val="50000"/>
                  </a:schemeClr>
                </a:solidFill>
              </a:rPr>
              <a:t>page</a:t>
            </a:r>
          </a:p>
          <a:p>
            <a:pPr algn="l"/>
            <a:r>
              <a:rPr lang="en-US" smtClean="0">
                <a:solidFill>
                  <a:schemeClr val="accent6">
                    <a:lumMod val="50000"/>
                  </a:schemeClr>
                </a:solidFill>
              </a:rPr>
              <a:t>0</a:t>
            </a:r>
            <a:fld id="{37D409AB-2201-4E18-8A34-C31753AD9B06}" type="slidenum">
              <a:rPr smtClean="0">
                <a:solidFill>
                  <a:schemeClr val="accent6">
                    <a:lumMod val="50000"/>
                  </a:schemeClr>
                </a:solidFill>
              </a:rPr>
              <a:pPr algn="l"/>
              <a:t>8</a:t>
            </a:fld>
            <a:endParaRPr>
              <a:solidFill>
                <a:schemeClr val="accent6">
                  <a:lumMod val="50000"/>
                </a:schemeClr>
              </a:solidFill>
            </a:endParaRPr>
          </a:p>
        </p:txBody>
      </p:sp>
      <p:sp>
        <p:nvSpPr>
          <p:cNvPr id="6" name="Rectangle 5"/>
          <p:cNvSpPr/>
          <p:nvPr/>
        </p:nvSpPr>
        <p:spPr>
          <a:xfrm>
            <a:off x="304800" y="1371600"/>
            <a:ext cx="9296400" cy="4154984"/>
          </a:xfrm>
          <a:prstGeom prst="rect">
            <a:avLst/>
          </a:prstGeom>
        </p:spPr>
        <p:txBody>
          <a:bodyPr wrap="square">
            <a:spAutoFit/>
          </a:bodyPr>
          <a:lstStyle/>
          <a:p>
            <a:pPr marL="848383" lvl="1" fontAlgn="base">
              <a:spcBef>
                <a:spcPts val="600"/>
              </a:spcBef>
              <a:spcAft>
                <a:spcPts val="600"/>
              </a:spcAft>
            </a:pPr>
            <a:r>
              <a:rPr lang="fr-FR" b="1" i="1" dirty="0" smtClean="0">
                <a:latin typeface="Trebuchet MS" pitchFamily="34" charset="0"/>
              </a:rPr>
              <a:t>Attention, les </a:t>
            </a:r>
            <a:r>
              <a:rPr lang="fr-FR" b="1" i="1" dirty="0" smtClean="0">
                <a:solidFill>
                  <a:srgbClr val="0070C0"/>
                </a:solidFill>
                <a:latin typeface="Trebuchet MS" pitchFamily="34" charset="0"/>
              </a:rPr>
              <a:t>User Stories </a:t>
            </a:r>
            <a:r>
              <a:rPr lang="fr-FR" b="1" i="1" dirty="0" smtClean="0">
                <a:latin typeface="Trebuchet MS" pitchFamily="34" charset="0"/>
              </a:rPr>
              <a:t>ont un </a:t>
            </a:r>
            <a:r>
              <a:rPr lang="fr-FR" b="1" i="1" dirty="0" smtClean="0">
                <a:solidFill>
                  <a:srgbClr val="0070C0"/>
                </a:solidFill>
                <a:latin typeface="Trebuchet MS" pitchFamily="34" charset="0"/>
              </a:rPr>
              <a:t>sens pour le client</a:t>
            </a:r>
            <a:r>
              <a:rPr lang="fr-FR" b="1" i="1" dirty="0" smtClean="0">
                <a:latin typeface="Trebuchet MS" pitchFamily="34" charset="0"/>
              </a:rPr>
              <a:t> et les acteurs sont considérés du point de vue du client.</a:t>
            </a:r>
          </a:p>
          <a:p>
            <a:pPr marL="848383" lvl="1" fontAlgn="base">
              <a:spcBef>
                <a:spcPts val="600"/>
              </a:spcBef>
              <a:spcAft>
                <a:spcPts val="600"/>
              </a:spcAft>
            </a:pPr>
            <a:r>
              <a:rPr lang="fr-FR" b="1" i="1" dirty="0" smtClean="0">
                <a:latin typeface="Trebuchet MS" pitchFamily="34" charset="0"/>
              </a:rPr>
              <a:t>Ecrire "En tant que GSI, je peux …." n'est pas du niveau User Story, mais du niveau en-dessous, celui des </a:t>
            </a:r>
            <a:r>
              <a:rPr lang="fr-FR" b="1" i="1" dirty="0" err="1" smtClean="0">
                <a:solidFill>
                  <a:srgbClr val="0070C0"/>
                </a:solidFill>
                <a:latin typeface="Trebuchet MS" pitchFamily="34" charset="0"/>
              </a:rPr>
              <a:t>Tasks</a:t>
            </a:r>
            <a:r>
              <a:rPr lang="fr-FR" b="1" i="1" dirty="0" smtClean="0">
                <a:latin typeface="Trebuchet MS" pitchFamily="34" charset="0"/>
              </a:rPr>
              <a:t> (tâches opérationnelles).</a:t>
            </a:r>
            <a:br>
              <a:rPr lang="fr-FR" b="1" i="1" dirty="0" smtClean="0">
                <a:latin typeface="Trebuchet MS" pitchFamily="34" charset="0"/>
              </a:rPr>
            </a:br>
            <a:r>
              <a:rPr lang="fr-FR" b="1" i="1" dirty="0" smtClean="0">
                <a:latin typeface="Trebuchet MS" pitchFamily="34" charset="0"/>
              </a:rPr>
              <a:t>Le client n'a rien à faire de ces distinctions entre les membres de l'équipe, par contre c'est très bien de planifier les tâches opérationnelles entre MI et GSI.</a:t>
            </a:r>
          </a:p>
          <a:p>
            <a:pPr marL="1250678" lvl="2" fontAlgn="base">
              <a:spcBef>
                <a:spcPts val="600"/>
              </a:spcBef>
              <a:spcAft>
                <a:spcPts val="600"/>
              </a:spcAft>
            </a:pPr>
            <a:r>
              <a:rPr lang="fr-FR" i="1" dirty="0" smtClean="0">
                <a:latin typeface="Trebuchet MS" pitchFamily="34" charset="0"/>
              </a:rPr>
              <a:t>Nota : On m'a fait remarquer que le logiciel </a:t>
            </a:r>
            <a:r>
              <a:rPr lang="fr-FR" i="1" dirty="0" err="1" smtClean="0">
                <a:latin typeface="Trebuchet MS" pitchFamily="34" charset="0"/>
              </a:rPr>
              <a:t>Taiga</a:t>
            </a:r>
            <a:r>
              <a:rPr lang="fr-FR" i="1" dirty="0" smtClean="0">
                <a:latin typeface="Trebuchet MS" pitchFamily="34" charset="0"/>
              </a:rPr>
              <a:t> introduisait des User Stories d'Equipe de développement mais c'est un dévoiement qui est à éviter</a:t>
            </a:r>
          </a:p>
          <a:p>
            <a:pPr marL="1250678" lvl="2" fontAlgn="base">
              <a:spcBef>
                <a:spcPts val="600"/>
              </a:spcBef>
              <a:spcAft>
                <a:spcPts val="600"/>
              </a:spcAft>
            </a:pPr>
            <a:endParaRPr lang="fr-FR" i="1" dirty="0" smtClean="0">
              <a:latin typeface="Trebuchet MS" pitchFamily="34" charset="0"/>
            </a:endParaRPr>
          </a:p>
          <a:p>
            <a:pPr marL="848383" lvl="1" fontAlgn="base">
              <a:spcBef>
                <a:spcPts val="600"/>
              </a:spcBef>
              <a:spcAft>
                <a:spcPts val="600"/>
              </a:spcAft>
            </a:pPr>
            <a:r>
              <a:rPr lang="fr-FR" b="1" i="1" dirty="0" smtClean="0">
                <a:latin typeface="Trebuchet MS" pitchFamily="34" charset="0"/>
              </a:rPr>
              <a:t>Par contre, il est opérationnel d'introduire des </a:t>
            </a:r>
            <a:r>
              <a:rPr lang="fr-FR" b="1" i="1" dirty="0" smtClean="0">
                <a:solidFill>
                  <a:srgbClr val="0070C0"/>
                </a:solidFill>
                <a:latin typeface="Trebuchet MS" pitchFamily="34" charset="0"/>
              </a:rPr>
              <a:t>acteurs</a:t>
            </a:r>
            <a:r>
              <a:rPr lang="fr-FR" b="1" i="1" dirty="0" smtClean="0">
                <a:solidFill>
                  <a:srgbClr val="C00000"/>
                </a:solidFill>
                <a:latin typeface="Trebuchet MS" pitchFamily="34" charset="0"/>
              </a:rPr>
              <a:t> </a:t>
            </a:r>
            <a:r>
              <a:rPr lang="fr-FR" b="1" i="1" dirty="0" smtClean="0">
                <a:solidFill>
                  <a:srgbClr val="0070C0"/>
                </a:solidFill>
                <a:latin typeface="Trebuchet MS" pitchFamily="34" charset="0"/>
              </a:rPr>
              <a:t>systèmes</a:t>
            </a:r>
            <a:r>
              <a:rPr lang="fr-FR" b="1" i="1" dirty="0" smtClean="0">
                <a:solidFill>
                  <a:srgbClr val="C00000"/>
                </a:solidFill>
                <a:latin typeface="Trebuchet MS" pitchFamily="34" charset="0"/>
              </a:rPr>
              <a:t> </a:t>
            </a:r>
            <a:r>
              <a:rPr lang="fr-FR" b="1" i="1" dirty="0" smtClean="0">
                <a:latin typeface="Trebuchet MS" pitchFamily="34" charset="0"/>
              </a:rPr>
              <a:t>: en particulier pour le projet "Tennis de table connecté" on pourra efficacement poser des </a:t>
            </a:r>
            <a:r>
              <a:rPr lang="fr-FR" b="1" i="1" dirty="0" err="1" smtClean="0">
                <a:latin typeface="Trebuchet MS" pitchFamily="34" charset="0"/>
              </a:rPr>
              <a:t>Users</a:t>
            </a:r>
            <a:r>
              <a:rPr lang="fr-FR" b="1" i="1" dirty="0" smtClean="0">
                <a:latin typeface="Trebuchet MS" pitchFamily="34" charset="0"/>
              </a:rPr>
              <a:t> Stories du genre "En tant que caméra …"</a:t>
            </a:r>
            <a:br>
              <a:rPr lang="fr-FR" b="1" i="1" dirty="0" smtClean="0">
                <a:latin typeface="Trebuchet MS" pitchFamily="34" charset="0"/>
              </a:rPr>
            </a:br>
            <a:r>
              <a:rPr lang="fr-FR" b="1" i="1" dirty="0" smtClean="0">
                <a:latin typeface="Trebuchet MS" pitchFamily="34" charset="0"/>
              </a:rPr>
              <a:t>Ce projet se prête à cela et dénommer un utilisateur dans ce contexte d'échanges automatisés n'a pas grand sens.</a:t>
            </a:r>
          </a:p>
        </p:txBody>
      </p:sp>
      <p:sp>
        <p:nvSpPr>
          <p:cNvPr id="5" name="Espace réservé du pied de page 4"/>
          <p:cNvSpPr>
            <a:spLocks noGrp="1"/>
          </p:cNvSpPr>
          <p:nvPr>
            <p:ph type="ftr" sz="quarter" idx="3"/>
          </p:nvPr>
        </p:nvSpPr>
        <p:spPr/>
        <p:txBody>
          <a:bodyPr/>
          <a:lstStyle/>
          <a:p>
            <a:r>
              <a:rPr lang="fr-FR" smtClean="0"/>
              <a:t>Accompagnement AGILE - Projets EISTI 2018</a:t>
            </a:r>
            <a:endParaRPr lang="fr-FR" dirty="0"/>
          </a:p>
        </p:txBody>
      </p:sp>
    </p:spTree>
    <p:extLst>
      <p:ext uri="{BB962C8B-B14F-4D97-AF65-F5344CB8AC3E}">
        <p14:creationId xmlns:p14="http://schemas.microsoft.com/office/powerpoint/2010/main" val="3127112692"/>
      </p:ext>
    </p:extLst>
  </p:cSld>
  <p:clrMapOvr>
    <a:masterClrMapping/>
  </p:clrMapOvr>
  <mc:AlternateContent xmlns:mc="http://schemas.openxmlformats.org/markup-compatibility/2006" xmlns:p14="http://schemas.microsoft.com/office/powerpoint/2010/main">
    <mc:Choice Requires="p14">
      <p:transition spd="slow" p14:dur="2500">
        <p14:flip dir="r"/>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GENARAL LAYOUTS">
  <a:themeElements>
    <a:clrScheme name="SIMLICITY">
      <a:dk1>
        <a:srgbClr val="0A091B"/>
      </a:dk1>
      <a:lt1>
        <a:srgbClr val="F2F2F5"/>
      </a:lt1>
      <a:dk2>
        <a:srgbClr val="858591"/>
      </a:dk2>
      <a:lt2>
        <a:srgbClr val="FFFFFF"/>
      </a:lt2>
      <a:accent1>
        <a:srgbClr val="1FBAD7"/>
      </a:accent1>
      <a:accent2>
        <a:srgbClr val="C0C0C8"/>
      </a:accent2>
      <a:accent3>
        <a:srgbClr val="1FBAD7"/>
      </a:accent3>
      <a:accent4>
        <a:srgbClr val="1FBAD7"/>
      </a:accent4>
      <a:accent5>
        <a:srgbClr val="1FBAD7"/>
      </a:accent5>
      <a:accent6>
        <a:srgbClr val="1FBAD7"/>
      </a:accent6>
      <a:hlink>
        <a:srgbClr val="178BA1"/>
      </a:hlink>
      <a:folHlink>
        <a:srgbClr val="74D8EB"/>
      </a:folHlink>
    </a:clrScheme>
    <a:fontScheme name="Simplicity - Roboto">
      <a:majorFont>
        <a:latin typeface="Roboto Condensed"/>
        <a:ea typeface=""/>
        <a:cs typeface=""/>
      </a:majorFont>
      <a:minorFont>
        <a:latin typeface="Robot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7313</TotalTime>
  <Words>334</Words>
  <Application>Microsoft Office PowerPoint</Application>
  <PresentationFormat>Format A4 (210 x 297 mm)</PresentationFormat>
  <Paragraphs>83</Paragraphs>
  <Slides>8</Slides>
  <Notes>3</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8</vt:i4>
      </vt:variant>
    </vt:vector>
  </HeadingPairs>
  <TitlesOfParts>
    <vt:vector size="17" baseType="lpstr">
      <vt:lpstr>Arial</vt:lpstr>
      <vt:lpstr>Calibri</vt:lpstr>
      <vt:lpstr>Lato Semibold</vt:lpstr>
      <vt:lpstr>Open Sans</vt:lpstr>
      <vt:lpstr>Roboto</vt:lpstr>
      <vt:lpstr>Roboto Condensed</vt:lpstr>
      <vt:lpstr>Trebuchet MS</vt:lpstr>
      <vt:lpstr>Wingdings</vt:lpstr>
      <vt:lpstr>GENARAL LAYOUTS</vt:lpstr>
      <vt:lpstr>Présentation PowerPoint</vt:lpstr>
      <vt:lpstr>Vision Produit Elevator pitch</vt:lpstr>
      <vt:lpstr>Phase initiale La vision du Produit : Elevator Pitch</vt:lpstr>
      <vt:lpstr>Vision Produit Elevator pitch</vt:lpstr>
      <vt:lpstr>Vision Produit Elevator pitch</vt:lpstr>
      <vt:lpstr>Vision Produit Elevator pitch</vt:lpstr>
      <vt:lpstr>Vision Produit Arbre fonctionnel</vt:lpstr>
      <vt:lpstr>Vision Produit Acteurs et User stories</vt:lpstr>
    </vt:vector>
  </TitlesOfParts>
  <Company>diakov.net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Палотенце</dc:creator>
  <cp:lastModifiedBy>Utilisateur Windows</cp:lastModifiedBy>
  <cp:revision>942</cp:revision>
  <dcterms:created xsi:type="dcterms:W3CDTF">2015-01-20T11:47:48Z</dcterms:created>
  <dcterms:modified xsi:type="dcterms:W3CDTF">2018-03-01T03:55:04Z</dcterms:modified>
</cp:coreProperties>
</file>