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90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4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9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7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8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7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82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3E5D1-321D-40B7-A4F8-EF0E46AD6FBE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7CE5-2348-4FEA-BB97-60727513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7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CORRIGE INGENICO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1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Quelle est la marge brute d’exploitation (EBE / CA)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Taux de marge brute 	= 326 440 / 2 643 400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= 12%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8577"/>
            <a:ext cx="74723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6732240" y="3717032"/>
            <a:ext cx="1064023" cy="677443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5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0">
              <a:buNone/>
            </a:pPr>
            <a:r>
              <a:rPr lang="fr-FR" b="1" dirty="0">
                <a:solidFill>
                  <a:prstClr val="black"/>
                </a:solidFill>
              </a:rPr>
              <a:t>Quelle est la marge </a:t>
            </a:r>
            <a:r>
              <a:rPr lang="fr-FR" b="1" dirty="0" smtClean="0">
                <a:solidFill>
                  <a:prstClr val="black"/>
                </a:solidFill>
              </a:rPr>
              <a:t>nette (Résultat </a:t>
            </a:r>
            <a:r>
              <a:rPr lang="fr-FR" b="1" dirty="0">
                <a:solidFill>
                  <a:prstClr val="black"/>
                </a:solidFill>
              </a:rPr>
              <a:t>/ CA)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Taux de marge nette 	= 188 847 / </a:t>
            </a:r>
            <a:r>
              <a:rPr lang="fr-FR" dirty="0" smtClean="0"/>
              <a:t>2 643 400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= </a:t>
            </a:r>
            <a:r>
              <a:rPr lang="fr-FR" b="1" dirty="0" smtClean="0"/>
              <a:t>7 %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" y="1556792"/>
            <a:ext cx="85566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287071" y="2492896"/>
            <a:ext cx="1064023" cy="677443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 est le bénéfice par action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BPA  	= Résultat net / Nombre actions</a:t>
            </a:r>
          </a:p>
          <a:p>
            <a:pPr marL="0" indent="0">
              <a:buNone/>
            </a:pPr>
            <a:r>
              <a:rPr lang="fr-FR" dirty="0" smtClean="0"/>
              <a:t>	= 188 847 000 / </a:t>
            </a:r>
            <a:r>
              <a:rPr lang="fr-FR" dirty="0" smtClean="0"/>
              <a:t>61 784 173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= </a:t>
            </a:r>
            <a:r>
              <a:rPr lang="fr-FR" b="1" dirty="0" smtClean="0"/>
              <a:t>3,05 €</a:t>
            </a: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0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5) Quel est le montant des flux de trésorerie engendrés par l’activité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16125"/>
            <a:ext cx="8647113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833900" y="4221088"/>
            <a:ext cx="1064023" cy="677443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2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 est le montant des investissements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Investissements = 117 308 + 35 730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= </a:t>
            </a:r>
            <a:r>
              <a:rPr lang="fr-FR" b="1" dirty="0" smtClean="0"/>
              <a:t>153 038 K€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6201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653272" y="1268760"/>
            <a:ext cx="1064023" cy="482737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7671558" y="1898984"/>
            <a:ext cx="1064023" cy="482737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 est le montant des cessions d’actifs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Cession d’actif = </a:t>
            </a:r>
            <a:r>
              <a:rPr lang="fr-FR" b="1" dirty="0" smtClean="0"/>
              <a:t>726 K€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201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884368" y="1934452"/>
            <a:ext cx="1064023" cy="377888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9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/>
              <a:t>L’entreprise a-t-elle émise de nouvelles actions ?</a:t>
            </a:r>
          </a:p>
          <a:p>
            <a:pPr marL="0" indent="0">
              <a:buNone/>
            </a:pPr>
            <a:r>
              <a:rPr lang="fr-FR" b="1" dirty="0" smtClean="0"/>
              <a:t>Non</a:t>
            </a:r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852936"/>
            <a:ext cx="8764587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452321" y="2852936"/>
            <a:ext cx="1501180" cy="377888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 peut-on dire de la comparaison entre le résultat net de l’entreprise et sa variation de trésorerie 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2348880"/>
            <a:ext cx="88566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7642820" y="3041880"/>
            <a:ext cx="1501180" cy="377888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3861048"/>
            <a:ext cx="85566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rme libre 8"/>
          <p:cNvSpPr/>
          <p:nvPr/>
        </p:nvSpPr>
        <p:spPr>
          <a:xfrm>
            <a:off x="7342782" y="4981140"/>
            <a:ext cx="1501180" cy="377888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On voit que le résultat net est supérieur à celui de la variation de trésorerie .</a:t>
            </a:r>
          </a:p>
          <a:p>
            <a:pPr marL="0" indent="0">
              <a:buNone/>
            </a:pPr>
            <a:r>
              <a:rPr lang="fr-FR" dirty="0" smtClean="0"/>
              <a:t>La différence vient du fait que le résultat  ne tient pas compte </a:t>
            </a:r>
            <a:r>
              <a:rPr lang="fr-FR" dirty="0" smtClean="0"/>
              <a:t>uniquement </a:t>
            </a:r>
            <a:r>
              <a:rPr lang="fr-FR" dirty="0" smtClean="0"/>
              <a:t>des encaissements et des décaissements réalisés sur la période.</a:t>
            </a:r>
          </a:p>
          <a:p>
            <a:pPr marL="0" indent="0">
              <a:buNone/>
            </a:pPr>
            <a:r>
              <a:rPr lang="fr-FR" dirty="0" smtClean="0"/>
              <a:t>Par exemple des charges ont été comptabilisées mais pas encore décaissées.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6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/>
              <a:t>6) Quelle est la rentabilité financière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Rf</a:t>
            </a:r>
            <a:r>
              <a:rPr lang="fr-FR" dirty="0" smtClean="0"/>
              <a:t> 	= Résultat net / capitaux propres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= 188 147 / 1 850 178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= </a:t>
            </a:r>
            <a:r>
              <a:rPr lang="fr-FR" b="1" dirty="0" smtClean="0"/>
              <a:t>10,17 %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161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fr-FR" b="1" dirty="0" smtClean="0"/>
              <a:t>A combien s’élève la trésorerie et les dettes fournisseurs d’</a:t>
            </a:r>
            <a:r>
              <a:rPr lang="fr-FR" b="1" dirty="0" err="1" smtClean="0"/>
              <a:t>Ingenico</a:t>
            </a:r>
            <a:r>
              <a:rPr lang="fr-FR" b="1" dirty="0" smtClean="0"/>
              <a:t> Group.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9200"/>
            <a:ext cx="8206949" cy="30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7543800" y="4480560"/>
            <a:ext cx="948690" cy="365760"/>
          </a:xfrm>
          <a:custGeom>
            <a:avLst/>
            <a:gdLst>
              <a:gd name="connsiteX0" fmla="*/ 468630 w 948690"/>
              <a:gd name="connsiteY0" fmla="*/ 11430 h 365760"/>
              <a:gd name="connsiteX1" fmla="*/ 411480 w 948690"/>
              <a:gd name="connsiteY1" fmla="*/ 22860 h 365760"/>
              <a:gd name="connsiteX2" fmla="*/ 148590 w 948690"/>
              <a:gd name="connsiteY2" fmla="*/ 45720 h 365760"/>
              <a:gd name="connsiteX3" fmla="*/ 102870 w 948690"/>
              <a:gd name="connsiteY3" fmla="*/ 57150 h 365760"/>
              <a:gd name="connsiteX4" fmla="*/ 34290 w 948690"/>
              <a:gd name="connsiteY4" fmla="*/ 114300 h 365760"/>
              <a:gd name="connsiteX5" fmla="*/ 0 w 948690"/>
              <a:gd name="connsiteY5" fmla="*/ 137160 h 365760"/>
              <a:gd name="connsiteX6" fmla="*/ 11430 w 948690"/>
              <a:gd name="connsiteY6" fmla="*/ 320040 h 365760"/>
              <a:gd name="connsiteX7" fmla="*/ 45720 w 948690"/>
              <a:gd name="connsiteY7" fmla="*/ 342900 h 365760"/>
              <a:gd name="connsiteX8" fmla="*/ 160020 w 948690"/>
              <a:gd name="connsiteY8" fmla="*/ 365760 h 365760"/>
              <a:gd name="connsiteX9" fmla="*/ 651510 w 948690"/>
              <a:gd name="connsiteY9" fmla="*/ 354330 h 365760"/>
              <a:gd name="connsiteX10" fmla="*/ 777240 w 948690"/>
              <a:gd name="connsiteY10" fmla="*/ 331470 h 365760"/>
              <a:gd name="connsiteX11" fmla="*/ 868680 w 948690"/>
              <a:gd name="connsiteY11" fmla="*/ 320040 h 365760"/>
              <a:gd name="connsiteX12" fmla="*/ 948690 w 948690"/>
              <a:gd name="connsiteY12" fmla="*/ 228600 h 365760"/>
              <a:gd name="connsiteX13" fmla="*/ 937260 w 948690"/>
              <a:gd name="connsiteY13" fmla="*/ 114300 h 365760"/>
              <a:gd name="connsiteX14" fmla="*/ 925830 w 948690"/>
              <a:gd name="connsiteY14" fmla="*/ 80010 h 365760"/>
              <a:gd name="connsiteX15" fmla="*/ 880110 w 948690"/>
              <a:gd name="connsiteY15" fmla="*/ 57150 h 365760"/>
              <a:gd name="connsiteX16" fmla="*/ 811530 w 948690"/>
              <a:gd name="connsiteY16" fmla="*/ 34290 h 365760"/>
              <a:gd name="connsiteX17" fmla="*/ 777240 w 948690"/>
              <a:gd name="connsiteY17" fmla="*/ 22860 h 365760"/>
              <a:gd name="connsiteX18" fmla="*/ 628650 w 948690"/>
              <a:gd name="connsiteY18" fmla="*/ 0 h 365760"/>
              <a:gd name="connsiteX19" fmla="*/ 525780 w 948690"/>
              <a:gd name="connsiteY19" fmla="*/ 1143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8690" h="365760">
                <a:moveTo>
                  <a:pt x="468630" y="11430"/>
                </a:moveTo>
                <a:cubicBezTo>
                  <a:pt x="449580" y="15240"/>
                  <a:pt x="430712" y="20113"/>
                  <a:pt x="411480" y="22860"/>
                </a:cubicBezTo>
                <a:cubicBezTo>
                  <a:pt x="324803" y="35242"/>
                  <a:pt x="235545" y="39509"/>
                  <a:pt x="148590" y="45720"/>
                </a:cubicBezTo>
                <a:cubicBezTo>
                  <a:pt x="133350" y="49530"/>
                  <a:pt x="117309" y="50962"/>
                  <a:pt x="102870" y="57150"/>
                </a:cubicBezTo>
                <a:cubicBezTo>
                  <a:pt x="67814" y="72174"/>
                  <a:pt x="63369" y="90068"/>
                  <a:pt x="34290" y="114300"/>
                </a:cubicBezTo>
                <a:cubicBezTo>
                  <a:pt x="23737" y="123094"/>
                  <a:pt x="11430" y="129540"/>
                  <a:pt x="0" y="137160"/>
                </a:cubicBezTo>
                <a:cubicBezTo>
                  <a:pt x="3810" y="198120"/>
                  <a:pt x="-1820" y="260416"/>
                  <a:pt x="11430" y="320040"/>
                </a:cubicBezTo>
                <a:cubicBezTo>
                  <a:pt x="14410" y="333450"/>
                  <a:pt x="33433" y="336757"/>
                  <a:pt x="45720" y="342900"/>
                </a:cubicBezTo>
                <a:cubicBezTo>
                  <a:pt x="77639" y="358860"/>
                  <a:pt x="130534" y="361548"/>
                  <a:pt x="160020" y="365760"/>
                </a:cubicBezTo>
                <a:lnTo>
                  <a:pt x="651510" y="354330"/>
                </a:lnTo>
                <a:cubicBezTo>
                  <a:pt x="680466" y="353148"/>
                  <a:pt x="746644" y="336177"/>
                  <a:pt x="777240" y="331470"/>
                </a:cubicBezTo>
                <a:cubicBezTo>
                  <a:pt x="807600" y="326799"/>
                  <a:pt x="838200" y="323850"/>
                  <a:pt x="868680" y="320040"/>
                </a:cubicBezTo>
                <a:cubicBezTo>
                  <a:pt x="950331" y="265606"/>
                  <a:pt x="930597" y="300974"/>
                  <a:pt x="948690" y="228600"/>
                </a:cubicBezTo>
                <a:cubicBezTo>
                  <a:pt x="944880" y="190500"/>
                  <a:pt x="943082" y="152145"/>
                  <a:pt x="937260" y="114300"/>
                </a:cubicBezTo>
                <a:cubicBezTo>
                  <a:pt x="935428" y="102392"/>
                  <a:pt x="934349" y="88529"/>
                  <a:pt x="925830" y="80010"/>
                </a:cubicBezTo>
                <a:cubicBezTo>
                  <a:pt x="913782" y="67962"/>
                  <a:pt x="895930" y="63478"/>
                  <a:pt x="880110" y="57150"/>
                </a:cubicBezTo>
                <a:cubicBezTo>
                  <a:pt x="857737" y="48201"/>
                  <a:pt x="834390" y="41910"/>
                  <a:pt x="811530" y="34290"/>
                </a:cubicBezTo>
                <a:cubicBezTo>
                  <a:pt x="800100" y="30480"/>
                  <a:pt x="789195" y="24354"/>
                  <a:pt x="777240" y="22860"/>
                </a:cubicBezTo>
                <a:cubicBezTo>
                  <a:pt x="666523" y="9020"/>
                  <a:pt x="715921" y="17454"/>
                  <a:pt x="628650" y="0"/>
                </a:cubicBezTo>
                <a:cubicBezTo>
                  <a:pt x="533429" y="11903"/>
                  <a:pt x="567927" y="11430"/>
                  <a:pt x="525780" y="114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8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Quelle est la rentabilité économique ?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dirty="0" err="1" smtClean="0"/>
              <a:t>Re</a:t>
            </a:r>
            <a:r>
              <a:rPr lang="fr-FR" dirty="0" smtClean="0"/>
              <a:t> = Résultat exploitation après impôts / Actif économique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Résultat </a:t>
            </a:r>
            <a:r>
              <a:rPr lang="fr-FR" dirty="0" err="1" smtClean="0"/>
              <a:t>expl</a:t>
            </a:r>
            <a:r>
              <a:rPr lang="fr-FR" dirty="0" smtClean="0"/>
              <a:t> après impôts  = 278 425 x 2 /3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	= 185 617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754313"/>
            <a:ext cx="89201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452320" y="3573016"/>
            <a:ext cx="1501180" cy="377888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4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Actif économique = capitaux propres + dettes nettes (Dettes financières – trésorerie)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dirty="0" smtClean="0"/>
              <a:t>= 1 850 178 + 2 330 301 – 774 801</a:t>
            </a:r>
          </a:p>
          <a:p>
            <a:pPr marL="0" indent="0">
              <a:buNone/>
            </a:pPr>
            <a:r>
              <a:rPr lang="fr-FR" dirty="0" smtClean="0"/>
              <a:t>= 3 405 678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 smtClean="0"/>
              <a:t>Re</a:t>
            </a:r>
            <a:r>
              <a:rPr lang="fr-FR" dirty="0" smtClean="0"/>
              <a:t> = </a:t>
            </a:r>
            <a:r>
              <a:rPr lang="fr-FR" dirty="0" smtClean="0"/>
              <a:t>185 617  / 3 405 678</a:t>
            </a:r>
          </a:p>
          <a:p>
            <a:pPr marL="0" indent="0">
              <a:buNone/>
            </a:pPr>
            <a:r>
              <a:rPr lang="fr-FR" dirty="0" err="1" smtClean="0"/>
              <a:t>Re</a:t>
            </a:r>
            <a:r>
              <a:rPr lang="fr-FR" dirty="0" smtClean="0"/>
              <a:t> = </a:t>
            </a:r>
            <a:r>
              <a:rPr lang="fr-FR" b="1" dirty="0" smtClean="0"/>
              <a:t>5,45 %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129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Quelle est la rentabilité de l’actif ?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 smtClean="0"/>
              <a:t>ROA = (Résultat net + charges financières) / </a:t>
            </a:r>
            <a:r>
              <a:rPr lang="fr-FR" dirty="0"/>
              <a:t>A</a:t>
            </a:r>
            <a:r>
              <a:rPr lang="fr-FR" dirty="0" smtClean="0"/>
              <a:t>ctif Total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41057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7524327" y="4990698"/>
            <a:ext cx="1265739" cy="377888"/>
          </a:xfrm>
          <a:custGeom>
            <a:avLst/>
            <a:gdLst>
              <a:gd name="connsiteX0" fmla="*/ 468630 w 1064023"/>
              <a:gd name="connsiteY0" fmla="*/ 37363 h 677443"/>
              <a:gd name="connsiteX1" fmla="*/ 388620 w 1064023"/>
              <a:gd name="connsiteY1" fmla="*/ 25933 h 677443"/>
              <a:gd name="connsiteX2" fmla="*/ 160020 w 1064023"/>
              <a:gd name="connsiteY2" fmla="*/ 60223 h 677443"/>
              <a:gd name="connsiteX3" fmla="*/ 125730 w 1064023"/>
              <a:gd name="connsiteY3" fmla="*/ 71653 h 677443"/>
              <a:gd name="connsiteX4" fmla="*/ 80010 w 1064023"/>
              <a:gd name="connsiteY4" fmla="*/ 117373 h 677443"/>
              <a:gd name="connsiteX5" fmla="*/ 22860 w 1064023"/>
              <a:gd name="connsiteY5" fmla="*/ 151663 h 677443"/>
              <a:gd name="connsiteX6" fmla="*/ 0 w 1064023"/>
              <a:gd name="connsiteY6" fmla="*/ 197383 h 677443"/>
              <a:gd name="connsiteX7" fmla="*/ 11430 w 1064023"/>
              <a:gd name="connsiteY7" fmla="*/ 471703 h 677443"/>
              <a:gd name="connsiteX8" fmla="*/ 22860 w 1064023"/>
              <a:gd name="connsiteY8" fmla="*/ 505993 h 677443"/>
              <a:gd name="connsiteX9" fmla="*/ 68580 w 1064023"/>
              <a:gd name="connsiteY9" fmla="*/ 551713 h 677443"/>
              <a:gd name="connsiteX10" fmla="*/ 80010 w 1064023"/>
              <a:gd name="connsiteY10" fmla="*/ 586003 h 677443"/>
              <a:gd name="connsiteX11" fmla="*/ 125730 w 1064023"/>
              <a:gd name="connsiteY11" fmla="*/ 620293 h 677443"/>
              <a:gd name="connsiteX12" fmla="*/ 297180 w 1064023"/>
              <a:gd name="connsiteY12" fmla="*/ 677443 h 677443"/>
              <a:gd name="connsiteX13" fmla="*/ 811530 w 1064023"/>
              <a:gd name="connsiteY13" fmla="*/ 666013 h 677443"/>
              <a:gd name="connsiteX14" fmla="*/ 891540 w 1064023"/>
              <a:gd name="connsiteY14" fmla="*/ 643153 h 677443"/>
              <a:gd name="connsiteX15" fmla="*/ 960120 w 1064023"/>
              <a:gd name="connsiteY15" fmla="*/ 597433 h 677443"/>
              <a:gd name="connsiteX16" fmla="*/ 1028700 w 1064023"/>
              <a:gd name="connsiteY16" fmla="*/ 540283 h 677443"/>
              <a:gd name="connsiteX17" fmla="*/ 1062990 w 1064023"/>
              <a:gd name="connsiteY17" fmla="*/ 277393 h 677443"/>
              <a:gd name="connsiteX18" fmla="*/ 1051560 w 1064023"/>
              <a:gd name="connsiteY18" fmla="*/ 94513 h 677443"/>
              <a:gd name="connsiteX19" fmla="*/ 994410 w 1064023"/>
              <a:gd name="connsiteY19" fmla="*/ 25933 h 677443"/>
              <a:gd name="connsiteX20" fmla="*/ 960120 w 1064023"/>
              <a:gd name="connsiteY20" fmla="*/ 3073 h 677443"/>
              <a:gd name="connsiteX21" fmla="*/ 617220 w 1064023"/>
              <a:gd name="connsiteY21" fmla="*/ 3073 h 67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023" h="677443">
                <a:moveTo>
                  <a:pt x="468630" y="37363"/>
                </a:moveTo>
                <a:cubicBezTo>
                  <a:pt x="441960" y="33553"/>
                  <a:pt x="415535" y="24763"/>
                  <a:pt x="388620" y="25933"/>
                </a:cubicBezTo>
                <a:cubicBezTo>
                  <a:pt x="317671" y="29018"/>
                  <a:pt x="232733" y="39448"/>
                  <a:pt x="160020" y="60223"/>
                </a:cubicBezTo>
                <a:cubicBezTo>
                  <a:pt x="148435" y="63533"/>
                  <a:pt x="137160" y="67843"/>
                  <a:pt x="125730" y="71653"/>
                </a:cubicBezTo>
                <a:cubicBezTo>
                  <a:pt x="110490" y="86893"/>
                  <a:pt x="97023" y="104141"/>
                  <a:pt x="80010" y="117373"/>
                </a:cubicBezTo>
                <a:cubicBezTo>
                  <a:pt x="62474" y="131012"/>
                  <a:pt x="38569" y="135954"/>
                  <a:pt x="22860" y="151663"/>
                </a:cubicBezTo>
                <a:cubicBezTo>
                  <a:pt x="10812" y="163711"/>
                  <a:pt x="7620" y="182143"/>
                  <a:pt x="0" y="197383"/>
                </a:cubicBezTo>
                <a:cubicBezTo>
                  <a:pt x="3810" y="288823"/>
                  <a:pt x="4669" y="380434"/>
                  <a:pt x="11430" y="471703"/>
                </a:cubicBezTo>
                <a:cubicBezTo>
                  <a:pt x="12320" y="483718"/>
                  <a:pt x="15857" y="496189"/>
                  <a:pt x="22860" y="505993"/>
                </a:cubicBezTo>
                <a:cubicBezTo>
                  <a:pt x="35387" y="523531"/>
                  <a:pt x="53340" y="536473"/>
                  <a:pt x="68580" y="551713"/>
                </a:cubicBezTo>
                <a:cubicBezTo>
                  <a:pt x="72390" y="563143"/>
                  <a:pt x="72297" y="576747"/>
                  <a:pt x="80010" y="586003"/>
                </a:cubicBezTo>
                <a:cubicBezTo>
                  <a:pt x="92206" y="600638"/>
                  <a:pt x="110228" y="609220"/>
                  <a:pt x="125730" y="620293"/>
                </a:cubicBezTo>
                <a:cubicBezTo>
                  <a:pt x="191693" y="667410"/>
                  <a:pt x="172555" y="646287"/>
                  <a:pt x="297180" y="677443"/>
                </a:cubicBezTo>
                <a:lnTo>
                  <a:pt x="811530" y="666013"/>
                </a:lnTo>
                <a:cubicBezTo>
                  <a:pt x="817918" y="665752"/>
                  <a:pt x="881478" y="648743"/>
                  <a:pt x="891540" y="643153"/>
                </a:cubicBezTo>
                <a:cubicBezTo>
                  <a:pt x="915557" y="629810"/>
                  <a:pt x="938433" y="614301"/>
                  <a:pt x="960120" y="597433"/>
                </a:cubicBezTo>
                <a:cubicBezTo>
                  <a:pt x="1092131" y="494758"/>
                  <a:pt x="906169" y="621971"/>
                  <a:pt x="1028700" y="540283"/>
                </a:cubicBezTo>
                <a:cubicBezTo>
                  <a:pt x="1073315" y="428746"/>
                  <a:pt x="1062990" y="472199"/>
                  <a:pt x="1062990" y="277393"/>
                </a:cubicBezTo>
                <a:cubicBezTo>
                  <a:pt x="1062990" y="216314"/>
                  <a:pt x="1061086" y="154845"/>
                  <a:pt x="1051560" y="94513"/>
                </a:cubicBezTo>
                <a:cubicBezTo>
                  <a:pt x="1048835" y="77258"/>
                  <a:pt x="1004170" y="34066"/>
                  <a:pt x="994410" y="25933"/>
                </a:cubicBezTo>
                <a:cubicBezTo>
                  <a:pt x="983857" y="17139"/>
                  <a:pt x="973832" y="3904"/>
                  <a:pt x="960120" y="3073"/>
                </a:cubicBezTo>
                <a:cubicBezTo>
                  <a:pt x="846029" y="-3842"/>
                  <a:pt x="731520" y="3073"/>
                  <a:pt x="617220" y="3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8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ROA  = (188 147 + 112 035) /  6 074 972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=  </a:t>
            </a:r>
            <a:r>
              <a:rPr lang="fr-FR" b="1" dirty="0" smtClean="0"/>
              <a:t>4,94 %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428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229600" cy="251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7509488" y="2708910"/>
            <a:ext cx="1051582" cy="365760"/>
          </a:xfrm>
          <a:custGeom>
            <a:avLst/>
            <a:gdLst>
              <a:gd name="connsiteX0" fmla="*/ 434362 w 1051582"/>
              <a:gd name="connsiteY0" fmla="*/ 0 h 365760"/>
              <a:gd name="connsiteX1" fmla="*/ 171472 w 1051582"/>
              <a:gd name="connsiteY1" fmla="*/ 11430 h 365760"/>
              <a:gd name="connsiteX2" fmla="*/ 125752 w 1051582"/>
              <a:gd name="connsiteY2" fmla="*/ 22860 h 365760"/>
              <a:gd name="connsiteX3" fmla="*/ 91462 w 1051582"/>
              <a:gd name="connsiteY3" fmla="*/ 57150 h 365760"/>
              <a:gd name="connsiteX4" fmla="*/ 45742 w 1051582"/>
              <a:gd name="connsiteY4" fmla="*/ 80010 h 365760"/>
              <a:gd name="connsiteX5" fmla="*/ 45742 w 1051582"/>
              <a:gd name="connsiteY5" fmla="*/ 320040 h 365760"/>
              <a:gd name="connsiteX6" fmla="*/ 137182 w 1051582"/>
              <a:gd name="connsiteY6" fmla="*/ 365760 h 365760"/>
              <a:gd name="connsiteX7" fmla="*/ 525802 w 1051582"/>
              <a:gd name="connsiteY7" fmla="*/ 354330 h 365760"/>
              <a:gd name="connsiteX8" fmla="*/ 582952 w 1051582"/>
              <a:gd name="connsiteY8" fmla="*/ 342900 h 365760"/>
              <a:gd name="connsiteX9" fmla="*/ 960142 w 1051582"/>
              <a:gd name="connsiteY9" fmla="*/ 331470 h 365760"/>
              <a:gd name="connsiteX10" fmla="*/ 1028722 w 1051582"/>
              <a:gd name="connsiteY10" fmla="*/ 297180 h 365760"/>
              <a:gd name="connsiteX11" fmla="*/ 1051582 w 1051582"/>
              <a:gd name="connsiteY11" fmla="*/ 228600 h 365760"/>
              <a:gd name="connsiteX12" fmla="*/ 1028722 w 1051582"/>
              <a:gd name="connsiteY12" fmla="*/ 91440 h 365760"/>
              <a:gd name="connsiteX13" fmla="*/ 1017292 w 1051582"/>
              <a:gd name="connsiteY13" fmla="*/ 57150 h 365760"/>
              <a:gd name="connsiteX14" fmla="*/ 914422 w 1051582"/>
              <a:gd name="connsiteY14" fmla="*/ 0 h 365760"/>
              <a:gd name="connsiteX15" fmla="*/ 560092 w 1051582"/>
              <a:gd name="connsiteY15" fmla="*/ 1143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1582" h="365760">
                <a:moveTo>
                  <a:pt x="434362" y="0"/>
                </a:moveTo>
                <a:cubicBezTo>
                  <a:pt x="346732" y="3810"/>
                  <a:pt x="258945" y="4951"/>
                  <a:pt x="171472" y="11430"/>
                </a:cubicBezTo>
                <a:cubicBezTo>
                  <a:pt x="155806" y="12590"/>
                  <a:pt x="139391" y="15066"/>
                  <a:pt x="125752" y="22860"/>
                </a:cubicBezTo>
                <a:cubicBezTo>
                  <a:pt x="111717" y="30880"/>
                  <a:pt x="104616" y="47755"/>
                  <a:pt x="91462" y="57150"/>
                </a:cubicBezTo>
                <a:cubicBezTo>
                  <a:pt x="77597" y="67054"/>
                  <a:pt x="60982" y="72390"/>
                  <a:pt x="45742" y="80010"/>
                </a:cubicBezTo>
                <a:cubicBezTo>
                  <a:pt x="-6474" y="158334"/>
                  <a:pt x="-23436" y="167848"/>
                  <a:pt x="45742" y="320040"/>
                </a:cubicBezTo>
                <a:cubicBezTo>
                  <a:pt x="59843" y="351063"/>
                  <a:pt x="137182" y="365760"/>
                  <a:pt x="137182" y="365760"/>
                </a:cubicBezTo>
                <a:cubicBezTo>
                  <a:pt x="266722" y="361950"/>
                  <a:pt x="396376" y="360967"/>
                  <a:pt x="525802" y="354330"/>
                </a:cubicBezTo>
                <a:cubicBezTo>
                  <a:pt x="545204" y="353335"/>
                  <a:pt x="563552" y="343921"/>
                  <a:pt x="582952" y="342900"/>
                </a:cubicBezTo>
                <a:cubicBezTo>
                  <a:pt x="708566" y="336289"/>
                  <a:pt x="834412" y="335280"/>
                  <a:pt x="960142" y="331470"/>
                </a:cubicBezTo>
                <a:cubicBezTo>
                  <a:pt x="978826" y="325242"/>
                  <a:pt x="1017060" y="315839"/>
                  <a:pt x="1028722" y="297180"/>
                </a:cubicBezTo>
                <a:cubicBezTo>
                  <a:pt x="1041493" y="276746"/>
                  <a:pt x="1051582" y="228600"/>
                  <a:pt x="1051582" y="228600"/>
                </a:cubicBezTo>
                <a:cubicBezTo>
                  <a:pt x="1042306" y="154388"/>
                  <a:pt x="1045504" y="150178"/>
                  <a:pt x="1028722" y="91440"/>
                </a:cubicBezTo>
                <a:cubicBezTo>
                  <a:pt x="1025412" y="79855"/>
                  <a:pt x="1025811" y="65669"/>
                  <a:pt x="1017292" y="57150"/>
                </a:cubicBezTo>
                <a:cubicBezTo>
                  <a:pt x="977990" y="17848"/>
                  <a:pt x="957541" y="14373"/>
                  <a:pt x="914422" y="0"/>
                </a:cubicBezTo>
                <a:lnTo>
                  <a:pt x="560092" y="114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5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2 ) Quels sont l’actif total et le passif total d’</a:t>
            </a:r>
            <a:r>
              <a:rPr lang="fr-FR" b="1" dirty="0" err="1" smtClean="0"/>
              <a:t>Ingenico</a:t>
            </a:r>
            <a:r>
              <a:rPr lang="fr-FR" b="1" dirty="0" smtClean="0"/>
              <a:t> Group 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307877"/>
            <a:ext cx="88011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" y="3717032"/>
            <a:ext cx="8783637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7612380" y="2869179"/>
            <a:ext cx="1280160" cy="514101"/>
          </a:xfrm>
          <a:custGeom>
            <a:avLst/>
            <a:gdLst>
              <a:gd name="connsiteX0" fmla="*/ 640080 w 1280160"/>
              <a:gd name="connsiteY0" fmla="*/ 56901 h 514101"/>
              <a:gd name="connsiteX1" fmla="*/ 11430 w 1280160"/>
              <a:gd name="connsiteY1" fmla="*/ 102621 h 514101"/>
              <a:gd name="connsiteX2" fmla="*/ 0 w 1280160"/>
              <a:gd name="connsiteY2" fmla="*/ 136911 h 514101"/>
              <a:gd name="connsiteX3" fmla="*/ 80010 w 1280160"/>
              <a:gd name="connsiteY3" fmla="*/ 262641 h 514101"/>
              <a:gd name="connsiteX4" fmla="*/ 114300 w 1280160"/>
              <a:gd name="connsiteY4" fmla="*/ 296931 h 514101"/>
              <a:gd name="connsiteX5" fmla="*/ 148590 w 1280160"/>
              <a:gd name="connsiteY5" fmla="*/ 331221 h 514101"/>
              <a:gd name="connsiteX6" fmla="*/ 194310 w 1280160"/>
              <a:gd name="connsiteY6" fmla="*/ 354081 h 514101"/>
              <a:gd name="connsiteX7" fmla="*/ 228600 w 1280160"/>
              <a:gd name="connsiteY7" fmla="*/ 365511 h 514101"/>
              <a:gd name="connsiteX8" fmla="*/ 297180 w 1280160"/>
              <a:gd name="connsiteY8" fmla="*/ 422661 h 514101"/>
              <a:gd name="connsiteX9" fmla="*/ 331470 w 1280160"/>
              <a:gd name="connsiteY9" fmla="*/ 434091 h 514101"/>
              <a:gd name="connsiteX10" fmla="*/ 400050 w 1280160"/>
              <a:gd name="connsiteY10" fmla="*/ 468381 h 514101"/>
              <a:gd name="connsiteX11" fmla="*/ 434340 w 1280160"/>
              <a:gd name="connsiteY11" fmla="*/ 502671 h 514101"/>
              <a:gd name="connsiteX12" fmla="*/ 468630 w 1280160"/>
              <a:gd name="connsiteY12" fmla="*/ 514101 h 514101"/>
              <a:gd name="connsiteX13" fmla="*/ 1143000 w 1280160"/>
              <a:gd name="connsiteY13" fmla="*/ 502671 h 514101"/>
              <a:gd name="connsiteX14" fmla="*/ 1188720 w 1280160"/>
              <a:gd name="connsiteY14" fmla="*/ 479811 h 514101"/>
              <a:gd name="connsiteX15" fmla="*/ 1257300 w 1280160"/>
              <a:gd name="connsiteY15" fmla="*/ 422661 h 514101"/>
              <a:gd name="connsiteX16" fmla="*/ 1280160 w 1280160"/>
              <a:gd name="connsiteY16" fmla="*/ 388371 h 514101"/>
              <a:gd name="connsiteX17" fmla="*/ 1257300 w 1280160"/>
              <a:gd name="connsiteY17" fmla="*/ 171201 h 514101"/>
              <a:gd name="connsiteX18" fmla="*/ 1234440 w 1280160"/>
              <a:gd name="connsiteY18" fmla="*/ 125481 h 514101"/>
              <a:gd name="connsiteX19" fmla="*/ 1177290 w 1280160"/>
              <a:gd name="connsiteY19" fmla="*/ 56901 h 514101"/>
              <a:gd name="connsiteX20" fmla="*/ 1120140 w 1280160"/>
              <a:gd name="connsiteY20" fmla="*/ 34041 h 514101"/>
              <a:gd name="connsiteX21" fmla="*/ 1085850 w 1280160"/>
              <a:gd name="connsiteY21" fmla="*/ 11181 h 514101"/>
              <a:gd name="connsiteX22" fmla="*/ 822960 w 1280160"/>
              <a:gd name="connsiteY22" fmla="*/ 11181 h 5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80160" h="514101">
                <a:moveTo>
                  <a:pt x="640080" y="56901"/>
                </a:moveTo>
                <a:cubicBezTo>
                  <a:pt x="521073" y="59146"/>
                  <a:pt x="112277" y="-99072"/>
                  <a:pt x="11430" y="102621"/>
                </a:cubicBezTo>
                <a:cubicBezTo>
                  <a:pt x="6042" y="113397"/>
                  <a:pt x="3810" y="125481"/>
                  <a:pt x="0" y="136911"/>
                </a:cubicBezTo>
                <a:cubicBezTo>
                  <a:pt x="17770" y="225762"/>
                  <a:pt x="-2307" y="180324"/>
                  <a:pt x="80010" y="262641"/>
                </a:cubicBezTo>
                <a:lnTo>
                  <a:pt x="114300" y="296931"/>
                </a:lnTo>
                <a:cubicBezTo>
                  <a:pt x="125730" y="308361"/>
                  <a:pt x="134132" y="323992"/>
                  <a:pt x="148590" y="331221"/>
                </a:cubicBezTo>
                <a:cubicBezTo>
                  <a:pt x="163830" y="338841"/>
                  <a:pt x="178649" y="347369"/>
                  <a:pt x="194310" y="354081"/>
                </a:cubicBezTo>
                <a:cubicBezTo>
                  <a:pt x="205384" y="358827"/>
                  <a:pt x="217824" y="360123"/>
                  <a:pt x="228600" y="365511"/>
                </a:cubicBezTo>
                <a:cubicBezTo>
                  <a:pt x="303392" y="402907"/>
                  <a:pt x="221344" y="372104"/>
                  <a:pt x="297180" y="422661"/>
                </a:cubicBezTo>
                <a:cubicBezTo>
                  <a:pt x="307205" y="429344"/>
                  <a:pt x="320694" y="428703"/>
                  <a:pt x="331470" y="434091"/>
                </a:cubicBezTo>
                <a:cubicBezTo>
                  <a:pt x="420100" y="478406"/>
                  <a:pt x="313861" y="439651"/>
                  <a:pt x="400050" y="468381"/>
                </a:cubicBezTo>
                <a:cubicBezTo>
                  <a:pt x="411480" y="479811"/>
                  <a:pt x="420890" y="493705"/>
                  <a:pt x="434340" y="502671"/>
                </a:cubicBezTo>
                <a:cubicBezTo>
                  <a:pt x="444365" y="509354"/>
                  <a:pt x="456582" y="514101"/>
                  <a:pt x="468630" y="514101"/>
                </a:cubicBezTo>
                <a:cubicBezTo>
                  <a:pt x="693452" y="514101"/>
                  <a:pt x="918210" y="506481"/>
                  <a:pt x="1143000" y="502671"/>
                </a:cubicBezTo>
                <a:cubicBezTo>
                  <a:pt x="1158240" y="495051"/>
                  <a:pt x="1173926" y="488265"/>
                  <a:pt x="1188720" y="479811"/>
                </a:cubicBezTo>
                <a:cubicBezTo>
                  <a:pt x="1217328" y="463464"/>
                  <a:pt x="1235809" y="448450"/>
                  <a:pt x="1257300" y="422661"/>
                </a:cubicBezTo>
                <a:cubicBezTo>
                  <a:pt x="1266094" y="412108"/>
                  <a:pt x="1272540" y="399801"/>
                  <a:pt x="1280160" y="388371"/>
                </a:cubicBezTo>
                <a:cubicBezTo>
                  <a:pt x="1277666" y="350964"/>
                  <a:pt x="1279884" y="231426"/>
                  <a:pt x="1257300" y="171201"/>
                </a:cubicBezTo>
                <a:cubicBezTo>
                  <a:pt x="1251317" y="155247"/>
                  <a:pt x="1242894" y="140275"/>
                  <a:pt x="1234440" y="125481"/>
                </a:cubicBezTo>
                <a:cubicBezTo>
                  <a:pt x="1222151" y="103976"/>
                  <a:pt x="1198304" y="70034"/>
                  <a:pt x="1177290" y="56901"/>
                </a:cubicBezTo>
                <a:cubicBezTo>
                  <a:pt x="1159891" y="46027"/>
                  <a:pt x="1138491" y="43217"/>
                  <a:pt x="1120140" y="34041"/>
                </a:cubicBezTo>
                <a:cubicBezTo>
                  <a:pt x="1107853" y="27898"/>
                  <a:pt x="1099547" y="12235"/>
                  <a:pt x="1085850" y="11181"/>
                </a:cubicBezTo>
                <a:cubicBezTo>
                  <a:pt x="998478" y="4460"/>
                  <a:pt x="910590" y="11181"/>
                  <a:pt x="822960" y="1118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7452320" y="4581128"/>
            <a:ext cx="1280160" cy="514101"/>
          </a:xfrm>
          <a:custGeom>
            <a:avLst/>
            <a:gdLst>
              <a:gd name="connsiteX0" fmla="*/ 640080 w 1280160"/>
              <a:gd name="connsiteY0" fmla="*/ 56901 h 514101"/>
              <a:gd name="connsiteX1" fmla="*/ 11430 w 1280160"/>
              <a:gd name="connsiteY1" fmla="*/ 102621 h 514101"/>
              <a:gd name="connsiteX2" fmla="*/ 0 w 1280160"/>
              <a:gd name="connsiteY2" fmla="*/ 136911 h 514101"/>
              <a:gd name="connsiteX3" fmla="*/ 80010 w 1280160"/>
              <a:gd name="connsiteY3" fmla="*/ 262641 h 514101"/>
              <a:gd name="connsiteX4" fmla="*/ 114300 w 1280160"/>
              <a:gd name="connsiteY4" fmla="*/ 296931 h 514101"/>
              <a:gd name="connsiteX5" fmla="*/ 148590 w 1280160"/>
              <a:gd name="connsiteY5" fmla="*/ 331221 h 514101"/>
              <a:gd name="connsiteX6" fmla="*/ 194310 w 1280160"/>
              <a:gd name="connsiteY6" fmla="*/ 354081 h 514101"/>
              <a:gd name="connsiteX7" fmla="*/ 228600 w 1280160"/>
              <a:gd name="connsiteY7" fmla="*/ 365511 h 514101"/>
              <a:gd name="connsiteX8" fmla="*/ 297180 w 1280160"/>
              <a:gd name="connsiteY8" fmla="*/ 422661 h 514101"/>
              <a:gd name="connsiteX9" fmla="*/ 331470 w 1280160"/>
              <a:gd name="connsiteY9" fmla="*/ 434091 h 514101"/>
              <a:gd name="connsiteX10" fmla="*/ 400050 w 1280160"/>
              <a:gd name="connsiteY10" fmla="*/ 468381 h 514101"/>
              <a:gd name="connsiteX11" fmla="*/ 434340 w 1280160"/>
              <a:gd name="connsiteY11" fmla="*/ 502671 h 514101"/>
              <a:gd name="connsiteX12" fmla="*/ 468630 w 1280160"/>
              <a:gd name="connsiteY12" fmla="*/ 514101 h 514101"/>
              <a:gd name="connsiteX13" fmla="*/ 1143000 w 1280160"/>
              <a:gd name="connsiteY13" fmla="*/ 502671 h 514101"/>
              <a:gd name="connsiteX14" fmla="*/ 1188720 w 1280160"/>
              <a:gd name="connsiteY14" fmla="*/ 479811 h 514101"/>
              <a:gd name="connsiteX15" fmla="*/ 1257300 w 1280160"/>
              <a:gd name="connsiteY15" fmla="*/ 422661 h 514101"/>
              <a:gd name="connsiteX16" fmla="*/ 1280160 w 1280160"/>
              <a:gd name="connsiteY16" fmla="*/ 388371 h 514101"/>
              <a:gd name="connsiteX17" fmla="*/ 1257300 w 1280160"/>
              <a:gd name="connsiteY17" fmla="*/ 171201 h 514101"/>
              <a:gd name="connsiteX18" fmla="*/ 1234440 w 1280160"/>
              <a:gd name="connsiteY18" fmla="*/ 125481 h 514101"/>
              <a:gd name="connsiteX19" fmla="*/ 1177290 w 1280160"/>
              <a:gd name="connsiteY19" fmla="*/ 56901 h 514101"/>
              <a:gd name="connsiteX20" fmla="*/ 1120140 w 1280160"/>
              <a:gd name="connsiteY20" fmla="*/ 34041 h 514101"/>
              <a:gd name="connsiteX21" fmla="*/ 1085850 w 1280160"/>
              <a:gd name="connsiteY21" fmla="*/ 11181 h 514101"/>
              <a:gd name="connsiteX22" fmla="*/ 822960 w 1280160"/>
              <a:gd name="connsiteY22" fmla="*/ 11181 h 5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80160" h="514101">
                <a:moveTo>
                  <a:pt x="640080" y="56901"/>
                </a:moveTo>
                <a:cubicBezTo>
                  <a:pt x="521073" y="59146"/>
                  <a:pt x="112277" y="-99072"/>
                  <a:pt x="11430" y="102621"/>
                </a:cubicBezTo>
                <a:cubicBezTo>
                  <a:pt x="6042" y="113397"/>
                  <a:pt x="3810" y="125481"/>
                  <a:pt x="0" y="136911"/>
                </a:cubicBezTo>
                <a:cubicBezTo>
                  <a:pt x="17770" y="225762"/>
                  <a:pt x="-2307" y="180324"/>
                  <a:pt x="80010" y="262641"/>
                </a:cubicBezTo>
                <a:lnTo>
                  <a:pt x="114300" y="296931"/>
                </a:lnTo>
                <a:cubicBezTo>
                  <a:pt x="125730" y="308361"/>
                  <a:pt x="134132" y="323992"/>
                  <a:pt x="148590" y="331221"/>
                </a:cubicBezTo>
                <a:cubicBezTo>
                  <a:pt x="163830" y="338841"/>
                  <a:pt x="178649" y="347369"/>
                  <a:pt x="194310" y="354081"/>
                </a:cubicBezTo>
                <a:cubicBezTo>
                  <a:pt x="205384" y="358827"/>
                  <a:pt x="217824" y="360123"/>
                  <a:pt x="228600" y="365511"/>
                </a:cubicBezTo>
                <a:cubicBezTo>
                  <a:pt x="303392" y="402907"/>
                  <a:pt x="221344" y="372104"/>
                  <a:pt x="297180" y="422661"/>
                </a:cubicBezTo>
                <a:cubicBezTo>
                  <a:pt x="307205" y="429344"/>
                  <a:pt x="320694" y="428703"/>
                  <a:pt x="331470" y="434091"/>
                </a:cubicBezTo>
                <a:cubicBezTo>
                  <a:pt x="420100" y="478406"/>
                  <a:pt x="313861" y="439651"/>
                  <a:pt x="400050" y="468381"/>
                </a:cubicBezTo>
                <a:cubicBezTo>
                  <a:pt x="411480" y="479811"/>
                  <a:pt x="420890" y="493705"/>
                  <a:pt x="434340" y="502671"/>
                </a:cubicBezTo>
                <a:cubicBezTo>
                  <a:pt x="444365" y="509354"/>
                  <a:pt x="456582" y="514101"/>
                  <a:pt x="468630" y="514101"/>
                </a:cubicBezTo>
                <a:cubicBezTo>
                  <a:pt x="693452" y="514101"/>
                  <a:pt x="918210" y="506481"/>
                  <a:pt x="1143000" y="502671"/>
                </a:cubicBezTo>
                <a:cubicBezTo>
                  <a:pt x="1158240" y="495051"/>
                  <a:pt x="1173926" y="488265"/>
                  <a:pt x="1188720" y="479811"/>
                </a:cubicBezTo>
                <a:cubicBezTo>
                  <a:pt x="1217328" y="463464"/>
                  <a:pt x="1235809" y="448450"/>
                  <a:pt x="1257300" y="422661"/>
                </a:cubicBezTo>
                <a:cubicBezTo>
                  <a:pt x="1266094" y="412108"/>
                  <a:pt x="1272540" y="399801"/>
                  <a:pt x="1280160" y="388371"/>
                </a:cubicBezTo>
                <a:cubicBezTo>
                  <a:pt x="1277666" y="350964"/>
                  <a:pt x="1279884" y="231426"/>
                  <a:pt x="1257300" y="171201"/>
                </a:cubicBezTo>
                <a:cubicBezTo>
                  <a:pt x="1251317" y="155247"/>
                  <a:pt x="1242894" y="140275"/>
                  <a:pt x="1234440" y="125481"/>
                </a:cubicBezTo>
                <a:cubicBezTo>
                  <a:pt x="1222151" y="103976"/>
                  <a:pt x="1198304" y="70034"/>
                  <a:pt x="1177290" y="56901"/>
                </a:cubicBezTo>
                <a:cubicBezTo>
                  <a:pt x="1159891" y="46027"/>
                  <a:pt x="1138491" y="43217"/>
                  <a:pt x="1120140" y="34041"/>
                </a:cubicBezTo>
                <a:cubicBezTo>
                  <a:pt x="1107853" y="27898"/>
                  <a:pt x="1099547" y="12235"/>
                  <a:pt x="1085850" y="11181"/>
                </a:cubicBezTo>
                <a:cubicBezTo>
                  <a:pt x="998478" y="4460"/>
                  <a:pt x="910590" y="11181"/>
                  <a:pt x="822960" y="1118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Quelle est la valeur comptable des capitaux propres de ce groupe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4" y="2348880"/>
            <a:ext cx="85010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7726680" y="5109210"/>
            <a:ext cx="1303132" cy="502920"/>
          </a:xfrm>
          <a:custGeom>
            <a:avLst/>
            <a:gdLst>
              <a:gd name="connsiteX0" fmla="*/ 594360 w 1303132"/>
              <a:gd name="connsiteY0" fmla="*/ 11430 h 502920"/>
              <a:gd name="connsiteX1" fmla="*/ 171450 w 1303132"/>
              <a:gd name="connsiteY1" fmla="*/ 22860 h 502920"/>
              <a:gd name="connsiteX2" fmla="*/ 137160 w 1303132"/>
              <a:gd name="connsiteY2" fmla="*/ 45720 h 502920"/>
              <a:gd name="connsiteX3" fmla="*/ 80010 w 1303132"/>
              <a:gd name="connsiteY3" fmla="*/ 102870 h 502920"/>
              <a:gd name="connsiteX4" fmla="*/ 57150 w 1303132"/>
              <a:gd name="connsiteY4" fmla="*/ 137160 h 502920"/>
              <a:gd name="connsiteX5" fmla="*/ 22860 w 1303132"/>
              <a:gd name="connsiteY5" fmla="*/ 240030 h 502920"/>
              <a:gd name="connsiteX6" fmla="*/ 11430 w 1303132"/>
              <a:gd name="connsiteY6" fmla="*/ 274320 h 502920"/>
              <a:gd name="connsiteX7" fmla="*/ 0 w 1303132"/>
              <a:gd name="connsiteY7" fmla="*/ 308610 h 502920"/>
              <a:gd name="connsiteX8" fmla="*/ 22860 w 1303132"/>
              <a:gd name="connsiteY8" fmla="*/ 411480 h 502920"/>
              <a:gd name="connsiteX9" fmla="*/ 91440 w 1303132"/>
              <a:gd name="connsiteY9" fmla="*/ 480060 h 502920"/>
              <a:gd name="connsiteX10" fmla="*/ 354330 w 1303132"/>
              <a:gd name="connsiteY10" fmla="*/ 502920 h 502920"/>
              <a:gd name="connsiteX11" fmla="*/ 765810 w 1303132"/>
              <a:gd name="connsiteY11" fmla="*/ 457200 h 502920"/>
              <a:gd name="connsiteX12" fmla="*/ 868680 w 1303132"/>
              <a:gd name="connsiteY12" fmla="*/ 422910 h 502920"/>
              <a:gd name="connsiteX13" fmla="*/ 902970 w 1303132"/>
              <a:gd name="connsiteY13" fmla="*/ 411480 h 502920"/>
              <a:gd name="connsiteX14" fmla="*/ 937260 w 1303132"/>
              <a:gd name="connsiteY14" fmla="*/ 400050 h 502920"/>
              <a:gd name="connsiteX15" fmla="*/ 1074420 w 1303132"/>
              <a:gd name="connsiteY15" fmla="*/ 308610 h 502920"/>
              <a:gd name="connsiteX16" fmla="*/ 1177290 w 1303132"/>
              <a:gd name="connsiteY16" fmla="*/ 274320 h 502920"/>
              <a:gd name="connsiteX17" fmla="*/ 1291590 w 1303132"/>
              <a:gd name="connsiteY17" fmla="*/ 240030 h 502920"/>
              <a:gd name="connsiteX18" fmla="*/ 1303020 w 1303132"/>
              <a:gd name="connsiteY18" fmla="*/ 194310 h 502920"/>
              <a:gd name="connsiteX19" fmla="*/ 1280160 w 1303132"/>
              <a:gd name="connsiteY19" fmla="*/ 91440 h 502920"/>
              <a:gd name="connsiteX20" fmla="*/ 1223010 w 1303132"/>
              <a:gd name="connsiteY20" fmla="*/ 45720 h 502920"/>
              <a:gd name="connsiteX21" fmla="*/ 1120140 w 1303132"/>
              <a:gd name="connsiteY21" fmla="*/ 11430 h 502920"/>
              <a:gd name="connsiteX22" fmla="*/ 1085850 w 1303132"/>
              <a:gd name="connsiteY22" fmla="*/ 0 h 502920"/>
              <a:gd name="connsiteX23" fmla="*/ 971550 w 1303132"/>
              <a:gd name="connsiteY23" fmla="*/ 11430 h 502920"/>
              <a:gd name="connsiteX24" fmla="*/ 925830 w 1303132"/>
              <a:gd name="connsiteY24" fmla="*/ 34290 h 502920"/>
              <a:gd name="connsiteX25" fmla="*/ 857250 w 1303132"/>
              <a:gd name="connsiteY25" fmla="*/ 57150 h 502920"/>
              <a:gd name="connsiteX26" fmla="*/ 822960 w 1303132"/>
              <a:gd name="connsiteY26" fmla="*/ 68580 h 502920"/>
              <a:gd name="connsiteX27" fmla="*/ 685800 w 1303132"/>
              <a:gd name="connsiteY27" fmla="*/ 6858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03132" h="502920">
                <a:moveTo>
                  <a:pt x="594360" y="11430"/>
                </a:moveTo>
                <a:cubicBezTo>
                  <a:pt x="453390" y="15240"/>
                  <a:pt x="312077" y="12313"/>
                  <a:pt x="171450" y="22860"/>
                </a:cubicBezTo>
                <a:cubicBezTo>
                  <a:pt x="157751" y="23887"/>
                  <a:pt x="146874" y="36006"/>
                  <a:pt x="137160" y="45720"/>
                </a:cubicBezTo>
                <a:cubicBezTo>
                  <a:pt x="60960" y="121920"/>
                  <a:pt x="171450" y="41910"/>
                  <a:pt x="80010" y="102870"/>
                </a:cubicBezTo>
                <a:cubicBezTo>
                  <a:pt x="72390" y="114300"/>
                  <a:pt x="62729" y="124607"/>
                  <a:pt x="57150" y="137160"/>
                </a:cubicBezTo>
                <a:lnTo>
                  <a:pt x="22860" y="240030"/>
                </a:lnTo>
                <a:lnTo>
                  <a:pt x="11430" y="274320"/>
                </a:lnTo>
                <a:lnTo>
                  <a:pt x="0" y="308610"/>
                </a:lnTo>
                <a:cubicBezTo>
                  <a:pt x="290" y="310348"/>
                  <a:pt x="10923" y="396132"/>
                  <a:pt x="22860" y="411480"/>
                </a:cubicBezTo>
                <a:cubicBezTo>
                  <a:pt x="42708" y="436999"/>
                  <a:pt x="59551" y="474745"/>
                  <a:pt x="91440" y="480060"/>
                </a:cubicBezTo>
                <a:cubicBezTo>
                  <a:pt x="224019" y="502157"/>
                  <a:pt x="136885" y="490129"/>
                  <a:pt x="354330" y="502920"/>
                </a:cubicBezTo>
                <a:cubicBezTo>
                  <a:pt x="494281" y="492923"/>
                  <a:pt x="632720" y="501563"/>
                  <a:pt x="765810" y="457200"/>
                </a:cubicBezTo>
                <a:lnTo>
                  <a:pt x="868680" y="422910"/>
                </a:lnTo>
                <a:lnTo>
                  <a:pt x="902970" y="411480"/>
                </a:lnTo>
                <a:lnTo>
                  <a:pt x="937260" y="400050"/>
                </a:lnTo>
                <a:cubicBezTo>
                  <a:pt x="968966" y="376270"/>
                  <a:pt x="1047521" y="315335"/>
                  <a:pt x="1074420" y="308610"/>
                </a:cubicBezTo>
                <a:cubicBezTo>
                  <a:pt x="1157620" y="287810"/>
                  <a:pt x="1082599" y="308753"/>
                  <a:pt x="1177290" y="274320"/>
                </a:cubicBezTo>
                <a:cubicBezTo>
                  <a:pt x="1238511" y="252058"/>
                  <a:pt x="1237006" y="253676"/>
                  <a:pt x="1291590" y="240030"/>
                </a:cubicBezTo>
                <a:cubicBezTo>
                  <a:pt x="1295400" y="224790"/>
                  <a:pt x="1304225" y="209973"/>
                  <a:pt x="1303020" y="194310"/>
                </a:cubicBezTo>
                <a:cubicBezTo>
                  <a:pt x="1300326" y="159287"/>
                  <a:pt x="1296813" y="122368"/>
                  <a:pt x="1280160" y="91440"/>
                </a:cubicBezTo>
                <a:cubicBezTo>
                  <a:pt x="1268594" y="69960"/>
                  <a:pt x="1243309" y="59252"/>
                  <a:pt x="1223010" y="45720"/>
                </a:cubicBezTo>
                <a:cubicBezTo>
                  <a:pt x="1177379" y="15299"/>
                  <a:pt x="1174085" y="24916"/>
                  <a:pt x="1120140" y="11430"/>
                </a:cubicBezTo>
                <a:cubicBezTo>
                  <a:pt x="1108451" y="8508"/>
                  <a:pt x="1097280" y="3810"/>
                  <a:pt x="1085850" y="0"/>
                </a:cubicBezTo>
                <a:cubicBezTo>
                  <a:pt x="1047750" y="3810"/>
                  <a:pt x="1008990" y="3407"/>
                  <a:pt x="971550" y="11430"/>
                </a:cubicBezTo>
                <a:cubicBezTo>
                  <a:pt x="954889" y="15000"/>
                  <a:pt x="941650" y="27962"/>
                  <a:pt x="925830" y="34290"/>
                </a:cubicBezTo>
                <a:cubicBezTo>
                  <a:pt x="903457" y="43239"/>
                  <a:pt x="880110" y="49530"/>
                  <a:pt x="857250" y="57150"/>
                </a:cubicBezTo>
                <a:cubicBezTo>
                  <a:pt x="845820" y="60960"/>
                  <a:pt x="835008" y="68580"/>
                  <a:pt x="822960" y="68580"/>
                </a:cubicBezTo>
                <a:lnTo>
                  <a:pt x="685800" y="685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0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01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Déterminer le levier de cette entreprise</a:t>
            </a:r>
          </a:p>
          <a:p>
            <a:pPr marL="0" indent="0">
              <a:buNone/>
            </a:pPr>
            <a:r>
              <a:rPr lang="fr-FR" dirty="0" smtClean="0"/>
              <a:t>Levier = Dettes financières / Capitaux propres</a:t>
            </a:r>
          </a:p>
          <a:p>
            <a:pPr marL="0" indent="0">
              <a:buNone/>
            </a:pPr>
            <a:r>
              <a:rPr lang="fr-FR" dirty="0" smtClean="0"/>
              <a:t>Levier = (1 864 404 + 465 897) / 1 844 583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= </a:t>
            </a:r>
            <a:r>
              <a:rPr lang="fr-FR" b="1" dirty="0" smtClean="0">
                <a:solidFill>
                  <a:srgbClr val="FF0000"/>
                </a:solidFill>
              </a:rPr>
              <a:t>1,26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" y="2996952"/>
            <a:ext cx="86471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7532370" y="4171950"/>
            <a:ext cx="1120954" cy="485519"/>
          </a:xfrm>
          <a:custGeom>
            <a:avLst/>
            <a:gdLst>
              <a:gd name="connsiteX0" fmla="*/ 445770 w 1120954"/>
              <a:gd name="connsiteY0" fmla="*/ 57150 h 485519"/>
              <a:gd name="connsiteX1" fmla="*/ 125730 w 1120954"/>
              <a:gd name="connsiteY1" fmla="*/ 68580 h 485519"/>
              <a:gd name="connsiteX2" fmla="*/ 57150 w 1120954"/>
              <a:gd name="connsiteY2" fmla="*/ 91440 h 485519"/>
              <a:gd name="connsiteX3" fmla="*/ 0 w 1120954"/>
              <a:gd name="connsiteY3" fmla="*/ 205740 h 485519"/>
              <a:gd name="connsiteX4" fmla="*/ 11430 w 1120954"/>
              <a:gd name="connsiteY4" fmla="*/ 365760 h 485519"/>
              <a:gd name="connsiteX5" fmla="*/ 91440 w 1120954"/>
              <a:gd name="connsiteY5" fmla="*/ 400050 h 485519"/>
              <a:gd name="connsiteX6" fmla="*/ 194310 w 1120954"/>
              <a:gd name="connsiteY6" fmla="*/ 434340 h 485519"/>
              <a:gd name="connsiteX7" fmla="*/ 537210 w 1120954"/>
              <a:gd name="connsiteY7" fmla="*/ 457200 h 485519"/>
              <a:gd name="connsiteX8" fmla="*/ 617220 w 1120954"/>
              <a:gd name="connsiteY8" fmla="*/ 480060 h 485519"/>
              <a:gd name="connsiteX9" fmla="*/ 845820 w 1120954"/>
              <a:gd name="connsiteY9" fmla="*/ 457200 h 485519"/>
              <a:gd name="connsiteX10" fmla="*/ 937260 w 1120954"/>
              <a:gd name="connsiteY10" fmla="*/ 434340 h 485519"/>
              <a:gd name="connsiteX11" fmla="*/ 1028700 w 1120954"/>
              <a:gd name="connsiteY11" fmla="*/ 377190 h 485519"/>
              <a:gd name="connsiteX12" fmla="*/ 1097280 w 1120954"/>
              <a:gd name="connsiteY12" fmla="*/ 331470 h 485519"/>
              <a:gd name="connsiteX13" fmla="*/ 1120140 w 1120954"/>
              <a:gd name="connsiteY13" fmla="*/ 297180 h 485519"/>
              <a:gd name="connsiteX14" fmla="*/ 1108710 w 1120954"/>
              <a:gd name="connsiteY14" fmla="*/ 171450 h 485519"/>
              <a:gd name="connsiteX15" fmla="*/ 1085850 w 1120954"/>
              <a:gd name="connsiteY15" fmla="*/ 137160 h 485519"/>
              <a:gd name="connsiteX16" fmla="*/ 1017270 w 1120954"/>
              <a:gd name="connsiteY16" fmla="*/ 91440 h 485519"/>
              <a:gd name="connsiteX17" fmla="*/ 971550 w 1120954"/>
              <a:gd name="connsiteY17" fmla="*/ 68580 h 485519"/>
              <a:gd name="connsiteX18" fmla="*/ 925830 w 1120954"/>
              <a:gd name="connsiteY18" fmla="*/ 57150 h 485519"/>
              <a:gd name="connsiteX19" fmla="*/ 880110 w 1120954"/>
              <a:gd name="connsiteY19" fmla="*/ 34290 h 485519"/>
              <a:gd name="connsiteX20" fmla="*/ 742950 w 1120954"/>
              <a:gd name="connsiteY20" fmla="*/ 22860 h 485519"/>
              <a:gd name="connsiteX21" fmla="*/ 697230 w 1120954"/>
              <a:gd name="connsiteY21" fmla="*/ 11430 h 485519"/>
              <a:gd name="connsiteX22" fmla="*/ 662940 w 1120954"/>
              <a:gd name="connsiteY22" fmla="*/ 0 h 485519"/>
              <a:gd name="connsiteX23" fmla="*/ 628650 w 1120954"/>
              <a:gd name="connsiteY23" fmla="*/ 11430 h 485519"/>
              <a:gd name="connsiteX24" fmla="*/ 571500 w 1120954"/>
              <a:gd name="connsiteY24" fmla="*/ 45720 h 4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20954" h="485519">
                <a:moveTo>
                  <a:pt x="445770" y="57150"/>
                </a:moveTo>
                <a:cubicBezTo>
                  <a:pt x="339090" y="60960"/>
                  <a:pt x="232065" y="59198"/>
                  <a:pt x="125730" y="68580"/>
                </a:cubicBezTo>
                <a:cubicBezTo>
                  <a:pt x="101727" y="70698"/>
                  <a:pt x="57150" y="91440"/>
                  <a:pt x="57150" y="91440"/>
                </a:cubicBezTo>
                <a:cubicBezTo>
                  <a:pt x="2716" y="173091"/>
                  <a:pt x="18093" y="133366"/>
                  <a:pt x="0" y="205740"/>
                </a:cubicBezTo>
                <a:cubicBezTo>
                  <a:pt x="3810" y="259080"/>
                  <a:pt x="-1540" y="313881"/>
                  <a:pt x="11430" y="365760"/>
                </a:cubicBezTo>
                <a:cubicBezTo>
                  <a:pt x="16841" y="387405"/>
                  <a:pt x="80364" y="396642"/>
                  <a:pt x="91440" y="400050"/>
                </a:cubicBezTo>
                <a:cubicBezTo>
                  <a:pt x="125986" y="410680"/>
                  <a:pt x="158290" y="431338"/>
                  <a:pt x="194310" y="434340"/>
                </a:cubicBezTo>
                <a:cubicBezTo>
                  <a:pt x="399918" y="451474"/>
                  <a:pt x="285662" y="443225"/>
                  <a:pt x="537210" y="457200"/>
                </a:cubicBezTo>
                <a:cubicBezTo>
                  <a:pt x="563880" y="464820"/>
                  <a:pt x="589507" y="478905"/>
                  <a:pt x="617220" y="480060"/>
                </a:cubicBezTo>
                <a:cubicBezTo>
                  <a:pt x="899931" y="491840"/>
                  <a:pt x="735795" y="484706"/>
                  <a:pt x="845820" y="457200"/>
                </a:cubicBezTo>
                <a:lnTo>
                  <a:pt x="937260" y="434340"/>
                </a:lnTo>
                <a:cubicBezTo>
                  <a:pt x="1043389" y="354743"/>
                  <a:pt x="924102" y="439949"/>
                  <a:pt x="1028700" y="377190"/>
                </a:cubicBezTo>
                <a:cubicBezTo>
                  <a:pt x="1052259" y="363055"/>
                  <a:pt x="1097280" y="331470"/>
                  <a:pt x="1097280" y="331470"/>
                </a:cubicBezTo>
                <a:cubicBezTo>
                  <a:pt x="1104900" y="320040"/>
                  <a:pt x="1119161" y="310882"/>
                  <a:pt x="1120140" y="297180"/>
                </a:cubicBezTo>
                <a:cubicBezTo>
                  <a:pt x="1123138" y="255204"/>
                  <a:pt x="1117528" y="212599"/>
                  <a:pt x="1108710" y="171450"/>
                </a:cubicBezTo>
                <a:cubicBezTo>
                  <a:pt x="1105832" y="158018"/>
                  <a:pt x="1094644" y="147713"/>
                  <a:pt x="1085850" y="137160"/>
                </a:cubicBezTo>
                <a:cubicBezTo>
                  <a:pt x="1045920" y="89244"/>
                  <a:pt x="1064749" y="111788"/>
                  <a:pt x="1017270" y="91440"/>
                </a:cubicBezTo>
                <a:cubicBezTo>
                  <a:pt x="1001609" y="84728"/>
                  <a:pt x="987504" y="74563"/>
                  <a:pt x="971550" y="68580"/>
                </a:cubicBezTo>
                <a:cubicBezTo>
                  <a:pt x="956841" y="63064"/>
                  <a:pt x="940539" y="62666"/>
                  <a:pt x="925830" y="57150"/>
                </a:cubicBezTo>
                <a:cubicBezTo>
                  <a:pt x="909876" y="51167"/>
                  <a:pt x="896857" y="37430"/>
                  <a:pt x="880110" y="34290"/>
                </a:cubicBezTo>
                <a:cubicBezTo>
                  <a:pt x="835017" y="25835"/>
                  <a:pt x="788670" y="26670"/>
                  <a:pt x="742950" y="22860"/>
                </a:cubicBezTo>
                <a:cubicBezTo>
                  <a:pt x="727710" y="19050"/>
                  <a:pt x="712335" y="15746"/>
                  <a:pt x="697230" y="11430"/>
                </a:cubicBezTo>
                <a:cubicBezTo>
                  <a:pt x="685645" y="8120"/>
                  <a:pt x="674988" y="0"/>
                  <a:pt x="662940" y="0"/>
                </a:cubicBezTo>
                <a:cubicBezTo>
                  <a:pt x="650892" y="0"/>
                  <a:pt x="640339" y="8508"/>
                  <a:pt x="628650" y="11430"/>
                </a:cubicBezTo>
                <a:cubicBezTo>
                  <a:pt x="564028" y="27586"/>
                  <a:pt x="571500" y="2165"/>
                  <a:pt x="571500" y="45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7545611" y="6054733"/>
            <a:ext cx="1120954" cy="485519"/>
          </a:xfrm>
          <a:custGeom>
            <a:avLst/>
            <a:gdLst>
              <a:gd name="connsiteX0" fmla="*/ 445770 w 1120954"/>
              <a:gd name="connsiteY0" fmla="*/ 57150 h 485519"/>
              <a:gd name="connsiteX1" fmla="*/ 125730 w 1120954"/>
              <a:gd name="connsiteY1" fmla="*/ 68580 h 485519"/>
              <a:gd name="connsiteX2" fmla="*/ 57150 w 1120954"/>
              <a:gd name="connsiteY2" fmla="*/ 91440 h 485519"/>
              <a:gd name="connsiteX3" fmla="*/ 0 w 1120954"/>
              <a:gd name="connsiteY3" fmla="*/ 205740 h 485519"/>
              <a:gd name="connsiteX4" fmla="*/ 11430 w 1120954"/>
              <a:gd name="connsiteY4" fmla="*/ 365760 h 485519"/>
              <a:gd name="connsiteX5" fmla="*/ 91440 w 1120954"/>
              <a:gd name="connsiteY5" fmla="*/ 400050 h 485519"/>
              <a:gd name="connsiteX6" fmla="*/ 194310 w 1120954"/>
              <a:gd name="connsiteY6" fmla="*/ 434340 h 485519"/>
              <a:gd name="connsiteX7" fmla="*/ 537210 w 1120954"/>
              <a:gd name="connsiteY7" fmla="*/ 457200 h 485519"/>
              <a:gd name="connsiteX8" fmla="*/ 617220 w 1120954"/>
              <a:gd name="connsiteY8" fmla="*/ 480060 h 485519"/>
              <a:gd name="connsiteX9" fmla="*/ 845820 w 1120954"/>
              <a:gd name="connsiteY9" fmla="*/ 457200 h 485519"/>
              <a:gd name="connsiteX10" fmla="*/ 937260 w 1120954"/>
              <a:gd name="connsiteY10" fmla="*/ 434340 h 485519"/>
              <a:gd name="connsiteX11" fmla="*/ 1028700 w 1120954"/>
              <a:gd name="connsiteY11" fmla="*/ 377190 h 485519"/>
              <a:gd name="connsiteX12" fmla="*/ 1097280 w 1120954"/>
              <a:gd name="connsiteY12" fmla="*/ 331470 h 485519"/>
              <a:gd name="connsiteX13" fmla="*/ 1120140 w 1120954"/>
              <a:gd name="connsiteY13" fmla="*/ 297180 h 485519"/>
              <a:gd name="connsiteX14" fmla="*/ 1108710 w 1120954"/>
              <a:gd name="connsiteY14" fmla="*/ 171450 h 485519"/>
              <a:gd name="connsiteX15" fmla="*/ 1085850 w 1120954"/>
              <a:gd name="connsiteY15" fmla="*/ 137160 h 485519"/>
              <a:gd name="connsiteX16" fmla="*/ 1017270 w 1120954"/>
              <a:gd name="connsiteY16" fmla="*/ 91440 h 485519"/>
              <a:gd name="connsiteX17" fmla="*/ 971550 w 1120954"/>
              <a:gd name="connsiteY17" fmla="*/ 68580 h 485519"/>
              <a:gd name="connsiteX18" fmla="*/ 925830 w 1120954"/>
              <a:gd name="connsiteY18" fmla="*/ 57150 h 485519"/>
              <a:gd name="connsiteX19" fmla="*/ 880110 w 1120954"/>
              <a:gd name="connsiteY19" fmla="*/ 34290 h 485519"/>
              <a:gd name="connsiteX20" fmla="*/ 742950 w 1120954"/>
              <a:gd name="connsiteY20" fmla="*/ 22860 h 485519"/>
              <a:gd name="connsiteX21" fmla="*/ 697230 w 1120954"/>
              <a:gd name="connsiteY21" fmla="*/ 11430 h 485519"/>
              <a:gd name="connsiteX22" fmla="*/ 662940 w 1120954"/>
              <a:gd name="connsiteY22" fmla="*/ 0 h 485519"/>
              <a:gd name="connsiteX23" fmla="*/ 628650 w 1120954"/>
              <a:gd name="connsiteY23" fmla="*/ 11430 h 485519"/>
              <a:gd name="connsiteX24" fmla="*/ 571500 w 1120954"/>
              <a:gd name="connsiteY24" fmla="*/ 45720 h 4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20954" h="485519">
                <a:moveTo>
                  <a:pt x="445770" y="57150"/>
                </a:moveTo>
                <a:cubicBezTo>
                  <a:pt x="339090" y="60960"/>
                  <a:pt x="232065" y="59198"/>
                  <a:pt x="125730" y="68580"/>
                </a:cubicBezTo>
                <a:cubicBezTo>
                  <a:pt x="101727" y="70698"/>
                  <a:pt x="57150" y="91440"/>
                  <a:pt x="57150" y="91440"/>
                </a:cubicBezTo>
                <a:cubicBezTo>
                  <a:pt x="2716" y="173091"/>
                  <a:pt x="18093" y="133366"/>
                  <a:pt x="0" y="205740"/>
                </a:cubicBezTo>
                <a:cubicBezTo>
                  <a:pt x="3810" y="259080"/>
                  <a:pt x="-1540" y="313881"/>
                  <a:pt x="11430" y="365760"/>
                </a:cubicBezTo>
                <a:cubicBezTo>
                  <a:pt x="16841" y="387405"/>
                  <a:pt x="80364" y="396642"/>
                  <a:pt x="91440" y="400050"/>
                </a:cubicBezTo>
                <a:cubicBezTo>
                  <a:pt x="125986" y="410680"/>
                  <a:pt x="158290" y="431338"/>
                  <a:pt x="194310" y="434340"/>
                </a:cubicBezTo>
                <a:cubicBezTo>
                  <a:pt x="399918" y="451474"/>
                  <a:pt x="285662" y="443225"/>
                  <a:pt x="537210" y="457200"/>
                </a:cubicBezTo>
                <a:cubicBezTo>
                  <a:pt x="563880" y="464820"/>
                  <a:pt x="589507" y="478905"/>
                  <a:pt x="617220" y="480060"/>
                </a:cubicBezTo>
                <a:cubicBezTo>
                  <a:pt x="899931" y="491840"/>
                  <a:pt x="735795" y="484706"/>
                  <a:pt x="845820" y="457200"/>
                </a:cubicBezTo>
                <a:lnTo>
                  <a:pt x="937260" y="434340"/>
                </a:lnTo>
                <a:cubicBezTo>
                  <a:pt x="1043389" y="354743"/>
                  <a:pt x="924102" y="439949"/>
                  <a:pt x="1028700" y="377190"/>
                </a:cubicBezTo>
                <a:cubicBezTo>
                  <a:pt x="1052259" y="363055"/>
                  <a:pt x="1097280" y="331470"/>
                  <a:pt x="1097280" y="331470"/>
                </a:cubicBezTo>
                <a:cubicBezTo>
                  <a:pt x="1104900" y="320040"/>
                  <a:pt x="1119161" y="310882"/>
                  <a:pt x="1120140" y="297180"/>
                </a:cubicBezTo>
                <a:cubicBezTo>
                  <a:pt x="1123138" y="255204"/>
                  <a:pt x="1117528" y="212599"/>
                  <a:pt x="1108710" y="171450"/>
                </a:cubicBezTo>
                <a:cubicBezTo>
                  <a:pt x="1105832" y="158018"/>
                  <a:pt x="1094644" y="147713"/>
                  <a:pt x="1085850" y="137160"/>
                </a:cubicBezTo>
                <a:cubicBezTo>
                  <a:pt x="1045920" y="89244"/>
                  <a:pt x="1064749" y="111788"/>
                  <a:pt x="1017270" y="91440"/>
                </a:cubicBezTo>
                <a:cubicBezTo>
                  <a:pt x="1001609" y="84728"/>
                  <a:pt x="987504" y="74563"/>
                  <a:pt x="971550" y="68580"/>
                </a:cubicBezTo>
                <a:cubicBezTo>
                  <a:pt x="956841" y="63064"/>
                  <a:pt x="940539" y="62666"/>
                  <a:pt x="925830" y="57150"/>
                </a:cubicBezTo>
                <a:cubicBezTo>
                  <a:pt x="909876" y="51167"/>
                  <a:pt x="896857" y="37430"/>
                  <a:pt x="880110" y="34290"/>
                </a:cubicBezTo>
                <a:cubicBezTo>
                  <a:pt x="835017" y="25835"/>
                  <a:pt x="788670" y="26670"/>
                  <a:pt x="742950" y="22860"/>
                </a:cubicBezTo>
                <a:cubicBezTo>
                  <a:pt x="727710" y="19050"/>
                  <a:pt x="712335" y="15746"/>
                  <a:pt x="697230" y="11430"/>
                </a:cubicBezTo>
                <a:cubicBezTo>
                  <a:pt x="685645" y="8120"/>
                  <a:pt x="674988" y="0"/>
                  <a:pt x="662940" y="0"/>
                </a:cubicBezTo>
                <a:cubicBezTo>
                  <a:pt x="650892" y="0"/>
                  <a:pt x="640339" y="8508"/>
                  <a:pt x="628650" y="11430"/>
                </a:cubicBezTo>
                <a:cubicBezTo>
                  <a:pt x="564028" y="27586"/>
                  <a:pt x="571500" y="2165"/>
                  <a:pt x="571500" y="457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7499176" y="3212976"/>
            <a:ext cx="1120954" cy="485519"/>
          </a:xfrm>
          <a:custGeom>
            <a:avLst/>
            <a:gdLst>
              <a:gd name="connsiteX0" fmla="*/ 445770 w 1120954"/>
              <a:gd name="connsiteY0" fmla="*/ 57150 h 485519"/>
              <a:gd name="connsiteX1" fmla="*/ 125730 w 1120954"/>
              <a:gd name="connsiteY1" fmla="*/ 68580 h 485519"/>
              <a:gd name="connsiteX2" fmla="*/ 57150 w 1120954"/>
              <a:gd name="connsiteY2" fmla="*/ 91440 h 485519"/>
              <a:gd name="connsiteX3" fmla="*/ 0 w 1120954"/>
              <a:gd name="connsiteY3" fmla="*/ 205740 h 485519"/>
              <a:gd name="connsiteX4" fmla="*/ 11430 w 1120954"/>
              <a:gd name="connsiteY4" fmla="*/ 365760 h 485519"/>
              <a:gd name="connsiteX5" fmla="*/ 91440 w 1120954"/>
              <a:gd name="connsiteY5" fmla="*/ 400050 h 485519"/>
              <a:gd name="connsiteX6" fmla="*/ 194310 w 1120954"/>
              <a:gd name="connsiteY6" fmla="*/ 434340 h 485519"/>
              <a:gd name="connsiteX7" fmla="*/ 537210 w 1120954"/>
              <a:gd name="connsiteY7" fmla="*/ 457200 h 485519"/>
              <a:gd name="connsiteX8" fmla="*/ 617220 w 1120954"/>
              <a:gd name="connsiteY8" fmla="*/ 480060 h 485519"/>
              <a:gd name="connsiteX9" fmla="*/ 845820 w 1120954"/>
              <a:gd name="connsiteY9" fmla="*/ 457200 h 485519"/>
              <a:gd name="connsiteX10" fmla="*/ 937260 w 1120954"/>
              <a:gd name="connsiteY10" fmla="*/ 434340 h 485519"/>
              <a:gd name="connsiteX11" fmla="*/ 1028700 w 1120954"/>
              <a:gd name="connsiteY11" fmla="*/ 377190 h 485519"/>
              <a:gd name="connsiteX12" fmla="*/ 1097280 w 1120954"/>
              <a:gd name="connsiteY12" fmla="*/ 331470 h 485519"/>
              <a:gd name="connsiteX13" fmla="*/ 1120140 w 1120954"/>
              <a:gd name="connsiteY13" fmla="*/ 297180 h 485519"/>
              <a:gd name="connsiteX14" fmla="*/ 1108710 w 1120954"/>
              <a:gd name="connsiteY14" fmla="*/ 171450 h 485519"/>
              <a:gd name="connsiteX15" fmla="*/ 1085850 w 1120954"/>
              <a:gd name="connsiteY15" fmla="*/ 137160 h 485519"/>
              <a:gd name="connsiteX16" fmla="*/ 1017270 w 1120954"/>
              <a:gd name="connsiteY16" fmla="*/ 91440 h 485519"/>
              <a:gd name="connsiteX17" fmla="*/ 971550 w 1120954"/>
              <a:gd name="connsiteY17" fmla="*/ 68580 h 485519"/>
              <a:gd name="connsiteX18" fmla="*/ 925830 w 1120954"/>
              <a:gd name="connsiteY18" fmla="*/ 57150 h 485519"/>
              <a:gd name="connsiteX19" fmla="*/ 880110 w 1120954"/>
              <a:gd name="connsiteY19" fmla="*/ 34290 h 485519"/>
              <a:gd name="connsiteX20" fmla="*/ 742950 w 1120954"/>
              <a:gd name="connsiteY20" fmla="*/ 22860 h 485519"/>
              <a:gd name="connsiteX21" fmla="*/ 697230 w 1120954"/>
              <a:gd name="connsiteY21" fmla="*/ 11430 h 485519"/>
              <a:gd name="connsiteX22" fmla="*/ 662940 w 1120954"/>
              <a:gd name="connsiteY22" fmla="*/ 0 h 485519"/>
              <a:gd name="connsiteX23" fmla="*/ 628650 w 1120954"/>
              <a:gd name="connsiteY23" fmla="*/ 11430 h 485519"/>
              <a:gd name="connsiteX24" fmla="*/ 571500 w 1120954"/>
              <a:gd name="connsiteY24" fmla="*/ 45720 h 4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20954" h="485519">
                <a:moveTo>
                  <a:pt x="445770" y="57150"/>
                </a:moveTo>
                <a:cubicBezTo>
                  <a:pt x="339090" y="60960"/>
                  <a:pt x="232065" y="59198"/>
                  <a:pt x="125730" y="68580"/>
                </a:cubicBezTo>
                <a:cubicBezTo>
                  <a:pt x="101727" y="70698"/>
                  <a:pt x="57150" y="91440"/>
                  <a:pt x="57150" y="91440"/>
                </a:cubicBezTo>
                <a:cubicBezTo>
                  <a:pt x="2716" y="173091"/>
                  <a:pt x="18093" y="133366"/>
                  <a:pt x="0" y="205740"/>
                </a:cubicBezTo>
                <a:cubicBezTo>
                  <a:pt x="3810" y="259080"/>
                  <a:pt x="-1540" y="313881"/>
                  <a:pt x="11430" y="365760"/>
                </a:cubicBezTo>
                <a:cubicBezTo>
                  <a:pt x="16841" y="387405"/>
                  <a:pt x="80364" y="396642"/>
                  <a:pt x="91440" y="400050"/>
                </a:cubicBezTo>
                <a:cubicBezTo>
                  <a:pt x="125986" y="410680"/>
                  <a:pt x="158290" y="431338"/>
                  <a:pt x="194310" y="434340"/>
                </a:cubicBezTo>
                <a:cubicBezTo>
                  <a:pt x="399918" y="451474"/>
                  <a:pt x="285662" y="443225"/>
                  <a:pt x="537210" y="457200"/>
                </a:cubicBezTo>
                <a:cubicBezTo>
                  <a:pt x="563880" y="464820"/>
                  <a:pt x="589507" y="478905"/>
                  <a:pt x="617220" y="480060"/>
                </a:cubicBezTo>
                <a:cubicBezTo>
                  <a:pt x="899931" y="491840"/>
                  <a:pt x="735795" y="484706"/>
                  <a:pt x="845820" y="457200"/>
                </a:cubicBezTo>
                <a:lnTo>
                  <a:pt x="937260" y="434340"/>
                </a:lnTo>
                <a:cubicBezTo>
                  <a:pt x="1043389" y="354743"/>
                  <a:pt x="924102" y="439949"/>
                  <a:pt x="1028700" y="377190"/>
                </a:cubicBezTo>
                <a:cubicBezTo>
                  <a:pt x="1052259" y="363055"/>
                  <a:pt x="1097280" y="331470"/>
                  <a:pt x="1097280" y="331470"/>
                </a:cubicBezTo>
                <a:cubicBezTo>
                  <a:pt x="1104900" y="320040"/>
                  <a:pt x="1119161" y="310882"/>
                  <a:pt x="1120140" y="297180"/>
                </a:cubicBezTo>
                <a:cubicBezTo>
                  <a:pt x="1123138" y="255204"/>
                  <a:pt x="1117528" y="212599"/>
                  <a:pt x="1108710" y="171450"/>
                </a:cubicBezTo>
                <a:cubicBezTo>
                  <a:pt x="1105832" y="158018"/>
                  <a:pt x="1094644" y="147713"/>
                  <a:pt x="1085850" y="137160"/>
                </a:cubicBezTo>
                <a:cubicBezTo>
                  <a:pt x="1045920" y="89244"/>
                  <a:pt x="1064749" y="111788"/>
                  <a:pt x="1017270" y="91440"/>
                </a:cubicBezTo>
                <a:cubicBezTo>
                  <a:pt x="1001609" y="84728"/>
                  <a:pt x="987504" y="74563"/>
                  <a:pt x="971550" y="68580"/>
                </a:cubicBezTo>
                <a:cubicBezTo>
                  <a:pt x="956841" y="63064"/>
                  <a:pt x="940539" y="62666"/>
                  <a:pt x="925830" y="57150"/>
                </a:cubicBezTo>
                <a:cubicBezTo>
                  <a:pt x="909876" y="51167"/>
                  <a:pt x="896857" y="37430"/>
                  <a:pt x="880110" y="34290"/>
                </a:cubicBezTo>
                <a:cubicBezTo>
                  <a:pt x="835017" y="25835"/>
                  <a:pt x="788670" y="26670"/>
                  <a:pt x="742950" y="22860"/>
                </a:cubicBezTo>
                <a:cubicBezTo>
                  <a:pt x="727710" y="19050"/>
                  <a:pt x="712335" y="15746"/>
                  <a:pt x="697230" y="11430"/>
                </a:cubicBezTo>
                <a:cubicBezTo>
                  <a:pt x="685645" y="8120"/>
                  <a:pt x="674988" y="0"/>
                  <a:pt x="662940" y="0"/>
                </a:cubicBezTo>
                <a:cubicBezTo>
                  <a:pt x="650892" y="0"/>
                  <a:pt x="640339" y="8508"/>
                  <a:pt x="628650" y="11430"/>
                </a:cubicBezTo>
                <a:cubicBezTo>
                  <a:pt x="564028" y="27586"/>
                  <a:pt x="571500" y="2165"/>
                  <a:pt x="571500" y="4572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3) L’entreprise est elle une valeur de croissance ou une valeur de rendement ?</a:t>
            </a:r>
          </a:p>
          <a:p>
            <a:pPr marL="0" indent="0">
              <a:buNone/>
            </a:pPr>
            <a:r>
              <a:rPr lang="fr-FR" dirty="0" smtClean="0"/>
              <a:t>PBR = Valeur de marché des capitaux propres / Valeur comptable des capitaux propres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P 67 : </a:t>
            </a:r>
            <a:r>
              <a:rPr lang="fr-FR" dirty="0" err="1" smtClean="0"/>
              <a:t>Nbre</a:t>
            </a:r>
            <a:r>
              <a:rPr lang="fr-FR" dirty="0" smtClean="0"/>
              <a:t> actions en circulation : 61 784 173</a:t>
            </a:r>
          </a:p>
          <a:p>
            <a:pPr marL="0" indent="0">
              <a:buNone/>
            </a:pPr>
            <a:r>
              <a:rPr lang="fr-FR" dirty="0" smtClean="0"/>
              <a:t>Prix moyen de l’action </a:t>
            </a:r>
            <a:r>
              <a:rPr lang="fr-FR" dirty="0" smtClean="0">
                <a:sym typeface="Symbol"/>
              </a:rPr>
              <a:t> 71 €</a:t>
            </a:r>
          </a:p>
          <a:p>
            <a:pPr marL="0" indent="0">
              <a:buNone/>
            </a:pPr>
            <a:r>
              <a:rPr lang="fr-FR" dirty="0" smtClean="0">
                <a:sym typeface="Symbol"/>
              </a:rPr>
              <a:t>Valeur de marché 	= 61 784 173 x 71 </a:t>
            </a:r>
          </a:p>
          <a:p>
            <a:pPr marL="0" indent="0">
              <a:buNone/>
            </a:pPr>
            <a:r>
              <a:rPr lang="fr-FR" dirty="0">
                <a:sym typeface="Symbol"/>
              </a:rPr>
              <a:t>	</a:t>
            </a:r>
            <a:r>
              <a:rPr lang="fr-FR" dirty="0" smtClean="0">
                <a:sym typeface="Symbol"/>
              </a:rPr>
              <a:t>			= 4 386 676 k€</a:t>
            </a:r>
          </a:p>
          <a:p>
            <a:pPr marL="0" indent="0">
              <a:buNone/>
            </a:pPr>
            <a:r>
              <a:rPr lang="fr-FR" dirty="0" smtClean="0">
                <a:sym typeface="Symbol"/>
              </a:rPr>
              <a:t>PBR = 4 386 676 / 1 850 178 = </a:t>
            </a:r>
            <a:r>
              <a:rPr lang="fr-FR" b="1" dirty="0" smtClean="0">
                <a:sym typeface="Symbol"/>
              </a:rPr>
              <a:t>2,37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6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Les actionnaire sont prêt à payer 2,37 fois la valeur comptable.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dirty="0" smtClean="0"/>
              <a:t>Cela voudrait dire que les perspectives de croissance de la société sont bonnes.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dirty="0" smtClean="0"/>
              <a:t>L’entreprise est </a:t>
            </a:r>
            <a:r>
              <a:rPr lang="fr-FR" b="1" dirty="0" smtClean="0"/>
              <a:t>une valeur de croissance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4</a:t>
            </a:r>
            <a:r>
              <a:rPr lang="fr-FR" b="1" dirty="0" smtClean="0"/>
              <a:t>) A combien s’élève le chiffre d’affaires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chiffre d’affaires a augmenté de 6 %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583613" cy="1693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6629400" y="2343150"/>
            <a:ext cx="983150" cy="422910"/>
          </a:xfrm>
          <a:custGeom>
            <a:avLst/>
            <a:gdLst>
              <a:gd name="connsiteX0" fmla="*/ 468630 w 983150"/>
              <a:gd name="connsiteY0" fmla="*/ 22860 h 422910"/>
              <a:gd name="connsiteX1" fmla="*/ 102870 w 983150"/>
              <a:gd name="connsiteY1" fmla="*/ 68580 h 422910"/>
              <a:gd name="connsiteX2" fmla="*/ 68580 w 983150"/>
              <a:gd name="connsiteY2" fmla="*/ 91440 h 422910"/>
              <a:gd name="connsiteX3" fmla="*/ 22860 w 983150"/>
              <a:gd name="connsiteY3" fmla="*/ 205740 h 422910"/>
              <a:gd name="connsiteX4" fmla="*/ 11430 w 983150"/>
              <a:gd name="connsiteY4" fmla="*/ 285750 h 422910"/>
              <a:gd name="connsiteX5" fmla="*/ 0 w 983150"/>
              <a:gd name="connsiteY5" fmla="*/ 331470 h 422910"/>
              <a:gd name="connsiteX6" fmla="*/ 11430 w 983150"/>
              <a:gd name="connsiteY6" fmla="*/ 365760 h 422910"/>
              <a:gd name="connsiteX7" fmla="*/ 68580 w 983150"/>
              <a:gd name="connsiteY7" fmla="*/ 377190 h 422910"/>
              <a:gd name="connsiteX8" fmla="*/ 148590 w 983150"/>
              <a:gd name="connsiteY8" fmla="*/ 388620 h 422910"/>
              <a:gd name="connsiteX9" fmla="*/ 297180 w 983150"/>
              <a:gd name="connsiteY9" fmla="*/ 411480 h 422910"/>
              <a:gd name="connsiteX10" fmla="*/ 331470 w 983150"/>
              <a:gd name="connsiteY10" fmla="*/ 422910 h 422910"/>
              <a:gd name="connsiteX11" fmla="*/ 971550 w 983150"/>
              <a:gd name="connsiteY11" fmla="*/ 411480 h 422910"/>
              <a:gd name="connsiteX12" fmla="*/ 982980 w 983150"/>
              <a:gd name="connsiteY12" fmla="*/ 377190 h 422910"/>
              <a:gd name="connsiteX13" fmla="*/ 937260 w 983150"/>
              <a:gd name="connsiteY13" fmla="*/ 102870 h 422910"/>
              <a:gd name="connsiteX14" fmla="*/ 902970 w 983150"/>
              <a:gd name="connsiteY14" fmla="*/ 34290 h 422910"/>
              <a:gd name="connsiteX15" fmla="*/ 857250 w 983150"/>
              <a:gd name="connsiteY15" fmla="*/ 0 h 422910"/>
              <a:gd name="connsiteX16" fmla="*/ 731520 w 983150"/>
              <a:gd name="connsiteY16" fmla="*/ 11430 h 422910"/>
              <a:gd name="connsiteX17" fmla="*/ 662940 w 983150"/>
              <a:gd name="connsiteY17" fmla="*/ 34290 h 422910"/>
              <a:gd name="connsiteX18" fmla="*/ 617220 w 983150"/>
              <a:gd name="connsiteY18" fmla="*/ 4572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150" h="422910">
                <a:moveTo>
                  <a:pt x="468630" y="22860"/>
                </a:moveTo>
                <a:cubicBezTo>
                  <a:pt x="411164" y="25359"/>
                  <a:pt x="189420" y="10880"/>
                  <a:pt x="102870" y="68580"/>
                </a:cubicBezTo>
                <a:lnTo>
                  <a:pt x="68580" y="91440"/>
                </a:lnTo>
                <a:cubicBezTo>
                  <a:pt x="40332" y="176184"/>
                  <a:pt x="56496" y="138467"/>
                  <a:pt x="22860" y="205740"/>
                </a:cubicBezTo>
                <a:cubicBezTo>
                  <a:pt x="19050" y="232410"/>
                  <a:pt x="16249" y="259244"/>
                  <a:pt x="11430" y="285750"/>
                </a:cubicBezTo>
                <a:cubicBezTo>
                  <a:pt x="8620" y="301206"/>
                  <a:pt x="0" y="315761"/>
                  <a:pt x="0" y="331470"/>
                </a:cubicBezTo>
                <a:cubicBezTo>
                  <a:pt x="0" y="343518"/>
                  <a:pt x="1405" y="359077"/>
                  <a:pt x="11430" y="365760"/>
                </a:cubicBezTo>
                <a:cubicBezTo>
                  <a:pt x="27594" y="376536"/>
                  <a:pt x="49417" y="373996"/>
                  <a:pt x="68580" y="377190"/>
                </a:cubicBezTo>
                <a:cubicBezTo>
                  <a:pt x="95154" y="381619"/>
                  <a:pt x="121886" y="385059"/>
                  <a:pt x="148590" y="388620"/>
                </a:cubicBezTo>
                <a:cubicBezTo>
                  <a:pt x="208078" y="396552"/>
                  <a:pt x="242309" y="397762"/>
                  <a:pt x="297180" y="411480"/>
                </a:cubicBezTo>
                <a:cubicBezTo>
                  <a:pt x="308869" y="414402"/>
                  <a:pt x="320040" y="419100"/>
                  <a:pt x="331470" y="422910"/>
                </a:cubicBezTo>
                <a:lnTo>
                  <a:pt x="971550" y="411480"/>
                </a:lnTo>
                <a:cubicBezTo>
                  <a:pt x="983569" y="410637"/>
                  <a:pt x="983503" y="389227"/>
                  <a:pt x="982980" y="377190"/>
                </a:cubicBezTo>
                <a:cubicBezTo>
                  <a:pt x="969731" y="72462"/>
                  <a:pt x="991852" y="230251"/>
                  <a:pt x="937260" y="102870"/>
                </a:cubicBezTo>
                <a:cubicBezTo>
                  <a:pt x="923316" y="70333"/>
                  <a:pt x="930427" y="61747"/>
                  <a:pt x="902970" y="34290"/>
                </a:cubicBezTo>
                <a:cubicBezTo>
                  <a:pt x="889500" y="20820"/>
                  <a:pt x="872490" y="11430"/>
                  <a:pt x="857250" y="0"/>
                </a:cubicBezTo>
                <a:cubicBezTo>
                  <a:pt x="815340" y="3810"/>
                  <a:pt x="772962" y="4117"/>
                  <a:pt x="731520" y="11430"/>
                </a:cubicBezTo>
                <a:cubicBezTo>
                  <a:pt x="707790" y="15618"/>
                  <a:pt x="686317" y="28446"/>
                  <a:pt x="662940" y="34290"/>
                </a:cubicBezTo>
                <a:lnTo>
                  <a:pt x="617220" y="4572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434</Words>
  <Application>Microsoft Office PowerPoint</Application>
  <PresentationFormat>Affichage à l'écran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CORRIGE INGENICO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CORRIGE INGENICO</dc:title>
  <dc:creator>Philippe</dc:creator>
  <cp:lastModifiedBy>Philippe</cp:lastModifiedBy>
  <cp:revision>21</cp:revision>
  <dcterms:created xsi:type="dcterms:W3CDTF">2019-09-15T13:01:06Z</dcterms:created>
  <dcterms:modified xsi:type="dcterms:W3CDTF">2019-09-15T17:23:29Z</dcterms:modified>
</cp:coreProperties>
</file>