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64" r:id="rId3"/>
    <p:sldId id="257" r:id="rId4"/>
    <p:sldId id="259" r:id="rId5"/>
    <p:sldId id="261" r:id="rId6"/>
    <p:sldId id="262" r:id="rId7"/>
    <p:sldId id="26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3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430CF-4E3C-4311-8D83-D0781C0C4FA4}" type="datetimeFigureOut">
              <a:rPr lang="fr-FR" smtClean="0"/>
              <a:t>25/01/2016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A7DFB-D82B-40D7-AEA1-3B401BCB1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93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33AD0-CFD2-4517-9B7B-BCB2E3F37A7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33AD0-CFD2-4517-9B7B-BCB2E3F37A7E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A2A6-FF33-4BD3-81A7-E6FE22C698E8}" type="datetime1">
              <a:rPr lang="fr-FR" smtClean="0"/>
              <a:t>25/01/2016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417C-18E9-4881-A116-7CB08D820E4F}" type="datetime1">
              <a:rPr lang="fr-FR" smtClean="0"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A708-8264-4489-9831-562FC2247F34}" type="datetime1">
              <a:rPr lang="fr-FR" smtClean="0"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1C8D-8E09-47D1-BB6D-5F5D9B904B50}" type="datetime1">
              <a:rPr lang="fr-FR" smtClean="0"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7A2A-6F47-4EFA-8A9C-D355F4797243}" type="datetime1">
              <a:rPr lang="fr-FR" smtClean="0"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E98F-F2B4-42B3-B522-CF0C6E75412E}" type="datetime1">
              <a:rPr lang="fr-FR" smtClean="0"/>
              <a:t>25/01/2016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62D0-989C-4F8F-BC15-16FB68A933CF}" type="datetime1">
              <a:rPr lang="fr-FR" smtClean="0"/>
              <a:t>25/01/2016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3B8-5089-43BC-9EC7-C0DA5790D3FD}" type="datetime1">
              <a:rPr lang="fr-FR" smtClean="0"/>
              <a:t>25/01/2016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67B-9813-4BF9-96BD-3EA0EF933245}" type="datetime1">
              <a:rPr lang="fr-FR" smtClean="0"/>
              <a:t>25/01/2016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895F-E3AA-4212-B43C-F1B60C11E248}" type="datetime1">
              <a:rPr lang="fr-FR" smtClean="0"/>
              <a:t>25/01/2016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8F10-060C-499D-8C34-50A49795BEAF}" type="datetime1">
              <a:rPr lang="fr-FR" smtClean="0"/>
              <a:t>25/01/2016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EC7FD5-7CE9-40CC-9D20-7C14044EFBAA}" type="datetime1">
              <a:rPr lang="fr-FR" smtClean="0"/>
              <a:t>25/01/2016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2A3799-E7A8-4E2F-B697-AC48CB2E1C9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questa.com/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://www.apec.fr/" TargetMode="External"/><Relationship Id="rId7" Type="http://schemas.openxmlformats.org/officeDocument/2006/relationships/hyperlink" Target="http://www.jeunedip.com/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://www.afij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yrama.com/stage,http:/www.jeunedip.com/" TargetMode="External"/><Relationship Id="rId11" Type="http://schemas.openxmlformats.org/officeDocument/2006/relationships/hyperlink" Target="http://www.monster.fr/" TargetMode="External"/><Relationship Id="rId5" Type="http://schemas.openxmlformats.org/officeDocument/2006/relationships/hyperlink" Target="http://www.infostages.com/" TargetMode="External"/><Relationship Id="rId10" Type="http://schemas.openxmlformats.org/officeDocument/2006/relationships/hyperlink" Target="http://www.keljob.com/" TargetMode="External"/><Relationship Id="rId4" Type="http://schemas.openxmlformats.org/officeDocument/2006/relationships/hyperlink" Target="http://www.cidj.fr/" TargetMode="External"/><Relationship Id="rId9" Type="http://schemas.openxmlformats.org/officeDocument/2006/relationships/hyperlink" Target="http://www.kapstages.com/" TargetMode="Externa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5589240"/>
            <a:ext cx="6400800" cy="1080120"/>
          </a:xfrm>
        </p:spPr>
        <p:txBody>
          <a:bodyPr>
            <a:normAutofit/>
          </a:bodyPr>
          <a:lstStyle/>
          <a:p>
            <a:r>
              <a:rPr lang="fr-FR" dirty="0" smtClean="0"/>
              <a:t>« Il n’y a pas de vent favorable pour celui qui ne sait pas où il va », Sénèque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PROJET PERSONNEL ET PROFESSIONNEL CM2: Les grandes règles de la communication professionnelle</a:t>
            </a:r>
            <a:endParaRPr lang="fr-FR" dirty="0"/>
          </a:p>
        </p:txBody>
      </p:sp>
      <p:pic>
        <p:nvPicPr>
          <p:cNvPr id="5" name="Picture 2" descr="http://devenir-estheticienne-masseuse.com/wp-content/uploads/2013/07/formation-esthetique-CAP-ou-B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12976"/>
            <a:ext cx="3240360" cy="2495466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L’offre de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772400" cy="4572000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fr-FR" dirty="0" smtClean="0"/>
              <a:t>	</a:t>
            </a:r>
            <a:r>
              <a:rPr lang="fr-FR" sz="3200" dirty="0" smtClean="0"/>
              <a:t>Élaborer une offre de service , c’est confronter son projet aux réalités du marché. Le travail est d’analyser le marché tel qu’il se présente à travers les offres d’emploi et de stage afin de rendre votre projet: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3200" dirty="0" smtClean="0"/>
              <a:t> réaliste, c’est-à-dire compatible avec vos ressources personnelles et motivations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3200" dirty="0" smtClean="0"/>
              <a:t> réalisable, c’est-à-dire compatibles avec les attentes du marché au moment où vous l’abordez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98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stage: quel intérêt pour les entreprises?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Gérer les absences (remplacement du personnel absent)</a:t>
            </a:r>
          </a:p>
          <a:p>
            <a:r>
              <a:rPr lang="fr-FR" dirty="0" smtClean="0"/>
              <a:t>Innover dans certaines technologies</a:t>
            </a:r>
          </a:p>
          <a:p>
            <a:r>
              <a:rPr lang="fr-FR" dirty="0" smtClean="0"/>
              <a:t>Regard neuf du candidat (mission d’audit)</a:t>
            </a:r>
          </a:p>
          <a:p>
            <a:r>
              <a:rPr lang="fr-FR" dirty="0" smtClean="0"/>
              <a:t>Echanger et garder contact avec l’Université (participation à la formation) </a:t>
            </a:r>
          </a:p>
          <a:p>
            <a:r>
              <a:rPr lang="fr-FR" dirty="0" smtClean="0"/>
              <a:t>Tâches utiles mais non prioritaires (activités d’études)</a:t>
            </a:r>
          </a:p>
          <a:p>
            <a:r>
              <a:rPr lang="fr-FR" dirty="0" smtClean="0"/>
              <a:t>Travaux à traiter d’urgence (gestion d’un surcroît d’activités)</a:t>
            </a:r>
          </a:p>
          <a:p>
            <a:r>
              <a:rPr lang="fr-FR" dirty="0" smtClean="0"/>
              <a:t>Image de l’entreprise (valorisation et publicité)</a:t>
            </a:r>
          </a:p>
          <a:p>
            <a:r>
              <a:rPr lang="fr-FR" dirty="0" smtClean="0"/>
              <a:t>Main d’œuvre bon marché, gain d’argent au niveau des recrutements (stage= pré-recrutements ou période d’essai)</a:t>
            </a:r>
          </a:p>
          <a:p>
            <a:r>
              <a:rPr lang="fr-FR" dirty="0" smtClean="0"/>
              <a:t>Tester des postes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62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stage: quel intérêt pour les étudiants?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348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Découvrir un métier, le monde du travail et de l’entreprise</a:t>
            </a:r>
          </a:p>
          <a:p>
            <a:r>
              <a:rPr lang="fr-FR" dirty="0" smtClean="0"/>
              <a:t>Démystifier l’entreprise</a:t>
            </a:r>
          </a:p>
          <a:p>
            <a:r>
              <a:rPr lang="fr-FR" dirty="0" smtClean="0"/>
              <a:t>Appliquer des savoirs, découvrir et développer ses compétences</a:t>
            </a:r>
          </a:p>
          <a:p>
            <a:r>
              <a:rPr lang="fr-FR" dirty="0" smtClean="0"/>
              <a:t>Connaître les relations humaines en entreprise</a:t>
            </a:r>
          </a:p>
          <a:p>
            <a:r>
              <a:rPr lang="fr-FR" dirty="0" smtClean="0"/>
              <a:t>Simuler une recherche d’emploi</a:t>
            </a:r>
          </a:p>
          <a:p>
            <a:r>
              <a:rPr lang="fr-FR" dirty="0" smtClean="0"/>
              <a:t>Gagner de l’argent</a:t>
            </a:r>
          </a:p>
          <a:p>
            <a:r>
              <a:rPr lang="fr-FR" dirty="0" smtClean="0"/>
              <a:t>Gagner en autonomie</a:t>
            </a:r>
          </a:p>
          <a:p>
            <a:r>
              <a:rPr lang="fr-FR" dirty="0" smtClean="0"/>
              <a:t>Exprimer des aptitudes personnelles</a:t>
            </a:r>
          </a:p>
          <a:p>
            <a:r>
              <a:rPr lang="fr-FR" dirty="0" smtClean="0"/>
              <a:t>Se constituer un réseau, un carnet d’adresses</a:t>
            </a:r>
          </a:p>
          <a:p>
            <a:r>
              <a:rPr lang="fr-FR" dirty="0" smtClean="0"/>
              <a:t>S’initier à la négociation: un stage, un contenu, une mission, un salaire</a:t>
            </a:r>
          </a:p>
          <a:p>
            <a:r>
              <a:rPr lang="fr-FR" dirty="0" smtClean="0"/>
              <a:t>Valider ou infirmer une orientation (choix d’une filière, intérêt d’une formation complémentaire)</a:t>
            </a:r>
          </a:p>
          <a:p>
            <a:r>
              <a:rPr lang="fr-FR" dirty="0" smtClean="0"/>
              <a:t>Rechercher les informations sur les entreprises, les secteurs, les filières, les fonctions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76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conseils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661248"/>
            <a:ext cx="7787208" cy="358552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5976664" cy="426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44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trouver un stage: les différentes pistes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5445224"/>
            <a:ext cx="7772400" cy="79208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forums entreprises</a:t>
            </a:r>
            <a:endParaRPr lang="fr-F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096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45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Organismes spécialisés et leur site internet (s’abonner aux newsletters)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2492896"/>
            <a:ext cx="7772400" cy="396044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hlinkClick r:id="rId2"/>
              </a:rPr>
              <a:t>http://www.afij.org/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http://www.apec.fr/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http://www.cidj.fr/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5"/>
              </a:rPr>
              <a:t>http://www.infostages.com/</a:t>
            </a:r>
            <a:endParaRPr lang="fr-FR" dirty="0" smtClean="0"/>
          </a:p>
          <a:p>
            <a:r>
              <a:rPr lang="fr-FR" dirty="0" smtClean="0">
                <a:hlinkClick r:id="rId6"/>
              </a:rPr>
              <a:t>http://www.studyrama.com/stage, </a:t>
            </a:r>
            <a:r>
              <a:rPr lang="fr-FR" dirty="0" smtClean="0">
                <a:hlinkClick r:id="rId7"/>
              </a:rPr>
              <a:t>http://www.jeunedip.com/</a:t>
            </a:r>
            <a:endParaRPr lang="fr-FR" dirty="0" smtClean="0"/>
          </a:p>
          <a:p>
            <a:r>
              <a:rPr lang="fr-FR" dirty="0" smtClean="0">
                <a:hlinkClick r:id="rId8"/>
              </a:rPr>
              <a:t>http://www.iquesta.com/</a:t>
            </a:r>
            <a:endParaRPr lang="fr-FR" dirty="0" smtClean="0"/>
          </a:p>
          <a:p>
            <a:r>
              <a:rPr lang="fr-FR" dirty="0" smtClean="0">
                <a:hlinkClick r:id="rId9"/>
              </a:rPr>
              <a:t>http://www.kapstages.com/</a:t>
            </a:r>
            <a:endParaRPr lang="fr-FR" dirty="0" smtClean="0"/>
          </a:p>
          <a:p>
            <a:r>
              <a:rPr lang="fr-FR" dirty="0" smtClean="0">
                <a:hlinkClick r:id="rId10"/>
              </a:rPr>
              <a:t>http://www.keljob.com/</a:t>
            </a:r>
            <a:endParaRPr lang="fr-FR" dirty="0" smtClean="0"/>
          </a:p>
          <a:p>
            <a:r>
              <a:rPr lang="fr-FR" dirty="0" smtClean="0">
                <a:hlinkClick r:id="rId11"/>
              </a:rPr>
              <a:t>http://www.monster.fr/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1196752"/>
            <a:ext cx="2286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1340768"/>
            <a:ext cx="1600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1412776"/>
            <a:ext cx="2114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13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>Annuaires professionnels et fédérations d’entreprises: l’exemple de SYNTEC</a:t>
            </a:r>
            <a:br>
              <a:rPr lang="fr-FR" sz="3200" b="1" dirty="0" smtClean="0"/>
            </a:b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2852936"/>
            <a:ext cx="7787208" cy="3384376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Syntec</a:t>
            </a:r>
            <a:r>
              <a:rPr lang="fr-FR" sz="3600" dirty="0" smtClean="0"/>
              <a:t> représente près de 1250 groupes et sociétés françaises spécialisées dans les professions de l'Ingénierie, des Services Informatiques, des Études et du Conseil, de la Formation Professionnelle (aller à « partenaires »)</a:t>
            </a:r>
            <a:endParaRPr lang="fr-FR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1800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91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512168"/>
          </a:xfrm>
        </p:spPr>
        <p:txBody>
          <a:bodyPr>
            <a:normAutofit/>
          </a:bodyPr>
          <a:lstStyle/>
          <a:p>
            <a:r>
              <a:rPr lang="fr-FR" dirty="0" smtClean="0"/>
              <a:t>La presse spécialisée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6021288"/>
            <a:ext cx="7859216" cy="4320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216676" cy="42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73200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8083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33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sites spécialisés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589240"/>
            <a:ext cx="7787208" cy="430560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041586" cy="26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67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sites des entreprises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517232"/>
            <a:ext cx="7787208" cy="50256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36099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1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 1: 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5589240"/>
            <a:ext cx="8291264" cy="430560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</p:txBody>
      </p:sp>
      <p:pic>
        <p:nvPicPr>
          <p:cNvPr id="4" name="Picture 2" descr="http://www.socialmkg.com/wp-content/uploads/2011/02/warn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608512" cy="3573016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99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service STAGES-ENTREPRISES de l’EISTI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445224"/>
            <a:ext cx="7787208" cy="574576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3631384" cy="341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collegium-idf.fr/sites/default/files/forum-contact-christ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2736304" cy="3384376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22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anciens de l’école ou la cooptation chez les ingénieurs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5517232"/>
            <a:ext cx="7931224" cy="502568"/>
          </a:xfrm>
        </p:spPr>
        <p:txBody>
          <a:bodyPr/>
          <a:lstStyle/>
          <a:p>
            <a:r>
              <a:rPr lang="fr-FR" dirty="0" smtClean="0"/>
              <a:t>Arthur </a:t>
            </a:r>
            <a:r>
              <a:rPr lang="fr-FR" dirty="0" err="1" smtClean="0"/>
              <a:t>Mayrand</a:t>
            </a:r>
            <a:r>
              <a:rPr lang="fr-FR" dirty="0" smtClean="0"/>
              <a:t>, le président.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3312368" cy="36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2913784" cy="385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505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relations: « piston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5805264"/>
            <a:ext cx="7931224" cy="214536"/>
          </a:xfrm>
        </p:spPr>
        <p:txBody>
          <a:bodyPr>
            <a:normAutofit fontScale="40000" lnSpcReduction="20000"/>
          </a:bodyPr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484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42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381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Point 3:La révolution internet dans le monde du recrutement.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5805264"/>
            <a:ext cx="8291264" cy="576064"/>
          </a:xfrm>
        </p:spPr>
        <p:txBody>
          <a:bodyPr>
            <a:noAutofit/>
          </a:bodyPr>
          <a:lstStyle/>
          <a:p>
            <a:r>
              <a:rPr lang="fr-FR" sz="3600" dirty="0" smtClean="0"/>
              <a:t>E-recrutement et identité numérique</a:t>
            </a:r>
            <a:endParaRPr lang="fr-FR" sz="3600" dirty="0"/>
          </a:p>
        </p:txBody>
      </p:sp>
      <p:pic>
        <p:nvPicPr>
          <p:cNvPr id="40962" name="Picture 2" descr="E-recrut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022304" cy="4268961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842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E-recrutement devenu incontournable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35280" cy="468052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L’ensemble du processus de recrutement transformé par ce nouvel outil. Euphorie du côté des entreprises pour quatre raisons: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Le coût</a:t>
            </a:r>
            <a:r>
              <a:rPr lang="fr-FR" dirty="0" smtClean="0"/>
              <a:t>: baisse de coût annonces, cabinets de recrutement, traitement des candidatures et gain en stratégie de communication (visibilité, publicité)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La réactivité</a:t>
            </a:r>
            <a:r>
              <a:rPr lang="fr-FR" dirty="0" smtClean="0"/>
              <a:t>: un recrutement en temps réel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L’accessibilité</a:t>
            </a:r>
            <a:r>
              <a:rPr lang="fr-FR" dirty="0" smtClean="0"/>
              <a:t>: N’importe où, n’importe quand, accès au plus grand nombre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Le vivier</a:t>
            </a:r>
            <a:r>
              <a:rPr lang="fr-FR" dirty="0" smtClean="0"/>
              <a:t>: enrichissement du fond RH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421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Entreprises et recruteurs accros au web 2.0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3568" y="5589240"/>
            <a:ext cx="8003232" cy="43056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Réseaux sociaux, sites d’entreprises, </a:t>
            </a:r>
            <a:r>
              <a:rPr lang="fr-FR" dirty="0" err="1" smtClean="0"/>
              <a:t>Twitter</a:t>
            </a:r>
            <a:endParaRPr lang="fr-FR" dirty="0"/>
          </a:p>
        </p:txBody>
      </p:sp>
      <p:pic>
        <p:nvPicPr>
          <p:cNvPr id="41986" name="Picture 2" descr="http://pame95.files.wordpress.com/2012/11/we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299176" cy="3649588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405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 l’importance de bien gérer son identité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6165304"/>
            <a:ext cx="8363272" cy="504056"/>
          </a:xfrm>
        </p:spPr>
        <p:txBody>
          <a:bodyPr>
            <a:normAutofit/>
          </a:bodyPr>
          <a:lstStyle/>
          <a:p>
            <a:r>
              <a:rPr lang="fr-FR" dirty="0" smtClean="0"/>
              <a:t>Ou l’ensemble de ce qui vous concerne en ligne</a:t>
            </a:r>
            <a:endParaRPr lang="fr-FR" dirty="0"/>
          </a:p>
        </p:txBody>
      </p:sp>
      <p:sp>
        <p:nvSpPr>
          <p:cNvPr id="44034" name="AutoShape 2" descr="Images intégrées 4"/>
          <p:cNvSpPr>
            <a:spLocks noChangeAspect="1" noChangeArrowheads="1"/>
          </p:cNvSpPr>
          <p:nvPr/>
        </p:nvSpPr>
        <p:spPr bwMode="auto">
          <a:xfrm>
            <a:off x="155575" y="-2171700"/>
            <a:ext cx="3000375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36" name="AutoShape 4" descr="Images intégrées 4"/>
          <p:cNvSpPr>
            <a:spLocks noChangeAspect="1" noChangeArrowheads="1"/>
          </p:cNvSpPr>
          <p:nvPr/>
        </p:nvSpPr>
        <p:spPr bwMode="auto">
          <a:xfrm>
            <a:off x="155575" y="-2171700"/>
            <a:ext cx="3000375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38" name="AutoShape 6" descr="Images intégrées 4"/>
          <p:cNvSpPr>
            <a:spLocks noChangeAspect="1" noChangeArrowheads="1"/>
          </p:cNvSpPr>
          <p:nvPr/>
        </p:nvSpPr>
        <p:spPr bwMode="auto">
          <a:xfrm>
            <a:off x="155575" y="-2171700"/>
            <a:ext cx="3000375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40" name="AutoShape 8" descr="Images intégrées 6"/>
          <p:cNvSpPr>
            <a:spLocks noChangeAspect="1" noChangeArrowheads="1"/>
          </p:cNvSpPr>
          <p:nvPr/>
        </p:nvSpPr>
        <p:spPr bwMode="auto">
          <a:xfrm>
            <a:off x="155575" y="-2171700"/>
            <a:ext cx="4524375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42" name="AutoShape 10" descr="Images intégrées 1"/>
          <p:cNvSpPr>
            <a:spLocks noChangeAspect="1" noChangeArrowheads="1"/>
          </p:cNvSpPr>
          <p:nvPr/>
        </p:nvSpPr>
        <p:spPr bwMode="auto">
          <a:xfrm>
            <a:off x="155575" y="-2171700"/>
            <a:ext cx="3486150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4043" name="Picture 11" descr="C:\Users\sma\Desktop\1459071_437178079741789_201537076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1585697" cy="2393504"/>
          </a:xfrm>
          <a:prstGeom prst="rect">
            <a:avLst/>
          </a:prstGeom>
          <a:noFill/>
        </p:spPr>
      </p:pic>
      <p:pic>
        <p:nvPicPr>
          <p:cNvPr id="44044" name="Picture 12" descr="C:\Users\sma\Desktop\421819_307405259385739_100211340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412776"/>
            <a:ext cx="1440160" cy="2376264"/>
          </a:xfrm>
          <a:prstGeom prst="rect">
            <a:avLst/>
          </a:prstGeom>
          <a:noFill/>
        </p:spPr>
      </p:pic>
      <p:pic>
        <p:nvPicPr>
          <p:cNvPr id="44045" name="Picture 13" descr="C:\Users\sma\Desktop\1978504_1395883037352223_278258832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412776"/>
            <a:ext cx="2016224" cy="1124744"/>
          </a:xfrm>
          <a:prstGeom prst="rect">
            <a:avLst/>
          </a:prstGeom>
          <a:noFill/>
        </p:spPr>
      </p:pic>
      <p:pic>
        <p:nvPicPr>
          <p:cNvPr id="44046" name="Picture 14" descr="C:\Users\sma\Desktop\1780956_1395889967351530_1537259741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492896"/>
            <a:ext cx="2006885" cy="1343476"/>
          </a:xfrm>
          <a:prstGeom prst="rect">
            <a:avLst/>
          </a:prstGeom>
          <a:noFill/>
        </p:spPr>
      </p:pic>
      <p:pic>
        <p:nvPicPr>
          <p:cNvPr id="44047" name="Picture 15" descr="C:\Users\sma\Desktop\1904212_10152210747963965_96764551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412776"/>
            <a:ext cx="1925960" cy="2376264"/>
          </a:xfrm>
          <a:prstGeom prst="rect">
            <a:avLst/>
          </a:prstGeom>
          <a:noFill/>
        </p:spPr>
      </p:pic>
      <p:pic>
        <p:nvPicPr>
          <p:cNvPr id="44048" name="Picture 16" descr="C:\Users\sma\Desktop\10620635_718575118214861_6741685316429802418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412776"/>
            <a:ext cx="1230881" cy="2376264"/>
          </a:xfrm>
          <a:prstGeom prst="rect">
            <a:avLst/>
          </a:prstGeom>
          <a:noFill/>
        </p:spPr>
      </p:pic>
      <p:pic>
        <p:nvPicPr>
          <p:cNvPr id="44049" name="Picture 17" descr="C:\Users\sma\Desktop\10256513_10151990734787651_5321272968868682854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1412776"/>
            <a:ext cx="1080120" cy="2376264"/>
          </a:xfrm>
          <a:prstGeom prst="rect">
            <a:avLst/>
          </a:prstGeom>
          <a:noFill/>
        </p:spPr>
      </p:pic>
      <p:pic>
        <p:nvPicPr>
          <p:cNvPr id="44050" name="Picture 18" descr="C:\Users\sma\Desktop\10357600_521417014651228_1110525109875479681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3789040"/>
            <a:ext cx="2099316" cy="1656184"/>
          </a:xfrm>
          <a:prstGeom prst="rect">
            <a:avLst/>
          </a:prstGeom>
          <a:noFill/>
        </p:spPr>
      </p:pic>
      <p:pic>
        <p:nvPicPr>
          <p:cNvPr id="44051" name="Picture 19" descr="C:\Users\sma\Desktop\1956906_1395890067351520_837649849_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3789040"/>
            <a:ext cx="2329432" cy="1656184"/>
          </a:xfrm>
          <a:prstGeom prst="rect">
            <a:avLst/>
          </a:prstGeom>
          <a:noFill/>
        </p:spPr>
      </p:pic>
      <p:pic>
        <p:nvPicPr>
          <p:cNvPr id="44052" name="Picture 20" descr="C:\Users\sma\Desktop\1379713_10201406392216197_1295037948_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3573016"/>
            <a:ext cx="2636912" cy="1384379"/>
          </a:xfrm>
          <a:prstGeom prst="rect">
            <a:avLst/>
          </a:prstGeom>
          <a:noFill/>
        </p:spPr>
      </p:pic>
      <p:pic>
        <p:nvPicPr>
          <p:cNvPr id="44053" name="Picture 21" descr="C:\Users\sma\Desktop\10382983_10204118562425356_6205839893869732949_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3429000"/>
            <a:ext cx="1817440" cy="1817440"/>
          </a:xfrm>
          <a:prstGeom prst="rect">
            <a:avLst/>
          </a:prstGeom>
          <a:noFill/>
        </p:spPr>
      </p:pic>
      <p:pic>
        <p:nvPicPr>
          <p:cNvPr id="44054" name="Picture 22" descr="C:\Users\sma\Desktop\996636_691372474221136_637340460_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4725144"/>
            <a:ext cx="1332300" cy="1700808"/>
          </a:xfrm>
          <a:prstGeom prst="rect">
            <a:avLst/>
          </a:prstGeom>
          <a:noFill/>
        </p:spPr>
      </p:pic>
      <p:pic>
        <p:nvPicPr>
          <p:cNvPr id="44055" name="Picture 23" descr="C:\Users\sma\Desktop\1921097_1395890080684852_1590825835_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39952" y="4653136"/>
            <a:ext cx="1931427" cy="1292962"/>
          </a:xfrm>
          <a:prstGeom prst="rect">
            <a:avLst/>
          </a:prstGeom>
          <a:noFill/>
        </p:spPr>
      </p:pic>
      <p:pic>
        <p:nvPicPr>
          <p:cNvPr id="44056" name="Picture 24" descr="C:\Users\sma\Desktop\485865_299156673490043_1278178034_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56176" y="4581128"/>
            <a:ext cx="1327541" cy="16288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85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meilleur pour la fin…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5373216"/>
            <a:ext cx="8075240" cy="64658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Photos de profil, de couverture et identification sur profils publics</a:t>
            </a:r>
            <a:endParaRPr lang="fr-FR" dirty="0"/>
          </a:p>
        </p:txBody>
      </p:sp>
      <p:pic>
        <p:nvPicPr>
          <p:cNvPr id="45058" name="Picture 2" descr="C:\Users\sma\Desktop\10246645_10152047127952253_5530041068802337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687116" cy="2520280"/>
          </a:xfrm>
          <a:prstGeom prst="rect">
            <a:avLst/>
          </a:prstGeom>
          <a:noFill/>
        </p:spPr>
      </p:pic>
      <p:pic>
        <p:nvPicPr>
          <p:cNvPr id="45059" name="Picture 3" descr="C:\Users\sma\Desktop\1016150_10151456470212651_77818538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3841914" cy="2529260"/>
          </a:xfrm>
          <a:prstGeom prst="rect">
            <a:avLst/>
          </a:prstGeom>
          <a:noFill/>
        </p:spPr>
      </p:pic>
      <p:pic>
        <p:nvPicPr>
          <p:cNvPr id="45060" name="Picture 4" descr="C:\Users\sma\Desktop\10476393_694148583990848_667467685599103350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420888"/>
            <a:ext cx="2960232" cy="2489647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83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fr-FR" dirty="0" smtClean="0"/>
              <a:t>Travailler son identité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7128792" cy="4069432"/>
          </a:xfrm>
        </p:spPr>
        <p:txBody>
          <a:bodyPr>
            <a:normAutofit fontScale="92500" lnSpcReduction="10000"/>
          </a:bodyPr>
          <a:lstStyle/>
          <a:p>
            <a:r>
              <a:rPr lang="fr-FR" sz="3600" dirty="0" smtClean="0"/>
              <a:t>Enquêter sur vous-même. Etes-vous maître de tout ce qui traîne sur la toile?</a:t>
            </a:r>
          </a:p>
          <a:p>
            <a:r>
              <a:rPr lang="fr-FR" sz="3600" dirty="0" smtClean="0"/>
              <a:t>Mettre en avant des photos, lieux et documents qui vous </a:t>
            </a:r>
            <a:r>
              <a:rPr lang="fr-FR" sz="3600" dirty="0" smtClean="0"/>
              <a:t>ressemblent: </a:t>
            </a:r>
            <a:r>
              <a:rPr lang="fr-FR" sz="3600" dirty="0" smtClean="0"/>
              <a:t>meilleure appréhension des savoir-être pour le recruteur</a:t>
            </a:r>
          </a:p>
          <a:p>
            <a:r>
              <a:rPr lang="fr-FR" sz="3600" dirty="0" smtClean="0"/>
              <a:t>Préférez les réseaux sociaux professionnels et montrez-y le meilleur de vous-même</a:t>
            </a:r>
          </a:p>
        </p:txBody>
      </p:sp>
      <p:pic>
        <p:nvPicPr>
          <p:cNvPr id="46082" name="Picture 2" descr="http://static9.viadeo-static.com/servlet/photo?memberId=0027sii8oet0gha&amp;height=185&amp;width=140&amp;ts=1385051519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97152"/>
            <a:ext cx="1333500" cy="1762126"/>
          </a:xfrm>
          <a:prstGeom prst="rect">
            <a:avLst/>
          </a:prstGeom>
          <a:noFill/>
        </p:spPr>
      </p:pic>
      <p:pic>
        <p:nvPicPr>
          <p:cNvPr id="46084" name="Picture 4" descr="Patrick Bo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132856"/>
            <a:ext cx="1524000" cy="2000251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28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L’enquête de « </a:t>
            </a:r>
            <a:r>
              <a:rPr lang="fr-FR" dirty="0" err="1" smtClean="0"/>
              <a:t>Career</a:t>
            </a:r>
            <a:r>
              <a:rPr lang="fr-FR" dirty="0" smtClean="0"/>
              <a:t> </a:t>
            </a:r>
            <a:r>
              <a:rPr lang="fr-FR" dirty="0" err="1" smtClean="0"/>
              <a:t>Builder</a:t>
            </a:r>
            <a:r>
              <a:rPr lang="fr-FR" dirty="0" smtClean="0"/>
              <a:t> » en 2011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Un employeur sur deux utilise les réseaux sociaux pour recruter des candidats</a:t>
            </a:r>
          </a:p>
          <a:p>
            <a:r>
              <a:rPr lang="fr-FR" sz="3600" dirty="0" smtClean="0"/>
              <a:t>45% d’entre eux ont écarté un candidat au regard de ce qui se trouvait sur les réseaux sociaux </a:t>
            </a:r>
          </a:p>
          <a:p>
            <a:pPr lvl="1">
              <a:buNone/>
            </a:pPr>
            <a:r>
              <a:rPr lang="fr-FR" sz="3400" dirty="0" smtClean="0"/>
              <a:t>A bon entendeur…</a:t>
            </a:r>
            <a:endParaRPr lang="fr-FR" sz="3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00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381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Règle n°1: Un peu d’humilité… (beaucoup)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5733256"/>
            <a:ext cx="8219256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On ne se vend pas à n’importe quel prix! Le CV hâbleur et panégyrique est voué à l’échec…</a:t>
            </a:r>
            <a:endParaRPr lang="fr-FR" dirty="0"/>
          </a:p>
        </p:txBody>
      </p:sp>
      <p:pic>
        <p:nvPicPr>
          <p:cNvPr id="26626" name="Picture 2" descr="http://www.les7duquebec.com/wp-content/uploads/2014/02/humilit%C3%A9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537990" cy="4290789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4437112"/>
            <a:ext cx="6400800" cy="216024"/>
          </a:xfrm>
        </p:spPr>
        <p:txBody>
          <a:bodyPr>
            <a:normAutofit fontScale="25000" lnSpcReduction="20000"/>
          </a:bodyPr>
          <a:lstStyle/>
          <a:p>
            <a:endParaRPr lang="fr-FR" sz="36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986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Point 4: les exercices consacrés</a:t>
            </a:r>
            <a:br>
              <a:rPr lang="fr-FR" dirty="0" smtClean="0"/>
            </a:br>
            <a:r>
              <a:rPr lang="fr-FR" dirty="0" smtClean="0"/>
              <a:t>CV, lettre de motivation et entretien de recrutement</a:t>
            </a:r>
            <a:endParaRPr lang="fr-FR" dirty="0"/>
          </a:p>
        </p:txBody>
      </p:sp>
      <p:pic>
        <p:nvPicPr>
          <p:cNvPr id="50178" name="Picture 2" descr="http://orthochansons.fr/blog/wp-content/uploads/2013/08/Copie-de-Copie-de-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413465" cy="3477926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782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difficultés à surmonter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68952" cy="5256584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lang="fr-FR" sz="3200" dirty="0" smtClean="0"/>
              <a:t>En dire beaucoup en peu de mots </a:t>
            </a:r>
          </a:p>
          <a:p>
            <a:pPr>
              <a:lnSpc>
                <a:spcPct val="300000"/>
              </a:lnSpc>
            </a:pPr>
            <a:r>
              <a:rPr lang="fr-FR" sz="3200" dirty="0" smtClean="0"/>
              <a:t>Eviter le CV « fourre tout »</a:t>
            </a:r>
          </a:p>
          <a:p>
            <a:pPr>
              <a:lnSpc>
                <a:spcPct val="300000"/>
              </a:lnSpc>
            </a:pPr>
            <a:r>
              <a:rPr lang="fr-FR" sz="3200" dirty="0" smtClean="0"/>
              <a:t>Un même CV pour tous les postes ou un CV par poste?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893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Construire un CV, les règles de 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373216"/>
            <a:ext cx="7787208" cy="646584"/>
          </a:xfrm>
        </p:spPr>
        <p:txBody>
          <a:bodyPr>
            <a:normAutofit fontScale="77500" lnSpcReduction="20000"/>
          </a:bodyPr>
          <a:lstStyle/>
          <a:p>
            <a:r>
              <a:rPr lang="fr-FR" sz="3600" dirty="0" smtClean="0"/>
              <a:t>Un document « souche » à adapter en fonction des offres</a:t>
            </a:r>
            <a:endParaRPr lang="fr-FR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3048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655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recruteur doit pouvoir…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Trouver les informations sur les savoirs et compétences</a:t>
            </a:r>
          </a:p>
          <a:p>
            <a:r>
              <a:rPr lang="fr-FR" sz="2800" dirty="0" smtClean="0"/>
              <a:t>Repérer ce qui est important dans les expériences du candidat</a:t>
            </a:r>
          </a:p>
          <a:p>
            <a:r>
              <a:rPr lang="fr-FR" sz="2800" dirty="0" smtClean="0"/>
              <a:t>« Dimensionner » les compétences: quels niveaux? (quantifier, utiliser des données chiffrées)</a:t>
            </a:r>
          </a:p>
          <a:p>
            <a:r>
              <a:rPr lang="fr-FR" sz="2800" dirty="0" smtClean="0"/>
              <a:t>Détecter les qualités humaines et les traits de personnalité.</a:t>
            </a:r>
          </a:p>
          <a:p>
            <a:r>
              <a:rPr lang="fr-FR" sz="2800" dirty="0" smtClean="0"/>
              <a:t>Comprendre rapidement si le poste à offrir correspond ou non à l’ambition, au désir ou projet du candidat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448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points qui valorisent un CV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Facilité de lecture (structuré, bien mis en page et synthétique, il va à l’essentiel)</a:t>
            </a:r>
          </a:p>
          <a:p>
            <a:r>
              <a:rPr lang="fr-FR" dirty="0" smtClean="0"/>
              <a:t>Précision des informations, des données concrètes voire chiffrées qui démontrent chacune des compétences avancées</a:t>
            </a:r>
          </a:p>
          <a:p>
            <a:r>
              <a:rPr lang="fr-FR" dirty="0" smtClean="0"/>
              <a:t>Qualification des emplois précédemment occupés (même stages ou jobs), préciser les missions occupées.</a:t>
            </a:r>
          </a:p>
          <a:p>
            <a:r>
              <a:rPr lang="fr-FR" dirty="0" smtClean="0"/>
              <a:t>Pertinence des éléments choisis: un contenu qui donne envie d’en savoir plus</a:t>
            </a:r>
          </a:p>
          <a:p>
            <a:r>
              <a:rPr lang="fr-FR" dirty="0" smtClean="0"/>
              <a:t>Des informations « </a:t>
            </a:r>
            <a:r>
              <a:rPr lang="fr-FR" dirty="0" err="1" smtClean="0"/>
              <a:t>marketées</a:t>
            </a:r>
            <a:r>
              <a:rPr lang="fr-FR" dirty="0" smtClean="0"/>
              <a:t> »: soyez accrocheur avec vos titres</a:t>
            </a:r>
          </a:p>
          <a:p>
            <a:r>
              <a:rPr lang="fr-FR" dirty="0" smtClean="0"/>
              <a:t>Des rubriques mises dans le bon ordre</a:t>
            </a:r>
          </a:p>
          <a:p>
            <a:r>
              <a:rPr lang="fr-FR" dirty="0" smtClean="0"/>
              <a:t>Evitez les sigles peu connus et jargons incompréhensibles. Pour les choses très techniques: précisez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964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CV agréable à l’œil: la présentation</a:t>
            </a:r>
            <a:br>
              <a:rPr lang="fr-FR" dirty="0" smtClean="0"/>
            </a:br>
            <a:r>
              <a:rPr lang="fr-FR" dirty="0" smtClean="0"/>
              <a:t>Clarté, lisibilité et cohérence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r>
              <a:rPr lang="fr-FR" sz="3200" dirty="0" smtClean="0"/>
              <a:t>Aérer: Le CV sur une page, passage obligé? Favoriser la lisibilité</a:t>
            </a:r>
          </a:p>
          <a:p>
            <a:r>
              <a:rPr lang="fr-FR" sz="3200" dirty="0" smtClean="0"/>
              <a:t>Mettre en valeur certains éléments (bonne maîtrise des logiciels de traitement de texte): soulignage, caractères gras, jeu sur les polices de caractère, encadrement, décalage ou rangement en colonnes de certains éléments</a:t>
            </a:r>
          </a:p>
          <a:p>
            <a:r>
              <a:rPr lang="fr-FR" sz="3200" dirty="0" smtClean="0"/>
              <a:t>Adopter une logique de présentation: unité de style. Attention aux alignements, tirets, points, flèches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858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Exigences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Les conventions</a:t>
            </a:r>
            <a:r>
              <a:rPr lang="fr-FR" dirty="0" smtClean="0"/>
              <a:t>: </a:t>
            </a:r>
          </a:p>
          <a:p>
            <a:pPr>
              <a:buFontTx/>
              <a:buChar char="-"/>
            </a:pPr>
            <a:r>
              <a:rPr lang="fr-FR" dirty="0" smtClean="0"/>
              <a:t>Alignement à gauche, info mnémotechnique</a:t>
            </a:r>
          </a:p>
          <a:p>
            <a:pPr>
              <a:buFontTx/>
              <a:buChar char="-"/>
            </a:pPr>
            <a:r>
              <a:rPr lang="fr-FR" dirty="0" smtClean="0"/>
              <a:t>Papier blanc standard</a:t>
            </a:r>
          </a:p>
          <a:p>
            <a:pPr>
              <a:buFontTx/>
              <a:buChar char="-"/>
            </a:pPr>
            <a:r>
              <a:rPr lang="fr-FR" dirty="0" smtClean="0"/>
              <a:t>Marge de 1 à 2 cm et interlignage 1.5cm</a:t>
            </a:r>
          </a:p>
          <a:p>
            <a:pPr>
              <a:buFontTx/>
              <a:buChar char="-"/>
            </a:pPr>
            <a:r>
              <a:rPr lang="fr-FR" dirty="0" smtClean="0"/>
              <a:t>Pas plus de trois polices de caractères dans un même CV</a:t>
            </a:r>
          </a:p>
          <a:p>
            <a:pPr>
              <a:buFontTx/>
              <a:buChar char="-"/>
            </a:pPr>
            <a:r>
              <a:rPr lang="fr-FR" dirty="0" smtClean="0"/>
              <a:t>Usage modéré du soulignage et du caractère gras</a:t>
            </a:r>
          </a:p>
          <a:p>
            <a:pPr>
              <a:buFontTx/>
              <a:buChar char="-"/>
            </a:pPr>
            <a:r>
              <a:rPr lang="fr-FR" dirty="0" smtClean="0"/>
              <a:t>Pas de style ampoulé ou à l’inverse trop télégraphique</a:t>
            </a:r>
          </a:p>
          <a:p>
            <a:pPr>
              <a:buFontTx/>
              <a:buChar char="-"/>
            </a:pPr>
            <a:r>
              <a:rPr lang="fr-FR" dirty="0" smtClean="0"/>
              <a:t>Pas de négations</a:t>
            </a:r>
          </a:p>
          <a:p>
            <a:pPr>
              <a:buFontTx/>
              <a:buChar char="-"/>
            </a:pPr>
            <a:r>
              <a:rPr lang="fr-FR" dirty="0" smtClean="0"/>
              <a:t>Fautes d’orthographe et de syntaxe injustifiables! </a:t>
            </a:r>
            <a:r>
              <a:rPr lang="fr-FR" b="1" dirty="0" smtClean="0"/>
              <a:t>REDHIBITOIRES!!!!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090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Faut-il être créatif?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5373216"/>
            <a:ext cx="7787208" cy="64658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2885834" cy="491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691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/ Pas photo?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5445224"/>
            <a:ext cx="7931224" cy="57457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16835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703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Eviter les redondances et les mots parasites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5301208"/>
            <a:ext cx="7859216" cy="71859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900493" cy="29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2567186" cy="31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1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Règle n°2: Pas de fausse pudeur ni d’autocensure!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6093296"/>
            <a:ext cx="8363272" cy="504056"/>
          </a:xfrm>
        </p:spPr>
        <p:txBody>
          <a:bodyPr>
            <a:normAutofit/>
          </a:bodyPr>
          <a:lstStyle/>
          <a:p>
            <a:r>
              <a:rPr lang="fr-FR" dirty="0" smtClean="0"/>
              <a:t>Le CV s’arrête à la porte de l’intimité mais….</a:t>
            </a:r>
            <a:endParaRPr lang="fr-FR" dirty="0"/>
          </a:p>
        </p:txBody>
      </p:sp>
      <p:pic>
        <p:nvPicPr>
          <p:cNvPr id="28674" name="Picture 2" descr="http://www.wikiphidias.fr/images/stories/Statue_Biographie/jaley_pud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086100" cy="4638676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L’ordre des rubriques et autres conseils en vrac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TITRE!!!</a:t>
            </a:r>
          </a:p>
          <a:p>
            <a:r>
              <a:rPr lang="fr-FR" sz="3200" dirty="0" smtClean="0"/>
              <a:t>FORMATION ou CURSUS</a:t>
            </a:r>
          </a:p>
          <a:p>
            <a:r>
              <a:rPr lang="fr-FR" sz="3200" dirty="0" smtClean="0"/>
              <a:t>EXPERIENCE PROFESSIONNELLE</a:t>
            </a:r>
          </a:p>
          <a:p>
            <a:r>
              <a:rPr lang="fr-FR" sz="3200" dirty="0" smtClean="0"/>
              <a:t>COMPETENCES (informatiques ou mathématiques)</a:t>
            </a:r>
          </a:p>
          <a:p>
            <a:r>
              <a:rPr lang="fr-FR" sz="3200" dirty="0" smtClean="0"/>
              <a:t>LANGUES  VIVANTES</a:t>
            </a:r>
          </a:p>
          <a:p>
            <a:r>
              <a:rPr lang="fr-FR" sz="3200" dirty="0" smtClean="0"/>
              <a:t>CENTRES d’INTERET</a:t>
            </a:r>
          </a:p>
          <a:p>
            <a:r>
              <a:rPr lang="fr-FR" sz="3200" dirty="0" smtClean="0"/>
              <a:t>Les autres petits détails à prendre en compte…..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532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Valoriser vos stages et expériences professionnelles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Pertinence de le candidature=cohérence du projet professionnel: des stages et expériences relatifs au but professionnel visé</a:t>
            </a:r>
          </a:p>
          <a:p>
            <a:r>
              <a:rPr lang="fr-FR" sz="3200" dirty="0" smtClean="0"/>
              <a:t>Trois questions à se poser et auxquelles répondre dans le CV avec concision: - Quelles ont été vos activités? Comment les avez-vous menées? Quels résultats obtenus?</a:t>
            </a:r>
          </a:p>
          <a:p>
            <a:r>
              <a:rPr lang="fr-FR" sz="3200" dirty="0" smtClean="0"/>
              <a:t>Pour chaque expérience, indiquer la durée et décrire les activités, le cadre du stage, l’entreprise (ses activités et effectifs) 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510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Présenter ses loisirs: personnalisation et enrichissement du CV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Préférer les activités révélatrices de compétences. EX: capitaine d’une équipe de rugby, président d’une association, du BDE</a:t>
            </a:r>
          </a:p>
          <a:p>
            <a:r>
              <a:rPr lang="fr-FR" sz="3200" dirty="0" smtClean="0"/>
              <a:t>Préférer les activités qui vous distinguent: un sport rare, un art original, une activité peu répandue ou un niveau de pratique assidu (compétitions+titres)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791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Attention aux e-candidatures et aux cv rejetés pour un mot oublié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43608" y="5229200"/>
            <a:ext cx="7643192" cy="790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78250"/>
            <a:ext cx="3888432" cy="334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268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lettre de motivation: 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5661248"/>
            <a:ext cx="8219256" cy="464915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320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00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principaux écueils à éviter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dirty="0" smtClean="0"/>
              <a:t>La redite de l’annonce à laquelle vous répondez</a:t>
            </a:r>
          </a:p>
          <a:p>
            <a:r>
              <a:rPr lang="fr-FR" sz="4000" dirty="0" smtClean="0"/>
              <a:t>Le résumé de votre CV</a:t>
            </a:r>
          </a:p>
          <a:p>
            <a:r>
              <a:rPr lang="fr-FR" sz="4000" dirty="0" smtClean="0"/>
              <a:t>Faire trop de « motivation » (style prospectus publicitaire) et pas assez d’« exposition » des motifs de la candidature. </a:t>
            </a:r>
            <a:r>
              <a:rPr lang="fr-FR" sz="2800" dirty="0" smtClean="0"/>
              <a:t>Pas de « h/f de la situation ou l’entreprise est celle que le candidat attendait depuis si longtemps » ou étalage de qualités et points forts mentionnés dans la petite annonce etc.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6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lettre de motivation: une 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sz="3200" dirty="0" smtClean="0"/>
              <a:t>La lettre de motivation  ne doublonne pas le CV. C’est avant tout un travail d’argumentation  où il faut convaincre. Sa force de conviction  repose sur votre capacité à:</a:t>
            </a:r>
          </a:p>
          <a:p>
            <a:pPr>
              <a:buNone/>
            </a:pPr>
            <a:r>
              <a:rPr lang="fr-FR" sz="3200" dirty="0" smtClean="0"/>
              <a:t>-	démontrer votre compréhension et votre intérêt pour le poste si vous répondez à une annonce</a:t>
            </a:r>
          </a:p>
          <a:p>
            <a:pPr>
              <a:buFontTx/>
              <a:buChar char="-"/>
            </a:pPr>
            <a:r>
              <a:rPr lang="fr-FR" sz="3200" dirty="0" smtClean="0"/>
              <a:t>renseigner le recruteur sur votre projet et décrire le poste que vous aimeriez occuper idéalement dans le cas d’une candidature spontanée.</a:t>
            </a:r>
          </a:p>
          <a:p>
            <a:pPr>
              <a:buFontTx/>
              <a:buChar char="-"/>
            </a:pPr>
            <a:r>
              <a:rPr lang="fr-FR" sz="3200" dirty="0" smtClean="0"/>
              <a:t>Mentionner </a:t>
            </a:r>
            <a:r>
              <a:rPr lang="fr-FR" sz="3200" dirty="0" smtClean="0"/>
              <a:t>une </a:t>
            </a:r>
            <a:r>
              <a:rPr lang="fr-FR" sz="3200" dirty="0" smtClean="0"/>
              <a:t>recommandation si vous faites jouer le « piston »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811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lettre: illustration du CV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sz="3400" dirty="0" smtClean="0"/>
              <a:t>La lettre de motivation met en scène vos compétences. Cherchez dans votre parcours des exemples concrets voire chiffrés qui crédibiliseront votre candidature. </a:t>
            </a:r>
            <a:r>
              <a:rPr lang="fr-FR" sz="3600" dirty="0" smtClean="0"/>
              <a:t>Attention à diversifier les compétences: technique/RH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Quant à vos qualités, elles ne s’énumèrent pas, elles se démontrent, résultats à l’appui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598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lettre parle d’avenir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sz="3600" dirty="0" smtClean="0"/>
              <a:t>Elle vous permet d’exprimer vos attentes et vos motivations, évitez donc d’employer des verbes au passé. Déclarez votre motivation dès la phrase « d’accroche » et évitez les formules creuses et les lieux communs.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338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lettre montre une bonne connaissance de l’entreprise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sz="3600" dirty="0" smtClean="0"/>
              <a:t>Avant de passer à l’écriture, il faut absolument vous documenter sur l’entreprise, ses activités, son actualité et ce de manière très précise. </a:t>
            </a:r>
          </a:p>
          <a:p>
            <a:pPr>
              <a:buNone/>
            </a:pPr>
            <a:r>
              <a:rPr lang="fr-FR" sz="3600" dirty="0" smtClean="0"/>
              <a:t>	C’est encore plus vrai dans le cas d’une candidature spontanée.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49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Règle n°3: Halte à l’</a:t>
            </a:r>
            <a:r>
              <a:rPr lang="fr-FR" dirty="0" err="1" smtClean="0"/>
              <a:t>autocontemplation</a:t>
            </a:r>
            <a:r>
              <a:rPr lang="fr-FR" dirty="0" smtClean="0"/>
              <a:t>, une communication tournée vers les autres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6237312"/>
            <a:ext cx="7787208" cy="504056"/>
          </a:xfrm>
        </p:spPr>
        <p:txBody>
          <a:bodyPr>
            <a:normAutofit/>
          </a:bodyPr>
          <a:lstStyle/>
          <a:p>
            <a:r>
              <a:rPr lang="fr-FR" dirty="0" smtClean="0"/>
              <a:t>Le recruteur et l’entreprise</a:t>
            </a:r>
            <a:endParaRPr lang="fr-FR" dirty="0"/>
          </a:p>
        </p:txBody>
      </p:sp>
      <p:pic>
        <p:nvPicPr>
          <p:cNvPr id="29698" name="Picture 2" descr="http://www.devoir-de-philosophie.com/images_dissertations/108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909814" cy="4525419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Forme et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sz="2800" dirty="0" smtClean="0"/>
              <a:t>Une lettre de motivation comprend obligatoirement:</a:t>
            </a:r>
          </a:p>
          <a:p>
            <a:r>
              <a:rPr lang="fr-FR" sz="2800" dirty="0" smtClean="0"/>
              <a:t>Les noms et coordonnées de l’expéditeur</a:t>
            </a:r>
          </a:p>
          <a:p>
            <a:r>
              <a:rPr lang="fr-FR" sz="2800" dirty="0" smtClean="0"/>
              <a:t>Le lieu et la date</a:t>
            </a:r>
          </a:p>
          <a:p>
            <a:r>
              <a:rPr lang="fr-FR" sz="2800" dirty="0" smtClean="0"/>
              <a:t>Les noms et coordonnées du destinataire</a:t>
            </a:r>
          </a:p>
          <a:p>
            <a:r>
              <a:rPr lang="fr-FR" sz="2800" dirty="0" smtClean="0"/>
              <a:t>Une interpellation</a:t>
            </a:r>
          </a:p>
          <a:p>
            <a:r>
              <a:rPr lang="fr-FR" sz="2800" dirty="0" smtClean="0"/>
              <a:t>Un texte en 3 ou 4 paragraphes</a:t>
            </a:r>
          </a:p>
          <a:p>
            <a:r>
              <a:rPr lang="fr-FR" sz="2800" dirty="0" smtClean="0"/>
              <a:t>Une formule de politesse</a:t>
            </a:r>
          </a:p>
          <a:p>
            <a:r>
              <a:rPr lang="fr-FR" sz="2800" dirty="0" smtClean="0"/>
              <a:t>Une signature</a:t>
            </a:r>
          </a:p>
          <a:p>
            <a:r>
              <a:rPr lang="fr-FR" sz="2800" dirty="0" smtClean="0"/>
              <a:t>Et souvent un objet et une référence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161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fond. Le contenu d’une lettre de motivation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3200" dirty="0" smtClean="0"/>
              <a:t>Une lettre de motivation comporte 4 paragraphes:</a:t>
            </a:r>
          </a:p>
          <a:p>
            <a:r>
              <a:rPr lang="fr-FR" sz="3200" dirty="0" smtClean="0"/>
              <a:t>Une introduction, une accroche. Pourquoi je vous écris? Qui je suis et ce que je cherche.</a:t>
            </a:r>
          </a:p>
          <a:p>
            <a:r>
              <a:rPr lang="fr-FR" sz="3200" dirty="0" smtClean="0"/>
              <a:t>Pourquoi vous? En quoi votre entreprise m’intéresse particulièrement.</a:t>
            </a:r>
          </a:p>
          <a:p>
            <a:r>
              <a:rPr lang="fr-FR" sz="3200" dirty="0" smtClean="0"/>
              <a:t>Pourquoi moi? Ce que je peux apporter à l’entreprise.</a:t>
            </a:r>
          </a:p>
          <a:p>
            <a:r>
              <a:rPr lang="fr-FR" sz="3200" dirty="0" smtClean="0"/>
              <a:t>C’est quand qu’on se voit? Demande de rendez-vous et formule de politesse.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385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exigences </a:t>
            </a:r>
            <a:r>
              <a:rPr lang="fr-FR" smtClean="0"/>
              <a:t>et conseils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>
            <a:noAutofit/>
          </a:bodyPr>
          <a:lstStyle/>
          <a:p>
            <a:r>
              <a:rPr lang="fr-FR" sz="2800" dirty="0" smtClean="0"/>
              <a:t>Evitez la langue de bois, c’est-à-dire « parler pour ne rien dire » et les formules toutes faites. L’accent doit être mis sur des arguments pertinents au nombre de 3 ou 4 illustrés par des exemples précis. C’est un argumentaire.</a:t>
            </a:r>
          </a:p>
          <a:p>
            <a:r>
              <a:rPr lang="fr-FR" sz="2800" dirty="0" smtClean="0"/>
              <a:t>Attention au ton de la lettre: poli mais pas mielleux. Ce n’est pas une supplique. L’attitude doit être dynamique mais pas trop agressive ou autoritaire. Pas de complexe d’infériorité ou de supériorité</a:t>
            </a:r>
          </a:p>
          <a:p>
            <a:r>
              <a:rPr lang="fr-FR" sz="2800" dirty="0" smtClean="0"/>
              <a:t>Dans le paragraphe « Pourquoi moi? », parlez de compétences, d’expériences et de qualités personnelles. Illustrez-les. Evitez l’autocongratulation.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90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111080"/>
          </a:xfrm>
        </p:spPr>
        <p:txBody>
          <a:bodyPr>
            <a:noAutofit/>
          </a:bodyPr>
          <a:lstStyle/>
          <a:p>
            <a:r>
              <a:rPr lang="fr-FR" sz="3200" dirty="0" smtClean="0"/>
              <a:t>La lettre doit être affirmative, objective et positive. Evitez les formes négatives. Utilisez des noms et verbes à consonance positive et des verbes d’action.</a:t>
            </a:r>
          </a:p>
          <a:p>
            <a:r>
              <a:rPr lang="fr-FR" sz="3200" dirty="0" smtClean="0"/>
              <a:t>La lettre doit être concrète et informative. Appuyez-vous sur des faits, des exemples, des données réelles pour </a:t>
            </a:r>
            <a:r>
              <a:rPr lang="fr-FR" sz="3200" smtClean="0"/>
              <a:t>illustrer les </a:t>
            </a:r>
            <a:r>
              <a:rPr lang="fr-FR" sz="3200" dirty="0" smtClean="0"/>
              <a:t>arguments et qualités que vous mettez en avant. Précisez vos disponibilités, la durée du stage, les dates.</a:t>
            </a:r>
          </a:p>
          <a:p>
            <a:r>
              <a:rPr lang="fr-FR" sz="3200" dirty="0" smtClean="0"/>
              <a:t>L’expression écrite doit être irréprochable. Les fautes sont rédhibitoires.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0791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Lettre ou mail de motivation? Le casse-tête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5517232"/>
            <a:ext cx="7772400" cy="50256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328592" cy="493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2681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Quatre possibilités de retour à une candidature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34935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Entretien</a:t>
            </a:r>
          </a:p>
          <a:p>
            <a:r>
              <a:rPr lang="fr-FR" sz="3600" dirty="0" smtClean="0"/>
              <a:t>Réponse négative</a:t>
            </a:r>
          </a:p>
          <a:p>
            <a:r>
              <a:rPr lang="fr-FR" sz="3600" dirty="0" smtClean="0"/>
              <a:t>Formule d’attente</a:t>
            </a:r>
          </a:p>
          <a:p>
            <a:r>
              <a:rPr lang="fr-FR" sz="3600" dirty="0" smtClean="0"/>
              <a:t>Rien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5398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L’entretien de recrutement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27584" y="5517232"/>
            <a:ext cx="7859216" cy="50256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241844" cy="435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788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différents types d’entretien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L’</a:t>
            </a:r>
            <a:r>
              <a:rPr lang="fr-FR" b="1" dirty="0" smtClean="0"/>
              <a:t>entretien individuel </a:t>
            </a:r>
            <a:r>
              <a:rPr lang="fr-FR" dirty="0" smtClean="0"/>
              <a:t>peut prendre trois formes: </a:t>
            </a:r>
          </a:p>
          <a:p>
            <a:r>
              <a:rPr lang="fr-FR" b="1" dirty="0" smtClean="0"/>
              <a:t>Directive</a:t>
            </a:r>
            <a:r>
              <a:rPr lang="fr-FR" dirty="0" smtClean="0"/>
              <a:t>: l’interviewer pose des questions appelant des réponses précises de la part du candidat</a:t>
            </a:r>
          </a:p>
          <a:p>
            <a:r>
              <a:rPr lang="fr-FR" b="1" dirty="0" smtClean="0"/>
              <a:t>Semi-directive</a:t>
            </a:r>
            <a:r>
              <a:rPr lang="fr-FR" dirty="0" smtClean="0"/>
              <a:t>: l’interviewer et le candidat ont un échange équilibré</a:t>
            </a:r>
          </a:p>
          <a:p>
            <a:r>
              <a:rPr lang="fr-FR" b="1" dirty="0" smtClean="0"/>
              <a:t>Non-directive</a:t>
            </a:r>
            <a:r>
              <a:rPr lang="fr-FR" dirty="0" smtClean="0"/>
              <a:t>: l’interviewer laisse l’initiative au candidat, le but étant de le faire s’exprimer en relançant le dialogue de temps en temps</a:t>
            </a:r>
          </a:p>
          <a:p>
            <a:r>
              <a:rPr lang="fr-FR" dirty="0" smtClean="0"/>
              <a:t>Qui mène l’entretien? Responsable de recrutement, hiérarchique direct, consultant de cabinet de recrutement, chef du personnel ou DRH, psychologue, chef d’entreprise, collaborateur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397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L’entretien collectif: les différentes formes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réunion d’informations</a:t>
            </a:r>
            <a:r>
              <a:rPr lang="fr-FR" dirty="0" smtClean="0"/>
              <a:t>: elle se situe en début de sélection,  peut être prolongée par les entretiens individuels. Objectif: fournir à plusieurs candidats simultanément toutes les informations concernant la société et le poste à pourvoir</a:t>
            </a:r>
          </a:p>
          <a:p>
            <a:r>
              <a:rPr lang="fr-FR" dirty="0" smtClean="0"/>
              <a:t>L’</a:t>
            </a:r>
            <a:r>
              <a:rPr lang="fr-FR" b="1" dirty="0" smtClean="0"/>
              <a:t>entretien de groupe: </a:t>
            </a:r>
            <a:r>
              <a:rPr lang="fr-FR" dirty="0" smtClean="0"/>
              <a:t>il consiste à réunir des candidats sélectionnés pour un poste et à les faire réagir par rapport à un sujet ou une situation donnée afin d’observer et d’analyser leur personnalité sous plusieurs aspects.</a:t>
            </a:r>
          </a:p>
          <a:p>
            <a:r>
              <a:rPr lang="fr-FR" b="1" dirty="0" smtClean="0"/>
              <a:t>Les mises en situation ou </a:t>
            </a:r>
            <a:r>
              <a:rPr lang="fr-FR" b="1" dirty="0" err="1" smtClean="0"/>
              <a:t>assessment</a:t>
            </a:r>
            <a:r>
              <a:rPr lang="fr-FR" b="1" dirty="0" smtClean="0"/>
              <a:t> </a:t>
            </a:r>
            <a:r>
              <a:rPr lang="fr-FR" b="1" dirty="0" err="1" smtClean="0"/>
              <a:t>centers</a:t>
            </a:r>
            <a:r>
              <a:rPr lang="fr-FR" b="1" dirty="0" smtClean="0"/>
              <a:t>: </a:t>
            </a:r>
            <a:r>
              <a:rPr lang="fr-FR" dirty="0" smtClean="0"/>
              <a:t>évaluations en situation professionnelle, le plus souvent études de cas, jeux de rôles ou prise de poste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542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L’entretien: un échange d’informations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91680" y="1556792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CANDIDAT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716016" y="1556792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ENTREPRISE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347864" y="3717032"/>
            <a:ext cx="2016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POSTE PROPOSE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868144" y="3297758"/>
            <a:ext cx="2880320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des connaissances</a:t>
            </a:r>
          </a:p>
          <a:p>
            <a:r>
              <a:rPr lang="fr-FR" dirty="0"/>
              <a:t>d</a:t>
            </a:r>
            <a:r>
              <a:rPr lang="fr-FR" dirty="0" smtClean="0"/>
              <a:t>e l’expérience professionnelle</a:t>
            </a:r>
          </a:p>
          <a:p>
            <a:r>
              <a:rPr lang="fr-FR" dirty="0"/>
              <a:t>d</a:t>
            </a:r>
            <a:r>
              <a:rPr lang="fr-FR" dirty="0" smtClean="0"/>
              <a:t>e la personnalité du candidat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4" idx="2"/>
          </p:cNvCxnSpPr>
          <p:nvPr/>
        </p:nvCxnSpPr>
        <p:spPr>
          <a:xfrm>
            <a:off x="2699792" y="1926124"/>
            <a:ext cx="792088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6" idx="2"/>
          </p:cNvCxnSpPr>
          <p:nvPr/>
        </p:nvCxnSpPr>
        <p:spPr>
          <a:xfrm flipH="1">
            <a:off x="5004048" y="1926124"/>
            <a:ext cx="720080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355976" y="3139227"/>
            <a:ext cx="0" cy="505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076056" y="3140968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347864" y="2494637"/>
            <a:ext cx="201622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Idée claire, précise, complète</a:t>
            </a:r>
            <a:endParaRPr lang="fr-FR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771800" y="3140968"/>
            <a:ext cx="648072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60040" y="3225750"/>
            <a:ext cx="2411760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dirty="0"/>
              <a:t>d</a:t>
            </a:r>
            <a:r>
              <a:rPr lang="fr-FR" dirty="0" smtClean="0"/>
              <a:t>e la fonction</a:t>
            </a:r>
          </a:p>
          <a:p>
            <a:pPr algn="r"/>
            <a:r>
              <a:rPr lang="fr-FR" dirty="0"/>
              <a:t>d</a:t>
            </a:r>
            <a:r>
              <a:rPr lang="fr-FR" dirty="0" smtClean="0"/>
              <a:t>e l’entreprise</a:t>
            </a:r>
          </a:p>
          <a:p>
            <a:pPr algn="r"/>
            <a:r>
              <a:rPr lang="fr-FR" dirty="0"/>
              <a:t>d</a:t>
            </a:r>
            <a:r>
              <a:rPr lang="fr-FR" dirty="0" smtClean="0"/>
              <a:t>es relations qui y règnent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2555776" y="4149080"/>
            <a:ext cx="100811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 flipV="1">
            <a:off x="5148064" y="4149080"/>
            <a:ext cx="100811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475656" y="4653136"/>
            <a:ext cx="241176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</a:t>
            </a:r>
            <a:r>
              <a:rPr lang="fr-FR" dirty="0" smtClean="0"/>
              <a:t>vantages</a:t>
            </a:r>
          </a:p>
          <a:p>
            <a:pPr algn="ctr"/>
            <a:r>
              <a:rPr lang="fr-FR" dirty="0" smtClean="0"/>
              <a:t>inconvénients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968552" y="4725144"/>
            <a:ext cx="241176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p</a:t>
            </a:r>
            <a:r>
              <a:rPr lang="fr-FR" dirty="0" smtClean="0"/>
              <a:t>oints forts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oints faibles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059832" y="5879013"/>
            <a:ext cx="266429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Décision finale</a:t>
            </a:r>
          </a:p>
          <a:p>
            <a:pPr algn="ctr"/>
            <a:r>
              <a:rPr lang="fr-FR" b="1" dirty="0" smtClean="0"/>
              <a:t>ACCORD      …      REFUS</a:t>
            </a:r>
            <a:endParaRPr lang="fr-FR" b="1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771800" y="5382508"/>
            <a:ext cx="792088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5292080" y="5373216"/>
            <a:ext cx="720080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30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Règle n°4: Halte à la fraude et à L’« </a:t>
            </a:r>
            <a:r>
              <a:rPr lang="fr-FR" dirty="0" err="1" smtClean="0"/>
              <a:t>Actor’s</a:t>
            </a:r>
            <a:r>
              <a:rPr lang="fr-FR" dirty="0" smtClean="0"/>
              <a:t> studio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5877272"/>
            <a:ext cx="8075240" cy="64807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De l’importance de rester soi-même. Les références sont vérifiées par les recruteurs et les </a:t>
            </a:r>
            <a:r>
              <a:rPr lang="fr-FR" dirty="0" err="1" smtClean="0"/>
              <a:t>CVs</a:t>
            </a:r>
            <a:r>
              <a:rPr lang="fr-FR" dirty="0" smtClean="0"/>
              <a:t> sont farcis de fausses références</a:t>
            </a:r>
            <a:endParaRPr lang="fr-FR" dirty="0"/>
          </a:p>
        </p:txBody>
      </p:sp>
      <p:pic>
        <p:nvPicPr>
          <p:cNvPr id="31746" name="Picture 2" descr="Fraudeur e-comme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278982" cy="4278982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5 phases de l’entretien de recrutement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/>
              <a:t>Phase 1: accueil et présentation des recruteurs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Phase 2: présentation du candidat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Phase 3: présentation du poste et de l’entreprise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Phase 4:évaluation réciproque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Phase 5: 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056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Qu’est-ce qu’un entretien de recrutement?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Une situation finalisée à durée limitée</a:t>
            </a:r>
            <a:r>
              <a:rPr lang="fr-FR" dirty="0" smtClean="0"/>
              <a:t> : un but et une durée précis (30 min / 1h30min)</a:t>
            </a:r>
          </a:p>
          <a:p>
            <a:r>
              <a:rPr lang="fr-FR" b="1" dirty="0" smtClean="0"/>
              <a:t>Une situation relationnelle</a:t>
            </a:r>
            <a:r>
              <a:rPr lang="fr-FR" dirty="0" smtClean="0"/>
              <a:t>: une situation de rencontre, un face à face</a:t>
            </a:r>
          </a:p>
          <a:p>
            <a:r>
              <a:rPr lang="fr-FR" b="1" dirty="0" smtClean="0"/>
              <a:t>Une situation interactive</a:t>
            </a:r>
            <a:r>
              <a:rPr lang="fr-FR" dirty="0" smtClean="0"/>
              <a:t>: les deux interlocuteurs ont à s’exprimer tour à tour, interview et évaluation réciproque</a:t>
            </a:r>
          </a:p>
          <a:p>
            <a:r>
              <a:rPr lang="fr-FR" b="1" dirty="0" smtClean="0"/>
              <a:t>Une situation doublement structurée</a:t>
            </a:r>
            <a:r>
              <a:rPr lang="fr-FR" dirty="0" smtClean="0"/>
              <a:t>: les règles de l’entretien (structure méthodologique) et les paramètres affectifs (structure subjective: émotions, sympathie, antipathie)</a:t>
            </a:r>
          </a:p>
          <a:p>
            <a:r>
              <a:rPr lang="fr-FR" b="1" dirty="0" smtClean="0"/>
              <a:t>Une situation dynamique</a:t>
            </a:r>
            <a:r>
              <a:rPr lang="fr-FR" dirty="0" smtClean="0"/>
              <a:t>: communication évolutive (approximations successives, essais, erreurs)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8353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ce n’est pas…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525073"/>
            <a:ext cx="7772400" cy="4572000"/>
          </a:xfrm>
        </p:spPr>
        <p:txBody>
          <a:bodyPr/>
          <a:lstStyle/>
          <a:p>
            <a:r>
              <a:rPr lang="fr-FR" sz="2800" dirty="0" smtClean="0"/>
              <a:t>Un </a:t>
            </a:r>
            <a:r>
              <a:rPr lang="fr-FR" sz="2800" b="1" dirty="0" smtClean="0"/>
              <a:t>monologue</a:t>
            </a:r>
            <a:r>
              <a:rPr lang="fr-FR" sz="2800" dirty="0" smtClean="0"/>
              <a:t>: ce n’est pas une simple séance d’information</a:t>
            </a:r>
          </a:p>
          <a:p>
            <a:r>
              <a:rPr lang="fr-FR" sz="2800" dirty="0" smtClean="0"/>
              <a:t>Une </a:t>
            </a:r>
            <a:r>
              <a:rPr lang="fr-FR" sz="2800" b="1" dirty="0" smtClean="0"/>
              <a:t>conversation</a:t>
            </a:r>
            <a:r>
              <a:rPr lang="fr-FR" sz="2800" dirty="0" smtClean="0"/>
              <a:t>, du style on s’assoit et on cause</a:t>
            </a:r>
          </a:p>
          <a:p>
            <a:r>
              <a:rPr lang="fr-FR" sz="2800" dirty="0" smtClean="0"/>
              <a:t>Un </a:t>
            </a:r>
            <a:r>
              <a:rPr lang="fr-FR" sz="2800" b="1" dirty="0" smtClean="0"/>
              <a:t>interrogatoire</a:t>
            </a:r>
            <a:r>
              <a:rPr lang="fr-FR" sz="2800" dirty="0" smtClean="0"/>
              <a:t>: pas de bombardement de questions</a:t>
            </a:r>
          </a:p>
          <a:p>
            <a:r>
              <a:rPr lang="fr-FR" sz="2800" dirty="0" smtClean="0"/>
              <a:t>Une </a:t>
            </a:r>
            <a:r>
              <a:rPr lang="fr-FR" sz="2800" b="1" dirty="0" smtClean="0"/>
              <a:t>interview </a:t>
            </a:r>
            <a:r>
              <a:rPr lang="fr-FR" sz="2800" dirty="0" smtClean="0"/>
              <a:t>au sens « journalistique » ou un </a:t>
            </a:r>
            <a:r>
              <a:rPr lang="fr-FR" sz="2800" b="1" dirty="0" smtClean="0"/>
              <a:t>show</a:t>
            </a:r>
            <a:r>
              <a:rPr lang="fr-FR" sz="2800" dirty="0" smtClean="0"/>
              <a:t>: rien de spectaculaire, pas de mise en valeur excessive</a:t>
            </a:r>
          </a:p>
          <a:p>
            <a:r>
              <a:rPr lang="fr-FR" sz="2800" dirty="0" smtClean="0"/>
              <a:t>Une </a:t>
            </a:r>
            <a:r>
              <a:rPr lang="fr-FR" sz="2800" b="1" dirty="0" smtClean="0"/>
              <a:t>discussion d’idées </a:t>
            </a:r>
            <a:r>
              <a:rPr lang="fr-FR" sz="2800" dirty="0" smtClean="0"/>
              <a:t>ou un </a:t>
            </a:r>
            <a:r>
              <a:rPr lang="fr-FR" sz="2800" b="1" dirty="0" smtClean="0"/>
              <a:t>débat</a:t>
            </a:r>
            <a:r>
              <a:rPr lang="fr-FR" sz="2800" dirty="0" smtClean="0"/>
              <a:t>: pas d’idées ou d’opinion à défendre</a:t>
            </a:r>
          </a:p>
          <a:p>
            <a:r>
              <a:rPr lang="fr-FR" sz="2800" dirty="0" smtClean="0"/>
              <a:t>Une </a:t>
            </a:r>
            <a:r>
              <a:rPr lang="fr-FR" sz="2800" b="1" dirty="0" smtClean="0"/>
              <a:t>confession</a:t>
            </a:r>
            <a:r>
              <a:rPr lang="fr-FR" sz="2800" dirty="0" smtClean="0"/>
              <a:t>: pas d’aveux  ni de jugements moraux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4430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pièges à éviter côté recruteur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L’</a:t>
            </a:r>
            <a:r>
              <a:rPr lang="fr-FR" sz="3600" b="1" dirty="0" smtClean="0"/>
              <a:t>effet de halo</a:t>
            </a:r>
            <a:r>
              <a:rPr lang="fr-FR" sz="3600" dirty="0" smtClean="0"/>
              <a:t>: veiller à ce que les candidats ne déteignent pas les uns sur les autres</a:t>
            </a:r>
          </a:p>
          <a:p>
            <a:r>
              <a:rPr lang="fr-FR" sz="3600" dirty="0" smtClean="0"/>
              <a:t>La </a:t>
            </a:r>
            <a:r>
              <a:rPr lang="fr-FR" sz="3600" b="1" dirty="0" smtClean="0"/>
              <a:t>projection</a:t>
            </a:r>
            <a:r>
              <a:rPr lang="fr-FR" sz="3600" dirty="0" smtClean="0"/>
              <a:t>: ne pas rechercher le double de soi-même</a:t>
            </a:r>
          </a:p>
          <a:p>
            <a:r>
              <a:rPr lang="fr-FR" sz="3600" dirty="0" smtClean="0"/>
              <a:t>La </a:t>
            </a:r>
            <a:r>
              <a:rPr lang="fr-FR" sz="3600" b="1" dirty="0" smtClean="0"/>
              <a:t>première impression</a:t>
            </a:r>
            <a:r>
              <a:rPr lang="fr-FR" sz="3600" dirty="0" smtClean="0"/>
              <a:t>: se fier aux apparences n’est pas professionnel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409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pièges à éviter côté candidat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Etre bavard </a:t>
            </a:r>
            <a:r>
              <a:rPr lang="fr-FR" sz="3200" dirty="0" smtClean="0"/>
              <a:t>n’est pas une bonne chose, éviter les écueils du « trop parler »</a:t>
            </a:r>
          </a:p>
          <a:p>
            <a:r>
              <a:rPr lang="fr-FR" sz="3200" b="1" dirty="0" smtClean="0"/>
              <a:t>Etre anxieux </a:t>
            </a:r>
            <a:r>
              <a:rPr lang="fr-FR" sz="3200" dirty="0" smtClean="0"/>
              <a:t>se voit et se sent, l’émotivité transparaît</a:t>
            </a:r>
          </a:p>
          <a:p>
            <a:r>
              <a:rPr lang="fr-FR" sz="3200" b="1" dirty="0" smtClean="0"/>
              <a:t>Etre fermé</a:t>
            </a:r>
            <a:r>
              <a:rPr lang="fr-FR" sz="3200" dirty="0" smtClean="0"/>
              <a:t>, tant physiquement que mentalement</a:t>
            </a:r>
          </a:p>
          <a:p>
            <a:r>
              <a:rPr lang="fr-FR" sz="3200" b="1" dirty="0" smtClean="0"/>
              <a:t>Etre trop décontracté</a:t>
            </a:r>
            <a:r>
              <a:rPr lang="fr-FR" sz="3200" dirty="0" smtClean="0"/>
              <a:t>, être « cool » sans être familier. Trouver la bonne distance.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6404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Ce que vous pouvez et devez faire…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>
            <a:noAutofit/>
          </a:bodyPr>
          <a:lstStyle/>
          <a:p>
            <a:r>
              <a:rPr lang="fr-FR" sz="2000" dirty="0" smtClean="0"/>
              <a:t>Soyez souriant</a:t>
            </a:r>
          </a:p>
          <a:p>
            <a:r>
              <a:rPr lang="fr-FR" sz="2000" dirty="0" smtClean="0"/>
              <a:t>Ayez une présentation  (vestimentaire et orale) plutôt sobre et adaptée à la culture d’entreprise</a:t>
            </a:r>
          </a:p>
          <a:p>
            <a:r>
              <a:rPr lang="fr-FR" sz="2000" dirty="0" smtClean="0"/>
              <a:t>Ayez de l’entrain et du tonus</a:t>
            </a:r>
          </a:p>
          <a:p>
            <a:r>
              <a:rPr lang="fr-FR" sz="2000" dirty="0" smtClean="0"/>
              <a:t>Regardez votre interlocuteur droit dans les yeux</a:t>
            </a:r>
          </a:p>
          <a:p>
            <a:r>
              <a:rPr lang="fr-FR" sz="2000" dirty="0" smtClean="0"/>
              <a:t>Mettez-vous dans un état d’écoute active et soyez attentif</a:t>
            </a:r>
          </a:p>
          <a:p>
            <a:r>
              <a:rPr lang="fr-FR" sz="2000" dirty="0" smtClean="0"/>
              <a:t>Citez les informations recueillies sur la société et vos sources</a:t>
            </a:r>
          </a:p>
          <a:p>
            <a:r>
              <a:rPr lang="fr-FR" sz="2000" dirty="0" smtClean="0"/>
              <a:t>Posez des questions et rebondissez sur les réponses</a:t>
            </a:r>
          </a:p>
          <a:p>
            <a:r>
              <a:rPr lang="fr-FR" sz="2000" dirty="0" smtClean="0"/>
              <a:t>Reprenez dans vos discours arguments et infos avancés par le recruteur</a:t>
            </a:r>
          </a:p>
          <a:p>
            <a:r>
              <a:rPr lang="fr-FR" sz="2000" dirty="0" smtClean="0"/>
              <a:t>Illustrez chaque argument avancé. Les faits parlent pour vous et mieux que vous</a:t>
            </a:r>
          </a:p>
          <a:p>
            <a:r>
              <a:rPr lang="fr-FR" sz="2000" dirty="0" smtClean="0"/>
              <a:t>Montrez au recruteur que vous n’êtes pas en situation désespérée de recherche de stage</a:t>
            </a:r>
          </a:p>
          <a:p>
            <a:r>
              <a:rPr lang="fr-FR" sz="2000" dirty="0" smtClean="0"/>
              <a:t>Ne cachez pas que vous êtes sur d’autres pistes</a:t>
            </a:r>
          </a:p>
          <a:p>
            <a:r>
              <a:rPr lang="fr-FR" sz="2000" dirty="0" smtClean="0"/>
              <a:t>Employez le jargon professionnel mais sans excès et évitez les anglicismes</a:t>
            </a:r>
          </a:p>
          <a:p>
            <a:r>
              <a:rPr lang="fr-FR" sz="2000" dirty="0" smtClean="0"/>
              <a:t>Si le téléphone sonne, arrêtez-vous de parler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64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Règle n°5: Mâchez la besogne du recruteur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5805264"/>
            <a:ext cx="8435280" cy="72008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Proscrire le « CV roman fleuve »: favoriser le message clair et document attractif</a:t>
            </a:r>
            <a:endParaRPr lang="fr-FR" dirty="0"/>
          </a:p>
        </p:txBody>
      </p:sp>
      <p:pic>
        <p:nvPicPr>
          <p:cNvPr id="30722" name="Picture 2" descr="http://www.josephbonespoir.org/local/cache-vignettes/L200xH187/arton295-f13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460321" cy="4170403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Règle n°6: une communication qui ne dit jamais non!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5733256"/>
            <a:ext cx="7931224" cy="648072"/>
          </a:xfrm>
        </p:spPr>
        <p:txBody>
          <a:bodyPr>
            <a:normAutofit/>
          </a:bodyPr>
          <a:lstStyle/>
          <a:p>
            <a:r>
              <a:rPr lang="fr-FR" dirty="0" smtClean="0"/>
              <a:t>Tournures positives, optimisme et jamais de négations.</a:t>
            </a:r>
            <a:endParaRPr lang="fr-FR" dirty="0"/>
          </a:p>
        </p:txBody>
      </p:sp>
      <p:pic>
        <p:nvPicPr>
          <p:cNvPr id="32770" name="Picture 2" descr="http://www.ump67.eu/wp-content/uploads/2013/02/Alsace-O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381500" cy="381000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4437112"/>
            <a:ext cx="6400800" cy="216024"/>
          </a:xfrm>
        </p:spPr>
        <p:txBody>
          <a:bodyPr>
            <a:normAutofit fontScale="25000" lnSpcReduction="20000"/>
          </a:bodyPr>
          <a:lstStyle/>
          <a:p>
            <a:endParaRPr lang="fr-FR" sz="36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Point 2: Une communication en adéquation avec les attentes de l’entreprise </a:t>
            </a:r>
            <a:endParaRPr lang="fr-FR" dirty="0"/>
          </a:p>
        </p:txBody>
      </p:sp>
      <p:pic>
        <p:nvPicPr>
          <p:cNvPr id="26626" name="Picture 2" descr="s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4051601" cy="2687564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3799-E7A8-4E2F-B697-AC48CB2E1C9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209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188</TotalTime>
  <Words>2212</Words>
  <Application>Microsoft Office PowerPoint</Application>
  <PresentationFormat>Affichage à l'écran (4:3)</PresentationFormat>
  <Paragraphs>325</Paragraphs>
  <Slides>65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Capitaux</vt:lpstr>
      <vt:lpstr>PROJET PERSONNEL ET PROFESSIONNEL CM2: Les grandes règles de la communication professionnelle</vt:lpstr>
      <vt:lpstr>Point 1: Généralités</vt:lpstr>
      <vt:lpstr>Règle n°1: Un peu d’humilité… (beaucoup)</vt:lpstr>
      <vt:lpstr>Règle n°2: Pas de fausse pudeur ni d’autocensure!</vt:lpstr>
      <vt:lpstr>Règle n°3: Halte à l’autocontemplation, une communication tournée vers les autres</vt:lpstr>
      <vt:lpstr>Règle n°4: Halte à la fraude et à L’« Actor’s studio »</vt:lpstr>
      <vt:lpstr>Règle n°5: Mâchez la besogne du recruteur</vt:lpstr>
      <vt:lpstr>Règle n°6: une communication qui ne dit jamais non!</vt:lpstr>
      <vt:lpstr> Point 2: Une communication en adéquation avec les attentes de l’entreprise </vt:lpstr>
      <vt:lpstr>L’offre de service</vt:lpstr>
      <vt:lpstr>Le stage: quel intérêt pour les entreprises?</vt:lpstr>
      <vt:lpstr>Le stage: quel intérêt pour les étudiants?</vt:lpstr>
      <vt:lpstr>Quelques conseils </vt:lpstr>
      <vt:lpstr>Comment trouver un stage: les différentes pistes</vt:lpstr>
      <vt:lpstr>Les Organismes spécialisés et leur site internet (s’abonner aux newsletters) </vt:lpstr>
      <vt:lpstr>Annuaires professionnels et fédérations d’entreprises: l’exemple de SYNTEC </vt:lpstr>
      <vt:lpstr>La presse spécialisée </vt:lpstr>
      <vt:lpstr>Les sites spécialisés</vt:lpstr>
      <vt:lpstr>Les sites des entreprises</vt:lpstr>
      <vt:lpstr>Le service STAGES-ENTREPRISES de l’EISTI</vt:lpstr>
      <vt:lpstr>Les anciens de l’école ou la cooptation chez les ingénieurs</vt:lpstr>
      <vt:lpstr>Les relations: « piston »</vt:lpstr>
      <vt:lpstr>Point 3:La révolution internet dans le monde du recrutement. </vt:lpstr>
      <vt:lpstr>E-recrutement devenu incontournable</vt:lpstr>
      <vt:lpstr>Entreprises et recruteurs accros au web 2.0</vt:lpstr>
      <vt:lpstr>De l’importance de bien gérer son identité numérique</vt:lpstr>
      <vt:lpstr>Le meilleur pour la fin…</vt:lpstr>
      <vt:lpstr>Travailler son identité numérique</vt:lpstr>
      <vt:lpstr>L’enquête de « Career Builder » en 2011</vt:lpstr>
      <vt:lpstr> Point 4: les exercices consacrés CV, lettre de motivation et entretien de recrutement</vt:lpstr>
      <vt:lpstr>Trois difficultés à surmonter</vt:lpstr>
      <vt:lpstr> Construire un CV, les règles de base</vt:lpstr>
      <vt:lpstr>Un recruteur doit pouvoir…</vt:lpstr>
      <vt:lpstr>Les points qui valorisent un CV</vt:lpstr>
      <vt:lpstr>Un CV agréable à l’œil: la présentation Clarté, lisibilité et cohérence</vt:lpstr>
      <vt:lpstr>Exigences de la présentation</vt:lpstr>
      <vt:lpstr>Faut-il être créatif?</vt:lpstr>
      <vt:lpstr>Photo / Pas photo?</vt:lpstr>
      <vt:lpstr>Eviter les redondances et les mots parasites</vt:lpstr>
      <vt:lpstr>L’ordre des rubriques et autres conseils en vrac</vt:lpstr>
      <vt:lpstr>Valoriser vos stages et expériences professionnelles</vt:lpstr>
      <vt:lpstr>Présenter ses loisirs: personnalisation et enrichissement du CV</vt:lpstr>
      <vt:lpstr>Attention aux e-candidatures et aux cv rejetés pour un mot oublié</vt:lpstr>
      <vt:lpstr>La lettre de motivation: méthodologie</vt:lpstr>
      <vt:lpstr>Trois principaux écueils à éviter</vt:lpstr>
      <vt:lpstr>La lettre de motivation: une définition</vt:lpstr>
      <vt:lpstr>La lettre: illustration du CV</vt:lpstr>
      <vt:lpstr>La lettre parle d’avenir</vt:lpstr>
      <vt:lpstr>La lettre montre une bonne connaissance de l’entreprise</vt:lpstr>
      <vt:lpstr>Forme et présentation</vt:lpstr>
      <vt:lpstr>Le fond. Le contenu d’une lettre de motivation</vt:lpstr>
      <vt:lpstr>Les exigences et conseils</vt:lpstr>
      <vt:lpstr>Présentation PowerPoint</vt:lpstr>
      <vt:lpstr>Lettre ou mail de motivation? Le casse-tête</vt:lpstr>
      <vt:lpstr>Quatre possibilités de retour à une candidature</vt:lpstr>
      <vt:lpstr>L’entretien de recrutement</vt:lpstr>
      <vt:lpstr>Les différents types d’entretien</vt:lpstr>
      <vt:lpstr>L’entretien collectif: les différentes formes</vt:lpstr>
      <vt:lpstr>L’entretien: un échange d’informations</vt:lpstr>
      <vt:lpstr>Les 5 phases de l’entretien de recrutement</vt:lpstr>
      <vt:lpstr>Qu’est-ce qu’un entretien de recrutement?</vt:lpstr>
      <vt:lpstr>Ce que ce n’est pas…</vt:lpstr>
      <vt:lpstr>Les pièges à éviter côté recruteur</vt:lpstr>
      <vt:lpstr>Les pièges à éviter côté candidat</vt:lpstr>
      <vt:lpstr>Ce que vous pouvez et devez faire…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PPP2014: Les grandes règles de la communication professionnelle</dc:title>
  <dc:creator>sma</dc:creator>
  <cp:lastModifiedBy>Sophie Mano</cp:lastModifiedBy>
  <cp:revision>16</cp:revision>
  <dcterms:created xsi:type="dcterms:W3CDTF">2014-09-01T12:00:52Z</dcterms:created>
  <dcterms:modified xsi:type="dcterms:W3CDTF">2016-01-25T12:12:39Z</dcterms:modified>
</cp:coreProperties>
</file>