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8"/>
  </p:notesMasterIdLst>
  <p:sldIdLst>
    <p:sldId id="256" r:id="rId2"/>
    <p:sldId id="311" r:id="rId3"/>
    <p:sldId id="312" r:id="rId4"/>
    <p:sldId id="313" r:id="rId5"/>
    <p:sldId id="298" r:id="rId6"/>
    <p:sldId id="257" r:id="rId7"/>
    <p:sldId id="310" r:id="rId8"/>
    <p:sldId id="272" r:id="rId9"/>
    <p:sldId id="280" r:id="rId10"/>
    <p:sldId id="301" r:id="rId11"/>
    <p:sldId id="299" r:id="rId12"/>
    <p:sldId id="281" r:id="rId13"/>
    <p:sldId id="302" r:id="rId14"/>
    <p:sldId id="282" r:id="rId15"/>
    <p:sldId id="283" r:id="rId16"/>
    <p:sldId id="284" r:id="rId17"/>
    <p:sldId id="300" r:id="rId18"/>
    <p:sldId id="259" r:id="rId19"/>
    <p:sldId id="260" r:id="rId20"/>
    <p:sldId id="303" r:id="rId21"/>
    <p:sldId id="261" r:id="rId22"/>
    <p:sldId id="304" r:id="rId23"/>
    <p:sldId id="276" r:id="rId24"/>
    <p:sldId id="274" r:id="rId25"/>
    <p:sldId id="275" r:id="rId26"/>
    <p:sldId id="286" r:id="rId27"/>
    <p:sldId id="287" r:id="rId28"/>
    <p:sldId id="288" r:id="rId29"/>
    <p:sldId id="305" r:id="rId30"/>
    <p:sldId id="273" r:id="rId31"/>
    <p:sldId id="289" r:id="rId32"/>
    <p:sldId id="290" r:id="rId33"/>
    <p:sldId id="291" r:id="rId34"/>
    <p:sldId id="306" r:id="rId35"/>
    <p:sldId id="292" r:id="rId36"/>
    <p:sldId id="293" r:id="rId37"/>
    <p:sldId id="294" r:id="rId38"/>
    <p:sldId id="270" r:id="rId39"/>
    <p:sldId id="295" r:id="rId40"/>
    <p:sldId id="307" r:id="rId41"/>
    <p:sldId id="278" r:id="rId42"/>
    <p:sldId id="296" r:id="rId43"/>
    <p:sldId id="297" r:id="rId44"/>
    <p:sldId id="308" r:id="rId45"/>
    <p:sldId id="309"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D88EAD-7C46-4222-AFDB-0603E1A8DEB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fr-FR"/>
        </a:p>
      </dgm:t>
    </dgm:pt>
    <dgm:pt modelId="{D38365BC-31A4-4709-9078-FE942484B527}">
      <dgm:prSet phldrT="[Texte]"/>
      <dgm:spPr/>
      <dgm:t>
        <a:bodyPr/>
        <a:lstStyle/>
        <a:p>
          <a:r>
            <a:rPr lang="fr-FR" dirty="0" smtClean="0"/>
            <a:t>Représentation du réel: travail de modélisation</a:t>
          </a:r>
          <a:endParaRPr lang="fr-FR" dirty="0"/>
        </a:p>
      </dgm:t>
    </dgm:pt>
    <dgm:pt modelId="{44A58FBE-0ECF-469B-B0C0-E7F176BBEBB1}" type="parTrans" cxnId="{CAAE1233-1E63-4ED3-B8CF-8B86CDE40D01}">
      <dgm:prSet/>
      <dgm:spPr/>
      <dgm:t>
        <a:bodyPr/>
        <a:lstStyle/>
        <a:p>
          <a:endParaRPr lang="fr-FR"/>
        </a:p>
      </dgm:t>
    </dgm:pt>
    <dgm:pt modelId="{ACB4F722-E33F-4466-8309-03FAF5D70201}" type="sibTrans" cxnId="{CAAE1233-1E63-4ED3-B8CF-8B86CDE40D01}">
      <dgm:prSet/>
      <dgm:spPr/>
      <dgm:t>
        <a:bodyPr/>
        <a:lstStyle/>
        <a:p>
          <a:endParaRPr lang="fr-FR"/>
        </a:p>
      </dgm:t>
    </dgm:pt>
    <dgm:pt modelId="{581CC067-C877-4FA0-9F41-ED447E498CA4}">
      <dgm:prSet phldrT="[Texte]"/>
      <dgm:spPr/>
      <dgm:t>
        <a:bodyPr/>
        <a:lstStyle/>
        <a:p>
          <a:r>
            <a:rPr lang="fr-FR" dirty="0" smtClean="0"/>
            <a:t>Action sur le réel</a:t>
          </a:r>
          <a:endParaRPr lang="fr-FR" dirty="0"/>
        </a:p>
      </dgm:t>
    </dgm:pt>
    <dgm:pt modelId="{4D4A6FC0-6033-4AFD-8A4F-2436EC8E63B7}" type="parTrans" cxnId="{26E22268-741F-42A2-B7FE-7AB45B0C2665}">
      <dgm:prSet/>
      <dgm:spPr/>
      <dgm:t>
        <a:bodyPr/>
        <a:lstStyle/>
        <a:p>
          <a:endParaRPr lang="fr-FR"/>
        </a:p>
      </dgm:t>
    </dgm:pt>
    <dgm:pt modelId="{D64D5A3E-1029-43AD-8F96-EA1038989F00}" type="sibTrans" cxnId="{26E22268-741F-42A2-B7FE-7AB45B0C2665}">
      <dgm:prSet/>
      <dgm:spPr/>
      <dgm:t>
        <a:bodyPr/>
        <a:lstStyle/>
        <a:p>
          <a:endParaRPr lang="fr-FR"/>
        </a:p>
      </dgm:t>
    </dgm:pt>
    <dgm:pt modelId="{5EE4519F-BB70-4813-B276-ABDBDF9D5203}" type="pres">
      <dgm:prSet presAssocID="{ABD88EAD-7C46-4222-AFDB-0603E1A8DEBD}" presName="diagram" presStyleCnt="0">
        <dgm:presLayoutVars>
          <dgm:dir/>
          <dgm:resizeHandles val="exact"/>
        </dgm:presLayoutVars>
      </dgm:prSet>
      <dgm:spPr/>
      <dgm:t>
        <a:bodyPr/>
        <a:lstStyle/>
        <a:p>
          <a:endParaRPr lang="fr-FR"/>
        </a:p>
      </dgm:t>
    </dgm:pt>
    <dgm:pt modelId="{DF5607C1-F4A6-4172-8763-C9E8BB42886C}" type="pres">
      <dgm:prSet presAssocID="{D38365BC-31A4-4709-9078-FE942484B527}" presName="arrow" presStyleLbl="node1" presStyleIdx="0" presStyleCnt="2">
        <dgm:presLayoutVars>
          <dgm:bulletEnabled val="1"/>
        </dgm:presLayoutVars>
      </dgm:prSet>
      <dgm:spPr/>
      <dgm:t>
        <a:bodyPr/>
        <a:lstStyle/>
        <a:p>
          <a:endParaRPr lang="fr-FR"/>
        </a:p>
      </dgm:t>
    </dgm:pt>
    <dgm:pt modelId="{AF3116FF-0BBA-4A57-B1DC-FE18AD8E6A17}" type="pres">
      <dgm:prSet presAssocID="{581CC067-C877-4FA0-9F41-ED447E498CA4}" presName="arrow" presStyleLbl="node1" presStyleIdx="1" presStyleCnt="2">
        <dgm:presLayoutVars>
          <dgm:bulletEnabled val="1"/>
        </dgm:presLayoutVars>
      </dgm:prSet>
      <dgm:spPr/>
      <dgm:t>
        <a:bodyPr/>
        <a:lstStyle/>
        <a:p>
          <a:endParaRPr lang="fr-FR"/>
        </a:p>
      </dgm:t>
    </dgm:pt>
  </dgm:ptLst>
  <dgm:cxnLst>
    <dgm:cxn modelId="{9DC367FC-9F25-46FD-BB96-0DE7E2DB1752}" type="presOf" srcId="{ABD88EAD-7C46-4222-AFDB-0603E1A8DEBD}" destId="{5EE4519F-BB70-4813-B276-ABDBDF9D5203}" srcOrd="0" destOrd="0" presId="urn:microsoft.com/office/officeart/2005/8/layout/arrow5"/>
    <dgm:cxn modelId="{CAAE1233-1E63-4ED3-B8CF-8B86CDE40D01}" srcId="{ABD88EAD-7C46-4222-AFDB-0603E1A8DEBD}" destId="{D38365BC-31A4-4709-9078-FE942484B527}" srcOrd="0" destOrd="0" parTransId="{44A58FBE-0ECF-469B-B0C0-E7F176BBEBB1}" sibTransId="{ACB4F722-E33F-4466-8309-03FAF5D70201}"/>
    <dgm:cxn modelId="{26E22268-741F-42A2-B7FE-7AB45B0C2665}" srcId="{ABD88EAD-7C46-4222-AFDB-0603E1A8DEBD}" destId="{581CC067-C877-4FA0-9F41-ED447E498CA4}" srcOrd="1" destOrd="0" parTransId="{4D4A6FC0-6033-4AFD-8A4F-2436EC8E63B7}" sibTransId="{D64D5A3E-1029-43AD-8F96-EA1038989F00}"/>
    <dgm:cxn modelId="{C76E9A37-3107-4FB9-BF86-BF75E7826526}" type="presOf" srcId="{581CC067-C877-4FA0-9F41-ED447E498CA4}" destId="{AF3116FF-0BBA-4A57-B1DC-FE18AD8E6A17}" srcOrd="0" destOrd="0" presId="urn:microsoft.com/office/officeart/2005/8/layout/arrow5"/>
    <dgm:cxn modelId="{83C4B981-FA21-40D9-9D09-934F263B43DF}" type="presOf" srcId="{D38365BC-31A4-4709-9078-FE942484B527}" destId="{DF5607C1-F4A6-4172-8763-C9E8BB42886C}" srcOrd="0" destOrd="0" presId="urn:microsoft.com/office/officeart/2005/8/layout/arrow5"/>
    <dgm:cxn modelId="{86149714-997B-4BF5-A821-B892CA51D425}" type="presParOf" srcId="{5EE4519F-BB70-4813-B276-ABDBDF9D5203}" destId="{DF5607C1-F4A6-4172-8763-C9E8BB42886C}" srcOrd="0" destOrd="0" presId="urn:microsoft.com/office/officeart/2005/8/layout/arrow5"/>
    <dgm:cxn modelId="{71A76168-E929-410C-8CAC-933161E10463}" type="presParOf" srcId="{5EE4519F-BB70-4813-B276-ABDBDF9D5203}" destId="{AF3116FF-0BBA-4A57-B1DC-FE18AD8E6A1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EDD17F-1AA5-446A-A1F2-72F01A990B5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fr-FR"/>
        </a:p>
      </dgm:t>
    </dgm:pt>
    <dgm:pt modelId="{BC187291-D4F1-45A3-99CE-EF1A4BEDABF0}">
      <dgm:prSet phldrT="[Texte]" custT="1"/>
      <dgm:spPr/>
      <dgm:t>
        <a:bodyPr/>
        <a:lstStyle/>
        <a:p>
          <a:r>
            <a:rPr lang="fr-FR" sz="2400" dirty="0" smtClean="0"/>
            <a:t>Compréhension et reformulation des questions</a:t>
          </a:r>
          <a:endParaRPr lang="fr-FR" sz="2400" dirty="0"/>
        </a:p>
      </dgm:t>
    </dgm:pt>
    <dgm:pt modelId="{7B6F30C8-793E-4768-B8AE-20050F6AD8A8}" type="parTrans" cxnId="{25BB18F5-CD46-4625-9F21-45A1D12465B2}">
      <dgm:prSet/>
      <dgm:spPr/>
      <dgm:t>
        <a:bodyPr/>
        <a:lstStyle/>
        <a:p>
          <a:endParaRPr lang="fr-FR"/>
        </a:p>
      </dgm:t>
    </dgm:pt>
    <dgm:pt modelId="{DF60820C-3E44-4F57-BC46-6DD126B86D31}" type="sibTrans" cxnId="{25BB18F5-CD46-4625-9F21-45A1D12465B2}">
      <dgm:prSet/>
      <dgm:spPr/>
      <dgm:t>
        <a:bodyPr/>
        <a:lstStyle/>
        <a:p>
          <a:endParaRPr lang="fr-FR"/>
        </a:p>
      </dgm:t>
    </dgm:pt>
    <dgm:pt modelId="{2E119A0D-5475-4E86-B4A7-FC190541EED8}">
      <dgm:prSet phldrT="[Texte]" custT="1"/>
      <dgm:spPr/>
      <dgm:t>
        <a:bodyPr/>
        <a:lstStyle/>
        <a:p>
          <a:r>
            <a:rPr lang="fr-FR" sz="2400" dirty="0" smtClean="0"/>
            <a:t>Conception et mise en forme de solutions</a:t>
          </a:r>
          <a:endParaRPr lang="fr-FR" sz="2400" dirty="0"/>
        </a:p>
      </dgm:t>
    </dgm:pt>
    <dgm:pt modelId="{AF15D03B-A881-4992-AE9D-C42639BFD715}" type="parTrans" cxnId="{DC4FF673-C772-47AA-A867-9EB7D90D49D6}">
      <dgm:prSet/>
      <dgm:spPr/>
      <dgm:t>
        <a:bodyPr/>
        <a:lstStyle/>
        <a:p>
          <a:endParaRPr lang="fr-FR"/>
        </a:p>
      </dgm:t>
    </dgm:pt>
    <dgm:pt modelId="{079C8EF2-E51C-4606-96AF-4A0F71B3B97C}" type="sibTrans" cxnId="{DC4FF673-C772-47AA-A867-9EB7D90D49D6}">
      <dgm:prSet/>
      <dgm:spPr/>
      <dgm:t>
        <a:bodyPr/>
        <a:lstStyle/>
        <a:p>
          <a:endParaRPr lang="fr-FR"/>
        </a:p>
      </dgm:t>
    </dgm:pt>
    <dgm:pt modelId="{70EE3232-5488-4B64-9B97-214240B84D5D}">
      <dgm:prSet phldrT="[Texte]" custT="1"/>
      <dgm:spPr/>
      <dgm:t>
        <a:bodyPr/>
        <a:lstStyle/>
        <a:p>
          <a:r>
            <a:rPr lang="fr-FR" sz="2400" dirty="0" smtClean="0"/>
            <a:t>Réalisation et contrôle de la production</a:t>
          </a:r>
          <a:endParaRPr lang="fr-FR" sz="2400" dirty="0"/>
        </a:p>
      </dgm:t>
    </dgm:pt>
    <dgm:pt modelId="{C8731914-E18C-41D9-A67D-E17E3C6D11B7}" type="parTrans" cxnId="{2C7EDCF3-919C-4E04-B5A2-8A3CB6FC14E1}">
      <dgm:prSet/>
      <dgm:spPr/>
      <dgm:t>
        <a:bodyPr/>
        <a:lstStyle/>
        <a:p>
          <a:endParaRPr lang="fr-FR"/>
        </a:p>
      </dgm:t>
    </dgm:pt>
    <dgm:pt modelId="{B7A2C7A4-712C-415B-93BA-C1CB10F29D5D}" type="sibTrans" cxnId="{2C7EDCF3-919C-4E04-B5A2-8A3CB6FC14E1}">
      <dgm:prSet/>
      <dgm:spPr/>
      <dgm:t>
        <a:bodyPr/>
        <a:lstStyle/>
        <a:p>
          <a:endParaRPr lang="fr-FR"/>
        </a:p>
      </dgm:t>
    </dgm:pt>
    <dgm:pt modelId="{232BFB1E-1AEA-4093-BDFC-A54D8269FFEF}">
      <dgm:prSet phldrT="[Texte]" custT="1"/>
      <dgm:spPr/>
      <dgm:t>
        <a:bodyPr/>
        <a:lstStyle/>
        <a:p>
          <a:r>
            <a:rPr lang="fr-FR" sz="2400" dirty="0" smtClean="0"/>
            <a:t>Maintenance , suivi de la qualité, achats et logistique</a:t>
          </a:r>
          <a:endParaRPr lang="fr-FR" sz="2400" dirty="0"/>
        </a:p>
      </dgm:t>
    </dgm:pt>
    <dgm:pt modelId="{EC5512DD-1B5C-416D-9EE7-A2D38D8F9F58}" type="parTrans" cxnId="{6C8BC65A-A6B3-44A3-A653-44C01396DEDA}">
      <dgm:prSet/>
      <dgm:spPr/>
      <dgm:t>
        <a:bodyPr/>
        <a:lstStyle/>
        <a:p>
          <a:endParaRPr lang="fr-FR"/>
        </a:p>
      </dgm:t>
    </dgm:pt>
    <dgm:pt modelId="{23728C09-7CF7-4B7C-85C6-4465D1FEEF5D}" type="sibTrans" cxnId="{6C8BC65A-A6B3-44A3-A653-44C01396DEDA}">
      <dgm:prSet/>
      <dgm:spPr/>
      <dgm:t>
        <a:bodyPr/>
        <a:lstStyle/>
        <a:p>
          <a:endParaRPr lang="fr-FR"/>
        </a:p>
      </dgm:t>
    </dgm:pt>
    <dgm:pt modelId="{660BC735-9853-4BB0-80A8-CEDEDA4D884F}">
      <dgm:prSet phldrT="[Texte]" custT="1"/>
      <dgm:spPr/>
      <dgm:t>
        <a:bodyPr/>
        <a:lstStyle/>
        <a:p>
          <a:r>
            <a:rPr lang="fr-FR" sz="2400" dirty="0" smtClean="0"/>
            <a:t>Assistance et vente</a:t>
          </a:r>
          <a:endParaRPr lang="fr-FR" sz="2400" dirty="0"/>
        </a:p>
      </dgm:t>
    </dgm:pt>
    <dgm:pt modelId="{470CA340-4323-460A-BE55-D078C612DDDE}" type="parTrans" cxnId="{6DC73A9E-4219-4FC2-984C-88166F73B362}">
      <dgm:prSet/>
      <dgm:spPr/>
      <dgm:t>
        <a:bodyPr/>
        <a:lstStyle/>
        <a:p>
          <a:endParaRPr lang="fr-FR"/>
        </a:p>
      </dgm:t>
    </dgm:pt>
    <dgm:pt modelId="{5434A6FA-A361-46F1-B539-FFC950630B93}" type="sibTrans" cxnId="{6DC73A9E-4219-4FC2-984C-88166F73B362}">
      <dgm:prSet/>
      <dgm:spPr/>
      <dgm:t>
        <a:bodyPr/>
        <a:lstStyle/>
        <a:p>
          <a:endParaRPr lang="fr-FR"/>
        </a:p>
      </dgm:t>
    </dgm:pt>
    <dgm:pt modelId="{68BE6A82-BDE5-4CED-B915-D1A96FFDA2C2}" type="pres">
      <dgm:prSet presAssocID="{61EDD17F-1AA5-446A-A1F2-72F01A990B56}" presName="Name0" presStyleCnt="0">
        <dgm:presLayoutVars>
          <dgm:dir/>
          <dgm:resizeHandles val="exact"/>
        </dgm:presLayoutVars>
      </dgm:prSet>
      <dgm:spPr/>
      <dgm:t>
        <a:bodyPr/>
        <a:lstStyle/>
        <a:p>
          <a:endParaRPr lang="fr-FR"/>
        </a:p>
      </dgm:t>
    </dgm:pt>
    <dgm:pt modelId="{4B036EE0-C123-4159-95F5-37495768C811}" type="pres">
      <dgm:prSet presAssocID="{BC187291-D4F1-45A3-99CE-EF1A4BEDABF0}" presName="node" presStyleLbl="node1" presStyleIdx="0" presStyleCnt="5">
        <dgm:presLayoutVars>
          <dgm:bulletEnabled val="1"/>
        </dgm:presLayoutVars>
      </dgm:prSet>
      <dgm:spPr/>
      <dgm:t>
        <a:bodyPr/>
        <a:lstStyle/>
        <a:p>
          <a:endParaRPr lang="fr-FR"/>
        </a:p>
      </dgm:t>
    </dgm:pt>
    <dgm:pt modelId="{8D768782-6D62-4E36-8B5A-02B8D81708EF}" type="pres">
      <dgm:prSet presAssocID="{DF60820C-3E44-4F57-BC46-6DD126B86D31}" presName="sibTrans" presStyleLbl="sibTrans1D1" presStyleIdx="0" presStyleCnt="4"/>
      <dgm:spPr/>
      <dgm:t>
        <a:bodyPr/>
        <a:lstStyle/>
        <a:p>
          <a:endParaRPr lang="fr-FR"/>
        </a:p>
      </dgm:t>
    </dgm:pt>
    <dgm:pt modelId="{B0C5C222-BBAE-4F91-8899-D4E1681310C5}" type="pres">
      <dgm:prSet presAssocID="{DF60820C-3E44-4F57-BC46-6DD126B86D31}" presName="connectorText" presStyleLbl="sibTrans1D1" presStyleIdx="0" presStyleCnt="4"/>
      <dgm:spPr/>
      <dgm:t>
        <a:bodyPr/>
        <a:lstStyle/>
        <a:p>
          <a:endParaRPr lang="fr-FR"/>
        </a:p>
      </dgm:t>
    </dgm:pt>
    <dgm:pt modelId="{5E4AE422-D8F5-422B-9C15-0353F4E2CFBC}" type="pres">
      <dgm:prSet presAssocID="{2E119A0D-5475-4E86-B4A7-FC190541EED8}" presName="node" presStyleLbl="node1" presStyleIdx="1" presStyleCnt="5">
        <dgm:presLayoutVars>
          <dgm:bulletEnabled val="1"/>
        </dgm:presLayoutVars>
      </dgm:prSet>
      <dgm:spPr/>
      <dgm:t>
        <a:bodyPr/>
        <a:lstStyle/>
        <a:p>
          <a:endParaRPr lang="fr-FR"/>
        </a:p>
      </dgm:t>
    </dgm:pt>
    <dgm:pt modelId="{326CB316-517F-4388-AA76-162EFFB95807}" type="pres">
      <dgm:prSet presAssocID="{079C8EF2-E51C-4606-96AF-4A0F71B3B97C}" presName="sibTrans" presStyleLbl="sibTrans1D1" presStyleIdx="1" presStyleCnt="4"/>
      <dgm:spPr/>
      <dgm:t>
        <a:bodyPr/>
        <a:lstStyle/>
        <a:p>
          <a:endParaRPr lang="fr-FR"/>
        </a:p>
      </dgm:t>
    </dgm:pt>
    <dgm:pt modelId="{3D385C33-DBB1-469E-A5DC-12F2B5BB0D77}" type="pres">
      <dgm:prSet presAssocID="{079C8EF2-E51C-4606-96AF-4A0F71B3B97C}" presName="connectorText" presStyleLbl="sibTrans1D1" presStyleIdx="1" presStyleCnt="4"/>
      <dgm:spPr/>
      <dgm:t>
        <a:bodyPr/>
        <a:lstStyle/>
        <a:p>
          <a:endParaRPr lang="fr-FR"/>
        </a:p>
      </dgm:t>
    </dgm:pt>
    <dgm:pt modelId="{983347DD-E46D-4473-8AF7-022DCAD823A1}" type="pres">
      <dgm:prSet presAssocID="{70EE3232-5488-4B64-9B97-214240B84D5D}" presName="node" presStyleLbl="node1" presStyleIdx="2" presStyleCnt="5">
        <dgm:presLayoutVars>
          <dgm:bulletEnabled val="1"/>
        </dgm:presLayoutVars>
      </dgm:prSet>
      <dgm:spPr/>
      <dgm:t>
        <a:bodyPr/>
        <a:lstStyle/>
        <a:p>
          <a:endParaRPr lang="fr-FR"/>
        </a:p>
      </dgm:t>
    </dgm:pt>
    <dgm:pt modelId="{3DE970EE-470F-41ED-87EF-A25C0AA4AC7D}" type="pres">
      <dgm:prSet presAssocID="{B7A2C7A4-712C-415B-93BA-C1CB10F29D5D}" presName="sibTrans" presStyleLbl="sibTrans1D1" presStyleIdx="2" presStyleCnt="4"/>
      <dgm:spPr/>
      <dgm:t>
        <a:bodyPr/>
        <a:lstStyle/>
        <a:p>
          <a:endParaRPr lang="fr-FR"/>
        </a:p>
      </dgm:t>
    </dgm:pt>
    <dgm:pt modelId="{A7C0ACCA-84AE-4B41-B9E4-2FFD4DEECDC5}" type="pres">
      <dgm:prSet presAssocID="{B7A2C7A4-712C-415B-93BA-C1CB10F29D5D}" presName="connectorText" presStyleLbl="sibTrans1D1" presStyleIdx="2" presStyleCnt="4"/>
      <dgm:spPr/>
      <dgm:t>
        <a:bodyPr/>
        <a:lstStyle/>
        <a:p>
          <a:endParaRPr lang="fr-FR"/>
        </a:p>
      </dgm:t>
    </dgm:pt>
    <dgm:pt modelId="{8641846A-3AC2-46E5-A6F1-09A2DF7A1694}" type="pres">
      <dgm:prSet presAssocID="{232BFB1E-1AEA-4093-BDFC-A54D8269FFEF}" presName="node" presStyleLbl="node1" presStyleIdx="3" presStyleCnt="5">
        <dgm:presLayoutVars>
          <dgm:bulletEnabled val="1"/>
        </dgm:presLayoutVars>
      </dgm:prSet>
      <dgm:spPr/>
      <dgm:t>
        <a:bodyPr/>
        <a:lstStyle/>
        <a:p>
          <a:endParaRPr lang="fr-FR"/>
        </a:p>
      </dgm:t>
    </dgm:pt>
    <dgm:pt modelId="{433E0B96-AB4F-46EF-B600-1C7F5B00D735}" type="pres">
      <dgm:prSet presAssocID="{23728C09-7CF7-4B7C-85C6-4465D1FEEF5D}" presName="sibTrans" presStyleLbl="sibTrans1D1" presStyleIdx="3" presStyleCnt="4"/>
      <dgm:spPr/>
      <dgm:t>
        <a:bodyPr/>
        <a:lstStyle/>
        <a:p>
          <a:endParaRPr lang="fr-FR"/>
        </a:p>
      </dgm:t>
    </dgm:pt>
    <dgm:pt modelId="{17F137D1-3379-4CB4-820B-277DC2EC28DC}" type="pres">
      <dgm:prSet presAssocID="{23728C09-7CF7-4B7C-85C6-4465D1FEEF5D}" presName="connectorText" presStyleLbl="sibTrans1D1" presStyleIdx="3" presStyleCnt="4"/>
      <dgm:spPr/>
      <dgm:t>
        <a:bodyPr/>
        <a:lstStyle/>
        <a:p>
          <a:endParaRPr lang="fr-FR"/>
        </a:p>
      </dgm:t>
    </dgm:pt>
    <dgm:pt modelId="{FA4CEAB5-914F-4CD3-894C-5403A91E23D1}" type="pres">
      <dgm:prSet presAssocID="{660BC735-9853-4BB0-80A8-CEDEDA4D884F}" presName="node" presStyleLbl="node1" presStyleIdx="4" presStyleCnt="5">
        <dgm:presLayoutVars>
          <dgm:bulletEnabled val="1"/>
        </dgm:presLayoutVars>
      </dgm:prSet>
      <dgm:spPr/>
      <dgm:t>
        <a:bodyPr/>
        <a:lstStyle/>
        <a:p>
          <a:endParaRPr lang="fr-FR"/>
        </a:p>
      </dgm:t>
    </dgm:pt>
  </dgm:ptLst>
  <dgm:cxnLst>
    <dgm:cxn modelId="{89B48D66-6D1A-4336-A248-DA189D20C7C2}" type="presOf" srcId="{660BC735-9853-4BB0-80A8-CEDEDA4D884F}" destId="{FA4CEAB5-914F-4CD3-894C-5403A91E23D1}" srcOrd="0" destOrd="0" presId="urn:microsoft.com/office/officeart/2005/8/layout/bProcess3"/>
    <dgm:cxn modelId="{25BB18F5-CD46-4625-9F21-45A1D12465B2}" srcId="{61EDD17F-1AA5-446A-A1F2-72F01A990B56}" destId="{BC187291-D4F1-45A3-99CE-EF1A4BEDABF0}" srcOrd="0" destOrd="0" parTransId="{7B6F30C8-793E-4768-B8AE-20050F6AD8A8}" sibTransId="{DF60820C-3E44-4F57-BC46-6DD126B86D31}"/>
    <dgm:cxn modelId="{0CC627FA-528D-436F-B8E2-B9CD73D8CBBE}" type="presOf" srcId="{70EE3232-5488-4B64-9B97-214240B84D5D}" destId="{983347DD-E46D-4473-8AF7-022DCAD823A1}" srcOrd="0" destOrd="0" presId="urn:microsoft.com/office/officeart/2005/8/layout/bProcess3"/>
    <dgm:cxn modelId="{6DC73A9E-4219-4FC2-984C-88166F73B362}" srcId="{61EDD17F-1AA5-446A-A1F2-72F01A990B56}" destId="{660BC735-9853-4BB0-80A8-CEDEDA4D884F}" srcOrd="4" destOrd="0" parTransId="{470CA340-4323-460A-BE55-D078C612DDDE}" sibTransId="{5434A6FA-A361-46F1-B539-FFC950630B93}"/>
    <dgm:cxn modelId="{AA270B4C-54F7-4BF5-B5B5-0367E7CD9BE7}" type="presOf" srcId="{BC187291-D4F1-45A3-99CE-EF1A4BEDABF0}" destId="{4B036EE0-C123-4159-95F5-37495768C811}" srcOrd="0" destOrd="0" presId="urn:microsoft.com/office/officeart/2005/8/layout/bProcess3"/>
    <dgm:cxn modelId="{FD99AF39-BAC3-481A-A073-06CE67670767}" type="presOf" srcId="{23728C09-7CF7-4B7C-85C6-4465D1FEEF5D}" destId="{433E0B96-AB4F-46EF-B600-1C7F5B00D735}" srcOrd="0" destOrd="0" presId="urn:microsoft.com/office/officeart/2005/8/layout/bProcess3"/>
    <dgm:cxn modelId="{88C7E5CE-4CE8-47AC-98CB-DBDDF293AC8A}" type="presOf" srcId="{DF60820C-3E44-4F57-BC46-6DD126B86D31}" destId="{B0C5C222-BBAE-4F91-8899-D4E1681310C5}" srcOrd="1" destOrd="0" presId="urn:microsoft.com/office/officeart/2005/8/layout/bProcess3"/>
    <dgm:cxn modelId="{AEC0F53A-73D2-4DCD-944A-2E72CD04EFC0}" type="presOf" srcId="{B7A2C7A4-712C-415B-93BA-C1CB10F29D5D}" destId="{3DE970EE-470F-41ED-87EF-A25C0AA4AC7D}" srcOrd="0" destOrd="0" presId="urn:microsoft.com/office/officeart/2005/8/layout/bProcess3"/>
    <dgm:cxn modelId="{43EFBD6C-495D-4031-9A95-E7DB3E9525E1}" type="presOf" srcId="{232BFB1E-1AEA-4093-BDFC-A54D8269FFEF}" destId="{8641846A-3AC2-46E5-A6F1-09A2DF7A1694}" srcOrd="0" destOrd="0" presId="urn:microsoft.com/office/officeart/2005/8/layout/bProcess3"/>
    <dgm:cxn modelId="{85810DD2-79A4-4B10-8EA3-DD0D7FCC4C9D}" type="presOf" srcId="{079C8EF2-E51C-4606-96AF-4A0F71B3B97C}" destId="{3D385C33-DBB1-469E-A5DC-12F2B5BB0D77}" srcOrd="1" destOrd="0" presId="urn:microsoft.com/office/officeart/2005/8/layout/bProcess3"/>
    <dgm:cxn modelId="{DC4FF673-C772-47AA-A867-9EB7D90D49D6}" srcId="{61EDD17F-1AA5-446A-A1F2-72F01A990B56}" destId="{2E119A0D-5475-4E86-B4A7-FC190541EED8}" srcOrd="1" destOrd="0" parTransId="{AF15D03B-A881-4992-AE9D-C42639BFD715}" sibTransId="{079C8EF2-E51C-4606-96AF-4A0F71B3B97C}"/>
    <dgm:cxn modelId="{6C8BC65A-A6B3-44A3-A653-44C01396DEDA}" srcId="{61EDD17F-1AA5-446A-A1F2-72F01A990B56}" destId="{232BFB1E-1AEA-4093-BDFC-A54D8269FFEF}" srcOrd="3" destOrd="0" parTransId="{EC5512DD-1B5C-416D-9EE7-A2D38D8F9F58}" sibTransId="{23728C09-7CF7-4B7C-85C6-4465D1FEEF5D}"/>
    <dgm:cxn modelId="{7998F1BB-67E0-4338-A475-071934C512C1}" type="presOf" srcId="{2E119A0D-5475-4E86-B4A7-FC190541EED8}" destId="{5E4AE422-D8F5-422B-9C15-0353F4E2CFBC}" srcOrd="0" destOrd="0" presId="urn:microsoft.com/office/officeart/2005/8/layout/bProcess3"/>
    <dgm:cxn modelId="{4E63D1D3-B812-4987-B191-C54C2C12F7DF}" type="presOf" srcId="{23728C09-7CF7-4B7C-85C6-4465D1FEEF5D}" destId="{17F137D1-3379-4CB4-820B-277DC2EC28DC}" srcOrd="1" destOrd="0" presId="urn:microsoft.com/office/officeart/2005/8/layout/bProcess3"/>
    <dgm:cxn modelId="{2C7EDCF3-919C-4E04-B5A2-8A3CB6FC14E1}" srcId="{61EDD17F-1AA5-446A-A1F2-72F01A990B56}" destId="{70EE3232-5488-4B64-9B97-214240B84D5D}" srcOrd="2" destOrd="0" parTransId="{C8731914-E18C-41D9-A67D-E17E3C6D11B7}" sibTransId="{B7A2C7A4-712C-415B-93BA-C1CB10F29D5D}"/>
    <dgm:cxn modelId="{F53ECF3C-705D-4730-A2DA-1B3C156DF215}" type="presOf" srcId="{079C8EF2-E51C-4606-96AF-4A0F71B3B97C}" destId="{326CB316-517F-4388-AA76-162EFFB95807}" srcOrd="0" destOrd="0" presId="urn:microsoft.com/office/officeart/2005/8/layout/bProcess3"/>
    <dgm:cxn modelId="{1129023C-E6DE-450E-98DA-9F1A1FDED5BF}" type="presOf" srcId="{61EDD17F-1AA5-446A-A1F2-72F01A990B56}" destId="{68BE6A82-BDE5-4CED-B915-D1A96FFDA2C2}" srcOrd="0" destOrd="0" presId="urn:microsoft.com/office/officeart/2005/8/layout/bProcess3"/>
    <dgm:cxn modelId="{4A53A549-DD80-41AF-BD7C-041B898BE01E}" type="presOf" srcId="{B7A2C7A4-712C-415B-93BA-C1CB10F29D5D}" destId="{A7C0ACCA-84AE-4B41-B9E4-2FFD4DEECDC5}" srcOrd="1" destOrd="0" presId="urn:microsoft.com/office/officeart/2005/8/layout/bProcess3"/>
    <dgm:cxn modelId="{B477003C-4F95-4B75-B1BB-2327A2964009}" type="presOf" srcId="{DF60820C-3E44-4F57-BC46-6DD126B86D31}" destId="{8D768782-6D62-4E36-8B5A-02B8D81708EF}" srcOrd="0" destOrd="0" presId="urn:microsoft.com/office/officeart/2005/8/layout/bProcess3"/>
    <dgm:cxn modelId="{C39427B2-2C8C-4A1C-9A92-5D4669861C8E}" type="presParOf" srcId="{68BE6A82-BDE5-4CED-B915-D1A96FFDA2C2}" destId="{4B036EE0-C123-4159-95F5-37495768C811}" srcOrd="0" destOrd="0" presId="urn:microsoft.com/office/officeart/2005/8/layout/bProcess3"/>
    <dgm:cxn modelId="{3FC0567A-F1E6-4260-BB9A-17EEE823E28D}" type="presParOf" srcId="{68BE6A82-BDE5-4CED-B915-D1A96FFDA2C2}" destId="{8D768782-6D62-4E36-8B5A-02B8D81708EF}" srcOrd="1" destOrd="0" presId="urn:microsoft.com/office/officeart/2005/8/layout/bProcess3"/>
    <dgm:cxn modelId="{4A525B81-960E-4EBE-86B1-2048AA650E98}" type="presParOf" srcId="{8D768782-6D62-4E36-8B5A-02B8D81708EF}" destId="{B0C5C222-BBAE-4F91-8899-D4E1681310C5}" srcOrd="0" destOrd="0" presId="urn:microsoft.com/office/officeart/2005/8/layout/bProcess3"/>
    <dgm:cxn modelId="{C30B01D1-6140-470B-9E70-656845ECF1AF}" type="presParOf" srcId="{68BE6A82-BDE5-4CED-B915-D1A96FFDA2C2}" destId="{5E4AE422-D8F5-422B-9C15-0353F4E2CFBC}" srcOrd="2" destOrd="0" presId="urn:microsoft.com/office/officeart/2005/8/layout/bProcess3"/>
    <dgm:cxn modelId="{CEE8C4C8-3F2F-48B9-8EAE-259F0E844366}" type="presParOf" srcId="{68BE6A82-BDE5-4CED-B915-D1A96FFDA2C2}" destId="{326CB316-517F-4388-AA76-162EFFB95807}" srcOrd="3" destOrd="0" presId="urn:microsoft.com/office/officeart/2005/8/layout/bProcess3"/>
    <dgm:cxn modelId="{72435658-4AC3-440B-8B1E-3C4C27DEB744}" type="presParOf" srcId="{326CB316-517F-4388-AA76-162EFFB95807}" destId="{3D385C33-DBB1-469E-A5DC-12F2B5BB0D77}" srcOrd="0" destOrd="0" presId="urn:microsoft.com/office/officeart/2005/8/layout/bProcess3"/>
    <dgm:cxn modelId="{741FE51D-4EF1-4BC5-A53C-1DBFED7C868B}" type="presParOf" srcId="{68BE6A82-BDE5-4CED-B915-D1A96FFDA2C2}" destId="{983347DD-E46D-4473-8AF7-022DCAD823A1}" srcOrd="4" destOrd="0" presId="urn:microsoft.com/office/officeart/2005/8/layout/bProcess3"/>
    <dgm:cxn modelId="{F0252134-4E3B-4720-B4C1-328D09244DFF}" type="presParOf" srcId="{68BE6A82-BDE5-4CED-B915-D1A96FFDA2C2}" destId="{3DE970EE-470F-41ED-87EF-A25C0AA4AC7D}" srcOrd="5" destOrd="0" presId="urn:microsoft.com/office/officeart/2005/8/layout/bProcess3"/>
    <dgm:cxn modelId="{1C27A7D0-28CC-45CC-B4DB-C89F8FA0D6BB}" type="presParOf" srcId="{3DE970EE-470F-41ED-87EF-A25C0AA4AC7D}" destId="{A7C0ACCA-84AE-4B41-B9E4-2FFD4DEECDC5}" srcOrd="0" destOrd="0" presId="urn:microsoft.com/office/officeart/2005/8/layout/bProcess3"/>
    <dgm:cxn modelId="{4B8590E7-9C4D-4BA0-A8D7-8EC3C4FF412C}" type="presParOf" srcId="{68BE6A82-BDE5-4CED-B915-D1A96FFDA2C2}" destId="{8641846A-3AC2-46E5-A6F1-09A2DF7A1694}" srcOrd="6" destOrd="0" presId="urn:microsoft.com/office/officeart/2005/8/layout/bProcess3"/>
    <dgm:cxn modelId="{9C406609-A312-45EB-8CDB-AAA391B23C93}" type="presParOf" srcId="{68BE6A82-BDE5-4CED-B915-D1A96FFDA2C2}" destId="{433E0B96-AB4F-46EF-B600-1C7F5B00D735}" srcOrd="7" destOrd="0" presId="urn:microsoft.com/office/officeart/2005/8/layout/bProcess3"/>
    <dgm:cxn modelId="{3734AF70-B935-4C0A-AC1A-564F4573F3B4}" type="presParOf" srcId="{433E0B96-AB4F-46EF-B600-1C7F5B00D735}" destId="{17F137D1-3379-4CB4-820B-277DC2EC28DC}" srcOrd="0" destOrd="0" presId="urn:microsoft.com/office/officeart/2005/8/layout/bProcess3"/>
    <dgm:cxn modelId="{936D1BCA-4FC7-4DCE-9CEB-7CFAAEC06BCF}" type="presParOf" srcId="{68BE6A82-BDE5-4CED-B915-D1A96FFDA2C2}" destId="{FA4CEAB5-914F-4CD3-894C-5403A91E23D1}"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1C1770-9302-470F-9729-DA7390867B3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84356E89-9A12-4E53-BE05-12FEBFB4428A}">
      <dgm:prSet phldrT="[Texte]"/>
      <dgm:spPr/>
      <dgm:t>
        <a:bodyPr/>
        <a:lstStyle/>
        <a:p>
          <a:r>
            <a:rPr lang="fr-FR" dirty="0" smtClean="0"/>
            <a:t>Techniques</a:t>
          </a:r>
          <a:endParaRPr lang="fr-FR" dirty="0"/>
        </a:p>
      </dgm:t>
    </dgm:pt>
    <dgm:pt modelId="{8EF94B97-E58C-4207-A443-C150285CFD00}" type="parTrans" cxnId="{526E2C94-C4C1-4CBE-90E3-B9FC1841597C}">
      <dgm:prSet/>
      <dgm:spPr/>
      <dgm:t>
        <a:bodyPr/>
        <a:lstStyle/>
        <a:p>
          <a:endParaRPr lang="fr-FR"/>
        </a:p>
      </dgm:t>
    </dgm:pt>
    <dgm:pt modelId="{0BEC8697-BDC6-49EA-A6BC-672DF3FA0868}" type="sibTrans" cxnId="{526E2C94-C4C1-4CBE-90E3-B9FC1841597C}">
      <dgm:prSet/>
      <dgm:spPr/>
      <dgm:t>
        <a:bodyPr/>
        <a:lstStyle/>
        <a:p>
          <a:endParaRPr lang="fr-FR"/>
        </a:p>
      </dgm:t>
    </dgm:pt>
    <dgm:pt modelId="{8AFAFB91-D9B0-4D3B-A860-69E29B37521E}">
      <dgm:prSet phldrT="[Texte]"/>
      <dgm:spPr/>
      <dgm:t>
        <a:bodyPr/>
        <a:lstStyle/>
        <a:p>
          <a:r>
            <a:rPr lang="fr-FR" dirty="0" smtClean="0"/>
            <a:t>Avancées, nuisances</a:t>
          </a:r>
          <a:endParaRPr lang="fr-FR" dirty="0"/>
        </a:p>
      </dgm:t>
    </dgm:pt>
    <dgm:pt modelId="{4C0349F3-530D-47E7-88F4-F2F303F031D1}" type="parTrans" cxnId="{949CE7CB-8029-4108-AB0F-AAAF139B4AEE}">
      <dgm:prSet/>
      <dgm:spPr/>
      <dgm:t>
        <a:bodyPr/>
        <a:lstStyle/>
        <a:p>
          <a:endParaRPr lang="fr-FR"/>
        </a:p>
      </dgm:t>
    </dgm:pt>
    <dgm:pt modelId="{5968E63C-95CA-440D-8376-23383F996A3D}" type="sibTrans" cxnId="{949CE7CB-8029-4108-AB0F-AAAF139B4AEE}">
      <dgm:prSet/>
      <dgm:spPr/>
      <dgm:t>
        <a:bodyPr/>
        <a:lstStyle/>
        <a:p>
          <a:endParaRPr lang="fr-FR"/>
        </a:p>
      </dgm:t>
    </dgm:pt>
    <dgm:pt modelId="{C2B459A9-89AC-4B52-AC75-0E5E28B7EDD0}">
      <dgm:prSet phldrT="[Texte]"/>
      <dgm:spPr/>
      <dgm:t>
        <a:bodyPr/>
        <a:lstStyle/>
        <a:p>
          <a:r>
            <a:rPr lang="fr-FR" dirty="0" smtClean="0"/>
            <a:t>Maîtrise de ces techniques au service de la communauté humaine</a:t>
          </a:r>
          <a:endParaRPr lang="fr-FR" dirty="0"/>
        </a:p>
      </dgm:t>
    </dgm:pt>
    <dgm:pt modelId="{914CAF93-F575-434C-BE72-6722EEE85831}" type="parTrans" cxnId="{12BAE8D2-9ADB-4078-8962-E706D5329CA9}">
      <dgm:prSet/>
      <dgm:spPr/>
      <dgm:t>
        <a:bodyPr/>
        <a:lstStyle/>
        <a:p>
          <a:endParaRPr lang="fr-FR"/>
        </a:p>
      </dgm:t>
    </dgm:pt>
    <dgm:pt modelId="{BB030392-34A0-4211-9D6F-15DD0E982EF9}" type="sibTrans" cxnId="{12BAE8D2-9ADB-4078-8962-E706D5329CA9}">
      <dgm:prSet/>
      <dgm:spPr/>
      <dgm:t>
        <a:bodyPr/>
        <a:lstStyle/>
        <a:p>
          <a:endParaRPr lang="fr-FR"/>
        </a:p>
      </dgm:t>
    </dgm:pt>
    <dgm:pt modelId="{2539AD10-173F-4B50-A351-06E372869595}">
      <dgm:prSet phldrT="[Texte]"/>
      <dgm:spPr/>
      <dgm:t>
        <a:bodyPr/>
        <a:lstStyle/>
        <a:p>
          <a:r>
            <a:rPr lang="fr-FR" dirty="0" smtClean="0"/>
            <a:t>Information sur leurs possibilités réelles et leurs limites</a:t>
          </a:r>
          <a:endParaRPr lang="fr-FR" dirty="0"/>
        </a:p>
      </dgm:t>
    </dgm:pt>
    <dgm:pt modelId="{45FB4D2C-6912-41ED-8B5C-4D11A9EC2BC3}" type="parTrans" cxnId="{CED4FDE8-4325-455B-9265-25B397C771E3}">
      <dgm:prSet/>
      <dgm:spPr/>
      <dgm:t>
        <a:bodyPr/>
        <a:lstStyle/>
        <a:p>
          <a:endParaRPr lang="fr-FR"/>
        </a:p>
      </dgm:t>
    </dgm:pt>
    <dgm:pt modelId="{E069F334-0A20-4F2E-A019-985FED50F079}" type="sibTrans" cxnId="{CED4FDE8-4325-455B-9265-25B397C771E3}">
      <dgm:prSet/>
      <dgm:spPr/>
      <dgm:t>
        <a:bodyPr/>
        <a:lstStyle/>
        <a:p>
          <a:endParaRPr lang="fr-FR"/>
        </a:p>
      </dgm:t>
    </dgm:pt>
    <dgm:pt modelId="{CCA01013-3E51-4221-9CE3-7625CEC13C34}">
      <dgm:prSet phldrT="[Texte]"/>
      <dgm:spPr/>
      <dgm:t>
        <a:bodyPr/>
        <a:lstStyle/>
        <a:p>
          <a:r>
            <a:rPr lang="fr-FR" dirty="0" smtClean="0"/>
            <a:t>Rôle essentiel et triple de l’ingénieur</a:t>
          </a:r>
          <a:endParaRPr lang="fr-FR" dirty="0"/>
        </a:p>
      </dgm:t>
    </dgm:pt>
    <dgm:pt modelId="{5702FB34-4D3F-4D29-B7FB-7FCA583F96C3}" type="parTrans" cxnId="{EEAB8118-DF3C-4E4E-9F09-45735830E81E}">
      <dgm:prSet/>
      <dgm:spPr/>
      <dgm:t>
        <a:bodyPr/>
        <a:lstStyle/>
        <a:p>
          <a:endParaRPr lang="fr-FR"/>
        </a:p>
      </dgm:t>
    </dgm:pt>
    <dgm:pt modelId="{157D508F-BA76-4C8B-A26B-6EC7206DCDE4}" type="sibTrans" cxnId="{EEAB8118-DF3C-4E4E-9F09-45735830E81E}">
      <dgm:prSet/>
      <dgm:spPr/>
      <dgm:t>
        <a:bodyPr/>
        <a:lstStyle/>
        <a:p>
          <a:endParaRPr lang="fr-FR"/>
        </a:p>
      </dgm:t>
    </dgm:pt>
    <dgm:pt modelId="{DD8DBC65-A2E1-4E57-91FA-5B2458700B83}">
      <dgm:prSet phldrT="[Texte]"/>
      <dgm:spPr/>
      <dgm:t>
        <a:bodyPr/>
        <a:lstStyle/>
        <a:p>
          <a:r>
            <a:rPr lang="fr-FR" dirty="0" smtClean="0"/>
            <a:t>Evaluation des avantages et risques qu’elles engendrent</a:t>
          </a:r>
          <a:endParaRPr lang="fr-FR" dirty="0"/>
        </a:p>
      </dgm:t>
    </dgm:pt>
    <dgm:pt modelId="{14EC646B-105E-4A4B-8487-543B13436771}" type="parTrans" cxnId="{2EC0F833-0E21-4A9C-B252-0ED42004E7A9}">
      <dgm:prSet/>
      <dgm:spPr/>
      <dgm:t>
        <a:bodyPr/>
        <a:lstStyle/>
        <a:p>
          <a:endParaRPr lang="fr-FR"/>
        </a:p>
      </dgm:t>
    </dgm:pt>
    <dgm:pt modelId="{4CD859EF-B832-429B-B704-1C2F453BFC9E}" type="sibTrans" cxnId="{2EC0F833-0E21-4A9C-B252-0ED42004E7A9}">
      <dgm:prSet/>
      <dgm:spPr/>
      <dgm:t>
        <a:bodyPr/>
        <a:lstStyle/>
        <a:p>
          <a:endParaRPr lang="fr-FR"/>
        </a:p>
      </dgm:t>
    </dgm:pt>
    <dgm:pt modelId="{DF531B65-3782-4897-92F3-B8BCF07413AE}" type="pres">
      <dgm:prSet presAssocID="{D91C1770-9302-470F-9729-DA7390867B34}" presName="Name0" presStyleCnt="0">
        <dgm:presLayoutVars>
          <dgm:chPref val="1"/>
          <dgm:dir/>
          <dgm:animOne val="branch"/>
          <dgm:animLvl val="lvl"/>
          <dgm:resizeHandles/>
        </dgm:presLayoutVars>
      </dgm:prSet>
      <dgm:spPr/>
      <dgm:t>
        <a:bodyPr/>
        <a:lstStyle/>
        <a:p>
          <a:endParaRPr lang="fr-FR"/>
        </a:p>
      </dgm:t>
    </dgm:pt>
    <dgm:pt modelId="{8D002ACF-0AA3-4783-BF76-8AB3B1B5566E}" type="pres">
      <dgm:prSet presAssocID="{84356E89-9A12-4E53-BE05-12FEBFB4428A}" presName="vertOne" presStyleCnt="0"/>
      <dgm:spPr/>
    </dgm:pt>
    <dgm:pt modelId="{5B13D721-D6CC-42D1-BEDC-838FB47AA87D}" type="pres">
      <dgm:prSet presAssocID="{84356E89-9A12-4E53-BE05-12FEBFB4428A}" presName="txOne" presStyleLbl="node0" presStyleIdx="0" presStyleCnt="1">
        <dgm:presLayoutVars>
          <dgm:chPref val="3"/>
        </dgm:presLayoutVars>
      </dgm:prSet>
      <dgm:spPr/>
      <dgm:t>
        <a:bodyPr/>
        <a:lstStyle/>
        <a:p>
          <a:endParaRPr lang="fr-FR"/>
        </a:p>
      </dgm:t>
    </dgm:pt>
    <dgm:pt modelId="{C9B5F272-A428-42EC-A20E-A63733FECF40}" type="pres">
      <dgm:prSet presAssocID="{84356E89-9A12-4E53-BE05-12FEBFB4428A}" presName="parTransOne" presStyleCnt="0"/>
      <dgm:spPr/>
    </dgm:pt>
    <dgm:pt modelId="{5A040D8F-E669-462C-9561-8411C9070372}" type="pres">
      <dgm:prSet presAssocID="{84356E89-9A12-4E53-BE05-12FEBFB4428A}" presName="horzOne" presStyleCnt="0"/>
      <dgm:spPr/>
    </dgm:pt>
    <dgm:pt modelId="{AD39D52F-0912-49CE-AC10-D386497495AB}" type="pres">
      <dgm:prSet presAssocID="{8AFAFB91-D9B0-4D3B-A860-69E29B37521E}" presName="vertTwo" presStyleCnt="0"/>
      <dgm:spPr/>
    </dgm:pt>
    <dgm:pt modelId="{ADE1563B-59A7-40E0-A79D-B90F0B596B1F}" type="pres">
      <dgm:prSet presAssocID="{8AFAFB91-D9B0-4D3B-A860-69E29B37521E}" presName="txTwo" presStyleLbl="node2" presStyleIdx="0" presStyleCnt="2">
        <dgm:presLayoutVars>
          <dgm:chPref val="3"/>
        </dgm:presLayoutVars>
      </dgm:prSet>
      <dgm:spPr/>
      <dgm:t>
        <a:bodyPr/>
        <a:lstStyle/>
        <a:p>
          <a:endParaRPr lang="fr-FR"/>
        </a:p>
      </dgm:t>
    </dgm:pt>
    <dgm:pt modelId="{4395C616-3B79-492C-8828-DC5C5F235569}" type="pres">
      <dgm:prSet presAssocID="{8AFAFB91-D9B0-4D3B-A860-69E29B37521E}" presName="parTransTwo" presStyleCnt="0"/>
      <dgm:spPr/>
    </dgm:pt>
    <dgm:pt modelId="{750DDF68-DDDD-4129-88EB-0CD3B13D0CC0}" type="pres">
      <dgm:prSet presAssocID="{8AFAFB91-D9B0-4D3B-A860-69E29B37521E}" presName="horzTwo" presStyleCnt="0"/>
      <dgm:spPr/>
    </dgm:pt>
    <dgm:pt modelId="{A1E6C50B-ECE6-42A7-8871-0B1B2FA8FA65}" type="pres">
      <dgm:prSet presAssocID="{C2B459A9-89AC-4B52-AC75-0E5E28B7EDD0}" presName="vertThree" presStyleCnt="0"/>
      <dgm:spPr/>
    </dgm:pt>
    <dgm:pt modelId="{DEE9156D-D5E2-4A4D-A913-33630BC9A47E}" type="pres">
      <dgm:prSet presAssocID="{C2B459A9-89AC-4B52-AC75-0E5E28B7EDD0}" presName="txThree" presStyleLbl="node3" presStyleIdx="0" presStyleCnt="3" custLinFactNeighborX="2265" custLinFactNeighborY="8768">
        <dgm:presLayoutVars>
          <dgm:chPref val="3"/>
        </dgm:presLayoutVars>
      </dgm:prSet>
      <dgm:spPr/>
      <dgm:t>
        <a:bodyPr/>
        <a:lstStyle/>
        <a:p>
          <a:endParaRPr lang="fr-FR"/>
        </a:p>
      </dgm:t>
    </dgm:pt>
    <dgm:pt modelId="{DA57E862-2E81-4AC4-AB41-216E7756FCBE}" type="pres">
      <dgm:prSet presAssocID="{C2B459A9-89AC-4B52-AC75-0E5E28B7EDD0}" presName="horzThree" presStyleCnt="0"/>
      <dgm:spPr/>
    </dgm:pt>
    <dgm:pt modelId="{43059FB1-2A36-4F54-AA6E-3408041E1F44}" type="pres">
      <dgm:prSet presAssocID="{BB030392-34A0-4211-9D6F-15DD0E982EF9}" presName="sibSpaceThree" presStyleCnt="0"/>
      <dgm:spPr/>
    </dgm:pt>
    <dgm:pt modelId="{58E5372B-B4B3-4744-9232-E3135F1E467E}" type="pres">
      <dgm:prSet presAssocID="{2539AD10-173F-4B50-A351-06E372869595}" presName="vertThree" presStyleCnt="0"/>
      <dgm:spPr/>
    </dgm:pt>
    <dgm:pt modelId="{03C6DB5A-85E0-4A12-80AC-1B40A81B1C3A}" type="pres">
      <dgm:prSet presAssocID="{2539AD10-173F-4B50-A351-06E372869595}" presName="txThree" presStyleLbl="node3" presStyleIdx="1" presStyleCnt="3">
        <dgm:presLayoutVars>
          <dgm:chPref val="3"/>
        </dgm:presLayoutVars>
      </dgm:prSet>
      <dgm:spPr/>
      <dgm:t>
        <a:bodyPr/>
        <a:lstStyle/>
        <a:p>
          <a:endParaRPr lang="fr-FR"/>
        </a:p>
      </dgm:t>
    </dgm:pt>
    <dgm:pt modelId="{AD1660EF-FC89-4122-ACFB-CB2C97A8BBBB}" type="pres">
      <dgm:prSet presAssocID="{2539AD10-173F-4B50-A351-06E372869595}" presName="horzThree" presStyleCnt="0"/>
      <dgm:spPr/>
    </dgm:pt>
    <dgm:pt modelId="{30604458-5D4A-4358-ACB0-ED61B240220C}" type="pres">
      <dgm:prSet presAssocID="{5968E63C-95CA-440D-8376-23383F996A3D}" presName="sibSpaceTwo" presStyleCnt="0"/>
      <dgm:spPr/>
    </dgm:pt>
    <dgm:pt modelId="{E5B5C80D-EA19-405B-837D-1F4936FED58C}" type="pres">
      <dgm:prSet presAssocID="{CCA01013-3E51-4221-9CE3-7625CEC13C34}" presName="vertTwo" presStyleCnt="0"/>
      <dgm:spPr/>
    </dgm:pt>
    <dgm:pt modelId="{E1B7F2DE-0DE9-4A66-A5B3-D284D0E786F0}" type="pres">
      <dgm:prSet presAssocID="{CCA01013-3E51-4221-9CE3-7625CEC13C34}" presName="txTwo" presStyleLbl="node2" presStyleIdx="1" presStyleCnt="2">
        <dgm:presLayoutVars>
          <dgm:chPref val="3"/>
        </dgm:presLayoutVars>
      </dgm:prSet>
      <dgm:spPr/>
      <dgm:t>
        <a:bodyPr/>
        <a:lstStyle/>
        <a:p>
          <a:endParaRPr lang="fr-FR"/>
        </a:p>
      </dgm:t>
    </dgm:pt>
    <dgm:pt modelId="{32401A98-8898-4394-A974-8F69C919A37D}" type="pres">
      <dgm:prSet presAssocID="{CCA01013-3E51-4221-9CE3-7625CEC13C34}" presName="parTransTwo" presStyleCnt="0"/>
      <dgm:spPr/>
    </dgm:pt>
    <dgm:pt modelId="{B647896E-89DD-4AE8-9B31-FEF3B6477EFC}" type="pres">
      <dgm:prSet presAssocID="{CCA01013-3E51-4221-9CE3-7625CEC13C34}" presName="horzTwo" presStyleCnt="0"/>
      <dgm:spPr/>
    </dgm:pt>
    <dgm:pt modelId="{3F4E9CED-5D31-467A-88D8-68D81D9244BB}" type="pres">
      <dgm:prSet presAssocID="{DD8DBC65-A2E1-4E57-91FA-5B2458700B83}" presName="vertThree" presStyleCnt="0"/>
      <dgm:spPr/>
    </dgm:pt>
    <dgm:pt modelId="{E9035398-58D6-4D4A-9FC4-955DE95CDA3B}" type="pres">
      <dgm:prSet presAssocID="{DD8DBC65-A2E1-4E57-91FA-5B2458700B83}" presName="txThree" presStyleLbl="node3" presStyleIdx="2" presStyleCnt="3">
        <dgm:presLayoutVars>
          <dgm:chPref val="3"/>
        </dgm:presLayoutVars>
      </dgm:prSet>
      <dgm:spPr/>
      <dgm:t>
        <a:bodyPr/>
        <a:lstStyle/>
        <a:p>
          <a:endParaRPr lang="fr-FR"/>
        </a:p>
      </dgm:t>
    </dgm:pt>
    <dgm:pt modelId="{647F6B92-1015-4914-861C-2E9AB0E10303}" type="pres">
      <dgm:prSet presAssocID="{DD8DBC65-A2E1-4E57-91FA-5B2458700B83}" presName="horzThree" presStyleCnt="0"/>
      <dgm:spPr/>
    </dgm:pt>
  </dgm:ptLst>
  <dgm:cxnLst>
    <dgm:cxn modelId="{CED4FDE8-4325-455B-9265-25B397C771E3}" srcId="{8AFAFB91-D9B0-4D3B-A860-69E29B37521E}" destId="{2539AD10-173F-4B50-A351-06E372869595}" srcOrd="1" destOrd="0" parTransId="{45FB4D2C-6912-41ED-8B5C-4D11A9EC2BC3}" sibTransId="{E069F334-0A20-4F2E-A019-985FED50F079}"/>
    <dgm:cxn modelId="{12BAE8D2-9ADB-4078-8962-E706D5329CA9}" srcId="{8AFAFB91-D9B0-4D3B-A860-69E29B37521E}" destId="{C2B459A9-89AC-4B52-AC75-0E5E28B7EDD0}" srcOrd="0" destOrd="0" parTransId="{914CAF93-F575-434C-BE72-6722EEE85831}" sibTransId="{BB030392-34A0-4211-9D6F-15DD0E982EF9}"/>
    <dgm:cxn modelId="{24886424-51CD-4BA6-8F44-86431F5BEB4C}" type="presOf" srcId="{CCA01013-3E51-4221-9CE3-7625CEC13C34}" destId="{E1B7F2DE-0DE9-4A66-A5B3-D284D0E786F0}" srcOrd="0" destOrd="0" presId="urn:microsoft.com/office/officeart/2005/8/layout/hierarchy4"/>
    <dgm:cxn modelId="{EEAB8118-DF3C-4E4E-9F09-45735830E81E}" srcId="{84356E89-9A12-4E53-BE05-12FEBFB4428A}" destId="{CCA01013-3E51-4221-9CE3-7625CEC13C34}" srcOrd="1" destOrd="0" parTransId="{5702FB34-4D3F-4D29-B7FB-7FCA583F96C3}" sibTransId="{157D508F-BA76-4C8B-A26B-6EC7206DCDE4}"/>
    <dgm:cxn modelId="{526E2C94-C4C1-4CBE-90E3-B9FC1841597C}" srcId="{D91C1770-9302-470F-9729-DA7390867B34}" destId="{84356E89-9A12-4E53-BE05-12FEBFB4428A}" srcOrd="0" destOrd="0" parTransId="{8EF94B97-E58C-4207-A443-C150285CFD00}" sibTransId="{0BEC8697-BDC6-49EA-A6BC-672DF3FA0868}"/>
    <dgm:cxn modelId="{A5D5BFB7-CE41-45AE-8915-8A3F5B7C8E5E}" type="presOf" srcId="{D91C1770-9302-470F-9729-DA7390867B34}" destId="{DF531B65-3782-4897-92F3-B8BCF07413AE}" srcOrd="0" destOrd="0" presId="urn:microsoft.com/office/officeart/2005/8/layout/hierarchy4"/>
    <dgm:cxn modelId="{342DCEC9-8E61-4A70-9802-7506278B2704}" type="presOf" srcId="{84356E89-9A12-4E53-BE05-12FEBFB4428A}" destId="{5B13D721-D6CC-42D1-BEDC-838FB47AA87D}" srcOrd="0" destOrd="0" presId="urn:microsoft.com/office/officeart/2005/8/layout/hierarchy4"/>
    <dgm:cxn modelId="{0A2D6836-D1FF-4825-9238-66CDE3312677}" type="presOf" srcId="{2539AD10-173F-4B50-A351-06E372869595}" destId="{03C6DB5A-85E0-4A12-80AC-1B40A81B1C3A}" srcOrd="0" destOrd="0" presId="urn:microsoft.com/office/officeart/2005/8/layout/hierarchy4"/>
    <dgm:cxn modelId="{569EEE5D-EEF1-4D68-8450-6C12EB079D9F}" type="presOf" srcId="{C2B459A9-89AC-4B52-AC75-0E5E28B7EDD0}" destId="{DEE9156D-D5E2-4A4D-A913-33630BC9A47E}" srcOrd="0" destOrd="0" presId="urn:microsoft.com/office/officeart/2005/8/layout/hierarchy4"/>
    <dgm:cxn modelId="{9B3EDF35-B86D-4042-92E6-69374A9627D7}" type="presOf" srcId="{8AFAFB91-D9B0-4D3B-A860-69E29B37521E}" destId="{ADE1563B-59A7-40E0-A79D-B90F0B596B1F}" srcOrd="0" destOrd="0" presId="urn:microsoft.com/office/officeart/2005/8/layout/hierarchy4"/>
    <dgm:cxn modelId="{6E4BA481-1E13-47A6-852D-2F1D41526254}" type="presOf" srcId="{DD8DBC65-A2E1-4E57-91FA-5B2458700B83}" destId="{E9035398-58D6-4D4A-9FC4-955DE95CDA3B}" srcOrd="0" destOrd="0" presId="urn:microsoft.com/office/officeart/2005/8/layout/hierarchy4"/>
    <dgm:cxn modelId="{2EC0F833-0E21-4A9C-B252-0ED42004E7A9}" srcId="{CCA01013-3E51-4221-9CE3-7625CEC13C34}" destId="{DD8DBC65-A2E1-4E57-91FA-5B2458700B83}" srcOrd="0" destOrd="0" parTransId="{14EC646B-105E-4A4B-8487-543B13436771}" sibTransId="{4CD859EF-B832-429B-B704-1C2F453BFC9E}"/>
    <dgm:cxn modelId="{949CE7CB-8029-4108-AB0F-AAAF139B4AEE}" srcId="{84356E89-9A12-4E53-BE05-12FEBFB4428A}" destId="{8AFAFB91-D9B0-4D3B-A860-69E29B37521E}" srcOrd="0" destOrd="0" parTransId="{4C0349F3-530D-47E7-88F4-F2F303F031D1}" sibTransId="{5968E63C-95CA-440D-8376-23383F996A3D}"/>
    <dgm:cxn modelId="{62487F3F-D80D-4EDC-9929-AE76C9646E0D}" type="presParOf" srcId="{DF531B65-3782-4897-92F3-B8BCF07413AE}" destId="{8D002ACF-0AA3-4783-BF76-8AB3B1B5566E}" srcOrd="0" destOrd="0" presId="urn:microsoft.com/office/officeart/2005/8/layout/hierarchy4"/>
    <dgm:cxn modelId="{F0A25ABC-B7B9-4851-9210-0A16A40BF83B}" type="presParOf" srcId="{8D002ACF-0AA3-4783-BF76-8AB3B1B5566E}" destId="{5B13D721-D6CC-42D1-BEDC-838FB47AA87D}" srcOrd="0" destOrd="0" presId="urn:microsoft.com/office/officeart/2005/8/layout/hierarchy4"/>
    <dgm:cxn modelId="{23F0B306-57CC-4A0A-B9E2-3B22E64B295D}" type="presParOf" srcId="{8D002ACF-0AA3-4783-BF76-8AB3B1B5566E}" destId="{C9B5F272-A428-42EC-A20E-A63733FECF40}" srcOrd="1" destOrd="0" presId="urn:microsoft.com/office/officeart/2005/8/layout/hierarchy4"/>
    <dgm:cxn modelId="{769E6420-5EBB-4E99-9822-BFB84C107706}" type="presParOf" srcId="{8D002ACF-0AA3-4783-BF76-8AB3B1B5566E}" destId="{5A040D8F-E669-462C-9561-8411C9070372}" srcOrd="2" destOrd="0" presId="urn:microsoft.com/office/officeart/2005/8/layout/hierarchy4"/>
    <dgm:cxn modelId="{B8C6FDBC-8909-4615-9155-D08E131C9686}" type="presParOf" srcId="{5A040D8F-E669-462C-9561-8411C9070372}" destId="{AD39D52F-0912-49CE-AC10-D386497495AB}" srcOrd="0" destOrd="0" presId="urn:microsoft.com/office/officeart/2005/8/layout/hierarchy4"/>
    <dgm:cxn modelId="{81385210-5290-4A72-B4F2-6762F776BB5B}" type="presParOf" srcId="{AD39D52F-0912-49CE-AC10-D386497495AB}" destId="{ADE1563B-59A7-40E0-A79D-B90F0B596B1F}" srcOrd="0" destOrd="0" presId="urn:microsoft.com/office/officeart/2005/8/layout/hierarchy4"/>
    <dgm:cxn modelId="{EF34D845-D575-438B-874C-15848A1F5998}" type="presParOf" srcId="{AD39D52F-0912-49CE-AC10-D386497495AB}" destId="{4395C616-3B79-492C-8828-DC5C5F235569}" srcOrd="1" destOrd="0" presId="urn:microsoft.com/office/officeart/2005/8/layout/hierarchy4"/>
    <dgm:cxn modelId="{5D4458BD-988B-41BC-A380-B3B78B4AA206}" type="presParOf" srcId="{AD39D52F-0912-49CE-AC10-D386497495AB}" destId="{750DDF68-DDDD-4129-88EB-0CD3B13D0CC0}" srcOrd="2" destOrd="0" presId="urn:microsoft.com/office/officeart/2005/8/layout/hierarchy4"/>
    <dgm:cxn modelId="{001B73F2-5CCA-44E5-A743-07CADADDF40E}" type="presParOf" srcId="{750DDF68-DDDD-4129-88EB-0CD3B13D0CC0}" destId="{A1E6C50B-ECE6-42A7-8871-0B1B2FA8FA65}" srcOrd="0" destOrd="0" presId="urn:microsoft.com/office/officeart/2005/8/layout/hierarchy4"/>
    <dgm:cxn modelId="{EDC64207-8694-4E78-9A69-BECE5FE8D785}" type="presParOf" srcId="{A1E6C50B-ECE6-42A7-8871-0B1B2FA8FA65}" destId="{DEE9156D-D5E2-4A4D-A913-33630BC9A47E}" srcOrd="0" destOrd="0" presId="urn:microsoft.com/office/officeart/2005/8/layout/hierarchy4"/>
    <dgm:cxn modelId="{C41841A0-BF64-4816-B8E9-4540AC5DD87C}" type="presParOf" srcId="{A1E6C50B-ECE6-42A7-8871-0B1B2FA8FA65}" destId="{DA57E862-2E81-4AC4-AB41-216E7756FCBE}" srcOrd="1" destOrd="0" presId="urn:microsoft.com/office/officeart/2005/8/layout/hierarchy4"/>
    <dgm:cxn modelId="{D564EAA9-D871-4668-803D-B01FFC627AED}" type="presParOf" srcId="{750DDF68-DDDD-4129-88EB-0CD3B13D0CC0}" destId="{43059FB1-2A36-4F54-AA6E-3408041E1F44}" srcOrd="1" destOrd="0" presId="urn:microsoft.com/office/officeart/2005/8/layout/hierarchy4"/>
    <dgm:cxn modelId="{5337C1C6-3437-49B1-89E0-0BA94B307F49}" type="presParOf" srcId="{750DDF68-DDDD-4129-88EB-0CD3B13D0CC0}" destId="{58E5372B-B4B3-4744-9232-E3135F1E467E}" srcOrd="2" destOrd="0" presId="urn:microsoft.com/office/officeart/2005/8/layout/hierarchy4"/>
    <dgm:cxn modelId="{8AD00FC2-AFE1-4FDF-BFEA-E993F9425B9A}" type="presParOf" srcId="{58E5372B-B4B3-4744-9232-E3135F1E467E}" destId="{03C6DB5A-85E0-4A12-80AC-1B40A81B1C3A}" srcOrd="0" destOrd="0" presId="urn:microsoft.com/office/officeart/2005/8/layout/hierarchy4"/>
    <dgm:cxn modelId="{79C51BED-752E-4BD6-BA4E-009E96475399}" type="presParOf" srcId="{58E5372B-B4B3-4744-9232-E3135F1E467E}" destId="{AD1660EF-FC89-4122-ACFB-CB2C97A8BBBB}" srcOrd="1" destOrd="0" presId="urn:microsoft.com/office/officeart/2005/8/layout/hierarchy4"/>
    <dgm:cxn modelId="{36680771-A8A0-4059-A6B2-8D18EB1503D7}" type="presParOf" srcId="{5A040D8F-E669-462C-9561-8411C9070372}" destId="{30604458-5D4A-4358-ACB0-ED61B240220C}" srcOrd="1" destOrd="0" presId="urn:microsoft.com/office/officeart/2005/8/layout/hierarchy4"/>
    <dgm:cxn modelId="{2B2664F7-6F2E-484F-A3B5-8031A933317C}" type="presParOf" srcId="{5A040D8F-E669-462C-9561-8411C9070372}" destId="{E5B5C80D-EA19-405B-837D-1F4936FED58C}" srcOrd="2" destOrd="0" presId="urn:microsoft.com/office/officeart/2005/8/layout/hierarchy4"/>
    <dgm:cxn modelId="{1D7F4CF7-9FF2-453D-ABB3-9545E0903FF1}" type="presParOf" srcId="{E5B5C80D-EA19-405B-837D-1F4936FED58C}" destId="{E1B7F2DE-0DE9-4A66-A5B3-D284D0E786F0}" srcOrd="0" destOrd="0" presId="urn:microsoft.com/office/officeart/2005/8/layout/hierarchy4"/>
    <dgm:cxn modelId="{A807742E-8AC0-4F23-B353-112D43B36C7E}" type="presParOf" srcId="{E5B5C80D-EA19-405B-837D-1F4936FED58C}" destId="{32401A98-8898-4394-A974-8F69C919A37D}" srcOrd="1" destOrd="0" presId="urn:microsoft.com/office/officeart/2005/8/layout/hierarchy4"/>
    <dgm:cxn modelId="{E6E6DAB1-3C24-49CE-AB59-CF8DBF766167}" type="presParOf" srcId="{E5B5C80D-EA19-405B-837D-1F4936FED58C}" destId="{B647896E-89DD-4AE8-9B31-FEF3B6477EFC}" srcOrd="2" destOrd="0" presId="urn:microsoft.com/office/officeart/2005/8/layout/hierarchy4"/>
    <dgm:cxn modelId="{9C2E53BF-B108-47A5-B721-144ACBB2BD2D}" type="presParOf" srcId="{B647896E-89DD-4AE8-9B31-FEF3B6477EFC}" destId="{3F4E9CED-5D31-467A-88D8-68D81D9244BB}" srcOrd="0" destOrd="0" presId="urn:microsoft.com/office/officeart/2005/8/layout/hierarchy4"/>
    <dgm:cxn modelId="{56DBAF03-C403-4161-B11C-00EFDD67718F}" type="presParOf" srcId="{3F4E9CED-5D31-467A-88D8-68D81D9244BB}" destId="{E9035398-58D6-4D4A-9FC4-955DE95CDA3B}" srcOrd="0" destOrd="0" presId="urn:microsoft.com/office/officeart/2005/8/layout/hierarchy4"/>
    <dgm:cxn modelId="{56386B99-6245-4364-960F-D84BECDD37AE}" type="presParOf" srcId="{3F4E9CED-5D31-467A-88D8-68D81D9244BB}" destId="{647F6B92-1015-4914-861C-2E9AB0E1030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8F48C4-329F-4781-B21C-BB2044F977EE}" type="doc">
      <dgm:prSet loTypeId="urn:microsoft.com/office/officeart/2005/8/layout/chevron1" loCatId="process" qsTypeId="urn:microsoft.com/office/officeart/2005/8/quickstyle/simple1" qsCatId="simple" csTypeId="urn:microsoft.com/office/officeart/2005/8/colors/accent1_2" csCatId="accent1" phldr="1"/>
      <dgm:spPr/>
    </dgm:pt>
    <dgm:pt modelId="{08AB9BB9-3FB6-48E2-925C-766724904D26}">
      <dgm:prSet phldrT="[Texte]"/>
      <dgm:spPr/>
      <dgm:t>
        <a:bodyPr/>
        <a:lstStyle/>
        <a:p>
          <a:r>
            <a:rPr lang="fr-FR" dirty="0" smtClean="0"/>
            <a:t>Marché emploi</a:t>
          </a:r>
          <a:endParaRPr lang="fr-FR" dirty="0"/>
        </a:p>
      </dgm:t>
    </dgm:pt>
    <dgm:pt modelId="{7359354B-CC50-4019-A7F9-58FD400A5B03}" type="parTrans" cxnId="{B7E572AC-E74D-4FDB-9E32-419D91769D1C}">
      <dgm:prSet/>
      <dgm:spPr/>
      <dgm:t>
        <a:bodyPr/>
        <a:lstStyle/>
        <a:p>
          <a:endParaRPr lang="fr-FR"/>
        </a:p>
      </dgm:t>
    </dgm:pt>
    <dgm:pt modelId="{BB61A14E-EAAD-43D2-ACEA-E7860CF2047C}" type="sibTrans" cxnId="{B7E572AC-E74D-4FDB-9E32-419D91769D1C}">
      <dgm:prSet/>
      <dgm:spPr/>
      <dgm:t>
        <a:bodyPr/>
        <a:lstStyle/>
        <a:p>
          <a:endParaRPr lang="fr-FR"/>
        </a:p>
      </dgm:t>
    </dgm:pt>
    <dgm:pt modelId="{E7276581-B068-47D5-83BA-C4D7E2BA20B7}">
      <dgm:prSet phldrT="[Texte]"/>
      <dgm:spPr/>
      <dgm:t>
        <a:bodyPr/>
        <a:lstStyle/>
        <a:p>
          <a:r>
            <a:rPr lang="fr-FR" dirty="0" smtClean="0"/>
            <a:t>Compétences</a:t>
          </a:r>
          <a:endParaRPr lang="fr-FR" dirty="0"/>
        </a:p>
      </dgm:t>
    </dgm:pt>
    <dgm:pt modelId="{0ED550A2-E111-4670-8479-5D949B9E2916}" type="parTrans" cxnId="{87E03B03-AE9A-4632-A613-BF7F4C389A0A}">
      <dgm:prSet/>
      <dgm:spPr/>
      <dgm:t>
        <a:bodyPr/>
        <a:lstStyle/>
        <a:p>
          <a:endParaRPr lang="fr-FR"/>
        </a:p>
      </dgm:t>
    </dgm:pt>
    <dgm:pt modelId="{ED6468EC-05C0-45E8-BC53-A736E1898276}" type="sibTrans" cxnId="{87E03B03-AE9A-4632-A613-BF7F4C389A0A}">
      <dgm:prSet/>
      <dgm:spPr/>
      <dgm:t>
        <a:bodyPr/>
        <a:lstStyle/>
        <a:p>
          <a:endParaRPr lang="fr-FR"/>
        </a:p>
      </dgm:t>
    </dgm:pt>
    <dgm:pt modelId="{152AFFA3-89D6-498A-876C-BA356F53C71C}">
      <dgm:prSet phldrT="[Texte]"/>
      <dgm:spPr/>
      <dgm:t>
        <a:bodyPr/>
        <a:lstStyle/>
        <a:p>
          <a:r>
            <a:rPr lang="fr-FR" dirty="0" smtClean="0"/>
            <a:t>Motivations</a:t>
          </a:r>
          <a:endParaRPr lang="fr-FR" dirty="0"/>
        </a:p>
      </dgm:t>
    </dgm:pt>
    <dgm:pt modelId="{0219964E-4C55-4D56-9383-56B517109D81}" type="parTrans" cxnId="{8321C610-3C98-4148-9F0B-3446E003D232}">
      <dgm:prSet/>
      <dgm:spPr/>
      <dgm:t>
        <a:bodyPr/>
        <a:lstStyle/>
        <a:p>
          <a:endParaRPr lang="fr-FR"/>
        </a:p>
      </dgm:t>
    </dgm:pt>
    <dgm:pt modelId="{DBA1BD4D-C313-4516-BFAE-925152AD899A}" type="sibTrans" cxnId="{8321C610-3C98-4148-9F0B-3446E003D232}">
      <dgm:prSet/>
      <dgm:spPr/>
      <dgm:t>
        <a:bodyPr/>
        <a:lstStyle/>
        <a:p>
          <a:endParaRPr lang="fr-FR"/>
        </a:p>
      </dgm:t>
    </dgm:pt>
    <dgm:pt modelId="{6FEF7C32-0615-4246-AA6F-BA1E9A4C497A}">
      <dgm:prSet/>
      <dgm:spPr/>
      <dgm:t>
        <a:bodyPr/>
        <a:lstStyle/>
        <a:p>
          <a:r>
            <a:rPr lang="fr-FR" dirty="0" smtClean="0"/>
            <a:t>Personnalité</a:t>
          </a:r>
          <a:endParaRPr lang="fr-FR" dirty="0"/>
        </a:p>
      </dgm:t>
    </dgm:pt>
    <dgm:pt modelId="{B221A0A9-F80A-4879-9987-DD369AFBB6E5}" type="parTrans" cxnId="{0793D7D3-C739-4039-B2D2-1E346239637A}">
      <dgm:prSet/>
      <dgm:spPr/>
      <dgm:t>
        <a:bodyPr/>
        <a:lstStyle/>
        <a:p>
          <a:endParaRPr lang="fr-FR"/>
        </a:p>
      </dgm:t>
    </dgm:pt>
    <dgm:pt modelId="{2F131A4E-0664-4CD6-9567-1DD7C01ED54B}" type="sibTrans" cxnId="{0793D7D3-C739-4039-B2D2-1E346239637A}">
      <dgm:prSet/>
      <dgm:spPr/>
      <dgm:t>
        <a:bodyPr/>
        <a:lstStyle/>
        <a:p>
          <a:endParaRPr lang="fr-FR"/>
        </a:p>
      </dgm:t>
    </dgm:pt>
    <dgm:pt modelId="{17C62CD7-63D1-4452-951E-867F6514E5FE}" type="pres">
      <dgm:prSet presAssocID="{6D8F48C4-329F-4781-B21C-BB2044F977EE}" presName="Name0" presStyleCnt="0">
        <dgm:presLayoutVars>
          <dgm:dir/>
          <dgm:animLvl val="lvl"/>
          <dgm:resizeHandles val="exact"/>
        </dgm:presLayoutVars>
      </dgm:prSet>
      <dgm:spPr/>
    </dgm:pt>
    <dgm:pt modelId="{9A37EB80-70E1-440A-8A38-43DBF918A9B1}" type="pres">
      <dgm:prSet presAssocID="{08AB9BB9-3FB6-48E2-925C-766724904D26}" presName="parTxOnly" presStyleLbl="node1" presStyleIdx="0" presStyleCnt="4" custScaleY="114331">
        <dgm:presLayoutVars>
          <dgm:chMax val="0"/>
          <dgm:chPref val="0"/>
          <dgm:bulletEnabled val="1"/>
        </dgm:presLayoutVars>
      </dgm:prSet>
      <dgm:spPr/>
      <dgm:t>
        <a:bodyPr/>
        <a:lstStyle/>
        <a:p>
          <a:endParaRPr lang="fr-FR"/>
        </a:p>
      </dgm:t>
    </dgm:pt>
    <dgm:pt modelId="{42DF99C3-3CA5-4A19-ACC7-25D8E66496A6}" type="pres">
      <dgm:prSet presAssocID="{BB61A14E-EAAD-43D2-ACEA-E7860CF2047C}" presName="parTxOnlySpace" presStyleCnt="0"/>
      <dgm:spPr/>
    </dgm:pt>
    <dgm:pt modelId="{F0D2B719-09A3-47D4-80B4-90C33D7FEB8C}" type="pres">
      <dgm:prSet presAssocID="{E7276581-B068-47D5-83BA-C4D7E2BA20B7}" presName="parTxOnly" presStyleLbl="node1" presStyleIdx="1" presStyleCnt="4" custScaleY="118555">
        <dgm:presLayoutVars>
          <dgm:chMax val="0"/>
          <dgm:chPref val="0"/>
          <dgm:bulletEnabled val="1"/>
        </dgm:presLayoutVars>
      </dgm:prSet>
      <dgm:spPr/>
      <dgm:t>
        <a:bodyPr/>
        <a:lstStyle/>
        <a:p>
          <a:endParaRPr lang="fr-FR"/>
        </a:p>
      </dgm:t>
    </dgm:pt>
    <dgm:pt modelId="{770FD9C5-883F-47DC-9068-C7F9E21C928C}" type="pres">
      <dgm:prSet presAssocID="{ED6468EC-05C0-45E8-BC53-A736E1898276}" presName="parTxOnlySpace" presStyleCnt="0"/>
      <dgm:spPr/>
    </dgm:pt>
    <dgm:pt modelId="{D7E9BDC7-D170-4CE5-8198-AEEA52ECF249}" type="pres">
      <dgm:prSet presAssocID="{6FEF7C32-0615-4246-AA6F-BA1E9A4C497A}" presName="parTxOnly" presStyleLbl="node1" presStyleIdx="2" presStyleCnt="4" custScaleY="118555">
        <dgm:presLayoutVars>
          <dgm:chMax val="0"/>
          <dgm:chPref val="0"/>
          <dgm:bulletEnabled val="1"/>
        </dgm:presLayoutVars>
      </dgm:prSet>
      <dgm:spPr/>
      <dgm:t>
        <a:bodyPr/>
        <a:lstStyle/>
        <a:p>
          <a:endParaRPr lang="fr-FR"/>
        </a:p>
      </dgm:t>
    </dgm:pt>
    <dgm:pt modelId="{22C72BFA-1B98-4E48-ADBB-988AEB3CEFAC}" type="pres">
      <dgm:prSet presAssocID="{2F131A4E-0664-4CD6-9567-1DD7C01ED54B}" presName="parTxOnlySpace" presStyleCnt="0"/>
      <dgm:spPr/>
    </dgm:pt>
    <dgm:pt modelId="{993776A2-41DF-4D6B-8592-2EC7AFA8AB4A}" type="pres">
      <dgm:prSet presAssocID="{152AFFA3-89D6-498A-876C-BA356F53C71C}" presName="parTxOnly" presStyleLbl="node1" presStyleIdx="3" presStyleCnt="4" custScaleY="118554">
        <dgm:presLayoutVars>
          <dgm:chMax val="0"/>
          <dgm:chPref val="0"/>
          <dgm:bulletEnabled val="1"/>
        </dgm:presLayoutVars>
      </dgm:prSet>
      <dgm:spPr/>
      <dgm:t>
        <a:bodyPr/>
        <a:lstStyle/>
        <a:p>
          <a:endParaRPr lang="fr-FR"/>
        </a:p>
      </dgm:t>
    </dgm:pt>
  </dgm:ptLst>
  <dgm:cxnLst>
    <dgm:cxn modelId="{87E03B03-AE9A-4632-A613-BF7F4C389A0A}" srcId="{6D8F48C4-329F-4781-B21C-BB2044F977EE}" destId="{E7276581-B068-47D5-83BA-C4D7E2BA20B7}" srcOrd="1" destOrd="0" parTransId="{0ED550A2-E111-4670-8479-5D949B9E2916}" sibTransId="{ED6468EC-05C0-45E8-BC53-A736E1898276}"/>
    <dgm:cxn modelId="{8321C610-3C98-4148-9F0B-3446E003D232}" srcId="{6D8F48C4-329F-4781-B21C-BB2044F977EE}" destId="{152AFFA3-89D6-498A-876C-BA356F53C71C}" srcOrd="3" destOrd="0" parTransId="{0219964E-4C55-4D56-9383-56B517109D81}" sibTransId="{DBA1BD4D-C313-4516-BFAE-925152AD899A}"/>
    <dgm:cxn modelId="{29C7DB42-D2D7-4A4B-94D8-1EF89311C07B}" type="presOf" srcId="{6FEF7C32-0615-4246-AA6F-BA1E9A4C497A}" destId="{D7E9BDC7-D170-4CE5-8198-AEEA52ECF249}" srcOrd="0" destOrd="0" presId="urn:microsoft.com/office/officeart/2005/8/layout/chevron1"/>
    <dgm:cxn modelId="{4C2AEE8A-E35E-4E62-ABE4-3818D35CB763}" type="presOf" srcId="{152AFFA3-89D6-498A-876C-BA356F53C71C}" destId="{993776A2-41DF-4D6B-8592-2EC7AFA8AB4A}" srcOrd="0" destOrd="0" presId="urn:microsoft.com/office/officeart/2005/8/layout/chevron1"/>
    <dgm:cxn modelId="{C3171174-9734-4DF6-B0EF-21414574DD96}" type="presOf" srcId="{08AB9BB9-3FB6-48E2-925C-766724904D26}" destId="{9A37EB80-70E1-440A-8A38-43DBF918A9B1}" srcOrd="0" destOrd="0" presId="urn:microsoft.com/office/officeart/2005/8/layout/chevron1"/>
    <dgm:cxn modelId="{260F347D-4DC9-45D5-AF15-19FF23A1C5B5}" type="presOf" srcId="{6D8F48C4-329F-4781-B21C-BB2044F977EE}" destId="{17C62CD7-63D1-4452-951E-867F6514E5FE}" srcOrd="0" destOrd="0" presId="urn:microsoft.com/office/officeart/2005/8/layout/chevron1"/>
    <dgm:cxn modelId="{30C32779-23E6-45D2-B3A0-3486F48772AE}" type="presOf" srcId="{E7276581-B068-47D5-83BA-C4D7E2BA20B7}" destId="{F0D2B719-09A3-47D4-80B4-90C33D7FEB8C}" srcOrd="0" destOrd="0" presId="urn:microsoft.com/office/officeart/2005/8/layout/chevron1"/>
    <dgm:cxn modelId="{0793D7D3-C739-4039-B2D2-1E346239637A}" srcId="{6D8F48C4-329F-4781-B21C-BB2044F977EE}" destId="{6FEF7C32-0615-4246-AA6F-BA1E9A4C497A}" srcOrd="2" destOrd="0" parTransId="{B221A0A9-F80A-4879-9987-DD369AFBB6E5}" sibTransId="{2F131A4E-0664-4CD6-9567-1DD7C01ED54B}"/>
    <dgm:cxn modelId="{B7E572AC-E74D-4FDB-9E32-419D91769D1C}" srcId="{6D8F48C4-329F-4781-B21C-BB2044F977EE}" destId="{08AB9BB9-3FB6-48E2-925C-766724904D26}" srcOrd="0" destOrd="0" parTransId="{7359354B-CC50-4019-A7F9-58FD400A5B03}" sibTransId="{BB61A14E-EAAD-43D2-ACEA-E7860CF2047C}"/>
    <dgm:cxn modelId="{E27C36E4-B77C-4AF8-8752-1292B5774737}" type="presParOf" srcId="{17C62CD7-63D1-4452-951E-867F6514E5FE}" destId="{9A37EB80-70E1-440A-8A38-43DBF918A9B1}" srcOrd="0" destOrd="0" presId="urn:microsoft.com/office/officeart/2005/8/layout/chevron1"/>
    <dgm:cxn modelId="{3C28C32F-BC4E-497D-A4EB-D2427F92E680}" type="presParOf" srcId="{17C62CD7-63D1-4452-951E-867F6514E5FE}" destId="{42DF99C3-3CA5-4A19-ACC7-25D8E66496A6}" srcOrd="1" destOrd="0" presId="urn:microsoft.com/office/officeart/2005/8/layout/chevron1"/>
    <dgm:cxn modelId="{3207CD83-DE72-4A94-B5B8-482A893BA171}" type="presParOf" srcId="{17C62CD7-63D1-4452-951E-867F6514E5FE}" destId="{F0D2B719-09A3-47D4-80B4-90C33D7FEB8C}" srcOrd="2" destOrd="0" presId="urn:microsoft.com/office/officeart/2005/8/layout/chevron1"/>
    <dgm:cxn modelId="{148BB683-02E3-4C28-8449-E5C5F584A6EA}" type="presParOf" srcId="{17C62CD7-63D1-4452-951E-867F6514E5FE}" destId="{770FD9C5-883F-47DC-9068-C7F9E21C928C}" srcOrd="3" destOrd="0" presId="urn:microsoft.com/office/officeart/2005/8/layout/chevron1"/>
    <dgm:cxn modelId="{D731332B-38BE-42AC-953B-782DB4098BDB}" type="presParOf" srcId="{17C62CD7-63D1-4452-951E-867F6514E5FE}" destId="{D7E9BDC7-D170-4CE5-8198-AEEA52ECF249}" srcOrd="4" destOrd="0" presId="urn:microsoft.com/office/officeart/2005/8/layout/chevron1"/>
    <dgm:cxn modelId="{E80CF86F-5DFD-413D-9731-54396DA1F4E6}" type="presParOf" srcId="{17C62CD7-63D1-4452-951E-867F6514E5FE}" destId="{22C72BFA-1B98-4E48-ADBB-988AEB3CEFAC}" srcOrd="5" destOrd="0" presId="urn:microsoft.com/office/officeart/2005/8/layout/chevron1"/>
    <dgm:cxn modelId="{154A6794-694F-4918-A33D-20E15827FAD7}" type="presParOf" srcId="{17C62CD7-63D1-4452-951E-867F6514E5FE}" destId="{993776A2-41DF-4D6B-8592-2EC7AFA8AB4A}"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4EA4CF-9D79-4B21-8B1E-90448CB37E5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F43BA074-7F94-4ED1-98F3-AD70C079C373}">
      <dgm:prSet phldrT="[Texte]"/>
      <dgm:spPr/>
      <dgm:t>
        <a:bodyPr/>
        <a:lstStyle/>
        <a:p>
          <a:r>
            <a:rPr lang="fr-FR" dirty="0" smtClean="0"/>
            <a:t>SAVOIR</a:t>
          </a:r>
          <a:endParaRPr lang="fr-FR" dirty="0"/>
        </a:p>
      </dgm:t>
    </dgm:pt>
    <dgm:pt modelId="{87A0214F-93D1-4170-B32D-CB0CAE4E9AB2}" type="parTrans" cxnId="{93B39EED-A9A8-4882-A810-4D4C9BCF238E}">
      <dgm:prSet/>
      <dgm:spPr/>
      <dgm:t>
        <a:bodyPr/>
        <a:lstStyle/>
        <a:p>
          <a:endParaRPr lang="fr-FR"/>
        </a:p>
      </dgm:t>
    </dgm:pt>
    <dgm:pt modelId="{4A2E40FE-F6AF-4FED-92F4-02234E462D31}" type="sibTrans" cxnId="{93B39EED-A9A8-4882-A810-4D4C9BCF238E}">
      <dgm:prSet/>
      <dgm:spPr/>
      <dgm:t>
        <a:bodyPr/>
        <a:lstStyle/>
        <a:p>
          <a:endParaRPr lang="fr-FR"/>
        </a:p>
      </dgm:t>
    </dgm:pt>
    <dgm:pt modelId="{382C278E-3ED9-421D-B611-8819A2B333E9}">
      <dgm:prSet phldrT="[Texte]" custT="1"/>
      <dgm:spPr/>
      <dgm:t>
        <a:bodyPr/>
        <a:lstStyle/>
        <a:p>
          <a:r>
            <a:rPr lang="fr-FR" sz="2400" dirty="0" smtClean="0"/>
            <a:t>Connaissances acquises en cours de formation initiale ou continue</a:t>
          </a:r>
          <a:endParaRPr lang="fr-FR" sz="2400" dirty="0"/>
        </a:p>
      </dgm:t>
    </dgm:pt>
    <dgm:pt modelId="{62748575-CF8C-40F5-8FC5-5BB95625AF56}" type="parTrans" cxnId="{36ADD9B3-FE5A-4100-AB00-D92EE9D10CBC}">
      <dgm:prSet/>
      <dgm:spPr/>
      <dgm:t>
        <a:bodyPr/>
        <a:lstStyle/>
        <a:p>
          <a:endParaRPr lang="fr-FR"/>
        </a:p>
      </dgm:t>
    </dgm:pt>
    <dgm:pt modelId="{CEC7FD16-39A9-4086-AF6A-8D9E65EB2E7B}" type="sibTrans" cxnId="{36ADD9B3-FE5A-4100-AB00-D92EE9D10CBC}">
      <dgm:prSet/>
      <dgm:spPr/>
      <dgm:t>
        <a:bodyPr/>
        <a:lstStyle/>
        <a:p>
          <a:endParaRPr lang="fr-FR"/>
        </a:p>
      </dgm:t>
    </dgm:pt>
    <dgm:pt modelId="{C37890E2-59CE-4DC3-B925-C6B721FD92FA}">
      <dgm:prSet phldrT="[Texte]" custT="1"/>
      <dgm:spPr/>
      <dgm:t>
        <a:bodyPr/>
        <a:lstStyle/>
        <a:p>
          <a:r>
            <a:rPr lang="fr-FR" sz="2400" dirty="0" smtClean="0"/>
            <a:t>Indépendantes d’un contexte (Comment cela marche?)</a:t>
          </a:r>
          <a:endParaRPr lang="fr-FR" sz="2400" dirty="0"/>
        </a:p>
      </dgm:t>
    </dgm:pt>
    <dgm:pt modelId="{5CD5B60B-582A-4473-A6D2-20B987E29C2A}" type="parTrans" cxnId="{5567804B-E3E6-4E87-AB3A-21BEDE52B72B}">
      <dgm:prSet/>
      <dgm:spPr/>
      <dgm:t>
        <a:bodyPr/>
        <a:lstStyle/>
        <a:p>
          <a:endParaRPr lang="fr-FR"/>
        </a:p>
      </dgm:t>
    </dgm:pt>
    <dgm:pt modelId="{BE07BF73-D38E-4E3C-A9DC-4353329B4964}" type="sibTrans" cxnId="{5567804B-E3E6-4E87-AB3A-21BEDE52B72B}">
      <dgm:prSet/>
      <dgm:spPr/>
      <dgm:t>
        <a:bodyPr/>
        <a:lstStyle/>
        <a:p>
          <a:endParaRPr lang="fr-FR"/>
        </a:p>
      </dgm:t>
    </dgm:pt>
    <dgm:pt modelId="{30D31C72-F8F3-436E-9E79-8D23C55E3719}">
      <dgm:prSet phldrT="[Texte]"/>
      <dgm:spPr/>
      <dgm:t>
        <a:bodyPr/>
        <a:lstStyle/>
        <a:p>
          <a:r>
            <a:rPr lang="fr-FR" dirty="0" smtClean="0"/>
            <a:t>SAVOIR-FAIRE</a:t>
          </a:r>
          <a:endParaRPr lang="fr-FR" dirty="0"/>
        </a:p>
      </dgm:t>
    </dgm:pt>
    <dgm:pt modelId="{C5E68127-F2B7-46D1-8EEF-9FBDC37F5638}" type="parTrans" cxnId="{4F9997A6-991C-4B7C-B916-EB691F70766D}">
      <dgm:prSet/>
      <dgm:spPr/>
      <dgm:t>
        <a:bodyPr/>
        <a:lstStyle/>
        <a:p>
          <a:endParaRPr lang="fr-FR"/>
        </a:p>
      </dgm:t>
    </dgm:pt>
    <dgm:pt modelId="{05E41742-545C-4FC9-A323-A4BCF78F1765}" type="sibTrans" cxnId="{4F9997A6-991C-4B7C-B916-EB691F70766D}">
      <dgm:prSet/>
      <dgm:spPr/>
      <dgm:t>
        <a:bodyPr/>
        <a:lstStyle/>
        <a:p>
          <a:endParaRPr lang="fr-FR"/>
        </a:p>
      </dgm:t>
    </dgm:pt>
    <dgm:pt modelId="{CD6003F8-53E1-4BFA-BA2E-1502F0075B39}">
      <dgm:prSet phldrT="[Texte]"/>
      <dgm:spPr/>
      <dgm:t>
        <a:bodyPr/>
        <a:lstStyle/>
        <a:p>
          <a:r>
            <a:rPr lang="fr-FR" dirty="0" smtClean="0"/>
            <a:t>Moins standardisés</a:t>
          </a:r>
          <a:endParaRPr lang="fr-FR" dirty="0"/>
        </a:p>
      </dgm:t>
    </dgm:pt>
    <dgm:pt modelId="{75C24DF6-A47B-4AA0-809E-6CA0F67C96B0}" type="parTrans" cxnId="{42A87AB1-D35C-441F-A5F0-4B5E43CD9645}">
      <dgm:prSet/>
      <dgm:spPr/>
      <dgm:t>
        <a:bodyPr/>
        <a:lstStyle/>
        <a:p>
          <a:endParaRPr lang="fr-FR"/>
        </a:p>
      </dgm:t>
    </dgm:pt>
    <dgm:pt modelId="{CB111DD3-1A4E-43BF-A19C-735101E1E79C}" type="sibTrans" cxnId="{42A87AB1-D35C-441F-A5F0-4B5E43CD9645}">
      <dgm:prSet/>
      <dgm:spPr/>
      <dgm:t>
        <a:bodyPr/>
        <a:lstStyle/>
        <a:p>
          <a:endParaRPr lang="fr-FR"/>
        </a:p>
      </dgm:t>
    </dgm:pt>
    <dgm:pt modelId="{24C885AC-1F41-4E13-9437-D19A1EF6D03D}">
      <dgm:prSet phldrT="[Texte]"/>
      <dgm:spPr/>
      <dgm:t>
        <a:bodyPr/>
        <a:lstStyle/>
        <a:p>
          <a:r>
            <a:rPr lang="fr-FR" dirty="0" smtClean="0"/>
            <a:t>Attachés à des connaissances: mise en application (exemple de l’établissement de la feuille de salaire)</a:t>
          </a:r>
          <a:endParaRPr lang="fr-FR" dirty="0"/>
        </a:p>
      </dgm:t>
    </dgm:pt>
    <dgm:pt modelId="{1AB7292D-ACE9-4E2B-8C20-DB57C035C02B}" type="parTrans" cxnId="{29EE6ADE-B6CE-474A-8F5F-D0F732FC076D}">
      <dgm:prSet/>
      <dgm:spPr/>
      <dgm:t>
        <a:bodyPr/>
        <a:lstStyle/>
        <a:p>
          <a:endParaRPr lang="fr-FR"/>
        </a:p>
      </dgm:t>
    </dgm:pt>
    <dgm:pt modelId="{A2BFA88F-5070-4E73-A9A0-4CA39628EBB6}" type="sibTrans" cxnId="{29EE6ADE-B6CE-474A-8F5F-D0F732FC076D}">
      <dgm:prSet/>
      <dgm:spPr/>
      <dgm:t>
        <a:bodyPr/>
        <a:lstStyle/>
        <a:p>
          <a:endParaRPr lang="fr-FR"/>
        </a:p>
      </dgm:t>
    </dgm:pt>
    <dgm:pt modelId="{353124BE-0420-4596-A57E-1EEED68E1FE6}">
      <dgm:prSet phldrT="[Texte]"/>
      <dgm:spPr/>
      <dgm:t>
        <a:bodyPr/>
        <a:lstStyle/>
        <a:p>
          <a:r>
            <a:rPr lang="fr-FR" dirty="0" smtClean="0"/>
            <a:t>SAVOIR-ETRE</a:t>
          </a:r>
          <a:endParaRPr lang="fr-FR" dirty="0"/>
        </a:p>
      </dgm:t>
    </dgm:pt>
    <dgm:pt modelId="{D2C01959-C991-44E7-9AC9-6C40EED991D7}" type="parTrans" cxnId="{D77C151B-894D-496F-A1AE-B41BA38E1DD1}">
      <dgm:prSet/>
      <dgm:spPr/>
      <dgm:t>
        <a:bodyPr/>
        <a:lstStyle/>
        <a:p>
          <a:endParaRPr lang="fr-FR"/>
        </a:p>
      </dgm:t>
    </dgm:pt>
    <dgm:pt modelId="{F25F6174-40B6-4579-8C26-F2C34E208E27}" type="sibTrans" cxnId="{D77C151B-894D-496F-A1AE-B41BA38E1DD1}">
      <dgm:prSet/>
      <dgm:spPr/>
      <dgm:t>
        <a:bodyPr/>
        <a:lstStyle/>
        <a:p>
          <a:endParaRPr lang="fr-FR"/>
        </a:p>
      </dgm:t>
    </dgm:pt>
    <dgm:pt modelId="{CF15C0B2-E325-4D10-9ED1-778FE7657E62}">
      <dgm:prSet phldrT="[Texte]"/>
      <dgm:spPr/>
      <dgm:t>
        <a:bodyPr/>
        <a:lstStyle/>
        <a:p>
          <a:r>
            <a:rPr lang="fr-FR" dirty="0" smtClean="0"/>
            <a:t>Les comportements relevant souvent de la personnalité, l’éducation et l’expérience personnelle</a:t>
          </a:r>
          <a:endParaRPr lang="fr-FR" dirty="0"/>
        </a:p>
      </dgm:t>
    </dgm:pt>
    <dgm:pt modelId="{B44811F6-4F95-439F-9592-469240583F41}" type="parTrans" cxnId="{97FE85FD-3768-49B6-ACF8-1D18420F1F23}">
      <dgm:prSet/>
      <dgm:spPr/>
      <dgm:t>
        <a:bodyPr/>
        <a:lstStyle/>
        <a:p>
          <a:endParaRPr lang="fr-FR"/>
        </a:p>
      </dgm:t>
    </dgm:pt>
    <dgm:pt modelId="{4EA16A30-BBF2-4B1F-A5A3-B97FCB0C3F2A}" type="sibTrans" cxnId="{97FE85FD-3768-49B6-ACF8-1D18420F1F23}">
      <dgm:prSet/>
      <dgm:spPr/>
      <dgm:t>
        <a:bodyPr/>
        <a:lstStyle/>
        <a:p>
          <a:endParaRPr lang="fr-FR"/>
        </a:p>
      </dgm:t>
    </dgm:pt>
    <dgm:pt modelId="{27E396D2-F311-4AC2-A944-F3BEEC234839}">
      <dgm:prSet phldrT="[Texte]"/>
      <dgm:spPr/>
      <dgm:t>
        <a:bodyPr/>
        <a:lstStyle/>
        <a:p>
          <a:r>
            <a:rPr lang="fr-FR" dirty="0" smtClean="0"/>
            <a:t>Capacités à manifester des attitudes ou comportements adaptés aux situations de travail</a:t>
          </a:r>
          <a:endParaRPr lang="fr-FR" dirty="0"/>
        </a:p>
      </dgm:t>
    </dgm:pt>
    <dgm:pt modelId="{94B9B1C9-D269-47B9-9768-11359E5A7052}" type="parTrans" cxnId="{9C3FA20D-83BF-4934-AF8E-CDBF3F05002F}">
      <dgm:prSet/>
      <dgm:spPr/>
      <dgm:t>
        <a:bodyPr/>
        <a:lstStyle/>
        <a:p>
          <a:endParaRPr lang="fr-FR"/>
        </a:p>
      </dgm:t>
    </dgm:pt>
    <dgm:pt modelId="{923306B2-7850-45E7-A1CB-81BAC9CD8500}" type="sibTrans" cxnId="{9C3FA20D-83BF-4934-AF8E-CDBF3F05002F}">
      <dgm:prSet/>
      <dgm:spPr/>
      <dgm:t>
        <a:bodyPr/>
        <a:lstStyle/>
        <a:p>
          <a:endParaRPr lang="fr-FR"/>
        </a:p>
      </dgm:t>
    </dgm:pt>
    <dgm:pt modelId="{DE6BEBB8-7301-4F2E-8BC5-2A381F2BAB86}">
      <dgm:prSet phldrT="[Texte]" custT="1"/>
      <dgm:spPr/>
      <dgm:t>
        <a:bodyPr/>
        <a:lstStyle/>
        <a:p>
          <a:r>
            <a:rPr lang="fr-FR" sz="2400" dirty="0" smtClean="0"/>
            <a:t>Ex: langages informatiques</a:t>
          </a:r>
          <a:endParaRPr lang="fr-FR" sz="2400" dirty="0"/>
        </a:p>
      </dgm:t>
    </dgm:pt>
    <dgm:pt modelId="{2BBDB737-E596-4EA8-B069-50DFA732B90E}" type="parTrans" cxnId="{2B456475-F979-4518-B8E6-E0341FA7711A}">
      <dgm:prSet/>
      <dgm:spPr/>
    </dgm:pt>
    <dgm:pt modelId="{E5606531-93E8-4940-8641-F2A4303D6730}" type="sibTrans" cxnId="{2B456475-F979-4518-B8E6-E0341FA7711A}">
      <dgm:prSet/>
      <dgm:spPr/>
    </dgm:pt>
    <dgm:pt modelId="{24BCAB78-7EAA-42E8-AA86-A3FD067452A1}">
      <dgm:prSet phldrT="[Texte]"/>
      <dgm:spPr/>
      <dgm:t>
        <a:bodyPr/>
        <a:lstStyle/>
        <a:p>
          <a:r>
            <a:rPr lang="fr-FR" dirty="0" smtClean="0"/>
            <a:t>Objectivation dans un contexte particulier (expérience professionnelle, personnelle, stage)</a:t>
          </a:r>
          <a:endParaRPr lang="fr-FR" dirty="0"/>
        </a:p>
      </dgm:t>
    </dgm:pt>
    <dgm:pt modelId="{EB1551B4-24D0-447A-B2D8-B58783D760AB}" type="parTrans" cxnId="{F16794E6-A573-4B23-A952-6C43CA7A5C7D}">
      <dgm:prSet/>
      <dgm:spPr/>
    </dgm:pt>
    <dgm:pt modelId="{EA1E4FCC-F6FC-4AC6-A4CB-C4B0E1157817}" type="sibTrans" cxnId="{F16794E6-A573-4B23-A952-6C43CA7A5C7D}">
      <dgm:prSet/>
      <dgm:spPr/>
    </dgm:pt>
    <dgm:pt modelId="{5029ACD6-0B93-4033-8E7C-6AC4D38F8087}">
      <dgm:prSet phldrT="[Texte]"/>
      <dgm:spPr/>
      <dgm:t>
        <a:bodyPr/>
        <a:lstStyle/>
        <a:p>
          <a:r>
            <a:rPr lang="fr-FR" dirty="0" smtClean="0"/>
            <a:t>Transférables dans d’autres contextes</a:t>
          </a:r>
          <a:endParaRPr lang="fr-FR" dirty="0"/>
        </a:p>
      </dgm:t>
    </dgm:pt>
    <dgm:pt modelId="{DBE607A8-4F7B-4EF7-A6C6-8765AAB22721}" type="parTrans" cxnId="{91F1D3CC-C0B6-484D-920C-E97FAADC45B0}">
      <dgm:prSet/>
      <dgm:spPr/>
    </dgm:pt>
    <dgm:pt modelId="{4125565F-05F3-4774-974B-F696C0075522}" type="sibTrans" cxnId="{91F1D3CC-C0B6-484D-920C-E97FAADC45B0}">
      <dgm:prSet/>
      <dgm:spPr/>
    </dgm:pt>
    <dgm:pt modelId="{FB87B971-D969-4105-996E-A4FE71574F6F}">
      <dgm:prSet phldrT="[Texte]"/>
      <dgm:spPr/>
      <dgm:t>
        <a:bodyPr/>
        <a:lstStyle/>
        <a:p>
          <a:r>
            <a:rPr lang="fr-FR" dirty="0" smtClean="0"/>
            <a:t>Exemples: manager</a:t>
          </a:r>
          <a:r>
            <a:rPr lang="fr-FR" smtClean="0"/>
            <a:t>, négocier</a:t>
          </a:r>
          <a:endParaRPr lang="fr-FR" dirty="0"/>
        </a:p>
      </dgm:t>
    </dgm:pt>
    <dgm:pt modelId="{9CE4872D-FBF3-4113-A6B0-93FFC30A8518}" type="parTrans" cxnId="{BF3AEE86-47B7-43E7-ADBF-05E49462098B}">
      <dgm:prSet/>
      <dgm:spPr/>
    </dgm:pt>
    <dgm:pt modelId="{5E1AA7E8-684D-45A7-80EE-342F5A5D38A2}" type="sibTrans" cxnId="{BF3AEE86-47B7-43E7-ADBF-05E49462098B}">
      <dgm:prSet/>
      <dgm:spPr/>
    </dgm:pt>
    <dgm:pt modelId="{2B5791A2-9247-40BF-976C-10194511319F}">
      <dgm:prSet phldrT="[Texte]"/>
      <dgm:spPr/>
      <dgm:t>
        <a:bodyPr/>
        <a:lstStyle/>
        <a:p>
          <a:r>
            <a:rPr lang="fr-FR" dirty="0" smtClean="0"/>
            <a:t>Exemple: communicatif, empathique, rigoureux, leadership…</a:t>
          </a:r>
          <a:endParaRPr lang="fr-FR" dirty="0"/>
        </a:p>
      </dgm:t>
    </dgm:pt>
    <dgm:pt modelId="{F3CF2338-8EDE-47B9-A4FA-0F29F4868AA5}" type="parTrans" cxnId="{05AF1B7C-EC24-41B4-BD36-FD8D004A95B3}">
      <dgm:prSet/>
      <dgm:spPr/>
    </dgm:pt>
    <dgm:pt modelId="{1EFD085F-BC6B-4E5A-A22B-627EEC16C104}" type="sibTrans" cxnId="{05AF1B7C-EC24-41B4-BD36-FD8D004A95B3}">
      <dgm:prSet/>
      <dgm:spPr/>
    </dgm:pt>
    <dgm:pt modelId="{ECE885C6-5D3F-4C62-8C69-9AEFDD797F9F}" type="pres">
      <dgm:prSet presAssocID="{D84EA4CF-9D79-4B21-8B1E-90448CB37E55}" presName="Name0" presStyleCnt="0">
        <dgm:presLayoutVars>
          <dgm:dir/>
          <dgm:animLvl val="lvl"/>
          <dgm:resizeHandles val="exact"/>
        </dgm:presLayoutVars>
      </dgm:prSet>
      <dgm:spPr/>
      <dgm:t>
        <a:bodyPr/>
        <a:lstStyle/>
        <a:p>
          <a:endParaRPr lang="fr-FR"/>
        </a:p>
      </dgm:t>
    </dgm:pt>
    <dgm:pt modelId="{9E360B6F-519A-403C-BC5A-A5AF35C68BBC}" type="pres">
      <dgm:prSet presAssocID="{F43BA074-7F94-4ED1-98F3-AD70C079C373}" presName="composite" presStyleCnt="0"/>
      <dgm:spPr/>
    </dgm:pt>
    <dgm:pt modelId="{A682AF79-FB34-4CF4-A621-5D60561D1ABF}" type="pres">
      <dgm:prSet presAssocID="{F43BA074-7F94-4ED1-98F3-AD70C079C373}" presName="parTx" presStyleLbl="alignNode1" presStyleIdx="0" presStyleCnt="3">
        <dgm:presLayoutVars>
          <dgm:chMax val="0"/>
          <dgm:chPref val="0"/>
          <dgm:bulletEnabled val="1"/>
        </dgm:presLayoutVars>
      </dgm:prSet>
      <dgm:spPr/>
      <dgm:t>
        <a:bodyPr/>
        <a:lstStyle/>
        <a:p>
          <a:endParaRPr lang="fr-FR"/>
        </a:p>
      </dgm:t>
    </dgm:pt>
    <dgm:pt modelId="{3424FD96-9FD8-4C7B-83AF-53A278665B6C}" type="pres">
      <dgm:prSet presAssocID="{F43BA074-7F94-4ED1-98F3-AD70C079C373}" presName="desTx" presStyleLbl="alignAccFollowNode1" presStyleIdx="0" presStyleCnt="3">
        <dgm:presLayoutVars>
          <dgm:bulletEnabled val="1"/>
        </dgm:presLayoutVars>
      </dgm:prSet>
      <dgm:spPr/>
      <dgm:t>
        <a:bodyPr/>
        <a:lstStyle/>
        <a:p>
          <a:endParaRPr lang="fr-FR"/>
        </a:p>
      </dgm:t>
    </dgm:pt>
    <dgm:pt modelId="{534986A4-B4A0-4787-A5B4-A3DD5A91F7F3}" type="pres">
      <dgm:prSet presAssocID="{4A2E40FE-F6AF-4FED-92F4-02234E462D31}" presName="space" presStyleCnt="0"/>
      <dgm:spPr/>
    </dgm:pt>
    <dgm:pt modelId="{FF64B7EB-75DD-4176-8AB8-4959B7EDD6CB}" type="pres">
      <dgm:prSet presAssocID="{30D31C72-F8F3-436E-9E79-8D23C55E3719}" presName="composite" presStyleCnt="0"/>
      <dgm:spPr/>
    </dgm:pt>
    <dgm:pt modelId="{3357EB19-7252-4F76-B637-54BC6FF83254}" type="pres">
      <dgm:prSet presAssocID="{30D31C72-F8F3-436E-9E79-8D23C55E3719}" presName="parTx" presStyleLbl="alignNode1" presStyleIdx="1" presStyleCnt="3" custScaleX="107608">
        <dgm:presLayoutVars>
          <dgm:chMax val="0"/>
          <dgm:chPref val="0"/>
          <dgm:bulletEnabled val="1"/>
        </dgm:presLayoutVars>
      </dgm:prSet>
      <dgm:spPr/>
      <dgm:t>
        <a:bodyPr/>
        <a:lstStyle/>
        <a:p>
          <a:endParaRPr lang="fr-FR"/>
        </a:p>
      </dgm:t>
    </dgm:pt>
    <dgm:pt modelId="{37F2740A-5E94-4B22-8E44-42728465E7D3}" type="pres">
      <dgm:prSet presAssocID="{30D31C72-F8F3-436E-9E79-8D23C55E3719}" presName="desTx" presStyleLbl="alignAccFollowNode1" presStyleIdx="1" presStyleCnt="3">
        <dgm:presLayoutVars>
          <dgm:bulletEnabled val="1"/>
        </dgm:presLayoutVars>
      </dgm:prSet>
      <dgm:spPr/>
      <dgm:t>
        <a:bodyPr/>
        <a:lstStyle/>
        <a:p>
          <a:endParaRPr lang="fr-FR"/>
        </a:p>
      </dgm:t>
    </dgm:pt>
    <dgm:pt modelId="{2C51FC8C-E69B-44A6-807A-5219A904523B}" type="pres">
      <dgm:prSet presAssocID="{05E41742-545C-4FC9-A323-A4BCF78F1765}" presName="space" presStyleCnt="0"/>
      <dgm:spPr/>
    </dgm:pt>
    <dgm:pt modelId="{CB63872A-C875-45D8-A4A2-44B9D89350DE}" type="pres">
      <dgm:prSet presAssocID="{353124BE-0420-4596-A57E-1EEED68E1FE6}" presName="composite" presStyleCnt="0"/>
      <dgm:spPr/>
    </dgm:pt>
    <dgm:pt modelId="{F15645C1-C582-4A7C-9978-C37B33EC1396}" type="pres">
      <dgm:prSet presAssocID="{353124BE-0420-4596-A57E-1EEED68E1FE6}" presName="parTx" presStyleLbl="alignNode1" presStyleIdx="2" presStyleCnt="3">
        <dgm:presLayoutVars>
          <dgm:chMax val="0"/>
          <dgm:chPref val="0"/>
          <dgm:bulletEnabled val="1"/>
        </dgm:presLayoutVars>
      </dgm:prSet>
      <dgm:spPr/>
      <dgm:t>
        <a:bodyPr/>
        <a:lstStyle/>
        <a:p>
          <a:endParaRPr lang="fr-FR"/>
        </a:p>
      </dgm:t>
    </dgm:pt>
    <dgm:pt modelId="{8C247AB6-AA37-4B9E-A206-2BC18DD4E537}" type="pres">
      <dgm:prSet presAssocID="{353124BE-0420-4596-A57E-1EEED68E1FE6}" presName="desTx" presStyleLbl="alignAccFollowNode1" presStyleIdx="2" presStyleCnt="3">
        <dgm:presLayoutVars>
          <dgm:bulletEnabled val="1"/>
        </dgm:presLayoutVars>
      </dgm:prSet>
      <dgm:spPr/>
      <dgm:t>
        <a:bodyPr/>
        <a:lstStyle/>
        <a:p>
          <a:endParaRPr lang="fr-FR"/>
        </a:p>
      </dgm:t>
    </dgm:pt>
  </dgm:ptLst>
  <dgm:cxnLst>
    <dgm:cxn modelId="{B04347FE-9937-4076-BDF2-AA696E57A95C}" type="presOf" srcId="{27E396D2-F311-4AC2-A944-F3BEEC234839}" destId="{8C247AB6-AA37-4B9E-A206-2BC18DD4E537}" srcOrd="0" destOrd="1" presId="urn:microsoft.com/office/officeart/2005/8/layout/hList1"/>
    <dgm:cxn modelId="{BD16AB08-1DF8-4BF5-9AB7-E756C20683D9}" type="presOf" srcId="{CD6003F8-53E1-4BFA-BA2E-1502F0075B39}" destId="{37F2740A-5E94-4B22-8E44-42728465E7D3}" srcOrd="0" destOrd="0" presId="urn:microsoft.com/office/officeart/2005/8/layout/hList1"/>
    <dgm:cxn modelId="{36ADD9B3-FE5A-4100-AB00-D92EE9D10CBC}" srcId="{F43BA074-7F94-4ED1-98F3-AD70C079C373}" destId="{382C278E-3ED9-421D-B611-8819A2B333E9}" srcOrd="0" destOrd="0" parTransId="{62748575-CF8C-40F5-8FC5-5BB95625AF56}" sibTransId="{CEC7FD16-39A9-4086-AF6A-8D9E65EB2E7B}"/>
    <dgm:cxn modelId="{6E57FCB6-B62C-420A-B82B-CFD16AECB044}" type="presOf" srcId="{382C278E-3ED9-421D-B611-8819A2B333E9}" destId="{3424FD96-9FD8-4C7B-83AF-53A278665B6C}" srcOrd="0" destOrd="0" presId="urn:microsoft.com/office/officeart/2005/8/layout/hList1"/>
    <dgm:cxn modelId="{AE54605E-4F8A-4F7A-92AA-BF5548209B41}" type="presOf" srcId="{FB87B971-D969-4105-996E-A4FE71574F6F}" destId="{37F2740A-5E94-4B22-8E44-42728465E7D3}" srcOrd="0" destOrd="4" presId="urn:microsoft.com/office/officeart/2005/8/layout/hList1"/>
    <dgm:cxn modelId="{D77C151B-894D-496F-A1AE-B41BA38E1DD1}" srcId="{D84EA4CF-9D79-4B21-8B1E-90448CB37E55}" destId="{353124BE-0420-4596-A57E-1EEED68E1FE6}" srcOrd="2" destOrd="0" parTransId="{D2C01959-C991-44E7-9AC9-6C40EED991D7}" sibTransId="{F25F6174-40B6-4579-8C26-F2C34E208E27}"/>
    <dgm:cxn modelId="{53B5A4EA-1632-4571-AB74-8EB925263CD7}" type="presOf" srcId="{C37890E2-59CE-4DC3-B925-C6B721FD92FA}" destId="{3424FD96-9FD8-4C7B-83AF-53A278665B6C}" srcOrd="0" destOrd="1" presId="urn:microsoft.com/office/officeart/2005/8/layout/hList1"/>
    <dgm:cxn modelId="{F16794E6-A573-4B23-A952-6C43CA7A5C7D}" srcId="{30D31C72-F8F3-436E-9E79-8D23C55E3719}" destId="{24BCAB78-7EAA-42E8-AA86-A3FD067452A1}" srcOrd="1" destOrd="0" parTransId="{EB1551B4-24D0-447A-B2D8-B58783D760AB}" sibTransId="{EA1E4FCC-F6FC-4AC6-A4CB-C4B0E1157817}"/>
    <dgm:cxn modelId="{97FE85FD-3768-49B6-ACF8-1D18420F1F23}" srcId="{353124BE-0420-4596-A57E-1EEED68E1FE6}" destId="{CF15C0B2-E325-4D10-9ED1-778FE7657E62}" srcOrd="0" destOrd="0" parTransId="{B44811F6-4F95-439F-9592-469240583F41}" sibTransId="{4EA16A30-BBF2-4B1F-A5A3-B97FCB0C3F2A}"/>
    <dgm:cxn modelId="{4F9997A6-991C-4B7C-B916-EB691F70766D}" srcId="{D84EA4CF-9D79-4B21-8B1E-90448CB37E55}" destId="{30D31C72-F8F3-436E-9E79-8D23C55E3719}" srcOrd="1" destOrd="0" parTransId="{C5E68127-F2B7-46D1-8EEF-9FBDC37F5638}" sibTransId="{05E41742-545C-4FC9-A323-A4BCF78F1765}"/>
    <dgm:cxn modelId="{BFB8B9BD-7D1B-40FB-BE3C-B7D34D64054F}" type="presOf" srcId="{F43BA074-7F94-4ED1-98F3-AD70C079C373}" destId="{A682AF79-FB34-4CF4-A621-5D60561D1ABF}" srcOrd="0" destOrd="0" presId="urn:microsoft.com/office/officeart/2005/8/layout/hList1"/>
    <dgm:cxn modelId="{91F1D3CC-C0B6-484D-920C-E97FAADC45B0}" srcId="{30D31C72-F8F3-436E-9E79-8D23C55E3719}" destId="{5029ACD6-0B93-4033-8E7C-6AC4D38F8087}" srcOrd="2" destOrd="0" parTransId="{DBE607A8-4F7B-4EF7-A6C6-8765AAB22721}" sibTransId="{4125565F-05F3-4774-974B-F696C0075522}"/>
    <dgm:cxn modelId="{27C69180-1803-4E20-8047-8623DDF1C777}" type="presOf" srcId="{2B5791A2-9247-40BF-976C-10194511319F}" destId="{8C247AB6-AA37-4B9E-A206-2BC18DD4E537}" srcOrd="0" destOrd="2" presId="urn:microsoft.com/office/officeart/2005/8/layout/hList1"/>
    <dgm:cxn modelId="{45B4314C-CE7E-4F18-A23B-7BEE02C9CE63}" type="presOf" srcId="{353124BE-0420-4596-A57E-1EEED68E1FE6}" destId="{F15645C1-C582-4A7C-9978-C37B33EC1396}" srcOrd="0" destOrd="0" presId="urn:microsoft.com/office/officeart/2005/8/layout/hList1"/>
    <dgm:cxn modelId="{6DA97946-F497-451C-A8D7-1AF6BD9CE2DE}" type="presOf" srcId="{CF15C0B2-E325-4D10-9ED1-778FE7657E62}" destId="{8C247AB6-AA37-4B9E-A206-2BC18DD4E537}" srcOrd="0" destOrd="0" presId="urn:microsoft.com/office/officeart/2005/8/layout/hList1"/>
    <dgm:cxn modelId="{93B39EED-A9A8-4882-A810-4D4C9BCF238E}" srcId="{D84EA4CF-9D79-4B21-8B1E-90448CB37E55}" destId="{F43BA074-7F94-4ED1-98F3-AD70C079C373}" srcOrd="0" destOrd="0" parTransId="{87A0214F-93D1-4170-B32D-CB0CAE4E9AB2}" sibTransId="{4A2E40FE-F6AF-4FED-92F4-02234E462D31}"/>
    <dgm:cxn modelId="{09D3C2EE-D5A4-4989-907E-671EF0D62628}" type="presOf" srcId="{24C885AC-1F41-4E13-9437-D19A1EF6D03D}" destId="{37F2740A-5E94-4B22-8E44-42728465E7D3}" srcOrd="0" destOrd="3" presId="urn:microsoft.com/office/officeart/2005/8/layout/hList1"/>
    <dgm:cxn modelId="{2B456475-F979-4518-B8E6-E0341FA7711A}" srcId="{F43BA074-7F94-4ED1-98F3-AD70C079C373}" destId="{DE6BEBB8-7301-4F2E-8BC5-2A381F2BAB86}" srcOrd="2" destOrd="0" parTransId="{2BBDB737-E596-4EA8-B069-50DFA732B90E}" sibTransId="{E5606531-93E8-4940-8641-F2A4303D6730}"/>
    <dgm:cxn modelId="{5567804B-E3E6-4E87-AB3A-21BEDE52B72B}" srcId="{F43BA074-7F94-4ED1-98F3-AD70C079C373}" destId="{C37890E2-59CE-4DC3-B925-C6B721FD92FA}" srcOrd="1" destOrd="0" parTransId="{5CD5B60B-582A-4473-A6D2-20B987E29C2A}" sibTransId="{BE07BF73-D38E-4E3C-A9DC-4353329B4964}"/>
    <dgm:cxn modelId="{9C3FA20D-83BF-4934-AF8E-CDBF3F05002F}" srcId="{353124BE-0420-4596-A57E-1EEED68E1FE6}" destId="{27E396D2-F311-4AC2-A944-F3BEEC234839}" srcOrd="1" destOrd="0" parTransId="{94B9B1C9-D269-47B9-9768-11359E5A7052}" sibTransId="{923306B2-7850-45E7-A1CB-81BAC9CD8500}"/>
    <dgm:cxn modelId="{A8022B4C-DB59-435B-ABD3-9C1F073C5186}" type="presOf" srcId="{5029ACD6-0B93-4033-8E7C-6AC4D38F8087}" destId="{37F2740A-5E94-4B22-8E44-42728465E7D3}" srcOrd="0" destOrd="2" presId="urn:microsoft.com/office/officeart/2005/8/layout/hList1"/>
    <dgm:cxn modelId="{AEF0CCB7-2D63-421E-903D-EA34CEFACFFB}" type="presOf" srcId="{30D31C72-F8F3-436E-9E79-8D23C55E3719}" destId="{3357EB19-7252-4F76-B637-54BC6FF83254}" srcOrd="0" destOrd="0" presId="urn:microsoft.com/office/officeart/2005/8/layout/hList1"/>
    <dgm:cxn modelId="{29EE6ADE-B6CE-474A-8F5F-D0F732FC076D}" srcId="{30D31C72-F8F3-436E-9E79-8D23C55E3719}" destId="{24C885AC-1F41-4E13-9437-D19A1EF6D03D}" srcOrd="3" destOrd="0" parTransId="{1AB7292D-ACE9-4E2B-8C20-DB57C035C02B}" sibTransId="{A2BFA88F-5070-4E73-A9A0-4CA39628EBB6}"/>
    <dgm:cxn modelId="{8DA1A013-97B6-4A21-8F73-B9D187AEAC01}" type="presOf" srcId="{DE6BEBB8-7301-4F2E-8BC5-2A381F2BAB86}" destId="{3424FD96-9FD8-4C7B-83AF-53A278665B6C}" srcOrd="0" destOrd="2" presId="urn:microsoft.com/office/officeart/2005/8/layout/hList1"/>
    <dgm:cxn modelId="{42A87AB1-D35C-441F-A5F0-4B5E43CD9645}" srcId="{30D31C72-F8F3-436E-9E79-8D23C55E3719}" destId="{CD6003F8-53E1-4BFA-BA2E-1502F0075B39}" srcOrd="0" destOrd="0" parTransId="{75C24DF6-A47B-4AA0-809E-6CA0F67C96B0}" sibTransId="{CB111DD3-1A4E-43BF-A19C-735101E1E79C}"/>
    <dgm:cxn modelId="{06C7A255-8047-4B99-A2D5-78B1154BCBC7}" type="presOf" srcId="{24BCAB78-7EAA-42E8-AA86-A3FD067452A1}" destId="{37F2740A-5E94-4B22-8E44-42728465E7D3}" srcOrd="0" destOrd="1" presId="urn:microsoft.com/office/officeart/2005/8/layout/hList1"/>
    <dgm:cxn modelId="{BF3AEE86-47B7-43E7-ADBF-05E49462098B}" srcId="{30D31C72-F8F3-436E-9E79-8D23C55E3719}" destId="{FB87B971-D969-4105-996E-A4FE71574F6F}" srcOrd="4" destOrd="0" parTransId="{9CE4872D-FBF3-4113-A6B0-93FFC30A8518}" sibTransId="{5E1AA7E8-684D-45A7-80EE-342F5A5D38A2}"/>
    <dgm:cxn modelId="{32ABAFEA-C167-43B4-B2CF-7104F8ACEBC0}" type="presOf" srcId="{D84EA4CF-9D79-4B21-8B1E-90448CB37E55}" destId="{ECE885C6-5D3F-4C62-8C69-9AEFDD797F9F}" srcOrd="0" destOrd="0" presId="urn:microsoft.com/office/officeart/2005/8/layout/hList1"/>
    <dgm:cxn modelId="{05AF1B7C-EC24-41B4-BD36-FD8D004A95B3}" srcId="{353124BE-0420-4596-A57E-1EEED68E1FE6}" destId="{2B5791A2-9247-40BF-976C-10194511319F}" srcOrd="2" destOrd="0" parTransId="{F3CF2338-8EDE-47B9-A4FA-0F29F4868AA5}" sibTransId="{1EFD085F-BC6B-4E5A-A22B-627EEC16C104}"/>
    <dgm:cxn modelId="{28AC6BBC-1EDD-4D03-94D7-85EB03D3F9FC}" type="presParOf" srcId="{ECE885C6-5D3F-4C62-8C69-9AEFDD797F9F}" destId="{9E360B6F-519A-403C-BC5A-A5AF35C68BBC}" srcOrd="0" destOrd="0" presId="urn:microsoft.com/office/officeart/2005/8/layout/hList1"/>
    <dgm:cxn modelId="{3A22EFB1-221B-49D7-8A3F-45E966258472}" type="presParOf" srcId="{9E360B6F-519A-403C-BC5A-A5AF35C68BBC}" destId="{A682AF79-FB34-4CF4-A621-5D60561D1ABF}" srcOrd="0" destOrd="0" presId="urn:microsoft.com/office/officeart/2005/8/layout/hList1"/>
    <dgm:cxn modelId="{B1B976B0-D31D-4C60-89D0-C5D97542890E}" type="presParOf" srcId="{9E360B6F-519A-403C-BC5A-A5AF35C68BBC}" destId="{3424FD96-9FD8-4C7B-83AF-53A278665B6C}" srcOrd="1" destOrd="0" presId="urn:microsoft.com/office/officeart/2005/8/layout/hList1"/>
    <dgm:cxn modelId="{2778F720-0F43-478B-8C1E-A84C0EEEA5B2}" type="presParOf" srcId="{ECE885C6-5D3F-4C62-8C69-9AEFDD797F9F}" destId="{534986A4-B4A0-4787-A5B4-A3DD5A91F7F3}" srcOrd="1" destOrd="0" presId="urn:microsoft.com/office/officeart/2005/8/layout/hList1"/>
    <dgm:cxn modelId="{B8AC0505-C163-4B5F-AF5A-C081258B9E8B}" type="presParOf" srcId="{ECE885C6-5D3F-4C62-8C69-9AEFDD797F9F}" destId="{FF64B7EB-75DD-4176-8AB8-4959B7EDD6CB}" srcOrd="2" destOrd="0" presId="urn:microsoft.com/office/officeart/2005/8/layout/hList1"/>
    <dgm:cxn modelId="{DC1EE067-1383-4481-B4AB-5A68FB6251C0}" type="presParOf" srcId="{FF64B7EB-75DD-4176-8AB8-4959B7EDD6CB}" destId="{3357EB19-7252-4F76-B637-54BC6FF83254}" srcOrd="0" destOrd="0" presId="urn:microsoft.com/office/officeart/2005/8/layout/hList1"/>
    <dgm:cxn modelId="{7737D39C-1C47-4D9C-8C3B-463BB3BD4B2A}" type="presParOf" srcId="{FF64B7EB-75DD-4176-8AB8-4959B7EDD6CB}" destId="{37F2740A-5E94-4B22-8E44-42728465E7D3}" srcOrd="1" destOrd="0" presId="urn:microsoft.com/office/officeart/2005/8/layout/hList1"/>
    <dgm:cxn modelId="{227BBCF4-6E1D-467F-AB54-92DD8355F484}" type="presParOf" srcId="{ECE885C6-5D3F-4C62-8C69-9AEFDD797F9F}" destId="{2C51FC8C-E69B-44A6-807A-5219A904523B}" srcOrd="3" destOrd="0" presId="urn:microsoft.com/office/officeart/2005/8/layout/hList1"/>
    <dgm:cxn modelId="{8A9EC659-BA31-402C-AEFC-6F46D4D367B0}" type="presParOf" srcId="{ECE885C6-5D3F-4C62-8C69-9AEFDD797F9F}" destId="{CB63872A-C875-45D8-A4A2-44B9D89350DE}" srcOrd="4" destOrd="0" presId="urn:microsoft.com/office/officeart/2005/8/layout/hList1"/>
    <dgm:cxn modelId="{5DF07265-9A1B-4CEA-929D-75D1AD6B479D}" type="presParOf" srcId="{CB63872A-C875-45D8-A4A2-44B9D89350DE}" destId="{F15645C1-C582-4A7C-9978-C37B33EC1396}" srcOrd="0" destOrd="0" presId="urn:microsoft.com/office/officeart/2005/8/layout/hList1"/>
    <dgm:cxn modelId="{017AAFF0-1815-4B88-9CDF-BF8657374B48}" type="presParOf" srcId="{CB63872A-C875-45D8-A4A2-44B9D89350DE}" destId="{8C247AB6-AA37-4B9E-A206-2BC18DD4E53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1E5FBE-077D-475A-A82B-2C950D47E508}"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fr-FR"/>
        </a:p>
      </dgm:t>
    </dgm:pt>
    <dgm:pt modelId="{6612FF7E-EBA4-42BE-B3D3-C68595FDD43C}">
      <dgm:prSet phldrT="[Texte]"/>
      <dgm:spPr/>
      <dgm:t>
        <a:bodyPr/>
        <a:lstStyle/>
        <a:p>
          <a:r>
            <a:rPr lang="fr-FR" dirty="0" smtClean="0"/>
            <a:t>Valeurs</a:t>
          </a:r>
          <a:endParaRPr lang="fr-FR" dirty="0"/>
        </a:p>
      </dgm:t>
    </dgm:pt>
    <dgm:pt modelId="{E2AEA520-F2D1-42B0-B13D-5CA4F264FB2D}" type="parTrans" cxnId="{4B461261-BD7B-421E-9D28-5015C29E574E}">
      <dgm:prSet/>
      <dgm:spPr/>
      <dgm:t>
        <a:bodyPr/>
        <a:lstStyle/>
        <a:p>
          <a:endParaRPr lang="fr-FR"/>
        </a:p>
      </dgm:t>
    </dgm:pt>
    <dgm:pt modelId="{DFCE09B2-E436-43D9-BB33-3CE121897009}" type="sibTrans" cxnId="{4B461261-BD7B-421E-9D28-5015C29E574E}">
      <dgm:prSet/>
      <dgm:spPr/>
      <dgm:t>
        <a:bodyPr/>
        <a:lstStyle/>
        <a:p>
          <a:endParaRPr lang="fr-FR"/>
        </a:p>
      </dgm:t>
    </dgm:pt>
    <dgm:pt modelId="{94036E8B-831D-4113-B515-6E91E5A39B26}">
      <dgm:prSet phldrT="[Texte]"/>
      <dgm:spPr/>
      <dgm:t>
        <a:bodyPr/>
        <a:lstStyle/>
        <a:p>
          <a:r>
            <a:rPr lang="fr-FR" dirty="0" smtClean="0"/>
            <a:t>Moteurs</a:t>
          </a:r>
          <a:endParaRPr lang="fr-FR" dirty="0"/>
        </a:p>
      </dgm:t>
    </dgm:pt>
    <dgm:pt modelId="{77C8A42B-FD77-4EFE-B388-87908B163DF1}" type="parTrans" cxnId="{366D8273-71F7-4DAB-8C0A-D6E8E4333C9A}">
      <dgm:prSet/>
      <dgm:spPr/>
      <dgm:t>
        <a:bodyPr/>
        <a:lstStyle/>
        <a:p>
          <a:endParaRPr lang="fr-FR"/>
        </a:p>
      </dgm:t>
    </dgm:pt>
    <dgm:pt modelId="{44630042-7F15-4EA8-9830-E22F0852C3D9}" type="sibTrans" cxnId="{366D8273-71F7-4DAB-8C0A-D6E8E4333C9A}">
      <dgm:prSet/>
      <dgm:spPr/>
      <dgm:t>
        <a:bodyPr/>
        <a:lstStyle/>
        <a:p>
          <a:endParaRPr lang="fr-FR"/>
        </a:p>
      </dgm:t>
    </dgm:pt>
    <dgm:pt modelId="{C3CC339B-C132-4CC4-ACCF-FB6FE63FBCAC}">
      <dgm:prSet phldrT="[Texte]"/>
      <dgm:spPr/>
      <dgm:t>
        <a:bodyPr/>
        <a:lstStyle/>
        <a:p>
          <a:r>
            <a:rPr lang="fr-FR" dirty="0" smtClean="0"/>
            <a:t>Plaisirs</a:t>
          </a:r>
          <a:endParaRPr lang="fr-FR" dirty="0"/>
        </a:p>
      </dgm:t>
    </dgm:pt>
    <dgm:pt modelId="{AC852B70-8591-4D47-89D9-B63B6F8024C6}" type="parTrans" cxnId="{FB91E97C-3BE9-4E53-B71F-73FB75A1C24F}">
      <dgm:prSet/>
      <dgm:spPr/>
      <dgm:t>
        <a:bodyPr/>
        <a:lstStyle/>
        <a:p>
          <a:endParaRPr lang="fr-FR"/>
        </a:p>
      </dgm:t>
    </dgm:pt>
    <dgm:pt modelId="{D3D02CEE-8FA6-4316-9002-92731E34924B}" type="sibTrans" cxnId="{FB91E97C-3BE9-4E53-B71F-73FB75A1C24F}">
      <dgm:prSet/>
      <dgm:spPr/>
      <dgm:t>
        <a:bodyPr/>
        <a:lstStyle/>
        <a:p>
          <a:endParaRPr lang="fr-FR"/>
        </a:p>
      </dgm:t>
    </dgm:pt>
    <dgm:pt modelId="{003519E5-84DE-4A44-8922-1AE637409C9E}">
      <dgm:prSet phldrT="[Texte]"/>
      <dgm:spPr/>
      <dgm:t>
        <a:bodyPr/>
        <a:lstStyle/>
        <a:p>
          <a:r>
            <a:rPr lang="fr-FR" dirty="0" smtClean="0"/>
            <a:t>Satisfactions</a:t>
          </a:r>
          <a:endParaRPr lang="fr-FR" dirty="0"/>
        </a:p>
      </dgm:t>
    </dgm:pt>
    <dgm:pt modelId="{864CDF57-0174-4DB9-BA14-FE6108267C97}" type="parTrans" cxnId="{0144BB10-7B4D-441E-8673-5D68BD400F24}">
      <dgm:prSet/>
      <dgm:spPr/>
      <dgm:t>
        <a:bodyPr/>
        <a:lstStyle/>
        <a:p>
          <a:endParaRPr lang="fr-FR"/>
        </a:p>
      </dgm:t>
    </dgm:pt>
    <dgm:pt modelId="{091005BC-533C-4721-8A81-0B6FCDB97699}" type="sibTrans" cxnId="{0144BB10-7B4D-441E-8673-5D68BD400F24}">
      <dgm:prSet/>
      <dgm:spPr/>
      <dgm:t>
        <a:bodyPr/>
        <a:lstStyle/>
        <a:p>
          <a:endParaRPr lang="fr-FR"/>
        </a:p>
      </dgm:t>
    </dgm:pt>
    <dgm:pt modelId="{B264DA1E-DD0F-4381-98F2-1E29C2ECBD8E}">
      <dgm:prSet phldrT="[Texte]"/>
      <dgm:spPr/>
      <dgm:t>
        <a:bodyPr/>
        <a:lstStyle/>
        <a:p>
          <a:r>
            <a:rPr lang="fr-FR" dirty="0" smtClean="0"/>
            <a:t>Désirs</a:t>
          </a:r>
          <a:endParaRPr lang="fr-FR" dirty="0"/>
        </a:p>
      </dgm:t>
    </dgm:pt>
    <dgm:pt modelId="{713F70AA-84E0-4BFC-9ED2-DAF366EA014C}" type="parTrans" cxnId="{8CC0F182-2038-4038-8BA9-21BC2E96A731}">
      <dgm:prSet/>
      <dgm:spPr/>
      <dgm:t>
        <a:bodyPr/>
        <a:lstStyle/>
        <a:p>
          <a:endParaRPr lang="fr-FR"/>
        </a:p>
      </dgm:t>
    </dgm:pt>
    <dgm:pt modelId="{FB36E53B-E63A-4061-94BF-EBAAA93571CB}" type="sibTrans" cxnId="{8CC0F182-2038-4038-8BA9-21BC2E96A731}">
      <dgm:prSet/>
      <dgm:spPr/>
      <dgm:t>
        <a:bodyPr/>
        <a:lstStyle/>
        <a:p>
          <a:endParaRPr lang="fr-FR"/>
        </a:p>
      </dgm:t>
    </dgm:pt>
    <dgm:pt modelId="{D00D9EB7-44FF-485B-9DCD-4844B003782D}" type="pres">
      <dgm:prSet presAssocID="{F51E5FBE-077D-475A-A82B-2C950D47E508}" presName="cycle" presStyleCnt="0">
        <dgm:presLayoutVars>
          <dgm:dir/>
          <dgm:resizeHandles val="exact"/>
        </dgm:presLayoutVars>
      </dgm:prSet>
      <dgm:spPr/>
      <dgm:t>
        <a:bodyPr/>
        <a:lstStyle/>
        <a:p>
          <a:endParaRPr lang="fr-FR"/>
        </a:p>
      </dgm:t>
    </dgm:pt>
    <dgm:pt modelId="{68B846B3-E730-4380-91B1-FC6A3919710C}" type="pres">
      <dgm:prSet presAssocID="{6612FF7E-EBA4-42BE-B3D3-C68595FDD43C}" presName="node" presStyleLbl="node1" presStyleIdx="0" presStyleCnt="5">
        <dgm:presLayoutVars>
          <dgm:bulletEnabled val="1"/>
        </dgm:presLayoutVars>
      </dgm:prSet>
      <dgm:spPr/>
      <dgm:t>
        <a:bodyPr/>
        <a:lstStyle/>
        <a:p>
          <a:endParaRPr lang="fr-FR"/>
        </a:p>
      </dgm:t>
    </dgm:pt>
    <dgm:pt modelId="{C365EE7A-3200-4227-AA3B-849327019A57}" type="pres">
      <dgm:prSet presAssocID="{6612FF7E-EBA4-42BE-B3D3-C68595FDD43C}" presName="spNode" presStyleCnt="0"/>
      <dgm:spPr/>
    </dgm:pt>
    <dgm:pt modelId="{2B0FCD64-4C49-4B72-A6EF-8FA2865F5BF1}" type="pres">
      <dgm:prSet presAssocID="{DFCE09B2-E436-43D9-BB33-3CE121897009}" presName="sibTrans" presStyleLbl="sibTrans1D1" presStyleIdx="0" presStyleCnt="5"/>
      <dgm:spPr/>
      <dgm:t>
        <a:bodyPr/>
        <a:lstStyle/>
        <a:p>
          <a:endParaRPr lang="fr-FR"/>
        </a:p>
      </dgm:t>
    </dgm:pt>
    <dgm:pt modelId="{CF526EBB-0CBC-45FF-B34C-AEDAD5F0AAC1}" type="pres">
      <dgm:prSet presAssocID="{94036E8B-831D-4113-B515-6E91E5A39B26}" presName="node" presStyleLbl="node1" presStyleIdx="1" presStyleCnt="5">
        <dgm:presLayoutVars>
          <dgm:bulletEnabled val="1"/>
        </dgm:presLayoutVars>
      </dgm:prSet>
      <dgm:spPr/>
      <dgm:t>
        <a:bodyPr/>
        <a:lstStyle/>
        <a:p>
          <a:endParaRPr lang="fr-FR"/>
        </a:p>
      </dgm:t>
    </dgm:pt>
    <dgm:pt modelId="{F656DADA-1239-489C-A083-B9ECBC0AF71B}" type="pres">
      <dgm:prSet presAssocID="{94036E8B-831D-4113-B515-6E91E5A39B26}" presName="spNode" presStyleCnt="0"/>
      <dgm:spPr/>
    </dgm:pt>
    <dgm:pt modelId="{B5909BCB-8BFF-43DA-A822-261BF769F112}" type="pres">
      <dgm:prSet presAssocID="{44630042-7F15-4EA8-9830-E22F0852C3D9}" presName="sibTrans" presStyleLbl="sibTrans1D1" presStyleIdx="1" presStyleCnt="5"/>
      <dgm:spPr/>
      <dgm:t>
        <a:bodyPr/>
        <a:lstStyle/>
        <a:p>
          <a:endParaRPr lang="fr-FR"/>
        </a:p>
      </dgm:t>
    </dgm:pt>
    <dgm:pt modelId="{35AA60A6-C591-4AAC-93A2-3816C1154487}" type="pres">
      <dgm:prSet presAssocID="{C3CC339B-C132-4CC4-ACCF-FB6FE63FBCAC}" presName="node" presStyleLbl="node1" presStyleIdx="2" presStyleCnt="5">
        <dgm:presLayoutVars>
          <dgm:bulletEnabled val="1"/>
        </dgm:presLayoutVars>
      </dgm:prSet>
      <dgm:spPr/>
      <dgm:t>
        <a:bodyPr/>
        <a:lstStyle/>
        <a:p>
          <a:endParaRPr lang="fr-FR"/>
        </a:p>
      </dgm:t>
    </dgm:pt>
    <dgm:pt modelId="{77C7D3E5-5D8A-43AE-A4BE-E4F373814946}" type="pres">
      <dgm:prSet presAssocID="{C3CC339B-C132-4CC4-ACCF-FB6FE63FBCAC}" presName="spNode" presStyleCnt="0"/>
      <dgm:spPr/>
    </dgm:pt>
    <dgm:pt modelId="{C3403EDC-445E-4969-8188-CA6E145DA160}" type="pres">
      <dgm:prSet presAssocID="{D3D02CEE-8FA6-4316-9002-92731E34924B}" presName="sibTrans" presStyleLbl="sibTrans1D1" presStyleIdx="2" presStyleCnt="5"/>
      <dgm:spPr/>
      <dgm:t>
        <a:bodyPr/>
        <a:lstStyle/>
        <a:p>
          <a:endParaRPr lang="fr-FR"/>
        </a:p>
      </dgm:t>
    </dgm:pt>
    <dgm:pt modelId="{47B57A1C-EB58-470F-A7A4-F25D0100F955}" type="pres">
      <dgm:prSet presAssocID="{003519E5-84DE-4A44-8922-1AE637409C9E}" presName="node" presStyleLbl="node1" presStyleIdx="3" presStyleCnt="5">
        <dgm:presLayoutVars>
          <dgm:bulletEnabled val="1"/>
        </dgm:presLayoutVars>
      </dgm:prSet>
      <dgm:spPr/>
      <dgm:t>
        <a:bodyPr/>
        <a:lstStyle/>
        <a:p>
          <a:endParaRPr lang="fr-FR"/>
        </a:p>
      </dgm:t>
    </dgm:pt>
    <dgm:pt modelId="{98E44B06-B677-43CA-8418-65877C583777}" type="pres">
      <dgm:prSet presAssocID="{003519E5-84DE-4A44-8922-1AE637409C9E}" presName="spNode" presStyleCnt="0"/>
      <dgm:spPr/>
    </dgm:pt>
    <dgm:pt modelId="{BE76C271-D638-41BF-8C97-99ECF55FEB12}" type="pres">
      <dgm:prSet presAssocID="{091005BC-533C-4721-8A81-0B6FCDB97699}" presName="sibTrans" presStyleLbl="sibTrans1D1" presStyleIdx="3" presStyleCnt="5"/>
      <dgm:spPr/>
      <dgm:t>
        <a:bodyPr/>
        <a:lstStyle/>
        <a:p>
          <a:endParaRPr lang="fr-FR"/>
        </a:p>
      </dgm:t>
    </dgm:pt>
    <dgm:pt modelId="{3023A895-8633-48F3-8041-D7484E29A037}" type="pres">
      <dgm:prSet presAssocID="{B264DA1E-DD0F-4381-98F2-1E29C2ECBD8E}" presName="node" presStyleLbl="node1" presStyleIdx="4" presStyleCnt="5">
        <dgm:presLayoutVars>
          <dgm:bulletEnabled val="1"/>
        </dgm:presLayoutVars>
      </dgm:prSet>
      <dgm:spPr/>
      <dgm:t>
        <a:bodyPr/>
        <a:lstStyle/>
        <a:p>
          <a:endParaRPr lang="fr-FR"/>
        </a:p>
      </dgm:t>
    </dgm:pt>
    <dgm:pt modelId="{F3B72920-7292-4081-8AC5-672639420C39}" type="pres">
      <dgm:prSet presAssocID="{B264DA1E-DD0F-4381-98F2-1E29C2ECBD8E}" presName="spNode" presStyleCnt="0"/>
      <dgm:spPr/>
    </dgm:pt>
    <dgm:pt modelId="{A28E43A1-C3E9-44BD-BCEB-32F9F258E94F}" type="pres">
      <dgm:prSet presAssocID="{FB36E53B-E63A-4061-94BF-EBAAA93571CB}" presName="sibTrans" presStyleLbl="sibTrans1D1" presStyleIdx="4" presStyleCnt="5"/>
      <dgm:spPr/>
      <dgm:t>
        <a:bodyPr/>
        <a:lstStyle/>
        <a:p>
          <a:endParaRPr lang="fr-FR"/>
        </a:p>
      </dgm:t>
    </dgm:pt>
  </dgm:ptLst>
  <dgm:cxnLst>
    <dgm:cxn modelId="{5618C063-E1C2-425E-91AD-B5E2F592E6D1}" type="presOf" srcId="{FB36E53B-E63A-4061-94BF-EBAAA93571CB}" destId="{A28E43A1-C3E9-44BD-BCEB-32F9F258E94F}" srcOrd="0" destOrd="0" presId="urn:microsoft.com/office/officeart/2005/8/layout/cycle6"/>
    <dgm:cxn modelId="{6AFF3E2E-11FD-49CB-901F-5093FFD7B19D}" type="presOf" srcId="{B264DA1E-DD0F-4381-98F2-1E29C2ECBD8E}" destId="{3023A895-8633-48F3-8041-D7484E29A037}" srcOrd="0" destOrd="0" presId="urn:microsoft.com/office/officeart/2005/8/layout/cycle6"/>
    <dgm:cxn modelId="{4B461261-BD7B-421E-9D28-5015C29E574E}" srcId="{F51E5FBE-077D-475A-A82B-2C950D47E508}" destId="{6612FF7E-EBA4-42BE-B3D3-C68595FDD43C}" srcOrd="0" destOrd="0" parTransId="{E2AEA520-F2D1-42B0-B13D-5CA4F264FB2D}" sibTransId="{DFCE09B2-E436-43D9-BB33-3CE121897009}"/>
    <dgm:cxn modelId="{75E08AF3-1967-4CD4-8ED6-42BE7660BADD}" type="presOf" srcId="{C3CC339B-C132-4CC4-ACCF-FB6FE63FBCAC}" destId="{35AA60A6-C591-4AAC-93A2-3816C1154487}" srcOrd="0" destOrd="0" presId="urn:microsoft.com/office/officeart/2005/8/layout/cycle6"/>
    <dgm:cxn modelId="{2C63D470-532A-4934-BC37-7E54991754A6}" type="presOf" srcId="{003519E5-84DE-4A44-8922-1AE637409C9E}" destId="{47B57A1C-EB58-470F-A7A4-F25D0100F955}" srcOrd="0" destOrd="0" presId="urn:microsoft.com/office/officeart/2005/8/layout/cycle6"/>
    <dgm:cxn modelId="{8CC0F182-2038-4038-8BA9-21BC2E96A731}" srcId="{F51E5FBE-077D-475A-A82B-2C950D47E508}" destId="{B264DA1E-DD0F-4381-98F2-1E29C2ECBD8E}" srcOrd="4" destOrd="0" parTransId="{713F70AA-84E0-4BFC-9ED2-DAF366EA014C}" sibTransId="{FB36E53B-E63A-4061-94BF-EBAAA93571CB}"/>
    <dgm:cxn modelId="{1B615EE9-D284-48E7-A05A-10F54AE64742}" type="presOf" srcId="{6612FF7E-EBA4-42BE-B3D3-C68595FDD43C}" destId="{68B846B3-E730-4380-91B1-FC6A3919710C}" srcOrd="0" destOrd="0" presId="urn:microsoft.com/office/officeart/2005/8/layout/cycle6"/>
    <dgm:cxn modelId="{82D14F81-8FB3-411D-B79A-3467FDC0FB08}" type="presOf" srcId="{D3D02CEE-8FA6-4316-9002-92731E34924B}" destId="{C3403EDC-445E-4969-8188-CA6E145DA160}" srcOrd="0" destOrd="0" presId="urn:microsoft.com/office/officeart/2005/8/layout/cycle6"/>
    <dgm:cxn modelId="{8820BD3D-EF9E-496F-BE79-373AB654544A}" type="presOf" srcId="{091005BC-533C-4721-8A81-0B6FCDB97699}" destId="{BE76C271-D638-41BF-8C97-99ECF55FEB12}" srcOrd="0" destOrd="0" presId="urn:microsoft.com/office/officeart/2005/8/layout/cycle6"/>
    <dgm:cxn modelId="{F010D935-F75B-4B89-8A34-8088BBFF7885}" type="presOf" srcId="{94036E8B-831D-4113-B515-6E91E5A39B26}" destId="{CF526EBB-0CBC-45FF-B34C-AEDAD5F0AAC1}" srcOrd="0" destOrd="0" presId="urn:microsoft.com/office/officeart/2005/8/layout/cycle6"/>
    <dgm:cxn modelId="{0144BB10-7B4D-441E-8673-5D68BD400F24}" srcId="{F51E5FBE-077D-475A-A82B-2C950D47E508}" destId="{003519E5-84DE-4A44-8922-1AE637409C9E}" srcOrd="3" destOrd="0" parTransId="{864CDF57-0174-4DB9-BA14-FE6108267C97}" sibTransId="{091005BC-533C-4721-8A81-0B6FCDB97699}"/>
    <dgm:cxn modelId="{3C98214D-6A80-481F-8AB0-03BC4FD5FFF3}" type="presOf" srcId="{F51E5FBE-077D-475A-A82B-2C950D47E508}" destId="{D00D9EB7-44FF-485B-9DCD-4844B003782D}" srcOrd="0" destOrd="0" presId="urn:microsoft.com/office/officeart/2005/8/layout/cycle6"/>
    <dgm:cxn modelId="{8DBAD4A0-BCD1-4E85-9432-43278FE4D7BC}" type="presOf" srcId="{DFCE09B2-E436-43D9-BB33-3CE121897009}" destId="{2B0FCD64-4C49-4B72-A6EF-8FA2865F5BF1}" srcOrd="0" destOrd="0" presId="urn:microsoft.com/office/officeart/2005/8/layout/cycle6"/>
    <dgm:cxn modelId="{366D8273-71F7-4DAB-8C0A-D6E8E4333C9A}" srcId="{F51E5FBE-077D-475A-A82B-2C950D47E508}" destId="{94036E8B-831D-4113-B515-6E91E5A39B26}" srcOrd="1" destOrd="0" parTransId="{77C8A42B-FD77-4EFE-B388-87908B163DF1}" sibTransId="{44630042-7F15-4EA8-9830-E22F0852C3D9}"/>
    <dgm:cxn modelId="{FB91E97C-3BE9-4E53-B71F-73FB75A1C24F}" srcId="{F51E5FBE-077D-475A-A82B-2C950D47E508}" destId="{C3CC339B-C132-4CC4-ACCF-FB6FE63FBCAC}" srcOrd="2" destOrd="0" parTransId="{AC852B70-8591-4D47-89D9-B63B6F8024C6}" sibTransId="{D3D02CEE-8FA6-4316-9002-92731E34924B}"/>
    <dgm:cxn modelId="{48F6520E-0796-48AA-B1D8-09B98B765BB4}" type="presOf" srcId="{44630042-7F15-4EA8-9830-E22F0852C3D9}" destId="{B5909BCB-8BFF-43DA-A822-261BF769F112}" srcOrd="0" destOrd="0" presId="urn:microsoft.com/office/officeart/2005/8/layout/cycle6"/>
    <dgm:cxn modelId="{4D88B5DE-E01F-4E4A-B953-924A2FC7605E}" type="presParOf" srcId="{D00D9EB7-44FF-485B-9DCD-4844B003782D}" destId="{68B846B3-E730-4380-91B1-FC6A3919710C}" srcOrd="0" destOrd="0" presId="urn:microsoft.com/office/officeart/2005/8/layout/cycle6"/>
    <dgm:cxn modelId="{B050FA99-3E80-4488-A174-726A2DD919E8}" type="presParOf" srcId="{D00D9EB7-44FF-485B-9DCD-4844B003782D}" destId="{C365EE7A-3200-4227-AA3B-849327019A57}" srcOrd="1" destOrd="0" presId="urn:microsoft.com/office/officeart/2005/8/layout/cycle6"/>
    <dgm:cxn modelId="{868F0839-F931-4188-91D2-0E70A8864BB3}" type="presParOf" srcId="{D00D9EB7-44FF-485B-9DCD-4844B003782D}" destId="{2B0FCD64-4C49-4B72-A6EF-8FA2865F5BF1}" srcOrd="2" destOrd="0" presId="urn:microsoft.com/office/officeart/2005/8/layout/cycle6"/>
    <dgm:cxn modelId="{9362D2DA-E390-4A3E-A627-4B1AA3C396B6}" type="presParOf" srcId="{D00D9EB7-44FF-485B-9DCD-4844B003782D}" destId="{CF526EBB-0CBC-45FF-B34C-AEDAD5F0AAC1}" srcOrd="3" destOrd="0" presId="urn:microsoft.com/office/officeart/2005/8/layout/cycle6"/>
    <dgm:cxn modelId="{FFB47612-B2DB-40B4-8BB2-B77F49E37857}" type="presParOf" srcId="{D00D9EB7-44FF-485B-9DCD-4844B003782D}" destId="{F656DADA-1239-489C-A083-B9ECBC0AF71B}" srcOrd="4" destOrd="0" presId="urn:microsoft.com/office/officeart/2005/8/layout/cycle6"/>
    <dgm:cxn modelId="{C24E40B1-753B-4D34-9F30-A43DED9E0AF1}" type="presParOf" srcId="{D00D9EB7-44FF-485B-9DCD-4844B003782D}" destId="{B5909BCB-8BFF-43DA-A822-261BF769F112}" srcOrd="5" destOrd="0" presId="urn:microsoft.com/office/officeart/2005/8/layout/cycle6"/>
    <dgm:cxn modelId="{AAC66992-2410-49A3-B689-91D8387B4DCB}" type="presParOf" srcId="{D00D9EB7-44FF-485B-9DCD-4844B003782D}" destId="{35AA60A6-C591-4AAC-93A2-3816C1154487}" srcOrd="6" destOrd="0" presId="urn:microsoft.com/office/officeart/2005/8/layout/cycle6"/>
    <dgm:cxn modelId="{B9EF3502-53A0-4134-A8C9-744251B0E502}" type="presParOf" srcId="{D00D9EB7-44FF-485B-9DCD-4844B003782D}" destId="{77C7D3E5-5D8A-43AE-A4BE-E4F373814946}" srcOrd="7" destOrd="0" presId="urn:microsoft.com/office/officeart/2005/8/layout/cycle6"/>
    <dgm:cxn modelId="{2080433F-36FA-415B-8007-A4E086B2475E}" type="presParOf" srcId="{D00D9EB7-44FF-485B-9DCD-4844B003782D}" destId="{C3403EDC-445E-4969-8188-CA6E145DA160}" srcOrd="8" destOrd="0" presId="urn:microsoft.com/office/officeart/2005/8/layout/cycle6"/>
    <dgm:cxn modelId="{83F16A1C-2FEA-4157-B282-5739F887B9B0}" type="presParOf" srcId="{D00D9EB7-44FF-485B-9DCD-4844B003782D}" destId="{47B57A1C-EB58-470F-A7A4-F25D0100F955}" srcOrd="9" destOrd="0" presId="urn:microsoft.com/office/officeart/2005/8/layout/cycle6"/>
    <dgm:cxn modelId="{99782055-75D7-41E3-88AF-D2A39693B157}" type="presParOf" srcId="{D00D9EB7-44FF-485B-9DCD-4844B003782D}" destId="{98E44B06-B677-43CA-8418-65877C583777}" srcOrd="10" destOrd="0" presId="urn:microsoft.com/office/officeart/2005/8/layout/cycle6"/>
    <dgm:cxn modelId="{AEC323F0-A10F-43D6-BC34-B343CF789282}" type="presParOf" srcId="{D00D9EB7-44FF-485B-9DCD-4844B003782D}" destId="{BE76C271-D638-41BF-8C97-99ECF55FEB12}" srcOrd="11" destOrd="0" presId="urn:microsoft.com/office/officeart/2005/8/layout/cycle6"/>
    <dgm:cxn modelId="{8C288BBA-D0C0-4675-99E5-D67BD474D5CD}" type="presParOf" srcId="{D00D9EB7-44FF-485B-9DCD-4844B003782D}" destId="{3023A895-8633-48F3-8041-D7484E29A037}" srcOrd="12" destOrd="0" presId="urn:microsoft.com/office/officeart/2005/8/layout/cycle6"/>
    <dgm:cxn modelId="{8A9F73D8-1FC8-43A1-973A-8052FB894BFB}" type="presParOf" srcId="{D00D9EB7-44FF-485B-9DCD-4844B003782D}" destId="{F3B72920-7292-4081-8AC5-672639420C39}" srcOrd="13" destOrd="0" presId="urn:microsoft.com/office/officeart/2005/8/layout/cycle6"/>
    <dgm:cxn modelId="{67FEE3B9-1CB4-41B6-B218-12DCB14465D9}" type="presParOf" srcId="{D00D9EB7-44FF-485B-9DCD-4844B003782D}" destId="{A28E43A1-C3E9-44BD-BCEB-32F9F258E94F}"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607C1-F4A6-4172-8763-C9E8BB42886C}">
      <dsp:nvSpPr>
        <dsp:cNvPr id="0" name=""/>
        <dsp:cNvSpPr/>
      </dsp:nvSpPr>
      <dsp:spPr>
        <a:xfrm rot="16200000">
          <a:off x="546" y="399826"/>
          <a:ext cx="3772346" cy="3772346"/>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fr-FR" sz="3500" kern="1200" dirty="0" smtClean="0"/>
            <a:t>Représentation du réel: travail de modélisation</a:t>
          </a:r>
          <a:endParaRPr lang="fr-FR" sz="3500" kern="1200" dirty="0"/>
        </a:p>
      </dsp:txBody>
      <dsp:txXfrm rot="5400000">
        <a:off x="546" y="1342912"/>
        <a:ext cx="3112185" cy="1886173"/>
      </dsp:txXfrm>
    </dsp:sp>
    <dsp:sp modelId="{AF3116FF-0BBA-4A57-B1DC-FE18AD8E6A17}">
      <dsp:nvSpPr>
        <dsp:cNvPr id="0" name=""/>
        <dsp:cNvSpPr/>
      </dsp:nvSpPr>
      <dsp:spPr>
        <a:xfrm rot="5400000">
          <a:off x="3999507" y="399826"/>
          <a:ext cx="3772346" cy="3772346"/>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fr-FR" sz="3500" kern="1200" dirty="0" smtClean="0"/>
            <a:t>Action sur le réel</a:t>
          </a:r>
          <a:endParaRPr lang="fr-FR" sz="3500" kern="1200" dirty="0"/>
        </a:p>
      </dsp:txBody>
      <dsp:txXfrm rot="-5400000">
        <a:off x="4659668" y="1342913"/>
        <a:ext cx="3112185" cy="1886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68782-6D62-4E36-8B5A-02B8D81708EF}">
      <dsp:nvSpPr>
        <dsp:cNvPr id="0" name=""/>
        <dsp:cNvSpPr/>
      </dsp:nvSpPr>
      <dsp:spPr>
        <a:xfrm>
          <a:off x="2398978" y="1265734"/>
          <a:ext cx="519187" cy="91440"/>
        </a:xfrm>
        <a:custGeom>
          <a:avLst/>
          <a:gdLst/>
          <a:ahLst/>
          <a:cxnLst/>
          <a:rect l="0" t="0" r="0" b="0"/>
          <a:pathLst>
            <a:path>
              <a:moveTo>
                <a:pt x="0" y="45720"/>
              </a:moveTo>
              <a:lnTo>
                <a:pt x="5191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644827" y="1308703"/>
        <a:ext cx="27489" cy="5503"/>
      </dsp:txXfrm>
    </dsp:sp>
    <dsp:sp modelId="{4B036EE0-C123-4159-95F5-37495768C811}">
      <dsp:nvSpPr>
        <dsp:cNvPr id="0" name=""/>
        <dsp:cNvSpPr/>
      </dsp:nvSpPr>
      <dsp:spPr>
        <a:xfrm>
          <a:off x="10398" y="594340"/>
          <a:ext cx="2390379" cy="1434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Compréhension et reformulation des questions</a:t>
          </a:r>
          <a:endParaRPr lang="fr-FR" sz="2400" kern="1200" dirty="0"/>
        </a:p>
      </dsp:txBody>
      <dsp:txXfrm>
        <a:off x="10398" y="594340"/>
        <a:ext cx="2390379" cy="1434227"/>
      </dsp:txXfrm>
    </dsp:sp>
    <dsp:sp modelId="{326CB316-517F-4388-AA76-162EFFB95807}">
      <dsp:nvSpPr>
        <dsp:cNvPr id="0" name=""/>
        <dsp:cNvSpPr/>
      </dsp:nvSpPr>
      <dsp:spPr>
        <a:xfrm>
          <a:off x="5339145" y="1265734"/>
          <a:ext cx="519187" cy="91440"/>
        </a:xfrm>
        <a:custGeom>
          <a:avLst/>
          <a:gdLst/>
          <a:ahLst/>
          <a:cxnLst/>
          <a:rect l="0" t="0" r="0" b="0"/>
          <a:pathLst>
            <a:path>
              <a:moveTo>
                <a:pt x="0" y="45720"/>
              </a:moveTo>
              <a:lnTo>
                <a:pt x="5191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584994" y="1308703"/>
        <a:ext cx="27489" cy="5503"/>
      </dsp:txXfrm>
    </dsp:sp>
    <dsp:sp modelId="{5E4AE422-D8F5-422B-9C15-0353F4E2CFBC}">
      <dsp:nvSpPr>
        <dsp:cNvPr id="0" name=""/>
        <dsp:cNvSpPr/>
      </dsp:nvSpPr>
      <dsp:spPr>
        <a:xfrm>
          <a:off x="2950566" y="594340"/>
          <a:ext cx="2390379" cy="1434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Conception et mise en forme de solutions</a:t>
          </a:r>
          <a:endParaRPr lang="fr-FR" sz="2400" kern="1200" dirty="0"/>
        </a:p>
      </dsp:txBody>
      <dsp:txXfrm>
        <a:off x="2950566" y="594340"/>
        <a:ext cx="2390379" cy="1434227"/>
      </dsp:txXfrm>
    </dsp:sp>
    <dsp:sp modelId="{3DE970EE-470F-41ED-87EF-A25C0AA4AC7D}">
      <dsp:nvSpPr>
        <dsp:cNvPr id="0" name=""/>
        <dsp:cNvSpPr/>
      </dsp:nvSpPr>
      <dsp:spPr>
        <a:xfrm>
          <a:off x="1205588" y="2026768"/>
          <a:ext cx="5880334" cy="519187"/>
        </a:xfrm>
        <a:custGeom>
          <a:avLst/>
          <a:gdLst/>
          <a:ahLst/>
          <a:cxnLst/>
          <a:rect l="0" t="0" r="0" b="0"/>
          <a:pathLst>
            <a:path>
              <a:moveTo>
                <a:pt x="5880334" y="0"/>
              </a:moveTo>
              <a:lnTo>
                <a:pt x="5880334" y="276693"/>
              </a:lnTo>
              <a:lnTo>
                <a:pt x="0" y="276693"/>
              </a:lnTo>
              <a:lnTo>
                <a:pt x="0" y="51918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998106" y="2283610"/>
        <a:ext cx="295299" cy="5503"/>
      </dsp:txXfrm>
    </dsp:sp>
    <dsp:sp modelId="{983347DD-E46D-4473-8AF7-022DCAD823A1}">
      <dsp:nvSpPr>
        <dsp:cNvPr id="0" name=""/>
        <dsp:cNvSpPr/>
      </dsp:nvSpPr>
      <dsp:spPr>
        <a:xfrm>
          <a:off x="5890733" y="594340"/>
          <a:ext cx="2390379" cy="1434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Réalisation et contrôle de la production</a:t>
          </a:r>
          <a:endParaRPr lang="fr-FR" sz="2400" kern="1200" dirty="0"/>
        </a:p>
      </dsp:txBody>
      <dsp:txXfrm>
        <a:off x="5890733" y="594340"/>
        <a:ext cx="2390379" cy="1434227"/>
      </dsp:txXfrm>
    </dsp:sp>
    <dsp:sp modelId="{433E0B96-AB4F-46EF-B600-1C7F5B00D735}">
      <dsp:nvSpPr>
        <dsp:cNvPr id="0" name=""/>
        <dsp:cNvSpPr/>
      </dsp:nvSpPr>
      <dsp:spPr>
        <a:xfrm>
          <a:off x="2398978" y="3249750"/>
          <a:ext cx="519187" cy="91440"/>
        </a:xfrm>
        <a:custGeom>
          <a:avLst/>
          <a:gdLst/>
          <a:ahLst/>
          <a:cxnLst/>
          <a:rect l="0" t="0" r="0" b="0"/>
          <a:pathLst>
            <a:path>
              <a:moveTo>
                <a:pt x="0" y="45720"/>
              </a:moveTo>
              <a:lnTo>
                <a:pt x="5191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644827" y="3292718"/>
        <a:ext cx="27489" cy="5503"/>
      </dsp:txXfrm>
    </dsp:sp>
    <dsp:sp modelId="{8641846A-3AC2-46E5-A6F1-09A2DF7A1694}">
      <dsp:nvSpPr>
        <dsp:cNvPr id="0" name=""/>
        <dsp:cNvSpPr/>
      </dsp:nvSpPr>
      <dsp:spPr>
        <a:xfrm>
          <a:off x="10398" y="2578356"/>
          <a:ext cx="2390379" cy="1434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Maintenance , suivi de la qualité, achats et logistique</a:t>
          </a:r>
          <a:endParaRPr lang="fr-FR" sz="2400" kern="1200" dirty="0"/>
        </a:p>
      </dsp:txBody>
      <dsp:txXfrm>
        <a:off x="10398" y="2578356"/>
        <a:ext cx="2390379" cy="1434227"/>
      </dsp:txXfrm>
    </dsp:sp>
    <dsp:sp modelId="{FA4CEAB5-914F-4CD3-894C-5403A91E23D1}">
      <dsp:nvSpPr>
        <dsp:cNvPr id="0" name=""/>
        <dsp:cNvSpPr/>
      </dsp:nvSpPr>
      <dsp:spPr>
        <a:xfrm>
          <a:off x="2950566" y="2578356"/>
          <a:ext cx="2390379" cy="1434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Assistance et vente</a:t>
          </a:r>
          <a:endParaRPr lang="fr-FR" sz="2400" kern="1200" dirty="0"/>
        </a:p>
      </dsp:txBody>
      <dsp:txXfrm>
        <a:off x="2950566" y="2578356"/>
        <a:ext cx="2390379" cy="1434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5127E-9B5E-47CB-87D3-F446CAC447BF}" type="datetimeFigureOut">
              <a:rPr lang="fr-FR" smtClean="0"/>
              <a:pPr/>
              <a:t>18/01/2016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D6576-C6CF-471C-B9C3-5CE4C1B8F9DB}" type="slidenum">
              <a:rPr lang="fr-FR" smtClean="0"/>
              <a:pPr/>
              <a:t>‹N°›</a:t>
            </a:fld>
            <a:endParaRPr lang="fr-FR"/>
          </a:p>
        </p:txBody>
      </p:sp>
    </p:spTree>
    <p:extLst>
      <p:ext uri="{BB962C8B-B14F-4D97-AF65-F5344CB8AC3E}">
        <p14:creationId xmlns:p14="http://schemas.microsoft.com/office/powerpoint/2010/main" val="3815841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8DD6576-C6CF-471C-B9C3-5CE4C1B8F9DB}" type="slidenum">
              <a:rPr lang="fr-FR" smtClean="0"/>
              <a:pPr/>
              <a:t>20</a:t>
            </a:fld>
            <a:endParaRPr lang="fr-FR"/>
          </a:p>
        </p:txBody>
      </p:sp>
    </p:spTree>
    <p:extLst>
      <p:ext uri="{BB962C8B-B14F-4D97-AF65-F5344CB8AC3E}">
        <p14:creationId xmlns:p14="http://schemas.microsoft.com/office/powerpoint/2010/main" val="757970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8DD6576-C6CF-471C-B9C3-5CE4C1B8F9DB}" type="slidenum">
              <a:rPr lang="fr-FR" smtClean="0"/>
              <a:pPr/>
              <a:t>25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8DD6576-C6CF-471C-B9C3-5CE4C1B8F9DB}" type="slidenum">
              <a:rPr lang="fr-FR" smtClean="0"/>
              <a:pPr/>
              <a:t>27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8DD6576-C6CF-471C-B9C3-5CE4C1B8F9DB}" type="slidenum">
              <a:rPr lang="fr-FR" smtClean="0"/>
              <a:pPr/>
              <a:t>29</a:t>
            </a:fld>
            <a:endParaRPr lang="fr-FR"/>
          </a:p>
        </p:txBody>
      </p:sp>
    </p:spTree>
    <p:extLst>
      <p:ext uri="{BB962C8B-B14F-4D97-AF65-F5344CB8AC3E}">
        <p14:creationId xmlns:p14="http://schemas.microsoft.com/office/powerpoint/2010/main" val="119598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8DD6576-C6CF-471C-B9C3-5CE4C1B8F9DB}" type="slidenum">
              <a:rPr lang="fr-FR" smtClean="0"/>
              <a:pPr/>
              <a:t>34</a:t>
            </a:fld>
            <a:endParaRPr lang="fr-FR"/>
          </a:p>
        </p:txBody>
      </p:sp>
    </p:spTree>
    <p:extLst>
      <p:ext uri="{BB962C8B-B14F-4D97-AF65-F5344CB8AC3E}">
        <p14:creationId xmlns:p14="http://schemas.microsoft.com/office/powerpoint/2010/main" val="277705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A359CE59-2971-4BF9-8DC0-787BA1B48E52}" type="datetime1">
              <a:rPr lang="fr-FR" smtClean="0"/>
              <a:t>18/01/2016</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A7FCE51D-6FA6-4A3A-8E22-5F4D63A59230}"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81A5D11-83FF-47AB-B891-FD0332286301}" type="datetime1">
              <a:rPr lang="fr-FR" smtClean="0"/>
              <a:t>18/01/2016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FCE51D-6FA6-4A3A-8E22-5F4D63A5923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ABEFEBE-8378-4095-8ACF-142E86BE3B76}" type="datetime1">
              <a:rPr lang="fr-FR" smtClean="0"/>
              <a:t>18/01/2016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FCE51D-6FA6-4A3A-8E22-5F4D63A5923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C09B3B2B-4A9B-4D39-9479-F027B4C99921}" type="datetime1">
              <a:rPr lang="fr-FR" smtClean="0"/>
              <a:t>18/01/2016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FCE51D-6FA6-4A3A-8E22-5F4D63A59230}"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5AEEA48-BA83-46E8-B962-548634A34C70}" type="datetime1">
              <a:rPr lang="fr-FR" smtClean="0"/>
              <a:t>18/01/2016</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A7FCE51D-6FA6-4A3A-8E22-5F4D63A59230}"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9314EF52-EEB6-4021-BEAC-C5C3EAC572FF}" type="datetime1">
              <a:rPr lang="fr-FR" smtClean="0"/>
              <a:t>18/01/2016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FCE51D-6FA6-4A3A-8E22-5F4D63A59230}"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A9CB6766-2BC5-4C86-A6CC-322DF6AF6EC1}" type="datetime1">
              <a:rPr lang="fr-FR" smtClean="0"/>
              <a:t>18/01/2016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7FCE51D-6FA6-4A3A-8E22-5F4D63A59230}"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E73A138-401C-4DCE-9E2E-A36A6DE5F21D}" type="datetime1">
              <a:rPr lang="fr-FR" smtClean="0"/>
              <a:t>18/01/2016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7FCE51D-6FA6-4A3A-8E22-5F4D63A5923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85DF8EF-1B0F-4783-9C0F-F981854AA7D4}" type="datetime1">
              <a:rPr lang="fr-FR" smtClean="0"/>
              <a:t>18/01/2016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7FCE51D-6FA6-4A3A-8E22-5F4D63A5923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8F5DED8-BDBD-47FA-A5BD-12771DCA8057}" type="datetime1">
              <a:rPr lang="fr-FR" smtClean="0"/>
              <a:t>18/01/2016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FCE51D-6FA6-4A3A-8E22-5F4D63A59230}"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48231F47-21BB-4BEE-A587-97946EB0A5D1}" type="datetime1">
              <a:rPr lang="fr-FR" smtClean="0"/>
              <a:t>18/01/2016</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A7FCE51D-6FA6-4A3A-8E22-5F4D63A59230}"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E0CFCA4-3427-4621-B77A-4881AA7B8026}" type="datetime1">
              <a:rPr lang="fr-FR" smtClean="0"/>
              <a:t>18/01/2016</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7FCE51D-6FA6-4A3A-8E22-5F4D63A5923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D:\L_enfant_de_Beaufort\Les_artisans_antiques_des_ing_nieurs_centraliens.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71600" y="3140968"/>
            <a:ext cx="6984776" cy="864096"/>
          </a:xfrm>
        </p:spPr>
        <p:txBody>
          <a:bodyPr>
            <a:noAutofit/>
          </a:bodyPr>
          <a:lstStyle/>
          <a:p>
            <a:r>
              <a:rPr lang="fr-FR" sz="3200" dirty="0" smtClean="0"/>
              <a:t>Sénèque: « Il n’y a pas de vent favorable pour celui qui ne sait pas où il va »</a:t>
            </a:r>
            <a:endParaRPr lang="fr-FR" sz="3200" dirty="0"/>
          </a:p>
        </p:txBody>
      </p:sp>
      <p:sp>
        <p:nvSpPr>
          <p:cNvPr id="2" name="Titre 1"/>
          <p:cNvSpPr>
            <a:spLocks noGrp="1"/>
          </p:cNvSpPr>
          <p:nvPr>
            <p:ph type="ctrTitle"/>
          </p:nvPr>
        </p:nvSpPr>
        <p:spPr>
          <a:xfrm>
            <a:off x="457200" y="1124744"/>
            <a:ext cx="8229600" cy="2808312"/>
          </a:xfrm>
        </p:spPr>
        <p:txBody>
          <a:bodyPr>
            <a:noAutofit/>
          </a:bodyPr>
          <a:lstStyle/>
          <a:p>
            <a:r>
              <a:rPr lang="fr-FR" sz="3200" dirty="0" smtClean="0"/>
              <a:t>PROJET PERSONNEL ET PROFESSIONNEL: CM1: réflexion « métiers » et bilan personnel</a:t>
            </a:r>
            <a:br>
              <a:rPr lang="fr-FR" sz="3200" dirty="0" smtClean="0"/>
            </a:br>
            <a:endParaRPr lang="fr-FR" sz="3200" dirty="0"/>
          </a:p>
        </p:txBody>
      </p:sp>
      <p:pic>
        <p:nvPicPr>
          <p:cNvPr id="28674" name="Picture 2" descr="http://devenir-estheticienne-masseuse.com/wp-content/uploads/2013/07/formation-esthetique-CAP-ou-BTS.jpg"/>
          <p:cNvPicPr>
            <a:picLocks noChangeAspect="1" noChangeArrowheads="1"/>
          </p:cNvPicPr>
          <p:nvPr/>
        </p:nvPicPr>
        <p:blipFill>
          <a:blip r:embed="rId2" cstate="print"/>
          <a:srcRect/>
          <a:stretch>
            <a:fillRect/>
          </a:stretch>
        </p:blipFill>
        <p:spPr bwMode="auto">
          <a:xfrm>
            <a:off x="2771800" y="4221088"/>
            <a:ext cx="3240360" cy="2495466"/>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435280" cy="1143000"/>
          </a:xfrm>
        </p:spPr>
        <p:txBody>
          <a:bodyPr>
            <a:normAutofit fontScale="90000"/>
          </a:bodyPr>
          <a:lstStyle/>
          <a:p>
            <a:r>
              <a:rPr lang="fr-FR" dirty="0" smtClean="0"/>
              <a:t>Un savoir  immense et inattendu: l’exemple de la machine d’Anticythère</a:t>
            </a:r>
            <a:endParaRPr lang="fr-FR" dirty="0"/>
          </a:p>
        </p:txBody>
      </p:sp>
      <p:sp>
        <p:nvSpPr>
          <p:cNvPr id="3" name="Espace réservé du contenu 2"/>
          <p:cNvSpPr>
            <a:spLocks noGrp="1"/>
          </p:cNvSpPr>
          <p:nvPr>
            <p:ph sz="quarter" idx="1"/>
          </p:nvPr>
        </p:nvSpPr>
        <p:spPr>
          <a:xfrm>
            <a:off x="6012160" y="1556792"/>
            <a:ext cx="2674640" cy="4536504"/>
          </a:xfrm>
        </p:spPr>
        <p:txBody>
          <a:bodyPr>
            <a:normAutofit fontScale="70000" lnSpcReduction="20000"/>
          </a:bodyPr>
          <a:lstStyle/>
          <a:p>
            <a:pPr>
              <a:buFont typeface="Arial" pitchFamily="34" charset="0"/>
              <a:buChar char="•"/>
            </a:pPr>
            <a:r>
              <a:rPr lang="fr-FR" dirty="0" smtClean="0"/>
              <a:t>Système hydraulique</a:t>
            </a:r>
          </a:p>
          <a:p>
            <a:pPr>
              <a:buFont typeface="Arial" pitchFamily="34" charset="0"/>
              <a:buChar char="•"/>
            </a:pPr>
            <a:r>
              <a:rPr lang="fr-FR" dirty="0" smtClean="0"/>
              <a:t>21x16x5</a:t>
            </a:r>
          </a:p>
          <a:p>
            <a:pPr>
              <a:buFont typeface="Arial" pitchFamily="34" charset="0"/>
              <a:buChar char="•"/>
            </a:pPr>
            <a:r>
              <a:rPr lang="fr-FR" dirty="0" smtClean="0"/>
              <a:t>Cadran position du soleil</a:t>
            </a:r>
          </a:p>
          <a:p>
            <a:pPr>
              <a:buFont typeface="Arial" pitchFamily="34" charset="0"/>
              <a:buChar char="•"/>
            </a:pPr>
            <a:r>
              <a:rPr lang="fr-FR" dirty="0" smtClean="0"/>
              <a:t>Cadran position de la lune</a:t>
            </a:r>
          </a:p>
          <a:p>
            <a:pPr>
              <a:buFont typeface="Arial" pitchFamily="34" charset="0"/>
              <a:buChar char="•"/>
            </a:pPr>
            <a:r>
              <a:rPr lang="fr-FR" dirty="0" smtClean="0"/>
              <a:t> Cadran phases de la lunes</a:t>
            </a:r>
          </a:p>
          <a:p>
            <a:pPr>
              <a:buFont typeface="Arial" pitchFamily="34" charset="0"/>
              <a:buChar char="•"/>
            </a:pPr>
            <a:r>
              <a:rPr lang="fr-FR" dirty="0" smtClean="0"/>
              <a:t>Cadran position des planètes</a:t>
            </a:r>
          </a:p>
          <a:p>
            <a:pPr>
              <a:buFont typeface="Arial" pitchFamily="34" charset="0"/>
              <a:buChar char="•"/>
            </a:pPr>
            <a:r>
              <a:rPr lang="fr-FR" dirty="0" smtClean="0"/>
              <a:t>Aiguilles mobiles passant devant le zodiaque</a:t>
            </a:r>
          </a:p>
          <a:p>
            <a:pPr>
              <a:buFont typeface="Arial" pitchFamily="34" charset="0"/>
              <a:buChar char="•"/>
            </a:pPr>
            <a:r>
              <a:rPr lang="fr-FR" dirty="0" smtClean="0"/>
              <a:t>Assemblage de roues dentées</a:t>
            </a:r>
          </a:p>
          <a:p>
            <a:pPr>
              <a:buFont typeface="Arial" pitchFamily="34" charset="0"/>
              <a:buChar char="•"/>
            </a:pPr>
            <a:r>
              <a:rPr lang="fr-FR" dirty="0" smtClean="0"/>
              <a:t>Mode d’emploi de l’appareil en grec </a:t>
            </a:r>
          </a:p>
          <a:p>
            <a:pPr>
              <a:buFont typeface="Arial" pitchFamily="34" charset="0"/>
              <a:buChar char="•"/>
            </a:pPr>
            <a:r>
              <a:rPr lang="fr-FR" dirty="0" smtClean="0"/>
              <a:t>Traité d’astronomie en grec</a:t>
            </a:r>
            <a:endParaRPr lang="fr-FR" dirty="0"/>
          </a:p>
        </p:txBody>
      </p:sp>
      <p:sp>
        <p:nvSpPr>
          <p:cNvPr id="1026" name="AutoShape 2" descr="data:image/jpeg;base64,/9j/4AAQSkZJRgABAQAAAQABAAD/2wCEAAkGBxQTEhUUExQVFhUXGB8aFxcYGBoeIBkhHiAcHB8bIR4aHCggHBwlHRwcITEiJSkrLi4uHCIzODMsNygtLisBCgoKDg0OGxAQGywkICQvLDQsNCwsLCwsLCwsLCwsLCwsLCwsLCwsLCwsLCwsLCwsLCwsLCwsLCwsLCwsLCwsLP/AABEIAO8A0wMBIgACEQEDEQH/xAAcAAACAwEBAQEAAAAAAAAAAAAFBgMEBwIAAQj/xABBEAABAwIFAgQDBQgBAwMFAQABAgMRACEEBRIxQVFhBhMicTKBkQdCobHBFCNSYtHh8PFyFTNDJJKyJTRTc4IW/8QAGQEAAwEBAQAAAAAAAAAAAAAAAQIDAAQF/8QAKhEAAgICAgEDAwQDAQAAAAAAAAECEQMhEjFBEyJRMmFxBFKRsUKBoTP/2gAMAwEAAhEDEQA/ANkH61OlU1XaqZKhSFZHRVXaNqim9SBVMhGdGvleCq41Ac1rAdKN6+g1wpQqrmOODTal3MC8fnSSmoq2Mo2Tv4xCIClJBO0negviDxU1hUpJOtavhQmL2mTew4msm8c+Iku6W0ypSVEqcmOYCRGw5kVUZxIWPXZSR6pMemLEqP6VGMpzin1YZKnS2a7kHi9GJUURoWL6Tz7d6Y/PAEkge9fn7BZmvDOeY2BrQFCVA21gGfkABHep/EGeuvoHmrKgPUSglInoAD8r0/vWkKmndmzO+JMPq8tLqVLnTpTcgxPHECg+J8YtNuKTKlqTGrSkkAm8T1i9ImSZQpOFecQrSSpHPqAgmZ+7c3FCBmiW1pelSwHFHgSVCCVC81PIp+GGM0lbRqSvtEwqSlLhUkqE3QYF9Nz70ewuesuAFDiVA7QR7VhmYYFx11wlQcIQkw2DEAd+Z7c1JlGWLTMoWkkTIJHlgeqe6j0NI5zjHvZVRhLo35DwPIromsOy3xk+woDWVNxYOD1bQBP4mnHJvHiCdKwUkGDN/a/eqLO19SA8XwP6a7oTl+dNORpUCDsQaJhwdavDJGXTJyi0zuvCuUqFemnFPijUZN66Wqo2zBoDosGo3K6Br4sVhUdIVavV9QLV6sAoNrseK826ZivgkCgvirFqbwjikEhZhKCBsSYqUpcYORY7zHxOw0Y1a13GlMEyON7GhbvjhAaDhBQrUEltW4J4nY7E1j7zq9YPq3Nvf4jvuTzV3yXVhAlS52Ctk2F9rmKm8UnHciblfQ44rx/iFn90UgE2lJPpA3+Z2qj/AP7DGLUIdEk7aYSI37/jSi0XW1yoFXQj8fb2o9izbUkJBCQEyI3v+tNHFBIS2Ec28eYqSlspSRYmxKoG9/hHaqqc4xDjOlb6iFpgiN53J/SgDzUczeVHqeQJ70VyHD+ctKQpQCwdcAagkdO89KLxpeLC/uVmMnU+shtOo21GRA9zxR3A5ChF3DrV6vSJCTYQOvW/UUxOYNDQDYHloESBb6nk70JzRooQpKVJBj0ajveT3Fqk5uXYPwB/FiEpjT6CUwqBaeNzv3pXxn3SZAiCTYnrep86z/U6dfrIAGhE8bDsLVUxwddCQkaZ7SoWE+wmrx0thrY55E9racJUr1t6Eoki0WMH3F6XcVg4b0psYHy6n6VLgPDWIIH75QOwO0R16/6qwz4PfI1PO+WVq0pBUJVuBHvQ9vdgkuWrIMvzIsnWidR+LqOIvtaDRnL8b58hxN51rIHQGIHPFuTFDsZlDjboSbLAHAM2jVHW1WmsK80pt1oagFJWEhJta5J6b2qWRRf5Gx+12gaMsKApDpI0n1KO4Krwr+aOKNIxAZBUmCkD0lQErVEAf8Ei/ei+XZUrEYdwLKVKcc+O3qvJO+4FgKXfFR8lfluKAQ2mEg/e5JiL3rn5c/a+zrbraKbWbrwi29Ea1apImDztNvlT54a+0BLnpdGlXO0b71kqcTrfBULKgJF7JjjvzV/EuJMAckQB779a6fR8rshKbvZ+gmMaFJlKhHBq4yv51hmS+JXWIClagZMdPfv3rVMjztD6dSDtuPetHK46kNV9DAtdV9cmP8tXluiokKvfrXQnYtF9Jr4TXxu96+rNEBK3MV6vNbCvVhCivagfi5I/ZVE7JKSL86gP1o45sKXvGyynBqSlJJWQmR9wTOo/SPc1HL/5tDsyLM8PpeMzb5XJtPai+Ec8tvzHCor1SFCxPcdBehLyCRqVJJ/Hi/vXzH4weWUBJOw1TwNhHF6XhyjRKNlbDvKRMjUJ1BXv177irinQGyubGTvzsOp/tTb4c8Fy3rfVqDl/Qrccjta1LGcZIjD4tLWsFg+opm6UjYH3P1iqtpPiMmmU8DhlqU2txtS0GYTEcb/Pgb1oPg51hmXFIGtEnUfupIkjfjagC1rUdUANlUahtvaBESYj2q9gW1YiWdXlpKlKWZJJG5THedqnyd90B7Kfi/xj+0LhjdKgrWNhHA/ijeTvNJWZZ066QZKd/eetvnarGa4YsPKbUP3alQhQsLX0nvVteASE6gNiBE33ifbvTRUVsZFPI8pUAlzTZR33JJMSe3enPJcvSFqQFCRJJjYczPe1Q5O3LDhWkgIJAi8pF5Ebq/KiOFdbRACwFXJBImONrx3ottknIYMpYRCTAJ0kD2Pv9KXPF2SPYjENLaVZMJUDsgEzKe5+tWcuxqV6ltK9JWQpRm8HgG8bR/ejGGcUTMEG8GwE9O9crbg7CmDc3zLyGx6dZ0mXCBvtJ5ntUWSsqVhw4kpClkaiqwF7qncmLAd6D41TT+IJUVaEAhe4GpPCbX72p5yxhtwNaTZsQEiIUYFyIuaSUo1fliLcuxUznCysqRra9RIgHbbUY/KlXEZerHOw4vQhsaEkxqVB3MzyfxrQc5cQ+/5TC4sfMVExBgR1JP4+1UnHGW39BbjWBJESIvPaTG3M03PSpbZ0r4EteHYYfThihayqJVIkcT1kVzmOSqbfbDa9LZJ0Ki6ovbqe9NzOVMoeSpCFLcc1Q6qVFMCVCdk87mZigHiF3RimEqUNC0FOgf8AjNyFE8zb6Vsc5OdfyM2U83y9TIMgFKjBt12H6188PZurCupudNovuIuD8tqO5gDiNbMpAEFSh8RMAwegEikjHyDA4HMTYmTXTSkqEhJ3ZvWAxqXEBSSIItV1l2sq+z/xAQryFm26exjbvNaXhXfh/wA+dJGTTpl3sOtC351yVVCy9IntXSV3NdKdkmi4z8Ir1dNbCvUSZSUKW/HmL8vAu3iSlIPuofpNNDtIn2muww2m13Zgn4oSSB/7oqGX6ShmbbalDTNoKgT+vSa48og6lEmwmDarWAxXrUkqm2owN/8AOlSuAI0mLWIFrnv9ZiiiKuLCOReIMUypLSIVrMBCxYlVgE9gL/KqGfZTiFOqdxCkqMStfUJ2Aja/G/epvDjS3XFvKUAGiUpneSZUoDgxarvizFrawxhYRfbcqG0RER3oSb50O3ukRYPGpdhlR3EwNgDBM88RBo8p0riEhLYJ1lMyYUNISRtPPalLwg8ypxTbi4dXABEaQD6ikdVnbtPanjK8v8olKR6EkyJnpzuT3pMkeLsDKmPwYf8ASU6kKkqJF1TYRO2n9KTc+yZ7AlcSvDki/wB5scau3etQbMm8WkExsRz07AV8W2ghQWoSEkrkSCnoqR045NSWSqMrMwwWYaQlaTIT8Q6g897UWwmKlSvJECAU6YBN5N1WMdBXfiTwb+zf+owpT5KgFONkyUzvAP3ZM22pawjpRGmVISrVp3KJ/Q/hXSmmaSTHhOL8v1aOo1SIWbWHbe/W1fMA8qNCpWohSrkgajbRYci1tqH4N8NMSVpccWSopOyIIA36UaexqNXsAVHSYi3yJPalqyLTTBK8jcBBKtLIgkpANzYpSJ2H8Ro8jHpYTAWSNEJBnUs3AiLSe3WgeY4wkI1lUkegiySO45CaE4Bal4huFGAg/vTs0pey/wDkEiw4kUjhyWykUlsZMmxgLQKUaJgrWdyqduyUg77Xr7muXDELljEJQ62PUYKjG23B5qXBPNtL0BJKdOkbkRM6r7iYtz3rhoKlakrSG0pUVG3p5gGOZ5+VI4WZS2V80xTeAwgUVE+Wf3Z5cUbwT1Jue1ZLiMc466XVrKlLn/iJ49hx7Ve8U5v+1PkpKvJTZsE9vUr3O09KpBIuLbfhV8OLgrfZbxQQy/MXWClYUNK1JK0jqLRJ6inbxLg21gLCAla1GVCfUIsSdt6T3MClxg76rRwDsf627UcyrMnF4ZTZSVqYRJAHxi8RN79abIvKJi++wttaVoJBCgBHEc0/ZF420JAxIPZYHxHb/DQPI8m1qIelBKQdO4BJsPa9R+NcpGGKYJUkmxAsABzHuDFRytOdI6MfVGx4HFBaQrVIVcRxVrDuXNYn4ez97DlISpSwo3ST0HfatS8OZyH0FQEEWIjamx5afGQJR8jq1sK+V5gykGvV02c5Vd29qzL7SWVrdbWhtS0IbkkJJAMzO1jatMN6TfGHiD9icahuQtKiqDEadItPaufLVK/kpdIyp06HBpgkgA8EbWqznWHBQEpVKiNogpPMzvbpRTxdiUPuNvsNFJKbmAIva3JvS/iMMStskzpBEfKx+sUYbonavQSyhzyHG0BaEpgpMxCydpHWTMnpUH2gYsag2RcXJP3trmNoMAAcGo8Tgp0eckgCFLIFyTsJHYe5oJmhC3oiUNySd5A6/wD9VRJcrQ8TvLEgBCyYWFEnmIMAx1sTPetKyvxc2Ahp8LSCYC0pgX5VItwJ71m+VNKJWtIJ8sSqAIE7T86Mto8z1LUoWEmJA7RxSy29mlXk1bC5eU6VQdETvIBO57xSTneE0uLlZbeVKvN1EJUCTGpOxSNoF65wONcbbW2HXPLIsrct+3ad6IOOhQSy+lC2yhBSvfURYCSLE3vvvXN6dWaMuLBeV5qt5hxpYQIJC1ap+Ewki+0X9xVPHeHiW1YhnSIElKphendQ/m/limfAeHWEgpSnTqVcCTImSR7VQzbF/sx8mAVXjqkG4HvHNMpLwLKVuxIYWHSUu+kztcKnf6flRVeGJI0urBgBPqJke3A3qorL1vaiEKUtInzVSNHvwbcGuvNU3IOlRIlB1dR8UA/n2qvJsTkX1NqJTJKrenc3nYCZ36U7YQIaBZ8pEKRK0pElJKRdZBNwT139qytlS1L1tqUlY3UFAEAkT+Bi16O5Hnq2FnDuuKDalCFwdQ0394J3oyTS0ZOxuzFBw7ZcbSFoJIF5KbXFt/lelLx3nCWWTg2UxrhTw3JkBUWNt6t5/wCIgp4tYZJcTAJi6QbW99yY7UlYvBqexDqQRKPjVvEQDt3tSwV7ZRKgcWSkJMyIAvwf0q3hAnm/pPT6UYzzIDh8GlZkJK0A3BlSgSZ6Wj60Kb0pSDuSbiBtwasnaDdoKZW0FkJIN4gk3jj/ADvUuBYcbdUBMAwY2KYtJ/lJqtgnCEgiZJBtubim7CYQKOlVpBAvfi0VDNJxTDBXKjjJlesrU4lXpMpNtJEwB161L4izbzsOpLQUpOkoUrTySJ4/HipMkYSHQFzACiAQImYExfaTULJaexqGHVFLJKhZUAwTCRwOs71zRkpzRWS9NWLHhBSnMR5BhAAPqUeYpn8L4lzDYoYZCtYX6jNtIJI+vM0j+LsEMLjnUMLUU6iZB4339rVN4dzJbbwemDIN+RG30roniVuSBydUfpzLz+7TvtXqhyLEhzDtLGykgivV0RWjnfZ8CYv3rM/tZ0F1nUfhaUQOsqA/StKUKzr7Vh68OdIIIUJP5T9DUcnj8jz+liS24bpJukkCeh2iojh/MU5pkpbbLht90G/O81WxqSlSVAEqMbdADTF4QzBGCxKS6gqQ40EA/wAN5Mj+tNySA9FLFpcXhypxCgFqBSZ9URb8L9qTMe1pUtKlEdRtq23HA7VqXivOmnFgHUhuJSuAL2ABG4jiaztxIdxZvqEkDvbv3ihim2raH6RcyXDumQhKlA3UE7GOT7USewzgJSuUJFyCOeJ5NqI5Fj04ZtwhJIsI4BPJ6kx8qG/t6luGVSo3FzuZJpXJyZy5260aDlmUYd/BocDYBI0mCbXuZ/GlnF5bimWkPaf3TaydGoEQD8UA2Nh9aPeCVOALZ1DQDIJ6ncT1ovi0azp0ygCb2giRqAG/5VyvK4SZXFLlHZQyjHMlgPeaPVYC0pNybcADc0k548ErccQJ1GEzN+hHN6tZyzoxCVtiPSqQBAsDFtojj3qLNnlJbCHEgBQCtWm5mI0xuDVlVqQstaKrGIfc0eoqbQu4AASeVTHItva0UZa8KIfWCF+pSQpyQBpB+6gDmJ360JwuY/szZCUqSbGTspJBun2gb7VTafxTqVlnzPQmfSfhJB7yqBBP0q6TYVFMJZfk2HDywfNCWxLRIA4kuKH3oM27UDztKZEEwrdR+6TMkzNgCO1NfhbO1YnDOF4jUgwVx6lCIEAggGOB1rnOvDyYlIHqJWiPVrgJISq4sImOtZabbYPNAHJ8fh2PLugqAI1TEkiJ7268VDl76El1U6kqOsEW8xUzo66U9tzQJjMWkkhTQW4SRJO0W46zP0qvjsZKUpKvSmToSLAk7SOKerK0XM+zNTrqWgToQSopFwFEX9yBau0JgIKvkLVRydQkyLKtb/NqJp/mT8unFFqtIJ5lzTsDIVEjuZj8qc8uxkQNInUdRFzwdzcHikRlJQ4qeSB9KcMjxMtbbRc/l7nauf8AUq4WaP1IJYTMwlbq1I0j4RAJjt3Pt1pYz95t4qW2nyynZB995N9jPzp4y7AqS66VkaSDpA4PztSr42fbQk2SlZtpgT0Tb7pi89q4/wBOuU/adGV0qYj4h2VFcxNhb5XqbCNlBEkmfanjLchaU024Ugkp5vB3hI9oJmk7FL/fbR0AsN/1r0OSaaRzxds/R/gUf/T8NJ/8Y/WvV98CLP8A0/C//qFeq66JPsvlVx87Vln2gZqHHlImzSglIixmNR9+P91oucYsNNLWogaUkgnkxb8YrFM3xBLiSbmJJ4k3n3H61yT900vgrJaKzLZXpB3TKjO/9gKuZqsFluCSrVuI4O/471SS3+7WUrmSnVfgbgX71axTHpSYgT6QPYf5NaSWmJKykVhS1EyolJk9eoud45qtkOXheKeJOkNjUkE7lXpHyvtV53KnghD6QYUopESTMGZA7TehGGaDT6gqVAwrpYEjrTxqSdMNaCWMbPmloqAIgyNlEgSu/PE0VwbbaXUxqmYJJubbAdzagLuIDii5pIFgJgwQBbvXnUrWJCIkiDt2/vRitUQyQV7Gp/NlMk+XqSDaOOhtH5U9eGscHUIdCgYGkkD6j3vSAt4I06lSQmNQ4PPyp1+zpopacC0kS5qRO5SQLweP6Vz58a46ExakVPHWXKDSim6QdwLyTF4pFzLHrUJdV60wgA/wjYDpetA8fthbShrKXJ9A/jIE6Y/EntSEFJW2SqCd4VuCIt7TxTfp0uNsvK29BPL0tYpEF5oK8ottNXHlAXMnlSjcn2FVcPkuLbUot/fSUqhwJJED0CP0/Ol3L0ut60CUpWoFaSLgja/betWyR/8Aa2tLBDS0kBJdT8QSPiA9/lfmqT70FuugLl7DWCw61uLCCVCQBaTaB2Fh7CpVY9vykqU6g69SwOgEzPciDa9AfG+Sup0OLxaXHErGtKiITM2CU/d46kzQnEY9JSlGlK+VKGoCeNKeQBvPWtSltGpf7Ic+yJeI1PtI0hCQFaRebmVRzG5HaaV8PhFTHEH8K1Pwxn7SEls+lUlRUTuCmB+lL+N8Kql11lwFoAltMEqJkjyyegidXPStDI02mOnaFzAsFNzzO9XUSbG+q09O9RsL1agoaVpElKuepT/TeruDSLk7AW7VRvQfBBimgHEA7RFt/wDVqaPB6IdhaQpK4WJ/iRB+l6U8UDKDIkfEYn9djTDkRJebBmLkX2t+F4qeXcAeUaK4stJKoGohWj3VYD9axDOVredUVQV6oMmPhmd9ua2THY4eQkDSRquRuNJHqvsOB71mHijLiFlwABCjE87kyffaub9KkmWyu6DuDzMtMkI+FKSEiIuBGrumTz0pKN1DqLTV3NvELwT5ZKNK0AyEmY352qPANFxadN5gbddtq6VjcbYkaXR+i/BYIwGG2H7pP5V6iPh/D6MMyj+FAH0FerpT0QZmv2r5gdeHaBGmFLUJ5slJI6RNIONchW4mxkfj7cUf+0JsnMlKvGhI+iZj2vS6k6lJmBBB/QjvXHH9xRu3REMOPNEpIB7kR36RV5sKHpcMAH0Ht1jvXSylZsfQmdX83+CoG/UJuQnYX2PFPHaFTsv5Zni2cRrQrUhJI0RuCn1KA633NDPFeYtvLZdASlV0OaRYg/Cq/SQPlXGMbK1JZbTqdPAtpTEmTwBvTbn/AICC8G26xpOllJcM2WQBMU6UY7YwMyrKEusDay5B+QlZP0H9aD6tJUlQJGrcdRtI96OeAc0R5acO5qHrCTaefQe0i3ypmz7wmPUGnwlKoKwbAqnc+xsKi5+nL3EMmOTdoz1WJJUmTeAYjYzua13w+8oYVLjwHqE6gdgJIBPYXPFLK/BhaeaTKXA4kjWExo6q5mRIHvTrlmACglhAPlMQHJ++qxCO4Eyr5DrQySWRKgwi09g3MVIU4kq5TISbKCTuoztMfIUE/wCoYLFufs4HlqRBQ5pAm5HpHItzc707+LcsU5h3UtAeYsXJ3I5SIvtaKx3IvD+NLzRS2pPlqGp1aSOb2N1EgW6CK0IJXZXwXczbeadhzSVKICVEXcFwnSOsSaqHNvLQfIX+8WYcXJ0toTMNJnclUkkVP42xi8U6kNKBSyrSXNipy48oHYQLmk/F4Qtq0FKhA9U3I6jt1quOKaBwPr7uogSInUVXv79b/nRjw/kTmJbSqDBOkqJHp/iNug2HWhrrflLXBhK0AgTchQ2PTrUplkhCCpNkrEEi56gG9M/2mcdBzPmcMxiG2XdSMOlOqU7uKF4UYmFbGOlB8D4gcafU62AltLhKWptBFhfkfrU+c479pdQFoSgKCG+sbkqJ6yZJqd3wkpKAXFhTYMDyiCVdpPwgxvQTjBKxmhjR4RYx2HL5JDi9RQ4DAQroRynqObm1JGKadwjgafTE3Sv7qx/nFNPhwPtuJCCU4VDaiEb3jZM3UZiVe9MeJy51/Dr85pK0KhQST6oOxBPN65uTUvlf0G60ZepJkqIsYgcXpn8NpUnW6tBIISlE9lXMbnpQXGZWWHQ2ouBII3AIkiSBew4ntTMjHpbT5iTrOpJI6AXmOE/0quW5RpeQbTtFnxdjzhGQ2tKSk7gGFE/HpPRIjik5eZuYgNoKQC4NRnYAXH4Vf+0LMTilN6CClYlahcCN46D+tAsBjg26oqBAKCi1omB/TbrSYYVD7lcslJ6JM8wGpczK9ITCQeBYD860zwe2xoQghPnITqUNGmOkDt1rOv8AqIYGttpE7arkm8wDc7TJrV/C+IQ80jEaRrWmCR2PwyeKrbrYEkaFgf8Ato/4ivV9wP8A20ewr7V0QfZkP2k4RScUhwx5bqIEb6k7z2giktCyCLE2k7b7Jt9Tenz7XkmMMBFlLPeYAH4UgNoUNIUfULmPy/GueuykkkrKzhIMTYi6Qdh/erCjokaoChtPI70PDvqnYEXHSKlYVJBUQAFemdztdVUS0TgG/DKgziP2ifNMXEHSOAOSZrXsFmjGLYWG5AHoUCCmLCYjasfyvzFKU20kLU4SRJA27fKn/wCz3MSrDrbUkB0LUXQowU9LG8Ralk9UGS2Z54twKcDjUqZ1hohJkmZHMHnTv8zWgZJnSVpSvUjSoAkjkTb5zxSjnmVpdxDrvn+YgQSoiAFHZA40iBMUPwODxbWIQ3hknU6lWlB9SUmSSscAD8Km4qcVfYxp+W5ut5YZYHqg+pQslI+8QLzMQLUweHXfJQhhwnzEj1FceskklQixBmofB/h/9lSorX5jzsFaojjYfOaNZhgEOphW4ulXKT1rejxVp7FsmeiCSdqz77R/GAwzWhogvLSdJ4bG2o9wLj2q54l8ROYRl7VdYADZ4V1PcgXIrH3EPZg84uUrWALG1tkiNp5IFDGuful0OlWwr4RyLEOsgBKFMlfmJLh5BgmRtqNyNyKjzdK8Vjv2YEDdTr0ACN1OG8JSIATJ6VZwOdjD4d3AYrW2kyUuIJCtRMGP5B+QoCzmLCUeUw2pDLpR5ylGVuBJnfhIN9PzNVSlbkZBPw5k6MRiV6Enyk+lEgSpI9IWe5iZpu8SYDDtIbJG3pCwATBBsDwZ2J70Fw2OwuHdcfae1K8qAgJ+9sNM725OwornuIS8ygFMtON6yQJ8sjmZjUbxPHyrnyqTkjWCs8yvDeQNAHmJUCpJtqAECRyZj6Ut5dmysOlQUnzEzKUk7HYfKaaGMGjFYLUklRbBBKplWneflzQDCeH14hKtAKim5IMaRwewqmGXaZNyp0PfhN5TuGaXCVKVdalcGb2ngbD2pkxGYpaUVOQUpA0gbkEQBG0kz9KxvI/ED+Dct60coVsbnY8HanPB5sjGaC84EecTobFtOiCBtfpqnkxSvG4Scl0/+BqyLxDiG1MocIRJWptOs3k7meiQPmT3pbSolyGxrMkAQSVEWn027UbzrMG3ggJAUlsqSCABrM7gb6bGT2FfckxKMKhyEK8xSToJtZIm03i833tSufCNRRaEWxfxazh06nm3Ekpi8WuJkA7mg+Y4VvR5qSFXBUn3uQf84pp8RZew2yHX3AS4E+hK5UZElaouKz/BEStIkJUqQDtHE08FKSvpje1bJVMTbWqNJEDe/H9a2L7N1A4FsfwqIse9ZViUpTEiALEjvzT99kylBLySZSCIHQ9fpT8uRnFJm14RPoT7CvV8wavQn2FerpS0c77Mw+17EHQy0kElSiokcQAP1rNlIUhJ1fGAZnpYcd+a0X7VXiHMOkRsojnkfLas1xmJCNVvVN45/tXLBtya+5sj3RQeTEBO6lflRhrBhKbCYGpQJ+f1oDg3VKIgAqJ6fOj6MbIAiVJHA3m9xyelVldUhkqVH1SilWsWtY7QoX+QH41zisY5iH/NU5p1BLZWje1io9d6HYjEqXZZ0pB+H+sfltU+Dd9URCY2PANv6UEvkY0TL8uSposgBaTCpNtSE7/1o5j8MltxnEYfUnQgJU2DMpNtI6GYtSVk+euMuN2Cmkm4N5Cvi3HbamzN89UHCG/LWhUJDUj0hSDOog/OLbb1KqFaGbCeKcO4st6wlaSAUqMEExYTRxjFAlUqBjpwI5rJ/FGWBaULI1AyEOR6hp+EE7kkXH9qBYjMMXg2HYJdSoadXQSAqb3MekEdaa3YErLXjfP/ANoxBUJDaAtLUzpNtOrvqvfpS94bbKS4tPxgQmbAHiOpmvZtn37Zo0p0qA0pSCCJVYCDsRFugrjLMucadWlwlsiykzeBBAm+9jaapGPGNMZl3xOErlTq9atMKUDYcR+PFC0ZTqWjSPT5RcJMgIQOe5I2nrV3NMsdC2g6ChESBf1gxv8A4KtJwmsK8l4JV5YSpWoFJTvoV/xjjm1C6QKK+YYYHBNmwIWBAiVeoTcXNjRxhhSG1F0hLSkEFIIgxdI7K794qp4gY0MYdgEKUj1KXN1E3ED7ogAx3qw1nDRYWkovYISQDKhyOBBAIkVKSbqg+C5gcShKE6obSZSACQVzPA4296gzHLXmAVICkMuWUCRJ7GNvzqpkrzzZUv8AdrJMhTidWk8EdDepc78WFYS28tACSPShNyq/qO882rRg1K0bimwJmYBR2EDpY779qFodU4lIVrU2hcI7JJ3n3tNM2G0vStAJSkglRTAJNjx7+5q5mnlhLSZ0oLiQRMem302H0pcudqSikHVg7FPkI1IEKKIIUbrAH3Y2RAAoOvMXsQ2tTriUIBHMLUQLJSP4ZFzUniPNEvP6WhDQOkH+MAwT/wAT15qFWXg6QkaUpFhIk8AE/wCb0calxTl5NyaVH1rKC4hTigdATOs7k7AChrTXphYNj6VR1o85/wBrTrUdBKltzbtE2UasYDDftaDcJDDcrSDHW9+1NFtE9oXXMUIIkHgR3tWw+CcpSzhUn4luetR7nYfIViTjZ8w/cTuJ4i4HUk1vPhf/AO1ZnfyxvVJRSeisZWPmEshPsK9XsN8CfYflXqsiTMC8d+IFPYskelCP3aOdiZV7k0tvs6hqVsJkTBPcjpRHFFLyyvnUSAfr+tBcfiC4QkwPuDpvXNj6QZL3BfB5WWsF55n1xI2jYie16MZZ4dQ6hSluaAuzV7qUm5iN0iwPzor4haSnLi2JlQSsGLbgQe/Qdq++B8B+6DpUTEoHqukE7duZqfNuLa+TN0kV8H4NDKkrdUFHSCYFhzN9+3eKMr8NtlwOOMylYCSmRItYTsDMbbUYS3qUpU6oEW4iOeVCOKt4t9K0j1+sQdI4k7x7Vzc5NOTe0F2J/iXw01hmm1JKytRuBGkAbn5G0jk0qKc0Km4g2Mc3N9wdvwraMyy5OIbSPSYgGOguQOhMCqicka8hxBb1aidQJHPPYDt1q8Mi4jchJZ8RPeSAlKFrCtQ1K9M9Ryo9uJoHilOrUdTig0sQtNgBF1KE2ABiBc34qHE4KHS01OvWUgGRo4jae5qPLHkIeIxYWtCJ0i6kKPA9pEk9qvQpXyHwmnEhS0LWlWr06EFVrAE/O81YzHw3jm5cT++SD8Ysqd9lbnbetBw3i/ClsEKbTEJ0j0wDIj22Nc/9bwriE6VoJ13KlEJBEcc9Joty+AWxDXmr59OJacJIOlSvUBP3wU8WNgaHIzItpMJVCoBERMHc9L8U4nNkrfS2DobQVNJKVAERBMq6Gw71xiWi+28lS50rAWtUbRKEpgdwPei7XYbFrC4hSwEJQqQi4036ySLxVPF5knTpSUzJmO3HXqaZMpQ3hw6GllZ+HVIBsCB7DVuOgoFlHh4Lf1OSP4k22VfUq+5v3rSai3YSTw/mYZWSsFzzEkIQDISVWCoHPQURyrJfJSrXpQtRIU5Mq0quUjgemreaZ3lyVoaGmWSClSASJH3SRYnmljFZu/iJQkKS1JBndyTz0FSkpS70v7A0/Ixs+JsE2FsMtqKQoQv7htBOkX+Y3il7xBi1vuHSCGhIHBX3/wCNq5wmXk2g6gdqLtNtkFIkkDeO+1NSTsW6YEwjEyTIII6dNum1XWiAr+UHedzuO1ecb1+lKbJMkTvPFdeSFJGg2Bg/0ot3sF7sFDGalD0xcmbwT87D3rrA45xsr8s2csuBv2HarGcMpSAmZUdz0A/rUGBUCn4QRqgEA/4P7U+qD2yT9gcJLhTbjUd9wVAdr1sPhRwKwjMAj0RHt/WskXiQgKSSo2i4P0k8XrTvAjwVg0RHpJB/r86TryUho0plPpT7D8q9XmzYew/KvV0ImfnDMxoClH4tekxbf22Ez+FL2CGpaUk/fF4uL2NPni3wc4hKSXEKtO8fCJkz86W8NkbaQh1byYL6UFtJkkRJUO2wM1z4fp/BXJV6G7x3inUJaZlPluoClJi6dEc8STNVcM2XGNCZ3SgHUQCbkqtUnjvMPXh0rgelew3EiJ6Xq74bxAGEcU4dLZVckG6bgq9tVhUIt+ndeRKui9lb6mgti6tKEjUgk3VISJ/iJiqngDL1s4hzWoKVpIKT2uSSaYMsOHXKGHQVqIJRMbJuIAknapGcMlK9UEKM6jIvO47CpZJOPaqw66DmHfSn4E6ZN7Wk8n3jfpFDxr1ODUAFTAubi4+RNzREkpCpgDj32AoTmbpbGoBJCjJBPA2Nr7kVKNp0BbM58QNYoFSsUlJ9ZhxJ3vsIECf4jVnL86CglCUJU3dJSbkAC6iTZRnbsKacStt3DPnEIKRonSTsBe0c6qznI2FLGoFACfT0KyqSRawAEkk13Ypco7WzSZxjspKm1PIACUka1e9433/SghaU5KikfCAY3/AWp0zJ9LeWLRAJdWAiOSSE/OL3oc7gwVBAToQlB+HnqVHubVWE3syetgBnzkKkGE9bT7nvapk4h4FSiVAuXJJiT1/lA4irmNwp0AsqUZWE6QBF/uzvMSagy3FhyEKHZM9uk018jbRfw/hdwteaF6NQBg234k7f3qjmGDcKzrcMAwQj0zYRtv7mmXGPOeWG3NLiYBQAdosCqNyI2NL4T5jqiSr2PEbml35Am2eweXITsAPff3J5og04htUEXiR0Edaifb36gDaR/nehqsSoOBJum/zpV7gsKYLFtlRKpJIOmDAkm+1fVEpBEwDBi31ne/WhaXAAnSABNk/Mkk/Su8xW6uHCdSdiIEo6bbp6VqEa2T4XMy2ko0pKrwrmDUGDKTOsqAuRpmSrgnqN64VhVJUQoerVCViSk6TeDHq6e9aT4X8GIEO4lIcWQNKBcJBvfhR/rWe9IyhsznEfvlaUqhIMbeoz87mjGEwGkBGk/FEja/zuYrU1eHsKSFfs7ciY0piJtxVLOclSlAdaZlSPuJsIHISOR+NJOE+L4stGMbTkZ7muRpghK4IEkcDoD3pm+zZpSWXBB+IfkaFYXBOureSlpYW+oadSVAJAuVKJAgCCe5itG8P5MlhpDQvF1E8nk0mHHNdlMs4/4jOjYew/KvV8c3r1d6OY/M2euqWEiSQEcqJkn3qplGDU6oJQPWpUSeByoniP7VYeQC2o8gR7Df8AOpPCYJebCTAJiTz2+tQXti+JSb8l3xvhjraSVklKYtv7nueldZZj1lpOHSrS09AUVSS2dzHSSBPzor4zwTWhDsyuYgK3EG+2wNAcHjC2EBBKnFai4TERwL7VHE3w+4iNE8I+F04dRUHCp1SdOoJskEgkieVARPSmd3CKCyoGJsozIBFxb58Uh+HfEqlpbaRd1CCVGYuCAJmZHEVYzVeLUpQnU0bqUkGJAiJJg33ipSTk6mw1vsflFCvUpYCU8zv3/wBUv4rFJQ8lEQqwSFGekRxEnbegQxDzMIUPNbSASkxGxIvO8/Sh6s3dcc86AAdjykJi4tPO/aljju2grivI0IwaVO6UtkhIvB37WtH96S/FD7xdXoQlLSQEq8sApkbEEbcD5VPjM1AOpIWNQhz1biZgAbE8mr2GWp0ltiENnTrIuAYmST86rBOGyanbAGbYgFvBtNHzCi7gAMJIBIk9ZNSMQ224FKEqSlRMbBMkj68c1FnucHCnyG0JVBCi5/8AktvbYT+VDMJii+HEKs4rYHaDM82rojVFKPZHi0tu6lpkIhSE9FKMC3XTNfcdhUEBbaSCpRKyVdTIG0AjcgVcwXhnU2pTyiBquUX0hKfTI7yb1bYy1hKFJcCjoH8QgKVAComxMgX79KLklsDaADOaLggESFXVwb/5epWwRr1WUFQPnFqHLSEq0DaQAf17CmrNsvbZS3L/AJhUCTA2i2/In8q0/BvIIxuIiQQdUWvv7/ShjrSjCiISLDqe9En8WUpHpSTwfbahGNcW4dSjF5i9pt/qglXYQ5lGFU6sMpSComZ6COSdkgXNN/hfwsXVBblmRb0/+TsD/D3oT4Q8Ku4ghZOlon1xIkfwzzMXrWEMhCdKQAlNgBsBwKWrkZIpO5O0pAQpI8sfCiIAP+5q+0jaBFct3NXWhPtVIxroZs5S1NdNMGriG7CvsRVEK2VfLM71OyiulTXaDcVgHsQr1GvtcYlXqP8AnFepgH5dxL9lQbfj/qvmGdWDCLaL2+tWcXhBe4E7g/51rjNEBBSpG5iQBY9d+BaueMkUlF+BmRlS/JLuKHrUjv6E7ge5pdw6dVtMkghMCSJ2Nugok941xC2wk6JAI2ieBfihWCwzgGpsKKiFD0yo3BBgDmso8O/IkU12HsBi2/JIZb03Gpf3lBO4nhJiYHHvX3KPGuJaT5awHWlL1JSudSRuI6CqWIyPGYNnStvSlyNKpBgEXEDZQG9As2bcQnUJ2urf/VaKTbDxs27KPFmCxCShSkpUYGhQAk7QOs96uJwzJIUhCNgmdYNpPpAmLVgDCSEJidQueg+Z5pkyjMiltKQkCBYxzeff3pckFWgenQ1eIsrcZcWoICm4kK73m3ubTSvh/FrjOlptKfLSrUpJHxkGbnkfhVjHZhiCPOZxC5SACgbGI261ouQ5Ay7hgpSEhbyJdOhMkne5FjN6MP5BwSMgzVzU6pwIhKjIHA2JA+tc4LEQ8J2I0kjiTMU+vfZe8NSUvt6Z9OpKpjvHNvnU2S/ZLLgOJeBaF/LbBGo91HYbbVRJdj2LmBxKiw61hlpT53xkmTq/hHQGNzVr7PMsLnnF5BV5elIkGNUmfnHXqK1TK/BeBw8+Vh0jV8RUSqf/AHE1ewuUMtk+W2lMkkwOTF/e1aUZNCNWfnzxdk6m1rdbadSyowdSSAnnSLbczQ7C430BBkhIhMn4R/uv0xiGArUCJBEQay/Nvsgl0qwuIDaCZKFpJ09gQbimppUGkZ0htSyAgEkmAmCST0rSvDfgCPW/uoJMdOoj25ps8I+BmcENU+a6blxQ27JHHvvTMG5t1pa5dmoHYTChtOhAhIsAPnUxbi/WrzTVRvN7d6big2UUIuRV1tF6+toH0qSL01ALCNq4dN6lbNRup70DEBUL10DcVElNq7aTNYzIcer1m3T8hXqgzNyHFCen5CvUwEYtn/hd/DIS88QqbQkk6TwNr0JABRdIUo7STY9fkK345cTIWkKBtFqW8V9m2GUqQ2UXmErj/VcrhLrwWU0Yth8GpS0oCdSlq0pCRN/1rZfCvhpGEaSCP3hEqUdwTuAYtRfIfBzOFkst+sxK1HUoexOw9qMYjCKJAIFqpGL8iNqwD4hyBOMQhJcU3oJiLgz1HypRzL7MVqjS83A39JEd97mtMwuGVyLR271ZVhjBsK3BWbkZbkX2YAKKsS4FjhLcjfknmnDKfB+Ew8BDCO6leome6qOMYVU7RzvVl1k9KdQoDlZRey5so0FCNMRGkR9ItVhtkCDt+lSYaSD1m3tVhSLUaBZVdbkV8Zb71PorzbZmmNZ2sVwlFTKFq5QmgCyFxFfEpvUj6ea5ArGPLTa1RotVoiw9qrK3rGskSmK4e2qRO1cL4tQCRoTXpvX1Sr9q+hF6xiYKqJS5A3+YqRG1RKO1YxAN/wA6mw9QuG9SscVjNAPPFfv1/L/4ivVX8Qn/ANQv5f8AxFep0Z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data:image/jpeg;base64,/9j/4AAQSkZJRgABAQAAAQABAAD/2wCEAAkGBxQTEhUUExQVFhUXGB8aFxcYGBoeIBkhHiAcHB8bIR4aHCggHBwlHRwcITEiJSkrLi4uHCIzODMsNygtLisBCgoKDg0OGxAQGywkICQvLDQsNCwsLCwsLCwsLCwsLCwsLCwsLCwsLCwsLCwsLCwsLCwsLCwsLCwsLCwsLCwsLP/AABEIAO8A0wMBIgACEQEDEQH/xAAcAAACAwEBAQEAAAAAAAAAAAAFBgMEBwIAAQj/xABBEAABAwIFAgQDBQgBAwMFAQABAgMRACEEBRIxQVFhBhMicTKBkQdCobHBFCNSYtHh8PFyFTNDJJKyJTRTc4IW/8QAGQEAAwEBAQAAAAAAAAAAAAAAAQIDAAQF/8QAKhEAAgICAgEDAwQDAQAAAAAAAAECEQMhEjFBEyJRMmFxBFKRsUKBoTP/2gAMAwEAAhEDEQA/ANkH61OlU1XaqZKhSFZHRVXaNqim9SBVMhGdGvleCq41Ac1rAdKN6+g1wpQqrmOODTal3MC8fnSSmoq2Mo2Tv4xCIClJBO0negviDxU1hUpJOtavhQmL2mTew4msm8c+Iku6W0ypSVEqcmOYCRGw5kVUZxIWPXZSR6pMemLEqP6VGMpzin1YZKnS2a7kHi9GJUURoWL6Tz7d6Y/PAEkge9fn7BZmvDOeY2BrQFCVA21gGfkABHep/EGeuvoHmrKgPUSglInoAD8r0/vWkKmndmzO+JMPq8tLqVLnTpTcgxPHECg+J8YtNuKTKlqTGrSkkAm8T1i9ImSZQpOFecQrSSpHPqAgmZ+7c3FCBmiW1pelSwHFHgSVCCVC81PIp+GGM0lbRqSvtEwqSlLhUkqE3QYF9Nz70ewuesuAFDiVA7QR7VhmYYFx11wlQcIQkw2DEAd+Z7c1JlGWLTMoWkkTIJHlgeqe6j0NI5zjHvZVRhLo35DwPIromsOy3xk+woDWVNxYOD1bQBP4mnHJvHiCdKwUkGDN/a/eqLO19SA8XwP6a7oTl+dNORpUCDsQaJhwdavDJGXTJyi0zuvCuUqFemnFPijUZN66Wqo2zBoDosGo3K6Br4sVhUdIVavV9QLV6sAoNrseK826ZivgkCgvirFqbwjikEhZhKCBsSYqUpcYORY7zHxOw0Y1a13GlMEyON7GhbvjhAaDhBQrUEltW4J4nY7E1j7zq9YPq3Nvf4jvuTzV3yXVhAlS52Ctk2F9rmKm8UnHciblfQ44rx/iFn90UgE2lJPpA3+Z2qj/AP7DGLUIdEk7aYSI37/jSi0XW1yoFXQj8fb2o9izbUkJBCQEyI3v+tNHFBIS2Ec28eYqSlspSRYmxKoG9/hHaqqc4xDjOlb6iFpgiN53J/SgDzUczeVHqeQJ70VyHD+ctKQpQCwdcAagkdO89KLxpeLC/uVmMnU+shtOo21GRA9zxR3A5ChF3DrV6vSJCTYQOvW/UUxOYNDQDYHloESBb6nk70JzRooQpKVJBj0ajveT3Fqk5uXYPwB/FiEpjT6CUwqBaeNzv3pXxn3SZAiCTYnrep86z/U6dfrIAGhE8bDsLVUxwddCQkaZ7SoWE+wmrx0thrY55E9racJUr1t6Eoki0WMH3F6XcVg4b0psYHy6n6VLgPDWIIH75QOwO0R16/6qwz4PfI1PO+WVq0pBUJVuBHvQ9vdgkuWrIMvzIsnWidR+LqOIvtaDRnL8b58hxN51rIHQGIHPFuTFDsZlDjboSbLAHAM2jVHW1WmsK80pt1oagFJWEhJta5J6b2qWRRf5Gx+12gaMsKApDpI0n1KO4Krwr+aOKNIxAZBUmCkD0lQErVEAf8Ei/ei+XZUrEYdwLKVKcc+O3qvJO+4FgKXfFR8lfluKAQ2mEg/e5JiL3rn5c/a+zrbraKbWbrwi29Ea1apImDztNvlT54a+0BLnpdGlXO0b71kqcTrfBULKgJF7JjjvzV/EuJMAckQB779a6fR8rshKbvZ+gmMaFJlKhHBq4yv51hmS+JXWIClagZMdPfv3rVMjztD6dSDtuPetHK46kNV9DAtdV9cmP8tXluiokKvfrXQnYtF9Jr4TXxu96+rNEBK3MV6vNbCvVhCivagfi5I/ZVE7JKSL86gP1o45sKXvGyynBqSlJJWQmR9wTOo/SPc1HL/5tDsyLM8PpeMzb5XJtPai+Ec8tvzHCor1SFCxPcdBehLyCRqVJJ/Hi/vXzH4weWUBJOw1TwNhHF6XhyjRKNlbDvKRMjUJ1BXv177irinQGyubGTvzsOp/tTb4c8Fy3rfVqDl/Qrccjta1LGcZIjD4tLWsFg+opm6UjYH3P1iqtpPiMmmU8DhlqU2txtS0GYTEcb/Pgb1oPg51hmXFIGtEnUfupIkjfjagC1rUdUANlUahtvaBESYj2q9gW1YiWdXlpKlKWZJJG5THedqnyd90B7Kfi/xj+0LhjdKgrWNhHA/ijeTvNJWZZ066QZKd/eetvnarGa4YsPKbUP3alQhQsLX0nvVteASE6gNiBE33ifbvTRUVsZFPI8pUAlzTZR33JJMSe3enPJcvSFqQFCRJJjYczPe1Q5O3LDhWkgIJAi8pF5Ebq/KiOFdbRACwFXJBImONrx3ottknIYMpYRCTAJ0kD2Pv9KXPF2SPYjENLaVZMJUDsgEzKe5+tWcuxqV6ltK9JWQpRm8HgG8bR/ejGGcUTMEG8GwE9O9crbg7CmDc3zLyGx6dZ0mXCBvtJ5ntUWSsqVhw4kpClkaiqwF7qncmLAd6D41TT+IJUVaEAhe4GpPCbX72p5yxhtwNaTZsQEiIUYFyIuaSUo1fliLcuxUznCysqRra9RIgHbbUY/KlXEZerHOw4vQhsaEkxqVB3MzyfxrQc5cQ+/5TC4sfMVExBgR1JP4+1UnHGW39BbjWBJESIvPaTG3M03PSpbZ0r4EteHYYfThihayqJVIkcT1kVzmOSqbfbDa9LZJ0Ki6ovbqe9NzOVMoeSpCFLcc1Q6qVFMCVCdk87mZigHiF3RimEqUNC0FOgf8AjNyFE8zb6Vsc5OdfyM2U83y9TIMgFKjBt12H6188PZurCupudNovuIuD8tqO5gDiNbMpAEFSh8RMAwegEikjHyDA4HMTYmTXTSkqEhJ3ZvWAxqXEBSSIItV1l2sq+z/xAQryFm26exjbvNaXhXfh/wA+dJGTTpl3sOtC351yVVCy9IntXSV3NdKdkmi4z8Ir1dNbCvUSZSUKW/HmL8vAu3iSlIPuofpNNDtIn2muww2m13Zgn4oSSB/7oqGX6ShmbbalDTNoKgT+vSa48og6lEmwmDarWAxXrUkqm2owN/8AOlSuAI0mLWIFrnv9ZiiiKuLCOReIMUypLSIVrMBCxYlVgE9gL/KqGfZTiFOqdxCkqMStfUJ2Aja/G/epvDjS3XFvKUAGiUpneSZUoDgxarvizFrawxhYRfbcqG0RER3oSb50O3ukRYPGpdhlR3EwNgDBM88RBo8p0riEhLYJ1lMyYUNISRtPPalLwg8ypxTbi4dXABEaQD6ikdVnbtPanjK8v8olKR6EkyJnpzuT3pMkeLsDKmPwYf8ASU6kKkqJF1TYRO2n9KTc+yZ7AlcSvDki/wB5scau3etQbMm8WkExsRz07AV8W2ghQWoSEkrkSCnoqR045NSWSqMrMwwWYaQlaTIT8Q6g897UWwmKlSvJECAU6YBN5N1WMdBXfiTwb+zf+owpT5KgFONkyUzvAP3ZM22pawjpRGmVISrVp3KJ/Q/hXSmmaSTHhOL8v1aOo1SIWbWHbe/W1fMA8qNCpWohSrkgajbRYci1tqH4N8NMSVpccWSopOyIIA36UaexqNXsAVHSYi3yJPalqyLTTBK8jcBBKtLIgkpANzYpSJ2H8Ro8jHpYTAWSNEJBnUs3AiLSe3WgeY4wkI1lUkegiySO45CaE4Bal4huFGAg/vTs0pey/wDkEiw4kUjhyWykUlsZMmxgLQKUaJgrWdyqduyUg77Xr7muXDELljEJQ62PUYKjG23B5qXBPNtL0BJKdOkbkRM6r7iYtz3rhoKlakrSG0pUVG3p5gGOZ5+VI4WZS2V80xTeAwgUVE+Wf3Z5cUbwT1Jue1ZLiMc466XVrKlLn/iJ49hx7Ve8U5v+1PkpKvJTZsE9vUr3O09KpBIuLbfhV8OLgrfZbxQQy/MXWClYUNK1JK0jqLRJ6inbxLg21gLCAla1GVCfUIsSdt6T3MClxg76rRwDsf627UcyrMnF4ZTZSVqYRJAHxi8RN79abIvKJi++wttaVoJBCgBHEc0/ZF420JAxIPZYHxHb/DQPI8m1qIelBKQdO4BJsPa9R+NcpGGKYJUkmxAsABzHuDFRytOdI6MfVGx4HFBaQrVIVcRxVrDuXNYn4ez97DlISpSwo3ST0HfatS8OZyH0FQEEWIjamx5afGQJR8jq1sK+V5gykGvV02c5Vd29qzL7SWVrdbWhtS0IbkkJJAMzO1jatMN6TfGHiD9icahuQtKiqDEadItPaufLVK/kpdIyp06HBpgkgA8EbWqznWHBQEpVKiNogpPMzvbpRTxdiUPuNvsNFJKbmAIva3JvS/iMMStskzpBEfKx+sUYbonavQSyhzyHG0BaEpgpMxCydpHWTMnpUH2gYsag2RcXJP3trmNoMAAcGo8Tgp0eckgCFLIFyTsJHYe5oJmhC3oiUNySd5A6/wD9VRJcrQ8TvLEgBCyYWFEnmIMAx1sTPetKyvxc2Ahp8LSCYC0pgX5VItwJ71m+VNKJWtIJ8sSqAIE7T86Mto8z1LUoWEmJA7RxSy29mlXk1bC5eU6VQdETvIBO57xSTneE0uLlZbeVKvN1EJUCTGpOxSNoF65wONcbbW2HXPLIsrct+3ad6IOOhQSy+lC2yhBSvfURYCSLE3vvvXN6dWaMuLBeV5qt5hxpYQIJC1ap+Ewki+0X9xVPHeHiW1YhnSIElKphendQ/m/limfAeHWEgpSnTqVcCTImSR7VQzbF/sx8mAVXjqkG4HvHNMpLwLKVuxIYWHSUu+kztcKnf6flRVeGJI0urBgBPqJke3A3qorL1vaiEKUtInzVSNHvwbcGuvNU3IOlRIlB1dR8UA/n2qvJsTkX1NqJTJKrenc3nYCZ36U7YQIaBZ8pEKRK0pElJKRdZBNwT139qytlS1L1tqUlY3UFAEAkT+Bi16O5Hnq2FnDuuKDalCFwdQ0394J3oyTS0ZOxuzFBw7ZcbSFoJIF5KbXFt/lelLx3nCWWTg2UxrhTw3JkBUWNt6t5/wCIgp4tYZJcTAJi6QbW99yY7UlYvBqexDqQRKPjVvEQDt3tSwV7ZRKgcWSkJMyIAvwf0q3hAnm/pPT6UYzzIDh8GlZkJK0A3BlSgSZ6Wj60Kb0pSDuSbiBtwasnaDdoKZW0FkJIN4gk3jj/ADvUuBYcbdUBMAwY2KYtJ/lJqtgnCEgiZJBtubim7CYQKOlVpBAvfi0VDNJxTDBXKjjJlesrU4lXpMpNtJEwB161L4izbzsOpLQUpOkoUrTySJ4/HipMkYSHQFzACiAQImYExfaTULJaexqGHVFLJKhZUAwTCRwOs71zRkpzRWS9NWLHhBSnMR5BhAAPqUeYpn8L4lzDYoYZCtYX6jNtIJI+vM0j+LsEMLjnUMLUU6iZB4339rVN4dzJbbwemDIN+RG30roniVuSBydUfpzLz+7TvtXqhyLEhzDtLGykgivV0RWjnfZ8CYv3rM/tZ0F1nUfhaUQOsqA/StKUKzr7Vh68OdIIIUJP5T9DUcnj8jz+liS24bpJukkCeh2iojh/MU5pkpbbLht90G/O81WxqSlSVAEqMbdADTF4QzBGCxKS6gqQ40EA/wAN5Mj+tNySA9FLFpcXhypxCgFqBSZ9URb8L9qTMe1pUtKlEdRtq23HA7VqXivOmnFgHUhuJSuAL2ABG4jiaztxIdxZvqEkDvbv3ihim2raH6RcyXDumQhKlA3UE7GOT7USewzgJSuUJFyCOeJ5NqI5Fj04ZtwhJIsI4BPJ6kx8qG/t6luGVSo3FzuZJpXJyZy5260aDlmUYd/BocDYBI0mCbXuZ/GlnF5bimWkPaf3TaydGoEQD8UA2Nh9aPeCVOALZ1DQDIJ6ncT1ovi0azp0ygCb2giRqAG/5VyvK4SZXFLlHZQyjHMlgPeaPVYC0pNybcADc0k548ErccQJ1GEzN+hHN6tZyzoxCVtiPSqQBAsDFtojj3qLNnlJbCHEgBQCtWm5mI0xuDVlVqQstaKrGIfc0eoqbQu4AASeVTHItva0UZa8KIfWCF+pSQpyQBpB+6gDmJ360JwuY/szZCUqSbGTspJBun2gb7VTafxTqVlnzPQmfSfhJB7yqBBP0q6TYVFMJZfk2HDywfNCWxLRIA4kuKH3oM27UDztKZEEwrdR+6TMkzNgCO1NfhbO1YnDOF4jUgwVx6lCIEAggGOB1rnOvDyYlIHqJWiPVrgJISq4sImOtZabbYPNAHJ8fh2PLugqAI1TEkiJ7268VDl76El1U6kqOsEW8xUzo66U9tzQJjMWkkhTQW4SRJO0W46zP0qvjsZKUpKvSmToSLAk7SOKerK0XM+zNTrqWgToQSopFwFEX9yBau0JgIKvkLVRydQkyLKtb/NqJp/mT8unFFqtIJ5lzTsDIVEjuZj8qc8uxkQNInUdRFzwdzcHikRlJQ4qeSB9KcMjxMtbbRc/l7nauf8AUq4WaP1IJYTMwlbq1I0j4RAJjt3Pt1pYz95t4qW2nyynZB995N9jPzp4y7AqS66VkaSDpA4PztSr42fbQk2SlZtpgT0Tb7pi89q4/wBOuU/adGV0qYj4h2VFcxNhb5XqbCNlBEkmfanjLchaU024Ugkp5vB3hI9oJmk7FL/fbR0AsN/1r0OSaaRzxds/R/gUf/T8NJ/8Y/WvV98CLP8A0/C//qFeq66JPsvlVx87Vln2gZqHHlImzSglIixmNR9+P91oucYsNNLWogaUkgnkxb8YrFM3xBLiSbmJJ4k3n3H61yT900vgrJaKzLZXpB3TKjO/9gKuZqsFluCSrVuI4O/471SS3+7WUrmSnVfgbgX71axTHpSYgT6QPYf5NaSWmJKykVhS1EyolJk9eoud45qtkOXheKeJOkNjUkE7lXpHyvtV53KnghD6QYUopESTMGZA7TehGGaDT6gqVAwrpYEjrTxqSdMNaCWMbPmloqAIgyNlEgSu/PE0VwbbaXUxqmYJJubbAdzagLuIDii5pIFgJgwQBbvXnUrWJCIkiDt2/vRitUQyQV7Gp/NlMk+XqSDaOOhtH5U9eGscHUIdCgYGkkD6j3vSAt4I06lSQmNQ4PPyp1+zpopacC0kS5qRO5SQLweP6Vz58a46ExakVPHWXKDSim6QdwLyTF4pFzLHrUJdV60wgA/wjYDpetA8fthbShrKXJ9A/jIE6Y/EntSEFJW2SqCd4VuCIt7TxTfp0uNsvK29BPL0tYpEF5oK8ottNXHlAXMnlSjcn2FVcPkuLbUot/fSUqhwJJED0CP0/Ol3L0ut60CUpWoFaSLgja/betWyR/8Aa2tLBDS0kBJdT8QSPiA9/lfmqT70FuugLl7DWCw61uLCCVCQBaTaB2Fh7CpVY9vykqU6g69SwOgEzPciDa9AfG+Sup0OLxaXHErGtKiITM2CU/d46kzQnEY9JSlGlK+VKGoCeNKeQBvPWtSltGpf7Ic+yJeI1PtI0hCQFaRebmVRzG5HaaV8PhFTHEH8K1Pwxn7SEls+lUlRUTuCmB+lL+N8Kql11lwFoAltMEqJkjyyegidXPStDI02mOnaFzAsFNzzO9XUSbG+q09O9RsL1agoaVpElKuepT/TeruDSLk7AW7VRvQfBBimgHEA7RFt/wDVqaPB6IdhaQpK4WJ/iRB+l6U8UDKDIkfEYn9djTDkRJebBmLkX2t+F4qeXcAeUaK4stJKoGohWj3VYD9axDOVredUVQV6oMmPhmd9ua2THY4eQkDSRquRuNJHqvsOB71mHijLiFlwABCjE87kyffaub9KkmWyu6DuDzMtMkI+FKSEiIuBGrumTz0pKN1DqLTV3NvELwT5ZKNK0AyEmY352qPANFxadN5gbddtq6VjcbYkaXR+i/BYIwGG2H7pP5V6iPh/D6MMyj+FAH0FerpT0QZmv2r5gdeHaBGmFLUJ5slJI6RNIONchW4mxkfj7cUf+0JsnMlKvGhI+iZj2vS6k6lJmBBB/QjvXHH9xRu3REMOPNEpIB7kR36RV5sKHpcMAH0Ht1jvXSylZsfQmdX83+CoG/UJuQnYX2PFPHaFTsv5Zni2cRrQrUhJI0RuCn1KA633NDPFeYtvLZdASlV0OaRYg/Cq/SQPlXGMbK1JZbTqdPAtpTEmTwBvTbn/AICC8G26xpOllJcM2WQBMU6UY7YwMyrKEusDay5B+QlZP0H9aD6tJUlQJGrcdRtI96OeAc0R5acO5qHrCTaefQe0i3ypmz7wmPUGnwlKoKwbAqnc+xsKi5+nL3EMmOTdoz1WJJUmTeAYjYzua13w+8oYVLjwHqE6gdgJIBPYXPFLK/BhaeaTKXA4kjWExo6q5mRIHvTrlmACglhAPlMQHJ++qxCO4Eyr5DrQySWRKgwi09g3MVIU4kq5TISbKCTuoztMfIUE/wCoYLFufs4HlqRBQ5pAm5HpHItzc707+LcsU5h3UtAeYsXJ3I5SIvtaKx3IvD+NLzRS2pPlqGp1aSOb2N1EgW6CK0IJXZXwXczbeadhzSVKICVEXcFwnSOsSaqHNvLQfIX+8WYcXJ0toTMNJnclUkkVP42xi8U6kNKBSyrSXNipy48oHYQLmk/F4Qtq0FKhA9U3I6jt1quOKaBwPr7uogSInUVXv79b/nRjw/kTmJbSqDBOkqJHp/iNug2HWhrrflLXBhK0AgTchQ2PTrUplkhCCpNkrEEi56gG9M/2mcdBzPmcMxiG2XdSMOlOqU7uKF4UYmFbGOlB8D4gcafU62AltLhKWptBFhfkfrU+c479pdQFoSgKCG+sbkqJ6yZJqd3wkpKAXFhTYMDyiCVdpPwgxvQTjBKxmhjR4RYx2HL5JDi9RQ4DAQroRynqObm1JGKadwjgafTE3Sv7qx/nFNPhwPtuJCCU4VDaiEb3jZM3UZiVe9MeJy51/Dr85pK0KhQST6oOxBPN65uTUvlf0G60ZepJkqIsYgcXpn8NpUnW6tBIISlE9lXMbnpQXGZWWHQ2ouBII3AIkiSBew4ntTMjHpbT5iTrOpJI6AXmOE/0quW5RpeQbTtFnxdjzhGQ2tKSk7gGFE/HpPRIjik5eZuYgNoKQC4NRnYAXH4Vf+0LMTilN6CClYlahcCN46D+tAsBjg26oqBAKCi1omB/TbrSYYVD7lcslJ6JM8wGpczK9ITCQeBYD860zwe2xoQghPnITqUNGmOkDt1rOv8AqIYGttpE7arkm8wDc7TJrV/C+IQ80jEaRrWmCR2PwyeKrbrYEkaFgf8Ato/4ivV9wP8A20ewr7V0QfZkP2k4RScUhwx5bqIEb6k7z2giktCyCLE2k7b7Jt9Tenz7XkmMMBFlLPeYAH4UgNoUNIUfULmPy/GueuykkkrKzhIMTYi6Qdh/erCjokaoChtPI70PDvqnYEXHSKlYVJBUQAFemdztdVUS0TgG/DKgziP2ifNMXEHSOAOSZrXsFmjGLYWG5AHoUCCmLCYjasfyvzFKU20kLU4SRJA27fKn/wCz3MSrDrbUkB0LUXQowU9LG8Ralk9UGS2Z54twKcDjUqZ1hohJkmZHMHnTv8zWgZJnSVpSvUjSoAkjkTb5zxSjnmVpdxDrvn+YgQSoiAFHZA40iBMUPwODxbWIQ3hknU6lWlB9SUmSSscAD8Km4qcVfYxp+W5ut5YZYHqg+pQslI+8QLzMQLUweHXfJQhhwnzEj1FceskklQixBmofB/h/9lSorX5jzsFaojjYfOaNZhgEOphW4ulXKT1rejxVp7FsmeiCSdqz77R/GAwzWhogvLSdJ4bG2o9wLj2q54l8ROYRl7VdYADZ4V1PcgXIrH3EPZg84uUrWALG1tkiNp5IFDGuful0OlWwr4RyLEOsgBKFMlfmJLh5BgmRtqNyNyKjzdK8Vjv2YEDdTr0ACN1OG8JSIATJ6VZwOdjD4d3AYrW2kyUuIJCtRMGP5B+QoCzmLCUeUw2pDLpR5ylGVuBJnfhIN9PzNVSlbkZBPw5k6MRiV6Enyk+lEgSpI9IWe5iZpu8SYDDtIbJG3pCwATBBsDwZ2J70Fw2OwuHdcfae1K8qAgJ+9sNM725OwornuIS8ygFMtON6yQJ8sjmZjUbxPHyrnyqTkjWCs8yvDeQNAHmJUCpJtqAECRyZj6Ut5dmysOlQUnzEzKUk7HYfKaaGMGjFYLUklRbBBKplWneflzQDCeH14hKtAKim5IMaRwewqmGXaZNyp0PfhN5TuGaXCVKVdalcGb2ngbD2pkxGYpaUVOQUpA0gbkEQBG0kz9KxvI/ED+Dct60coVsbnY8HanPB5sjGaC84EecTobFtOiCBtfpqnkxSvG4Scl0/+BqyLxDiG1MocIRJWptOs3k7meiQPmT3pbSolyGxrMkAQSVEWn027UbzrMG3ggJAUlsqSCABrM7gb6bGT2FfckxKMKhyEK8xSToJtZIm03i833tSufCNRRaEWxfxazh06nm3Ekpi8WuJkA7mg+Y4VvR5qSFXBUn3uQf84pp8RZew2yHX3AS4E+hK5UZElaouKz/BEStIkJUqQDtHE08FKSvpje1bJVMTbWqNJEDe/H9a2L7N1A4FsfwqIse9ZViUpTEiALEjvzT99kylBLySZSCIHQ9fpT8uRnFJm14RPoT7CvV8wavQn2FerpS0c77Mw+17EHQy0kElSiokcQAP1rNlIUhJ1fGAZnpYcd+a0X7VXiHMOkRsojnkfLas1xmJCNVvVN45/tXLBtya+5sj3RQeTEBO6lflRhrBhKbCYGpQJ+f1oDg3VKIgAqJ6fOj6MbIAiVJHA3m9xyelVldUhkqVH1SilWsWtY7QoX+QH41zisY5iH/NU5p1BLZWje1io9d6HYjEqXZZ0pB+H+sfltU+Dd9URCY2PANv6UEvkY0TL8uSposgBaTCpNtSE7/1o5j8MltxnEYfUnQgJU2DMpNtI6GYtSVk+euMuN2Cmkm4N5Cvi3HbamzN89UHCG/LWhUJDUj0hSDOog/OLbb1KqFaGbCeKcO4st6wlaSAUqMEExYTRxjFAlUqBjpwI5rJ/FGWBaULI1AyEOR6hp+EE7kkXH9qBYjMMXg2HYJdSoadXQSAqb3MekEdaa3YErLXjfP/ANoxBUJDaAtLUzpNtOrvqvfpS94bbKS4tPxgQmbAHiOpmvZtn37Zo0p0qA0pSCCJVYCDsRFugrjLMucadWlwlsiykzeBBAm+9jaapGPGNMZl3xOErlTq9atMKUDYcR+PFC0ZTqWjSPT5RcJMgIQOe5I2nrV3NMsdC2g6ChESBf1gxv8A4KtJwmsK8l4JV5YSpWoFJTvoV/xjjm1C6QKK+YYYHBNmwIWBAiVeoTcXNjRxhhSG1F0hLSkEFIIgxdI7K794qp4gY0MYdgEKUj1KXN1E3ED7ogAx3qw1nDRYWkovYISQDKhyOBBAIkVKSbqg+C5gcShKE6obSZSACQVzPA4296gzHLXmAVICkMuWUCRJ7GNvzqpkrzzZUv8AdrJMhTidWk8EdDepc78WFYS28tACSPShNyq/qO882rRg1K0bimwJmYBR2EDpY779qFodU4lIVrU2hcI7JJ3n3tNM2G0vStAJSkglRTAJNjx7+5q5mnlhLSZ0oLiQRMem302H0pcudqSikHVg7FPkI1IEKKIIUbrAH3Y2RAAoOvMXsQ2tTriUIBHMLUQLJSP4ZFzUniPNEvP6WhDQOkH+MAwT/wAT15qFWXg6QkaUpFhIk8AE/wCb0calxTl5NyaVH1rKC4hTigdATOs7k7AChrTXphYNj6VR1o85/wBrTrUdBKltzbtE2UasYDDftaDcJDDcrSDHW9+1NFtE9oXXMUIIkHgR3tWw+CcpSzhUn4luetR7nYfIViTjZ8w/cTuJ4i4HUk1vPhf/AO1ZnfyxvVJRSeisZWPmEshPsK9XsN8CfYflXqsiTMC8d+IFPYskelCP3aOdiZV7k0tvs6hqVsJkTBPcjpRHFFLyyvnUSAfr+tBcfiC4QkwPuDpvXNj6QZL3BfB5WWsF55n1xI2jYie16MZZ4dQ6hSluaAuzV7qUm5iN0iwPzor4haSnLi2JlQSsGLbgQe/Qdq++B8B+6DpUTEoHqukE7duZqfNuLa+TN0kV8H4NDKkrdUFHSCYFhzN9+3eKMr8NtlwOOMylYCSmRItYTsDMbbUYS3qUpU6oEW4iOeVCOKt4t9K0j1+sQdI4k7x7Vzc5NOTe0F2J/iXw01hmm1JKytRuBGkAbn5G0jk0qKc0Km4g2Mc3N9wdvwraMyy5OIbSPSYgGOguQOhMCqicka8hxBb1aidQJHPPYDt1q8Mi4jchJZ8RPeSAlKFrCtQ1K9M9Ryo9uJoHilOrUdTig0sQtNgBF1KE2ABiBc34qHE4KHS01OvWUgGRo4jae5qPLHkIeIxYWtCJ0i6kKPA9pEk9qvQpXyHwmnEhS0LWlWr06EFVrAE/O81YzHw3jm5cT++SD8Ysqd9lbnbetBw3i/ClsEKbTEJ0j0wDIj22Nc/9bwriE6VoJ13KlEJBEcc9Joty+AWxDXmr59OJacJIOlSvUBP3wU8WNgaHIzItpMJVCoBERMHc9L8U4nNkrfS2DobQVNJKVAERBMq6Gw71xiWi+28lS50rAWtUbRKEpgdwPei7XYbFrC4hSwEJQqQi4036ySLxVPF5knTpSUzJmO3HXqaZMpQ3hw6GllZ+HVIBsCB7DVuOgoFlHh4Lf1OSP4k22VfUq+5v3rSai3YSTw/mYZWSsFzzEkIQDISVWCoHPQURyrJfJSrXpQtRIU5Mq0quUjgemreaZ3lyVoaGmWSClSASJH3SRYnmljFZu/iJQkKS1JBndyTz0FSkpS70v7A0/Ixs+JsE2FsMtqKQoQv7htBOkX+Y3il7xBi1vuHSCGhIHBX3/wCNq5wmXk2g6gdqLtNtkFIkkDeO+1NSTsW6YEwjEyTIII6dNum1XWiAr+UHedzuO1ecb1+lKbJMkTvPFdeSFJGg2Bg/0ot3sF7sFDGalD0xcmbwT87D3rrA45xsr8s2csuBv2HarGcMpSAmZUdz0A/rUGBUCn4QRqgEA/4P7U+qD2yT9gcJLhTbjUd9wVAdr1sPhRwKwjMAj0RHt/WskXiQgKSSo2i4P0k8XrTvAjwVg0RHpJB/r86TryUho0plPpT7D8q9XmzYew/KvV0ImfnDMxoClH4tekxbf22Ez+FL2CGpaUk/fF4uL2NPni3wc4hKSXEKtO8fCJkz86W8NkbaQh1byYL6UFtJkkRJUO2wM1z4fp/BXJV6G7x3inUJaZlPluoClJi6dEc8STNVcM2XGNCZ3SgHUQCbkqtUnjvMPXh0rgelew3EiJ6Xq74bxAGEcU4dLZVckG6bgq9tVhUIt+ndeRKui9lb6mgti6tKEjUgk3VISJ/iJiqngDL1s4hzWoKVpIKT2uSSaYMsOHXKGHQVqIJRMbJuIAknapGcMlK9UEKM6jIvO47CpZJOPaqw66DmHfSn4E6ZN7Wk8n3jfpFDxr1ODUAFTAubi4+RNzREkpCpgDj32AoTmbpbGoBJCjJBPA2Nr7kVKNp0BbM58QNYoFSsUlJ9ZhxJ3vsIECf4jVnL86CglCUJU3dJSbkAC6iTZRnbsKacStt3DPnEIKRonSTsBe0c6qznI2FLGoFACfT0KyqSRawAEkk13Ypco7WzSZxjspKm1PIACUka1e9433/SghaU5KikfCAY3/AWp0zJ9LeWLRAJdWAiOSSE/OL3oc7gwVBAToQlB+HnqVHubVWE3syetgBnzkKkGE9bT7nvapk4h4FSiVAuXJJiT1/lA4irmNwp0AsqUZWE6QBF/uzvMSagy3FhyEKHZM9uk018jbRfw/hdwteaF6NQBg234k7f3qjmGDcKzrcMAwQj0zYRtv7mmXGPOeWG3NLiYBQAdosCqNyI2NL4T5jqiSr2PEbml35Am2eweXITsAPff3J5og04htUEXiR0Edaifb36gDaR/nehqsSoOBJum/zpV7gsKYLFtlRKpJIOmDAkm+1fVEpBEwDBi31ne/WhaXAAnSABNk/Mkk/Su8xW6uHCdSdiIEo6bbp6VqEa2T4XMy2ko0pKrwrmDUGDKTOsqAuRpmSrgnqN64VhVJUQoerVCViSk6TeDHq6e9aT4X8GIEO4lIcWQNKBcJBvfhR/rWe9IyhsznEfvlaUqhIMbeoz87mjGEwGkBGk/FEja/zuYrU1eHsKSFfs7ciY0piJtxVLOclSlAdaZlSPuJsIHISOR+NJOE+L4stGMbTkZ7muRpghK4IEkcDoD3pm+zZpSWXBB+IfkaFYXBOureSlpYW+oadSVAJAuVKJAgCCe5itG8P5MlhpDQvF1E8nk0mHHNdlMs4/4jOjYew/KvV8c3r1d6OY/M2euqWEiSQEcqJkn3qplGDU6oJQPWpUSeByoniP7VYeQC2o8gR7Df8AOpPCYJebCTAJiTz2+tQXti+JSb8l3xvhjraSVklKYtv7nueldZZj1lpOHSrS09AUVSS2dzHSSBPzor4zwTWhDsyuYgK3EG+2wNAcHjC2EBBKnFai4TERwL7VHE3w+4iNE8I+F04dRUHCp1SdOoJskEgkieVARPSmd3CKCyoGJsozIBFxb58Uh+HfEqlpbaRd1CCVGYuCAJmZHEVYzVeLUpQnU0bqUkGJAiJJg33ipSTk6mw1vsflFCvUpYCU8zv3/wBUv4rFJQ8lEQqwSFGekRxEnbegQxDzMIUPNbSASkxGxIvO8/Sh6s3dcc86AAdjykJi4tPO/aljju2grivI0IwaVO6UtkhIvB37WtH96S/FD7xdXoQlLSQEq8sApkbEEbcD5VPjM1AOpIWNQhz1biZgAbE8mr2GWp0ltiENnTrIuAYmST86rBOGyanbAGbYgFvBtNHzCi7gAMJIBIk9ZNSMQ224FKEqSlRMbBMkj68c1FnucHCnyG0JVBCi5/8AktvbYT+VDMJii+HEKs4rYHaDM82rojVFKPZHi0tu6lpkIhSE9FKMC3XTNfcdhUEBbaSCpRKyVdTIG0AjcgVcwXhnU2pTyiBquUX0hKfTI7yb1bYy1hKFJcCjoH8QgKVAComxMgX79KLklsDaADOaLggESFXVwb/5epWwRr1WUFQPnFqHLSEq0DaQAf17CmrNsvbZS3L/AJhUCTA2i2/In8q0/BvIIxuIiQQdUWvv7/ShjrSjCiISLDqe9En8WUpHpSTwfbahGNcW4dSjF5i9pt/qglXYQ5lGFU6sMpSComZ6COSdkgXNN/hfwsXVBblmRb0/+TsD/D3oT4Q8Ku4ghZOlon1xIkfwzzMXrWEMhCdKQAlNgBsBwKWrkZIpO5O0pAQpI8sfCiIAP+5q+0jaBFct3NXWhPtVIxroZs5S1NdNMGriG7CvsRVEK2VfLM71OyiulTXaDcVgHsQr1GvtcYlXqP8AnFepgH5dxL9lQbfj/qvmGdWDCLaL2+tWcXhBe4E7g/51rjNEBBSpG5iQBY9d+BaueMkUlF+BmRlS/JLuKHrUjv6E7ge5pdw6dVtMkghMCSJ2Nugok941xC2wk6JAI2ieBfihWCwzgGpsKKiFD0yo3BBgDmso8O/IkU12HsBi2/JIZb03Gpf3lBO4nhJiYHHvX3KPGuJaT5awHWlL1JSudSRuI6CqWIyPGYNnStvSlyNKpBgEXEDZQG9As2bcQnUJ2urf/VaKTbDxs27KPFmCxCShSkpUYGhQAk7QOs96uJwzJIUhCNgmdYNpPpAmLVgDCSEJidQueg+Z5pkyjMiltKQkCBYxzeff3pckFWgenQ1eIsrcZcWoICm4kK73m3ubTSvh/FrjOlptKfLSrUpJHxkGbnkfhVjHZhiCPOZxC5SACgbGI261ouQ5Ay7hgpSEhbyJdOhMkne5FjN6MP5BwSMgzVzU6pwIhKjIHA2JA+tc4LEQ8J2I0kjiTMU+vfZe8NSUvt6Z9OpKpjvHNvnU2S/ZLLgOJeBaF/LbBGo91HYbbVRJdj2LmBxKiw61hlpT53xkmTq/hHQGNzVr7PMsLnnF5BV5elIkGNUmfnHXqK1TK/BeBw8+Vh0jV8RUSqf/AHE1ewuUMtk+W2lMkkwOTF/e1aUZNCNWfnzxdk6m1rdbadSyowdSSAnnSLbczQ7C430BBkhIhMn4R/uv0xiGArUCJBEQay/Nvsgl0qwuIDaCZKFpJ09gQbimppUGkZ0htSyAgEkmAmCST0rSvDfgCPW/uoJMdOoj25ps8I+BmcENU+a6blxQ27JHHvvTMG5t1pa5dmoHYTChtOhAhIsAPnUxbi/WrzTVRvN7d6big2UUIuRV1tF6+toH0qSL01ALCNq4dN6lbNRup70DEBUL10DcVElNq7aTNYzIcer1m3T8hXqgzNyHFCen5CvUwEYtn/hd/DIS88QqbQkk6TwNr0JABRdIUo7STY9fkK345cTIWkKBtFqW8V9m2GUqQ2UXmErj/VcrhLrwWU0Yth8GpS0oCdSlq0pCRN/1rZfCvhpGEaSCP3hEqUdwTuAYtRfIfBzOFkst+sxK1HUoexOw9qMYjCKJAIFqpGL8iNqwD4hyBOMQhJcU3oJiLgz1HypRzL7MVqjS83A39JEd97mtMwuGVyLR271ZVhjBsK3BWbkZbkX2YAKKsS4FjhLcjfknmnDKfB+Ew8BDCO6leome6qOMYVU7RzvVl1k9KdQoDlZRey5so0FCNMRGkR9ItVhtkCDt+lSYaSD1m3tVhSLUaBZVdbkV8Zb71PorzbZmmNZ2sVwlFTKFq5QmgCyFxFfEpvUj6ea5ArGPLTa1RotVoiw9qrK3rGskSmK4e2qRO1cL4tQCRoTXpvX1Sr9q+hF6xiYKqJS5A3+YqRG1RKO1YxAN/wA6mw9QuG9SscVjNAPPFfv1/L/4ivVX8Qn/ANQv5f8AxFep0Z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0" name="Picture 6" descr="http://www.cirac.org/infos-fr/base/anticythere1.jpg"/>
          <p:cNvPicPr>
            <a:picLocks noChangeAspect="1" noChangeArrowheads="1"/>
          </p:cNvPicPr>
          <p:nvPr/>
        </p:nvPicPr>
        <p:blipFill>
          <a:blip r:embed="rId2" cstate="print"/>
          <a:srcRect/>
          <a:stretch>
            <a:fillRect/>
          </a:stretch>
        </p:blipFill>
        <p:spPr bwMode="auto">
          <a:xfrm>
            <a:off x="251521" y="1628800"/>
            <a:ext cx="2808312" cy="4392488"/>
          </a:xfrm>
          <a:prstGeom prst="rect">
            <a:avLst/>
          </a:prstGeom>
          <a:noFill/>
        </p:spPr>
      </p:pic>
      <p:pic>
        <p:nvPicPr>
          <p:cNvPr id="1032" name="Picture 8" descr="http://www.cirac.org/infos-fr/base/anticythere11.jpg"/>
          <p:cNvPicPr>
            <a:picLocks noChangeAspect="1" noChangeArrowheads="1"/>
          </p:cNvPicPr>
          <p:nvPr/>
        </p:nvPicPr>
        <p:blipFill>
          <a:blip r:embed="rId3" cstate="print"/>
          <a:srcRect/>
          <a:stretch>
            <a:fillRect/>
          </a:stretch>
        </p:blipFill>
        <p:spPr bwMode="auto">
          <a:xfrm>
            <a:off x="3059832" y="1628800"/>
            <a:ext cx="2880320" cy="4392488"/>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363272" cy="1196752"/>
          </a:xfrm>
        </p:spPr>
        <p:txBody>
          <a:bodyPr>
            <a:normAutofit fontScale="90000"/>
          </a:bodyPr>
          <a:lstStyle/>
          <a:p>
            <a:r>
              <a:rPr lang="fr-FR" dirty="0" smtClean="0"/>
              <a:t>L’Antiquité: des techniques d’ingénierie dignes des Centraliens d’aujourd’hui</a:t>
            </a:r>
            <a:endParaRPr lang="fr-FR" dirty="0"/>
          </a:p>
        </p:txBody>
      </p:sp>
      <p:pic>
        <p:nvPicPr>
          <p:cNvPr id="5" name="Les_artisans_antiques_des_ing_nieurs_centraliens.mp4">
            <a:hlinkClick r:id="" action="ppaction://media"/>
          </p:cNvPr>
          <p:cNvPicPr>
            <a:picLocks noGrp="1" noRot="1" noChangeAspect="1"/>
          </p:cNvPicPr>
          <p:nvPr>
            <p:ph sz="quarter" idx="1"/>
            <a:videoFile r:link="rId1"/>
          </p:nvPr>
        </p:nvPicPr>
        <p:blipFill>
          <a:blip r:embed="rId3" cstate="print"/>
          <a:stretch>
            <a:fillRect/>
          </a:stretch>
        </p:blipFill>
        <p:spPr>
          <a:xfrm>
            <a:off x="323528" y="1412776"/>
            <a:ext cx="8280920" cy="4968552"/>
          </a:xfrm>
          <a:prstGeom prst="rect">
            <a:avLst/>
          </a:prstGeom>
        </p:spPr>
      </p:pic>
      <p:sp>
        <p:nvSpPr>
          <p:cNvPr id="3" name="Espace réservé du numéro de diapositive 2"/>
          <p:cNvSpPr>
            <a:spLocks noGrp="1"/>
          </p:cNvSpPr>
          <p:nvPr>
            <p:ph type="sldNum" sz="quarter" idx="12"/>
          </p:nvPr>
        </p:nvSpPr>
        <p:spPr/>
        <p:txBody>
          <a:bodyPr/>
          <a:lstStyle/>
          <a:p>
            <a:fld id="{A7FCE51D-6FA6-4A3A-8E22-5F4D63A59230}" type="slidenum">
              <a:rPr lang="fr-FR" smtClean="0"/>
              <a:pPr/>
              <a:t>11</a:t>
            </a:fld>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1498178"/>
          </a:xfrm>
        </p:spPr>
        <p:txBody>
          <a:bodyPr>
            <a:normAutofit fontScale="90000"/>
          </a:bodyPr>
          <a:lstStyle/>
          <a:p>
            <a:r>
              <a:rPr lang="fr-FR" dirty="0" smtClean="0"/>
              <a:t>La Renaissance ou la naissance des sciences « mécanistes » et l’exploration  des « lois de la nature »</a:t>
            </a:r>
            <a:endParaRPr lang="fr-FR" dirty="0"/>
          </a:p>
        </p:txBody>
      </p:sp>
      <p:sp>
        <p:nvSpPr>
          <p:cNvPr id="3" name="Espace réservé du contenu 2"/>
          <p:cNvSpPr>
            <a:spLocks noGrp="1"/>
          </p:cNvSpPr>
          <p:nvPr>
            <p:ph sz="quarter" idx="1"/>
          </p:nvPr>
        </p:nvSpPr>
        <p:spPr>
          <a:xfrm>
            <a:off x="395536" y="5805264"/>
            <a:ext cx="8291264" cy="864096"/>
          </a:xfrm>
        </p:spPr>
        <p:txBody>
          <a:bodyPr>
            <a:normAutofit fontScale="70000" lnSpcReduction="20000"/>
          </a:bodyPr>
          <a:lstStyle/>
          <a:p>
            <a:r>
              <a:rPr lang="fr-FR" dirty="0" smtClean="0"/>
              <a:t>Léonard de Vinci : « la mécanique est le paradis des sciences mathématiques parce qu’avec  elle, nous cueillons le fruit des mathématiques »  </a:t>
            </a:r>
            <a:r>
              <a:rPr lang="fr-FR" i="1" dirty="0" err="1" smtClean="0"/>
              <a:t>cf</a:t>
            </a:r>
            <a:r>
              <a:rPr lang="fr-FR" i="1" dirty="0" smtClean="0"/>
              <a:t> </a:t>
            </a:r>
            <a:r>
              <a:rPr lang="fr-FR" dirty="0" smtClean="0"/>
              <a:t>lettre de motivation à Ludovic Sforza</a:t>
            </a:r>
          </a:p>
          <a:p>
            <a:r>
              <a:rPr lang="fr-FR" dirty="0" smtClean="0"/>
              <a:t> Ingénieur: constructeur et calculateur, industrie militaire (fortifications et armement)</a:t>
            </a:r>
            <a:endParaRPr lang="fr-FR" dirty="0"/>
          </a:p>
        </p:txBody>
      </p:sp>
      <p:pic>
        <p:nvPicPr>
          <p:cNvPr id="4" name="Picture 2" descr="http://t1.gstatic.com/images?q=tbn:ANd9GcQWADDqDVCt_EnOuIznonmF08ArfHCauWizjBOrXEEg-AVFY2_A"/>
          <p:cNvPicPr>
            <a:picLocks noChangeAspect="1" noChangeArrowheads="1"/>
          </p:cNvPicPr>
          <p:nvPr/>
        </p:nvPicPr>
        <p:blipFill>
          <a:blip r:embed="rId2" cstate="print"/>
          <a:srcRect/>
          <a:stretch>
            <a:fillRect/>
          </a:stretch>
        </p:blipFill>
        <p:spPr bwMode="auto">
          <a:xfrm>
            <a:off x="899592" y="1844824"/>
            <a:ext cx="3168352" cy="3816424"/>
          </a:xfrm>
          <a:prstGeom prst="rect">
            <a:avLst/>
          </a:prstGeom>
          <a:noFill/>
        </p:spPr>
      </p:pic>
      <p:pic>
        <p:nvPicPr>
          <p:cNvPr id="40962" name="Picture 2" descr="http://ligerien.christian.pagesperso-orange.fr/wpe56503.jpg"/>
          <p:cNvPicPr>
            <a:picLocks noChangeAspect="1" noChangeArrowheads="1"/>
          </p:cNvPicPr>
          <p:nvPr/>
        </p:nvPicPr>
        <p:blipFill>
          <a:blip r:embed="rId3" cstate="print"/>
          <a:srcRect/>
          <a:stretch>
            <a:fillRect/>
          </a:stretch>
        </p:blipFill>
        <p:spPr bwMode="auto">
          <a:xfrm>
            <a:off x="4788024" y="1916832"/>
            <a:ext cx="3109155" cy="3789040"/>
          </a:xfrm>
          <a:prstGeom prst="rect">
            <a:avLst/>
          </a:prstGeom>
          <a:noFill/>
        </p:spPr>
      </p:pic>
      <p:sp>
        <p:nvSpPr>
          <p:cNvPr id="5" name="Espace réservé du numéro de diapositive 4"/>
          <p:cNvSpPr>
            <a:spLocks noGrp="1"/>
          </p:cNvSpPr>
          <p:nvPr>
            <p:ph type="sldNum" sz="quarter" idx="12"/>
          </p:nvPr>
        </p:nvSpPr>
        <p:spPr/>
        <p:txBody>
          <a:bodyPr/>
          <a:lstStyle/>
          <a:p>
            <a:fld id="{A7FCE51D-6FA6-4A3A-8E22-5F4D63A59230}" type="slidenum">
              <a:rPr lang="fr-FR" smtClean="0"/>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8219256" cy="1143000"/>
          </a:xfrm>
        </p:spPr>
        <p:txBody>
          <a:bodyPr>
            <a:normAutofit fontScale="90000"/>
          </a:bodyPr>
          <a:lstStyle/>
          <a:p>
            <a:r>
              <a:rPr lang="fr-FR" dirty="0" smtClean="0"/>
              <a:t>« La science des ingénieurs » de B.F </a:t>
            </a:r>
            <a:r>
              <a:rPr lang="fr-FR" dirty="0" err="1" smtClean="0"/>
              <a:t>Bélidor</a:t>
            </a:r>
            <a:r>
              <a:rPr lang="fr-FR" dirty="0" smtClean="0"/>
              <a:t>, 1734 multiples </a:t>
            </a:r>
            <a:r>
              <a:rPr lang="fr-FR" dirty="0" err="1" smtClean="0"/>
              <a:t>ré-éditions</a:t>
            </a:r>
            <a:r>
              <a:rPr lang="fr-FR" smtClean="0"/>
              <a:t>=1902</a:t>
            </a:r>
            <a:endParaRPr lang="fr-FR" dirty="0"/>
          </a:p>
        </p:txBody>
      </p:sp>
      <p:sp>
        <p:nvSpPr>
          <p:cNvPr id="3" name="Espace réservé du contenu 2"/>
          <p:cNvSpPr>
            <a:spLocks noGrp="1"/>
          </p:cNvSpPr>
          <p:nvPr>
            <p:ph sz="quarter" idx="1"/>
          </p:nvPr>
        </p:nvSpPr>
        <p:spPr>
          <a:xfrm>
            <a:off x="467544" y="6021288"/>
            <a:ext cx="8219256" cy="504056"/>
          </a:xfrm>
        </p:spPr>
        <p:txBody>
          <a:bodyPr>
            <a:normAutofit/>
          </a:bodyPr>
          <a:lstStyle/>
          <a:p>
            <a:endParaRPr lang="fr-FR" dirty="0"/>
          </a:p>
        </p:txBody>
      </p:sp>
      <p:pic>
        <p:nvPicPr>
          <p:cNvPr id="53250" name="Picture 2" descr="http://www.daveshootsbookseller.com/shop_image/product/002408.jpg"/>
          <p:cNvPicPr>
            <a:picLocks noChangeAspect="1" noChangeArrowheads="1"/>
          </p:cNvPicPr>
          <p:nvPr/>
        </p:nvPicPr>
        <p:blipFill>
          <a:blip r:embed="rId2" cstate="print"/>
          <a:srcRect/>
          <a:stretch>
            <a:fillRect/>
          </a:stretch>
        </p:blipFill>
        <p:spPr bwMode="auto">
          <a:xfrm>
            <a:off x="971600" y="1340768"/>
            <a:ext cx="7299176" cy="4752528"/>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XVIIIème siècle, Les premières écoles: l’ingénieur au service de l’Etat </a:t>
            </a:r>
            <a:endParaRPr lang="fr-FR" dirty="0"/>
          </a:p>
        </p:txBody>
      </p:sp>
      <p:sp>
        <p:nvSpPr>
          <p:cNvPr id="3" name="Espace réservé du contenu 2"/>
          <p:cNvSpPr>
            <a:spLocks noGrp="1"/>
          </p:cNvSpPr>
          <p:nvPr>
            <p:ph sz="quarter" idx="1"/>
          </p:nvPr>
        </p:nvSpPr>
        <p:spPr>
          <a:xfrm>
            <a:off x="323528" y="6021288"/>
            <a:ext cx="8640960" cy="432048"/>
          </a:xfrm>
        </p:spPr>
        <p:txBody>
          <a:bodyPr>
            <a:normAutofit fontScale="92500" lnSpcReduction="10000"/>
          </a:bodyPr>
          <a:lstStyle/>
          <a:p>
            <a:r>
              <a:rPr lang="fr-FR" dirty="0" smtClean="0"/>
              <a:t>1794: école centrale des travaux publics</a:t>
            </a:r>
            <a:endParaRPr lang="fr-FR" dirty="0"/>
          </a:p>
        </p:txBody>
      </p:sp>
      <p:pic>
        <p:nvPicPr>
          <p:cNvPr id="41986" name="Picture 2" descr="http://www.coriolis.polytechnique.fr/Images_C/logoXtexte.jpg"/>
          <p:cNvPicPr>
            <a:picLocks noChangeAspect="1" noChangeArrowheads="1"/>
          </p:cNvPicPr>
          <p:nvPr/>
        </p:nvPicPr>
        <p:blipFill>
          <a:blip r:embed="rId2" cstate="print"/>
          <a:srcRect/>
          <a:stretch>
            <a:fillRect/>
          </a:stretch>
        </p:blipFill>
        <p:spPr bwMode="auto">
          <a:xfrm>
            <a:off x="827584" y="1772816"/>
            <a:ext cx="2787774" cy="3717032"/>
          </a:xfrm>
          <a:prstGeom prst="rect">
            <a:avLst/>
          </a:prstGeom>
          <a:noFill/>
        </p:spPr>
      </p:pic>
      <p:pic>
        <p:nvPicPr>
          <p:cNvPr id="41988" name="Picture 4" descr="http://heymann-photographe.fr/wp-content/uploads/2010/10/Etienne-Heymann-Photographe-de-mariage-%C3%A0-Nancy-3-2.jpg"/>
          <p:cNvPicPr>
            <a:picLocks noChangeAspect="1" noChangeArrowheads="1"/>
          </p:cNvPicPr>
          <p:nvPr/>
        </p:nvPicPr>
        <p:blipFill>
          <a:blip r:embed="rId3" cstate="print"/>
          <a:srcRect/>
          <a:stretch>
            <a:fillRect/>
          </a:stretch>
        </p:blipFill>
        <p:spPr bwMode="auto">
          <a:xfrm>
            <a:off x="3707904" y="1772816"/>
            <a:ext cx="5228116" cy="3672408"/>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L’exemple de Siméon Denis Poisson (1781-1840)</a:t>
            </a:r>
            <a:endParaRPr lang="fr-FR" dirty="0"/>
          </a:p>
        </p:txBody>
      </p:sp>
      <p:sp>
        <p:nvSpPr>
          <p:cNvPr id="3" name="Espace réservé du contenu 2"/>
          <p:cNvSpPr>
            <a:spLocks noGrp="1"/>
          </p:cNvSpPr>
          <p:nvPr>
            <p:ph sz="quarter" idx="1"/>
          </p:nvPr>
        </p:nvSpPr>
        <p:spPr>
          <a:xfrm>
            <a:off x="323528" y="5733256"/>
            <a:ext cx="8075240" cy="864096"/>
          </a:xfrm>
        </p:spPr>
        <p:txBody>
          <a:bodyPr>
            <a:normAutofit fontScale="77500" lnSpcReduction="20000"/>
          </a:bodyPr>
          <a:lstStyle/>
          <a:p>
            <a:r>
              <a:rPr lang="fr-FR" dirty="0" smtClean="0"/>
              <a:t>La formation d’excellence: « La vie n’est bonne qu’à deux choses: faire des mathématiques et les professer » (fonction de répartition, fonction de masse: loi de Poisson)</a:t>
            </a:r>
            <a:endParaRPr lang="fr-FR" dirty="0"/>
          </a:p>
        </p:txBody>
      </p:sp>
      <p:pic>
        <p:nvPicPr>
          <p:cNvPr id="43010" name="Picture 2" descr="http://upload.wikimedia.org/wikipedia/commons/thumb/0/0d/Sim%C3%A9onDenisPoisson.jpg/640px-Sim%C3%A9onDenisPoisson.jpg"/>
          <p:cNvPicPr>
            <a:picLocks noChangeAspect="1" noChangeArrowheads="1"/>
          </p:cNvPicPr>
          <p:nvPr/>
        </p:nvPicPr>
        <p:blipFill>
          <a:blip r:embed="rId2" cstate="print"/>
          <a:srcRect/>
          <a:stretch>
            <a:fillRect/>
          </a:stretch>
        </p:blipFill>
        <p:spPr bwMode="auto">
          <a:xfrm>
            <a:off x="683568" y="1628800"/>
            <a:ext cx="3598773" cy="4032448"/>
          </a:xfrm>
          <a:prstGeom prst="rect">
            <a:avLst/>
          </a:prstGeom>
          <a:noFill/>
        </p:spPr>
      </p:pic>
      <p:pic>
        <p:nvPicPr>
          <p:cNvPr id="5" name="Picture 2" descr="http://upload.wikimedia.org/wikipedia/commons/thumb/1/16/Poisson_pmf.svg/360px-Poisson_pmf.svg.png"/>
          <p:cNvPicPr>
            <a:picLocks noChangeAspect="1" noChangeArrowheads="1"/>
          </p:cNvPicPr>
          <p:nvPr/>
        </p:nvPicPr>
        <p:blipFill>
          <a:blip r:embed="rId3" cstate="print"/>
          <a:srcRect/>
          <a:stretch>
            <a:fillRect/>
          </a:stretch>
        </p:blipFill>
        <p:spPr bwMode="auto">
          <a:xfrm>
            <a:off x="5292080" y="1412776"/>
            <a:ext cx="3168352" cy="2311153"/>
          </a:xfrm>
          <a:prstGeom prst="rect">
            <a:avLst/>
          </a:prstGeom>
          <a:noFill/>
        </p:spPr>
      </p:pic>
      <p:pic>
        <p:nvPicPr>
          <p:cNvPr id="6" name="Picture 4" descr="Image illustrative de l'article Loi de Poisson"/>
          <p:cNvPicPr>
            <a:picLocks noChangeAspect="1" noChangeArrowheads="1"/>
          </p:cNvPicPr>
          <p:nvPr/>
        </p:nvPicPr>
        <p:blipFill>
          <a:blip r:embed="rId4" cstate="print"/>
          <a:srcRect/>
          <a:stretch>
            <a:fillRect/>
          </a:stretch>
        </p:blipFill>
        <p:spPr bwMode="auto">
          <a:xfrm>
            <a:off x="5148064" y="3717033"/>
            <a:ext cx="3384376" cy="2016224"/>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15</a:t>
            </a:fld>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1143000"/>
          </a:xfrm>
        </p:spPr>
        <p:txBody>
          <a:bodyPr>
            <a:normAutofit fontScale="90000"/>
          </a:bodyPr>
          <a:lstStyle/>
          <a:p>
            <a:r>
              <a:rPr lang="fr-FR" dirty="0" smtClean="0"/>
              <a:t>XIXème siècle et l’ingénieur « industrialiste » au service du capitalisme</a:t>
            </a:r>
            <a:endParaRPr lang="fr-FR" dirty="0"/>
          </a:p>
        </p:txBody>
      </p:sp>
      <p:sp>
        <p:nvSpPr>
          <p:cNvPr id="3" name="Espace réservé du contenu 2"/>
          <p:cNvSpPr>
            <a:spLocks noGrp="1"/>
          </p:cNvSpPr>
          <p:nvPr>
            <p:ph sz="quarter" idx="1"/>
          </p:nvPr>
        </p:nvSpPr>
        <p:spPr>
          <a:xfrm>
            <a:off x="467544" y="4725144"/>
            <a:ext cx="8219256" cy="2132856"/>
          </a:xfrm>
        </p:spPr>
        <p:txBody>
          <a:bodyPr>
            <a:normAutofit fontScale="77500" lnSpcReduction="20000"/>
          </a:bodyPr>
          <a:lstStyle/>
          <a:p>
            <a:r>
              <a:rPr lang="fr-FR" sz="2800" dirty="0" smtClean="0"/>
              <a:t>Elle vise à former "des ingénieurs civils spéciaux", capables de construire des usines, de restructurer les anciennes, d'être des conseillers éclairés des chefs d'entreprise, "les directeurs d'usine" qui recevront la formation générale nécessaire à l'industriel, "des capitalistes instruits, capables de choisir avec intelligence leurs spéculations...", "des professeurs" qui diffuseront l'enseignement reçu à l'École dans les départements de la France entière "en faveur des contremaitres et chefs ouvriers".</a:t>
            </a:r>
            <a:endParaRPr lang="fr-FR" dirty="0"/>
          </a:p>
        </p:txBody>
      </p:sp>
      <p:pic>
        <p:nvPicPr>
          <p:cNvPr id="44034" name="Picture 2" descr="http://p3.storage.canalblog.com/31/07/152398/29857791.jpg"/>
          <p:cNvPicPr>
            <a:picLocks noChangeAspect="1" noChangeArrowheads="1"/>
          </p:cNvPicPr>
          <p:nvPr/>
        </p:nvPicPr>
        <p:blipFill>
          <a:blip r:embed="rId2" cstate="print"/>
          <a:srcRect/>
          <a:stretch>
            <a:fillRect/>
          </a:stretch>
        </p:blipFill>
        <p:spPr bwMode="auto">
          <a:xfrm>
            <a:off x="2267744" y="1484784"/>
            <a:ext cx="4402460" cy="3178577"/>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1143000"/>
          </a:xfrm>
        </p:spPr>
        <p:txBody>
          <a:bodyPr>
            <a:normAutofit fontScale="90000"/>
          </a:bodyPr>
          <a:lstStyle/>
          <a:p>
            <a:r>
              <a:rPr lang="fr-FR" dirty="0" smtClean="0"/>
              <a:t>Deuxième vague d’écoles: des ingénieurs civils au service de l’industrie</a:t>
            </a:r>
            <a:endParaRPr lang="fr-FR" dirty="0"/>
          </a:p>
        </p:txBody>
      </p:sp>
      <p:sp>
        <p:nvSpPr>
          <p:cNvPr id="3" name="Espace réservé du contenu 2"/>
          <p:cNvSpPr>
            <a:spLocks noGrp="1"/>
          </p:cNvSpPr>
          <p:nvPr>
            <p:ph sz="quarter" idx="1"/>
          </p:nvPr>
        </p:nvSpPr>
        <p:spPr>
          <a:xfrm>
            <a:off x="251520" y="5877272"/>
            <a:ext cx="8435280" cy="720080"/>
          </a:xfrm>
        </p:spPr>
        <p:txBody>
          <a:bodyPr>
            <a:normAutofit fontScale="85000" lnSpcReduction="20000"/>
          </a:bodyPr>
          <a:lstStyle/>
          <a:p>
            <a:r>
              <a:rPr lang="fr-FR" dirty="0" smtClean="0"/>
              <a:t>1829: Alphonse </a:t>
            </a:r>
            <a:r>
              <a:rPr lang="fr-FR" dirty="0" err="1" smtClean="0"/>
              <a:t>Lavallée</a:t>
            </a:r>
            <a:r>
              <a:rPr lang="fr-FR" dirty="0" smtClean="0"/>
              <a:t>, homme d’affaires</a:t>
            </a:r>
          </a:p>
          <a:p>
            <a:r>
              <a:rPr lang="fr-FR" dirty="0" smtClean="0"/>
              <a:t>1780-1907: premier diplôme d’ingénieur à l’ENSAM</a:t>
            </a:r>
            <a:endParaRPr lang="fr-FR" dirty="0"/>
          </a:p>
        </p:txBody>
      </p:sp>
      <p:pic>
        <p:nvPicPr>
          <p:cNvPr id="2050" name="Picture 2" descr="http://fiquant.mas.ecp.fr/wp-content/img/ecp_logo-col.jpg"/>
          <p:cNvPicPr>
            <a:picLocks noChangeAspect="1" noChangeArrowheads="1"/>
          </p:cNvPicPr>
          <p:nvPr/>
        </p:nvPicPr>
        <p:blipFill>
          <a:blip r:embed="rId2" cstate="print"/>
          <a:srcRect/>
          <a:stretch>
            <a:fillRect/>
          </a:stretch>
        </p:blipFill>
        <p:spPr bwMode="auto">
          <a:xfrm>
            <a:off x="395536" y="1628800"/>
            <a:ext cx="4220627" cy="3720853"/>
          </a:xfrm>
          <a:prstGeom prst="rect">
            <a:avLst/>
          </a:prstGeom>
          <a:noFill/>
        </p:spPr>
      </p:pic>
      <p:pic>
        <p:nvPicPr>
          <p:cNvPr id="2052" name="Picture 4" descr="http://www.studyramagrandesecoles.com/fckEditor/upload/logo%20paristech.jpg"/>
          <p:cNvPicPr>
            <a:picLocks noChangeAspect="1" noChangeArrowheads="1"/>
          </p:cNvPicPr>
          <p:nvPr/>
        </p:nvPicPr>
        <p:blipFill>
          <a:blip r:embed="rId3" cstate="print"/>
          <a:srcRect/>
          <a:stretch>
            <a:fillRect/>
          </a:stretch>
        </p:blipFill>
        <p:spPr bwMode="auto">
          <a:xfrm>
            <a:off x="4716016" y="1844824"/>
            <a:ext cx="4042420" cy="3744416"/>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Au XXème siècle: la prise en charge de la production</a:t>
            </a:r>
            <a:endParaRPr lang="fr-FR" dirty="0"/>
          </a:p>
        </p:txBody>
      </p:sp>
      <p:sp>
        <p:nvSpPr>
          <p:cNvPr id="3" name="Espace réservé du contenu 2"/>
          <p:cNvSpPr>
            <a:spLocks noGrp="1"/>
          </p:cNvSpPr>
          <p:nvPr>
            <p:ph sz="quarter" idx="1"/>
          </p:nvPr>
        </p:nvSpPr>
        <p:spPr>
          <a:xfrm>
            <a:off x="683568" y="5584201"/>
            <a:ext cx="8003232" cy="1273799"/>
          </a:xfrm>
        </p:spPr>
        <p:txBody>
          <a:bodyPr>
            <a:noAutofit/>
          </a:bodyPr>
          <a:lstStyle/>
          <a:p>
            <a:r>
              <a:rPr lang="fr-FR" sz="2400" dirty="0" smtClean="0"/>
              <a:t>L’exemple de Pierre Bézier chez Renault, 1933-1975 (courbes et surfaces de Bézier):révolution sur les chaines de </a:t>
            </a:r>
            <a:r>
              <a:rPr lang="fr-FR" sz="2400" dirty="0" smtClean="0"/>
              <a:t>fabrication: avènement de la CAO, logiciels </a:t>
            </a:r>
            <a:r>
              <a:rPr lang="fr-FR" sz="2400" dirty="0" err="1" smtClean="0"/>
              <a:t>Unisurf</a:t>
            </a:r>
            <a:r>
              <a:rPr lang="fr-FR" sz="2400" dirty="0" smtClean="0"/>
              <a:t>, </a:t>
            </a:r>
            <a:r>
              <a:rPr lang="fr-FR" sz="2400" dirty="0" err="1" smtClean="0"/>
              <a:t>Catia</a:t>
            </a:r>
            <a:endParaRPr lang="fr-FR" sz="2400" dirty="0"/>
          </a:p>
        </p:txBody>
      </p:sp>
      <p:pic>
        <p:nvPicPr>
          <p:cNvPr id="16390" name="Picture 6" descr="https://patrimoine.gadz.org/img/gadz/bezier.jpg"/>
          <p:cNvPicPr>
            <a:picLocks noChangeAspect="1" noChangeArrowheads="1"/>
          </p:cNvPicPr>
          <p:nvPr/>
        </p:nvPicPr>
        <p:blipFill>
          <a:blip r:embed="rId2" cstate="print"/>
          <a:srcRect/>
          <a:stretch>
            <a:fillRect/>
          </a:stretch>
        </p:blipFill>
        <p:spPr bwMode="auto">
          <a:xfrm>
            <a:off x="2927858" y="2407440"/>
            <a:ext cx="2789351" cy="3176761"/>
          </a:xfrm>
          <a:prstGeom prst="rect">
            <a:avLst/>
          </a:prstGeom>
          <a:noFill/>
        </p:spPr>
      </p:pic>
      <p:pic>
        <p:nvPicPr>
          <p:cNvPr id="16394" name="Picture 10" descr="http://www.1960pcug.org/pcnews/1999/07/bezier_4-point.gif"/>
          <p:cNvPicPr>
            <a:picLocks noChangeAspect="1" noChangeArrowheads="1"/>
          </p:cNvPicPr>
          <p:nvPr/>
        </p:nvPicPr>
        <p:blipFill>
          <a:blip r:embed="rId3" cstate="print"/>
          <a:srcRect/>
          <a:stretch>
            <a:fillRect/>
          </a:stretch>
        </p:blipFill>
        <p:spPr bwMode="auto">
          <a:xfrm>
            <a:off x="179512" y="1484784"/>
            <a:ext cx="2924200" cy="1845312"/>
          </a:xfrm>
          <a:prstGeom prst="rect">
            <a:avLst/>
          </a:prstGeom>
          <a:noFill/>
        </p:spPr>
      </p:pic>
      <p:pic>
        <p:nvPicPr>
          <p:cNvPr id="16396" name="Picture 12" descr="http://i.apreslachat.com/img/8/9/8/19898.jpg"/>
          <p:cNvPicPr>
            <a:picLocks noChangeAspect="1" noChangeArrowheads="1"/>
          </p:cNvPicPr>
          <p:nvPr/>
        </p:nvPicPr>
        <p:blipFill>
          <a:blip r:embed="rId4" cstate="print"/>
          <a:srcRect/>
          <a:stretch>
            <a:fillRect/>
          </a:stretch>
        </p:blipFill>
        <p:spPr bwMode="auto">
          <a:xfrm>
            <a:off x="5652120" y="1484784"/>
            <a:ext cx="3149021" cy="2251944"/>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1143000"/>
          </a:xfrm>
        </p:spPr>
        <p:txBody>
          <a:bodyPr>
            <a:normAutofit fontScale="90000"/>
          </a:bodyPr>
          <a:lstStyle/>
          <a:p>
            <a:r>
              <a:rPr lang="fr-FR" dirty="0" smtClean="0"/>
              <a:t>Aujourd’hui, entre innovation, management  et stratégie </a:t>
            </a:r>
            <a:endParaRPr lang="fr-FR" dirty="0"/>
          </a:p>
        </p:txBody>
      </p:sp>
      <p:sp>
        <p:nvSpPr>
          <p:cNvPr id="3" name="Espace réservé du contenu 2"/>
          <p:cNvSpPr>
            <a:spLocks noGrp="1"/>
          </p:cNvSpPr>
          <p:nvPr>
            <p:ph sz="quarter" idx="1"/>
          </p:nvPr>
        </p:nvSpPr>
        <p:spPr>
          <a:xfrm>
            <a:off x="467544" y="5805264"/>
            <a:ext cx="8219256" cy="648072"/>
          </a:xfrm>
        </p:spPr>
        <p:txBody>
          <a:bodyPr>
            <a:noAutofit/>
          </a:bodyPr>
          <a:lstStyle/>
          <a:p>
            <a:r>
              <a:rPr lang="fr-FR" sz="3200" dirty="0" smtClean="0"/>
              <a:t>La recherche et le conseil: de nouveaux terrains</a:t>
            </a:r>
            <a:endParaRPr lang="fr-FR" sz="3200" dirty="0"/>
          </a:p>
        </p:txBody>
      </p:sp>
      <p:pic>
        <p:nvPicPr>
          <p:cNvPr id="17410" name="Picture 2" descr="Comment les consommateurs européens perçoivent-ils l'innovation ?"/>
          <p:cNvPicPr>
            <a:picLocks noChangeAspect="1" noChangeArrowheads="1"/>
          </p:cNvPicPr>
          <p:nvPr/>
        </p:nvPicPr>
        <p:blipFill>
          <a:blip r:embed="rId2" cstate="print"/>
          <a:srcRect/>
          <a:stretch>
            <a:fillRect/>
          </a:stretch>
        </p:blipFill>
        <p:spPr bwMode="auto">
          <a:xfrm>
            <a:off x="971600" y="1628800"/>
            <a:ext cx="3057525" cy="3562351"/>
          </a:xfrm>
          <a:prstGeom prst="rect">
            <a:avLst/>
          </a:prstGeom>
          <a:noFill/>
        </p:spPr>
      </p:pic>
      <p:pic>
        <p:nvPicPr>
          <p:cNvPr id="17412" name="Picture 4" descr="strat"/>
          <p:cNvPicPr>
            <a:picLocks noChangeAspect="1" noChangeArrowheads="1"/>
          </p:cNvPicPr>
          <p:nvPr/>
        </p:nvPicPr>
        <p:blipFill>
          <a:blip r:embed="rId3" cstate="print"/>
          <a:srcRect/>
          <a:stretch>
            <a:fillRect/>
          </a:stretch>
        </p:blipFill>
        <p:spPr bwMode="auto">
          <a:xfrm>
            <a:off x="4355976" y="1628800"/>
            <a:ext cx="4491917" cy="3672408"/>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du cours</a:t>
            </a:r>
            <a:endParaRPr lang="fr-FR" dirty="0"/>
          </a:p>
        </p:txBody>
      </p:sp>
      <p:sp>
        <p:nvSpPr>
          <p:cNvPr id="3" name="Espace réservé du contenu 2"/>
          <p:cNvSpPr>
            <a:spLocks noGrp="1"/>
          </p:cNvSpPr>
          <p:nvPr>
            <p:ph sz="quarter" idx="1"/>
          </p:nvPr>
        </p:nvSpPr>
        <p:spPr>
          <a:xfrm>
            <a:off x="395536" y="1447800"/>
            <a:ext cx="8291264" cy="5005536"/>
          </a:xfrm>
        </p:spPr>
        <p:txBody>
          <a:bodyPr>
            <a:noAutofit/>
          </a:bodyPr>
          <a:lstStyle/>
          <a:p>
            <a:r>
              <a:rPr lang="fr-FR" sz="3600" dirty="0" smtClean="0"/>
              <a:t>Préparation à la recherche de stage et connaissance du monde du travail</a:t>
            </a:r>
          </a:p>
          <a:p>
            <a:r>
              <a:rPr lang="fr-FR" sz="3600" dirty="0" smtClean="0"/>
              <a:t>Optimiser votre bilan personnel </a:t>
            </a:r>
          </a:p>
          <a:p>
            <a:r>
              <a:rPr lang="fr-FR" sz="3600" dirty="0" smtClean="0"/>
              <a:t>Apprentissage des méthodologies de communication professionnelle: CV, lettre de motivation, entretien de recrutement applications. 2CM et 4TD</a:t>
            </a:r>
          </a:p>
          <a:p>
            <a:r>
              <a:rPr lang="fr-FR" sz="3600" dirty="0" smtClean="0"/>
              <a:t>=Faire la différence face aux autres candidats</a:t>
            </a:r>
            <a:endParaRPr lang="fr-FR" sz="3600" dirty="0"/>
          </a:p>
        </p:txBody>
      </p:sp>
      <p:sp>
        <p:nvSpPr>
          <p:cNvPr id="4" name="Espace réservé du numéro de diapositive 3"/>
          <p:cNvSpPr>
            <a:spLocks noGrp="1"/>
          </p:cNvSpPr>
          <p:nvPr>
            <p:ph type="sldNum" sz="quarter" idx="12"/>
          </p:nvPr>
        </p:nvSpPr>
        <p:spPr/>
        <p:txBody>
          <a:bodyPr/>
          <a:lstStyle/>
          <a:p>
            <a:fld id="{A7FCE51D-6FA6-4A3A-8E22-5F4D63A59230}" type="slidenum">
              <a:rPr lang="fr-FR" smtClean="0"/>
              <a:pPr/>
              <a:t>2</a:t>
            </a:fld>
            <a:endParaRPr lang="fr-FR"/>
          </a:p>
        </p:txBody>
      </p:sp>
    </p:spTree>
    <p:extLst>
      <p:ext uri="{BB962C8B-B14F-4D97-AF65-F5344CB8AC3E}">
        <p14:creationId xmlns:p14="http://schemas.microsoft.com/office/powerpoint/2010/main" val="747532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78098"/>
          </a:xfrm>
        </p:spPr>
        <p:txBody>
          <a:bodyPr/>
          <a:lstStyle/>
          <a:p>
            <a:r>
              <a:rPr lang="fr-FR" dirty="0" smtClean="0"/>
              <a:t>L’ingénieur de demain…</a:t>
            </a:r>
            <a:endParaRPr lang="fr-FR" dirty="0"/>
          </a:p>
        </p:txBody>
      </p:sp>
      <p:sp>
        <p:nvSpPr>
          <p:cNvPr id="3" name="Espace réservé du contenu 2"/>
          <p:cNvSpPr>
            <a:spLocks noGrp="1"/>
          </p:cNvSpPr>
          <p:nvPr>
            <p:ph sz="quarter" idx="1"/>
          </p:nvPr>
        </p:nvSpPr>
        <p:spPr>
          <a:xfrm>
            <a:off x="914400" y="1916832"/>
            <a:ext cx="7772400" cy="4102968"/>
          </a:xfrm>
        </p:spPr>
        <p:txBody>
          <a:bodyPr>
            <a:normAutofit/>
          </a:bodyPr>
          <a:lstStyle/>
          <a:p>
            <a:r>
              <a:rPr lang="fr-FR" dirty="0" smtClean="0"/>
              <a:t>Evolution des  technologies</a:t>
            </a:r>
          </a:p>
          <a:p>
            <a:pPr marL="268288" indent="0">
              <a:spcBef>
                <a:spcPts val="0"/>
              </a:spcBef>
              <a:buNone/>
            </a:pPr>
            <a:r>
              <a:rPr lang="fr-FR" sz="2400" dirty="0" smtClean="0"/>
              <a:t>(informatiques, nanotechnologies, nouveaux matériaux…)</a:t>
            </a:r>
          </a:p>
          <a:p>
            <a:r>
              <a:rPr lang="fr-FR" dirty="0" smtClean="0"/>
              <a:t>Evolution des méthodes de travail et d’organisation des entreprise </a:t>
            </a:r>
          </a:p>
          <a:p>
            <a:r>
              <a:rPr lang="fr-FR" dirty="0" smtClean="0"/>
              <a:t>Evolution de la société et de ses attentes: </a:t>
            </a:r>
          </a:p>
          <a:p>
            <a:pPr marL="268288" indent="0">
              <a:spcBef>
                <a:spcPts val="0"/>
              </a:spcBef>
              <a:buNone/>
            </a:pPr>
            <a:r>
              <a:rPr lang="fr-FR" sz="2400" dirty="0" smtClean="0"/>
              <a:t>(louer plutôt que posséder, impression 3D, Do It </a:t>
            </a:r>
            <a:r>
              <a:rPr lang="fr-FR" sz="2400" dirty="0" err="1" smtClean="0"/>
              <a:t>Yourself</a:t>
            </a:r>
            <a:r>
              <a:rPr lang="fr-FR" sz="2400" dirty="0" smtClean="0"/>
              <a:t> =&gt; Evolution des schémas économiques)</a:t>
            </a:r>
          </a:p>
          <a:p>
            <a:pPr marL="268288" indent="0">
              <a:spcBef>
                <a:spcPts val="0"/>
              </a:spcBef>
              <a:buNone/>
            </a:pPr>
            <a:endParaRPr lang="fr-FR" sz="2400" dirty="0" smtClean="0"/>
          </a:p>
          <a:p>
            <a:pPr marL="268288" indent="0">
              <a:spcBef>
                <a:spcPts val="0"/>
              </a:spcBef>
              <a:buNone/>
            </a:pPr>
            <a:r>
              <a:rPr lang="fr-FR" sz="2400" dirty="0" smtClean="0"/>
              <a:t>→ </a:t>
            </a:r>
            <a:r>
              <a:rPr lang="fr-FR" dirty="0"/>
              <a:t>Evolution du métier de l’ingénieur </a:t>
            </a:r>
          </a:p>
          <a:p>
            <a:pPr marL="0" indent="0">
              <a:buNone/>
            </a:pPr>
            <a:endParaRPr lang="fr-FR" dirty="0" smtClean="0"/>
          </a:p>
          <a:p>
            <a:pPr marL="0" indent="0">
              <a:buNone/>
            </a:pPr>
            <a:endParaRPr lang="fr-FR" dirty="0"/>
          </a:p>
        </p:txBody>
      </p:sp>
      <p:pic>
        <p:nvPicPr>
          <p:cNvPr id="45058" name="Picture 2" descr="http://www.st-ambroise.org/l-enseignement-general-et-technologique/informations-pratiques/orientation/avenir.gif"/>
          <p:cNvPicPr>
            <a:picLocks noChangeAspect="1" noChangeArrowheads="1"/>
          </p:cNvPicPr>
          <p:nvPr/>
        </p:nvPicPr>
        <p:blipFill>
          <a:blip r:embed="rId3" cstate="print"/>
          <a:srcRect/>
          <a:stretch>
            <a:fillRect/>
          </a:stretch>
        </p:blipFill>
        <p:spPr bwMode="auto">
          <a:xfrm>
            <a:off x="7229475" y="188640"/>
            <a:ext cx="1663005" cy="1728192"/>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20</a:t>
            </a:fld>
            <a:endParaRPr lang="fr-FR"/>
          </a:p>
        </p:txBody>
      </p:sp>
    </p:spTree>
    <p:extLst>
      <p:ext uri="{BB962C8B-B14F-4D97-AF65-F5344CB8AC3E}">
        <p14:creationId xmlns:p14="http://schemas.microsoft.com/office/powerpoint/2010/main" val="2168153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Derrière l’histoire, une constante émerge</a:t>
            </a:r>
            <a:endParaRPr lang="fr-FR" dirty="0"/>
          </a:p>
        </p:txBody>
      </p:sp>
      <p:graphicFrame>
        <p:nvGraphicFramePr>
          <p:cNvPr id="6" name="Espace réservé du contenu 5"/>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A7FCE51D-6FA6-4A3A-8E22-5F4D63A59230}" type="slidenum">
              <a:rPr lang="fr-FR" smtClean="0"/>
              <a:pPr/>
              <a:t>21</a:t>
            </a:fld>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0"/>
            <a:ext cx="7772400" cy="908720"/>
          </a:xfrm>
        </p:spPr>
        <p:txBody>
          <a:bodyPr>
            <a:normAutofit/>
          </a:bodyPr>
          <a:lstStyle/>
          <a:p>
            <a:r>
              <a:rPr lang="fr-FR" dirty="0" smtClean="0"/>
              <a:t>L’Ingénieur en France</a:t>
            </a:r>
            <a:endParaRPr lang="fr-FR" dirty="0"/>
          </a:p>
        </p:txBody>
      </p:sp>
      <p:sp>
        <p:nvSpPr>
          <p:cNvPr id="3" name="Espace réservé du contenu 2"/>
          <p:cNvSpPr>
            <a:spLocks noGrp="1"/>
          </p:cNvSpPr>
          <p:nvPr>
            <p:ph sz="quarter" idx="1"/>
          </p:nvPr>
        </p:nvSpPr>
        <p:spPr>
          <a:xfrm>
            <a:off x="611560" y="1052736"/>
            <a:ext cx="8424936" cy="5472608"/>
          </a:xfrm>
        </p:spPr>
        <p:txBody>
          <a:bodyPr>
            <a:normAutofit fontScale="92500" lnSpcReduction="20000"/>
          </a:bodyPr>
          <a:lstStyle/>
          <a:p>
            <a:r>
              <a:rPr lang="fr-FR" sz="3600" dirty="0" smtClean="0"/>
              <a:t>un titre </a:t>
            </a:r>
          </a:p>
          <a:p>
            <a:r>
              <a:rPr lang="fr-FR" sz="3600" dirty="0" smtClean="0"/>
              <a:t>une profession</a:t>
            </a:r>
          </a:p>
          <a:p>
            <a:r>
              <a:rPr lang="fr-FR" sz="3600" dirty="0" smtClean="0"/>
              <a:t>un intitulé d’emploi (ex: ingénieur sécurité)</a:t>
            </a:r>
          </a:p>
          <a:p>
            <a:pPr marL="0" indent="0">
              <a:spcBef>
                <a:spcPts val="1200"/>
              </a:spcBef>
              <a:buNone/>
            </a:pPr>
            <a:r>
              <a:rPr lang="fr-FR" sz="3600" dirty="0" smtClean="0"/>
              <a:t>En France, seul le titre d’ingénieur diplômé est protégé</a:t>
            </a:r>
          </a:p>
          <a:p>
            <a:pPr marL="0" indent="0">
              <a:buNone/>
            </a:pPr>
            <a:r>
              <a:rPr lang="fr-FR" sz="3600" dirty="0" smtClean="0"/>
              <a:t>	La CTI, instance officielle 				d’accréditation des formations 			avant l’habilitation par l’Etat et le 			ministère</a:t>
            </a:r>
          </a:p>
          <a:p>
            <a:pPr marL="0" indent="0">
              <a:buNone/>
            </a:pPr>
            <a:r>
              <a:rPr lang="fr-FR" sz="3600" dirty="0" smtClean="0"/>
              <a:t>Environ 200 institutions habilitées puis régulièrement accréditées par la CTI</a:t>
            </a:r>
          </a:p>
          <a:p>
            <a:pPr>
              <a:buNone/>
            </a:pPr>
            <a:endParaRPr lang="fr-FR" sz="3600" dirty="0"/>
          </a:p>
        </p:txBody>
      </p:sp>
      <p:pic>
        <p:nvPicPr>
          <p:cNvPr id="18434" name="Picture 2" descr="http://www.cti-commission.fr/IMG/gif/Log_CTI_quadri-2.gif"/>
          <p:cNvPicPr>
            <a:picLocks noChangeAspect="1" noChangeArrowheads="1"/>
          </p:cNvPicPr>
          <p:nvPr/>
        </p:nvPicPr>
        <p:blipFill>
          <a:blip r:embed="rId2" cstate="print"/>
          <a:srcRect/>
          <a:stretch>
            <a:fillRect/>
          </a:stretch>
        </p:blipFill>
        <p:spPr bwMode="auto">
          <a:xfrm>
            <a:off x="179512" y="3573016"/>
            <a:ext cx="1368152" cy="1440160"/>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22</a:t>
            </a:fld>
            <a:endParaRPr lang="fr-FR"/>
          </a:p>
        </p:txBody>
      </p:sp>
    </p:spTree>
    <p:extLst>
      <p:ext uri="{BB962C8B-B14F-4D97-AF65-F5344CB8AC3E}">
        <p14:creationId xmlns:p14="http://schemas.microsoft.com/office/powerpoint/2010/main" val="2991149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914400" y="476672"/>
            <a:ext cx="7772400" cy="5976664"/>
          </a:xfrm>
        </p:spPr>
        <p:txBody>
          <a:bodyPr>
            <a:normAutofit fontScale="92500" lnSpcReduction="10000"/>
          </a:bodyPr>
          <a:lstStyle/>
          <a:p>
            <a:pPr>
              <a:buNone/>
            </a:pPr>
            <a:r>
              <a:rPr lang="fr-FR" dirty="0" smtClean="0"/>
              <a:t>«</a:t>
            </a:r>
            <a:r>
              <a:rPr lang="fr-FR" sz="3000" dirty="0" smtClean="0"/>
              <a:t> Le métier de base de l'ingénieur consiste à résoudre des problèmes de nature technologique, concrets et souvent complexes, liés à la conception, à la réalisation et à la mise en œuvre de produits, de systèmes ou de services. Cette aptitude résulte d'un ensemble de connaissances techniques d'une part, économiques, sociales et humaines d'autre part, reposant sur une solide culture scientifique.</a:t>
            </a:r>
            <a:br>
              <a:rPr lang="fr-FR" sz="3000" dirty="0" smtClean="0"/>
            </a:br>
            <a:r>
              <a:rPr lang="fr-FR" sz="3000" dirty="0" smtClean="0"/>
              <a:t>L'activité de l'ingénieur s'exerce... Elle mobilise des hommes et des moyens techniques et financiers, le plus souvent dans un contexte international. Elle reçoit une sanction économique et sociale, et associe à son objet des préoccupations de protection de l'homme, de la vie et de l'environnement, et plus généralement du bien-être collectif »</a:t>
            </a:r>
            <a:endParaRPr lang="fr-FR" sz="3000" dirty="0"/>
          </a:p>
        </p:txBody>
      </p:sp>
      <p:sp>
        <p:nvSpPr>
          <p:cNvPr id="4" name="Espace réservé du numéro de diapositive 3"/>
          <p:cNvSpPr>
            <a:spLocks noGrp="1"/>
          </p:cNvSpPr>
          <p:nvPr>
            <p:ph type="sldNum" sz="quarter" idx="12"/>
          </p:nvPr>
        </p:nvSpPr>
        <p:spPr/>
        <p:txBody>
          <a:bodyPr/>
          <a:lstStyle/>
          <a:p>
            <a:fld id="{A7FCE51D-6FA6-4A3A-8E22-5F4D63A59230}" type="slidenum">
              <a:rPr lang="fr-FR" smtClean="0"/>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8712968" cy="836712"/>
          </a:xfrm>
        </p:spPr>
        <p:txBody>
          <a:bodyPr>
            <a:normAutofit fontScale="90000"/>
          </a:bodyPr>
          <a:lstStyle/>
          <a:p>
            <a:pPr algn="ctr"/>
            <a:r>
              <a:rPr lang="fr-FR" sz="2400" dirty="0" smtClean="0"/>
              <a:t>Double qualification: formation/expérience, phases déductives et phases inductives</a:t>
            </a:r>
            <a:endParaRPr lang="fr-FR" sz="2400" dirty="0"/>
          </a:p>
        </p:txBody>
      </p:sp>
      <p:graphicFrame>
        <p:nvGraphicFramePr>
          <p:cNvPr id="8" name="Espace réservé du contenu 7"/>
          <p:cNvGraphicFramePr>
            <a:graphicFrameLocks noGrp="1"/>
          </p:cNvGraphicFramePr>
          <p:nvPr>
            <p:ph sz="quarter" idx="1"/>
            <p:extLst>
              <p:ext uri="{D42A27DB-BD31-4B8C-83A1-F6EECF244321}">
                <p14:modId xmlns:p14="http://schemas.microsoft.com/office/powerpoint/2010/main" val="2396498711"/>
              </p:ext>
            </p:extLst>
          </p:nvPr>
        </p:nvGraphicFramePr>
        <p:xfrm>
          <a:off x="179512" y="764705"/>
          <a:ext cx="8785224" cy="2088231"/>
        </p:xfrm>
        <a:graphic>
          <a:graphicData uri="http://schemas.openxmlformats.org/drawingml/2006/table">
            <a:tbl>
              <a:tblPr firstRow="1" bandRow="1">
                <a:tableStyleId>{69CF1AB2-1976-4502-BF36-3FF5EA218861}</a:tableStyleId>
              </a:tblPr>
              <a:tblGrid>
                <a:gridCol w="2196306"/>
                <a:gridCol w="2196306"/>
                <a:gridCol w="2196306"/>
                <a:gridCol w="2196306"/>
              </a:tblGrid>
              <a:tr h="777969">
                <a:tc>
                  <a:txBody>
                    <a:bodyPr/>
                    <a:lstStyle/>
                    <a:p>
                      <a:r>
                        <a:rPr lang="fr-FR" b="1" dirty="0" smtClean="0"/>
                        <a:t>Schéma anglais</a:t>
                      </a:r>
                      <a:endParaRPr lang="fr-FR" b="1" dirty="0"/>
                    </a:p>
                  </a:txBody>
                  <a:tcPr/>
                </a:tc>
                <a:tc>
                  <a:txBody>
                    <a:bodyPr/>
                    <a:lstStyle/>
                    <a:p>
                      <a:r>
                        <a:rPr lang="fr-FR" b="1" dirty="0" smtClean="0"/>
                        <a:t>2 </a:t>
                      </a:r>
                      <a:r>
                        <a:rPr lang="fr-FR" b="1" dirty="0" smtClean="0"/>
                        <a:t>années</a:t>
                      </a:r>
                      <a:r>
                        <a:rPr lang="fr-FR" b="1" baseline="0" dirty="0" smtClean="0"/>
                        <a:t> d’études spécialisées (Meng)</a:t>
                      </a:r>
                      <a:endParaRPr lang="fr-FR" b="1" dirty="0"/>
                    </a:p>
                  </a:txBody>
                  <a:tcPr/>
                </a:tc>
                <a:tc>
                  <a:txBody>
                    <a:bodyPr/>
                    <a:lstStyle/>
                    <a:p>
                      <a:r>
                        <a:rPr lang="fr-FR" b="1" smtClean="0"/>
                        <a:t>2</a:t>
                      </a:r>
                      <a:r>
                        <a:rPr lang="fr-FR" b="1" baseline="0" smtClean="0"/>
                        <a:t> </a:t>
                      </a:r>
                      <a:r>
                        <a:rPr lang="fr-FR" b="1" smtClean="0"/>
                        <a:t>années </a:t>
                      </a:r>
                      <a:r>
                        <a:rPr lang="fr-FR" b="1" dirty="0" smtClean="0"/>
                        <a:t>de training </a:t>
                      </a:r>
                      <a:r>
                        <a:rPr lang="fr-FR" b="1" dirty="0" err="1" smtClean="0"/>
                        <a:t>tutoré</a:t>
                      </a:r>
                      <a:endParaRPr lang="fr-FR" b="1" dirty="0"/>
                    </a:p>
                  </a:txBody>
                  <a:tcPr/>
                </a:tc>
                <a:tc>
                  <a:txBody>
                    <a:bodyPr/>
                    <a:lstStyle/>
                    <a:p>
                      <a:r>
                        <a:rPr lang="fr-FR" b="1" dirty="0" smtClean="0"/>
                        <a:t>4 années d’études</a:t>
                      </a:r>
                      <a:endParaRPr lang="fr-FR" b="1" dirty="0"/>
                    </a:p>
                  </a:txBody>
                  <a:tcPr/>
                </a:tc>
              </a:tr>
              <a:tr h="655131">
                <a:tc>
                  <a:txBody>
                    <a:bodyPr/>
                    <a:lstStyle/>
                    <a:p>
                      <a:r>
                        <a:rPr lang="fr-FR" b="1" dirty="0" smtClean="0"/>
                        <a:t>Schéma français</a:t>
                      </a:r>
                    </a:p>
                  </a:txBody>
                  <a:tcPr/>
                </a:tc>
                <a:tc>
                  <a:txBody>
                    <a:bodyPr/>
                    <a:lstStyle/>
                    <a:p>
                      <a:r>
                        <a:rPr lang="fr-FR" b="1" dirty="0" smtClean="0"/>
                        <a:t>2+1 années d’études de base</a:t>
                      </a:r>
                      <a:endParaRPr lang="fr-FR" b="1" dirty="0"/>
                    </a:p>
                  </a:txBody>
                  <a:tcPr/>
                </a:tc>
                <a:tc>
                  <a:txBody>
                    <a:bodyPr/>
                    <a:lstStyle/>
                    <a:p>
                      <a:r>
                        <a:rPr lang="fr-FR" b="1" dirty="0" smtClean="0"/>
                        <a:t>2 années mixtes études/stages</a:t>
                      </a:r>
                      <a:endParaRPr lang="fr-FR" b="1" dirty="0"/>
                    </a:p>
                  </a:txBody>
                  <a:tcPr/>
                </a:tc>
                <a:tc>
                  <a:txBody>
                    <a:bodyPr/>
                    <a:lstStyle/>
                    <a:p>
                      <a:r>
                        <a:rPr lang="fr-FR" b="1" dirty="0" smtClean="0"/>
                        <a:t>5 années d’études</a:t>
                      </a:r>
                      <a:endParaRPr lang="fr-FR" b="1" dirty="0"/>
                    </a:p>
                  </a:txBody>
                  <a:tcPr/>
                </a:tc>
              </a:tr>
              <a:tr h="655131">
                <a:tc>
                  <a:txBody>
                    <a:bodyPr/>
                    <a:lstStyle/>
                    <a:p>
                      <a:r>
                        <a:rPr lang="fr-FR" b="1" dirty="0" smtClean="0"/>
                        <a:t>Schéma allemand </a:t>
                      </a:r>
                      <a:endParaRPr lang="fr-FR" b="1" dirty="0"/>
                    </a:p>
                  </a:txBody>
                  <a:tcPr/>
                </a:tc>
                <a:tc>
                  <a:txBody>
                    <a:bodyPr/>
                    <a:lstStyle/>
                    <a:p>
                      <a:r>
                        <a:rPr lang="fr-FR" b="1" dirty="0" smtClean="0"/>
                        <a:t>2 années de cycle préparatoire</a:t>
                      </a:r>
                      <a:endParaRPr lang="fr-FR" b="1" dirty="0"/>
                    </a:p>
                  </a:txBody>
                  <a:tcPr/>
                </a:tc>
                <a:tc>
                  <a:txBody>
                    <a:bodyPr/>
                    <a:lstStyle/>
                    <a:p>
                      <a:r>
                        <a:rPr lang="fr-FR" b="1" dirty="0" smtClean="0"/>
                        <a:t>3 années de cycle terminal</a:t>
                      </a:r>
                      <a:endParaRPr lang="fr-FR" b="1" dirty="0"/>
                    </a:p>
                  </a:txBody>
                  <a:tcPr/>
                </a:tc>
                <a:tc>
                  <a:txBody>
                    <a:bodyPr/>
                    <a:lstStyle/>
                    <a:p>
                      <a:r>
                        <a:rPr lang="fr-FR" b="1" dirty="0" smtClean="0"/>
                        <a:t>5 années d’études</a:t>
                      </a:r>
                      <a:endParaRPr lang="fr-FR" b="1" dirty="0"/>
                    </a:p>
                  </a:txBody>
                  <a:tcPr/>
                </a:tc>
              </a:tr>
            </a:tbl>
          </a:graphicData>
        </a:graphic>
      </p:graphicFrame>
      <p:graphicFrame>
        <p:nvGraphicFramePr>
          <p:cNvPr id="9" name="Tableau 8"/>
          <p:cNvGraphicFramePr>
            <a:graphicFrameLocks noGrp="1"/>
          </p:cNvGraphicFramePr>
          <p:nvPr/>
        </p:nvGraphicFramePr>
        <p:xfrm>
          <a:off x="179512" y="3053896"/>
          <a:ext cx="8784976" cy="3804104"/>
        </p:xfrm>
        <a:graphic>
          <a:graphicData uri="http://schemas.openxmlformats.org/drawingml/2006/table">
            <a:tbl>
              <a:tblPr firstRow="1" bandRow="1">
                <a:tableStyleId>{69CF1AB2-1976-4502-BF36-3FF5EA218861}</a:tableStyleId>
              </a:tblPr>
              <a:tblGrid>
                <a:gridCol w="2196244"/>
                <a:gridCol w="2196244"/>
                <a:gridCol w="2196244"/>
                <a:gridCol w="2196244"/>
              </a:tblGrid>
              <a:tr h="786584">
                <a:tc>
                  <a:txBody>
                    <a:bodyPr/>
                    <a:lstStyle/>
                    <a:p>
                      <a:pPr algn="ctr"/>
                      <a:r>
                        <a:rPr lang="fr-FR" dirty="0" smtClean="0"/>
                        <a:t>Poids</a:t>
                      </a:r>
                      <a:r>
                        <a:rPr lang="fr-FR" baseline="0" dirty="0" smtClean="0"/>
                        <a:t> estimé</a:t>
                      </a:r>
                      <a:endParaRPr lang="fr-FR" dirty="0"/>
                    </a:p>
                  </a:txBody>
                  <a:tcPr/>
                </a:tc>
                <a:tc>
                  <a:txBody>
                    <a:bodyPr/>
                    <a:lstStyle/>
                    <a:p>
                      <a:pPr algn="ctr"/>
                      <a:endParaRPr lang="fr-FR" dirty="0"/>
                    </a:p>
                  </a:txBody>
                  <a:tcPr/>
                </a:tc>
                <a:tc>
                  <a:txBody>
                    <a:bodyPr/>
                    <a:lstStyle/>
                    <a:p>
                      <a:pPr algn="ctr"/>
                      <a:r>
                        <a:rPr lang="fr-FR" dirty="0" smtClean="0"/>
                        <a:t>Apporté par études traditionnelles</a:t>
                      </a:r>
                      <a:endParaRPr lang="fr-FR" dirty="0"/>
                    </a:p>
                  </a:txBody>
                  <a:tcPr/>
                </a:tc>
                <a:tc>
                  <a:txBody>
                    <a:bodyPr/>
                    <a:lstStyle/>
                    <a:p>
                      <a:pPr algn="ctr"/>
                      <a:r>
                        <a:rPr lang="fr-FR" dirty="0" smtClean="0"/>
                        <a:t>Expérience </a:t>
                      </a:r>
                      <a:r>
                        <a:rPr lang="fr-FR" dirty="0" err="1" smtClean="0"/>
                        <a:t>tutorée</a:t>
                      </a:r>
                      <a:r>
                        <a:rPr lang="fr-FR" dirty="0" smtClean="0"/>
                        <a:t> en immersion</a:t>
                      </a:r>
                      <a:endParaRPr lang="fr-FR" dirty="0"/>
                    </a:p>
                  </a:txBody>
                  <a:tcPr/>
                </a:tc>
              </a:tr>
              <a:tr h="1364274">
                <a:tc>
                  <a:txBody>
                    <a:bodyPr/>
                    <a:lstStyle/>
                    <a:p>
                      <a:pPr algn="ctr"/>
                      <a:r>
                        <a:rPr lang="fr-FR" b="1" dirty="0" smtClean="0"/>
                        <a:t>60%</a:t>
                      </a:r>
                      <a:endParaRPr lang="fr-FR" b="1" dirty="0"/>
                    </a:p>
                  </a:txBody>
                  <a:tcPr/>
                </a:tc>
                <a:tc>
                  <a:txBody>
                    <a:bodyPr/>
                    <a:lstStyle/>
                    <a:p>
                      <a:pPr algn="ctr"/>
                      <a:r>
                        <a:rPr lang="fr-FR" b="1" dirty="0" smtClean="0"/>
                        <a:t>Bagage de connaissances scientifiques et techniques de base</a:t>
                      </a:r>
                      <a:r>
                        <a:rPr lang="fr-FR" b="1" baseline="0" dirty="0" smtClean="0"/>
                        <a:t> (hors contexte)</a:t>
                      </a:r>
                      <a:endParaRPr lang="fr-FR" b="1" dirty="0"/>
                    </a:p>
                  </a:txBody>
                  <a:tcPr/>
                </a:tc>
                <a:tc>
                  <a:txBody>
                    <a:bodyPr/>
                    <a:lstStyle/>
                    <a:p>
                      <a:pPr algn="ctr"/>
                      <a:r>
                        <a:rPr lang="fr-FR" b="1" dirty="0" smtClean="0"/>
                        <a:t>80%</a:t>
                      </a:r>
                      <a:endParaRPr lang="fr-FR" b="1" dirty="0"/>
                    </a:p>
                  </a:txBody>
                  <a:tcPr/>
                </a:tc>
                <a:tc>
                  <a:txBody>
                    <a:bodyPr/>
                    <a:lstStyle/>
                    <a:p>
                      <a:pPr algn="ctr"/>
                      <a:r>
                        <a:rPr lang="fr-FR" b="1" dirty="0" smtClean="0"/>
                        <a:t>20%</a:t>
                      </a:r>
                      <a:endParaRPr lang="fr-FR" b="1" dirty="0"/>
                    </a:p>
                  </a:txBody>
                  <a:tcPr/>
                </a:tc>
              </a:tr>
              <a:tr h="852672">
                <a:tc>
                  <a:txBody>
                    <a:bodyPr/>
                    <a:lstStyle/>
                    <a:p>
                      <a:pPr algn="ctr"/>
                      <a:r>
                        <a:rPr lang="fr-FR" b="1" dirty="0" smtClean="0"/>
                        <a:t>30%</a:t>
                      </a:r>
                      <a:endParaRPr lang="fr-FR" b="1" dirty="0"/>
                    </a:p>
                  </a:txBody>
                  <a:tcPr/>
                </a:tc>
                <a:tc>
                  <a:txBody>
                    <a:bodyPr/>
                    <a:lstStyle/>
                    <a:p>
                      <a:pPr algn="ctr"/>
                      <a:r>
                        <a:rPr lang="fr-FR" b="1" dirty="0" smtClean="0"/>
                        <a:t>Bagage de méthodes et de repères sur l’environnement</a:t>
                      </a:r>
                      <a:endParaRPr lang="fr-FR" b="1" dirty="0"/>
                    </a:p>
                  </a:txBody>
                  <a:tcPr/>
                </a:tc>
                <a:tc>
                  <a:txBody>
                    <a:bodyPr/>
                    <a:lstStyle/>
                    <a:p>
                      <a:pPr algn="ctr"/>
                      <a:r>
                        <a:rPr lang="fr-FR" b="1" dirty="0" smtClean="0"/>
                        <a:t>50%</a:t>
                      </a:r>
                      <a:endParaRPr lang="fr-FR" b="1" dirty="0"/>
                    </a:p>
                  </a:txBody>
                  <a:tcPr/>
                </a:tc>
                <a:tc>
                  <a:txBody>
                    <a:bodyPr/>
                    <a:lstStyle/>
                    <a:p>
                      <a:pPr algn="ctr"/>
                      <a:r>
                        <a:rPr lang="fr-FR" b="1" dirty="0" smtClean="0"/>
                        <a:t>50%</a:t>
                      </a:r>
                      <a:endParaRPr lang="fr-FR" b="1" dirty="0"/>
                    </a:p>
                  </a:txBody>
                  <a:tcPr/>
                </a:tc>
              </a:tr>
              <a:tr h="596870">
                <a:tc>
                  <a:txBody>
                    <a:bodyPr/>
                    <a:lstStyle/>
                    <a:p>
                      <a:pPr algn="ctr"/>
                      <a:r>
                        <a:rPr lang="fr-FR" b="1" dirty="0" smtClean="0"/>
                        <a:t>10%</a:t>
                      </a:r>
                      <a:endParaRPr lang="fr-FR" b="1" dirty="0"/>
                    </a:p>
                  </a:txBody>
                  <a:tcPr/>
                </a:tc>
                <a:tc>
                  <a:txBody>
                    <a:bodyPr/>
                    <a:lstStyle/>
                    <a:p>
                      <a:pPr algn="ctr"/>
                      <a:r>
                        <a:rPr lang="fr-FR" b="1" dirty="0" smtClean="0"/>
                        <a:t>Bagage de comportement</a:t>
                      </a:r>
                      <a:endParaRPr lang="fr-FR" b="1" dirty="0"/>
                    </a:p>
                  </a:txBody>
                  <a:tcPr/>
                </a:tc>
                <a:tc>
                  <a:txBody>
                    <a:bodyPr/>
                    <a:lstStyle/>
                    <a:p>
                      <a:pPr algn="ctr"/>
                      <a:r>
                        <a:rPr lang="fr-FR" b="1" dirty="0" smtClean="0"/>
                        <a:t>20%</a:t>
                      </a:r>
                      <a:endParaRPr lang="fr-FR" b="1" dirty="0"/>
                    </a:p>
                  </a:txBody>
                  <a:tcPr/>
                </a:tc>
                <a:tc>
                  <a:txBody>
                    <a:bodyPr/>
                    <a:lstStyle/>
                    <a:p>
                      <a:pPr algn="ctr"/>
                      <a:r>
                        <a:rPr lang="fr-FR" b="1" dirty="0" smtClean="0"/>
                        <a:t>80%</a:t>
                      </a:r>
                      <a:endParaRPr lang="fr-FR" b="1" dirty="0"/>
                    </a:p>
                  </a:txBody>
                  <a:tcPr/>
                </a:tc>
              </a:tr>
            </a:tbl>
          </a:graphicData>
        </a:graphic>
      </p:graphicFrame>
      <p:sp>
        <p:nvSpPr>
          <p:cNvPr id="3" name="Espace réservé du numéro de diapositive 2"/>
          <p:cNvSpPr>
            <a:spLocks noGrp="1"/>
          </p:cNvSpPr>
          <p:nvPr>
            <p:ph type="sldNum" sz="quarter" idx="12"/>
          </p:nvPr>
        </p:nvSpPr>
        <p:spPr/>
        <p:txBody>
          <a:bodyPr/>
          <a:lstStyle/>
          <a:p>
            <a:fld id="{A7FCE51D-6FA6-4A3A-8E22-5F4D63A59230}" type="slidenum">
              <a:rPr lang="fr-FR" smtClean="0"/>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850106"/>
          </a:xfrm>
        </p:spPr>
        <p:txBody>
          <a:bodyPr>
            <a:normAutofit fontScale="90000"/>
          </a:bodyPr>
          <a:lstStyle/>
          <a:p>
            <a:r>
              <a:rPr lang="fr-FR" dirty="0" smtClean="0"/>
              <a:t>Les branches principales du savoir de l’ingénieur</a:t>
            </a:r>
            <a:endParaRPr lang="fr-FR" dirty="0"/>
          </a:p>
        </p:txBody>
      </p:sp>
      <p:graphicFrame>
        <p:nvGraphicFramePr>
          <p:cNvPr id="4" name="Espace réservé du contenu 3"/>
          <p:cNvGraphicFramePr>
            <a:graphicFrameLocks noGrp="1"/>
          </p:cNvGraphicFramePr>
          <p:nvPr>
            <p:ph sz="quarter" idx="1"/>
          </p:nvPr>
        </p:nvGraphicFramePr>
        <p:xfrm>
          <a:off x="179513" y="1124743"/>
          <a:ext cx="8784975" cy="5760720"/>
        </p:xfrm>
        <a:graphic>
          <a:graphicData uri="http://schemas.openxmlformats.org/drawingml/2006/table">
            <a:tbl>
              <a:tblPr firstRow="1" bandRow="1">
                <a:tableStyleId>{5C22544A-7EE6-4342-B048-85BDC9FD1C3A}</a:tableStyleId>
              </a:tblPr>
              <a:tblGrid>
                <a:gridCol w="2928325"/>
                <a:gridCol w="2928325"/>
                <a:gridCol w="2928325"/>
              </a:tblGrid>
              <a:tr h="349154">
                <a:tc>
                  <a:txBody>
                    <a:bodyPr/>
                    <a:lstStyle/>
                    <a:p>
                      <a:r>
                        <a:rPr lang="fr-FR" dirty="0" smtClean="0"/>
                        <a:t>BRANCHES</a:t>
                      </a:r>
                      <a:endParaRPr lang="fr-FR" dirty="0"/>
                    </a:p>
                  </a:txBody>
                  <a:tcPr/>
                </a:tc>
                <a:tc>
                  <a:txBody>
                    <a:bodyPr/>
                    <a:lstStyle/>
                    <a:p>
                      <a:r>
                        <a:rPr lang="fr-FR" dirty="0" smtClean="0"/>
                        <a:t>THEMES</a:t>
                      </a:r>
                      <a:endParaRPr lang="fr-FR" dirty="0"/>
                    </a:p>
                  </a:txBody>
                  <a:tcPr/>
                </a:tc>
                <a:tc>
                  <a:txBody>
                    <a:bodyPr/>
                    <a:lstStyle/>
                    <a:p>
                      <a:r>
                        <a:rPr lang="fr-FR" dirty="0" smtClean="0"/>
                        <a:t>MILIEUX</a:t>
                      </a:r>
                      <a:endParaRPr lang="fr-FR" dirty="0"/>
                    </a:p>
                  </a:txBody>
                  <a:tcPr/>
                </a:tc>
              </a:tr>
              <a:tr h="1134751">
                <a:tc>
                  <a:txBody>
                    <a:bodyPr/>
                    <a:lstStyle/>
                    <a:p>
                      <a:r>
                        <a:rPr lang="fr-FR" b="1" dirty="0" smtClean="0"/>
                        <a:t>Sciences de la terre et de la matière</a:t>
                      </a:r>
                      <a:endParaRPr lang="fr-FR" b="1" dirty="0"/>
                    </a:p>
                  </a:txBody>
                  <a:tcPr/>
                </a:tc>
                <a:tc>
                  <a:txBody>
                    <a:bodyPr/>
                    <a:lstStyle/>
                    <a:p>
                      <a:pPr>
                        <a:buFont typeface="Wingdings" pitchFamily="2" charset="2"/>
                        <a:buChar char="§"/>
                      </a:pPr>
                      <a:r>
                        <a:rPr lang="fr-FR" dirty="0" smtClean="0"/>
                        <a:t>Physique</a:t>
                      </a:r>
                    </a:p>
                    <a:p>
                      <a:pPr>
                        <a:buFont typeface="Wingdings" pitchFamily="2" charset="2"/>
                        <a:buChar char="§"/>
                      </a:pPr>
                      <a:r>
                        <a:rPr lang="fr-FR" dirty="0" smtClean="0"/>
                        <a:t>Matériaux</a:t>
                      </a:r>
                    </a:p>
                    <a:p>
                      <a:pPr>
                        <a:buFont typeface="Wingdings" pitchFamily="2" charset="2"/>
                        <a:buChar char="§"/>
                      </a:pPr>
                      <a:r>
                        <a:rPr lang="fr-FR" dirty="0" smtClean="0"/>
                        <a:t>Métallurgie</a:t>
                      </a:r>
                    </a:p>
                    <a:p>
                      <a:pPr>
                        <a:buFont typeface="Wingdings" pitchFamily="2" charset="2"/>
                        <a:buChar char="§"/>
                      </a:pPr>
                      <a:r>
                        <a:rPr lang="fr-FR" dirty="0" smtClean="0"/>
                        <a:t>Energétique</a:t>
                      </a:r>
                      <a:endParaRPr lang="fr-FR" dirty="0"/>
                    </a:p>
                  </a:txBody>
                  <a:tcPr/>
                </a:tc>
                <a:tc>
                  <a:txBody>
                    <a:bodyPr/>
                    <a:lstStyle/>
                    <a:p>
                      <a:pPr>
                        <a:buFont typeface="Wingdings" pitchFamily="2" charset="2"/>
                        <a:buChar char="§"/>
                      </a:pPr>
                      <a:r>
                        <a:rPr lang="fr-FR" dirty="0" smtClean="0"/>
                        <a:t>Géophysique, géologie</a:t>
                      </a:r>
                    </a:p>
                    <a:p>
                      <a:pPr>
                        <a:buFont typeface="Wingdings" pitchFamily="2" charset="2"/>
                        <a:buChar char="§"/>
                      </a:pPr>
                      <a:r>
                        <a:rPr lang="fr-FR" dirty="0" smtClean="0"/>
                        <a:t>Thermique</a:t>
                      </a:r>
                    </a:p>
                    <a:p>
                      <a:pPr>
                        <a:buFont typeface="Wingdings" pitchFamily="2" charset="2"/>
                        <a:buChar char="§"/>
                      </a:pPr>
                      <a:r>
                        <a:rPr lang="fr-FR" dirty="0" smtClean="0"/>
                        <a:t>Mécanique des fluides</a:t>
                      </a:r>
                    </a:p>
                    <a:p>
                      <a:pPr>
                        <a:buFont typeface="Wingdings" pitchFamily="2" charset="2"/>
                        <a:buChar char="§"/>
                      </a:pPr>
                      <a:r>
                        <a:rPr lang="fr-FR" dirty="0" smtClean="0"/>
                        <a:t>Environnement</a:t>
                      </a:r>
                      <a:endParaRPr lang="fr-FR" dirty="0"/>
                    </a:p>
                  </a:txBody>
                  <a:tcPr/>
                </a:tc>
              </a:tr>
              <a:tr h="1134751">
                <a:tc>
                  <a:txBody>
                    <a:bodyPr/>
                    <a:lstStyle/>
                    <a:p>
                      <a:r>
                        <a:rPr lang="fr-FR" b="1" dirty="0" smtClean="0"/>
                        <a:t>Sciences des systèmes industriels</a:t>
                      </a:r>
                      <a:endParaRPr lang="fr-FR" b="1" dirty="0"/>
                    </a:p>
                  </a:txBody>
                  <a:tcPr/>
                </a:tc>
                <a:tc>
                  <a:txBody>
                    <a:bodyPr/>
                    <a:lstStyle/>
                    <a:p>
                      <a:pPr>
                        <a:buFont typeface="Wingdings" pitchFamily="2" charset="2"/>
                        <a:buChar char="§"/>
                      </a:pPr>
                      <a:r>
                        <a:rPr lang="fr-FR" dirty="0" smtClean="0"/>
                        <a:t>Mécanique</a:t>
                      </a:r>
                    </a:p>
                    <a:p>
                      <a:pPr>
                        <a:buFont typeface="Wingdings" pitchFamily="2" charset="2"/>
                        <a:buChar char="§"/>
                      </a:pPr>
                      <a:r>
                        <a:rPr lang="fr-FR" dirty="0" smtClean="0"/>
                        <a:t>Electricité</a:t>
                      </a:r>
                    </a:p>
                    <a:p>
                      <a:pPr>
                        <a:buFont typeface="Wingdings" pitchFamily="2" charset="2"/>
                        <a:buChar char="§"/>
                      </a:pPr>
                      <a:r>
                        <a:rPr lang="fr-FR" dirty="0" smtClean="0"/>
                        <a:t>Electrotechnique</a:t>
                      </a:r>
                    </a:p>
                    <a:p>
                      <a:pPr>
                        <a:buFont typeface="Wingdings" pitchFamily="2" charset="2"/>
                        <a:buChar char="§"/>
                      </a:pPr>
                      <a:r>
                        <a:rPr lang="fr-FR" dirty="0" smtClean="0"/>
                        <a:t>Productique</a:t>
                      </a:r>
                      <a:endParaRPr lang="fr-FR" dirty="0"/>
                    </a:p>
                  </a:txBody>
                  <a:tcPr/>
                </a:tc>
                <a:tc>
                  <a:txBody>
                    <a:bodyPr/>
                    <a:lstStyle/>
                    <a:p>
                      <a:pPr>
                        <a:buFont typeface="Wingdings" pitchFamily="2" charset="2"/>
                        <a:buChar char="§"/>
                      </a:pPr>
                      <a:r>
                        <a:rPr lang="fr-FR" dirty="0" smtClean="0"/>
                        <a:t>Organisation et gestion de la production</a:t>
                      </a:r>
                    </a:p>
                    <a:p>
                      <a:pPr>
                        <a:buFont typeface="Wingdings" pitchFamily="2" charset="2"/>
                        <a:buChar char="§"/>
                      </a:pPr>
                      <a:r>
                        <a:rPr lang="fr-FR" dirty="0" smtClean="0"/>
                        <a:t>Génie industriel</a:t>
                      </a:r>
                      <a:endParaRPr lang="fr-FR" dirty="0"/>
                    </a:p>
                  </a:txBody>
                  <a:tcPr/>
                </a:tc>
              </a:tr>
              <a:tr h="1134751">
                <a:tc>
                  <a:txBody>
                    <a:bodyPr/>
                    <a:lstStyle/>
                    <a:p>
                      <a:r>
                        <a:rPr lang="fr-FR" b="1" dirty="0" smtClean="0"/>
                        <a:t>Sciences de la vie</a:t>
                      </a:r>
                      <a:endParaRPr lang="fr-FR" b="1" dirty="0"/>
                    </a:p>
                  </a:txBody>
                  <a:tcPr/>
                </a:tc>
                <a:tc>
                  <a:txBody>
                    <a:bodyPr/>
                    <a:lstStyle/>
                    <a:p>
                      <a:pPr>
                        <a:buFont typeface="Wingdings" pitchFamily="2" charset="2"/>
                        <a:buChar char="§"/>
                      </a:pPr>
                      <a:r>
                        <a:rPr lang="fr-FR" dirty="0" smtClean="0"/>
                        <a:t>Agronomie</a:t>
                      </a:r>
                    </a:p>
                    <a:p>
                      <a:pPr>
                        <a:buFont typeface="Wingdings" pitchFamily="2" charset="2"/>
                        <a:buChar char="§"/>
                      </a:pPr>
                      <a:r>
                        <a:rPr lang="fr-FR" dirty="0" smtClean="0"/>
                        <a:t>Biologie</a:t>
                      </a:r>
                    </a:p>
                    <a:p>
                      <a:pPr>
                        <a:buFont typeface="Wingdings" pitchFamily="2" charset="2"/>
                        <a:buChar char="§"/>
                      </a:pPr>
                      <a:r>
                        <a:rPr lang="fr-FR" dirty="0" smtClean="0"/>
                        <a:t>Génie alimentaire</a:t>
                      </a:r>
                    </a:p>
                    <a:p>
                      <a:pPr>
                        <a:buFont typeface="Wingdings" pitchFamily="2" charset="2"/>
                        <a:buChar char="§"/>
                      </a:pPr>
                      <a:r>
                        <a:rPr lang="fr-FR" dirty="0" smtClean="0"/>
                        <a:t>biotechnologies</a:t>
                      </a:r>
                      <a:endParaRPr lang="fr-FR" dirty="0"/>
                    </a:p>
                  </a:txBody>
                  <a:tcPr/>
                </a:tc>
                <a:tc>
                  <a:txBody>
                    <a:bodyPr/>
                    <a:lstStyle/>
                    <a:p>
                      <a:pPr>
                        <a:buFont typeface="Wingdings" pitchFamily="2" charset="2"/>
                        <a:buChar char="§"/>
                      </a:pPr>
                      <a:r>
                        <a:rPr lang="fr-FR" dirty="0" smtClean="0"/>
                        <a:t>Biomédical</a:t>
                      </a:r>
                    </a:p>
                    <a:p>
                      <a:pPr>
                        <a:buFont typeface="Wingdings" pitchFamily="2" charset="2"/>
                        <a:buChar char="§"/>
                      </a:pPr>
                      <a:r>
                        <a:rPr lang="fr-FR" dirty="0" smtClean="0"/>
                        <a:t>Santé</a:t>
                      </a:r>
                    </a:p>
                    <a:p>
                      <a:pPr>
                        <a:buFont typeface="Wingdings" pitchFamily="2" charset="2"/>
                        <a:buChar char="§"/>
                      </a:pPr>
                      <a:r>
                        <a:rPr lang="fr-FR" dirty="0" smtClean="0"/>
                        <a:t>Ecosystèmes</a:t>
                      </a:r>
                      <a:endParaRPr lang="fr-FR" dirty="0"/>
                    </a:p>
                  </a:txBody>
                  <a:tcPr/>
                </a:tc>
              </a:tr>
              <a:tr h="1134751">
                <a:tc>
                  <a:txBody>
                    <a:bodyPr/>
                    <a:lstStyle/>
                    <a:p>
                      <a:r>
                        <a:rPr lang="fr-FR" b="1" dirty="0" smtClean="0"/>
                        <a:t>Sciences du traitement du signal et de l’information</a:t>
                      </a:r>
                      <a:endParaRPr lang="fr-FR" b="1" dirty="0"/>
                    </a:p>
                  </a:txBody>
                  <a:tcPr/>
                </a:tc>
                <a:tc>
                  <a:txBody>
                    <a:bodyPr/>
                    <a:lstStyle/>
                    <a:p>
                      <a:pPr>
                        <a:buFont typeface="Wingdings" pitchFamily="2" charset="2"/>
                        <a:buChar char="§"/>
                      </a:pPr>
                      <a:r>
                        <a:rPr lang="fr-FR" dirty="0" smtClean="0"/>
                        <a:t>Electronique</a:t>
                      </a:r>
                    </a:p>
                    <a:p>
                      <a:pPr>
                        <a:buFont typeface="Wingdings" pitchFamily="2" charset="2"/>
                        <a:buChar char="§"/>
                      </a:pPr>
                      <a:r>
                        <a:rPr lang="fr-FR" dirty="0" smtClean="0"/>
                        <a:t>Informatique</a:t>
                      </a:r>
                    </a:p>
                    <a:p>
                      <a:pPr>
                        <a:buFont typeface="Wingdings" pitchFamily="2" charset="2"/>
                        <a:buChar char="§"/>
                      </a:pPr>
                      <a:r>
                        <a:rPr lang="fr-FR" dirty="0" smtClean="0"/>
                        <a:t>Mathématiques appliquées</a:t>
                      </a:r>
                      <a:endParaRPr lang="fr-FR" dirty="0"/>
                    </a:p>
                  </a:txBody>
                  <a:tcPr/>
                </a:tc>
                <a:tc>
                  <a:txBody>
                    <a:bodyPr/>
                    <a:lstStyle/>
                    <a:p>
                      <a:pPr>
                        <a:buFont typeface="Wingdings" pitchFamily="2" charset="2"/>
                        <a:buChar char="§"/>
                      </a:pPr>
                      <a:r>
                        <a:rPr lang="fr-FR" dirty="0" smtClean="0"/>
                        <a:t>Télécommunications</a:t>
                      </a:r>
                    </a:p>
                    <a:p>
                      <a:pPr>
                        <a:buFont typeface="Wingdings" pitchFamily="2" charset="2"/>
                        <a:buChar char="§"/>
                      </a:pPr>
                      <a:r>
                        <a:rPr lang="fr-FR" dirty="0" smtClean="0"/>
                        <a:t>Automatique</a:t>
                      </a:r>
                    </a:p>
                    <a:p>
                      <a:pPr>
                        <a:buFont typeface="Wingdings" pitchFamily="2" charset="2"/>
                        <a:buChar char="§"/>
                      </a:pPr>
                      <a:r>
                        <a:rPr lang="fr-FR" dirty="0" smtClean="0"/>
                        <a:t>Contrôle</a:t>
                      </a:r>
                    </a:p>
                    <a:p>
                      <a:pPr>
                        <a:buFont typeface="Wingdings" pitchFamily="2" charset="2"/>
                        <a:buChar char="§"/>
                      </a:pPr>
                      <a:r>
                        <a:rPr lang="fr-FR" dirty="0" smtClean="0"/>
                        <a:t>Commande</a:t>
                      </a:r>
                      <a:endParaRPr lang="fr-FR" dirty="0"/>
                    </a:p>
                  </a:txBody>
                  <a:tcPr/>
                </a:tc>
              </a:tr>
              <a:tr h="630998">
                <a:tc>
                  <a:txBody>
                    <a:bodyPr/>
                    <a:lstStyle/>
                    <a:p>
                      <a:r>
                        <a:rPr lang="fr-FR" b="1" dirty="0" smtClean="0"/>
                        <a:t>Sciences des procédés</a:t>
                      </a:r>
                      <a:endParaRPr lang="fr-FR" b="1" dirty="0"/>
                    </a:p>
                  </a:txBody>
                  <a:tcPr/>
                </a:tc>
                <a:tc>
                  <a:txBody>
                    <a:bodyPr/>
                    <a:lstStyle/>
                    <a:p>
                      <a:pPr>
                        <a:buFont typeface="Wingdings" pitchFamily="2" charset="2"/>
                        <a:buChar char="§"/>
                      </a:pPr>
                      <a:r>
                        <a:rPr lang="fr-FR" dirty="0" smtClean="0"/>
                        <a:t>Chimie lourde</a:t>
                      </a:r>
                    </a:p>
                    <a:p>
                      <a:pPr>
                        <a:buFont typeface="Wingdings" pitchFamily="2" charset="2"/>
                        <a:buChar char="§"/>
                      </a:pPr>
                      <a:r>
                        <a:rPr lang="fr-FR" dirty="0" smtClean="0"/>
                        <a:t>Chimie fine</a:t>
                      </a:r>
                      <a:endParaRPr lang="fr-FR" dirty="0"/>
                    </a:p>
                  </a:txBody>
                  <a:tcPr/>
                </a:tc>
                <a:tc>
                  <a:txBody>
                    <a:bodyPr/>
                    <a:lstStyle/>
                    <a:p>
                      <a:pPr>
                        <a:buFont typeface="Wingdings" pitchFamily="2" charset="2"/>
                        <a:buChar char="§"/>
                      </a:pPr>
                      <a:r>
                        <a:rPr lang="fr-FR" dirty="0" smtClean="0"/>
                        <a:t>Génie des procédés</a:t>
                      </a:r>
                      <a:endParaRPr lang="fr-FR" dirty="0"/>
                    </a:p>
                  </a:txBody>
                  <a:tcPr/>
                </a:tc>
              </a:tr>
            </a:tbl>
          </a:graphicData>
        </a:graphic>
      </p:graphicFrame>
      <p:sp>
        <p:nvSpPr>
          <p:cNvPr id="3" name="Espace réservé du numéro de diapositive 2"/>
          <p:cNvSpPr>
            <a:spLocks noGrp="1"/>
          </p:cNvSpPr>
          <p:nvPr>
            <p:ph type="sldNum" sz="quarter" idx="12"/>
          </p:nvPr>
        </p:nvSpPr>
        <p:spPr/>
        <p:txBody>
          <a:bodyPr/>
          <a:lstStyle/>
          <a:p>
            <a:fld id="{A7FCE51D-6FA6-4A3A-8E22-5F4D63A59230}" type="slidenum">
              <a:rPr lang="fr-FR" smtClean="0"/>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1143000"/>
          </a:xfrm>
        </p:spPr>
        <p:txBody>
          <a:bodyPr>
            <a:normAutofit fontScale="90000"/>
          </a:bodyPr>
          <a:lstStyle/>
          <a:p>
            <a:r>
              <a:rPr lang="fr-FR" dirty="0" smtClean="0"/>
              <a:t>Les fonctions de l’ingénieur au sein de ces secteurs et branches professionnelles</a:t>
            </a:r>
            <a:endParaRPr lang="fr-FR" dirty="0"/>
          </a:p>
        </p:txBody>
      </p:sp>
      <p:graphicFrame>
        <p:nvGraphicFramePr>
          <p:cNvPr id="5" name="Espace réservé du contenu 4"/>
          <p:cNvGraphicFramePr>
            <a:graphicFrameLocks noGrp="1"/>
          </p:cNvGraphicFramePr>
          <p:nvPr>
            <p:ph sz="quarter" idx="1"/>
          </p:nvPr>
        </p:nvGraphicFramePr>
        <p:xfrm>
          <a:off x="395288" y="1412875"/>
          <a:ext cx="8291512"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A7FCE51D-6FA6-4A3A-8E22-5F4D63A59230}" type="slidenum">
              <a:rPr lang="fr-FR" smtClean="0"/>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8435280" cy="1124744"/>
          </a:xfrm>
        </p:spPr>
        <p:txBody>
          <a:bodyPr>
            <a:normAutofit/>
          </a:bodyPr>
          <a:lstStyle/>
          <a:p>
            <a:r>
              <a:rPr lang="fr-FR" sz="3200" dirty="0" smtClean="0"/>
              <a:t>Les  5  familles principales des fonctions de l’ingénieur</a:t>
            </a:r>
            <a:endParaRPr lang="fr-FR" sz="3200" dirty="0"/>
          </a:p>
        </p:txBody>
      </p:sp>
      <p:graphicFrame>
        <p:nvGraphicFramePr>
          <p:cNvPr id="7" name="Espace réservé du contenu 6"/>
          <p:cNvGraphicFramePr>
            <a:graphicFrameLocks noGrp="1"/>
          </p:cNvGraphicFramePr>
          <p:nvPr>
            <p:ph sz="quarter" idx="1"/>
          </p:nvPr>
        </p:nvGraphicFramePr>
        <p:xfrm>
          <a:off x="611188" y="1163529"/>
          <a:ext cx="8075613" cy="5577840"/>
        </p:xfrm>
        <a:graphic>
          <a:graphicData uri="http://schemas.openxmlformats.org/drawingml/2006/table">
            <a:tbl>
              <a:tblPr firstRow="1" bandRow="1">
                <a:tableStyleId>{5C22544A-7EE6-4342-B048-85BDC9FD1C3A}</a:tableStyleId>
              </a:tblPr>
              <a:tblGrid>
                <a:gridCol w="2691871"/>
                <a:gridCol w="2691871"/>
                <a:gridCol w="2691871"/>
              </a:tblGrid>
              <a:tr h="603215">
                <a:tc>
                  <a:txBody>
                    <a:bodyPr/>
                    <a:lstStyle/>
                    <a:p>
                      <a:r>
                        <a:rPr lang="fr-FR" dirty="0" smtClean="0"/>
                        <a:t>DOMINANTE </a:t>
                      </a:r>
                      <a:endParaRPr lang="fr-FR" dirty="0"/>
                    </a:p>
                  </a:txBody>
                  <a:tcPr/>
                </a:tc>
                <a:tc>
                  <a:txBody>
                    <a:bodyPr/>
                    <a:lstStyle/>
                    <a:p>
                      <a:r>
                        <a:rPr lang="fr-FR" dirty="0" smtClean="0"/>
                        <a:t>FONCTIONS</a:t>
                      </a:r>
                      <a:endParaRPr lang="fr-FR" dirty="0"/>
                    </a:p>
                  </a:txBody>
                  <a:tcPr/>
                </a:tc>
                <a:tc>
                  <a:txBody>
                    <a:bodyPr/>
                    <a:lstStyle/>
                    <a:p>
                      <a:r>
                        <a:rPr lang="fr-FR" dirty="0" smtClean="0"/>
                        <a:t>TYPE  D’ENTREPRISE,</a:t>
                      </a:r>
                      <a:r>
                        <a:rPr lang="fr-FR" baseline="0" dirty="0" smtClean="0"/>
                        <a:t> BESOINS</a:t>
                      </a:r>
                      <a:endParaRPr lang="fr-FR" dirty="0"/>
                    </a:p>
                  </a:txBody>
                  <a:tcPr/>
                </a:tc>
              </a:tr>
              <a:tr h="1378776">
                <a:tc>
                  <a:txBody>
                    <a:bodyPr/>
                    <a:lstStyle/>
                    <a:p>
                      <a:r>
                        <a:rPr lang="fr-FR" b="1" dirty="0" smtClean="0"/>
                        <a:t>RECHERCHE</a:t>
                      </a:r>
                      <a:r>
                        <a:rPr lang="fr-FR" b="1" baseline="0" dirty="0" smtClean="0"/>
                        <a:t> ET DEVELOPPEMENT</a:t>
                      </a:r>
                      <a:endParaRPr lang="fr-FR" b="1" dirty="0" smtClean="0"/>
                    </a:p>
                    <a:p>
                      <a:pPr>
                        <a:buFont typeface="Wingdings" pitchFamily="2" charset="2"/>
                        <a:buChar char="§"/>
                      </a:pPr>
                      <a:r>
                        <a:rPr lang="fr-FR" b="1" dirty="0" smtClean="0"/>
                        <a:t>Concevoir, calculer</a:t>
                      </a:r>
                    </a:p>
                    <a:p>
                      <a:pPr>
                        <a:buFont typeface="Wingdings" pitchFamily="2" charset="2"/>
                        <a:buChar char="§"/>
                      </a:pPr>
                      <a:r>
                        <a:rPr lang="fr-FR" b="1" dirty="0" smtClean="0"/>
                        <a:t>Etudier,</a:t>
                      </a:r>
                      <a:r>
                        <a:rPr lang="fr-FR" b="1" baseline="0" dirty="0" smtClean="0"/>
                        <a:t> tester</a:t>
                      </a:r>
                    </a:p>
                    <a:p>
                      <a:pPr>
                        <a:buFont typeface="Wingdings" pitchFamily="2" charset="2"/>
                        <a:buChar char="§"/>
                      </a:pPr>
                      <a:r>
                        <a:rPr lang="fr-FR" b="1" baseline="0" dirty="0" smtClean="0"/>
                        <a:t>Simuler, innover, créer</a:t>
                      </a:r>
                      <a:endParaRPr lang="fr-FR" b="1" dirty="0"/>
                    </a:p>
                  </a:txBody>
                  <a:tcPr/>
                </a:tc>
                <a:tc>
                  <a:txBody>
                    <a:bodyPr/>
                    <a:lstStyle/>
                    <a:p>
                      <a:pPr>
                        <a:buFont typeface="Wingdings" pitchFamily="2" charset="2"/>
                        <a:buChar char="§"/>
                      </a:pPr>
                      <a:r>
                        <a:rPr lang="fr-FR" dirty="0" smtClean="0"/>
                        <a:t>Recherche, développement</a:t>
                      </a:r>
                    </a:p>
                    <a:p>
                      <a:pPr>
                        <a:buFont typeface="Wingdings" pitchFamily="2" charset="2"/>
                        <a:buChar char="§"/>
                      </a:pPr>
                      <a:r>
                        <a:rPr lang="fr-FR" dirty="0" smtClean="0"/>
                        <a:t>Gestion de projet</a:t>
                      </a:r>
                    </a:p>
                    <a:p>
                      <a:pPr>
                        <a:buFont typeface="Wingdings" pitchFamily="2" charset="2"/>
                        <a:buChar char="§"/>
                      </a:pPr>
                      <a:r>
                        <a:rPr lang="fr-FR" dirty="0" smtClean="0"/>
                        <a:t>Industrialisation</a:t>
                      </a:r>
                    </a:p>
                    <a:p>
                      <a:pPr>
                        <a:buFont typeface="Wingdings" pitchFamily="2" charset="2"/>
                        <a:buChar char="§"/>
                      </a:pPr>
                      <a:r>
                        <a:rPr lang="fr-FR" dirty="0" smtClean="0"/>
                        <a:t>Bureau d’études</a:t>
                      </a:r>
                    </a:p>
                    <a:p>
                      <a:pPr>
                        <a:buFont typeface="Wingdings" pitchFamily="2" charset="2"/>
                        <a:buChar char="§"/>
                      </a:pPr>
                      <a:r>
                        <a:rPr lang="fr-FR" dirty="0" smtClean="0"/>
                        <a:t>Ingénierie</a:t>
                      </a:r>
                      <a:r>
                        <a:rPr lang="fr-FR" baseline="0" dirty="0" smtClean="0"/>
                        <a:t> </a:t>
                      </a:r>
                      <a:endParaRPr lang="fr-FR" dirty="0"/>
                    </a:p>
                  </a:txBody>
                  <a:tcPr/>
                </a:tc>
                <a:tc>
                  <a:txBody>
                    <a:bodyPr/>
                    <a:lstStyle/>
                    <a:p>
                      <a:r>
                        <a:rPr lang="fr-FR" dirty="0" smtClean="0"/>
                        <a:t>Plutôt dans grandes entreprises: électronique, aéronautique, informatique, pharmacie, chimie</a:t>
                      </a:r>
                      <a:endParaRPr lang="fr-FR" dirty="0"/>
                    </a:p>
                  </a:txBody>
                  <a:tcPr/>
                </a:tc>
              </a:tr>
              <a:tr h="1895818">
                <a:tc>
                  <a:txBody>
                    <a:bodyPr/>
                    <a:lstStyle/>
                    <a:p>
                      <a:r>
                        <a:rPr lang="fr-FR" b="1" dirty="0" smtClean="0"/>
                        <a:t>ORGANISATION</a:t>
                      </a:r>
                    </a:p>
                    <a:p>
                      <a:pPr>
                        <a:buFont typeface="Wingdings" pitchFamily="2" charset="2"/>
                        <a:buChar char="§"/>
                      </a:pPr>
                      <a:r>
                        <a:rPr lang="fr-FR" b="1" dirty="0" smtClean="0"/>
                        <a:t> Organiser, préparer, structurer,</a:t>
                      </a:r>
                      <a:r>
                        <a:rPr lang="fr-FR" b="1" baseline="0" dirty="0" smtClean="0"/>
                        <a:t> entretenir, contrôler, planifier, rationaliser</a:t>
                      </a:r>
                      <a:endParaRPr lang="fr-FR" b="1" dirty="0"/>
                    </a:p>
                  </a:txBody>
                  <a:tcPr/>
                </a:tc>
                <a:tc>
                  <a:txBody>
                    <a:bodyPr/>
                    <a:lstStyle/>
                    <a:p>
                      <a:pPr>
                        <a:buFont typeface="Wingdings" pitchFamily="2" charset="2"/>
                        <a:buChar char="§"/>
                      </a:pPr>
                      <a:r>
                        <a:rPr lang="fr-FR" dirty="0" smtClean="0"/>
                        <a:t>Méthodes</a:t>
                      </a:r>
                    </a:p>
                    <a:p>
                      <a:pPr>
                        <a:buFont typeface="Wingdings" pitchFamily="2" charset="2"/>
                        <a:buChar char="§"/>
                      </a:pPr>
                      <a:r>
                        <a:rPr lang="fr-FR" dirty="0" smtClean="0"/>
                        <a:t>Maintenance</a:t>
                      </a:r>
                    </a:p>
                    <a:p>
                      <a:pPr>
                        <a:buFont typeface="Wingdings" pitchFamily="2" charset="2"/>
                        <a:buChar char="§"/>
                      </a:pPr>
                      <a:r>
                        <a:rPr lang="fr-FR" dirty="0" smtClean="0"/>
                        <a:t>Qualité</a:t>
                      </a:r>
                    </a:p>
                    <a:p>
                      <a:pPr>
                        <a:buFont typeface="Wingdings" pitchFamily="2" charset="2"/>
                        <a:buChar char="§"/>
                      </a:pPr>
                      <a:r>
                        <a:rPr lang="fr-FR" dirty="0" smtClean="0"/>
                        <a:t>Ordonnancement</a:t>
                      </a:r>
                    </a:p>
                    <a:p>
                      <a:pPr>
                        <a:buFont typeface="Wingdings" pitchFamily="2" charset="2"/>
                        <a:buChar char="§"/>
                      </a:pPr>
                      <a:r>
                        <a:rPr lang="fr-FR" dirty="0" smtClean="0"/>
                        <a:t>Logistique</a:t>
                      </a:r>
                    </a:p>
                    <a:p>
                      <a:pPr>
                        <a:buFont typeface="Wingdings" pitchFamily="2" charset="2"/>
                        <a:buChar char="§"/>
                      </a:pPr>
                      <a:r>
                        <a:rPr lang="fr-FR" dirty="0" smtClean="0"/>
                        <a:t>Planification</a:t>
                      </a:r>
                    </a:p>
                    <a:p>
                      <a:pPr>
                        <a:buFont typeface="Wingdings" pitchFamily="2" charset="2"/>
                        <a:buChar char="§"/>
                      </a:pPr>
                      <a:r>
                        <a:rPr lang="fr-FR" dirty="0" smtClean="0"/>
                        <a:t>Gestion</a:t>
                      </a:r>
                      <a:r>
                        <a:rPr lang="fr-FR" baseline="0" dirty="0" smtClean="0"/>
                        <a:t> de production</a:t>
                      </a:r>
                      <a:endParaRPr lang="fr-FR" dirty="0"/>
                    </a:p>
                  </a:txBody>
                  <a:tcPr/>
                </a:tc>
                <a:tc>
                  <a:txBody>
                    <a:bodyPr/>
                    <a:lstStyle/>
                    <a:p>
                      <a:r>
                        <a:rPr lang="fr-FR" dirty="0" smtClean="0"/>
                        <a:t>Qualité: secteurs automobile, chimie, informatique sont des secteurs demandeurs</a:t>
                      </a:r>
                    </a:p>
                    <a:p>
                      <a:r>
                        <a:rPr lang="fr-FR" dirty="0" smtClean="0"/>
                        <a:t>Maintenance:</a:t>
                      </a:r>
                      <a:r>
                        <a:rPr lang="fr-FR" baseline="0" dirty="0" smtClean="0"/>
                        <a:t> une demande importante</a:t>
                      </a:r>
                      <a:endParaRPr lang="fr-FR" dirty="0"/>
                    </a:p>
                  </a:txBody>
                  <a:tcPr/>
                </a:tc>
              </a:tr>
              <a:tr h="1378776">
                <a:tc>
                  <a:txBody>
                    <a:bodyPr/>
                    <a:lstStyle/>
                    <a:p>
                      <a:r>
                        <a:rPr lang="fr-FR" b="1" dirty="0" smtClean="0"/>
                        <a:t> PRODUCTION</a:t>
                      </a:r>
                    </a:p>
                    <a:p>
                      <a:pPr>
                        <a:buFont typeface="Wingdings" pitchFamily="2" charset="2"/>
                        <a:buChar char="§"/>
                      </a:pPr>
                      <a:r>
                        <a:rPr lang="fr-FR" b="1" dirty="0" smtClean="0"/>
                        <a:t> Produire, animer</a:t>
                      </a:r>
                    </a:p>
                    <a:p>
                      <a:pPr>
                        <a:buFont typeface="Wingdings" pitchFamily="2" charset="2"/>
                        <a:buChar char="§"/>
                      </a:pPr>
                      <a:r>
                        <a:rPr lang="fr-FR" b="1" dirty="0" smtClean="0"/>
                        <a:t>Encadrer, motiver</a:t>
                      </a:r>
                    </a:p>
                    <a:p>
                      <a:pPr>
                        <a:buFont typeface="Wingdings" pitchFamily="2" charset="2"/>
                        <a:buChar char="§"/>
                      </a:pPr>
                      <a:r>
                        <a:rPr lang="fr-FR" b="1" dirty="0" smtClean="0"/>
                        <a:t>Acheter, décider</a:t>
                      </a:r>
                    </a:p>
                    <a:p>
                      <a:pPr>
                        <a:buFont typeface="Wingdings" pitchFamily="2" charset="2"/>
                        <a:buChar char="§"/>
                      </a:pPr>
                      <a:endParaRPr lang="fr-FR" b="1" dirty="0"/>
                    </a:p>
                  </a:txBody>
                  <a:tcPr/>
                </a:tc>
                <a:tc>
                  <a:txBody>
                    <a:bodyPr/>
                    <a:lstStyle/>
                    <a:p>
                      <a:pPr>
                        <a:buFont typeface="Wingdings" pitchFamily="2" charset="2"/>
                        <a:buChar char="§"/>
                      </a:pPr>
                      <a:r>
                        <a:rPr lang="fr-FR" dirty="0" smtClean="0"/>
                        <a:t>Fabrication </a:t>
                      </a:r>
                    </a:p>
                    <a:p>
                      <a:pPr>
                        <a:buFont typeface="Wingdings" pitchFamily="2" charset="2"/>
                        <a:buChar char="§"/>
                      </a:pPr>
                      <a:r>
                        <a:rPr lang="fr-FR" dirty="0" smtClean="0"/>
                        <a:t>Exploitation</a:t>
                      </a:r>
                      <a:endParaRPr lang="fr-FR" dirty="0"/>
                    </a:p>
                  </a:txBody>
                  <a:tcPr/>
                </a:tc>
                <a:tc>
                  <a:txBody>
                    <a:bodyPr/>
                    <a:lstStyle/>
                    <a:p>
                      <a:r>
                        <a:rPr lang="fr-FR" dirty="0" smtClean="0"/>
                        <a:t>Manque</a:t>
                      </a:r>
                      <a:r>
                        <a:rPr lang="fr-FR" baseline="0" dirty="0" smtClean="0"/>
                        <a:t> dans les PME</a:t>
                      </a:r>
                    </a:p>
                    <a:p>
                      <a:r>
                        <a:rPr lang="fr-FR" baseline="0" dirty="0" smtClean="0"/>
                        <a:t>Demande dans les secteurs mécanique, métaux, matériaux</a:t>
                      </a:r>
                      <a:endParaRPr lang="fr-FR" dirty="0"/>
                    </a:p>
                  </a:txBody>
                  <a:tcPr/>
                </a:tc>
              </a:tr>
            </a:tbl>
          </a:graphicData>
        </a:graphic>
      </p:graphicFrame>
      <p:sp>
        <p:nvSpPr>
          <p:cNvPr id="3" name="Espace réservé du numéro de diapositive 2"/>
          <p:cNvSpPr>
            <a:spLocks noGrp="1"/>
          </p:cNvSpPr>
          <p:nvPr>
            <p:ph type="sldNum" sz="quarter" idx="12"/>
          </p:nvPr>
        </p:nvSpPr>
        <p:spPr/>
        <p:txBody>
          <a:bodyPr/>
          <a:lstStyle/>
          <a:p>
            <a:fld id="{A7FCE51D-6FA6-4A3A-8E22-5F4D63A59230}" type="slidenum">
              <a:rPr lang="fr-FR" smtClean="0"/>
              <a:pPr/>
              <a:t>27</a:t>
            </a:fld>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sz="quarter" idx="1"/>
          </p:nvPr>
        </p:nvGraphicFramePr>
        <p:xfrm>
          <a:off x="467544" y="404664"/>
          <a:ext cx="8219256" cy="2995528"/>
        </p:xfrm>
        <a:graphic>
          <a:graphicData uri="http://schemas.openxmlformats.org/drawingml/2006/table">
            <a:tbl>
              <a:tblPr firstRow="1" bandRow="1">
                <a:tableStyleId>{5C22544A-7EE6-4342-B048-85BDC9FD1C3A}</a:tableStyleId>
              </a:tblPr>
              <a:tblGrid>
                <a:gridCol w="2739752"/>
                <a:gridCol w="2739752"/>
                <a:gridCol w="2739752"/>
              </a:tblGrid>
              <a:tr h="892408">
                <a:tc>
                  <a:txBody>
                    <a:bodyPr/>
                    <a:lstStyle/>
                    <a:p>
                      <a:r>
                        <a:rPr lang="fr-FR" dirty="0" smtClean="0"/>
                        <a:t>DOMINANTE</a:t>
                      </a:r>
                      <a:endParaRPr lang="fr-FR" dirty="0"/>
                    </a:p>
                  </a:txBody>
                  <a:tcPr/>
                </a:tc>
                <a:tc>
                  <a:txBody>
                    <a:bodyPr/>
                    <a:lstStyle/>
                    <a:p>
                      <a:r>
                        <a:rPr lang="fr-FR" dirty="0" smtClean="0"/>
                        <a:t>FONCTIONS</a:t>
                      </a:r>
                      <a:endParaRPr lang="fr-FR" dirty="0"/>
                    </a:p>
                  </a:txBody>
                  <a:tcPr/>
                </a:tc>
                <a:tc>
                  <a:txBody>
                    <a:bodyPr/>
                    <a:lstStyle/>
                    <a:p>
                      <a:r>
                        <a:rPr lang="fr-FR" dirty="0" smtClean="0"/>
                        <a:t>TYPE</a:t>
                      </a:r>
                      <a:r>
                        <a:rPr lang="fr-FR" baseline="0" dirty="0" smtClean="0"/>
                        <a:t> D’ENTREPRISE, BESOINS</a:t>
                      </a:r>
                      <a:endParaRPr lang="fr-FR" dirty="0"/>
                    </a:p>
                  </a:txBody>
                  <a:tcPr/>
                </a:tc>
              </a:tr>
              <a:tr h="892408">
                <a:tc>
                  <a:txBody>
                    <a:bodyPr/>
                    <a:lstStyle/>
                    <a:p>
                      <a:r>
                        <a:rPr lang="fr-FR" b="1" dirty="0" smtClean="0"/>
                        <a:t>MANAGEMENT</a:t>
                      </a:r>
                    </a:p>
                    <a:p>
                      <a:pPr>
                        <a:buFont typeface="Wingdings" pitchFamily="2" charset="2"/>
                        <a:buChar char="§"/>
                      </a:pPr>
                      <a:r>
                        <a:rPr lang="fr-FR" dirty="0" smtClean="0"/>
                        <a:t>Piloter,</a:t>
                      </a:r>
                      <a:r>
                        <a:rPr lang="fr-FR" baseline="0" dirty="0" smtClean="0"/>
                        <a:t> prévoir, diriger, coordonner</a:t>
                      </a:r>
                      <a:endParaRPr lang="fr-FR" dirty="0"/>
                    </a:p>
                  </a:txBody>
                  <a:tcPr/>
                </a:tc>
                <a:tc>
                  <a:txBody>
                    <a:bodyPr/>
                    <a:lstStyle/>
                    <a:p>
                      <a:pPr>
                        <a:buFont typeface="Wingdings" pitchFamily="2" charset="2"/>
                        <a:buChar char="§"/>
                      </a:pPr>
                      <a:r>
                        <a:rPr lang="fr-FR" dirty="0" smtClean="0"/>
                        <a:t>Direction d’usine</a:t>
                      </a:r>
                    </a:p>
                    <a:p>
                      <a:pPr>
                        <a:buFont typeface="Wingdings" pitchFamily="2" charset="2"/>
                        <a:buChar char="§"/>
                      </a:pPr>
                      <a:r>
                        <a:rPr lang="fr-FR" dirty="0" smtClean="0"/>
                        <a:t>Direction de département</a:t>
                      </a:r>
                    </a:p>
                    <a:p>
                      <a:pPr>
                        <a:buFont typeface="Wingdings" pitchFamily="2" charset="2"/>
                        <a:buChar char="§"/>
                      </a:pPr>
                      <a:r>
                        <a:rPr lang="fr-FR" dirty="0" smtClean="0"/>
                        <a:t>Direction de filiale</a:t>
                      </a:r>
                    </a:p>
                    <a:p>
                      <a:pPr>
                        <a:buFont typeface="Wingdings" pitchFamily="2" charset="2"/>
                        <a:buChar char="§"/>
                      </a:pPr>
                      <a:r>
                        <a:rPr lang="fr-FR" dirty="0" smtClean="0"/>
                        <a:t>Direction générale</a:t>
                      </a:r>
                      <a:endParaRPr lang="fr-FR" dirty="0"/>
                    </a:p>
                  </a:txBody>
                  <a:tcPr/>
                </a:tc>
                <a:tc>
                  <a:txBody>
                    <a:bodyPr/>
                    <a:lstStyle/>
                    <a:p>
                      <a:r>
                        <a:rPr lang="fr-FR" dirty="0" smtClean="0"/>
                        <a:t>PME</a:t>
                      </a:r>
                      <a:endParaRPr lang="fr-FR" dirty="0"/>
                    </a:p>
                  </a:txBody>
                  <a:tcPr/>
                </a:tc>
              </a:tr>
              <a:tr h="892408">
                <a:tc>
                  <a:txBody>
                    <a:bodyPr/>
                    <a:lstStyle/>
                    <a:p>
                      <a:r>
                        <a:rPr lang="fr-FR" b="1" dirty="0" smtClean="0"/>
                        <a:t>COMMERCIAL</a:t>
                      </a:r>
                    </a:p>
                    <a:p>
                      <a:pPr>
                        <a:buFont typeface="Wingdings" pitchFamily="2" charset="2"/>
                        <a:buChar char="§"/>
                      </a:pPr>
                      <a:r>
                        <a:rPr lang="fr-FR" dirty="0" smtClean="0"/>
                        <a:t>Négocier, convaincre</a:t>
                      </a:r>
                    </a:p>
                    <a:p>
                      <a:pPr>
                        <a:buFont typeface="Wingdings" pitchFamily="2" charset="2"/>
                        <a:buChar char="§"/>
                      </a:pPr>
                      <a:r>
                        <a:rPr lang="fr-FR" dirty="0" smtClean="0"/>
                        <a:t>Communiquer</a:t>
                      </a:r>
                      <a:endParaRPr lang="fr-FR" dirty="0"/>
                    </a:p>
                  </a:txBody>
                  <a:tcPr/>
                </a:tc>
                <a:tc>
                  <a:txBody>
                    <a:bodyPr/>
                    <a:lstStyle/>
                    <a:p>
                      <a:pPr>
                        <a:buFont typeface="Wingdings" pitchFamily="2" charset="2"/>
                        <a:buChar char="§"/>
                      </a:pPr>
                      <a:r>
                        <a:rPr lang="fr-FR" dirty="0" smtClean="0"/>
                        <a:t>Technico-commercial</a:t>
                      </a:r>
                      <a:endParaRPr lang="fr-FR" dirty="0"/>
                    </a:p>
                  </a:txBody>
                  <a:tcPr/>
                </a:tc>
                <a:tc>
                  <a:txBody>
                    <a:bodyPr/>
                    <a:lstStyle/>
                    <a:p>
                      <a:r>
                        <a:rPr lang="fr-FR" dirty="0" smtClean="0"/>
                        <a:t>Besoins dans toutes les catégories d’entreprises.</a:t>
                      </a:r>
                      <a:endParaRPr lang="fr-FR" dirty="0"/>
                    </a:p>
                  </a:txBody>
                  <a:tcPr/>
                </a:tc>
              </a:tr>
            </a:tbl>
          </a:graphicData>
        </a:graphic>
      </p:graphicFrame>
      <p:sp>
        <p:nvSpPr>
          <p:cNvPr id="3" name="Espace réservé du numéro de diapositive 2"/>
          <p:cNvSpPr>
            <a:spLocks noGrp="1"/>
          </p:cNvSpPr>
          <p:nvPr>
            <p:ph type="sldNum" sz="quarter" idx="12"/>
          </p:nvPr>
        </p:nvSpPr>
        <p:spPr/>
        <p:txBody>
          <a:bodyPr/>
          <a:lstStyle/>
          <a:p>
            <a:fld id="{A7FCE51D-6FA6-4A3A-8E22-5F4D63A59230}" type="slidenum">
              <a:rPr lang="fr-FR" smtClean="0"/>
              <a:pPr/>
              <a:t>28</a:t>
            </a:fld>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51520" y="188640"/>
            <a:ext cx="8435280" cy="576064"/>
          </a:xfrm>
        </p:spPr>
        <p:txBody>
          <a:bodyPr anchor="t">
            <a:normAutofit fontScale="90000"/>
          </a:bodyPr>
          <a:lstStyle/>
          <a:p>
            <a:r>
              <a:rPr lang="fr-FR" sz="2800" dirty="0" smtClean="0"/>
              <a:t>Une variété d’activités tout au long d’un processus complexe et du cycle de vie d’un produit</a:t>
            </a:r>
            <a:endParaRPr lang="fr-FR" sz="2800" dirty="0"/>
          </a:p>
        </p:txBody>
      </p:sp>
      <p:sp>
        <p:nvSpPr>
          <p:cNvPr id="7" name="Flèche vers le bas 6"/>
          <p:cNvSpPr/>
          <p:nvPr/>
        </p:nvSpPr>
        <p:spPr>
          <a:xfrm>
            <a:off x="1037293" y="1151511"/>
            <a:ext cx="396044" cy="5184576"/>
          </a:xfrm>
          <a:prstGeom prst="downArrow">
            <a:avLst>
              <a:gd name="adj1" fmla="val 25538"/>
              <a:gd name="adj2" fmla="val 1036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rot="16200000">
            <a:off x="-917448" y="3347410"/>
            <a:ext cx="3672408" cy="523220"/>
          </a:xfrm>
          <a:prstGeom prst="rect">
            <a:avLst/>
          </a:prstGeom>
          <a:noFill/>
        </p:spPr>
        <p:txBody>
          <a:bodyPr wrap="square" rtlCol="0">
            <a:spAutoFit/>
          </a:bodyPr>
          <a:lstStyle/>
          <a:p>
            <a:pPr algn="ctr"/>
            <a:r>
              <a:rPr lang="fr-FR" sz="2800" dirty="0" smtClean="0"/>
              <a:t>Cycle de vie produit</a:t>
            </a:r>
            <a:endParaRPr lang="fr-FR" sz="2800" dirty="0"/>
          </a:p>
        </p:txBody>
      </p:sp>
      <p:graphicFrame>
        <p:nvGraphicFramePr>
          <p:cNvPr id="10" name="Tableau 9"/>
          <p:cNvGraphicFramePr>
            <a:graphicFrameLocks noGrp="1"/>
          </p:cNvGraphicFramePr>
          <p:nvPr>
            <p:extLst>
              <p:ext uri="{D42A27DB-BD31-4B8C-83A1-F6EECF244321}">
                <p14:modId xmlns:p14="http://schemas.microsoft.com/office/powerpoint/2010/main" val="1052439296"/>
              </p:ext>
            </p:extLst>
          </p:nvPr>
        </p:nvGraphicFramePr>
        <p:xfrm>
          <a:off x="1581166" y="1151511"/>
          <a:ext cx="7383322" cy="4753260"/>
        </p:xfrm>
        <a:graphic>
          <a:graphicData uri="http://schemas.openxmlformats.org/drawingml/2006/table">
            <a:tbl>
              <a:tblPr>
                <a:tableStyleId>{5C22544A-7EE6-4342-B048-85BDC9FD1C3A}</a:tableStyleId>
              </a:tblPr>
              <a:tblGrid>
                <a:gridCol w="3638906"/>
                <a:gridCol w="3744416"/>
              </a:tblGrid>
              <a:tr h="319614">
                <a:tc>
                  <a:txBody>
                    <a:bodyPr/>
                    <a:lstStyle/>
                    <a:p>
                      <a:pPr algn="ctr" fontAlgn="b"/>
                      <a:r>
                        <a:rPr lang="fr-FR" sz="2000" b="1" u="none" strike="noStrike" dirty="0">
                          <a:solidFill>
                            <a:schemeClr val="bg1"/>
                          </a:solidFill>
                          <a:effectLst/>
                        </a:rPr>
                        <a:t>Phases</a:t>
                      </a:r>
                      <a:endParaRPr lang="fr-FR" sz="2000" b="1" i="0" u="none" strike="noStrike" dirty="0">
                        <a:solidFill>
                          <a:schemeClr val="bg1"/>
                        </a:solidFill>
                        <a:effectLst/>
                        <a:latin typeface="Calibri"/>
                      </a:endParaRPr>
                    </a:p>
                  </a:txBody>
                  <a:tcPr marL="15980" marR="15980" marT="15980" marB="0" anchor="b">
                    <a:solidFill>
                      <a:srgbClr val="C00000"/>
                    </a:solidFill>
                  </a:tcPr>
                </a:tc>
                <a:tc>
                  <a:txBody>
                    <a:bodyPr/>
                    <a:lstStyle/>
                    <a:p>
                      <a:pPr algn="ctr" fontAlgn="b"/>
                      <a:r>
                        <a:rPr lang="fr-FR" sz="2000" b="1" u="none" strike="noStrike" dirty="0">
                          <a:solidFill>
                            <a:schemeClr val="bg1"/>
                          </a:solidFill>
                          <a:effectLst/>
                        </a:rPr>
                        <a:t>Exemple de Métiers</a:t>
                      </a:r>
                      <a:endParaRPr lang="fr-FR" sz="2000" b="1" i="0" u="none" strike="noStrike" dirty="0">
                        <a:solidFill>
                          <a:schemeClr val="bg1"/>
                        </a:solidFill>
                        <a:effectLst/>
                        <a:latin typeface="Calibri"/>
                      </a:endParaRPr>
                    </a:p>
                  </a:txBody>
                  <a:tcPr marL="15980" marR="15980" marT="15980" marB="0" anchor="b">
                    <a:solidFill>
                      <a:srgbClr val="C00000"/>
                    </a:solidFill>
                  </a:tcPr>
                </a:tc>
              </a:tr>
              <a:tr h="319614">
                <a:tc>
                  <a:txBody>
                    <a:bodyPr/>
                    <a:lstStyle/>
                    <a:p>
                      <a:pPr algn="l" fontAlgn="ctr"/>
                      <a:r>
                        <a:rPr lang="fr-FR" sz="2000" b="1" u="none" strike="noStrike" dirty="0">
                          <a:effectLst/>
                        </a:rPr>
                        <a:t>Recherche</a:t>
                      </a:r>
                      <a:endParaRPr lang="fr-FR" sz="2000" b="1" i="0" u="none" strike="noStrike" dirty="0">
                        <a:solidFill>
                          <a:srgbClr val="000000"/>
                        </a:solidFill>
                        <a:effectLst/>
                        <a:latin typeface="Calibri"/>
                      </a:endParaRPr>
                    </a:p>
                  </a:txBody>
                  <a:tcPr marL="15980" marR="15980" marT="15980" marB="0" anchor="ctr"/>
                </a:tc>
                <a:tc>
                  <a:txBody>
                    <a:bodyPr/>
                    <a:lstStyle/>
                    <a:p>
                      <a:pPr algn="l" fontAlgn="ctr"/>
                      <a:r>
                        <a:rPr lang="fr-FR" sz="2000" u="none" strike="noStrike" dirty="0">
                          <a:effectLst/>
                        </a:rPr>
                        <a:t>Mise au point de technologie générique</a:t>
                      </a:r>
                      <a:endParaRPr lang="fr-FR" sz="2000" b="0" i="0" u="none" strike="noStrike" dirty="0">
                        <a:solidFill>
                          <a:srgbClr val="000000"/>
                        </a:solidFill>
                        <a:effectLst/>
                        <a:latin typeface="Calibri"/>
                      </a:endParaRPr>
                    </a:p>
                  </a:txBody>
                  <a:tcPr marL="15980" marR="15980" marT="15980" marB="0" anchor="ctr"/>
                </a:tc>
              </a:tr>
              <a:tr h="639227">
                <a:tc>
                  <a:txBody>
                    <a:bodyPr/>
                    <a:lstStyle/>
                    <a:p>
                      <a:pPr algn="l" fontAlgn="ctr"/>
                      <a:r>
                        <a:rPr lang="fr-FR" sz="2000" b="1" u="none" strike="noStrike" dirty="0">
                          <a:effectLst/>
                        </a:rPr>
                        <a:t>Conception/Développement</a:t>
                      </a:r>
                      <a:endParaRPr lang="fr-FR" sz="2000" b="1" i="0" u="none" strike="noStrike" dirty="0">
                        <a:solidFill>
                          <a:srgbClr val="000000"/>
                        </a:solidFill>
                        <a:effectLst/>
                        <a:latin typeface="Calibri"/>
                      </a:endParaRPr>
                    </a:p>
                  </a:txBody>
                  <a:tcPr marL="15980" marR="15980" marT="15980" marB="0" anchor="ctr">
                    <a:solidFill>
                      <a:schemeClr val="accent2">
                        <a:lumMod val="20000"/>
                        <a:lumOff val="80000"/>
                      </a:schemeClr>
                    </a:solidFill>
                  </a:tcPr>
                </a:tc>
                <a:tc>
                  <a:txBody>
                    <a:bodyPr/>
                    <a:lstStyle/>
                    <a:p>
                      <a:pPr algn="l" fontAlgn="ctr"/>
                      <a:r>
                        <a:rPr lang="fr-FR" sz="2000" u="none" strike="noStrike" dirty="0">
                          <a:effectLst/>
                        </a:rPr>
                        <a:t>Bureau d'Etudes</a:t>
                      </a:r>
                      <a:br>
                        <a:rPr lang="fr-FR" sz="2000" u="none" strike="noStrike" dirty="0">
                          <a:effectLst/>
                        </a:rPr>
                      </a:br>
                      <a:r>
                        <a:rPr lang="fr-FR" sz="2000" u="none" strike="noStrike" dirty="0">
                          <a:effectLst/>
                        </a:rPr>
                        <a:t>Marketing</a:t>
                      </a:r>
                      <a:endParaRPr lang="fr-FR" sz="2000" b="0" i="0" u="none" strike="noStrike" dirty="0">
                        <a:solidFill>
                          <a:srgbClr val="000000"/>
                        </a:solidFill>
                        <a:effectLst/>
                        <a:latin typeface="Calibri"/>
                      </a:endParaRPr>
                    </a:p>
                  </a:txBody>
                  <a:tcPr marL="15980" marR="15980" marT="15980" marB="0" anchor="ctr">
                    <a:solidFill>
                      <a:schemeClr val="accent2">
                        <a:lumMod val="20000"/>
                        <a:lumOff val="80000"/>
                      </a:schemeClr>
                    </a:solidFill>
                  </a:tcPr>
                </a:tc>
              </a:tr>
              <a:tr h="639227">
                <a:tc>
                  <a:txBody>
                    <a:bodyPr/>
                    <a:lstStyle/>
                    <a:p>
                      <a:pPr algn="l" fontAlgn="ctr"/>
                      <a:r>
                        <a:rPr lang="fr-FR" sz="2000" b="1" u="none" strike="noStrike" dirty="0">
                          <a:effectLst/>
                        </a:rPr>
                        <a:t>Industrialisation</a:t>
                      </a:r>
                      <a:endParaRPr lang="fr-FR" sz="2000" b="1" i="0" u="none" strike="noStrike" dirty="0">
                        <a:solidFill>
                          <a:srgbClr val="000000"/>
                        </a:solidFill>
                        <a:effectLst/>
                        <a:latin typeface="Calibri"/>
                      </a:endParaRPr>
                    </a:p>
                  </a:txBody>
                  <a:tcPr marL="15980" marR="15980" marT="15980" marB="0" anchor="ctr"/>
                </a:tc>
                <a:tc>
                  <a:txBody>
                    <a:bodyPr/>
                    <a:lstStyle/>
                    <a:p>
                      <a:pPr algn="l" fontAlgn="ctr"/>
                      <a:r>
                        <a:rPr lang="fr-FR" sz="2000" u="none" strike="noStrike" dirty="0">
                          <a:effectLst/>
                        </a:rPr>
                        <a:t>Méthodes</a:t>
                      </a:r>
                      <a:br>
                        <a:rPr lang="fr-FR" sz="2000" u="none" strike="noStrike" dirty="0">
                          <a:effectLst/>
                        </a:rPr>
                      </a:br>
                      <a:r>
                        <a:rPr lang="fr-FR" sz="2000" u="none" strike="noStrike" dirty="0">
                          <a:effectLst/>
                        </a:rPr>
                        <a:t>Achats</a:t>
                      </a:r>
                      <a:endParaRPr lang="fr-FR" sz="2000" b="0" i="0" u="none" strike="noStrike" dirty="0">
                        <a:solidFill>
                          <a:srgbClr val="000000"/>
                        </a:solidFill>
                        <a:effectLst/>
                        <a:latin typeface="Calibri"/>
                      </a:endParaRPr>
                    </a:p>
                  </a:txBody>
                  <a:tcPr marL="15980" marR="15980" marT="15980" marB="0" anchor="ctr"/>
                </a:tc>
              </a:tr>
              <a:tr h="1157260">
                <a:tc>
                  <a:txBody>
                    <a:bodyPr/>
                    <a:lstStyle/>
                    <a:p>
                      <a:pPr algn="l" fontAlgn="ctr"/>
                      <a:r>
                        <a:rPr lang="fr-FR" sz="2000" b="1" u="none" strike="noStrike" dirty="0">
                          <a:effectLst/>
                        </a:rPr>
                        <a:t>Fabrication</a:t>
                      </a:r>
                      <a:endParaRPr lang="fr-FR" sz="2000" b="1" i="0" u="none" strike="noStrike" dirty="0">
                        <a:solidFill>
                          <a:srgbClr val="000000"/>
                        </a:solidFill>
                        <a:effectLst/>
                        <a:latin typeface="Calibri"/>
                      </a:endParaRPr>
                    </a:p>
                  </a:txBody>
                  <a:tcPr marL="15980" marR="15980" marT="15980" marB="0" anchor="ctr">
                    <a:solidFill>
                      <a:schemeClr val="accent2">
                        <a:lumMod val="20000"/>
                        <a:lumOff val="80000"/>
                      </a:schemeClr>
                    </a:solidFill>
                  </a:tcPr>
                </a:tc>
                <a:tc>
                  <a:txBody>
                    <a:bodyPr/>
                    <a:lstStyle/>
                    <a:p>
                      <a:pPr algn="l" fontAlgn="ctr"/>
                      <a:r>
                        <a:rPr lang="fr-FR" sz="2000" u="none" strike="noStrike" dirty="0">
                          <a:effectLst/>
                        </a:rPr>
                        <a:t>Gestion de production/ Approvisionnement</a:t>
                      </a:r>
                      <a:br>
                        <a:rPr lang="fr-FR" sz="2000" u="none" strike="noStrike" dirty="0">
                          <a:effectLst/>
                        </a:rPr>
                      </a:br>
                      <a:r>
                        <a:rPr lang="fr-FR" sz="2000" u="none" strike="noStrike" dirty="0">
                          <a:effectLst/>
                        </a:rPr>
                        <a:t>Maintenance</a:t>
                      </a:r>
                      <a:br>
                        <a:rPr lang="fr-FR" sz="2000" u="none" strike="noStrike" dirty="0">
                          <a:effectLst/>
                        </a:rPr>
                      </a:br>
                      <a:r>
                        <a:rPr lang="fr-FR" sz="2000" u="none" strike="noStrike" dirty="0">
                          <a:effectLst/>
                        </a:rPr>
                        <a:t>Qualité</a:t>
                      </a:r>
                      <a:endParaRPr lang="fr-FR" sz="2000" b="0" i="0" u="none" strike="noStrike" dirty="0">
                        <a:solidFill>
                          <a:srgbClr val="000000"/>
                        </a:solidFill>
                        <a:effectLst/>
                        <a:latin typeface="Calibri"/>
                      </a:endParaRPr>
                    </a:p>
                  </a:txBody>
                  <a:tcPr marL="15980" marR="15980" marT="15980" marB="0" anchor="ctr">
                    <a:solidFill>
                      <a:schemeClr val="accent2">
                        <a:lumMod val="20000"/>
                        <a:lumOff val="80000"/>
                      </a:schemeClr>
                    </a:solidFill>
                  </a:tcPr>
                </a:tc>
              </a:tr>
              <a:tr h="639227">
                <a:tc>
                  <a:txBody>
                    <a:bodyPr/>
                    <a:lstStyle/>
                    <a:p>
                      <a:pPr algn="l" fontAlgn="ctr"/>
                      <a:r>
                        <a:rPr lang="fr-FR" sz="2000" b="1" u="none" strike="noStrike" dirty="0">
                          <a:effectLst/>
                        </a:rPr>
                        <a:t>Distribution</a:t>
                      </a:r>
                      <a:endParaRPr lang="fr-FR" sz="2000" b="1" i="0" u="none" strike="noStrike" dirty="0">
                        <a:solidFill>
                          <a:srgbClr val="000000"/>
                        </a:solidFill>
                        <a:effectLst/>
                        <a:latin typeface="Calibri"/>
                      </a:endParaRPr>
                    </a:p>
                  </a:txBody>
                  <a:tcPr marL="15980" marR="15980" marT="15980" marB="0" anchor="ctr"/>
                </a:tc>
                <a:tc>
                  <a:txBody>
                    <a:bodyPr/>
                    <a:lstStyle/>
                    <a:p>
                      <a:pPr algn="l" fontAlgn="ctr"/>
                      <a:r>
                        <a:rPr lang="fr-FR" sz="2000" u="none" strike="noStrike" dirty="0">
                          <a:effectLst/>
                        </a:rPr>
                        <a:t>Commerce </a:t>
                      </a:r>
                      <a:br>
                        <a:rPr lang="fr-FR" sz="2000" u="none" strike="noStrike" dirty="0">
                          <a:effectLst/>
                        </a:rPr>
                      </a:br>
                      <a:r>
                        <a:rPr lang="fr-FR" sz="2000" u="none" strike="noStrike" dirty="0">
                          <a:effectLst/>
                        </a:rPr>
                        <a:t>Logistique</a:t>
                      </a:r>
                      <a:endParaRPr lang="fr-FR" sz="2000" b="0" i="0" u="none" strike="noStrike" dirty="0">
                        <a:solidFill>
                          <a:srgbClr val="000000"/>
                        </a:solidFill>
                        <a:effectLst/>
                        <a:latin typeface="Calibri"/>
                      </a:endParaRPr>
                    </a:p>
                  </a:txBody>
                  <a:tcPr marL="15980" marR="15980" marT="15980" marB="0" anchor="ctr"/>
                </a:tc>
              </a:tr>
              <a:tr h="958839">
                <a:tc>
                  <a:txBody>
                    <a:bodyPr/>
                    <a:lstStyle/>
                    <a:p>
                      <a:pPr algn="l" fontAlgn="ctr"/>
                      <a:r>
                        <a:rPr lang="fr-FR" sz="2000" b="1" u="none" strike="noStrike" dirty="0">
                          <a:effectLst/>
                        </a:rPr>
                        <a:t>Après Vente</a:t>
                      </a:r>
                      <a:endParaRPr lang="fr-FR" sz="2000" b="1" i="0" u="none" strike="noStrike" dirty="0">
                        <a:solidFill>
                          <a:srgbClr val="000000"/>
                        </a:solidFill>
                        <a:effectLst/>
                        <a:latin typeface="Calibri"/>
                      </a:endParaRPr>
                    </a:p>
                  </a:txBody>
                  <a:tcPr marL="15980" marR="15980" marT="15980" marB="0" anchor="ctr">
                    <a:solidFill>
                      <a:schemeClr val="accent2">
                        <a:lumMod val="20000"/>
                        <a:lumOff val="80000"/>
                      </a:schemeClr>
                    </a:solidFill>
                  </a:tcPr>
                </a:tc>
                <a:tc>
                  <a:txBody>
                    <a:bodyPr/>
                    <a:lstStyle/>
                    <a:p>
                      <a:pPr algn="l" fontAlgn="ctr"/>
                      <a:r>
                        <a:rPr lang="fr-FR" sz="2000" u="none" strike="noStrike" dirty="0">
                          <a:effectLst/>
                        </a:rPr>
                        <a:t>Maintenance/Entretien</a:t>
                      </a:r>
                      <a:br>
                        <a:rPr lang="fr-FR" sz="2000" u="none" strike="noStrike" dirty="0">
                          <a:effectLst/>
                        </a:rPr>
                      </a:br>
                      <a:r>
                        <a:rPr lang="fr-FR" sz="2000" u="none" strike="noStrike" dirty="0">
                          <a:effectLst/>
                        </a:rPr>
                        <a:t>Support client</a:t>
                      </a:r>
                      <a:br>
                        <a:rPr lang="fr-FR" sz="2000" u="none" strike="noStrike" dirty="0">
                          <a:effectLst/>
                        </a:rPr>
                      </a:br>
                      <a:r>
                        <a:rPr lang="fr-FR" sz="2000" u="none" strike="noStrike" dirty="0">
                          <a:effectLst/>
                        </a:rPr>
                        <a:t>Gestion des déchets</a:t>
                      </a:r>
                      <a:endParaRPr lang="fr-FR" sz="2000" b="0" i="0" u="none" strike="noStrike" dirty="0">
                        <a:solidFill>
                          <a:srgbClr val="000000"/>
                        </a:solidFill>
                        <a:effectLst/>
                        <a:latin typeface="Calibri"/>
                      </a:endParaRPr>
                    </a:p>
                  </a:txBody>
                  <a:tcPr marL="15980" marR="15980" marT="15980" marB="0" anchor="ctr">
                    <a:solidFill>
                      <a:schemeClr val="accent2">
                        <a:lumMod val="20000"/>
                        <a:lumOff val="80000"/>
                      </a:schemeClr>
                    </a:solidFill>
                  </a:tcPr>
                </a:tc>
              </a:tr>
            </a:tbl>
          </a:graphicData>
        </a:graphic>
      </p:graphicFrame>
      <p:sp>
        <p:nvSpPr>
          <p:cNvPr id="2" name="Espace réservé du numéro de diapositive 1"/>
          <p:cNvSpPr>
            <a:spLocks noGrp="1"/>
          </p:cNvSpPr>
          <p:nvPr>
            <p:ph type="sldNum" sz="quarter" idx="12"/>
          </p:nvPr>
        </p:nvSpPr>
        <p:spPr/>
        <p:txBody>
          <a:bodyPr/>
          <a:lstStyle/>
          <a:p>
            <a:fld id="{A7FCE51D-6FA6-4A3A-8E22-5F4D63A59230}" type="slidenum">
              <a:rPr lang="fr-FR" smtClean="0"/>
              <a:pPr/>
              <a:t>29</a:t>
            </a:fld>
            <a:endParaRPr lang="fr-FR"/>
          </a:p>
        </p:txBody>
      </p:sp>
    </p:spTree>
    <p:extLst>
      <p:ext uri="{BB962C8B-B14F-4D97-AF65-F5344CB8AC3E}">
        <p14:creationId xmlns:p14="http://schemas.microsoft.com/office/powerpoint/2010/main" val="2403502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Modalités d’évaluation </a:t>
            </a:r>
            <a:endParaRPr lang="fr-FR" dirty="0"/>
          </a:p>
        </p:txBody>
      </p:sp>
      <p:sp>
        <p:nvSpPr>
          <p:cNvPr id="3" name="Espace réservé du contenu 2"/>
          <p:cNvSpPr>
            <a:spLocks noGrp="1"/>
          </p:cNvSpPr>
          <p:nvPr>
            <p:ph sz="quarter" idx="1"/>
          </p:nvPr>
        </p:nvSpPr>
        <p:spPr>
          <a:xfrm>
            <a:off x="914400" y="1447800"/>
            <a:ext cx="7772400" cy="4933528"/>
          </a:xfrm>
        </p:spPr>
        <p:txBody>
          <a:bodyPr>
            <a:normAutofit fontScale="92500" lnSpcReduction="10000"/>
          </a:bodyPr>
          <a:lstStyle/>
          <a:p>
            <a:pPr marL="0" indent="0">
              <a:buNone/>
            </a:pPr>
            <a:r>
              <a:rPr lang="fr-FR" sz="3200" dirty="0" smtClean="0"/>
              <a:t>Rédaction d’un rapport contenant:</a:t>
            </a:r>
          </a:p>
          <a:p>
            <a:pPr>
              <a:buFont typeface="Wingdings" panose="05000000000000000000" pitchFamily="2" charset="2"/>
              <a:buChar char="Ø"/>
            </a:pPr>
            <a:r>
              <a:rPr lang="fr-FR" sz="3200" dirty="0" smtClean="0"/>
              <a:t>Une fiche métier</a:t>
            </a:r>
          </a:p>
          <a:p>
            <a:pPr>
              <a:buFont typeface="Wingdings" panose="05000000000000000000" pitchFamily="2" charset="2"/>
              <a:buChar char="Ø"/>
            </a:pPr>
            <a:r>
              <a:rPr lang="fr-FR" sz="3200" dirty="0" smtClean="0"/>
              <a:t>Une note de synthèse très approfondie sur le bilan  personnel</a:t>
            </a:r>
          </a:p>
          <a:p>
            <a:pPr>
              <a:buFont typeface="Wingdings" panose="05000000000000000000" pitchFamily="2" charset="2"/>
              <a:buChar char="Ø"/>
            </a:pPr>
            <a:r>
              <a:rPr lang="fr-FR" sz="3200" dirty="0" smtClean="0"/>
              <a:t>Un Cv aux normes </a:t>
            </a:r>
            <a:r>
              <a:rPr lang="fr-FR" sz="3200" dirty="0" err="1" smtClean="0"/>
              <a:t>françaises+anglaises</a:t>
            </a:r>
            <a:r>
              <a:rPr lang="fr-FR" sz="3200" dirty="0" smtClean="0"/>
              <a:t> (facultatif)</a:t>
            </a:r>
          </a:p>
          <a:p>
            <a:pPr>
              <a:buFont typeface="Wingdings" panose="05000000000000000000" pitchFamily="2" charset="2"/>
              <a:buChar char="Ø"/>
            </a:pPr>
            <a:r>
              <a:rPr lang="fr-FR" sz="3200" dirty="0" smtClean="0"/>
              <a:t>Une lettre de motivation en réponse à une annonce</a:t>
            </a:r>
          </a:p>
          <a:p>
            <a:pPr>
              <a:buFont typeface="Wingdings" panose="05000000000000000000" pitchFamily="2" charset="2"/>
              <a:buChar char="Ø"/>
            </a:pPr>
            <a:r>
              <a:rPr lang="fr-FR" sz="3200" dirty="0" smtClean="0"/>
              <a:t>Un commentaire sur l’entretien de recrutement et la simulation menée en cours</a:t>
            </a:r>
          </a:p>
          <a:p>
            <a:pPr>
              <a:buFont typeface="Wingdings" panose="05000000000000000000" pitchFamily="2" charset="2"/>
              <a:buChar char="Ø"/>
            </a:pPr>
            <a:r>
              <a:rPr lang="fr-FR" sz="3200" dirty="0" smtClean="0"/>
              <a:t>Conclusion et commentaire sur mon objectif professionnel</a:t>
            </a:r>
          </a:p>
          <a:p>
            <a:pPr>
              <a:buFont typeface="Wingdings" panose="05000000000000000000" pitchFamily="2" charset="2"/>
              <a:buChar char="Ø"/>
            </a:pPr>
            <a:endParaRPr lang="fr-FR" dirty="0"/>
          </a:p>
        </p:txBody>
      </p:sp>
      <p:sp>
        <p:nvSpPr>
          <p:cNvPr id="4" name="Espace réservé du numéro de diapositive 3"/>
          <p:cNvSpPr>
            <a:spLocks noGrp="1"/>
          </p:cNvSpPr>
          <p:nvPr>
            <p:ph type="sldNum" sz="quarter" idx="12"/>
          </p:nvPr>
        </p:nvSpPr>
        <p:spPr/>
        <p:txBody>
          <a:bodyPr/>
          <a:lstStyle/>
          <a:p>
            <a:fld id="{A7FCE51D-6FA6-4A3A-8E22-5F4D63A59230}" type="slidenum">
              <a:rPr lang="fr-FR" smtClean="0"/>
              <a:pPr/>
              <a:t>3</a:t>
            </a:fld>
            <a:endParaRPr lang="fr-FR"/>
          </a:p>
        </p:txBody>
      </p:sp>
    </p:spTree>
    <p:extLst>
      <p:ext uri="{BB962C8B-B14F-4D97-AF65-F5344CB8AC3E}">
        <p14:creationId xmlns:p14="http://schemas.microsoft.com/office/powerpoint/2010/main" val="803701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L’éthique de l’Ingénieur: pourquoi poser le problème?</a:t>
            </a:r>
            <a:endParaRPr lang="fr-FR" dirty="0"/>
          </a:p>
        </p:txBody>
      </p:sp>
      <p:graphicFrame>
        <p:nvGraphicFramePr>
          <p:cNvPr id="8" name="Espace réservé du contenu 7"/>
          <p:cNvGraphicFramePr>
            <a:graphicFrameLocks noGrp="1"/>
          </p:cNvGraphicFramePr>
          <p:nvPr>
            <p:ph sz="quarter" idx="1"/>
          </p:nvPr>
        </p:nvGraphicFramePr>
        <p:xfrm>
          <a:off x="467544" y="1447800"/>
          <a:ext cx="4196531"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Espace réservé du contenu 13"/>
          <p:cNvSpPr>
            <a:spLocks noGrp="1"/>
          </p:cNvSpPr>
          <p:nvPr>
            <p:ph sz="quarter" idx="2"/>
          </p:nvPr>
        </p:nvSpPr>
        <p:spPr>
          <a:xfrm>
            <a:off x="4933950" y="1447800"/>
            <a:ext cx="3749040" cy="5293568"/>
          </a:xfrm>
        </p:spPr>
        <p:txBody>
          <a:bodyPr>
            <a:normAutofit fontScale="85000" lnSpcReduction="20000"/>
          </a:bodyPr>
          <a:lstStyle/>
          <a:p>
            <a:pPr>
              <a:buNone/>
            </a:pPr>
            <a:r>
              <a:rPr lang="fr-FR" dirty="0" smtClean="0"/>
              <a:t>Questions:</a:t>
            </a:r>
          </a:p>
          <a:p>
            <a:pPr>
              <a:buFont typeface="Arial" pitchFamily="34" charset="0"/>
              <a:buChar char="•"/>
            </a:pPr>
            <a:r>
              <a:rPr lang="fr-FR" dirty="0" smtClean="0"/>
              <a:t>Obsolescence programmée</a:t>
            </a:r>
          </a:p>
          <a:p>
            <a:pPr>
              <a:buFont typeface="Arial" pitchFamily="34" charset="0"/>
              <a:buChar char="•"/>
            </a:pPr>
            <a:r>
              <a:rPr lang="fr-FR" dirty="0" smtClean="0"/>
              <a:t>L’armement</a:t>
            </a:r>
          </a:p>
          <a:p>
            <a:pPr>
              <a:buFont typeface="Arial" pitchFamily="34" charset="0"/>
              <a:buChar char="•"/>
            </a:pPr>
            <a:r>
              <a:rPr lang="fr-FR" dirty="0" smtClean="0"/>
              <a:t>OGM /industrie polluante</a:t>
            </a:r>
          </a:p>
          <a:p>
            <a:pPr>
              <a:buFont typeface="Arial" pitchFamily="34" charset="0"/>
              <a:buChar char="•"/>
            </a:pPr>
            <a:r>
              <a:rPr lang="fr-FR" dirty="0" smtClean="0"/>
              <a:t>Ethique du manager?  Risques psychosociaux</a:t>
            </a:r>
          </a:p>
          <a:p>
            <a:pPr>
              <a:buFont typeface="Arial" pitchFamily="34" charset="0"/>
              <a:buChar char="•"/>
            </a:pPr>
            <a:r>
              <a:rPr lang="fr-FR" dirty="0" smtClean="0"/>
              <a:t>Productivité / Optimisation: suppression ou sauvegarde d’emplois?</a:t>
            </a:r>
          </a:p>
          <a:p>
            <a:pPr>
              <a:buFont typeface="Arial" pitchFamily="34" charset="0"/>
              <a:buChar char="•"/>
            </a:pPr>
            <a:r>
              <a:rPr lang="fr-FR" dirty="0" smtClean="0"/>
              <a:t>Réglementations: suivre ou détourner?</a:t>
            </a:r>
          </a:p>
          <a:p>
            <a:pPr>
              <a:buFont typeface="Arial" pitchFamily="34" charset="0"/>
              <a:buChar char="•"/>
            </a:pPr>
            <a:r>
              <a:rPr lang="fr-FR" dirty="0" smtClean="0"/>
              <a:t>Vision court terme ou long terme?</a:t>
            </a:r>
          </a:p>
          <a:p>
            <a:pPr>
              <a:buFont typeface="Arial" pitchFamily="34" charset="0"/>
              <a:buChar char="•"/>
            </a:pPr>
            <a:r>
              <a:rPr lang="fr-FR" dirty="0" smtClean="0"/>
              <a:t>Ethique individuelle / éthique d’entreprise</a:t>
            </a:r>
          </a:p>
          <a:p>
            <a:pPr>
              <a:buFont typeface="Arial" pitchFamily="34" charset="0"/>
              <a:buChar char="•"/>
            </a:pPr>
            <a:r>
              <a:rPr lang="fr-FR" dirty="0" smtClean="0"/>
              <a:t>Charte éthique de l’IESF</a:t>
            </a:r>
          </a:p>
          <a:p>
            <a:endParaRPr lang="fr-FR" dirty="0"/>
          </a:p>
        </p:txBody>
      </p:sp>
      <p:pic>
        <p:nvPicPr>
          <p:cNvPr id="1026" name="Picture 2" descr="http://www.promares.fr/wp-content/uploads/2013/09/Fotolia_47412445_M__2_.jpg"/>
          <p:cNvPicPr>
            <a:picLocks noChangeAspect="1" noChangeArrowheads="1"/>
          </p:cNvPicPr>
          <p:nvPr/>
        </p:nvPicPr>
        <p:blipFill>
          <a:blip r:embed="rId7" cstate="print"/>
          <a:srcRect/>
          <a:stretch>
            <a:fillRect/>
          </a:stretch>
        </p:blipFill>
        <p:spPr bwMode="auto">
          <a:xfrm>
            <a:off x="7563646" y="188640"/>
            <a:ext cx="1580354" cy="1224136"/>
          </a:xfrm>
          <a:prstGeom prst="rect">
            <a:avLst/>
          </a:prstGeom>
          <a:noFill/>
        </p:spPr>
      </p:pic>
      <p:sp>
        <p:nvSpPr>
          <p:cNvPr id="3" name="Espace réservé du numéro de diapositive 2"/>
          <p:cNvSpPr>
            <a:spLocks noGrp="1"/>
          </p:cNvSpPr>
          <p:nvPr>
            <p:ph type="sldNum" sz="quarter" idx="12"/>
          </p:nvPr>
        </p:nvSpPr>
        <p:spPr/>
        <p:txBody>
          <a:bodyPr/>
          <a:lstStyle/>
          <a:p>
            <a:fld id="{A7FCE51D-6FA6-4A3A-8E22-5F4D63A59230}" type="slidenum">
              <a:rPr lang="fr-FR" smtClean="0"/>
              <a:pPr/>
              <a:t>30</a:t>
            </a:fld>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8075240" cy="764704"/>
          </a:xfrm>
        </p:spPr>
        <p:txBody>
          <a:bodyPr>
            <a:normAutofit/>
          </a:bodyPr>
          <a:lstStyle/>
          <a:p>
            <a:r>
              <a:rPr lang="fr-FR" dirty="0" smtClean="0"/>
              <a:t>Identité de l’ingénieur: une synthèse</a:t>
            </a:r>
            <a:endParaRPr lang="fr-FR" dirty="0"/>
          </a:p>
        </p:txBody>
      </p:sp>
      <p:sp>
        <p:nvSpPr>
          <p:cNvPr id="3" name="Espace réservé du contenu 2"/>
          <p:cNvSpPr>
            <a:spLocks noGrp="1"/>
          </p:cNvSpPr>
          <p:nvPr>
            <p:ph sz="quarter" idx="1"/>
          </p:nvPr>
        </p:nvSpPr>
        <p:spPr>
          <a:xfrm>
            <a:off x="323528" y="764704"/>
            <a:ext cx="8363272" cy="5904656"/>
          </a:xfrm>
        </p:spPr>
        <p:txBody>
          <a:bodyPr>
            <a:normAutofit fontScale="55000" lnSpcReduction="20000"/>
          </a:bodyPr>
          <a:lstStyle/>
          <a:p>
            <a:pPr>
              <a:buNone/>
            </a:pPr>
            <a:endParaRPr lang="fr-FR" dirty="0" smtClean="0"/>
          </a:p>
          <a:p>
            <a:pPr>
              <a:buNone/>
            </a:pPr>
            <a:r>
              <a:rPr lang="fr-FR" sz="3600" dirty="0" smtClean="0"/>
              <a:t>On peut donner de l'ingénieur un image assez consensuelle: en ce sens l'ingénieur est un homme ou une femme:</a:t>
            </a:r>
          </a:p>
          <a:p>
            <a:r>
              <a:rPr lang="fr-FR" sz="3600" dirty="0" smtClean="0"/>
              <a:t>qui sait ( détention de connaissances scientifiques et techniques </a:t>
            </a:r>
            <a:r>
              <a:rPr lang="fr-FR" sz="3400" dirty="0" smtClean="0"/>
              <a:t>et capacité à les appliquer) </a:t>
            </a:r>
          </a:p>
          <a:p>
            <a:r>
              <a:rPr lang="fr-FR" sz="3400" dirty="0" smtClean="0"/>
              <a:t>qui maîtrise au sens plein des méthodes (</a:t>
            </a:r>
            <a:r>
              <a:rPr lang="fr-FR" sz="3400" dirty="0" err="1" smtClean="0"/>
              <a:t>problem</a:t>
            </a:r>
            <a:r>
              <a:rPr lang="fr-FR" sz="3400" dirty="0" smtClean="0"/>
              <a:t>-</a:t>
            </a:r>
            <a:r>
              <a:rPr lang="fr-FR" sz="3400" dirty="0" err="1" smtClean="0"/>
              <a:t>solving</a:t>
            </a:r>
            <a:r>
              <a:rPr lang="fr-FR" sz="3400" dirty="0" smtClean="0"/>
              <a:t>) couvrant les tâches d'identification, de modélisation, de calcul et de tests, </a:t>
            </a:r>
          </a:p>
          <a:p>
            <a:r>
              <a:rPr lang="fr-FR" sz="3400" dirty="0" smtClean="0"/>
              <a:t>qui globalement est apte à intervenir avec efficience dans le processus de conception.</a:t>
            </a:r>
          </a:p>
          <a:p>
            <a:r>
              <a:rPr lang="fr-FR" sz="3400" dirty="0" smtClean="0"/>
              <a:t>qui coordonne des projets (organisation d'équipes)</a:t>
            </a:r>
          </a:p>
          <a:p>
            <a:r>
              <a:rPr lang="fr-FR" sz="3400" dirty="0" smtClean="0"/>
              <a:t>qui négocie (cahier des charges, livraison du produit)</a:t>
            </a:r>
          </a:p>
          <a:p>
            <a:r>
              <a:rPr lang="fr-FR" sz="3400" dirty="0" smtClean="0"/>
              <a:t>qui commande des équipes (en tout cas qui souhaite accéder à des responsabilités)</a:t>
            </a:r>
          </a:p>
          <a:p>
            <a:r>
              <a:rPr lang="fr-FR" sz="3400" dirty="0" smtClean="0"/>
              <a:t>qui communique (surtout en interne, parfois en externe)</a:t>
            </a:r>
          </a:p>
          <a:p>
            <a:r>
              <a:rPr lang="fr-FR" sz="3400" dirty="0" smtClean="0"/>
              <a:t>qui établit des projections à partir de ce qu'il fait</a:t>
            </a:r>
          </a:p>
          <a:p>
            <a:r>
              <a:rPr lang="fr-FR" sz="3400" dirty="0" smtClean="0"/>
              <a:t>qui apprend toujours et se perfectionne</a:t>
            </a:r>
          </a:p>
          <a:p>
            <a:r>
              <a:rPr lang="fr-FR" sz="3400" dirty="0" smtClean="0"/>
              <a:t>Il existe des modulations de ce profil cadre selon les pays, qui traduisent des sensibilités culturelles liées à l'histoire. On voit par exemple apparaître</a:t>
            </a:r>
          </a:p>
          <a:p>
            <a:pPr>
              <a:buNone/>
            </a:pPr>
            <a:r>
              <a:rPr lang="fr-FR" sz="3400" dirty="0" smtClean="0"/>
              <a:t>		-	des visions plus ciblées sur des spécialités techniques, au détriment d'une formation plus ouverte aux dimensions non techniques </a:t>
            </a:r>
          </a:p>
          <a:p>
            <a:pPr>
              <a:buNone/>
            </a:pPr>
            <a:r>
              <a:rPr lang="fr-FR" sz="3400" dirty="0" smtClean="0"/>
              <a:t>		-	des visions intégrant une forte implication dans la pratique de la recherche ( profils plus expérimentaux et plus scientifiques)</a:t>
            </a:r>
          </a:p>
          <a:p>
            <a:endParaRPr lang="fr-FR" sz="3400" dirty="0"/>
          </a:p>
        </p:txBody>
      </p:sp>
      <p:sp>
        <p:nvSpPr>
          <p:cNvPr id="4" name="Espace réservé du numéro de diapositive 3"/>
          <p:cNvSpPr>
            <a:spLocks noGrp="1"/>
          </p:cNvSpPr>
          <p:nvPr>
            <p:ph type="sldNum" sz="quarter" idx="12"/>
          </p:nvPr>
        </p:nvSpPr>
        <p:spPr/>
        <p:txBody>
          <a:bodyPr/>
          <a:lstStyle/>
          <a:p>
            <a:fld id="{A7FCE51D-6FA6-4A3A-8E22-5F4D63A59230}" type="slidenum">
              <a:rPr lang="fr-FR" smtClean="0"/>
              <a:pPr/>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L’ingénieur en chiffres</a:t>
            </a:r>
            <a:endParaRPr lang="fr-FR" dirty="0"/>
          </a:p>
        </p:txBody>
      </p:sp>
      <p:sp>
        <p:nvSpPr>
          <p:cNvPr id="3" name="Espace réservé du contenu 2"/>
          <p:cNvSpPr>
            <a:spLocks noGrp="1"/>
          </p:cNvSpPr>
          <p:nvPr>
            <p:ph sz="quarter" idx="1"/>
          </p:nvPr>
        </p:nvSpPr>
        <p:spPr>
          <a:xfrm>
            <a:off x="467544" y="5517232"/>
            <a:ext cx="8219256" cy="720080"/>
          </a:xfrm>
        </p:spPr>
        <p:txBody>
          <a:bodyPr>
            <a:normAutofit fontScale="92500"/>
          </a:bodyPr>
          <a:lstStyle/>
          <a:p>
            <a:r>
              <a:rPr lang="fr-FR" dirty="0" smtClean="0"/>
              <a:t>Enquête d’insertion des jeunes diplômés 2015: </a:t>
            </a:r>
            <a:r>
              <a:rPr lang="fr-FR" i="1" dirty="0" err="1" smtClean="0"/>
              <a:t>cf</a:t>
            </a:r>
            <a:r>
              <a:rPr lang="fr-FR" i="1" dirty="0" smtClean="0"/>
              <a:t> </a:t>
            </a:r>
            <a:r>
              <a:rPr lang="fr-FR" dirty="0" smtClean="0"/>
              <a:t>document AREL</a:t>
            </a:r>
            <a:endParaRPr lang="fr-FR" dirty="0"/>
          </a:p>
        </p:txBody>
      </p:sp>
      <p:pic>
        <p:nvPicPr>
          <p:cNvPr id="4" name="Image 3" descr="http://www.cge.asso.fr/images/frontend/logo-original.png"/>
          <p:cNvPicPr/>
          <p:nvPr/>
        </p:nvPicPr>
        <p:blipFill>
          <a:blip r:embed="rId2" cstate="print"/>
          <a:srcRect/>
          <a:stretch>
            <a:fillRect/>
          </a:stretch>
        </p:blipFill>
        <p:spPr bwMode="auto">
          <a:xfrm>
            <a:off x="2411760" y="2060848"/>
            <a:ext cx="4032448" cy="2636490"/>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A7FCE51D-6FA6-4A3A-8E22-5F4D63A59230}" type="slidenum">
              <a:rPr lang="fr-FR" smtClean="0"/>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78098"/>
          </a:xfrm>
        </p:spPr>
        <p:txBody>
          <a:bodyPr>
            <a:normAutofit fontScale="90000"/>
          </a:bodyPr>
          <a:lstStyle/>
          <a:p>
            <a:r>
              <a:rPr lang="fr-FR" dirty="0" smtClean="0"/>
              <a:t>L’évolution de carrière des ingénieurs</a:t>
            </a:r>
            <a:endParaRPr lang="fr-FR" dirty="0"/>
          </a:p>
        </p:txBody>
      </p:sp>
      <p:sp>
        <p:nvSpPr>
          <p:cNvPr id="3" name="Espace réservé du contenu 2"/>
          <p:cNvSpPr>
            <a:spLocks noGrp="1"/>
          </p:cNvSpPr>
          <p:nvPr>
            <p:ph sz="quarter" idx="1"/>
          </p:nvPr>
        </p:nvSpPr>
        <p:spPr>
          <a:xfrm>
            <a:off x="467544" y="5517232"/>
            <a:ext cx="8219256" cy="502568"/>
          </a:xfrm>
        </p:spPr>
        <p:txBody>
          <a:bodyPr/>
          <a:lstStyle/>
          <a:p>
            <a:endParaRPr lang="fr-FR" dirty="0"/>
          </a:p>
        </p:txBody>
      </p:sp>
      <p:sp>
        <p:nvSpPr>
          <p:cNvPr id="1025" name="Rectangle 1"/>
          <p:cNvSpPr>
            <a:spLocks noChangeArrowheads="1"/>
          </p:cNvSpPr>
          <p:nvPr/>
        </p:nvSpPr>
        <p:spPr bwMode="auto">
          <a:xfrm>
            <a:off x="0" y="43934"/>
            <a:ext cx="31290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rPr>
              <a:t>  </a:t>
            </a:r>
            <a:endParaRPr kumimoji="0" lang="fr-FR" sz="20200" b="0" i="0" u="none" strike="noStrike" cap="none" normalizeH="0" baseline="0" dirty="0" smtClean="0">
              <a:ln>
                <a:noFill/>
              </a:ln>
              <a:solidFill>
                <a:schemeClr val="tx1"/>
              </a:solidFill>
              <a:effectLst/>
              <a:latin typeface="Arial" charset="0"/>
              <a:cs typeface="Arial" charset="0"/>
            </a:endParaRPr>
          </a:p>
        </p:txBody>
      </p:sp>
      <p:pic>
        <p:nvPicPr>
          <p:cNvPr id="1026" name="Picture 2" descr="http://www.cefi.org/EMPLOIS/images_emploi/POSITION.GIF"/>
          <p:cNvPicPr>
            <a:picLocks noChangeAspect="1" noChangeArrowheads="1"/>
          </p:cNvPicPr>
          <p:nvPr/>
        </p:nvPicPr>
        <p:blipFill>
          <a:blip r:embed="rId2" cstate="print"/>
          <a:srcRect/>
          <a:stretch>
            <a:fillRect/>
          </a:stretch>
        </p:blipFill>
        <p:spPr bwMode="auto">
          <a:xfrm>
            <a:off x="827584" y="1412776"/>
            <a:ext cx="7388152" cy="4896544"/>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33</a:t>
            </a:fld>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914400" y="0"/>
            <a:ext cx="7772400" cy="620688"/>
          </a:xfrm>
        </p:spPr>
        <p:txBody>
          <a:bodyPr>
            <a:normAutofit fontScale="90000"/>
          </a:bodyPr>
          <a:lstStyle/>
          <a:p>
            <a:r>
              <a:rPr lang="fr-FR" dirty="0" smtClean="0"/>
              <a:t>Les échelles de responsabilités</a:t>
            </a:r>
            <a:endParaRPr lang="fr-FR" dirty="0"/>
          </a:p>
        </p:txBody>
      </p:sp>
      <p:sp>
        <p:nvSpPr>
          <p:cNvPr id="5" name="Pentagone 4"/>
          <p:cNvSpPr/>
          <p:nvPr/>
        </p:nvSpPr>
        <p:spPr>
          <a:xfrm>
            <a:off x="251520" y="1772816"/>
            <a:ext cx="8712968" cy="1872208"/>
          </a:xfrm>
          <a:prstGeom prst="homePlate">
            <a:avLst/>
          </a:prstGeom>
          <a:solidFill>
            <a:schemeClr val="accent2">
              <a:lumMod val="40000"/>
              <a:lumOff val="60000"/>
            </a:schemeClr>
          </a:solidFill>
          <a:scene3d>
            <a:camera prst="orthographicFront"/>
            <a:lightRig rig="threePt" dir="t"/>
          </a:scene3d>
          <a:sp3d extrusionH="76200">
            <a:bevelT w="114300"/>
            <a:extrusionClr>
              <a:schemeClr val="accent2">
                <a:lumMod val="20000"/>
                <a:lumOff val="80000"/>
              </a:schemeClr>
            </a:extrusion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6" name="ZoneTexte 5"/>
          <p:cNvSpPr txBox="1"/>
          <p:nvPr/>
        </p:nvSpPr>
        <p:spPr>
          <a:xfrm>
            <a:off x="251520" y="1969676"/>
            <a:ext cx="2304256" cy="523220"/>
          </a:xfrm>
          <a:prstGeom prst="rect">
            <a:avLst/>
          </a:prstGeom>
          <a:noFill/>
        </p:spPr>
        <p:txBody>
          <a:bodyPr wrap="square" rtlCol="0">
            <a:spAutoFit/>
          </a:bodyPr>
          <a:lstStyle/>
          <a:p>
            <a:r>
              <a:rPr lang="fr-FR" sz="2800" b="1" dirty="0" smtClean="0"/>
              <a:t>TECHNIQUE</a:t>
            </a:r>
            <a:endParaRPr lang="fr-FR" sz="2800" b="1" dirty="0"/>
          </a:p>
        </p:txBody>
      </p:sp>
      <p:sp>
        <p:nvSpPr>
          <p:cNvPr id="10" name="Forme libre 9"/>
          <p:cNvSpPr/>
          <p:nvPr/>
        </p:nvSpPr>
        <p:spPr>
          <a:xfrm>
            <a:off x="1685365" y="2006062"/>
            <a:ext cx="7279341" cy="1631576"/>
          </a:xfrm>
          <a:custGeom>
            <a:avLst/>
            <a:gdLst>
              <a:gd name="connsiteX0" fmla="*/ 0 w 7279341"/>
              <a:gd name="connsiteY0" fmla="*/ 1631576 h 1631576"/>
              <a:gd name="connsiteX1" fmla="*/ 1631576 w 7279341"/>
              <a:gd name="connsiteY1" fmla="*/ 0 h 1631576"/>
              <a:gd name="connsiteX2" fmla="*/ 6598023 w 7279341"/>
              <a:gd name="connsiteY2" fmla="*/ 0 h 1631576"/>
              <a:gd name="connsiteX3" fmla="*/ 7279341 w 7279341"/>
              <a:gd name="connsiteY3" fmla="*/ 681318 h 1631576"/>
              <a:gd name="connsiteX4" fmla="*/ 6364941 w 7279341"/>
              <a:gd name="connsiteY4" fmla="*/ 1595718 h 1631576"/>
              <a:gd name="connsiteX5" fmla="*/ 0 w 7279341"/>
              <a:gd name="connsiteY5" fmla="*/ 1631576 h 163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341" h="1631576">
                <a:moveTo>
                  <a:pt x="0" y="1631576"/>
                </a:moveTo>
                <a:lnTo>
                  <a:pt x="1631576" y="0"/>
                </a:lnTo>
                <a:lnTo>
                  <a:pt x="6598023" y="0"/>
                </a:lnTo>
                <a:lnTo>
                  <a:pt x="7279341" y="681318"/>
                </a:lnTo>
                <a:lnTo>
                  <a:pt x="6364941" y="1595718"/>
                </a:lnTo>
                <a:lnTo>
                  <a:pt x="0" y="1631576"/>
                </a:lnTo>
                <a:close/>
              </a:path>
            </a:pathLst>
          </a:custGeom>
          <a:solidFill>
            <a:srgbClr val="4FD1FF"/>
          </a:solidFill>
          <a:scene3d>
            <a:camera prst="orthographicFront"/>
            <a:lightRig rig="threePt" dir="t"/>
          </a:scene3d>
          <a:sp3d extrusionH="76200">
            <a:bevelT w="114300"/>
            <a:extrusionClr>
              <a:schemeClr val="accent2">
                <a:lumMod val="20000"/>
                <a:lumOff val="80000"/>
              </a:schemeClr>
            </a:extrusion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fr-FR">
              <a:solidFill>
                <a:schemeClr val="dk1"/>
              </a:solidFill>
            </a:endParaRPr>
          </a:p>
        </p:txBody>
      </p:sp>
      <p:sp>
        <p:nvSpPr>
          <p:cNvPr id="11" name="ZoneTexte 10"/>
          <p:cNvSpPr txBox="1"/>
          <p:nvPr/>
        </p:nvSpPr>
        <p:spPr>
          <a:xfrm>
            <a:off x="2771800" y="2473732"/>
            <a:ext cx="2952328" cy="523220"/>
          </a:xfrm>
          <a:prstGeom prst="rect">
            <a:avLst/>
          </a:prstGeom>
          <a:noFill/>
        </p:spPr>
        <p:txBody>
          <a:bodyPr wrap="square" rtlCol="0">
            <a:spAutoFit/>
          </a:bodyPr>
          <a:lstStyle>
            <a:defPPr>
              <a:defRPr lang="fr-FR"/>
            </a:defPPr>
            <a:lvl1pPr>
              <a:defRPr sz="2800" b="1"/>
            </a:lvl1pPr>
          </a:lstStyle>
          <a:p>
            <a:r>
              <a:rPr lang="fr-FR" dirty="0"/>
              <a:t>MANAGEMENT </a:t>
            </a:r>
          </a:p>
        </p:txBody>
      </p:sp>
      <p:sp>
        <p:nvSpPr>
          <p:cNvPr id="18" name="Forme libre 17"/>
          <p:cNvSpPr/>
          <p:nvPr/>
        </p:nvSpPr>
        <p:spPr>
          <a:xfrm>
            <a:off x="4428565" y="2436368"/>
            <a:ext cx="4536141" cy="1201270"/>
          </a:xfrm>
          <a:custGeom>
            <a:avLst/>
            <a:gdLst>
              <a:gd name="connsiteX0" fmla="*/ 0 w 4536141"/>
              <a:gd name="connsiteY0" fmla="*/ 1201270 h 1201270"/>
              <a:gd name="connsiteX1" fmla="*/ 1703294 w 4536141"/>
              <a:gd name="connsiteY1" fmla="*/ 0 h 1201270"/>
              <a:gd name="connsiteX2" fmla="*/ 4285129 w 4536141"/>
              <a:gd name="connsiteY2" fmla="*/ 0 h 1201270"/>
              <a:gd name="connsiteX3" fmla="*/ 4536141 w 4536141"/>
              <a:gd name="connsiteY3" fmla="*/ 251012 h 1201270"/>
              <a:gd name="connsiteX4" fmla="*/ 3603811 w 4536141"/>
              <a:gd name="connsiteY4" fmla="*/ 1183342 h 1201270"/>
              <a:gd name="connsiteX5" fmla="*/ 0 w 4536141"/>
              <a:gd name="connsiteY5" fmla="*/ 1201270 h 120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6141" h="1201270">
                <a:moveTo>
                  <a:pt x="0" y="1201270"/>
                </a:moveTo>
                <a:lnTo>
                  <a:pt x="1703294" y="0"/>
                </a:lnTo>
                <a:lnTo>
                  <a:pt x="4285129" y="0"/>
                </a:lnTo>
                <a:lnTo>
                  <a:pt x="4536141" y="251012"/>
                </a:lnTo>
                <a:lnTo>
                  <a:pt x="3603811" y="1183342"/>
                </a:lnTo>
                <a:lnTo>
                  <a:pt x="0" y="1201270"/>
                </a:lnTo>
                <a:close/>
              </a:path>
            </a:pathLst>
          </a:custGeom>
          <a:solidFill>
            <a:srgbClr val="FAFD7F"/>
          </a:solidFill>
          <a:scene3d>
            <a:camera prst="orthographicFront"/>
            <a:lightRig rig="threePt" dir="t"/>
          </a:scene3d>
          <a:sp3d extrusionH="76200">
            <a:bevelT w="114300"/>
            <a:extrusionClr>
              <a:schemeClr val="accent2">
                <a:lumMod val="20000"/>
                <a:lumOff val="80000"/>
              </a:schemeClr>
            </a:extrusion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fr-FR">
              <a:solidFill>
                <a:schemeClr val="dk1"/>
              </a:solidFill>
            </a:endParaRPr>
          </a:p>
        </p:txBody>
      </p:sp>
      <p:sp>
        <p:nvSpPr>
          <p:cNvPr id="19" name="ZoneTexte 18"/>
          <p:cNvSpPr txBox="1"/>
          <p:nvPr/>
        </p:nvSpPr>
        <p:spPr>
          <a:xfrm>
            <a:off x="5796136" y="2833772"/>
            <a:ext cx="2376264" cy="523220"/>
          </a:xfrm>
          <a:prstGeom prst="rect">
            <a:avLst/>
          </a:prstGeom>
          <a:noFill/>
        </p:spPr>
        <p:txBody>
          <a:bodyPr wrap="square" rtlCol="0">
            <a:spAutoFit/>
          </a:bodyPr>
          <a:lstStyle>
            <a:defPPr>
              <a:defRPr lang="fr-FR"/>
            </a:defPPr>
            <a:lvl1pPr>
              <a:defRPr sz="2800" b="1"/>
            </a:lvl1pPr>
          </a:lstStyle>
          <a:p>
            <a:r>
              <a:rPr lang="fr-FR" dirty="0"/>
              <a:t>STRATEGIE</a:t>
            </a:r>
          </a:p>
        </p:txBody>
      </p:sp>
      <p:sp>
        <p:nvSpPr>
          <p:cNvPr id="20" name="ZoneTexte 19"/>
          <p:cNvSpPr txBox="1"/>
          <p:nvPr/>
        </p:nvSpPr>
        <p:spPr>
          <a:xfrm>
            <a:off x="212467" y="817548"/>
            <a:ext cx="8608006" cy="5693866"/>
          </a:xfrm>
          <a:prstGeom prst="rect">
            <a:avLst/>
          </a:prstGeom>
          <a:noFill/>
        </p:spPr>
        <p:txBody>
          <a:bodyPr wrap="square" rtlCol="0">
            <a:spAutoFit/>
          </a:bodyPr>
          <a:lstStyle/>
          <a:p>
            <a:r>
              <a:rPr lang="fr-FR" sz="2800" b="1" dirty="0" smtClean="0"/>
              <a:t>Evolution de carrière:</a:t>
            </a:r>
          </a:p>
          <a:p>
            <a:endParaRPr lang="fr-FR" sz="2800" dirty="0"/>
          </a:p>
          <a:p>
            <a:endParaRPr lang="fr-FR" sz="2800" dirty="0" smtClean="0"/>
          </a:p>
          <a:p>
            <a:endParaRPr lang="fr-FR" sz="2800" dirty="0"/>
          </a:p>
          <a:p>
            <a:endParaRPr lang="fr-FR" sz="2800" dirty="0" smtClean="0"/>
          </a:p>
          <a:p>
            <a:endParaRPr lang="fr-FR" sz="2800" dirty="0"/>
          </a:p>
          <a:p>
            <a:pPr marL="268288"/>
            <a:endParaRPr lang="fr-FR" sz="2800" dirty="0" smtClean="0"/>
          </a:p>
          <a:p>
            <a:pPr marL="268288"/>
            <a:endParaRPr lang="fr-FR" sz="2800" dirty="0" smtClean="0"/>
          </a:p>
          <a:p>
            <a:pPr marL="268288"/>
            <a:r>
              <a:rPr lang="fr-FR" sz="2800" dirty="0" smtClean="0"/>
              <a:t>L’évolution et la répartition dépendront du métier et notamment de sa dominante: expert technique ou manager</a:t>
            </a:r>
            <a:endParaRPr lang="fr-FR" sz="2800" dirty="0"/>
          </a:p>
          <a:p>
            <a:endParaRPr lang="fr-FR" sz="2800" dirty="0" smtClean="0"/>
          </a:p>
          <a:p>
            <a:r>
              <a:rPr lang="fr-FR" sz="2800" dirty="0" smtClean="0"/>
              <a:t> </a:t>
            </a:r>
            <a:endParaRPr lang="fr-FR" sz="2800" dirty="0"/>
          </a:p>
        </p:txBody>
      </p:sp>
      <p:cxnSp>
        <p:nvCxnSpPr>
          <p:cNvPr id="22" name="Connecteur droit avec flèche 21"/>
          <p:cNvCxnSpPr/>
          <p:nvPr/>
        </p:nvCxnSpPr>
        <p:spPr>
          <a:xfrm>
            <a:off x="1691680" y="3933056"/>
            <a:ext cx="936104" cy="0"/>
          </a:xfrm>
          <a:prstGeom prst="straightConnector1">
            <a:avLst/>
          </a:prstGeom>
          <a:ln w="31750">
            <a:headEnd type="oval"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755576" y="3933056"/>
            <a:ext cx="936104" cy="0"/>
          </a:xfrm>
          <a:prstGeom prst="straightConnector1">
            <a:avLst/>
          </a:prstGeom>
          <a:ln w="31750">
            <a:headEnd type="arrow" w="lg"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4427984" y="3933056"/>
            <a:ext cx="936104" cy="0"/>
          </a:xfrm>
          <a:prstGeom prst="straightConnector1">
            <a:avLst/>
          </a:prstGeom>
          <a:ln w="31750">
            <a:headEnd type="oval"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3491880" y="3933056"/>
            <a:ext cx="936104" cy="0"/>
          </a:xfrm>
          <a:prstGeom prst="straightConnector1">
            <a:avLst/>
          </a:prstGeom>
          <a:ln w="31750">
            <a:headEnd type="arrow" w="lg"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8028384" y="2006062"/>
            <a:ext cx="0" cy="430306"/>
          </a:xfrm>
          <a:prstGeom prst="straightConnector1">
            <a:avLst/>
          </a:prstGeom>
          <a:ln w="31750">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A7FCE51D-6FA6-4A3A-8E22-5F4D63A59230}" type="slidenum">
              <a:rPr lang="fr-FR" smtClean="0"/>
              <a:pPr/>
              <a:t>34</a:t>
            </a:fld>
            <a:endParaRPr lang="fr-FR"/>
          </a:p>
        </p:txBody>
      </p:sp>
    </p:spTree>
    <p:extLst>
      <p:ext uri="{BB962C8B-B14F-4D97-AF65-F5344CB8AC3E}">
        <p14:creationId xmlns:p14="http://schemas.microsoft.com/office/powerpoint/2010/main" val="1925849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0"/>
            <a:ext cx="7772400" cy="620688"/>
          </a:xfrm>
        </p:spPr>
        <p:txBody>
          <a:bodyPr>
            <a:normAutofit fontScale="90000"/>
          </a:bodyPr>
          <a:lstStyle/>
          <a:p>
            <a:r>
              <a:rPr lang="fr-FR" dirty="0" smtClean="0"/>
              <a:t>Les échelles de responsabilités</a:t>
            </a:r>
            <a:endParaRPr lang="fr-FR" dirty="0"/>
          </a:p>
        </p:txBody>
      </p:sp>
      <p:sp>
        <p:nvSpPr>
          <p:cNvPr id="3" name="Espace réservé du contenu 2"/>
          <p:cNvSpPr>
            <a:spLocks noGrp="1"/>
          </p:cNvSpPr>
          <p:nvPr>
            <p:ph sz="quarter" idx="1"/>
          </p:nvPr>
        </p:nvSpPr>
        <p:spPr>
          <a:xfrm>
            <a:off x="251520" y="1628800"/>
            <a:ext cx="4392488" cy="4391000"/>
          </a:xfrm>
        </p:spPr>
        <p:txBody>
          <a:bodyPr>
            <a:normAutofit/>
          </a:bodyPr>
          <a:lstStyle/>
          <a:p>
            <a:pPr>
              <a:buNone/>
            </a:pPr>
            <a:endParaRPr lang="fr-FR" b="1" dirty="0" smtClean="0"/>
          </a:p>
          <a:p>
            <a:pPr>
              <a:buNone/>
            </a:pPr>
            <a:endParaRPr lang="fr-FR" dirty="0"/>
          </a:p>
        </p:txBody>
      </p:sp>
      <p:graphicFrame>
        <p:nvGraphicFramePr>
          <p:cNvPr id="4" name="Tableau 3"/>
          <p:cNvGraphicFramePr>
            <a:graphicFrameLocks noGrp="1"/>
          </p:cNvGraphicFramePr>
          <p:nvPr/>
        </p:nvGraphicFramePr>
        <p:xfrm>
          <a:off x="179512" y="692697"/>
          <a:ext cx="8712966" cy="6017835"/>
        </p:xfrm>
        <a:graphic>
          <a:graphicData uri="http://schemas.openxmlformats.org/drawingml/2006/table">
            <a:tbl>
              <a:tblPr/>
              <a:tblGrid>
                <a:gridCol w="2714702"/>
                <a:gridCol w="5998264"/>
              </a:tblGrid>
              <a:tr h="413934">
                <a:tc>
                  <a:txBody>
                    <a:bodyPr/>
                    <a:lstStyle/>
                    <a:p>
                      <a:r>
                        <a:rPr lang="fr-FR" sz="1500" b="1" dirty="0" smtClean="0"/>
                        <a:t>ETAPES</a:t>
                      </a:r>
                      <a:endParaRPr lang="fr-FR" sz="1500" dirty="0"/>
                    </a:p>
                  </a:txBody>
                  <a:tcPr marL="32460" marR="32460" marT="32460" marB="32460" anchor="ctr">
                    <a:lnL>
                      <a:noFill/>
                    </a:lnL>
                    <a:lnR>
                      <a:noFill/>
                    </a:lnR>
                    <a:lnT>
                      <a:noFill/>
                    </a:lnT>
                    <a:lnB>
                      <a:noFill/>
                    </a:lnB>
                    <a:solidFill>
                      <a:srgbClr val="00FFFF"/>
                    </a:solidFill>
                  </a:tcPr>
                </a:tc>
                <a:tc>
                  <a:txBody>
                    <a:bodyPr/>
                    <a:lstStyle/>
                    <a:p>
                      <a:r>
                        <a:rPr lang="fr-FR" sz="1500" b="1" dirty="0" smtClean="0"/>
                        <a:t>CONTENU</a:t>
                      </a:r>
                      <a:endParaRPr lang="fr-FR" sz="1500" dirty="0"/>
                    </a:p>
                  </a:txBody>
                  <a:tcPr marL="32460" marR="32460" marT="32460" marB="32460" anchor="ctr">
                    <a:lnL>
                      <a:noFill/>
                    </a:lnL>
                    <a:lnR>
                      <a:noFill/>
                    </a:lnR>
                    <a:lnT>
                      <a:noFill/>
                    </a:lnT>
                    <a:lnB>
                      <a:noFill/>
                    </a:lnB>
                    <a:solidFill>
                      <a:srgbClr val="00FFFF"/>
                    </a:solidFill>
                  </a:tcPr>
                </a:tc>
              </a:tr>
              <a:tr h="1150857">
                <a:tc>
                  <a:txBody>
                    <a:bodyPr/>
                    <a:lstStyle/>
                    <a:p>
                      <a:r>
                        <a:rPr lang="fr-FR" sz="2400" dirty="0"/>
                        <a:t>Acquisition d'un métier</a:t>
                      </a:r>
                      <a:br>
                        <a:rPr lang="fr-FR" sz="2400" dirty="0"/>
                      </a:br>
                      <a:r>
                        <a:rPr lang="fr-FR" sz="2400" dirty="0"/>
                        <a:t>(26-32 ans) </a:t>
                      </a:r>
                    </a:p>
                  </a:txBody>
                  <a:tcPr marL="32460" marR="32460" marT="32460" marB="32460" anchor="ctr">
                    <a:lnL>
                      <a:noFill/>
                    </a:lnL>
                    <a:lnR>
                      <a:noFill/>
                    </a:lnR>
                    <a:lnT>
                      <a:noFill/>
                    </a:lnT>
                    <a:lnB>
                      <a:noFill/>
                    </a:lnB>
                    <a:solidFill>
                      <a:srgbClr val="FFFFCC"/>
                    </a:solidFill>
                  </a:tcPr>
                </a:tc>
                <a:tc>
                  <a:txBody>
                    <a:bodyPr/>
                    <a:lstStyle/>
                    <a:p>
                      <a:pPr algn="l"/>
                      <a:r>
                        <a:rPr lang="fr-FR" sz="2400" dirty="0"/>
                        <a:t>Sous la conduite de la famille </a:t>
                      </a:r>
                      <a:r>
                        <a:rPr lang="fr-FR" sz="2400" dirty="0" smtClean="0"/>
                        <a:t>professionnelle </a:t>
                      </a:r>
                      <a:r>
                        <a:rPr lang="fr-FR" sz="2400" dirty="0"/>
                        <a:t>le jeune cadre se professionnalise (acquisition d'une expérience et de compétences)</a:t>
                      </a:r>
                    </a:p>
                  </a:txBody>
                  <a:tcPr marL="32460" marR="32460" marT="32460" marB="32460" anchor="ctr">
                    <a:lnL>
                      <a:noFill/>
                    </a:lnL>
                    <a:lnR>
                      <a:noFill/>
                    </a:lnR>
                    <a:lnT>
                      <a:noFill/>
                    </a:lnT>
                    <a:lnB>
                      <a:noFill/>
                    </a:lnB>
                    <a:solidFill>
                      <a:srgbClr val="FFFFCC"/>
                    </a:solidFill>
                  </a:tcPr>
                </a:tc>
              </a:tr>
              <a:tr h="1513046">
                <a:tc>
                  <a:txBody>
                    <a:bodyPr/>
                    <a:lstStyle/>
                    <a:p>
                      <a:r>
                        <a:rPr lang="fr-FR" sz="2400"/>
                        <a:t>Prise de responsabilités professionnelles (32-36 ans) </a:t>
                      </a:r>
                    </a:p>
                  </a:txBody>
                  <a:tcPr marL="32460" marR="32460" marT="32460" marB="32460" anchor="ctr">
                    <a:lnL>
                      <a:noFill/>
                    </a:lnL>
                    <a:lnR>
                      <a:noFill/>
                    </a:lnR>
                    <a:lnT>
                      <a:noFill/>
                    </a:lnT>
                    <a:lnB>
                      <a:noFill/>
                    </a:lnB>
                    <a:solidFill>
                      <a:srgbClr val="FFFFCC"/>
                    </a:solidFill>
                  </a:tcPr>
                </a:tc>
                <a:tc>
                  <a:txBody>
                    <a:bodyPr/>
                    <a:lstStyle/>
                    <a:p>
                      <a:pPr algn="l"/>
                      <a:r>
                        <a:rPr lang="fr-FR" sz="2400" dirty="0"/>
                        <a:t>Dans le cadre de sa technique d'origine, le cadre prend en charge un secteur où il doit faire preuve d'autonomie de sens du commandement et de qualité de gestion</a:t>
                      </a:r>
                    </a:p>
                  </a:txBody>
                  <a:tcPr marL="32460" marR="32460" marT="32460" marB="32460" anchor="ctr">
                    <a:lnL>
                      <a:noFill/>
                    </a:lnL>
                    <a:lnR>
                      <a:noFill/>
                    </a:lnR>
                    <a:lnT>
                      <a:noFill/>
                    </a:lnT>
                    <a:lnB>
                      <a:noFill/>
                    </a:lnB>
                    <a:solidFill>
                      <a:srgbClr val="FFFFCC"/>
                    </a:solidFill>
                  </a:tcPr>
                </a:tc>
              </a:tr>
              <a:tr h="1513046">
                <a:tc>
                  <a:txBody>
                    <a:bodyPr/>
                    <a:lstStyle/>
                    <a:p>
                      <a:r>
                        <a:rPr lang="fr-FR" sz="2400"/>
                        <a:t>Prise de responsabilités</a:t>
                      </a:r>
                      <a:br>
                        <a:rPr lang="fr-FR" sz="2400"/>
                      </a:br>
                      <a:r>
                        <a:rPr lang="fr-FR" sz="2400"/>
                        <a:t>managériales (36-40 ans) </a:t>
                      </a:r>
                    </a:p>
                  </a:txBody>
                  <a:tcPr marL="32460" marR="32460" marT="32460" marB="32460" anchor="ctr">
                    <a:lnL>
                      <a:noFill/>
                    </a:lnL>
                    <a:lnR>
                      <a:noFill/>
                    </a:lnR>
                    <a:lnT>
                      <a:noFill/>
                    </a:lnT>
                    <a:lnB>
                      <a:noFill/>
                    </a:lnB>
                    <a:solidFill>
                      <a:srgbClr val="FFFFCC"/>
                    </a:solidFill>
                  </a:tcPr>
                </a:tc>
                <a:tc>
                  <a:txBody>
                    <a:bodyPr/>
                    <a:lstStyle/>
                    <a:p>
                      <a:pPr algn="l"/>
                      <a:r>
                        <a:rPr lang="fr-FR" sz="2400" dirty="0"/>
                        <a:t>S'il en a manifesté les capacité potentielles le cadre doit développer sa polyvalence pour prendre des fonctions globales de management ( par exemple directeur de filiale)</a:t>
                      </a:r>
                    </a:p>
                  </a:txBody>
                  <a:tcPr marL="32460" marR="32460" marT="32460" marB="32460" anchor="ctr">
                    <a:lnL>
                      <a:noFill/>
                    </a:lnL>
                    <a:lnR>
                      <a:noFill/>
                    </a:lnR>
                    <a:lnT>
                      <a:noFill/>
                    </a:lnT>
                    <a:lnB>
                      <a:noFill/>
                    </a:lnB>
                    <a:solidFill>
                      <a:srgbClr val="FFFFCC"/>
                    </a:solidFill>
                  </a:tcPr>
                </a:tc>
              </a:tr>
              <a:tr h="1385781">
                <a:tc>
                  <a:txBody>
                    <a:bodyPr/>
                    <a:lstStyle/>
                    <a:p>
                      <a:r>
                        <a:rPr lang="fr-FR" sz="2400"/>
                        <a:t>Fonctions de direction</a:t>
                      </a:r>
                      <a:br>
                        <a:rPr lang="fr-FR" sz="2400"/>
                      </a:br>
                      <a:r>
                        <a:rPr lang="fr-FR" sz="2400"/>
                        <a:t>(après 40 ans) </a:t>
                      </a:r>
                    </a:p>
                  </a:txBody>
                  <a:tcPr marL="32460" marR="32460" marT="32460" marB="32460" anchor="ctr">
                    <a:lnL>
                      <a:noFill/>
                    </a:lnL>
                    <a:lnR>
                      <a:noFill/>
                    </a:lnR>
                    <a:lnT>
                      <a:noFill/>
                    </a:lnT>
                    <a:lnB>
                      <a:noFill/>
                    </a:lnB>
                    <a:solidFill>
                      <a:srgbClr val="FFFFCC"/>
                    </a:solidFill>
                  </a:tcPr>
                </a:tc>
                <a:tc>
                  <a:txBody>
                    <a:bodyPr/>
                    <a:lstStyle/>
                    <a:p>
                      <a:pPr algn="l"/>
                      <a:r>
                        <a:rPr lang="fr-FR" sz="2400" dirty="0"/>
                        <a:t>A partir de 40 ans les cadres jugés à haut potentiel tiennent en alternance des fonctions opérationnelles dans les filiales et des fonctions au siège </a:t>
                      </a:r>
                    </a:p>
                  </a:txBody>
                  <a:tcPr marL="32460" marR="32460" marT="32460" marB="32460" anchor="ctr">
                    <a:lnL>
                      <a:noFill/>
                    </a:lnL>
                    <a:lnR>
                      <a:noFill/>
                    </a:lnR>
                    <a:lnT>
                      <a:noFill/>
                    </a:lnT>
                    <a:lnB>
                      <a:noFill/>
                    </a:lnB>
                    <a:solidFill>
                      <a:srgbClr val="FFFFCC"/>
                    </a:solidFill>
                  </a:tcPr>
                </a:tc>
              </a:tr>
            </a:tbl>
          </a:graphicData>
        </a:graphic>
      </p:graphicFrame>
      <p:sp>
        <p:nvSpPr>
          <p:cNvPr id="43009" name="Rectangle 1"/>
          <p:cNvSpPr>
            <a:spLocks noChangeArrowheads="1"/>
          </p:cNvSpPr>
          <p:nvPr/>
        </p:nvSpPr>
        <p:spPr bwMode="auto">
          <a:xfrm>
            <a:off x="0" y="-17621"/>
            <a:ext cx="184731"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cs typeface="Arial" charset="0"/>
            </a:endParaRPr>
          </a:p>
        </p:txBody>
      </p:sp>
      <p:sp>
        <p:nvSpPr>
          <p:cNvPr id="5" name="Espace réservé du numéro de diapositive 4"/>
          <p:cNvSpPr>
            <a:spLocks noGrp="1"/>
          </p:cNvSpPr>
          <p:nvPr>
            <p:ph type="sldNum" sz="quarter" idx="12"/>
          </p:nvPr>
        </p:nvSpPr>
        <p:spPr/>
        <p:txBody>
          <a:bodyPr/>
          <a:lstStyle/>
          <a:p>
            <a:fld id="{A7FCE51D-6FA6-4A3A-8E22-5F4D63A59230}" type="slidenum">
              <a:rPr lang="fr-FR" smtClean="0"/>
              <a:pPr/>
              <a:t>35</a:t>
            </a:fld>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brusque montée des emplois à l’international</a:t>
            </a:r>
            <a:endParaRPr lang="fr-FR" dirty="0"/>
          </a:p>
        </p:txBody>
      </p:sp>
      <p:sp>
        <p:nvSpPr>
          <p:cNvPr id="3" name="Espace réservé du contenu 2"/>
          <p:cNvSpPr>
            <a:spLocks noGrp="1"/>
          </p:cNvSpPr>
          <p:nvPr>
            <p:ph sz="quarter" idx="1"/>
          </p:nvPr>
        </p:nvSpPr>
        <p:spPr>
          <a:xfrm>
            <a:off x="683568" y="5877272"/>
            <a:ext cx="8003232" cy="648072"/>
          </a:xfrm>
        </p:spPr>
        <p:txBody>
          <a:bodyPr>
            <a:normAutofit fontScale="70000" lnSpcReduction="20000"/>
          </a:bodyPr>
          <a:lstStyle/>
          <a:p>
            <a:r>
              <a:rPr lang="fr-FR" dirty="0" smtClean="0"/>
              <a:t>Destinations par ordre d’importance: Etats-Unis, Suisse, Allemagne, Grande-Bretagne, Belgique, Luxembourg+pays émergents: Asie, Amérique latine et Afrique</a:t>
            </a:r>
            <a:endParaRPr lang="fr-FR" dirty="0"/>
          </a:p>
        </p:txBody>
      </p:sp>
      <p:pic>
        <p:nvPicPr>
          <p:cNvPr id="44034" name="Picture 2" descr="aa"/>
          <p:cNvPicPr>
            <a:picLocks noChangeAspect="1" noChangeArrowheads="1"/>
          </p:cNvPicPr>
          <p:nvPr/>
        </p:nvPicPr>
        <p:blipFill>
          <a:blip r:embed="rId2" cstate="print"/>
          <a:srcRect l="870" t="20588"/>
          <a:stretch>
            <a:fillRect/>
          </a:stretch>
        </p:blipFill>
        <p:spPr bwMode="auto">
          <a:xfrm>
            <a:off x="467544" y="1340768"/>
            <a:ext cx="8208912" cy="4320480"/>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36</a:t>
            </a:fld>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Découverte de l’environnement professionnel et des métiers </a:t>
            </a:r>
            <a:endParaRPr lang="fr-FR" dirty="0"/>
          </a:p>
        </p:txBody>
      </p:sp>
      <p:sp>
        <p:nvSpPr>
          <p:cNvPr id="3" name="Espace réservé du contenu 2"/>
          <p:cNvSpPr>
            <a:spLocks noGrp="1"/>
          </p:cNvSpPr>
          <p:nvPr>
            <p:ph sz="quarter" idx="1"/>
          </p:nvPr>
        </p:nvSpPr>
        <p:spPr>
          <a:xfrm>
            <a:off x="467544" y="5157192"/>
            <a:ext cx="8219256" cy="1080120"/>
          </a:xfrm>
        </p:spPr>
        <p:txBody>
          <a:bodyPr>
            <a:normAutofit/>
          </a:bodyPr>
          <a:lstStyle/>
          <a:p>
            <a:r>
              <a:rPr lang="fr-FR" dirty="0" smtClean="0"/>
              <a:t>La réalisation d’une fiche métier et l’étude du marché: un exercice essentiel introduisant le PPP</a:t>
            </a:r>
            <a:endParaRPr lang="fr-FR" dirty="0"/>
          </a:p>
        </p:txBody>
      </p:sp>
      <p:pic>
        <p:nvPicPr>
          <p:cNvPr id="45058" name="Picture 2" descr="http://www.destination-webmarketing.fr/wp-content/uploads/2011/02/m%C3%A9tiers.jpg"/>
          <p:cNvPicPr>
            <a:picLocks noChangeAspect="1" noChangeArrowheads="1"/>
          </p:cNvPicPr>
          <p:nvPr/>
        </p:nvPicPr>
        <p:blipFill>
          <a:blip r:embed="rId2" cstate="print"/>
          <a:srcRect/>
          <a:stretch>
            <a:fillRect/>
          </a:stretch>
        </p:blipFill>
        <p:spPr bwMode="auto">
          <a:xfrm>
            <a:off x="395536" y="2060848"/>
            <a:ext cx="8028384" cy="2915021"/>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37</a:t>
            </a:fld>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1143000"/>
          </a:xfrm>
        </p:spPr>
        <p:txBody>
          <a:bodyPr>
            <a:normAutofit fontScale="90000"/>
          </a:bodyPr>
          <a:lstStyle/>
          <a:p>
            <a:r>
              <a:rPr lang="fr-FR" dirty="0" smtClean="0"/>
              <a:t>Dans différents secteurs d’activités et branches professionnelles</a:t>
            </a:r>
            <a:endParaRPr lang="fr-FR" dirty="0"/>
          </a:p>
        </p:txBody>
      </p:sp>
      <p:sp>
        <p:nvSpPr>
          <p:cNvPr id="3" name="Espace réservé du contenu 2"/>
          <p:cNvSpPr>
            <a:spLocks noGrp="1"/>
          </p:cNvSpPr>
          <p:nvPr>
            <p:ph sz="quarter" idx="1"/>
          </p:nvPr>
        </p:nvSpPr>
        <p:spPr>
          <a:xfrm>
            <a:off x="323528" y="1412776"/>
            <a:ext cx="8363272" cy="5112568"/>
          </a:xfrm>
        </p:spPr>
        <p:txBody>
          <a:bodyPr>
            <a:normAutofit fontScale="92500" lnSpcReduction="20000"/>
          </a:bodyPr>
          <a:lstStyle/>
          <a:p>
            <a:r>
              <a:rPr lang="fr-FR" sz="2400" b="1" dirty="0" smtClean="0"/>
              <a:t>Qu’est-ce qu’un secteur d’activité?</a:t>
            </a:r>
          </a:p>
          <a:p>
            <a:pPr>
              <a:buNone/>
            </a:pPr>
            <a:r>
              <a:rPr lang="fr-FR" sz="2000" dirty="0" smtClean="0"/>
              <a:t>L’Institut National de la Statistique et des Etudes Economiques </a:t>
            </a:r>
            <a:r>
              <a:rPr lang="fr-FR" sz="2000" b="1" dirty="0" smtClean="0"/>
              <a:t>(INSEE) </a:t>
            </a:r>
            <a:r>
              <a:rPr lang="fr-FR" sz="2000" dirty="0" smtClean="0"/>
              <a:t>définit un secteur d’activité de la façon suivante: « un secteur regroupe des entreprises de fabrication, de commerce ou de service qui ont la même activité principale ». On dénombre schématiquement trois secteurs d’activité:</a:t>
            </a:r>
          </a:p>
          <a:p>
            <a:pPr>
              <a:buFont typeface="Wingdings" pitchFamily="2" charset="2"/>
              <a:buChar char="§"/>
            </a:pPr>
            <a:r>
              <a:rPr lang="fr-FR" sz="2000" b="1" dirty="0" smtClean="0"/>
              <a:t>Le secteur primaire</a:t>
            </a:r>
            <a:r>
              <a:rPr lang="fr-FR" sz="2000" dirty="0" smtClean="0"/>
              <a:t>: exploitation des sols et sous-sols (agriculture, chasse, pêche, exploitation minière, sylviculture etc.)</a:t>
            </a:r>
          </a:p>
          <a:p>
            <a:pPr>
              <a:buFont typeface="Wingdings" pitchFamily="2" charset="2"/>
              <a:buChar char="§"/>
            </a:pPr>
            <a:r>
              <a:rPr lang="fr-FR" sz="2000" b="1" dirty="0" smtClean="0"/>
              <a:t>Le secteur secondaire</a:t>
            </a:r>
            <a:r>
              <a:rPr lang="fr-FR" sz="2000" dirty="0" smtClean="0"/>
              <a:t>: transformation des produits obtenus par le secteur primaire (industrie, artisanat, construction);</a:t>
            </a:r>
          </a:p>
          <a:p>
            <a:pPr>
              <a:buFont typeface="Wingdings" pitchFamily="2" charset="2"/>
              <a:buChar char="§"/>
            </a:pPr>
            <a:r>
              <a:rPr lang="fr-FR" sz="2000" b="1" dirty="0" smtClean="0"/>
              <a:t>Le secteur tertiaire</a:t>
            </a:r>
            <a:r>
              <a:rPr lang="fr-FR" sz="2000" dirty="0" smtClean="0"/>
              <a:t>: les services marchands ou non marchands (services bancaires, distribution, immobilier, communication, transports, médecine éducation, etc.)</a:t>
            </a:r>
          </a:p>
          <a:p>
            <a:r>
              <a:rPr lang="fr-FR" sz="2400" b="1" dirty="0" smtClean="0"/>
              <a:t>Qu’est-ce qu’une branche professionnelle?</a:t>
            </a:r>
          </a:p>
          <a:p>
            <a:pPr>
              <a:buNone/>
            </a:pPr>
            <a:r>
              <a:rPr lang="fr-FR" sz="2000" dirty="0" smtClean="0"/>
              <a:t>Toujours selon l’</a:t>
            </a:r>
            <a:r>
              <a:rPr lang="fr-FR" sz="2000" b="1" dirty="0" smtClean="0"/>
              <a:t>INSEE</a:t>
            </a:r>
            <a:r>
              <a:rPr lang="fr-FR" sz="2000" dirty="0" smtClean="0"/>
              <a:t>, une branche d’activité regroupe « des unités de production homogènes, c’est-à-dire qui fabriquent des produits ou rendent des services qui appartiennent à la même activité économique »</a:t>
            </a:r>
          </a:p>
          <a:p>
            <a:pPr>
              <a:buNone/>
            </a:pPr>
            <a:r>
              <a:rPr lang="fr-FR" sz="2000" b="1" dirty="0" smtClean="0"/>
              <a:t>Exemples: Industrie de produits informatiques, électroniques, électriques et optiques (secteur secondaire)</a:t>
            </a:r>
          </a:p>
          <a:p>
            <a:pPr>
              <a:buNone/>
            </a:pPr>
            <a:r>
              <a:rPr lang="fr-FR" sz="2000" b="1" dirty="0" smtClean="0"/>
              <a:t>		    Services financiers et d’assurance (secteur tertiaire)</a:t>
            </a:r>
            <a:endParaRPr lang="fr-FR" sz="2000" b="1" dirty="0"/>
          </a:p>
        </p:txBody>
      </p:sp>
      <p:sp>
        <p:nvSpPr>
          <p:cNvPr id="4" name="Espace réservé du numéro de diapositive 3"/>
          <p:cNvSpPr>
            <a:spLocks noGrp="1"/>
          </p:cNvSpPr>
          <p:nvPr>
            <p:ph type="sldNum" sz="quarter" idx="12"/>
          </p:nvPr>
        </p:nvSpPr>
        <p:spPr/>
        <p:txBody>
          <a:bodyPr/>
          <a:lstStyle/>
          <a:p>
            <a:fld id="{A7FCE51D-6FA6-4A3A-8E22-5F4D63A59230}" type="slidenum">
              <a:rPr lang="fr-FR" smtClean="0"/>
              <a:pPr/>
              <a:t>38</a:t>
            </a:fld>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147248" cy="836712"/>
          </a:xfrm>
        </p:spPr>
        <p:txBody>
          <a:bodyPr/>
          <a:lstStyle/>
          <a:p>
            <a:r>
              <a:rPr lang="fr-FR" dirty="0" smtClean="0"/>
              <a:t>Déterminer le métier</a:t>
            </a:r>
            <a:endParaRPr lang="fr-FR" dirty="0"/>
          </a:p>
        </p:txBody>
      </p:sp>
      <p:sp>
        <p:nvSpPr>
          <p:cNvPr id="3" name="Espace réservé du contenu 2"/>
          <p:cNvSpPr>
            <a:spLocks noGrp="1"/>
          </p:cNvSpPr>
          <p:nvPr>
            <p:ph sz="quarter" idx="1"/>
          </p:nvPr>
        </p:nvSpPr>
        <p:spPr>
          <a:xfrm>
            <a:off x="0" y="1124744"/>
            <a:ext cx="8686800" cy="5733256"/>
          </a:xfrm>
        </p:spPr>
        <p:txBody>
          <a:bodyPr>
            <a:normAutofit/>
          </a:bodyPr>
          <a:lstStyle/>
          <a:p>
            <a:pPr>
              <a:buNone/>
            </a:pPr>
            <a:r>
              <a:rPr lang="fr-FR" dirty="0" smtClean="0"/>
              <a:t>	</a:t>
            </a:r>
            <a:r>
              <a:rPr lang="fr-FR" sz="3200" dirty="0" smtClean="0"/>
              <a:t>Après avoir précisé le secteur d’activité et la branche professionnelle, l’étape la plus importante sera de sélectionner un métier. Un métier est une profession, une activité régulière caractérisée par une spécificité exigeant une formation et de l’expérience inscrite dans un cadre légal. L’étudiant doit choisir:</a:t>
            </a:r>
          </a:p>
          <a:p>
            <a:pPr>
              <a:buFont typeface="Wingdings" pitchFamily="2" charset="2"/>
              <a:buChar char="§"/>
            </a:pPr>
            <a:r>
              <a:rPr lang="fr-FR" sz="3200" dirty="0" smtClean="0"/>
              <a:t>Soit le métier qu’il veut exercer</a:t>
            </a:r>
          </a:p>
          <a:p>
            <a:pPr>
              <a:buFont typeface="Wingdings" pitchFamily="2" charset="2"/>
              <a:buChar char="§"/>
            </a:pPr>
            <a:r>
              <a:rPr lang="fr-FR" sz="3200" dirty="0" smtClean="0"/>
              <a:t>Soit de manière plus souple, un métier pour lequel il souhaite avoir le maximum de renseignements sur les conditions de travail, d’exercice, d’accès, etc.</a:t>
            </a:r>
          </a:p>
          <a:p>
            <a:pPr>
              <a:buFont typeface="Wingdings" pitchFamily="2" charset="2"/>
              <a:buChar char="§"/>
            </a:pPr>
            <a:endParaRPr lang="fr-FR" dirty="0" smtClean="0"/>
          </a:p>
          <a:p>
            <a:pPr>
              <a:buFontTx/>
              <a:buChar char="-"/>
            </a:pPr>
            <a:endParaRPr lang="fr-FR" dirty="0" smtClean="0"/>
          </a:p>
        </p:txBody>
      </p:sp>
      <p:sp>
        <p:nvSpPr>
          <p:cNvPr id="4" name="Espace réservé du numéro de diapositive 3"/>
          <p:cNvSpPr>
            <a:spLocks noGrp="1"/>
          </p:cNvSpPr>
          <p:nvPr>
            <p:ph type="sldNum" sz="quarter" idx="12"/>
          </p:nvPr>
        </p:nvSpPr>
        <p:spPr/>
        <p:txBody>
          <a:bodyPr/>
          <a:lstStyle/>
          <a:p>
            <a:fld id="{A7FCE51D-6FA6-4A3A-8E22-5F4D63A59230}" type="slidenum">
              <a:rPr lang="fr-FR" smtClean="0"/>
              <a:pPr/>
              <a:t>39</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Point n°1: Etude marché du travail et métiers </a:t>
            </a:r>
            <a:endParaRPr lang="fr-FR" dirty="0"/>
          </a:p>
        </p:txBody>
      </p:sp>
      <p:sp>
        <p:nvSpPr>
          <p:cNvPr id="3" name="Espace réservé du contenu 2"/>
          <p:cNvSpPr>
            <a:spLocks noGrp="1"/>
          </p:cNvSpPr>
          <p:nvPr>
            <p:ph sz="quarter" idx="1"/>
          </p:nvPr>
        </p:nvSpPr>
        <p:spPr>
          <a:xfrm>
            <a:off x="914400" y="4941168"/>
            <a:ext cx="7772400" cy="1078632"/>
          </a:xfrm>
        </p:spPr>
        <p:txBody>
          <a:bodyPr/>
          <a:lstStyle/>
          <a:p>
            <a:endParaRPr lang="fr-FR" dirty="0"/>
          </a:p>
        </p:txBody>
      </p:sp>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268760"/>
            <a:ext cx="5564882" cy="5780907"/>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4</a:t>
            </a:fld>
            <a:endParaRPr lang="fr-FR"/>
          </a:p>
        </p:txBody>
      </p:sp>
    </p:spTree>
    <p:extLst>
      <p:ext uri="{BB962C8B-B14F-4D97-AF65-F5344CB8AC3E}">
        <p14:creationId xmlns:p14="http://schemas.microsoft.com/office/powerpoint/2010/main" val="2705028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de métiers</a:t>
            </a:r>
            <a:endParaRPr lang="fr-FR" dirty="0"/>
          </a:p>
        </p:txBody>
      </p:sp>
      <p:sp>
        <p:nvSpPr>
          <p:cNvPr id="3" name="Espace réservé du contenu 2"/>
          <p:cNvSpPr>
            <a:spLocks noGrp="1"/>
          </p:cNvSpPr>
          <p:nvPr>
            <p:ph sz="quarter" idx="1"/>
          </p:nvPr>
        </p:nvSpPr>
        <p:spPr>
          <a:xfrm>
            <a:off x="251520" y="1340768"/>
            <a:ext cx="8435280" cy="5184576"/>
          </a:xfrm>
        </p:spPr>
        <p:txBody>
          <a:bodyPr>
            <a:normAutofit fontScale="77500" lnSpcReduction="20000"/>
          </a:bodyPr>
          <a:lstStyle/>
          <a:p>
            <a:pPr>
              <a:buNone/>
            </a:pPr>
            <a:endParaRPr lang="fr-FR" dirty="0" smtClean="0"/>
          </a:p>
          <a:p>
            <a:pPr>
              <a:buNone/>
            </a:pPr>
            <a:r>
              <a:rPr lang="fr-FR" b="1" dirty="0" smtClean="0"/>
              <a:t>-	</a:t>
            </a:r>
            <a:r>
              <a:rPr lang="fr-FR" sz="2800" b="1" dirty="0" smtClean="0"/>
              <a:t>Ingénieur d'études</a:t>
            </a:r>
            <a:endParaRPr lang="fr-FR" sz="2800" dirty="0" smtClean="0"/>
          </a:p>
          <a:p>
            <a:pPr>
              <a:buNone/>
            </a:pPr>
            <a:r>
              <a:rPr lang="fr-FR" sz="2800" b="1" dirty="0" smtClean="0"/>
              <a:t>-	Ingénieur de fabrication:</a:t>
            </a:r>
            <a:r>
              <a:rPr lang="fr-FR" sz="2800" dirty="0" smtClean="0"/>
              <a:t> intervient dans une unité de fabrication avec une responsabilité sur des exécutants et sur des techniciens ou contremaîtres. Il doit veiller au bon fonctionnement journalier, mais développer tout autant une capacité à proposer et maître en place des innovations. Une qualité importante est celle de l'aptitude au commandement et au suivi des hommes. </a:t>
            </a:r>
          </a:p>
          <a:p>
            <a:pPr>
              <a:buNone/>
            </a:pPr>
            <a:r>
              <a:rPr lang="fr-FR" sz="2800" b="1" dirty="0" smtClean="0"/>
              <a:t>-	Ingénieur d'essais:</a:t>
            </a:r>
            <a:r>
              <a:rPr lang="fr-FR" sz="2800" dirty="0" smtClean="0"/>
              <a:t> on lui confie la responsabilité d'un programme de test ou d'essais, depuis la conception de la campagne jusqu'à sa mise en œuvre. </a:t>
            </a:r>
          </a:p>
          <a:p>
            <a:pPr>
              <a:buNone/>
            </a:pPr>
            <a:r>
              <a:rPr lang="fr-FR" sz="2800" b="1" dirty="0" smtClean="0"/>
              <a:t>-	Ingénieur qualité:</a:t>
            </a:r>
            <a:r>
              <a:rPr lang="fr-FR" sz="2800" dirty="0" smtClean="0"/>
              <a:t> il doit assurer l'application d'une politique qualité par tous les échelons de fabrication sous tous ses aspects (tests, interprétation, définition et certification des procédures) </a:t>
            </a:r>
          </a:p>
          <a:p>
            <a:pPr>
              <a:buNone/>
            </a:pPr>
            <a:r>
              <a:rPr lang="fr-FR" sz="2800" b="1" dirty="0" smtClean="0"/>
              <a:t>-	Ingénieur consultant en systèmes d'information.</a:t>
            </a:r>
            <a:r>
              <a:rPr lang="fr-FR" sz="2800" dirty="0" smtClean="0"/>
              <a:t> Intervenant externe délégué par une société de service pour procéder à l'audit à l'analyse des besoins et à l'élaboration d'un cahier des charges fonctionnels en rapport avec les besoins d'une entreprise en système d'information. </a:t>
            </a:r>
          </a:p>
          <a:p>
            <a:pPr>
              <a:buFont typeface="Wingdings" pitchFamily="2" charset="2"/>
              <a:buChar char="§"/>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A7FCE51D-6FA6-4A3A-8E22-5F4D63A59230}" type="slidenum">
              <a:rPr lang="fr-FR" smtClean="0"/>
              <a:pPr/>
              <a:t>40</a:t>
            </a:fld>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39552" y="1412776"/>
            <a:ext cx="8147248" cy="5184576"/>
          </a:xfrm>
        </p:spPr>
        <p:txBody>
          <a:bodyPr>
            <a:normAutofit fontScale="85000" lnSpcReduction="20000"/>
          </a:bodyPr>
          <a:lstStyle/>
          <a:p>
            <a:r>
              <a:rPr lang="fr-FR" dirty="0" smtClean="0"/>
              <a:t>2/3 pages sur la réalité objective du métier qui rassemble tous les éléments économiques, juridiques, sociaux, culturels qui le caractérisent  et qui font qu’un individu appartient à un collectif dont les membres partagent les mêmes conditions de travail, d’emploi et un système de valeurs commun</a:t>
            </a:r>
          </a:p>
          <a:p>
            <a:r>
              <a:rPr lang="fr-FR" dirty="0" smtClean="0"/>
              <a:t>Des données générales sur:</a:t>
            </a:r>
          </a:p>
          <a:p>
            <a:pPr>
              <a:buNone/>
            </a:pPr>
            <a:r>
              <a:rPr lang="fr-FR" dirty="0" smtClean="0"/>
              <a:t>	- </a:t>
            </a:r>
            <a:r>
              <a:rPr lang="fr-FR" b="1" dirty="0" smtClean="0"/>
              <a:t>La définition du poste de travail et des tâches effectuées</a:t>
            </a:r>
          </a:p>
          <a:p>
            <a:pPr>
              <a:buNone/>
            </a:pPr>
            <a:r>
              <a:rPr lang="fr-FR" b="1" dirty="0" smtClean="0"/>
              <a:t>	- Le rôle du métier dans le secteur et la branche sélectionnés</a:t>
            </a:r>
          </a:p>
          <a:p>
            <a:pPr>
              <a:buNone/>
            </a:pPr>
            <a:r>
              <a:rPr lang="fr-FR" b="1" dirty="0" smtClean="0"/>
              <a:t>	- Les secteurs et branches d’activité</a:t>
            </a:r>
          </a:p>
          <a:p>
            <a:pPr>
              <a:buNone/>
            </a:pPr>
            <a:r>
              <a:rPr lang="fr-FR" b="1" dirty="0" smtClean="0"/>
              <a:t>	- Les conditions de travail et d’emploi du métier (contrainte/autonomie, missions, évolution, temps de travail, type de contrat, rémunérations, etc.)</a:t>
            </a:r>
          </a:p>
          <a:p>
            <a:pPr>
              <a:buNone/>
            </a:pPr>
            <a:r>
              <a:rPr lang="fr-FR" b="1" dirty="0" smtClean="0"/>
              <a:t>	- Le profil requis: compétences sollicitées</a:t>
            </a:r>
          </a:p>
          <a:p>
            <a:pPr>
              <a:buNone/>
            </a:pPr>
            <a:r>
              <a:rPr lang="fr-FR" b="1" dirty="0" smtClean="0"/>
              <a:t>	- Les qualifications requises: diplômes et filières attendus (niveau, type d’école)</a:t>
            </a:r>
          </a:p>
          <a:p>
            <a:pPr>
              <a:buNone/>
            </a:pPr>
            <a:endParaRPr lang="fr-FR" b="1" dirty="0" smtClean="0"/>
          </a:p>
          <a:p>
            <a:pPr>
              <a:buNone/>
            </a:pPr>
            <a:r>
              <a:rPr lang="fr-FR" b="1" dirty="0" smtClean="0"/>
              <a:t>EXIGENCE de REFORMULATION, COPIER/COLLER à bannir</a:t>
            </a:r>
          </a:p>
          <a:p>
            <a:pPr>
              <a:buNone/>
            </a:pPr>
            <a:endParaRPr lang="fr-FR" b="1" dirty="0"/>
          </a:p>
        </p:txBody>
      </p:sp>
      <p:sp>
        <p:nvSpPr>
          <p:cNvPr id="5" name="Titre 4"/>
          <p:cNvSpPr>
            <a:spLocks noGrp="1"/>
          </p:cNvSpPr>
          <p:nvPr>
            <p:ph type="title"/>
          </p:nvPr>
        </p:nvSpPr>
        <p:spPr/>
        <p:txBody>
          <a:bodyPr/>
          <a:lstStyle/>
          <a:p>
            <a:r>
              <a:rPr lang="fr-FR" dirty="0" smtClean="0"/>
              <a:t>Qu’est-ce qu’une fiche métier?</a:t>
            </a:r>
            <a:endParaRPr lang="fr-FR" dirty="0"/>
          </a:p>
        </p:txBody>
      </p:sp>
      <p:sp>
        <p:nvSpPr>
          <p:cNvPr id="2" name="Espace réservé du numéro de diapositive 1"/>
          <p:cNvSpPr>
            <a:spLocks noGrp="1"/>
          </p:cNvSpPr>
          <p:nvPr>
            <p:ph type="sldNum" sz="quarter" idx="12"/>
          </p:nvPr>
        </p:nvSpPr>
        <p:spPr/>
        <p:txBody>
          <a:bodyPr/>
          <a:lstStyle/>
          <a:p>
            <a:fld id="{A7FCE51D-6FA6-4A3A-8E22-5F4D63A59230}" type="slidenum">
              <a:rPr lang="fr-FR" smtClean="0"/>
              <a:pPr/>
              <a:t>41</a:t>
            </a:fld>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portrait statistique du métier</a:t>
            </a:r>
            <a:endParaRPr lang="fr-FR" dirty="0"/>
          </a:p>
        </p:txBody>
      </p:sp>
      <p:sp>
        <p:nvSpPr>
          <p:cNvPr id="3" name="Espace réservé du contenu 2"/>
          <p:cNvSpPr>
            <a:spLocks noGrp="1"/>
          </p:cNvSpPr>
          <p:nvPr>
            <p:ph sz="quarter" idx="1"/>
          </p:nvPr>
        </p:nvSpPr>
        <p:spPr/>
        <p:txBody>
          <a:bodyPr>
            <a:normAutofit lnSpcReduction="10000"/>
          </a:bodyPr>
          <a:lstStyle/>
          <a:p>
            <a:r>
              <a:rPr lang="fr-FR" dirty="0" smtClean="0"/>
              <a:t>L’objet principal est de recueillir et classer des données socio-économiques sur le métier choisi en consultant différents indicateurs</a:t>
            </a:r>
          </a:p>
          <a:p>
            <a:pPr>
              <a:buFontTx/>
              <a:buChar char="-"/>
            </a:pPr>
            <a:r>
              <a:rPr lang="fr-FR" b="1" dirty="0" smtClean="0"/>
              <a:t>Répartition homme/femme</a:t>
            </a:r>
          </a:p>
          <a:p>
            <a:pPr>
              <a:buFontTx/>
              <a:buChar char="-"/>
            </a:pPr>
            <a:r>
              <a:rPr lang="fr-FR" b="1" dirty="0" smtClean="0"/>
              <a:t>Age moyen</a:t>
            </a:r>
          </a:p>
          <a:p>
            <a:pPr>
              <a:buFontTx/>
              <a:buChar char="-"/>
            </a:pPr>
            <a:r>
              <a:rPr lang="fr-FR" b="1" dirty="0" smtClean="0"/>
              <a:t>Répartition des professionnels selon catégories d’âge</a:t>
            </a:r>
          </a:p>
          <a:p>
            <a:pPr>
              <a:buFontTx/>
              <a:buChar char="-"/>
            </a:pPr>
            <a:r>
              <a:rPr lang="fr-FR" b="1" dirty="0" smtClean="0"/>
              <a:t>Niveau d’études moyen</a:t>
            </a:r>
          </a:p>
          <a:p>
            <a:pPr>
              <a:buFontTx/>
              <a:buChar char="-"/>
            </a:pPr>
            <a:r>
              <a:rPr lang="fr-FR" b="1" dirty="0" smtClean="0"/>
              <a:t>Répartition géographique</a:t>
            </a:r>
          </a:p>
          <a:p>
            <a:pPr>
              <a:buFontTx/>
              <a:buChar char="-"/>
            </a:pPr>
            <a:r>
              <a:rPr lang="fr-FR" b="1" dirty="0" smtClean="0"/>
              <a:t>Mobilité et localisation</a:t>
            </a:r>
          </a:p>
          <a:p>
            <a:pPr>
              <a:buNone/>
            </a:pPr>
            <a:r>
              <a:rPr lang="fr-FR" b="1" dirty="0" smtClean="0"/>
              <a:t>INDICATIONS POUR RECHERCHES</a:t>
            </a:r>
          </a:p>
        </p:txBody>
      </p:sp>
      <p:sp>
        <p:nvSpPr>
          <p:cNvPr id="4" name="Espace réservé du numéro de diapositive 3"/>
          <p:cNvSpPr>
            <a:spLocks noGrp="1"/>
          </p:cNvSpPr>
          <p:nvPr>
            <p:ph type="sldNum" sz="quarter" idx="12"/>
          </p:nvPr>
        </p:nvSpPr>
        <p:spPr/>
        <p:txBody>
          <a:bodyPr/>
          <a:lstStyle/>
          <a:p>
            <a:fld id="{A7FCE51D-6FA6-4A3A-8E22-5F4D63A59230}" type="slidenum">
              <a:rPr lang="fr-FR" smtClean="0"/>
              <a:pPr/>
              <a:t>42</a:t>
            </a:fld>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découverte par le biais de l’EISTI</a:t>
            </a:r>
            <a:endParaRPr lang="fr-FR" dirty="0"/>
          </a:p>
        </p:txBody>
      </p:sp>
      <p:sp>
        <p:nvSpPr>
          <p:cNvPr id="3" name="Espace réservé du contenu 2"/>
          <p:cNvSpPr>
            <a:spLocks noGrp="1"/>
          </p:cNvSpPr>
          <p:nvPr>
            <p:ph sz="quarter" idx="1"/>
          </p:nvPr>
        </p:nvSpPr>
        <p:spPr>
          <a:xfrm>
            <a:off x="539552" y="5188496"/>
            <a:ext cx="8147248" cy="1552872"/>
          </a:xfrm>
        </p:spPr>
        <p:txBody>
          <a:bodyPr>
            <a:noAutofit/>
          </a:bodyPr>
          <a:lstStyle/>
          <a:p>
            <a:r>
              <a:rPr lang="fr-FR" sz="2400" dirty="0" smtClean="0"/>
              <a:t>Conférences métiers. Merci Christine et Clothilde  et le service Stages et Relations entreprises! Planning des manifestations professionnelles sur AREL, page « Entreprises », plateforme </a:t>
            </a:r>
            <a:r>
              <a:rPr lang="fr-FR" sz="2400" dirty="0" err="1" smtClean="0"/>
              <a:t>Jobteaser</a:t>
            </a:r>
            <a:r>
              <a:rPr lang="fr-FR" sz="2400" dirty="0" smtClean="0"/>
              <a:t>…</a:t>
            </a:r>
            <a:endParaRPr lang="fr-FR" sz="2400" dirty="0"/>
          </a:p>
        </p:txBody>
      </p:sp>
      <p:pic>
        <p:nvPicPr>
          <p:cNvPr id="47106" name="Picture 2" descr="http://www.collegium-idf.fr/sites/default/files/forum-contact-christine.jpg"/>
          <p:cNvPicPr>
            <a:picLocks noChangeAspect="1" noChangeArrowheads="1"/>
          </p:cNvPicPr>
          <p:nvPr/>
        </p:nvPicPr>
        <p:blipFill>
          <a:blip r:embed="rId2" cstate="print"/>
          <a:srcRect/>
          <a:stretch>
            <a:fillRect/>
          </a:stretch>
        </p:blipFill>
        <p:spPr bwMode="auto">
          <a:xfrm>
            <a:off x="899592" y="1772816"/>
            <a:ext cx="2706191" cy="3486548"/>
          </a:xfrm>
          <a:prstGeom prst="rect">
            <a:avLst/>
          </a:prstGeom>
          <a:noFill/>
        </p:spPr>
      </p:pic>
      <p:pic>
        <p:nvPicPr>
          <p:cNvPr id="47108" name="Picture 4" descr="http://www.apres-prepa-scientifique.com/wp-content/uploads/2013/04/NLMMSSavr13_14.jpg"/>
          <p:cNvPicPr>
            <a:picLocks noChangeAspect="1" noChangeArrowheads="1"/>
          </p:cNvPicPr>
          <p:nvPr/>
        </p:nvPicPr>
        <p:blipFill>
          <a:blip r:embed="rId3" cstate="print"/>
          <a:srcRect/>
          <a:stretch>
            <a:fillRect/>
          </a:stretch>
        </p:blipFill>
        <p:spPr bwMode="auto">
          <a:xfrm>
            <a:off x="4572000" y="2132856"/>
            <a:ext cx="3055640" cy="3055640"/>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43</a:t>
            </a:fld>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Où trouver les infos?</a:t>
            </a:r>
            <a:endParaRPr lang="fr-FR" dirty="0"/>
          </a:p>
        </p:txBody>
      </p:sp>
      <p:sp>
        <p:nvSpPr>
          <p:cNvPr id="3" name="Espace réservé du contenu 2"/>
          <p:cNvSpPr>
            <a:spLocks noGrp="1"/>
          </p:cNvSpPr>
          <p:nvPr>
            <p:ph sz="quarter" idx="1"/>
          </p:nvPr>
        </p:nvSpPr>
        <p:spPr/>
        <p:txBody>
          <a:bodyPr>
            <a:normAutofit fontScale="92500"/>
          </a:bodyPr>
          <a:lstStyle/>
          <a:p>
            <a:r>
              <a:rPr lang="fr-FR" dirty="0" smtClean="0"/>
              <a:t>De nombreux ouvrages, sites Internet, ressources numériques, journaux de la presse généraliste (nationale et régionale) et spécialisée sont disponibles  afin de recueillir des informations.</a:t>
            </a:r>
          </a:p>
          <a:p>
            <a:r>
              <a:rPr lang="fr-FR" dirty="0" smtClean="0"/>
              <a:t>1)	Documentation et services pour étudiants</a:t>
            </a:r>
          </a:p>
          <a:p>
            <a:r>
              <a:rPr lang="fr-FR" dirty="0" smtClean="0"/>
              <a:t>2)	Les institutions étatiques: Pôle emploi, INSEE, chambres de commerce</a:t>
            </a:r>
          </a:p>
          <a:p>
            <a:r>
              <a:rPr lang="fr-FR" dirty="0" smtClean="0"/>
              <a:t>3)	Organisations spécialisées dans les métiers de l’ingénierie</a:t>
            </a:r>
          </a:p>
          <a:p>
            <a:r>
              <a:rPr lang="fr-FR" dirty="0" smtClean="0"/>
              <a:t>4)	Banques de CV et sites de recrutement en ligne</a:t>
            </a:r>
          </a:p>
          <a:p>
            <a:r>
              <a:rPr lang="fr-FR" dirty="0" smtClean="0"/>
              <a:t>5)      Sites d’entreprises</a:t>
            </a:r>
          </a:p>
          <a:p>
            <a:r>
              <a:rPr lang="fr-FR" dirty="0" smtClean="0"/>
              <a:t>6)      Presse et sites presse</a:t>
            </a:r>
            <a:endParaRPr lang="fr-FR" dirty="0"/>
          </a:p>
        </p:txBody>
      </p:sp>
      <p:sp>
        <p:nvSpPr>
          <p:cNvPr id="4" name="Espace réservé du numéro de diapositive 3"/>
          <p:cNvSpPr>
            <a:spLocks noGrp="1"/>
          </p:cNvSpPr>
          <p:nvPr>
            <p:ph type="sldNum" sz="quarter" idx="12"/>
          </p:nvPr>
        </p:nvSpPr>
        <p:spPr/>
        <p:txBody>
          <a:bodyPr/>
          <a:lstStyle/>
          <a:p>
            <a:fld id="{A7FCE51D-6FA6-4A3A-8E22-5F4D63A59230}" type="slidenum">
              <a:rPr lang="fr-FR" smtClean="0"/>
              <a:pPr/>
              <a:t>44</a:t>
            </a:fld>
            <a:endParaRPr lang="fr-F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 pourquoi pas démarcher les entreprises? </a:t>
            </a:r>
            <a:endParaRPr lang="fr-FR" dirty="0"/>
          </a:p>
        </p:txBody>
      </p:sp>
      <p:sp>
        <p:nvSpPr>
          <p:cNvPr id="3" name="Espace réservé du contenu 2"/>
          <p:cNvSpPr>
            <a:spLocks noGrp="1"/>
          </p:cNvSpPr>
          <p:nvPr>
            <p:ph sz="quarter" idx="1"/>
          </p:nvPr>
        </p:nvSpPr>
        <p:spPr>
          <a:xfrm>
            <a:off x="395536" y="5805264"/>
            <a:ext cx="8291264" cy="576064"/>
          </a:xfrm>
        </p:spPr>
        <p:txBody>
          <a:bodyPr>
            <a:normAutofit fontScale="70000" lnSpcReduction="20000"/>
          </a:bodyPr>
          <a:lstStyle/>
          <a:p>
            <a:r>
              <a:rPr lang="fr-FR" dirty="0" smtClean="0"/>
              <a:t>Selon une méthode très rigoureuse, conseillée par les recruteurs et appréciée par l’entreprise…</a:t>
            </a:r>
            <a:r>
              <a:rPr lang="fr-FR" i="1" dirty="0" err="1" smtClean="0"/>
              <a:t>Cf</a:t>
            </a:r>
            <a:r>
              <a:rPr lang="fr-FR" i="1" dirty="0" smtClean="0"/>
              <a:t> </a:t>
            </a:r>
            <a:r>
              <a:rPr lang="fr-FR" dirty="0" smtClean="0"/>
              <a:t>AREL </a:t>
            </a:r>
            <a:endParaRPr lang="fr-FR" dirty="0"/>
          </a:p>
        </p:txBody>
      </p:sp>
      <p:pic>
        <p:nvPicPr>
          <p:cNvPr id="1026" name="Picture 2" descr="http://4.bp.blogspot.com/-T1RjgSbw5YQ/U0AS6a6LF9I/AAAAAAAADOM/TnFBFJ239Uk/s1600/environnement-de-travail.jpg"/>
          <p:cNvPicPr>
            <a:picLocks noChangeAspect="1" noChangeArrowheads="1"/>
          </p:cNvPicPr>
          <p:nvPr/>
        </p:nvPicPr>
        <p:blipFill>
          <a:blip r:embed="rId2" cstate="print"/>
          <a:srcRect/>
          <a:stretch>
            <a:fillRect/>
          </a:stretch>
        </p:blipFill>
        <p:spPr bwMode="auto">
          <a:xfrm>
            <a:off x="1835696" y="1340768"/>
            <a:ext cx="4752528" cy="4375771"/>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45</a:t>
            </a:fld>
            <a:endParaRPr lang="fr-F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363272" cy="1498178"/>
          </a:xfrm>
        </p:spPr>
        <p:txBody>
          <a:bodyPr>
            <a:normAutofit fontScale="90000"/>
          </a:bodyPr>
          <a:lstStyle/>
          <a:p>
            <a:r>
              <a:rPr lang="fr-FR" dirty="0" smtClean="0"/>
              <a:t>Point n°2: Une étape </a:t>
            </a:r>
            <a:r>
              <a:rPr lang="fr-FR" u="sng" dirty="0" smtClean="0"/>
              <a:t>incontournable</a:t>
            </a:r>
            <a:r>
              <a:rPr lang="fr-FR" dirty="0" smtClean="0"/>
              <a:t>, le bilan personnel, </a:t>
            </a:r>
            <a:r>
              <a:rPr lang="fr-FR" i="1" dirty="0" smtClean="0"/>
              <a:t>« Connais-toi toi-même » (Socrate)</a:t>
            </a:r>
            <a:endParaRPr lang="fr-FR" i="1" dirty="0"/>
          </a:p>
        </p:txBody>
      </p:sp>
      <p:sp>
        <p:nvSpPr>
          <p:cNvPr id="3" name="Espace réservé du contenu 2"/>
          <p:cNvSpPr>
            <a:spLocks noGrp="1"/>
          </p:cNvSpPr>
          <p:nvPr>
            <p:ph sz="quarter" idx="1"/>
          </p:nvPr>
        </p:nvSpPr>
        <p:spPr>
          <a:xfrm>
            <a:off x="539552" y="5877272"/>
            <a:ext cx="8147248" cy="648072"/>
          </a:xfrm>
        </p:spPr>
        <p:txBody>
          <a:bodyPr>
            <a:normAutofit fontScale="85000" lnSpcReduction="20000"/>
          </a:bodyPr>
          <a:lstStyle/>
          <a:p>
            <a:r>
              <a:rPr lang="fr-FR" dirty="0" smtClean="0"/>
              <a:t>Connaissances, compétences, expériences, caractéristiques personnalité, envies et motivations</a:t>
            </a:r>
            <a:endParaRPr lang="fr-FR" dirty="0"/>
          </a:p>
        </p:txBody>
      </p:sp>
      <p:pic>
        <p:nvPicPr>
          <p:cNvPr id="1026" name="Picture 2" descr="http://grisse.univ-nantes.fr/data/projet-pro/1.png"/>
          <p:cNvPicPr>
            <a:picLocks noChangeAspect="1" noChangeArrowheads="1"/>
          </p:cNvPicPr>
          <p:nvPr/>
        </p:nvPicPr>
        <p:blipFill>
          <a:blip r:embed="rId2" cstate="print"/>
          <a:srcRect/>
          <a:stretch>
            <a:fillRect/>
          </a:stretch>
        </p:blipFill>
        <p:spPr bwMode="auto">
          <a:xfrm>
            <a:off x="1907704" y="1772816"/>
            <a:ext cx="4956398" cy="4141885"/>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46</a:t>
            </a:fld>
            <a:endParaRPr lang="fr-FR"/>
          </a:p>
        </p:txBody>
      </p:sp>
    </p:spTree>
    <p:extLst>
      <p:ext uri="{BB962C8B-B14F-4D97-AF65-F5344CB8AC3E}">
        <p14:creationId xmlns:p14="http://schemas.microsoft.com/office/powerpoint/2010/main" val="4036367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420472" cy="1224136"/>
          </a:xfrm>
        </p:spPr>
        <p:txBody>
          <a:bodyPr>
            <a:normAutofit fontScale="90000"/>
          </a:bodyPr>
          <a:lstStyle/>
          <a:p>
            <a:r>
              <a:rPr lang="fr-FR" dirty="0" smtClean="0"/>
              <a:t>Quatre entrées fondamentales pour bâtir un bilan solide</a:t>
            </a:r>
            <a:endParaRPr lang="fr-FR" dirty="0"/>
          </a:p>
        </p:txBody>
      </p:sp>
      <p:graphicFrame>
        <p:nvGraphicFramePr>
          <p:cNvPr id="6" name="Espace réservé du contenu 5"/>
          <p:cNvGraphicFramePr>
            <a:graphicFrameLocks noGrp="1"/>
          </p:cNvGraphicFramePr>
          <p:nvPr>
            <p:ph sz="quarter" idx="1"/>
          </p:nvPr>
        </p:nvGraphicFramePr>
        <p:xfrm>
          <a:off x="251520" y="1412776"/>
          <a:ext cx="871296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A7FCE51D-6FA6-4A3A-8E22-5F4D63A59230}" type="slidenum">
              <a:rPr lang="fr-FR" smtClean="0"/>
              <a:pPr/>
              <a:t>47</a:t>
            </a:fld>
            <a:endParaRPr lang="fr-FR"/>
          </a:p>
        </p:txBody>
      </p:sp>
    </p:spTree>
    <p:extLst>
      <p:ext uri="{BB962C8B-B14F-4D97-AF65-F5344CB8AC3E}">
        <p14:creationId xmlns:p14="http://schemas.microsoft.com/office/powerpoint/2010/main" val="2055923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91264" cy="980728"/>
          </a:xfrm>
        </p:spPr>
        <p:txBody>
          <a:bodyPr/>
          <a:lstStyle/>
          <a:p>
            <a:r>
              <a:rPr lang="fr-FR" b="1" dirty="0" smtClean="0"/>
              <a:t>INTROSPECTION en action</a:t>
            </a:r>
            <a:endParaRPr lang="fr-FR" b="1" dirty="0"/>
          </a:p>
        </p:txBody>
      </p:sp>
      <p:sp>
        <p:nvSpPr>
          <p:cNvPr id="3" name="Espace réservé du contenu 2"/>
          <p:cNvSpPr>
            <a:spLocks noGrp="1"/>
          </p:cNvSpPr>
          <p:nvPr>
            <p:ph sz="quarter" idx="1"/>
          </p:nvPr>
        </p:nvSpPr>
        <p:spPr>
          <a:xfrm>
            <a:off x="467544" y="5805264"/>
            <a:ext cx="8219256" cy="648072"/>
          </a:xfrm>
        </p:spPr>
        <p:txBody>
          <a:bodyPr/>
          <a:lstStyle/>
          <a:p>
            <a:r>
              <a:rPr lang="fr-FR" dirty="0" smtClean="0"/>
              <a:t>Un retour nécessaire sur soi-même: </a:t>
            </a:r>
            <a:r>
              <a:rPr lang="fr-FR" sz="3200" b="1" dirty="0" smtClean="0"/>
              <a:t>LE</a:t>
            </a:r>
            <a:r>
              <a:rPr lang="fr-FR" dirty="0" smtClean="0"/>
              <a:t> point de départ…</a:t>
            </a:r>
            <a:endParaRPr lang="fr-FR" dirty="0"/>
          </a:p>
        </p:txBody>
      </p:sp>
      <p:pic>
        <p:nvPicPr>
          <p:cNvPr id="28674" name="Picture 2" descr="introspection introvert superpower"/>
          <p:cNvPicPr>
            <a:picLocks noChangeAspect="1" noChangeArrowheads="1"/>
          </p:cNvPicPr>
          <p:nvPr/>
        </p:nvPicPr>
        <p:blipFill>
          <a:blip r:embed="rId2" cstate="print"/>
          <a:srcRect/>
          <a:stretch>
            <a:fillRect/>
          </a:stretch>
        </p:blipFill>
        <p:spPr bwMode="auto">
          <a:xfrm>
            <a:off x="2051720" y="1196752"/>
            <a:ext cx="5184576" cy="4369668"/>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48</a:t>
            </a:fld>
            <a:endParaRPr lang="fr-FR"/>
          </a:p>
        </p:txBody>
      </p:sp>
    </p:spTree>
    <p:extLst>
      <p:ext uri="{BB962C8B-B14F-4D97-AF65-F5344CB8AC3E}">
        <p14:creationId xmlns:p14="http://schemas.microsoft.com/office/powerpoint/2010/main" val="1718117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Identifiez vos compétences en plusieurs étapes: suivez le guide!</a:t>
            </a:r>
            <a:endParaRPr lang="fr-FR" dirty="0"/>
          </a:p>
        </p:txBody>
      </p:sp>
      <p:sp>
        <p:nvSpPr>
          <p:cNvPr id="3" name="Espace réservé du contenu 2"/>
          <p:cNvSpPr>
            <a:spLocks noGrp="1"/>
          </p:cNvSpPr>
          <p:nvPr>
            <p:ph sz="quarter" idx="1"/>
          </p:nvPr>
        </p:nvSpPr>
        <p:spPr>
          <a:xfrm>
            <a:off x="539552" y="5517232"/>
            <a:ext cx="8147248" cy="936104"/>
          </a:xfrm>
        </p:spPr>
        <p:txBody>
          <a:bodyPr>
            <a:normAutofit fontScale="70000" lnSpcReduction="20000"/>
          </a:bodyPr>
          <a:lstStyle/>
          <a:p>
            <a:r>
              <a:rPr lang="fr-FR" dirty="0" smtClean="0"/>
              <a:t>Dictionnaire Petit Robert: « une compétence est une connaissance reconnue qui confère le droit de juger ou de décider dans certains domaines […]la notion de compétence induit celle d’efficacité, d’objectif à atteindre dans un contexte particulier</a:t>
            </a:r>
            <a:endParaRPr lang="fr-FR" dirty="0"/>
          </a:p>
        </p:txBody>
      </p:sp>
      <p:pic>
        <p:nvPicPr>
          <p:cNvPr id="30722" name="Picture 2" descr="http://www.qualiblog.fr/wp-content/uploads/2012/10/Gestion-comp%C3%A9tences-400x218.jpg"/>
          <p:cNvPicPr>
            <a:picLocks noChangeAspect="1" noChangeArrowheads="1"/>
          </p:cNvPicPr>
          <p:nvPr/>
        </p:nvPicPr>
        <p:blipFill>
          <a:blip r:embed="rId2" cstate="print"/>
          <a:srcRect/>
          <a:stretch>
            <a:fillRect/>
          </a:stretch>
        </p:blipFill>
        <p:spPr bwMode="auto">
          <a:xfrm>
            <a:off x="1403648" y="1844824"/>
            <a:ext cx="6056121" cy="3456384"/>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49</a:t>
            </a:fld>
            <a:endParaRPr lang="fr-FR"/>
          </a:p>
        </p:txBody>
      </p:sp>
    </p:spTree>
    <p:extLst>
      <p:ext uri="{BB962C8B-B14F-4D97-AF65-F5344CB8AC3E}">
        <p14:creationId xmlns:p14="http://schemas.microsoft.com/office/powerpoint/2010/main" val="3705919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363272" cy="1584176"/>
          </a:xfrm>
        </p:spPr>
        <p:txBody>
          <a:bodyPr>
            <a:noAutofit/>
          </a:bodyPr>
          <a:lstStyle/>
          <a:p>
            <a:pPr algn="ctr"/>
            <a:r>
              <a:rPr lang="fr-FR" dirty="0" smtClean="0"/>
              <a:t>Qu’est-ce qu’un ingénieur? </a:t>
            </a:r>
            <a:br>
              <a:rPr lang="fr-FR" dirty="0" smtClean="0"/>
            </a:br>
            <a:endParaRPr lang="fr-FR" dirty="0"/>
          </a:p>
        </p:txBody>
      </p:sp>
      <p:sp>
        <p:nvSpPr>
          <p:cNvPr id="3" name="Espace réservé du contenu 2"/>
          <p:cNvSpPr>
            <a:spLocks noGrp="1"/>
          </p:cNvSpPr>
          <p:nvPr>
            <p:ph sz="quarter" idx="1"/>
          </p:nvPr>
        </p:nvSpPr>
        <p:spPr>
          <a:xfrm>
            <a:off x="611560" y="5805264"/>
            <a:ext cx="8075240" cy="648072"/>
          </a:xfrm>
        </p:spPr>
        <p:txBody>
          <a:bodyPr/>
          <a:lstStyle/>
          <a:p>
            <a:r>
              <a:rPr lang="fr-FR" sz="2800" dirty="0" smtClean="0"/>
              <a:t>L’ingénieur et son espace professionnel</a:t>
            </a:r>
          </a:p>
          <a:p>
            <a:endParaRPr lang="fr-FR" dirty="0"/>
          </a:p>
        </p:txBody>
      </p:sp>
      <p:pic>
        <p:nvPicPr>
          <p:cNvPr id="4" name="Picture 2" descr="http://www.esme.fr/blogs/media/JDMI.jpg"/>
          <p:cNvPicPr>
            <a:picLocks noChangeAspect="1" noChangeArrowheads="1"/>
          </p:cNvPicPr>
          <p:nvPr/>
        </p:nvPicPr>
        <p:blipFill>
          <a:blip r:embed="rId2" cstate="print"/>
          <a:srcRect/>
          <a:stretch>
            <a:fillRect/>
          </a:stretch>
        </p:blipFill>
        <p:spPr bwMode="auto">
          <a:xfrm>
            <a:off x="1979712" y="1700808"/>
            <a:ext cx="5002434" cy="3768411"/>
          </a:xfrm>
          <a:prstGeom prst="rect">
            <a:avLst/>
          </a:prstGeom>
          <a:noFill/>
        </p:spPr>
      </p:pic>
      <p:sp>
        <p:nvSpPr>
          <p:cNvPr id="5" name="Espace réservé du numéro de diapositive 4"/>
          <p:cNvSpPr>
            <a:spLocks noGrp="1"/>
          </p:cNvSpPr>
          <p:nvPr>
            <p:ph type="sldNum" sz="quarter" idx="12"/>
          </p:nvPr>
        </p:nvSpPr>
        <p:spPr/>
        <p:txBody>
          <a:bodyPr/>
          <a:lstStyle/>
          <a:p>
            <a:fld id="{A7FCE51D-6FA6-4A3A-8E22-5F4D63A59230}" type="slidenum">
              <a:rPr lang="fr-FR" smtClean="0"/>
              <a:pPr/>
              <a:t>5</a:t>
            </a:fld>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6632"/>
            <a:ext cx="8147248" cy="1368152"/>
          </a:xfrm>
        </p:spPr>
        <p:txBody>
          <a:bodyPr>
            <a:normAutofit fontScale="90000"/>
          </a:bodyPr>
          <a:lstStyle/>
          <a:p>
            <a:r>
              <a:rPr lang="fr-FR" dirty="0" smtClean="0"/>
              <a:t>La notion de compétences dans le triptyque: savoirs, savoir-faire, savoir-être</a:t>
            </a:r>
            <a:endParaRPr lang="fr-FR" dirty="0"/>
          </a:p>
        </p:txBody>
      </p:sp>
      <p:graphicFrame>
        <p:nvGraphicFramePr>
          <p:cNvPr id="4" name="Espace réservé du contenu 3"/>
          <p:cNvGraphicFramePr>
            <a:graphicFrameLocks noGrp="1"/>
          </p:cNvGraphicFramePr>
          <p:nvPr>
            <p:ph sz="quarter" idx="1"/>
          </p:nvPr>
        </p:nvGraphicFramePr>
        <p:xfrm>
          <a:off x="179512" y="1412776"/>
          <a:ext cx="8784976"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A7FCE51D-6FA6-4A3A-8E22-5F4D63A59230}" type="slidenum">
              <a:rPr lang="fr-FR" smtClean="0"/>
              <a:pPr/>
              <a:t>50</a:t>
            </a:fld>
            <a:endParaRPr lang="fr-FR"/>
          </a:p>
        </p:txBody>
      </p:sp>
    </p:spTree>
    <p:extLst>
      <p:ext uri="{BB962C8B-B14F-4D97-AF65-F5344CB8AC3E}">
        <p14:creationId xmlns:p14="http://schemas.microsoft.com/office/powerpoint/2010/main" val="2834277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827584" y="5517232"/>
            <a:ext cx="7859216" cy="502568"/>
          </a:xfrm>
        </p:spPr>
        <p:txBody>
          <a:bodyPr/>
          <a:lstStyle/>
          <a:p>
            <a:endParaRPr lang="fr-FR" dirty="0"/>
          </a:p>
        </p:txBody>
      </p:sp>
      <p:pic>
        <p:nvPicPr>
          <p:cNvPr id="31746" name="Picture 2" descr="http://www.craie.com/images/schemacompetence.png"/>
          <p:cNvPicPr>
            <a:picLocks noChangeAspect="1" noChangeArrowheads="1"/>
          </p:cNvPicPr>
          <p:nvPr/>
        </p:nvPicPr>
        <p:blipFill>
          <a:blip r:embed="rId2" cstate="print"/>
          <a:srcRect/>
          <a:stretch>
            <a:fillRect/>
          </a:stretch>
        </p:blipFill>
        <p:spPr bwMode="auto">
          <a:xfrm>
            <a:off x="1331640" y="404664"/>
            <a:ext cx="6203801" cy="6203802"/>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51</a:t>
            </a:fld>
            <a:endParaRPr lang="fr-FR"/>
          </a:p>
        </p:txBody>
      </p:sp>
    </p:spTree>
    <p:extLst>
      <p:ext uri="{BB962C8B-B14F-4D97-AF65-F5344CB8AC3E}">
        <p14:creationId xmlns:p14="http://schemas.microsoft.com/office/powerpoint/2010/main" val="1114281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Savoirs et connaissances</a:t>
            </a:r>
            <a:endParaRPr lang="fr-FR" dirty="0"/>
          </a:p>
        </p:txBody>
      </p:sp>
      <p:sp>
        <p:nvSpPr>
          <p:cNvPr id="3" name="Espace réservé du contenu 2"/>
          <p:cNvSpPr>
            <a:spLocks noGrp="1"/>
          </p:cNvSpPr>
          <p:nvPr>
            <p:ph sz="quarter" idx="1"/>
          </p:nvPr>
        </p:nvSpPr>
        <p:spPr>
          <a:xfrm>
            <a:off x="4499992" y="1412776"/>
            <a:ext cx="4464496" cy="5184576"/>
          </a:xfrm>
        </p:spPr>
        <p:txBody>
          <a:bodyPr/>
          <a:lstStyle/>
          <a:p>
            <a:r>
              <a:rPr lang="fr-FR" dirty="0" smtClean="0"/>
              <a:t>Listez vos connaissances (règles, principes théoriques, techniques, méthodes, langages, logiciels, processus): forcez-vous à développer</a:t>
            </a:r>
          </a:p>
          <a:p>
            <a:r>
              <a:rPr lang="fr-FR" dirty="0" smtClean="0"/>
              <a:t>Hiérarchisez vos savoirs: niveau d’apprentissage, expert, à améliorer. Soyez sûrs de vos acquis et reconnaissez vos points faibles</a:t>
            </a:r>
          </a:p>
          <a:p>
            <a:r>
              <a:rPr lang="fr-FR" dirty="0" smtClean="0"/>
              <a:t>Datez vos connaissances</a:t>
            </a:r>
          </a:p>
          <a:p>
            <a:endParaRPr lang="fr-FR" dirty="0"/>
          </a:p>
        </p:txBody>
      </p:sp>
      <p:pic>
        <p:nvPicPr>
          <p:cNvPr id="33794" name="Picture 2" descr="JPEG - 84.9 ko"/>
          <p:cNvPicPr>
            <a:picLocks noChangeAspect="1" noChangeArrowheads="1"/>
          </p:cNvPicPr>
          <p:nvPr/>
        </p:nvPicPr>
        <p:blipFill>
          <a:blip r:embed="rId2" cstate="print"/>
          <a:srcRect/>
          <a:stretch>
            <a:fillRect/>
          </a:stretch>
        </p:blipFill>
        <p:spPr bwMode="auto">
          <a:xfrm>
            <a:off x="179512" y="1772816"/>
            <a:ext cx="4007346" cy="4464496"/>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52</a:t>
            </a:fld>
            <a:endParaRPr lang="fr-FR"/>
          </a:p>
        </p:txBody>
      </p:sp>
    </p:spTree>
    <p:extLst>
      <p:ext uri="{BB962C8B-B14F-4D97-AF65-F5344CB8AC3E}">
        <p14:creationId xmlns:p14="http://schemas.microsoft.com/office/powerpoint/2010/main" val="1069899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sz="quarter" idx="1"/>
          </p:nvPr>
        </p:nvGraphicFramePr>
        <p:xfrm>
          <a:off x="468313" y="548680"/>
          <a:ext cx="8218488" cy="2880321"/>
        </p:xfrm>
        <a:graphic>
          <a:graphicData uri="http://schemas.openxmlformats.org/drawingml/2006/table">
            <a:tbl>
              <a:tblPr firstRow="1" bandRow="1">
                <a:tableStyleId>{5C22544A-7EE6-4342-B048-85BDC9FD1C3A}</a:tableStyleId>
              </a:tblPr>
              <a:tblGrid>
                <a:gridCol w="2739496"/>
                <a:gridCol w="2739496"/>
                <a:gridCol w="2739496"/>
              </a:tblGrid>
              <a:tr h="960107">
                <a:tc>
                  <a:txBody>
                    <a:bodyPr/>
                    <a:lstStyle/>
                    <a:p>
                      <a:pPr algn="ctr"/>
                      <a:r>
                        <a:rPr lang="fr-FR" dirty="0" smtClean="0"/>
                        <a:t>Année</a:t>
                      </a:r>
                      <a:endParaRPr lang="fr-FR" dirty="0"/>
                    </a:p>
                  </a:txBody>
                  <a:tcPr/>
                </a:tc>
                <a:tc>
                  <a:txBody>
                    <a:bodyPr/>
                    <a:lstStyle/>
                    <a:p>
                      <a:pPr algn="ctr"/>
                      <a:r>
                        <a:rPr lang="fr-FR" dirty="0" smtClean="0"/>
                        <a:t>Diplôme ou niveau d’études</a:t>
                      </a:r>
                      <a:endParaRPr lang="fr-FR" dirty="0"/>
                    </a:p>
                  </a:txBody>
                  <a:tcPr/>
                </a:tc>
                <a:tc>
                  <a:txBody>
                    <a:bodyPr/>
                    <a:lstStyle/>
                    <a:p>
                      <a:pPr algn="ctr"/>
                      <a:r>
                        <a:rPr lang="fr-FR" dirty="0" smtClean="0"/>
                        <a:t>Connaissances ou techniques apprises</a:t>
                      </a:r>
                      <a:endParaRPr lang="fr-FR" dirty="0"/>
                    </a:p>
                  </a:txBody>
                  <a:tcPr/>
                </a:tc>
              </a:tr>
              <a:tr h="960107">
                <a:tc>
                  <a:txBody>
                    <a:bodyPr/>
                    <a:lstStyle/>
                    <a:p>
                      <a:endParaRPr lang="fr-FR" dirty="0"/>
                    </a:p>
                  </a:txBody>
                  <a:tcPr/>
                </a:tc>
                <a:tc>
                  <a:txBody>
                    <a:bodyPr/>
                    <a:lstStyle/>
                    <a:p>
                      <a:endParaRPr lang="fr-FR" dirty="0"/>
                    </a:p>
                  </a:txBody>
                  <a:tcPr/>
                </a:tc>
                <a:tc>
                  <a:txBody>
                    <a:bodyPr/>
                    <a:lstStyle/>
                    <a:p>
                      <a:endParaRPr lang="fr-FR"/>
                    </a:p>
                  </a:txBody>
                  <a:tcPr/>
                </a:tc>
              </a:tr>
              <a:tr h="960107">
                <a:tc>
                  <a:txBody>
                    <a:bodyPr/>
                    <a:lstStyle/>
                    <a:p>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3" name="Espace réservé du numéro de diapositive 2"/>
          <p:cNvSpPr>
            <a:spLocks noGrp="1"/>
          </p:cNvSpPr>
          <p:nvPr>
            <p:ph type="sldNum" sz="quarter" idx="12"/>
          </p:nvPr>
        </p:nvSpPr>
        <p:spPr/>
        <p:txBody>
          <a:bodyPr/>
          <a:lstStyle/>
          <a:p>
            <a:fld id="{A7FCE51D-6FA6-4A3A-8E22-5F4D63A59230}" type="slidenum">
              <a:rPr lang="fr-FR" smtClean="0"/>
              <a:pPr/>
              <a:t>53</a:t>
            </a:fld>
            <a:endParaRPr lang="fr-FR"/>
          </a:p>
        </p:txBody>
      </p:sp>
    </p:spTree>
    <p:extLst>
      <p:ext uri="{BB962C8B-B14F-4D97-AF65-F5344CB8AC3E}">
        <p14:creationId xmlns:p14="http://schemas.microsoft.com/office/powerpoint/2010/main" val="1414740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507288" cy="1143000"/>
          </a:xfrm>
        </p:spPr>
        <p:txBody>
          <a:bodyPr>
            <a:normAutofit fontScale="90000"/>
          </a:bodyPr>
          <a:lstStyle/>
          <a:p>
            <a:r>
              <a:rPr lang="fr-FR" dirty="0" smtClean="0"/>
              <a:t>Etape 2: les compétences et l’analyse de vos expériences professionnelles et autres</a:t>
            </a:r>
            <a:endParaRPr lang="fr-FR" dirty="0"/>
          </a:p>
        </p:txBody>
      </p:sp>
      <p:sp>
        <p:nvSpPr>
          <p:cNvPr id="3" name="Espace réservé du contenu 2"/>
          <p:cNvSpPr>
            <a:spLocks noGrp="1"/>
          </p:cNvSpPr>
          <p:nvPr>
            <p:ph sz="quarter" idx="1"/>
          </p:nvPr>
        </p:nvSpPr>
        <p:spPr>
          <a:xfrm>
            <a:off x="539552" y="6093296"/>
            <a:ext cx="8147248" cy="504056"/>
          </a:xfrm>
        </p:spPr>
        <p:txBody>
          <a:bodyPr>
            <a:normAutofit/>
          </a:bodyPr>
          <a:lstStyle/>
          <a:p>
            <a:endParaRPr lang="fr-FR" dirty="0"/>
          </a:p>
        </p:txBody>
      </p:sp>
      <p:pic>
        <p:nvPicPr>
          <p:cNvPr id="1028" name="Picture 4" descr="http://4.bp.blogspot.com/-6ElOkYuF0QY/TgAcWuZl4vI/AAAAAAAAACA/laYt2X3JUbk/s1600/professions.png"/>
          <p:cNvPicPr>
            <a:picLocks noChangeAspect="1" noChangeArrowheads="1"/>
          </p:cNvPicPr>
          <p:nvPr/>
        </p:nvPicPr>
        <p:blipFill>
          <a:blip r:embed="rId2" cstate="print"/>
          <a:srcRect/>
          <a:stretch>
            <a:fillRect/>
          </a:stretch>
        </p:blipFill>
        <p:spPr bwMode="auto">
          <a:xfrm>
            <a:off x="539552" y="1700808"/>
            <a:ext cx="8064896" cy="4824536"/>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54</a:t>
            </a:fld>
            <a:endParaRPr lang="fr-FR"/>
          </a:p>
        </p:txBody>
      </p:sp>
    </p:spTree>
    <p:extLst>
      <p:ext uri="{BB962C8B-B14F-4D97-AF65-F5344CB8AC3E}">
        <p14:creationId xmlns:p14="http://schemas.microsoft.com/office/powerpoint/2010/main" val="2451777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Synthèse de l’expérience</a:t>
            </a:r>
            <a:endParaRPr lang="fr-FR" dirty="0"/>
          </a:p>
        </p:txBody>
      </p:sp>
      <p:graphicFrame>
        <p:nvGraphicFramePr>
          <p:cNvPr id="4" name="Espace réservé du contenu 3"/>
          <p:cNvGraphicFramePr>
            <a:graphicFrameLocks noGrp="1"/>
          </p:cNvGraphicFramePr>
          <p:nvPr>
            <p:ph sz="quarter" idx="1"/>
          </p:nvPr>
        </p:nvGraphicFramePr>
        <p:xfrm>
          <a:off x="395536" y="1447800"/>
          <a:ext cx="8424936" cy="4023360"/>
        </p:xfrm>
        <a:graphic>
          <a:graphicData uri="http://schemas.openxmlformats.org/drawingml/2006/table">
            <a:tbl>
              <a:tblPr firstRow="1" bandRow="1">
                <a:tableStyleId>{5C22544A-7EE6-4342-B048-85BDC9FD1C3A}</a:tableStyleId>
              </a:tblPr>
              <a:tblGrid>
                <a:gridCol w="2106234"/>
                <a:gridCol w="2106234"/>
                <a:gridCol w="2106234"/>
                <a:gridCol w="2106234"/>
              </a:tblGrid>
              <a:tr h="370840">
                <a:tc>
                  <a:txBody>
                    <a:bodyPr/>
                    <a:lstStyle/>
                    <a:p>
                      <a:r>
                        <a:rPr lang="fr-FR" dirty="0" smtClean="0"/>
                        <a:t>Contexte</a:t>
                      </a:r>
                      <a:endParaRPr lang="fr-FR" dirty="0"/>
                    </a:p>
                  </a:txBody>
                  <a:tcPr/>
                </a:tc>
                <a:tc>
                  <a:txBody>
                    <a:bodyPr/>
                    <a:lstStyle/>
                    <a:p>
                      <a:r>
                        <a:rPr lang="fr-FR" dirty="0" smtClean="0"/>
                        <a:t>Missions et fonctions</a:t>
                      </a:r>
                      <a:endParaRPr lang="fr-FR" dirty="0"/>
                    </a:p>
                  </a:txBody>
                  <a:tcPr/>
                </a:tc>
                <a:tc>
                  <a:txBody>
                    <a:bodyPr/>
                    <a:lstStyle/>
                    <a:p>
                      <a:r>
                        <a:rPr lang="fr-FR" dirty="0" smtClean="0"/>
                        <a:t>Réalisation</a:t>
                      </a:r>
                      <a:endParaRPr lang="fr-FR" dirty="0"/>
                    </a:p>
                  </a:txBody>
                  <a:tcPr/>
                </a:tc>
                <a:tc>
                  <a:txBody>
                    <a:bodyPr/>
                    <a:lstStyle/>
                    <a:p>
                      <a:r>
                        <a:rPr lang="fr-FR" dirty="0" smtClean="0"/>
                        <a:t>Résultats obtenus</a:t>
                      </a:r>
                      <a:endParaRPr lang="fr-FR" dirty="0"/>
                    </a:p>
                  </a:txBody>
                  <a:tcPr/>
                </a:tc>
              </a:tr>
              <a:tr h="370840">
                <a:tc>
                  <a:txBody>
                    <a:bodyPr/>
                    <a:lstStyle/>
                    <a:p>
                      <a:pPr>
                        <a:buFont typeface="Wingdings" pitchFamily="2" charset="2"/>
                        <a:buChar char="§"/>
                      </a:pPr>
                      <a:r>
                        <a:rPr lang="fr-FR" dirty="0" smtClean="0"/>
                        <a:t>Description  de l’entreprise, association,</a:t>
                      </a:r>
                      <a:r>
                        <a:rPr lang="fr-FR" baseline="0" dirty="0" smtClean="0"/>
                        <a:t> période, durée,  localisation</a:t>
                      </a:r>
                    </a:p>
                    <a:p>
                      <a:pPr>
                        <a:buFont typeface="Wingdings" pitchFamily="2" charset="2"/>
                        <a:buChar char="§"/>
                      </a:pPr>
                      <a:r>
                        <a:rPr lang="fr-FR" baseline="0" dirty="0" smtClean="0"/>
                        <a:t>Secteur d’activité, type de produits</a:t>
                      </a:r>
                    </a:p>
                    <a:p>
                      <a:pPr>
                        <a:buFont typeface="Wingdings" pitchFamily="2" charset="2"/>
                        <a:buChar char="§"/>
                      </a:pPr>
                      <a:r>
                        <a:rPr lang="fr-FR" baseline="0" dirty="0" smtClean="0"/>
                        <a:t>Nature de l’équipe</a:t>
                      </a:r>
                    </a:p>
                    <a:p>
                      <a:pPr>
                        <a:buFont typeface="Wingdings" pitchFamily="2" charset="2"/>
                        <a:buChar char="§"/>
                      </a:pPr>
                      <a:r>
                        <a:rPr lang="fr-FR" baseline="0" dirty="0" smtClean="0"/>
                        <a:t>Type d’entreprise ou d’organisation</a:t>
                      </a:r>
                      <a:endParaRPr lang="fr-FR" dirty="0"/>
                    </a:p>
                  </a:txBody>
                  <a:tcPr/>
                </a:tc>
                <a:tc>
                  <a:txBody>
                    <a:bodyPr/>
                    <a:lstStyle/>
                    <a:p>
                      <a:pPr>
                        <a:buFont typeface="Wingdings" pitchFamily="2" charset="2"/>
                        <a:buChar char="§"/>
                      </a:pPr>
                      <a:r>
                        <a:rPr lang="fr-FR" dirty="0" smtClean="0"/>
                        <a:t>Rôles </a:t>
                      </a:r>
                    </a:p>
                    <a:p>
                      <a:pPr>
                        <a:buFont typeface="Wingdings" pitchFamily="2" charset="2"/>
                        <a:buChar char="§"/>
                      </a:pPr>
                      <a:r>
                        <a:rPr lang="fr-FR" dirty="0" smtClean="0"/>
                        <a:t>Responsabilités</a:t>
                      </a:r>
                    </a:p>
                    <a:p>
                      <a:pPr>
                        <a:buFont typeface="Wingdings" pitchFamily="2" charset="2"/>
                        <a:buChar char="§"/>
                      </a:pPr>
                      <a:r>
                        <a:rPr lang="fr-FR" dirty="0" smtClean="0"/>
                        <a:t>Objectifs</a:t>
                      </a:r>
                    </a:p>
                    <a:p>
                      <a:pPr>
                        <a:buFont typeface="Wingdings" pitchFamily="2" charset="2"/>
                        <a:buChar char="§"/>
                      </a:pPr>
                      <a:r>
                        <a:rPr lang="fr-FR" dirty="0" smtClean="0"/>
                        <a:t>Moyens mis à disposition (budget, locaux, équipe)</a:t>
                      </a:r>
                    </a:p>
                    <a:p>
                      <a:pPr>
                        <a:buFont typeface="Wingdings" pitchFamily="2" charset="2"/>
                        <a:buChar char="§"/>
                      </a:pPr>
                      <a:r>
                        <a:rPr lang="fr-FR" dirty="0" smtClean="0"/>
                        <a:t>Contraintes, difficultés</a:t>
                      </a:r>
                      <a:endParaRPr lang="fr-FR" dirty="0"/>
                    </a:p>
                  </a:txBody>
                  <a:tcPr/>
                </a:tc>
                <a:tc>
                  <a:txBody>
                    <a:bodyPr/>
                    <a:lstStyle/>
                    <a:p>
                      <a:pPr>
                        <a:buFont typeface="Wingdings" pitchFamily="2" charset="2"/>
                        <a:buChar char="§"/>
                      </a:pPr>
                      <a:r>
                        <a:rPr lang="fr-FR" dirty="0" smtClean="0"/>
                        <a:t>Comment vous y êtes-vous pris?</a:t>
                      </a:r>
                    </a:p>
                    <a:p>
                      <a:pPr>
                        <a:buFont typeface="Wingdings" pitchFamily="2" charset="2"/>
                        <a:buChar char="§"/>
                      </a:pPr>
                      <a:r>
                        <a:rPr lang="fr-FR" dirty="0" smtClean="0"/>
                        <a:t>Quelle méthode de travail avez-vous utilisée?</a:t>
                      </a:r>
                    </a:p>
                    <a:p>
                      <a:pPr>
                        <a:buFont typeface="Wingdings" pitchFamily="2" charset="2"/>
                        <a:buChar char="§"/>
                      </a:pPr>
                      <a:r>
                        <a:rPr lang="fr-FR" dirty="0" smtClean="0"/>
                        <a:t>Quels choix</a:t>
                      </a:r>
                      <a:r>
                        <a:rPr lang="fr-FR" baseline="0" dirty="0" smtClean="0"/>
                        <a:t> avez-vous faits?</a:t>
                      </a:r>
                    </a:p>
                    <a:p>
                      <a:pPr>
                        <a:buFont typeface="Wingdings" pitchFamily="2" charset="2"/>
                        <a:buChar char="§"/>
                      </a:pPr>
                      <a:r>
                        <a:rPr lang="fr-FR" baseline="0" dirty="0" smtClean="0"/>
                        <a:t>Quelles décisions avez-vous prises?</a:t>
                      </a:r>
                    </a:p>
                    <a:p>
                      <a:pPr>
                        <a:buFont typeface="Wingdings" pitchFamily="2" charset="2"/>
                        <a:buChar char="§"/>
                      </a:pPr>
                      <a:r>
                        <a:rPr lang="fr-FR" baseline="0" dirty="0" smtClean="0"/>
                        <a:t>Comment avez-vous surmonté les imprévus?</a:t>
                      </a:r>
                      <a:endParaRPr lang="fr-FR" dirty="0"/>
                    </a:p>
                  </a:txBody>
                  <a:tcPr/>
                </a:tc>
                <a:tc>
                  <a:txBody>
                    <a:bodyPr/>
                    <a:lstStyle/>
                    <a:p>
                      <a:pPr>
                        <a:buFont typeface="Wingdings" pitchFamily="2" charset="2"/>
                        <a:buChar char="§"/>
                      </a:pPr>
                      <a:r>
                        <a:rPr lang="fr-FR" dirty="0" smtClean="0"/>
                        <a:t>Action positive sur l’entreprise, le service, vous-même?</a:t>
                      </a:r>
                    </a:p>
                    <a:p>
                      <a:pPr>
                        <a:buFont typeface="Wingdings" pitchFamily="2" charset="2"/>
                        <a:buChar char="§"/>
                      </a:pPr>
                      <a:r>
                        <a:rPr lang="fr-FR" dirty="0" smtClean="0"/>
                        <a:t>Gain en temps, en image, en coût,</a:t>
                      </a:r>
                      <a:r>
                        <a:rPr lang="fr-FR" baseline="0" dirty="0" smtClean="0"/>
                        <a:t> progrès techniques</a:t>
                      </a:r>
                    </a:p>
                    <a:p>
                      <a:pPr>
                        <a:buFont typeface="Wingdings" pitchFamily="2" charset="2"/>
                        <a:buChar char="§"/>
                      </a:pPr>
                      <a:r>
                        <a:rPr lang="fr-FR" baseline="0" dirty="0" smtClean="0"/>
                        <a:t>Echec? A expliciter</a:t>
                      </a:r>
                    </a:p>
                    <a:p>
                      <a:pPr>
                        <a:buFont typeface="Wingdings" pitchFamily="2" charset="2"/>
                        <a:buChar char="§"/>
                      </a:pPr>
                      <a:r>
                        <a:rPr lang="fr-FR" baseline="0" dirty="0" smtClean="0"/>
                        <a:t>Efficacité? Plaisir?</a:t>
                      </a:r>
                      <a:endParaRPr lang="fr-FR" dirty="0"/>
                    </a:p>
                  </a:txBody>
                  <a:tcPr/>
                </a:tc>
              </a:tr>
            </a:tbl>
          </a:graphicData>
        </a:graphic>
      </p:graphicFrame>
      <p:sp>
        <p:nvSpPr>
          <p:cNvPr id="3" name="Espace réservé du numéro de diapositive 2"/>
          <p:cNvSpPr>
            <a:spLocks noGrp="1"/>
          </p:cNvSpPr>
          <p:nvPr>
            <p:ph type="sldNum" sz="quarter" idx="12"/>
          </p:nvPr>
        </p:nvSpPr>
        <p:spPr/>
        <p:txBody>
          <a:bodyPr/>
          <a:lstStyle/>
          <a:p>
            <a:fld id="{A7FCE51D-6FA6-4A3A-8E22-5F4D63A59230}" type="slidenum">
              <a:rPr lang="fr-FR" smtClean="0"/>
              <a:pPr/>
              <a:t>55</a:t>
            </a:fld>
            <a:endParaRPr lang="fr-FR"/>
          </a:p>
        </p:txBody>
      </p:sp>
    </p:spTree>
    <p:extLst>
      <p:ext uri="{BB962C8B-B14F-4D97-AF65-F5344CB8AC3E}">
        <p14:creationId xmlns:p14="http://schemas.microsoft.com/office/powerpoint/2010/main" val="4137212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3: les savoir-faire</a:t>
            </a:r>
            <a:endParaRPr lang="fr-FR" dirty="0"/>
          </a:p>
        </p:txBody>
      </p:sp>
      <p:sp>
        <p:nvSpPr>
          <p:cNvPr id="3" name="Espace réservé du contenu 2"/>
          <p:cNvSpPr>
            <a:spLocks noGrp="1"/>
          </p:cNvSpPr>
          <p:nvPr>
            <p:ph sz="quarter" idx="1"/>
          </p:nvPr>
        </p:nvSpPr>
        <p:spPr>
          <a:xfrm>
            <a:off x="395536" y="4941168"/>
            <a:ext cx="8496944" cy="1584176"/>
          </a:xfrm>
        </p:spPr>
        <p:txBody>
          <a:bodyPr>
            <a:normAutofit lnSpcReduction="10000"/>
          </a:bodyPr>
          <a:lstStyle/>
          <a:p>
            <a:r>
              <a:rPr lang="fr-FR" dirty="0" smtClean="0"/>
              <a:t>Un savoir-faire est tout ce que vous avez déjà pratiqué mais aussi tout ce que vous êtes capable de faire sans avoir eu d’apprentissage théorique. C’est également tout ce qui pourrait être transférable à d’autres domaines </a:t>
            </a:r>
            <a:endParaRPr lang="fr-FR" dirty="0"/>
          </a:p>
        </p:txBody>
      </p:sp>
      <p:pic>
        <p:nvPicPr>
          <p:cNvPr id="23554" name="Picture 2" descr="http://www.pozcommunication.fr/uploads/tx_templavoila/savoirFaire.jpg"/>
          <p:cNvPicPr>
            <a:picLocks noChangeAspect="1" noChangeArrowheads="1"/>
          </p:cNvPicPr>
          <p:nvPr/>
        </p:nvPicPr>
        <p:blipFill>
          <a:blip r:embed="rId2" cstate="print"/>
          <a:srcRect/>
          <a:stretch>
            <a:fillRect/>
          </a:stretch>
        </p:blipFill>
        <p:spPr bwMode="auto">
          <a:xfrm>
            <a:off x="2123728" y="1484784"/>
            <a:ext cx="3960440" cy="3456384"/>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56</a:t>
            </a:fld>
            <a:endParaRPr lang="fr-FR"/>
          </a:p>
        </p:txBody>
      </p:sp>
    </p:spTree>
    <p:extLst>
      <p:ext uri="{BB962C8B-B14F-4D97-AF65-F5344CB8AC3E}">
        <p14:creationId xmlns:p14="http://schemas.microsoft.com/office/powerpoint/2010/main" val="300385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 1: les verbes d’action</a:t>
            </a:r>
            <a:endParaRPr lang="fr-FR" dirty="0"/>
          </a:p>
        </p:txBody>
      </p:sp>
      <p:sp>
        <p:nvSpPr>
          <p:cNvPr id="3" name="Espace réservé du contenu 2"/>
          <p:cNvSpPr>
            <a:spLocks noGrp="1"/>
          </p:cNvSpPr>
          <p:nvPr>
            <p:ph sz="quarter" idx="1"/>
          </p:nvPr>
        </p:nvSpPr>
        <p:spPr>
          <a:xfrm>
            <a:off x="914400" y="1447800"/>
            <a:ext cx="7772400" cy="5149552"/>
          </a:xfrm>
        </p:spPr>
        <p:txBody>
          <a:bodyPr/>
          <a:lstStyle/>
          <a:p>
            <a:r>
              <a:rPr lang="fr-FR" dirty="0" smtClean="0"/>
              <a:t>Liste de verbes d’action regroupés par thèmes, entourez tous les verbes, qui, à votre avis vous caractérisent+ exploitation des réponses, 5 thèmes de verbes d’action privilégiés et analyse</a:t>
            </a:r>
          </a:p>
          <a:p>
            <a:r>
              <a:rPr lang="fr-FR" dirty="0" smtClean="0"/>
              <a:t>Rédaction et mise en contexte des savoir-faire choisis</a:t>
            </a:r>
          </a:p>
          <a:p>
            <a:r>
              <a:rPr lang="fr-FR" dirty="0" smtClean="0"/>
              <a:t>Les hiérarchiser comme suit: </a:t>
            </a:r>
          </a:p>
          <a:p>
            <a:endParaRPr lang="fr-FR" dirty="0" smtClean="0"/>
          </a:p>
          <a:p>
            <a:endParaRPr lang="fr-FR" dirty="0" smtClean="0"/>
          </a:p>
          <a:p>
            <a:endParaRPr lang="fr-FR" dirty="0" smtClean="0"/>
          </a:p>
          <a:p>
            <a:endParaRPr lang="fr-FR" dirty="0" smtClean="0"/>
          </a:p>
          <a:p>
            <a:r>
              <a:rPr lang="fr-FR" dirty="0" smtClean="0"/>
              <a:t>Profil expert ou généraliste?</a:t>
            </a:r>
            <a:endParaRPr lang="fr-FR" dirty="0"/>
          </a:p>
        </p:txBody>
      </p:sp>
      <p:graphicFrame>
        <p:nvGraphicFramePr>
          <p:cNvPr id="4" name="Tableau 3"/>
          <p:cNvGraphicFramePr>
            <a:graphicFrameLocks noGrp="1"/>
          </p:cNvGraphicFramePr>
          <p:nvPr/>
        </p:nvGraphicFramePr>
        <p:xfrm>
          <a:off x="1524000" y="4077072"/>
          <a:ext cx="6096000" cy="1840734"/>
        </p:xfrm>
        <a:graphic>
          <a:graphicData uri="http://schemas.openxmlformats.org/drawingml/2006/table">
            <a:tbl>
              <a:tblPr firstRow="1" bandRow="1">
                <a:tableStyleId>{5C22544A-7EE6-4342-B048-85BDC9FD1C3A}</a:tableStyleId>
              </a:tblPr>
              <a:tblGrid>
                <a:gridCol w="2032000"/>
                <a:gridCol w="2032000"/>
                <a:gridCol w="2032000"/>
              </a:tblGrid>
              <a:tr h="1350498">
                <a:tc>
                  <a:txBody>
                    <a:bodyPr/>
                    <a:lstStyle/>
                    <a:p>
                      <a:r>
                        <a:rPr lang="fr-FR" dirty="0" smtClean="0"/>
                        <a:t>Je sais faire</a:t>
                      </a:r>
                      <a:endParaRPr lang="fr-FR" dirty="0"/>
                    </a:p>
                  </a:txBody>
                  <a:tcPr/>
                </a:tc>
                <a:tc>
                  <a:txBody>
                    <a:bodyPr/>
                    <a:lstStyle/>
                    <a:p>
                      <a:r>
                        <a:rPr lang="fr-FR" dirty="0" smtClean="0"/>
                        <a:t>Je sais très bien faire</a:t>
                      </a:r>
                      <a:endParaRPr lang="fr-FR" dirty="0"/>
                    </a:p>
                  </a:txBody>
                  <a:tcPr/>
                </a:tc>
                <a:tc>
                  <a:txBody>
                    <a:bodyPr/>
                    <a:lstStyle/>
                    <a:p>
                      <a:r>
                        <a:rPr lang="fr-FR" dirty="0" smtClean="0"/>
                        <a:t>Je maîtrise,</a:t>
                      </a:r>
                      <a:r>
                        <a:rPr lang="fr-FR" baseline="0" dirty="0" smtClean="0"/>
                        <a:t> je peux transmettre, je sais adapter et faire évoluer ce savoir-faire</a:t>
                      </a:r>
                      <a:endParaRPr lang="fr-FR" dirty="0"/>
                    </a:p>
                  </a:txBody>
                  <a:tcPr/>
                </a:tc>
              </a:tr>
              <a:tr h="377694">
                <a:tc>
                  <a:txBody>
                    <a:bodyPr/>
                    <a:lstStyle/>
                    <a:p>
                      <a:endParaRPr lang="fr-FR" dirty="0"/>
                    </a:p>
                  </a:txBody>
                  <a:tcPr/>
                </a:tc>
                <a:tc>
                  <a:txBody>
                    <a:bodyPr/>
                    <a:lstStyle/>
                    <a:p>
                      <a:endParaRPr lang="fr-FR"/>
                    </a:p>
                  </a:txBody>
                  <a:tcPr/>
                </a:tc>
                <a:tc>
                  <a:txBody>
                    <a:bodyPr/>
                    <a:lstStyle/>
                    <a:p>
                      <a:endParaRPr lang="fr-FR" dirty="0"/>
                    </a:p>
                  </a:txBody>
                  <a:tcPr/>
                </a:tc>
              </a:tr>
            </a:tbl>
          </a:graphicData>
        </a:graphic>
      </p:graphicFrame>
      <p:sp>
        <p:nvSpPr>
          <p:cNvPr id="5" name="Espace réservé du numéro de diapositive 4"/>
          <p:cNvSpPr>
            <a:spLocks noGrp="1"/>
          </p:cNvSpPr>
          <p:nvPr>
            <p:ph type="sldNum" sz="quarter" idx="12"/>
          </p:nvPr>
        </p:nvSpPr>
        <p:spPr/>
        <p:txBody>
          <a:bodyPr/>
          <a:lstStyle/>
          <a:p>
            <a:fld id="{A7FCE51D-6FA6-4A3A-8E22-5F4D63A59230}" type="slidenum">
              <a:rPr lang="fr-FR" smtClean="0"/>
              <a:pPr/>
              <a:t>57</a:t>
            </a:fld>
            <a:endParaRPr lang="fr-FR"/>
          </a:p>
        </p:txBody>
      </p:sp>
    </p:spTree>
    <p:extLst>
      <p:ext uri="{BB962C8B-B14F-4D97-AF65-F5344CB8AC3E}">
        <p14:creationId xmlns:p14="http://schemas.microsoft.com/office/powerpoint/2010/main" val="2641702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1143000"/>
          </a:xfrm>
        </p:spPr>
        <p:txBody>
          <a:bodyPr>
            <a:normAutofit fontScale="90000"/>
          </a:bodyPr>
          <a:lstStyle/>
          <a:p>
            <a:r>
              <a:rPr lang="fr-FR" dirty="0" smtClean="0"/>
              <a:t>Exercice 2: Quelles sont vos dominantes et la réalisation de votre graphe </a:t>
            </a:r>
            <a:endParaRPr lang="fr-FR" dirty="0"/>
          </a:p>
        </p:txBody>
      </p:sp>
      <p:sp>
        <p:nvSpPr>
          <p:cNvPr id="3" name="Espace réservé du contenu 2"/>
          <p:cNvSpPr>
            <a:spLocks noGrp="1"/>
          </p:cNvSpPr>
          <p:nvPr>
            <p:ph sz="quarter" idx="1"/>
          </p:nvPr>
        </p:nvSpPr>
        <p:spPr>
          <a:xfrm>
            <a:off x="914400" y="1447800"/>
            <a:ext cx="7772400" cy="4933528"/>
          </a:xfrm>
        </p:spPr>
        <p:txBody>
          <a:bodyPr>
            <a:normAutofit/>
          </a:bodyPr>
          <a:lstStyle/>
          <a:p>
            <a:r>
              <a:rPr lang="fr-FR" dirty="0" smtClean="0"/>
              <a:t>Derrière la liste de verbes, six dominantes officielles  en orientation professionnelle se dessinent </a:t>
            </a:r>
          </a:p>
          <a:p>
            <a:pPr marL="514350" indent="-514350">
              <a:buAutoNum type="arabicParenR"/>
            </a:pPr>
            <a:r>
              <a:rPr lang="fr-FR" sz="2800" b="1" dirty="0" smtClean="0"/>
              <a:t>TECHNICITE</a:t>
            </a:r>
          </a:p>
          <a:p>
            <a:pPr marL="514350" indent="-514350">
              <a:buAutoNum type="arabicParenR"/>
            </a:pPr>
            <a:r>
              <a:rPr lang="fr-FR" sz="2800" b="1" dirty="0" smtClean="0"/>
              <a:t>ADMINISTRATION /GESTION</a:t>
            </a:r>
          </a:p>
          <a:p>
            <a:pPr marL="514350" indent="-514350">
              <a:buAutoNum type="arabicParenR"/>
            </a:pPr>
            <a:r>
              <a:rPr lang="fr-FR" sz="2800" b="1" dirty="0" smtClean="0"/>
              <a:t>COMMERCE/NEGOCIATION</a:t>
            </a:r>
          </a:p>
          <a:p>
            <a:pPr marL="514350" indent="-514350">
              <a:buAutoNum type="arabicParenR"/>
            </a:pPr>
            <a:r>
              <a:rPr lang="fr-FR" sz="2800" b="1" dirty="0" smtClean="0"/>
              <a:t>GESTION ET TRAVAIL EN EQUIPE</a:t>
            </a:r>
          </a:p>
          <a:p>
            <a:pPr marL="514350" indent="-514350">
              <a:buAutoNum type="arabicParenR"/>
            </a:pPr>
            <a:r>
              <a:rPr lang="fr-FR" sz="2800" b="1" dirty="0" smtClean="0"/>
              <a:t>COMMUNICATION</a:t>
            </a:r>
          </a:p>
          <a:p>
            <a:pPr marL="514350" indent="-514350">
              <a:buAutoNum type="arabicParenR"/>
            </a:pPr>
            <a:r>
              <a:rPr lang="fr-FR" sz="2800" b="1" dirty="0" smtClean="0"/>
              <a:t>STRATEGIE /ETUDES/RECHERCHE</a:t>
            </a:r>
          </a:p>
          <a:p>
            <a:pPr marL="514350" indent="-514350">
              <a:buNone/>
            </a:pPr>
            <a:endParaRPr lang="fr-FR" sz="2800" b="1" dirty="0" smtClean="0"/>
          </a:p>
          <a:p>
            <a:pPr marL="514350" indent="-514350">
              <a:buNone/>
            </a:pPr>
            <a:r>
              <a:rPr lang="fr-FR" sz="2800" b="1" dirty="0" smtClean="0"/>
              <a:t>Construire votre graphe et analyser</a:t>
            </a:r>
          </a:p>
          <a:p>
            <a:pPr marL="514350" indent="-514350">
              <a:buNone/>
            </a:pPr>
            <a:endParaRPr lang="fr-FR" sz="2800" b="1" dirty="0" smtClean="0"/>
          </a:p>
        </p:txBody>
      </p:sp>
      <p:sp>
        <p:nvSpPr>
          <p:cNvPr id="4" name="Espace réservé du numéro de diapositive 3"/>
          <p:cNvSpPr>
            <a:spLocks noGrp="1"/>
          </p:cNvSpPr>
          <p:nvPr>
            <p:ph type="sldNum" sz="quarter" idx="12"/>
          </p:nvPr>
        </p:nvSpPr>
        <p:spPr/>
        <p:txBody>
          <a:bodyPr/>
          <a:lstStyle/>
          <a:p>
            <a:fld id="{A7FCE51D-6FA6-4A3A-8E22-5F4D63A59230}" type="slidenum">
              <a:rPr lang="fr-FR" smtClean="0"/>
              <a:pPr/>
              <a:t>58</a:t>
            </a:fld>
            <a:endParaRPr lang="fr-FR"/>
          </a:p>
        </p:txBody>
      </p:sp>
    </p:spTree>
    <p:extLst>
      <p:ext uri="{BB962C8B-B14F-4D97-AF65-F5344CB8AC3E}">
        <p14:creationId xmlns:p14="http://schemas.microsoft.com/office/powerpoint/2010/main" val="4110831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Exercice 3: les situations que vous préférez</a:t>
            </a:r>
            <a:endParaRPr lang="fr-FR" dirty="0"/>
          </a:p>
        </p:txBody>
      </p:sp>
      <p:sp>
        <p:nvSpPr>
          <p:cNvPr id="3" name="Espace réservé du contenu 2"/>
          <p:cNvSpPr>
            <a:spLocks noGrp="1"/>
          </p:cNvSpPr>
          <p:nvPr>
            <p:ph sz="quarter" idx="1"/>
          </p:nvPr>
        </p:nvSpPr>
        <p:spPr>
          <a:xfrm>
            <a:off x="683568" y="5661248"/>
            <a:ext cx="8003232" cy="358552"/>
          </a:xfrm>
        </p:spPr>
        <p:txBody>
          <a:bodyPr>
            <a:normAutofit fontScale="77500" lnSpcReduction="20000"/>
          </a:bodyPr>
          <a:lstStyle/>
          <a:p>
            <a:endParaRPr lang="fr-FR" dirty="0"/>
          </a:p>
        </p:txBody>
      </p:sp>
      <p:sp>
        <p:nvSpPr>
          <p:cNvPr id="4" name="Espace réservé du numéro de diapositive 3"/>
          <p:cNvSpPr>
            <a:spLocks noGrp="1"/>
          </p:cNvSpPr>
          <p:nvPr>
            <p:ph type="sldNum" sz="quarter" idx="12"/>
          </p:nvPr>
        </p:nvSpPr>
        <p:spPr/>
        <p:txBody>
          <a:bodyPr/>
          <a:lstStyle/>
          <a:p>
            <a:fld id="{A7FCE51D-6FA6-4A3A-8E22-5F4D63A59230}" type="slidenum">
              <a:rPr lang="fr-FR" smtClean="0"/>
              <a:pPr/>
              <a:t>59</a:t>
            </a:fld>
            <a:endParaRPr lang="fr-FR"/>
          </a:p>
        </p:txBody>
      </p:sp>
    </p:spTree>
    <p:extLst>
      <p:ext uri="{BB962C8B-B14F-4D97-AF65-F5344CB8AC3E}">
        <p14:creationId xmlns:p14="http://schemas.microsoft.com/office/powerpoint/2010/main" val="224481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Savez-vous définir votre futur métier? </a:t>
            </a:r>
            <a:endParaRPr lang="fr-FR" dirty="0"/>
          </a:p>
        </p:txBody>
      </p:sp>
      <p:sp>
        <p:nvSpPr>
          <p:cNvPr id="3" name="Espace réservé du contenu 2"/>
          <p:cNvSpPr>
            <a:spLocks noGrp="1"/>
          </p:cNvSpPr>
          <p:nvPr>
            <p:ph sz="quarter" idx="1"/>
          </p:nvPr>
        </p:nvSpPr>
        <p:spPr>
          <a:xfrm>
            <a:off x="899592" y="5517232"/>
            <a:ext cx="7787208" cy="502568"/>
          </a:xfrm>
        </p:spPr>
        <p:txBody>
          <a:bodyPr/>
          <a:lstStyle/>
          <a:p>
            <a:endParaRPr lang="fr-FR" dirty="0"/>
          </a:p>
        </p:txBody>
      </p:sp>
      <p:pic>
        <p:nvPicPr>
          <p:cNvPr id="26626" name="Picture 2" descr="http://www.langevin.com/wp-content/uploads/2013/08/brainstorming.jpg"/>
          <p:cNvPicPr>
            <a:picLocks noChangeAspect="1" noChangeArrowheads="1"/>
          </p:cNvPicPr>
          <p:nvPr/>
        </p:nvPicPr>
        <p:blipFill>
          <a:blip r:embed="rId2" cstate="print"/>
          <a:srcRect/>
          <a:stretch>
            <a:fillRect/>
          </a:stretch>
        </p:blipFill>
        <p:spPr bwMode="auto">
          <a:xfrm>
            <a:off x="2123728" y="1556792"/>
            <a:ext cx="4812060" cy="4812061"/>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6</a:t>
            </a:fld>
            <a:endParaRPr lang="fr-F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Etape 3: personnalité et savoir-être</a:t>
            </a:r>
            <a:endParaRPr lang="fr-FR" dirty="0"/>
          </a:p>
        </p:txBody>
      </p:sp>
      <p:sp>
        <p:nvSpPr>
          <p:cNvPr id="3" name="Espace réservé du contenu 2"/>
          <p:cNvSpPr>
            <a:spLocks noGrp="1"/>
          </p:cNvSpPr>
          <p:nvPr>
            <p:ph sz="quarter" idx="1"/>
          </p:nvPr>
        </p:nvSpPr>
        <p:spPr>
          <a:xfrm>
            <a:off x="539552" y="5589240"/>
            <a:ext cx="8147248" cy="720080"/>
          </a:xfrm>
        </p:spPr>
        <p:txBody>
          <a:bodyPr>
            <a:noAutofit/>
          </a:bodyPr>
          <a:lstStyle/>
          <a:p>
            <a:r>
              <a:rPr lang="fr-FR" sz="2400" dirty="0" smtClean="0"/>
              <a:t>Vos démarches intellectuelles, votre manière de réfléchir, vos modes relationnels, votre manière d’entrer en interaction avec d’autres: quel contexte professionnel est fait pour vous?</a:t>
            </a:r>
          </a:p>
          <a:p>
            <a:endParaRPr lang="fr-FR" sz="2400" dirty="0"/>
          </a:p>
        </p:txBody>
      </p:sp>
      <p:pic>
        <p:nvPicPr>
          <p:cNvPr id="1026" name="Picture 2" descr="http://blog.moovijob.com/wp-content/uploads/2013/10/037a12aa17be2ada207a8535461b7154.jpg"/>
          <p:cNvPicPr>
            <a:picLocks noChangeAspect="1" noChangeArrowheads="1"/>
          </p:cNvPicPr>
          <p:nvPr/>
        </p:nvPicPr>
        <p:blipFill>
          <a:blip r:embed="rId2" cstate="print"/>
          <a:srcRect/>
          <a:stretch>
            <a:fillRect/>
          </a:stretch>
        </p:blipFill>
        <p:spPr bwMode="auto">
          <a:xfrm>
            <a:off x="323528" y="2276872"/>
            <a:ext cx="8460432" cy="2446597"/>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60</a:t>
            </a:fld>
            <a:endParaRPr lang="fr-FR"/>
          </a:p>
        </p:txBody>
      </p:sp>
    </p:spTree>
    <p:extLst>
      <p:ext uri="{BB962C8B-B14F-4D97-AF65-F5344CB8AC3E}">
        <p14:creationId xmlns:p14="http://schemas.microsoft.com/office/powerpoint/2010/main" val="2406924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Exercice 1: Vos modes de pensée privilégiés</a:t>
            </a:r>
            <a:endParaRPr lang="fr-FR" dirty="0"/>
          </a:p>
        </p:txBody>
      </p:sp>
      <p:sp>
        <p:nvSpPr>
          <p:cNvPr id="3" name="Espace réservé du contenu 2"/>
          <p:cNvSpPr>
            <a:spLocks noGrp="1"/>
          </p:cNvSpPr>
          <p:nvPr>
            <p:ph sz="quarter" idx="1"/>
          </p:nvPr>
        </p:nvSpPr>
        <p:spPr>
          <a:xfrm>
            <a:off x="755576" y="6093296"/>
            <a:ext cx="7931224" cy="360040"/>
          </a:xfrm>
        </p:spPr>
        <p:txBody>
          <a:bodyPr>
            <a:normAutofit fontScale="85000" lnSpcReduction="20000"/>
          </a:bodyPr>
          <a:lstStyle/>
          <a:p>
            <a:endParaRPr lang="fr-FR" dirty="0"/>
          </a:p>
        </p:txBody>
      </p:sp>
      <p:sp>
        <p:nvSpPr>
          <p:cNvPr id="29698" name="AutoShape 2" descr="data:image/jpeg;base64,/9j/4AAQSkZJRgABAQAAAQABAAD/2wCEAAkGBxAPDw4MDRANDA0ODQ0NDgwMDQ8NDQwNFhEWFhQRFBQYHCggGBolHBQUITEhJSkrLi4uFyAzODMvNyktLisBCgoKDg0OGxAQGiwkICQvLCwsNC8sLC8xMC0sLCwsLCwsLC8sLCwsLCwvLCwsLC0sLCw0LCwsLCw0LCwsLCwsLP/AABEIAM8A9AMBEQACEQEDEQH/xAAcAAEAAQUBAQAAAAAAAAAAAAAAAQIDBAUHBgj/xABOEAACAgADBAUIBQMQCwAAAAAAAQIDBBESBSExQQYTUWFxBxQiMoGRocEjQlJysdHh8BUzNUNTVGJjdJKUorKz0uMXJUSCk6OkwsPT8f/EABsBAQACAwEBAAAAAAAAAAAAAAABBAIDBQYH/8QAOREBAAIBAgIGBwYGAgMAAAAAAAECAwQRITEFEkFRYYETMnGRodHhBhQiorHBJEJSU+LwFjQVY/H/2gAMAwEAAhEDEQA/AO4gAAAAAAAYW0trYfCx14m6qhcusmouXguL9hja0V5y3YdPlzTtjrM+x5THeVDAwzVUcRiX2wrVcPfNp/A0zqaxydbF0BqbetMV89/03am7ytfueCbX8ZiVF/CDMJ1PdC3X7Of1ZPh9YUR8rUs9+Cjl3Yt5/wB2PvU93xTP2cjsy/l+rOw/lXw7eVuGxNa7YSrsy97RlGpjuaL/AGdyx6t4n3x827wHT/Zt27r+ofZiISqX85+j8TZGek9qll6H1mP+Tf2cfq9Hh8RCyKnVOFsHwnXNTi/ajZExPJzb0tSdrRtPiuksQAAAAAAAAAAAAAAAAAAAAAAAAtYnEQqhK22Ua64Rcpzm1GMYrm2RMxEbyypS17RWsbzLlnSnyl2WN07Nzpr4PFTiutn9yL3RXe9/gVMmomeFXqdD0FWv4tRxnu7POe3y+Ln9907Juy2U7bJetZZJznLxb3lfm9DStaV6tY2jwWyGQBIAABkYHHXYeXWYe22if2qpyhn4pbn7SYmY5NeXFjyx1clYmPF7vo95T7Yaa9oQV8OHnFKULYrtlDhL2ZeDLFNRMes4Or6Apbe2Cdp7p5eU84893TNl7TpxVauw1kLq39aL3xfZJcYvuZbraLRvDzGbBkw36mSNpZhLUAAAAAAAAAAAAAAAAAAAAAtYrEQqhO62Srrri5znJ5KMUs2yJmIjeWVKWvaK1jeZ5OHdNOltm0bHGOqvBwl9FTwc2v2yztfYuXxKGXLN58HuejejaaSm88bzzn9o/wB4vMmp0wAAAkAAAAANhsTbN+Ct6/Cz0S3KcHvrtj9mcea+K5GVbzWd4V9TpcWpp1Mkb/rHsdt6J9J6do1a6/o7oJK7Dt5yrl2rti+T+Zfx5IvDw+v0GTSX2txieU9/18G+NiiAAAAAAAAAAAAAAAAAACAOTeVPpP1tn6m0S+iqkniZR4WXLhX4R59/gU9Rk3nqw9b0HoPR1+8XjjPq+Ed/n+ntc9Kz0IAAASETMRzMjLqy1TmqDqyenqEbSzjJWeUhDMAAZux9qW4O+GKolpsg+D9WyD9aElzT/I+RlW01neGjUaemoxzjycp+HjDvnR/bFeNw9eKp9WaylB+tVYvWg+9P5M6NLxaN4eA1Wmvpss479nxjvbIyVwAAAAAAAAAAAAAEAAAHmunvSHzHCt1tLEXZ109sN3pWexfFo1ZsnVr4un0VovvOb8Xq14z+0ef6buFN5tt5ttttt5tt8W2c97pASAAMrAbOvxMtGGqtvlz6qEpKPi+C9plWs25K+o1OPBXe8xHtego8nu05LPzeNfdZfTq+DZvjDbuci/S2m34238pY+L6EbTq3vCTmlzpnXb8Iyz+BE47dyadI6W38/v3j6NBdVKEnXZGdc1xhZGUJx8YvejBdrMWjeJ3hQQkzImG6mSYSYLMTuBIB7HyY7eeFxiw039Bi3Gt5vdC/9rl7fVfiuw3YL9W23ZLjdNaP02D0ketTj5dvz9/e7SX3igAAAAAAAAAAAAAEgAIA4h5RtqvEY67J510PzaCz3ei/Tf8AO1e5FDNbez3PRGn9Dpq99vxT58vg8maXVAAFzD0ysnCqtarLJxrhH7U5PJL3sRG87Mb2ilZtblHGfJ9DdHtkQwWGqwtfCuPpS52WPfKb8XmdKlIrXZ871eotqM1slu34R2Q2RmroA1+2diYbGQ6rFVQtWT0yaysrfbCa3xfgY2rFubdg1GTDbrY52/3thxnpp0Ss2bYmm7sLY8qrmlqUss+rnlu1ZZ7+eRUyY+q9XoddXU17rRzj94eaNa+kxlvxT2Bi3t10Z6M37Qm1VlXTF5WYiaeiD+yl9aXcvbkbMeObzwUNb0hi0lfxcZnlHb9IdW2F0NwWD0yjWsRcsn1+ISskpdsY+rD2LPvLtMNK9jyWq6V1Oo4TbavdHD39s+b0Ws2uaawJVgFyNifEgXAAAAAAAAAEAAAFvE2qFc7HwhCU34JZ/IiZ2hlSvWtFe9823Xuxucnm5Nzk+2T3t+9s58Q+gWttPVryhbHVgjLaDIjqs4z98BHVlnGar1/kt2b1+0Y2uLdeFrnc5Zej1rWmEW+30nJfdNmCkzdy+mtTFNLNazxtMR5c5+Xm7WX3iwAAAwttbLrxmHtwtqzhbBxz5wlxjNd6eT9hjasWjaW7BmthyRkr2f7s+dsRh5VznTYsp1TnXNLhrjJxfxRQng91WYtWLRynj71GRjLbTm2vRjYksdiI0RbhWlrusS/W68+X8J8F+Yyx0m87Nev1ldJhm88Z5RHfPyjtdvwGFrorhRTFV1wjpjCPBL5vvOjEREbQ8Fly3y3m953mV/US1o1ANQDWBOsDIotz9F+wgXgAAAAAAAAEgAIaz3PenuafNAanG9F8DfvtwmGk/tKqMJ/zo5MxmlZ7Fmmsz09W8+9ocZ5Mdnzz6vzjDP8Ai7taXssUjCcNVynTGor620+Xy2aLG+SeazeHxcJLlG+lxftlFv8AsmE4O6VynTdf56e6f2+rD2X5L8VK5Rxc6a8Ot8rKJuyc/wCDFOKy8Xw7zGMM78WzL0ziim+OJmfH/wCupbK2ZThao4fDQjVXH6seMnzlJ8W32ssxERG0PPZc18tuved5ZhLWAAAADgHTNL9Usdp4ecz9+7P45lDJ60vc6D/q4/Y00tyNcr9I4useTnZqowULWvpMU+uk+fV8K14Zb/8AeZd09dqb97x/TepnLqZpHKvDz7fjw8nq9Rvcc1ARqAagI1gNYFUbMt4GzhLNJ9qIFQAAAAAAAEAAAAAAAAAAAAAAwdubUrweHsxVr9GuO6Oe+yf1YLvb3GNrRWN5b9Np7Z8kY69vw8Xz7ibnZOy6x5zssnZN9s5Scnl7WznTPa99THFYiteUcPcw7Zbm+5mMysViIl3rBVquuutblCuuCS5JRS+R1YjaNnzXLeb3m09szK/qJYGoBrAjWBGoBqAlSA2mAlnDwbRAyAAAAAAAAAAAAAAAAAAAAAYG29s04Kp34iWmPCMVvnbL7MVzZja0VjeVjTabJqL9THH09rinSzpPbj7ddvoVQb6nDReca19p9sn2+xFHJkm8vaaHQU0tNq8ZnnPf9HnJTb3v/wCGt0ES3p+DImExzd3wd6nXXYnmp1wmn2pxTOpE7xu+a5a9S81nsmYXdRLA1gRqAawGoBqAlSA3GzP1vPtk38gMoAAAAAAAAAAAAAAAAAAAPP8ASvpXTgIZP6XEyjnXh4vf96b+rH8eRryZYo6Gg6Oyaq3dWOc/Lvlxjbu27sVa7sRPrLGsopbq6o/ZhHkv0eZRtabTvL2em02PBTqY42j9fa07ee9mKyATFhDqvQXaPW4KuDfp0Z0SXcvU/quPuZewW3p7HiemcHotVM9luPz+L0Gs3OUagI1ANQDUBOoCVLPct7e5d7A9Jh69EIx7Es/HmBcAAAAAAAAAAAAAAAAAAHl+m3SyOArVdemzGWRzrg98ao8Osn3di5+81ZcvUjxdTozo2dVbrW4Ujn4+Efv3OL4/GTnKVtkpWW2NylObzlJ9r/IUZmZ4y9pSlaVitY2iGA2QzQAAlAez8muExVmIsdEc8Po04ic3pgmlnBJ8593Y3mb9P1utw5drh9Ozh9DEXn8X8v7+T3rk02nmmtzT3NMuvII1ANYFydcopSksk/eBb1ATqA2uxsI21dJeivUXa+0DdAAAAAAAAAAAAAAAAAADX7f2rDB4a3FWb1XH0YZ5Oyx7owXi2jG9urG6xpdPbUZa469vwjtlwbaGOsvtsxF8tdlknOcuXglySW5LuOdaZmd5e+xYqYqRjpG0Q1M5ZtshtUkASAHq+hHQy3aMutnqpwcJZTuy9K1rjCvPn2vgvE24sU39jl9I9J00sdWON+7u8Z+Ttuzdn1YaqGHw8I1VQWUYR+Lb5t82+JerWKxtDxmXNfNeb3neZWdpbMjb6SyhZ9rlLuf5SWtoXgrIzVc4uOb9b6uXNpgbGGHjH0slqXqrs/OSLM9z9LKyb4R4xj+naQNdKEtbglnLP1Yel7gNvs/Y73Tu3Liq8978X8gN4lluW5LglyQAAAAAAAAABIAAAAAAAADmfle2g9WGwae5KWJsXfvhD/vKuptyh6b7P4eF8s+yP1n9nNb3u8Sq9JDEYSgCAPUdA+ikto3vXqhhKcndNbnNvhVF9r5vkvFG3Fj68+DmdJ6+NLj4etPL5u7YXDwqhCqqMa64RUYQgsoxiuCSL0RERtDxN72vabWneZXSWKiyxRWqTyQGtxOL1b8mlyT/ABAw3aBLWa9HKOfF82SL2z7Y1OWSclLJOXPcQNvXYpLOLzX4AVgAAAAAAAAAEAAAAAAAAAOKeUm/XtPEL9yhTV4fRqX4zZQzz+N7boenV0lfHefjt+zyWJfD2mp1IY4SAQEO/eT3Z6w+zcKsspW1rEWPm52elv8ABOK9hfwxtSHhelM05dVee6do8uD0Ztc8A1e2bnBx5pp5dz5/IDTyxWfECOuArrk34AZlaJF6F+hp55fMDa1WKSUkQKwAAAAAAAAEgAAAAAAAAOE9OFntLGv+OX93BHPy+vL3nRkfweP2fvLzuIjwNa/EMdoJ2QEKZ8H4MiSOb6Z2XXoooguEKKo+6CR1K8nzjNbrZLT4yyiWsAwtr0Kypp7nFqSff+jA895mgK44UDIrpyAyIxJGFtJtSh2el8iBstl3tJJ55AbVMCQAAAAAAAAAAAAAAAADxW2/J/DFYi7FecTrldLW4dVGUYvSl2rsK99P1p33d7S9O2wYq4vRxO3i1F3kpcnuxqS78Jn/AOQwnS+PwW4+0kf2vzf4rT8kj/f0f6G//aPuvj8D/klf7X5v8T/RE/38v6H/AJhP3bxRP2jj+1+b/Efki3Neff8ASf5g+7eKP+R/+r830dOphpjGPHTFRz7ckWnmZned1YQAYW0J8ILxfyAwXAkFECpICpAYuOW5PJS0vPeQL2BvlNanko8iRtMJPNPsTyRAvgAAAAAAAAAAAAAAQBIGixvS7AU2TptxChbXLTOHV2vTLszUcjXOWkTtMr+LovVZaRelN4nlxj5seXTvZq/2j/k3f4SPT072z/w2s/o+MfNQ+n+zf3eX/Au/wkenp3sv/C6z+j4x8yHT/ZjeXnDj3ypuS/sj09O8noXWR/J8Y+bNp6W7On6uNwq+/bGt/wBbIyjLSe1ot0bq688Vvdv+jdJ571vT59psUQCQNTdPOcn3texbiRQ2BQ5ARrAjrAMfGz9FogXKJuVajGLityX8IDe4arRCMeaW/wAeYF0ABAEgAIAkCAAAAAAAAAHCemf7I43+US/BHOy+vL3/AEb/ANTH7HnsRy8DBehjtkG6MyUbose5+DInkmJ4vp3DepD7kfwR1I5PmlvWlcJYgGjseUprsnL8SRblYBalaQKHaBHWgRN6lkBt9k4BxSnN6s0nGPKK7fEDZgAAAAAAAAAAAAAAAAADhXTH9kMb/KJ/I5uT15fQejo/hMfseexHLwMF2GM0SxkigjZFsdz8GRPJlEcX05hvUh9yP4HVh80t60rgYgGlx0crJrvz96QGHOLAx7MwLE5NNpppp5NNZNMCYtsDNwtLk0u1pAenSy3LluAAAAAAAAAAJAAAAAAAAAcG6YS/1hjf5TYc3J68voPR8/wmP2Q8/iHvXgYLkSskoSmEkuD8GYy20ji+msP6kPux/A60Pl9/WlcDEA02091jfak/l8gMXUBfwFKlbFvhHOXu4fHICNvYVKUbV9bdL7y4P3fgBroRA2Wz16UfvIDeAAAAAAAAAAAAAAAAIApc0gLcsQlyA5F0x6L4rzjEYuuHnFdts7dNWbtgnvycOL9mfgU8uK28zD13R3Smn9FXFeerMRtx5T5/PZ4fEPJ5Pc1mmnuafNNdpXd2vGN4Wta7V7yN4TtKYvPct77FvZMcTlzZMcHdJPTTfLd9Wmx/IdWe5jGox1njaPfD6Lw+J9GO5r0Y/gdR82tzld84XYEKZYgka7G+lJeHzAx3W0QM/ZSSUpvi3pXh+n4AV7YadUu5xa9/5wNFXFsDY4CDUoyfJgbdWAVa0BOYEgSAAAAAEAAAAAAAhxAolWSLE6l2IJYd2zaZy1zppnPLLXOqEpZeLWZHViexsrmyVjqxaYj2yLA1rhXWvCEUNoYze085lV1SXDcSxNIFYQZgU6gKU83n7ALunMCIwceHDsAwtp3blDvzaIGDVZvA22GaaJGTq7wK4zAuRkBciwKyAAAAJAgAAAAAAAABRKJKVuUAKHEChxApcQJcAhS4AUSrAtdS1w+IFSc1yXvAap9nxQFq3DynlqSWXeQLf6mrw8ALtWElHcpbvAC9DDvnJ+7IkZEYAXYxAuxiQKgAAAAAASAAgABIEAAAENAUOJKVDiBS4gVaQhGkCNADQBGgBoAnQA0gSogVKIFSiBWkQJAASAAgABIAAAAAAAAAAAhoClokUtBKrIIRkA0gQ0AyAJAGgGQEpASkQJyAkCQAAAAAAf/Z"/>
          <p:cNvSpPr>
            <a:spLocks noChangeAspect="1" noChangeArrowheads="1"/>
          </p:cNvSpPr>
          <p:nvPr/>
        </p:nvSpPr>
        <p:spPr bwMode="auto">
          <a:xfrm>
            <a:off x="155575" y="-2224088"/>
            <a:ext cx="5476875" cy="46386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00" name="AutoShape 4" descr="data:image/jpeg;base64,/9j/4AAQSkZJRgABAQAAAQABAAD/2wCEAAkGBxAPDw4MDRANDA0ODQ0NDgwMDQ8NDQwNFhEWFhQRFBQYHCggGBolHBQUITEhJSkrLi4uFyAzODMvNyktLisBCgoKDg0OGxAQGiwkICQvLCwsNC8sLC8xMC0sLCwsLCwsLC8sLCwsLCwvLCwsLC0sLCw0LCwsLCw0LCwsLCwsLP/AABEIAM8A9AMBEQACEQEDEQH/xAAcAAEAAQUBAQAAAAAAAAAAAAAAAQIDBAUHBgj/xABOEAACAgADBAUIBQMQCwAAAAAAAQIDBBESBSExQQYTUWFxBxQiMoGRocEjQlJysdHh8BUzNUNTVGJjdJKUorKz0uMXJUSCk6OkwsPT8f/EABsBAQACAwEBAAAAAAAAAAAAAAABBAIDBQYH/8QAOREBAAIBAgIGBwYGAgMAAAAAAAECAwQRITEFEkFRYYETMnGRodHhBhQiorHBJEJSU+LwFjQVY/H/2gAMAwEAAhEDEQA/AO4gAAAAAAAYW0trYfCx14m6qhcusmouXguL9hja0V5y3YdPlzTtjrM+x5THeVDAwzVUcRiX2wrVcPfNp/A0zqaxydbF0BqbetMV89/03am7ytfueCbX8ZiVF/CDMJ1PdC3X7Of1ZPh9YUR8rUs9+Cjl3Yt5/wB2PvU93xTP2cjsy/l+rOw/lXw7eVuGxNa7YSrsy97RlGpjuaL/AGdyx6t4n3x827wHT/Zt27r+ofZiISqX85+j8TZGek9qll6H1mP+Tf2cfq9Hh8RCyKnVOFsHwnXNTi/ajZExPJzb0tSdrRtPiuksQAAAAAAAAAAAAAAAAAAAAAAAAtYnEQqhK22Ua64Rcpzm1GMYrm2RMxEbyypS17RWsbzLlnSnyl2WN07Nzpr4PFTiutn9yL3RXe9/gVMmomeFXqdD0FWv4tRxnu7POe3y+Ln9907Juy2U7bJetZZJznLxb3lfm9DStaV6tY2jwWyGQBIAABkYHHXYeXWYe22if2qpyhn4pbn7SYmY5NeXFjyx1clYmPF7vo95T7Yaa9oQV8OHnFKULYrtlDhL2ZeDLFNRMes4Or6Apbe2Cdp7p5eU84893TNl7TpxVauw1kLq39aL3xfZJcYvuZbraLRvDzGbBkw36mSNpZhLUAAAAAAAAAAAAAAAAAAAAAtYrEQqhO62Srrri5znJ5KMUs2yJmIjeWVKWvaK1jeZ5OHdNOltm0bHGOqvBwl9FTwc2v2yztfYuXxKGXLN58HuejejaaSm88bzzn9o/wB4vMmp0wAAAkAAAAANhsTbN+Ct6/Cz0S3KcHvrtj9mcea+K5GVbzWd4V9TpcWpp1Mkb/rHsdt6J9J6do1a6/o7oJK7Dt5yrl2rti+T+Zfx5IvDw+v0GTSX2txieU9/18G+NiiAAAAAAAAAAAAAAAAAACAOTeVPpP1tn6m0S+iqkniZR4WXLhX4R59/gU9Rk3nqw9b0HoPR1+8XjjPq+Ed/n+ntc9Kz0IAAASETMRzMjLqy1TmqDqyenqEbSzjJWeUhDMAAZux9qW4O+GKolpsg+D9WyD9aElzT/I+RlW01neGjUaemoxzjycp+HjDvnR/bFeNw9eKp9WaylB+tVYvWg+9P5M6NLxaN4eA1Wmvpss479nxjvbIyVwAAAAAAAAAAAAAEAAAHmunvSHzHCt1tLEXZ109sN3pWexfFo1ZsnVr4un0VovvOb8Xq14z+0ef6buFN5tt5ttttt5tt8W2c97pASAAMrAbOvxMtGGqtvlz6qEpKPi+C9plWs25K+o1OPBXe8xHtego8nu05LPzeNfdZfTq+DZvjDbuci/S2m34238pY+L6EbTq3vCTmlzpnXb8Iyz+BE47dyadI6W38/v3j6NBdVKEnXZGdc1xhZGUJx8YvejBdrMWjeJ3hQQkzImG6mSYSYLMTuBIB7HyY7eeFxiw039Bi3Gt5vdC/9rl7fVfiuw3YL9W23ZLjdNaP02D0ketTj5dvz9/e7SX3igAAAAAAAAAAAAAEgAIA4h5RtqvEY67J510PzaCz3ei/Tf8AO1e5FDNbez3PRGn9Dpq99vxT58vg8maXVAAFzD0ysnCqtarLJxrhH7U5PJL3sRG87Mb2ilZtblHGfJ9DdHtkQwWGqwtfCuPpS52WPfKb8XmdKlIrXZ871eotqM1slu34R2Q2RmroA1+2diYbGQ6rFVQtWT0yaysrfbCa3xfgY2rFubdg1GTDbrY52/3thxnpp0Ss2bYmm7sLY8qrmlqUss+rnlu1ZZ7+eRUyY+q9XoddXU17rRzj94eaNa+kxlvxT2Bi3t10Z6M37Qm1VlXTF5WYiaeiD+yl9aXcvbkbMeObzwUNb0hi0lfxcZnlHb9IdW2F0NwWD0yjWsRcsn1+ISskpdsY+rD2LPvLtMNK9jyWq6V1Oo4TbavdHD39s+b0Ws2uaawJVgFyNifEgXAAAAAAAAAEAAAFvE2qFc7HwhCU34JZ/IiZ2hlSvWtFe9823Xuxucnm5Nzk+2T3t+9s58Q+gWttPVryhbHVgjLaDIjqs4z98BHVlnGar1/kt2b1+0Y2uLdeFrnc5Zej1rWmEW+30nJfdNmCkzdy+mtTFNLNazxtMR5c5+Xm7WX3iwAAAwttbLrxmHtwtqzhbBxz5wlxjNd6eT9hjasWjaW7BmthyRkr2f7s+dsRh5VznTYsp1TnXNLhrjJxfxRQng91WYtWLRynj71GRjLbTm2vRjYksdiI0RbhWlrusS/W68+X8J8F+Yyx0m87Nev1ldJhm88Z5RHfPyjtdvwGFrorhRTFV1wjpjCPBL5vvOjEREbQ8Fly3y3m953mV/US1o1ANQDWBOsDIotz9F+wgXgAAAAAAAAEgAIaz3PenuafNAanG9F8DfvtwmGk/tKqMJ/zo5MxmlZ7Fmmsz09W8+9ocZ5Mdnzz6vzjDP8Ai7taXssUjCcNVynTGor620+Xy2aLG+SeazeHxcJLlG+lxftlFv8AsmE4O6VynTdf56e6f2+rD2X5L8VK5Rxc6a8Ot8rKJuyc/wCDFOKy8Xw7zGMM78WzL0ziim+OJmfH/wCupbK2ZThao4fDQjVXH6seMnzlJ8W32ssxERG0PPZc18tuved5ZhLWAAAADgHTNL9Usdp4ecz9+7P45lDJ60vc6D/q4/Y00tyNcr9I4useTnZqowULWvpMU+uk+fV8K14Zb/8AeZd09dqb97x/TepnLqZpHKvDz7fjw8nq9Rvcc1ARqAagI1gNYFUbMt4GzhLNJ9qIFQAAAAAAAEAAAAAAAAAAAAAAwdubUrweHsxVr9GuO6Oe+yf1YLvb3GNrRWN5b9Np7Z8kY69vw8Xz7ibnZOy6x5zssnZN9s5Scnl7WznTPa99THFYiteUcPcw7Zbm+5mMysViIl3rBVquuutblCuuCS5JRS+R1YjaNnzXLeb3m09szK/qJYGoBrAjWBGoBqAlSA2mAlnDwbRAyAAAAAAAAAAAAAAAAAAAAAYG29s04Kp34iWmPCMVvnbL7MVzZja0VjeVjTabJqL9THH09rinSzpPbj7ddvoVQb6nDReca19p9sn2+xFHJkm8vaaHQU0tNq8ZnnPf9HnJTb3v/wCGt0ES3p+DImExzd3wd6nXXYnmp1wmn2pxTOpE7xu+a5a9S81nsmYXdRLA1gRqAawGoBqAlSA3GzP1vPtk38gMoAAAAAAAAAAAAAAAAAAAPP8ASvpXTgIZP6XEyjnXh4vf96b+rH8eRryZYo6Gg6Oyaq3dWOc/Lvlxjbu27sVa7sRPrLGsopbq6o/ZhHkv0eZRtabTvL2em02PBTqY42j9fa07ee9mKyATFhDqvQXaPW4KuDfp0Z0SXcvU/quPuZewW3p7HiemcHotVM9luPz+L0Gs3OUagI1ANQDUBOoCVLPct7e5d7A9Jh69EIx7Es/HmBcAAAAAAAAAAAAAAAAAAHl+m3SyOArVdemzGWRzrg98ao8Osn3di5+81ZcvUjxdTozo2dVbrW4Ujn4+Efv3OL4/GTnKVtkpWW2NylObzlJ9r/IUZmZ4y9pSlaVitY2iGA2QzQAAlAez8muExVmIsdEc8Po04ic3pgmlnBJ8593Y3mb9P1utw5drh9Ozh9DEXn8X8v7+T3rk02nmmtzT3NMuvII1ANYFydcopSksk/eBb1ATqA2uxsI21dJeivUXa+0DdAAAAAAAAAAAAAAAAAADX7f2rDB4a3FWb1XH0YZ5Oyx7owXi2jG9urG6xpdPbUZa469vwjtlwbaGOsvtsxF8tdlknOcuXglySW5LuOdaZmd5e+xYqYqRjpG0Q1M5ZtshtUkASAHq+hHQy3aMutnqpwcJZTuy9K1rjCvPn2vgvE24sU39jl9I9J00sdWON+7u8Z+Ttuzdn1YaqGHw8I1VQWUYR+Lb5t82+JerWKxtDxmXNfNeb3neZWdpbMjb6SyhZ9rlLuf5SWtoXgrIzVc4uOb9b6uXNpgbGGHjH0slqXqrs/OSLM9z9LKyb4R4xj+naQNdKEtbglnLP1Yel7gNvs/Y73Tu3Liq8978X8gN4lluW5LglyQAAAAAAAAABIAAAAAAAADmfle2g9WGwae5KWJsXfvhD/vKuptyh6b7P4eF8s+yP1n9nNb3u8Sq9JDEYSgCAPUdA+ikto3vXqhhKcndNbnNvhVF9r5vkvFG3Fj68+DmdJ6+NLj4etPL5u7YXDwqhCqqMa64RUYQgsoxiuCSL0RERtDxN72vabWneZXSWKiyxRWqTyQGtxOL1b8mlyT/ABAw3aBLWa9HKOfF82SL2z7Y1OWSclLJOXPcQNvXYpLOLzX4AVgAAAAAAAAAEAAAAAAAAAOKeUm/XtPEL9yhTV4fRqX4zZQzz+N7boenV0lfHefjt+zyWJfD2mp1IY4SAQEO/eT3Z6w+zcKsspW1rEWPm52elv8ABOK9hfwxtSHhelM05dVee6do8uD0Ztc8A1e2bnBx5pp5dz5/IDTyxWfECOuArrk34AZlaJF6F+hp55fMDa1WKSUkQKwAAAAAAAAEgAAAAAAAAOE9OFntLGv+OX93BHPy+vL3nRkfweP2fvLzuIjwNa/EMdoJ2QEKZ8H4MiSOb6Z2XXoooguEKKo+6CR1K8nzjNbrZLT4yyiWsAwtr0Kypp7nFqSff+jA895mgK44UDIrpyAyIxJGFtJtSh2el8iBstl3tJJ55AbVMCQAAAAAAAAAAAAAAAADxW2/J/DFYi7FecTrldLW4dVGUYvSl2rsK99P1p33d7S9O2wYq4vRxO3i1F3kpcnuxqS78Jn/AOQwnS+PwW4+0kf2vzf4rT8kj/f0f6G//aPuvj8D/klf7X5v8T/RE/38v6H/AJhP3bxRP2jj+1+b/Efki3Neff8ASf5g+7eKP+R/+r830dOphpjGPHTFRz7ckWnmZned1YQAYW0J8ILxfyAwXAkFECpICpAYuOW5PJS0vPeQL2BvlNanko8iRtMJPNPsTyRAvgAAAAAAAAAAAAAAQBIGixvS7AU2TptxChbXLTOHV2vTLszUcjXOWkTtMr+LovVZaRelN4nlxj5seXTvZq/2j/k3f4SPT072z/w2s/o+MfNQ+n+zf3eX/Au/wkenp3sv/C6z+j4x8yHT/ZjeXnDj3ypuS/sj09O8noXWR/J8Y+bNp6W7On6uNwq+/bGt/wBbIyjLSe1ot0bq688Vvdv+jdJ571vT59psUQCQNTdPOcn3texbiRQ2BQ5ARrAjrAMfGz9FogXKJuVajGLityX8IDe4arRCMeaW/wAeYF0ABAEgAIAkCAAAAAAAAAHCemf7I43+US/BHOy+vL3/AEb/ANTH7HnsRy8DBehjtkG6MyUbose5+DInkmJ4vp3DepD7kfwR1I5PmlvWlcJYgGjseUprsnL8SRblYBalaQKHaBHWgRN6lkBt9k4BxSnN6s0nGPKK7fEDZgAAAAAAAAAAAAAAAAADhXTH9kMb/KJ/I5uT15fQejo/hMfseexHLwMF2GM0SxkigjZFsdz8GRPJlEcX05hvUh9yP4HVh80t60rgYgGlx0crJrvz96QGHOLAx7MwLE5NNpppp5NNZNMCYtsDNwtLk0u1pAenSy3LluAAAAAAAAAAJAAAAAAAAAcG6YS/1hjf5TYc3J68voPR8/wmP2Q8/iHvXgYLkSskoSmEkuD8GYy20ji+msP6kPux/A60Pl9/WlcDEA02091jfak/l8gMXUBfwFKlbFvhHOXu4fHICNvYVKUbV9bdL7y4P3fgBroRA2Wz16UfvIDeAAAAAAAAAAAAAAAAIApc0gLcsQlyA5F0x6L4rzjEYuuHnFdts7dNWbtgnvycOL9mfgU8uK28zD13R3Smn9FXFeerMRtx5T5/PZ4fEPJ5Pc1mmnuafNNdpXd2vGN4Wta7V7yN4TtKYvPct77FvZMcTlzZMcHdJPTTfLd9Wmx/IdWe5jGox1njaPfD6Lw+J9GO5r0Y/gdR82tzld84XYEKZYgka7G+lJeHzAx3W0QM/ZSSUpvi3pXh+n4AV7YadUu5xa9/5wNFXFsDY4CDUoyfJgbdWAVa0BOYEgSAAAAAEAAAAAAAhxAolWSLE6l2IJYd2zaZy1zppnPLLXOqEpZeLWZHViexsrmyVjqxaYj2yLA1rhXWvCEUNoYze085lV1SXDcSxNIFYQZgU6gKU83n7ALunMCIwceHDsAwtp3blDvzaIGDVZvA22GaaJGTq7wK4zAuRkBciwKyAAAAJAgAAAAAAAABRKJKVuUAKHEChxApcQJcAhS4AUSrAtdS1w+IFSc1yXvAap9nxQFq3DynlqSWXeQLf6mrw8ALtWElHcpbvAC9DDvnJ+7IkZEYAXYxAuxiQKgAAAAAASAAgABIEAAAENAUOJKVDiBS4gVaQhGkCNADQBGgBoAnQA0gSogVKIFSiBWkQJAASAAgABIAAAAAAAAAAAhoClokUtBKrIIRkA0gQ0AyAJAGgGQEpASkQJyAkCQAAAAAAf/Z"/>
          <p:cNvSpPr>
            <a:spLocks noChangeAspect="1" noChangeArrowheads="1"/>
          </p:cNvSpPr>
          <p:nvPr/>
        </p:nvSpPr>
        <p:spPr bwMode="auto">
          <a:xfrm>
            <a:off x="155575" y="-2224088"/>
            <a:ext cx="5476875" cy="46386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9702" name="Picture 6" descr="http://opussecret.com/wp-content/uploads/2013/01/Question-2-1024x868.jpg"/>
          <p:cNvPicPr>
            <a:picLocks noChangeAspect="1" noChangeArrowheads="1"/>
          </p:cNvPicPr>
          <p:nvPr/>
        </p:nvPicPr>
        <p:blipFill>
          <a:blip r:embed="rId2" cstate="print"/>
          <a:srcRect/>
          <a:stretch>
            <a:fillRect/>
          </a:stretch>
        </p:blipFill>
        <p:spPr bwMode="auto">
          <a:xfrm>
            <a:off x="1691680" y="1484784"/>
            <a:ext cx="5476875" cy="4638676"/>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61</a:t>
            </a:fld>
            <a:endParaRPr lang="fr-FR"/>
          </a:p>
        </p:txBody>
      </p:sp>
    </p:spTree>
    <p:extLst>
      <p:ext uri="{BB962C8B-B14F-4D97-AF65-F5344CB8AC3E}">
        <p14:creationId xmlns:p14="http://schemas.microsoft.com/office/powerpoint/2010/main" val="61328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Exercice 2: Portrait, ce que l’on dit de vous, ce que vous dites de vous?</a:t>
            </a:r>
            <a:endParaRPr lang="fr-FR" dirty="0"/>
          </a:p>
        </p:txBody>
      </p:sp>
      <p:sp>
        <p:nvSpPr>
          <p:cNvPr id="3" name="Espace réservé du contenu 2"/>
          <p:cNvSpPr>
            <a:spLocks noGrp="1"/>
          </p:cNvSpPr>
          <p:nvPr>
            <p:ph sz="quarter" idx="1"/>
          </p:nvPr>
        </p:nvSpPr>
        <p:spPr>
          <a:xfrm>
            <a:off x="467544" y="1700808"/>
            <a:ext cx="4464496" cy="4896544"/>
          </a:xfrm>
        </p:spPr>
        <p:txBody>
          <a:bodyPr>
            <a:normAutofit/>
          </a:bodyPr>
          <a:lstStyle/>
          <a:p>
            <a:r>
              <a:rPr lang="fr-FR" dirty="0" smtClean="0"/>
              <a:t>Caractéristiques personnelles, qualités et défauts: question classique du recrutement, s’y préparer…</a:t>
            </a:r>
          </a:p>
          <a:p>
            <a:r>
              <a:rPr lang="fr-FR" dirty="0" smtClean="0"/>
              <a:t>.Vos comportements dans le travail</a:t>
            </a:r>
          </a:p>
          <a:p>
            <a:r>
              <a:rPr lang="fr-FR" dirty="0" smtClean="0"/>
              <a:t>Quel est votre rapport à la hiérarchie?</a:t>
            </a:r>
          </a:p>
          <a:p>
            <a:r>
              <a:rPr lang="fr-FR" dirty="0" smtClean="0"/>
              <a:t>Comment gérez-vous les</a:t>
            </a:r>
          </a:p>
          <a:p>
            <a:pPr>
              <a:buNone/>
            </a:pPr>
            <a:r>
              <a:rPr lang="fr-FR" dirty="0" smtClean="0"/>
              <a:t> conflits?</a:t>
            </a:r>
          </a:p>
          <a:p>
            <a:pPr>
              <a:buNone/>
            </a:pPr>
            <a:endParaRPr lang="fr-FR" dirty="0" smtClean="0"/>
          </a:p>
          <a:p>
            <a:endParaRPr lang="fr-FR" dirty="0"/>
          </a:p>
        </p:txBody>
      </p:sp>
      <p:pic>
        <p:nvPicPr>
          <p:cNvPr id="30722" name="Picture 2" descr="Création de votre site Internet pour peintres"/>
          <p:cNvPicPr>
            <a:picLocks noChangeAspect="1" noChangeArrowheads="1"/>
          </p:cNvPicPr>
          <p:nvPr/>
        </p:nvPicPr>
        <p:blipFill>
          <a:blip r:embed="rId2" cstate="print"/>
          <a:srcRect/>
          <a:stretch>
            <a:fillRect/>
          </a:stretch>
        </p:blipFill>
        <p:spPr bwMode="auto">
          <a:xfrm>
            <a:off x="4644008" y="1412776"/>
            <a:ext cx="4499992" cy="4032448"/>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62</a:t>
            </a:fld>
            <a:endParaRPr lang="fr-FR"/>
          </a:p>
        </p:txBody>
      </p:sp>
    </p:spTree>
    <p:extLst>
      <p:ext uri="{BB962C8B-B14F-4D97-AF65-F5344CB8AC3E}">
        <p14:creationId xmlns:p14="http://schemas.microsoft.com/office/powerpoint/2010/main" val="12906481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06090"/>
          </a:xfrm>
        </p:spPr>
        <p:txBody>
          <a:bodyPr>
            <a:normAutofit fontScale="90000"/>
          </a:bodyPr>
          <a:lstStyle/>
          <a:p>
            <a:r>
              <a:rPr lang="fr-FR" dirty="0" smtClean="0"/>
              <a:t>Etape 4: Les motivations et désirs </a:t>
            </a:r>
            <a:endParaRPr lang="fr-FR" dirty="0"/>
          </a:p>
        </p:txBody>
      </p:sp>
      <p:sp>
        <p:nvSpPr>
          <p:cNvPr id="3" name="Espace réservé du contenu 2"/>
          <p:cNvSpPr>
            <a:spLocks noGrp="1"/>
          </p:cNvSpPr>
          <p:nvPr>
            <p:ph sz="quarter" idx="1"/>
          </p:nvPr>
        </p:nvSpPr>
        <p:spPr>
          <a:xfrm>
            <a:off x="899592" y="6093296"/>
            <a:ext cx="7787208" cy="504056"/>
          </a:xfrm>
        </p:spPr>
        <p:txBody>
          <a:bodyPr>
            <a:normAutofit/>
          </a:bodyPr>
          <a:lstStyle/>
          <a:p>
            <a:r>
              <a:rPr lang="fr-FR" dirty="0" smtClean="0"/>
              <a:t>Ou déterminer ce qui nous fait avancer…</a:t>
            </a: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2123728" y="980728"/>
            <a:ext cx="4693146" cy="5229200"/>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63</a:t>
            </a:fld>
            <a:endParaRPr lang="fr-FR"/>
          </a:p>
        </p:txBody>
      </p:sp>
    </p:spTree>
    <p:extLst>
      <p:ext uri="{BB962C8B-B14F-4D97-AF65-F5344CB8AC3E}">
        <p14:creationId xmlns:p14="http://schemas.microsoft.com/office/powerpoint/2010/main" val="4321009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motivation: une définition simple</a:t>
            </a:r>
            <a:endParaRPr lang="fr-FR" dirty="0"/>
          </a:p>
        </p:txBody>
      </p:sp>
      <p:sp>
        <p:nvSpPr>
          <p:cNvPr id="3" name="Espace réservé du contenu 2"/>
          <p:cNvSpPr>
            <a:spLocks noGrp="1"/>
          </p:cNvSpPr>
          <p:nvPr>
            <p:ph sz="quarter" idx="1"/>
          </p:nvPr>
        </p:nvSpPr>
        <p:spPr>
          <a:xfrm>
            <a:off x="827584" y="5805264"/>
            <a:ext cx="7859216" cy="214536"/>
          </a:xfrm>
        </p:spPr>
        <p:txBody>
          <a:bodyPr>
            <a:normAutofit fontScale="40000" lnSpcReduction="20000"/>
          </a:bodyPr>
          <a:lstStyle/>
          <a:p>
            <a:endParaRPr lang="fr-FR" dirty="0"/>
          </a:p>
        </p:txBody>
      </p:sp>
      <p:sp>
        <p:nvSpPr>
          <p:cNvPr id="4" name="Rectangle 3"/>
          <p:cNvSpPr/>
          <p:nvPr/>
        </p:nvSpPr>
        <p:spPr>
          <a:xfrm>
            <a:off x="755576" y="1556792"/>
            <a:ext cx="7416824" cy="3785652"/>
          </a:xfrm>
          <a:prstGeom prst="rect">
            <a:avLst/>
          </a:prstGeom>
        </p:spPr>
        <p:txBody>
          <a:bodyPr wrap="square">
            <a:spAutoFit/>
          </a:bodyPr>
          <a:lstStyle/>
          <a:p>
            <a:r>
              <a:rPr lang="fr-FR" sz="2400" dirty="0" smtClean="0"/>
              <a:t>Motiver et Mobilité ont la même origine étymologique : </a:t>
            </a:r>
            <a:r>
              <a:rPr lang="fr-FR" sz="2400" b="1" dirty="0" smtClean="0"/>
              <a:t>motiver c'est mettre en mouvement</a:t>
            </a:r>
            <a:r>
              <a:rPr lang="fr-FR" sz="2400" dirty="0" smtClean="0"/>
              <a:t>. Ce mot vient du latin </a:t>
            </a:r>
            <a:r>
              <a:rPr lang="fr-FR" sz="2400" i="1" dirty="0" err="1" smtClean="0"/>
              <a:t>mobilis</a:t>
            </a:r>
            <a:r>
              <a:rPr lang="fr-FR" sz="2400" dirty="0" smtClean="0"/>
              <a:t>, dérivé de </a:t>
            </a:r>
            <a:r>
              <a:rPr lang="fr-FR" sz="2400" i="1" dirty="0" err="1" smtClean="0"/>
              <a:t>movere</a:t>
            </a:r>
            <a:r>
              <a:rPr lang="fr-FR" sz="2400" dirty="0" smtClean="0"/>
              <a:t>, bouger.  </a:t>
            </a:r>
            <a:r>
              <a:rPr lang="fr-FR" sz="2400" i="1" dirty="0" err="1" smtClean="0"/>
              <a:t>Mobilis</a:t>
            </a:r>
            <a:r>
              <a:rPr lang="fr-FR" sz="2400" dirty="0" smtClean="0"/>
              <a:t> signifie qui peut bouger, être déplacé. </a:t>
            </a:r>
            <a:br>
              <a:rPr lang="fr-FR" sz="2400" dirty="0" smtClean="0"/>
            </a:br>
            <a:r>
              <a:rPr lang="fr-FR" sz="2400" b="1" dirty="0" smtClean="0"/>
              <a:t>Or nul ne peut motiver l'autre</a:t>
            </a:r>
            <a:r>
              <a:rPr lang="fr-FR" sz="2400" dirty="0" smtClean="0"/>
              <a:t>, que ce soit sous la forme d'objectifs, de coercition ou plus subtilement d'influence. </a:t>
            </a:r>
            <a:r>
              <a:rPr lang="fr-FR" sz="2400" b="1" dirty="0" smtClean="0"/>
              <a:t>Les ressorts de la motivation sont propres à chacun</a:t>
            </a:r>
            <a:r>
              <a:rPr lang="fr-FR" sz="2400" dirty="0" smtClean="0"/>
              <a:t>, et varient dans le temps. </a:t>
            </a:r>
          </a:p>
          <a:p>
            <a:r>
              <a:rPr lang="fr-FR" sz="2400" dirty="0" smtClean="0"/>
              <a:t>Ces ressorts peuvent être de deux ordres, soit </a:t>
            </a:r>
            <a:r>
              <a:rPr lang="fr-FR" sz="2400" b="1" dirty="0" smtClean="0"/>
              <a:t>personnels et psychologiques </a:t>
            </a:r>
            <a:r>
              <a:rPr lang="fr-FR" sz="2400" dirty="0" smtClean="0"/>
              <a:t>soit </a:t>
            </a:r>
            <a:r>
              <a:rPr lang="fr-FR" sz="2400" b="1" dirty="0" smtClean="0"/>
              <a:t>professionnels.</a:t>
            </a:r>
            <a:endParaRPr lang="fr-FR" sz="2400" b="1" dirty="0"/>
          </a:p>
        </p:txBody>
      </p:sp>
      <p:sp>
        <p:nvSpPr>
          <p:cNvPr id="5" name="Espace réservé du numéro de diapositive 4"/>
          <p:cNvSpPr>
            <a:spLocks noGrp="1"/>
          </p:cNvSpPr>
          <p:nvPr>
            <p:ph type="sldNum" sz="quarter" idx="12"/>
          </p:nvPr>
        </p:nvSpPr>
        <p:spPr/>
        <p:txBody>
          <a:bodyPr/>
          <a:lstStyle/>
          <a:p>
            <a:fld id="{A7FCE51D-6FA6-4A3A-8E22-5F4D63A59230}" type="slidenum">
              <a:rPr lang="fr-FR" smtClean="0"/>
              <a:pPr/>
              <a:t>64</a:t>
            </a:fld>
            <a:endParaRPr lang="fr-FR"/>
          </a:p>
        </p:txBody>
      </p:sp>
    </p:spTree>
    <p:extLst>
      <p:ext uri="{BB962C8B-B14F-4D97-AF65-F5344CB8AC3E}">
        <p14:creationId xmlns:p14="http://schemas.microsoft.com/office/powerpoint/2010/main" val="37936030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922114"/>
          </a:xfrm>
        </p:spPr>
        <p:txBody>
          <a:bodyPr/>
          <a:lstStyle/>
          <a:p>
            <a:r>
              <a:rPr lang="fr-FR" dirty="0" smtClean="0"/>
              <a:t>L’origine mixte de la motivation</a:t>
            </a:r>
            <a:endParaRPr lang="fr-FR" dirty="0"/>
          </a:p>
        </p:txBody>
      </p:sp>
      <p:graphicFrame>
        <p:nvGraphicFramePr>
          <p:cNvPr id="4" name="Espace réservé du contenu 3"/>
          <p:cNvGraphicFramePr>
            <a:graphicFrameLocks noGrp="1"/>
          </p:cNvGraphicFramePr>
          <p:nvPr>
            <p:ph sz="quarter" idx="1"/>
          </p:nvPr>
        </p:nvGraphicFramePr>
        <p:xfrm>
          <a:off x="468313" y="1340768"/>
          <a:ext cx="8218487"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A7FCE51D-6FA6-4A3A-8E22-5F4D63A59230}" type="slidenum">
              <a:rPr lang="fr-FR" smtClean="0"/>
              <a:pPr/>
              <a:t>65</a:t>
            </a:fld>
            <a:endParaRPr lang="fr-FR"/>
          </a:p>
        </p:txBody>
      </p:sp>
    </p:spTree>
    <p:extLst>
      <p:ext uri="{BB962C8B-B14F-4D97-AF65-F5344CB8AC3E}">
        <p14:creationId xmlns:p14="http://schemas.microsoft.com/office/powerpoint/2010/main" val="23664008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Différents éléments de la motivation</a:t>
            </a:r>
            <a:endParaRPr lang="fr-FR" dirty="0"/>
          </a:p>
        </p:txBody>
      </p:sp>
      <p:sp>
        <p:nvSpPr>
          <p:cNvPr id="3" name="Espace réservé du contenu 2"/>
          <p:cNvSpPr>
            <a:spLocks noGrp="1"/>
          </p:cNvSpPr>
          <p:nvPr>
            <p:ph sz="quarter" idx="1"/>
          </p:nvPr>
        </p:nvSpPr>
        <p:spPr/>
        <p:txBody>
          <a:bodyPr>
            <a:normAutofit fontScale="92500"/>
          </a:bodyPr>
          <a:lstStyle/>
          <a:p>
            <a:r>
              <a:rPr lang="fr-FR" b="1" dirty="0" smtClean="0"/>
              <a:t>Les désirs:</a:t>
            </a:r>
            <a:r>
              <a:rPr lang="fr-FR" dirty="0" smtClean="0"/>
              <a:t> ce vers quoi, en termes de métier, de secteur d’activités, on se sent naturellement porté, appelé, ce qui nous attire de manière forte et irrationnelle;</a:t>
            </a:r>
          </a:p>
          <a:p>
            <a:r>
              <a:rPr lang="fr-FR" b="1" dirty="0" smtClean="0"/>
              <a:t>Le moteur:</a:t>
            </a:r>
            <a:r>
              <a:rPr lang="fr-FR" dirty="0" smtClean="0"/>
              <a:t> ce qui nous met « en marche », « en mouvement », la finalité dans laquelle on agit, on travaille, le sens que l’on donne soi-même à son activité, l’utilité que l’on souhaite qu’elle ait pour les autres.</a:t>
            </a:r>
          </a:p>
          <a:p>
            <a:r>
              <a:rPr lang="fr-FR" b="1" dirty="0" smtClean="0"/>
              <a:t>Le plaisir: </a:t>
            </a:r>
            <a:r>
              <a:rPr lang="fr-FR" dirty="0" smtClean="0"/>
              <a:t>ce qu’à proprement parler nous aimons faire, réaliser</a:t>
            </a:r>
          </a:p>
          <a:p>
            <a:r>
              <a:rPr lang="fr-FR" b="1" dirty="0" smtClean="0"/>
              <a:t>Eléments de satisfaction: </a:t>
            </a:r>
            <a:r>
              <a:rPr lang="fr-FR" dirty="0" smtClean="0"/>
              <a:t>ce qui nous satisfait dans une activité: statut, responsabilités, revenus, reconnaissance, environnement</a:t>
            </a:r>
          </a:p>
          <a:p>
            <a:r>
              <a:rPr lang="fr-FR" b="1" dirty="0" smtClean="0"/>
              <a:t>Les valeurs: </a:t>
            </a:r>
            <a:r>
              <a:rPr lang="fr-FR" dirty="0" smtClean="0"/>
              <a:t>ce à quoi l’on accorde de l’importance</a:t>
            </a:r>
            <a:endParaRPr lang="fr-FR" dirty="0"/>
          </a:p>
        </p:txBody>
      </p:sp>
      <p:sp>
        <p:nvSpPr>
          <p:cNvPr id="4" name="Espace réservé du numéro de diapositive 3"/>
          <p:cNvSpPr>
            <a:spLocks noGrp="1"/>
          </p:cNvSpPr>
          <p:nvPr>
            <p:ph type="sldNum" sz="quarter" idx="12"/>
          </p:nvPr>
        </p:nvSpPr>
        <p:spPr/>
        <p:txBody>
          <a:bodyPr/>
          <a:lstStyle/>
          <a:p>
            <a:fld id="{A7FCE51D-6FA6-4A3A-8E22-5F4D63A59230}" type="slidenum">
              <a:rPr lang="fr-FR" smtClean="0"/>
              <a:pPr/>
              <a:t>66</a:t>
            </a:fld>
            <a:endParaRPr lang="fr-FR"/>
          </a:p>
        </p:txBody>
      </p:sp>
    </p:spTree>
    <p:extLst>
      <p:ext uri="{BB962C8B-B14F-4D97-AF65-F5344CB8AC3E}">
        <p14:creationId xmlns:p14="http://schemas.microsoft.com/office/powerpoint/2010/main" val="1896521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363272" cy="1656184"/>
          </a:xfrm>
        </p:spPr>
        <p:txBody>
          <a:bodyPr>
            <a:normAutofit fontScale="90000"/>
          </a:bodyPr>
          <a:lstStyle/>
          <a:p>
            <a:r>
              <a:rPr lang="fr-FR" dirty="0" smtClean="0"/>
              <a:t>Les désirs: rêve ou réalité? Et si tout le champ des possibles vous était accessible</a:t>
            </a:r>
            <a:endParaRPr lang="fr-FR" dirty="0"/>
          </a:p>
        </p:txBody>
      </p:sp>
      <p:sp>
        <p:nvSpPr>
          <p:cNvPr id="3" name="Espace réservé du contenu 2"/>
          <p:cNvSpPr>
            <a:spLocks noGrp="1"/>
          </p:cNvSpPr>
          <p:nvPr>
            <p:ph sz="quarter" idx="1"/>
          </p:nvPr>
        </p:nvSpPr>
        <p:spPr>
          <a:xfrm>
            <a:off x="683568" y="5805264"/>
            <a:ext cx="8003232" cy="214536"/>
          </a:xfrm>
        </p:spPr>
        <p:txBody>
          <a:bodyPr>
            <a:normAutofit fontScale="40000" lnSpcReduction="20000"/>
          </a:bodyPr>
          <a:lstStyle/>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1115616" y="1700808"/>
            <a:ext cx="6912768" cy="4896544"/>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A7FCE51D-6FA6-4A3A-8E22-5F4D63A59230}" type="slidenum">
              <a:rPr lang="fr-FR" smtClean="0"/>
              <a:pPr/>
              <a:t>67</a:t>
            </a:fld>
            <a:endParaRPr lang="fr-FR"/>
          </a:p>
        </p:txBody>
      </p:sp>
    </p:spTree>
    <p:extLst>
      <p:ext uri="{BB962C8B-B14F-4D97-AF65-F5344CB8AC3E}">
        <p14:creationId xmlns:p14="http://schemas.microsoft.com/office/powerpoint/2010/main" val="42598163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8219256" cy="1570186"/>
          </a:xfrm>
        </p:spPr>
        <p:txBody>
          <a:bodyPr>
            <a:normAutofit fontScale="90000"/>
          </a:bodyPr>
          <a:lstStyle/>
          <a:p>
            <a:r>
              <a:rPr lang="fr-FR" dirty="0" smtClean="0"/>
              <a:t>Des désirs plus limités, plus conjoncturels et plus proches du réel: les souhaits</a:t>
            </a:r>
            <a:endParaRPr lang="fr-FR" dirty="0"/>
          </a:p>
        </p:txBody>
      </p:sp>
      <p:sp>
        <p:nvSpPr>
          <p:cNvPr id="3" name="Espace réservé du contenu 2"/>
          <p:cNvSpPr>
            <a:spLocks noGrp="1"/>
          </p:cNvSpPr>
          <p:nvPr>
            <p:ph sz="quarter" idx="1"/>
          </p:nvPr>
        </p:nvSpPr>
        <p:spPr>
          <a:xfrm>
            <a:off x="323528" y="6021288"/>
            <a:ext cx="8568952" cy="432048"/>
          </a:xfrm>
        </p:spPr>
        <p:txBody>
          <a:bodyPr>
            <a:normAutofit fontScale="92500" lnSpcReduction="10000"/>
          </a:bodyPr>
          <a:lstStyle/>
          <a:p>
            <a:endParaRPr lang="fr-FR" dirty="0"/>
          </a:p>
        </p:txBody>
      </p:sp>
      <p:pic>
        <p:nvPicPr>
          <p:cNvPr id="1026" name="Picture 2" descr="http://www.renaud-bray.com/ImagesEditeurs/PG/1013/1013826-gf.jpg"/>
          <p:cNvPicPr>
            <a:picLocks noChangeAspect="1" noChangeArrowheads="1"/>
          </p:cNvPicPr>
          <p:nvPr/>
        </p:nvPicPr>
        <p:blipFill>
          <a:blip r:embed="rId2" cstate="print"/>
          <a:srcRect/>
          <a:stretch>
            <a:fillRect/>
          </a:stretch>
        </p:blipFill>
        <p:spPr bwMode="auto">
          <a:xfrm>
            <a:off x="2411760" y="1556792"/>
            <a:ext cx="4680520" cy="5132101"/>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68</a:t>
            </a:fld>
            <a:endParaRPr lang="fr-FR"/>
          </a:p>
        </p:txBody>
      </p:sp>
    </p:spTree>
    <p:extLst>
      <p:ext uri="{BB962C8B-B14F-4D97-AF65-F5344CB8AC3E}">
        <p14:creationId xmlns:p14="http://schemas.microsoft.com/office/powerpoint/2010/main" val="42865928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0"/>
            <a:ext cx="7772400" cy="908720"/>
          </a:xfrm>
        </p:spPr>
        <p:txBody>
          <a:bodyPr/>
          <a:lstStyle/>
          <a:p>
            <a:r>
              <a:rPr lang="fr-FR" dirty="0" smtClean="0"/>
              <a:t>Quel est votre moteur? </a:t>
            </a:r>
            <a:endParaRPr lang="fr-FR" dirty="0"/>
          </a:p>
        </p:txBody>
      </p:sp>
      <p:sp>
        <p:nvSpPr>
          <p:cNvPr id="3" name="Espace réservé du contenu 2"/>
          <p:cNvSpPr>
            <a:spLocks noGrp="1"/>
          </p:cNvSpPr>
          <p:nvPr>
            <p:ph sz="quarter" idx="1"/>
          </p:nvPr>
        </p:nvSpPr>
        <p:spPr>
          <a:xfrm>
            <a:off x="683568" y="5877272"/>
            <a:ext cx="8003232" cy="792088"/>
          </a:xfrm>
        </p:spPr>
        <p:txBody>
          <a:bodyPr>
            <a:normAutofit fontScale="92500" lnSpcReduction="10000"/>
          </a:bodyPr>
          <a:lstStyle/>
          <a:p>
            <a:pPr>
              <a:buFont typeface="Arial" pitchFamily="34" charset="0"/>
              <a:buChar char="•"/>
            </a:pPr>
            <a:r>
              <a:rPr lang="fr-FR" dirty="0" smtClean="0"/>
              <a:t>Une théorie phare d’AT (Analyse transactionnelle) : les « drivers » ou « messages contraignants »</a:t>
            </a:r>
            <a:endParaRPr lang="fr-FR" dirty="0"/>
          </a:p>
        </p:txBody>
      </p:sp>
      <p:pic>
        <p:nvPicPr>
          <p:cNvPr id="57346" name="Picture 2" descr="http://img.directindustry.fr/images_di/photo-g/moteurs-electriques-synchrones-aimants-permanents-8355-2767111.jpg"/>
          <p:cNvPicPr>
            <a:picLocks noChangeAspect="1" noChangeArrowheads="1"/>
          </p:cNvPicPr>
          <p:nvPr/>
        </p:nvPicPr>
        <p:blipFill>
          <a:blip r:embed="rId2" cstate="print"/>
          <a:srcRect/>
          <a:stretch>
            <a:fillRect/>
          </a:stretch>
        </p:blipFill>
        <p:spPr bwMode="auto">
          <a:xfrm>
            <a:off x="2051720" y="1196752"/>
            <a:ext cx="5143500" cy="4638676"/>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69</a:t>
            </a:fld>
            <a:endParaRPr lang="fr-FR"/>
          </a:p>
        </p:txBody>
      </p:sp>
    </p:spTree>
    <p:extLst>
      <p:ext uri="{BB962C8B-B14F-4D97-AF65-F5344CB8AC3E}">
        <p14:creationId xmlns:p14="http://schemas.microsoft.com/office/powerpoint/2010/main" val="3043932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Déroulé de séance</a:t>
            </a:r>
            <a:endParaRPr lang="fr-FR" dirty="0"/>
          </a:p>
        </p:txBody>
      </p:sp>
      <p:sp>
        <p:nvSpPr>
          <p:cNvPr id="3" name="Espace réservé du contenu 2"/>
          <p:cNvSpPr>
            <a:spLocks noGrp="1"/>
          </p:cNvSpPr>
          <p:nvPr>
            <p:ph sz="quarter" idx="1"/>
          </p:nvPr>
        </p:nvSpPr>
        <p:spPr/>
        <p:txBody>
          <a:bodyPr>
            <a:normAutofit/>
          </a:bodyPr>
          <a:lstStyle/>
          <a:p>
            <a:r>
              <a:rPr lang="fr-FR" sz="3600" dirty="0" smtClean="0"/>
              <a:t>1)	Historique des métiers de l’ingénierie: évolution du métier</a:t>
            </a:r>
          </a:p>
          <a:p>
            <a:r>
              <a:rPr lang="fr-FR" sz="3600" dirty="0" smtClean="0"/>
              <a:t>2)	Contenu et enjeux du métier d’aujourd’hui</a:t>
            </a:r>
          </a:p>
          <a:p>
            <a:r>
              <a:rPr lang="fr-FR" sz="3600" dirty="0" smtClean="0"/>
              <a:t>3)	Quelques chiffres</a:t>
            </a:r>
          </a:p>
          <a:p>
            <a:r>
              <a:rPr lang="fr-FR" sz="3600" dirty="0" smtClean="0"/>
              <a:t>4)	Exercice de la fiche métier: description, réflexion  et mise en recherche</a:t>
            </a:r>
            <a:endParaRPr lang="fr-FR" sz="3600" dirty="0"/>
          </a:p>
        </p:txBody>
      </p:sp>
      <p:sp>
        <p:nvSpPr>
          <p:cNvPr id="4" name="Espace réservé du numéro de diapositive 3"/>
          <p:cNvSpPr>
            <a:spLocks noGrp="1"/>
          </p:cNvSpPr>
          <p:nvPr>
            <p:ph type="sldNum" sz="quarter" idx="12"/>
          </p:nvPr>
        </p:nvSpPr>
        <p:spPr/>
        <p:txBody>
          <a:bodyPr/>
          <a:lstStyle/>
          <a:p>
            <a:fld id="{A7FCE51D-6FA6-4A3A-8E22-5F4D63A59230}" type="slidenum">
              <a:rPr lang="fr-FR" smtClean="0"/>
              <a:pPr/>
              <a:t>7</a:t>
            </a:fld>
            <a:endParaRPr lang="fr-F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Les messages contraignants: à la fois moteurs et inhibiteurs (définition)</a:t>
            </a:r>
            <a:endParaRPr lang="fr-FR" dirty="0"/>
          </a:p>
        </p:txBody>
      </p:sp>
      <p:sp>
        <p:nvSpPr>
          <p:cNvPr id="3" name="Espace réservé du contenu 2"/>
          <p:cNvSpPr>
            <a:spLocks noGrp="1"/>
          </p:cNvSpPr>
          <p:nvPr>
            <p:ph sz="quarter" idx="1"/>
          </p:nvPr>
        </p:nvSpPr>
        <p:spPr>
          <a:xfrm>
            <a:off x="179512" y="1484784"/>
            <a:ext cx="8636496" cy="3744416"/>
          </a:xfrm>
        </p:spPr>
        <p:txBody>
          <a:bodyPr>
            <a:normAutofit fontScale="85000" lnSpcReduction="10000"/>
          </a:bodyPr>
          <a:lstStyle/>
          <a:p>
            <a:pPr>
              <a:buNone/>
            </a:pPr>
            <a:r>
              <a:rPr lang="fr-FR" sz="2800" b="1" dirty="0" smtClean="0">
                <a:latin typeface="Times New Roman"/>
                <a:ea typeface="Times New Roman"/>
              </a:rPr>
              <a:t>	Le Message contraignant </a:t>
            </a:r>
            <a:r>
              <a:rPr lang="fr-FR" sz="2800" dirty="0" smtClean="0">
                <a:latin typeface="Times New Roman"/>
                <a:ea typeface="Times New Roman"/>
              </a:rPr>
              <a:t>(ce qui se passe à l’intérieur de la personne) est une sorte de slogan interne à une personne qui, comme une directive brutale, la bouscule dans sa façon de se comporter seule ou avec les autres, et face à ses objectifs. C’est un message qui est donné par l’éducation, souvent par les parents à leurs enfants. Son but est positif, il est un moteur. Il devient négatif quand il est pris au pied de la lettre et qu’avec ce slogan ou cette directive est véhiculé, en sous-entendu, un « sinon… ».</a:t>
            </a:r>
            <a:br>
              <a:rPr lang="fr-FR" sz="2800" dirty="0" smtClean="0">
                <a:latin typeface="Times New Roman"/>
                <a:ea typeface="Times New Roman"/>
              </a:rPr>
            </a:br>
            <a:r>
              <a:rPr lang="fr-FR" sz="2800" dirty="0" smtClean="0">
                <a:latin typeface="Times New Roman"/>
                <a:ea typeface="Times New Roman"/>
              </a:rPr>
              <a:t>Exemple : « Sois Fort, sinon tu te feras marcher dessus ». Il devient alors vecteur de stress et inhibe l’action.</a:t>
            </a:r>
            <a:br>
              <a:rPr lang="fr-FR" sz="2800" dirty="0" smtClean="0">
                <a:latin typeface="Times New Roman"/>
                <a:ea typeface="Times New Roman"/>
              </a:rPr>
            </a:b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3563888" y="4869160"/>
            <a:ext cx="1708170" cy="1844824"/>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70</a:t>
            </a:fld>
            <a:endParaRPr lang="fr-FR"/>
          </a:p>
        </p:txBody>
      </p:sp>
    </p:spTree>
    <p:extLst>
      <p:ext uri="{BB962C8B-B14F-4D97-AF65-F5344CB8AC3E}">
        <p14:creationId xmlns:p14="http://schemas.microsoft.com/office/powerpoint/2010/main" val="34137881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Chacun son moteur: </a:t>
            </a:r>
            <a:r>
              <a:rPr lang="fr-FR" smtClean="0"/>
              <a:t>les 5 messages </a:t>
            </a:r>
            <a:r>
              <a:rPr lang="fr-FR" dirty="0" smtClean="0"/>
              <a:t>contraignants</a:t>
            </a:r>
            <a:endParaRPr lang="fr-FR" dirty="0"/>
          </a:p>
        </p:txBody>
      </p:sp>
      <p:sp>
        <p:nvSpPr>
          <p:cNvPr id="3" name="Espace réservé du contenu 2"/>
          <p:cNvSpPr>
            <a:spLocks noGrp="1"/>
          </p:cNvSpPr>
          <p:nvPr>
            <p:ph sz="quarter" idx="1"/>
          </p:nvPr>
        </p:nvSpPr>
        <p:spPr>
          <a:xfrm>
            <a:off x="899592" y="5661248"/>
            <a:ext cx="7787208" cy="358552"/>
          </a:xfrm>
        </p:spPr>
        <p:txBody>
          <a:bodyPr>
            <a:normAutofit fontScale="77500" lnSpcReduction="20000"/>
          </a:bodyPr>
          <a:lstStyle/>
          <a:p>
            <a:endParaRPr lang="fr-FR" dirty="0"/>
          </a:p>
        </p:txBody>
      </p:sp>
      <p:pic>
        <p:nvPicPr>
          <p:cNvPr id="3074" name="Picture 2"/>
          <p:cNvPicPr>
            <a:picLocks noChangeAspect="1" noChangeArrowheads="1"/>
          </p:cNvPicPr>
          <p:nvPr/>
        </p:nvPicPr>
        <p:blipFill>
          <a:blip r:embed="rId2" cstate="print"/>
          <a:srcRect/>
          <a:stretch>
            <a:fillRect/>
          </a:stretch>
        </p:blipFill>
        <p:spPr bwMode="auto">
          <a:xfrm>
            <a:off x="395536" y="1372120"/>
            <a:ext cx="8397999" cy="5153224"/>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71</a:t>
            </a:fld>
            <a:endParaRPr lang="fr-FR"/>
          </a:p>
        </p:txBody>
      </p:sp>
    </p:spTree>
    <p:extLst>
      <p:ext uri="{BB962C8B-B14F-4D97-AF65-F5344CB8AC3E}">
        <p14:creationId xmlns:p14="http://schemas.microsoft.com/office/powerpoint/2010/main" val="35489667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Quelles sont vos sources de plaisir et de satisfaction</a:t>
            </a:r>
            <a:endParaRPr lang="fr-FR" dirty="0"/>
          </a:p>
        </p:txBody>
      </p:sp>
      <p:sp>
        <p:nvSpPr>
          <p:cNvPr id="3" name="Espace réservé du contenu 2"/>
          <p:cNvSpPr>
            <a:spLocks noGrp="1"/>
          </p:cNvSpPr>
          <p:nvPr>
            <p:ph sz="quarter" idx="1"/>
          </p:nvPr>
        </p:nvSpPr>
        <p:spPr>
          <a:xfrm>
            <a:off x="683568" y="5589240"/>
            <a:ext cx="8003232" cy="430560"/>
          </a:xfrm>
        </p:spPr>
        <p:txBody>
          <a:bodyPr>
            <a:normAutofit fontScale="92500" lnSpcReduction="10000"/>
          </a:bodyPr>
          <a:lstStyle/>
          <a:p>
            <a:endParaRPr lang="fr-FR" dirty="0"/>
          </a:p>
        </p:txBody>
      </p:sp>
      <p:pic>
        <p:nvPicPr>
          <p:cNvPr id="58370" name="Picture 2" descr="http://www.fondationbonsauveur.com/public/pics/d/800x600/1299505737_Smiley.jpg"/>
          <p:cNvPicPr>
            <a:picLocks noChangeAspect="1" noChangeArrowheads="1"/>
          </p:cNvPicPr>
          <p:nvPr/>
        </p:nvPicPr>
        <p:blipFill>
          <a:blip r:embed="rId2" cstate="print"/>
          <a:srcRect/>
          <a:stretch>
            <a:fillRect/>
          </a:stretch>
        </p:blipFill>
        <p:spPr bwMode="auto">
          <a:xfrm>
            <a:off x="2123728" y="1628800"/>
            <a:ext cx="4752975" cy="4638676"/>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72</a:t>
            </a:fld>
            <a:endParaRPr lang="fr-FR"/>
          </a:p>
        </p:txBody>
      </p:sp>
    </p:spTree>
    <p:extLst>
      <p:ext uri="{BB962C8B-B14F-4D97-AF65-F5344CB8AC3E}">
        <p14:creationId xmlns:p14="http://schemas.microsoft.com/office/powerpoint/2010/main" val="2513548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Quels sont vos besoins?</a:t>
            </a:r>
            <a:endParaRPr lang="fr-FR" dirty="0"/>
          </a:p>
        </p:txBody>
      </p:sp>
      <p:sp>
        <p:nvSpPr>
          <p:cNvPr id="3" name="Espace réservé du contenu 2"/>
          <p:cNvSpPr>
            <a:spLocks noGrp="1"/>
          </p:cNvSpPr>
          <p:nvPr>
            <p:ph sz="quarter" idx="1"/>
          </p:nvPr>
        </p:nvSpPr>
        <p:spPr>
          <a:xfrm>
            <a:off x="539552" y="5589240"/>
            <a:ext cx="8147248" cy="1008112"/>
          </a:xfrm>
        </p:spPr>
        <p:txBody>
          <a:bodyPr>
            <a:normAutofit fontScale="92500"/>
          </a:bodyPr>
          <a:lstStyle/>
          <a:p>
            <a:r>
              <a:rPr lang="fr-FR" dirty="0" smtClean="0"/>
              <a:t>La théorie sur la motivation la plus connue: la pyramide de </a:t>
            </a:r>
            <a:r>
              <a:rPr lang="fr-FR" dirty="0" err="1" smtClean="0"/>
              <a:t>Maslow</a:t>
            </a:r>
            <a:endParaRPr lang="fr-FR" dirty="0" smtClean="0"/>
          </a:p>
          <a:p>
            <a:r>
              <a:rPr lang="fr-FR" dirty="0" smtClean="0"/>
              <a:t> Comment se déclinent chez vous les besoins de base?</a:t>
            </a:r>
            <a:endParaRPr lang="fr-FR" dirty="0"/>
          </a:p>
        </p:txBody>
      </p:sp>
      <p:pic>
        <p:nvPicPr>
          <p:cNvPr id="4" name="Picture 2" descr="http://www.innovathequectba.com/newsletters/_img/42/Maslow.png"/>
          <p:cNvPicPr>
            <a:picLocks noChangeAspect="1" noChangeArrowheads="1"/>
          </p:cNvPicPr>
          <p:nvPr/>
        </p:nvPicPr>
        <p:blipFill>
          <a:blip r:embed="rId2" cstate="print"/>
          <a:srcRect/>
          <a:stretch>
            <a:fillRect/>
          </a:stretch>
        </p:blipFill>
        <p:spPr bwMode="auto">
          <a:xfrm>
            <a:off x="251520" y="1556792"/>
            <a:ext cx="8208912" cy="3960440"/>
          </a:xfrm>
          <a:prstGeom prst="rect">
            <a:avLst/>
          </a:prstGeom>
          <a:noFill/>
        </p:spPr>
      </p:pic>
      <p:sp>
        <p:nvSpPr>
          <p:cNvPr id="5" name="Espace réservé du numéro de diapositive 4"/>
          <p:cNvSpPr>
            <a:spLocks noGrp="1"/>
          </p:cNvSpPr>
          <p:nvPr>
            <p:ph type="sldNum" sz="quarter" idx="12"/>
          </p:nvPr>
        </p:nvSpPr>
        <p:spPr/>
        <p:txBody>
          <a:bodyPr/>
          <a:lstStyle/>
          <a:p>
            <a:fld id="{A7FCE51D-6FA6-4A3A-8E22-5F4D63A59230}" type="slidenum">
              <a:rPr lang="fr-FR" smtClean="0"/>
              <a:pPr/>
              <a:t>73</a:t>
            </a:fld>
            <a:endParaRPr lang="fr-FR"/>
          </a:p>
        </p:txBody>
      </p:sp>
    </p:spTree>
    <p:extLst>
      <p:ext uri="{BB962C8B-B14F-4D97-AF65-F5344CB8AC3E}">
        <p14:creationId xmlns:p14="http://schemas.microsoft.com/office/powerpoint/2010/main" val="481205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Quelles sont vos valeurs?</a:t>
            </a:r>
            <a:endParaRPr lang="fr-FR" dirty="0"/>
          </a:p>
        </p:txBody>
      </p:sp>
      <p:sp>
        <p:nvSpPr>
          <p:cNvPr id="3" name="Espace réservé du contenu 2"/>
          <p:cNvSpPr>
            <a:spLocks noGrp="1"/>
          </p:cNvSpPr>
          <p:nvPr>
            <p:ph sz="quarter" idx="1"/>
          </p:nvPr>
        </p:nvSpPr>
        <p:spPr>
          <a:xfrm>
            <a:off x="971600" y="5949280"/>
            <a:ext cx="7715200" cy="576064"/>
          </a:xfrm>
        </p:spPr>
        <p:txBody>
          <a:bodyPr>
            <a:normAutofit/>
          </a:bodyPr>
          <a:lstStyle/>
          <a:p>
            <a:r>
              <a:rPr lang="fr-FR" dirty="0" smtClean="0"/>
              <a:t>Votre système de valeurs</a:t>
            </a:r>
            <a:endParaRPr lang="fr-FR" dirty="0"/>
          </a:p>
        </p:txBody>
      </p:sp>
      <p:pic>
        <p:nvPicPr>
          <p:cNvPr id="59394" name="Picture 2" descr="http://www.credit-responsables.com/wp-content/uploads/2010/04/argent-rapide-besoin-urgent2.jpg"/>
          <p:cNvPicPr>
            <a:picLocks noChangeAspect="1" noChangeArrowheads="1"/>
          </p:cNvPicPr>
          <p:nvPr/>
        </p:nvPicPr>
        <p:blipFill>
          <a:blip r:embed="rId2" cstate="print"/>
          <a:srcRect/>
          <a:stretch>
            <a:fillRect/>
          </a:stretch>
        </p:blipFill>
        <p:spPr bwMode="auto">
          <a:xfrm>
            <a:off x="1619672" y="1628800"/>
            <a:ext cx="5715000" cy="4429126"/>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74</a:t>
            </a:fld>
            <a:endParaRPr lang="fr-FR"/>
          </a:p>
        </p:txBody>
      </p:sp>
    </p:spTree>
    <p:extLst>
      <p:ext uri="{BB962C8B-B14F-4D97-AF65-F5344CB8AC3E}">
        <p14:creationId xmlns:p14="http://schemas.microsoft.com/office/powerpoint/2010/main" val="10582393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8219256" cy="1498178"/>
          </a:xfrm>
        </p:spPr>
        <p:txBody>
          <a:bodyPr>
            <a:normAutofit fontScale="90000"/>
          </a:bodyPr>
          <a:lstStyle/>
          <a:p>
            <a:r>
              <a:rPr lang="fr-FR" dirty="0" smtClean="0"/>
              <a:t>Confrontation des 2 tests de motivation les plus connus en conseil d’orientation</a:t>
            </a:r>
            <a:endParaRPr lang="fr-FR" dirty="0"/>
          </a:p>
        </p:txBody>
      </p:sp>
      <p:sp>
        <p:nvSpPr>
          <p:cNvPr id="3" name="Espace réservé du contenu 2"/>
          <p:cNvSpPr>
            <a:spLocks noGrp="1"/>
          </p:cNvSpPr>
          <p:nvPr>
            <p:ph sz="quarter" idx="1"/>
          </p:nvPr>
        </p:nvSpPr>
        <p:spPr>
          <a:xfrm>
            <a:off x="755576" y="5877272"/>
            <a:ext cx="7931224" cy="504056"/>
          </a:xfrm>
        </p:spPr>
        <p:txBody>
          <a:bodyPr/>
          <a:lstStyle/>
          <a:p>
            <a:r>
              <a:rPr lang="fr-FR" dirty="0" smtClean="0"/>
              <a:t>Ancres de </a:t>
            </a:r>
            <a:r>
              <a:rPr lang="fr-FR" dirty="0" err="1" smtClean="0"/>
              <a:t>Schien</a:t>
            </a:r>
            <a:r>
              <a:rPr lang="fr-FR" dirty="0" smtClean="0"/>
              <a:t> et </a:t>
            </a:r>
            <a:r>
              <a:rPr lang="fr-FR" dirty="0" err="1" smtClean="0"/>
              <a:t>Riasec</a:t>
            </a:r>
            <a:endParaRPr lang="fr-FR" dirty="0"/>
          </a:p>
        </p:txBody>
      </p:sp>
      <p:pic>
        <p:nvPicPr>
          <p:cNvPr id="1026" name="Picture 2" descr="http://www.coopuqam.com/DATA/ITEM/grande/13847%7Ev%7EAncres_de_carriere__Decouvrir_ses_veritables_valeurs.jpg"/>
          <p:cNvPicPr>
            <a:picLocks noChangeAspect="1" noChangeArrowheads="1"/>
          </p:cNvPicPr>
          <p:nvPr/>
        </p:nvPicPr>
        <p:blipFill>
          <a:blip r:embed="rId2" cstate="print"/>
          <a:srcRect/>
          <a:stretch>
            <a:fillRect/>
          </a:stretch>
        </p:blipFill>
        <p:spPr bwMode="auto">
          <a:xfrm>
            <a:off x="539552" y="1772816"/>
            <a:ext cx="3528392" cy="4053897"/>
          </a:xfrm>
          <a:prstGeom prst="rect">
            <a:avLst/>
          </a:prstGeom>
          <a:noFill/>
        </p:spPr>
      </p:pic>
      <p:pic>
        <p:nvPicPr>
          <p:cNvPr id="1028" name="Picture 4" descr="http://www.gsconsultants.net/courses/strong05/images/riasec.png"/>
          <p:cNvPicPr>
            <a:picLocks noChangeAspect="1" noChangeArrowheads="1"/>
          </p:cNvPicPr>
          <p:nvPr/>
        </p:nvPicPr>
        <p:blipFill>
          <a:blip r:embed="rId3" cstate="print"/>
          <a:srcRect/>
          <a:stretch>
            <a:fillRect/>
          </a:stretch>
        </p:blipFill>
        <p:spPr bwMode="auto">
          <a:xfrm>
            <a:off x="4499992" y="1916832"/>
            <a:ext cx="4286250" cy="3810000"/>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75</a:t>
            </a:fld>
            <a:endParaRPr lang="fr-FR"/>
          </a:p>
        </p:txBody>
      </p:sp>
    </p:spTree>
    <p:extLst>
      <p:ext uri="{BB962C8B-B14F-4D97-AF65-F5344CB8AC3E}">
        <p14:creationId xmlns:p14="http://schemas.microsoft.com/office/powerpoint/2010/main" val="9357382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Ancres de carrière (</a:t>
            </a:r>
            <a:r>
              <a:rPr lang="fr-FR" dirty="0" err="1" smtClean="0"/>
              <a:t>Schien</a:t>
            </a:r>
            <a:r>
              <a:rPr lang="fr-FR" dirty="0" smtClean="0"/>
              <a:t>): Larguer les amarres!  </a:t>
            </a:r>
            <a:endParaRPr lang="fr-FR" dirty="0"/>
          </a:p>
        </p:txBody>
      </p:sp>
      <p:sp>
        <p:nvSpPr>
          <p:cNvPr id="3" name="Espace réservé du contenu 2"/>
          <p:cNvSpPr>
            <a:spLocks noGrp="1"/>
          </p:cNvSpPr>
          <p:nvPr>
            <p:ph sz="quarter" idx="1"/>
          </p:nvPr>
        </p:nvSpPr>
        <p:spPr>
          <a:xfrm>
            <a:off x="827584" y="6165304"/>
            <a:ext cx="7859216" cy="576064"/>
          </a:xfrm>
        </p:spPr>
        <p:txBody>
          <a:bodyPr>
            <a:normAutofit/>
          </a:bodyPr>
          <a:lstStyle/>
          <a:p>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2123728" y="1340768"/>
            <a:ext cx="5391472" cy="5112568"/>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76</a:t>
            </a:fld>
            <a:endParaRPr lang="fr-FR"/>
          </a:p>
        </p:txBody>
      </p:sp>
    </p:spTree>
    <p:extLst>
      <p:ext uri="{BB962C8B-B14F-4D97-AF65-F5344CB8AC3E}">
        <p14:creationId xmlns:p14="http://schemas.microsoft.com/office/powerpoint/2010/main" val="20179217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Qu’est-ce qu’une ancre de carrière?</a:t>
            </a:r>
            <a:endParaRPr lang="fr-FR" dirty="0"/>
          </a:p>
        </p:txBody>
      </p:sp>
      <p:sp>
        <p:nvSpPr>
          <p:cNvPr id="3" name="Espace réservé du contenu 2"/>
          <p:cNvSpPr>
            <a:spLocks noGrp="1"/>
          </p:cNvSpPr>
          <p:nvPr>
            <p:ph sz="quarter" idx="1"/>
          </p:nvPr>
        </p:nvSpPr>
        <p:spPr>
          <a:xfrm>
            <a:off x="914400" y="1447800"/>
            <a:ext cx="7772400" cy="3421360"/>
          </a:xfrm>
        </p:spPr>
        <p:txBody>
          <a:bodyPr>
            <a:normAutofit lnSpcReduction="10000"/>
          </a:bodyPr>
          <a:lstStyle/>
          <a:p>
            <a:pPr algn="just">
              <a:buNone/>
            </a:pPr>
            <a:r>
              <a:rPr lang="fr-FR" sz="2800" dirty="0" smtClean="0">
                <a:solidFill>
                  <a:srgbClr val="000000"/>
                </a:solidFill>
                <a:latin typeface="ATRotisSerif"/>
              </a:rPr>
              <a:t>	Une ancre de carrière correspond à ce qu’une personne considère de plus important et de non négociable dans sa carrière. Elle guide et contraint toutes les décisions majeures de la carrière. </a:t>
            </a:r>
            <a:r>
              <a:rPr lang="fr-FR" sz="2800" dirty="0" smtClean="0">
                <a:solidFill>
                  <a:srgbClr val="434343"/>
                </a:solidFill>
                <a:latin typeface="ATRotisSerif"/>
              </a:rPr>
              <a:t>Les ancres de carrière permettent de faire la distinction entre ce qui est un moyen et ce qui est une fin en soi dans les choix de carrière.</a:t>
            </a:r>
            <a:endParaRPr lang="fr-FR" dirty="0"/>
          </a:p>
        </p:txBody>
      </p:sp>
      <p:pic>
        <p:nvPicPr>
          <p:cNvPr id="10242" name="Picture 2"/>
          <p:cNvPicPr>
            <a:picLocks noChangeAspect="1" noChangeArrowheads="1"/>
          </p:cNvPicPr>
          <p:nvPr/>
        </p:nvPicPr>
        <p:blipFill>
          <a:blip r:embed="rId2" cstate="print"/>
          <a:srcRect/>
          <a:stretch>
            <a:fillRect/>
          </a:stretch>
        </p:blipFill>
        <p:spPr bwMode="auto">
          <a:xfrm>
            <a:off x="3419872" y="4221088"/>
            <a:ext cx="2075508" cy="2429087"/>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77</a:t>
            </a:fld>
            <a:endParaRPr lang="fr-FR"/>
          </a:p>
        </p:txBody>
      </p:sp>
    </p:spTree>
    <p:extLst>
      <p:ext uri="{BB962C8B-B14F-4D97-AF65-F5344CB8AC3E}">
        <p14:creationId xmlns:p14="http://schemas.microsoft.com/office/powerpoint/2010/main" val="26320223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ANCRE 1: Technique, Expertise, Compétences</a:t>
            </a:r>
            <a:endParaRPr lang="fr-FR" dirty="0"/>
          </a:p>
        </p:txBody>
      </p:sp>
      <p:sp>
        <p:nvSpPr>
          <p:cNvPr id="3" name="Espace réservé du contenu 2"/>
          <p:cNvSpPr>
            <a:spLocks noGrp="1"/>
          </p:cNvSpPr>
          <p:nvPr>
            <p:ph sz="quarter" idx="1"/>
          </p:nvPr>
        </p:nvSpPr>
        <p:spPr>
          <a:xfrm>
            <a:off x="914400" y="1447800"/>
            <a:ext cx="7772400" cy="3133328"/>
          </a:xfrm>
        </p:spPr>
        <p:txBody>
          <a:bodyPr/>
          <a:lstStyle/>
          <a:p>
            <a:pPr algn="just">
              <a:buNone/>
            </a:pPr>
            <a:r>
              <a:rPr lang="fr-FR" sz="2800" dirty="0" smtClean="0">
                <a:latin typeface="Arial"/>
              </a:rPr>
              <a:t>	Si votre ancre de carrière est la compétence dans un domaine fonctionnel ou technique, ce que vous n'abandonnerez pas est l'opportunité de mettre en œuvre vos talents, vos compétences dans votre domaine et de continuer à développer ces talents et ces compétences toujours à un plus haut niveau.</a:t>
            </a: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3491880" y="4509120"/>
            <a:ext cx="2021210" cy="2021210"/>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78</a:t>
            </a:fld>
            <a:endParaRPr lang="fr-FR"/>
          </a:p>
        </p:txBody>
      </p:sp>
    </p:spTree>
    <p:extLst>
      <p:ext uri="{BB962C8B-B14F-4D97-AF65-F5344CB8AC3E}">
        <p14:creationId xmlns:p14="http://schemas.microsoft.com/office/powerpoint/2010/main" val="32616004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ANCRE 2: Décision, Management</a:t>
            </a:r>
            <a:endParaRPr lang="fr-FR" dirty="0"/>
          </a:p>
        </p:txBody>
      </p:sp>
      <p:sp>
        <p:nvSpPr>
          <p:cNvPr id="3" name="Espace réservé du contenu 2"/>
          <p:cNvSpPr>
            <a:spLocks noGrp="1"/>
          </p:cNvSpPr>
          <p:nvPr>
            <p:ph sz="quarter" idx="1"/>
          </p:nvPr>
        </p:nvSpPr>
        <p:spPr>
          <a:xfrm>
            <a:off x="914400" y="1447800"/>
            <a:ext cx="7772400" cy="3565376"/>
          </a:xfrm>
        </p:spPr>
        <p:txBody>
          <a:bodyPr>
            <a:normAutofit lnSpcReduction="10000"/>
          </a:bodyPr>
          <a:lstStyle/>
          <a:p>
            <a:pPr algn="just">
              <a:buNone/>
            </a:pPr>
            <a:r>
              <a:rPr lang="fr-FR" sz="2800" dirty="0" smtClean="0">
                <a:latin typeface="Arial"/>
              </a:rPr>
              <a:t>	Si votre ancre de carrière est la décision et le management, ce que vous n'abandonnerez pas est l'opportunité d'atteindre un haut niveau dans l'organisation, d'intégrer les efforts des autres en contrôlant différentes fonctions, d'être responsable du résultat d'une unité et de vous identifier par votre propre  travail au succès de l'organisation pour laquelle vous travaillez.</a:t>
            </a:r>
            <a:endParaRPr lang="fr-FR" dirty="0"/>
          </a:p>
        </p:txBody>
      </p:sp>
      <p:pic>
        <p:nvPicPr>
          <p:cNvPr id="3074" name="Picture 2"/>
          <p:cNvPicPr>
            <a:picLocks noChangeAspect="1" noChangeArrowheads="1"/>
          </p:cNvPicPr>
          <p:nvPr/>
        </p:nvPicPr>
        <p:blipFill>
          <a:blip r:embed="rId2" cstate="print"/>
          <a:srcRect/>
          <a:stretch>
            <a:fillRect/>
          </a:stretch>
        </p:blipFill>
        <p:spPr bwMode="auto">
          <a:xfrm>
            <a:off x="3707904" y="5013176"/>
            <a:ext cx="1781944" cy="1637928"/>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79</a:t>
            </a:fld>
            <a:endParaRPr lang="fr-FR"/>
          </a:p>
        </p:txBody>
      </p:sp>
    </p:spTree>
    <p:extLst>
      <p:ext uri="{BB962C8B-B14F-4D97-AF65-F5344CB8AC3E}">
        <p14:creationId xmlns:p14="http://schemas.microsoft.com/office/powerpoint/2010/main" val="4132602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06090"/>
          </a:xfrm>
        </p:spPr>
        <p:txBody>
          <a:bodyPr>
            <a:normAutofit fontScale="90000"/>
          </a:bodyPr>
          <a:lstStyle/>
          <a:p>
            <a:r>
              <a:rPr lang="fr-FR" dirty="0" smtClean="0"/>
              <a:t>Ce que dit l’étymologie</a:t>
            </a:r>
            <a:endParaRPr lang="fr-FR" dirty="0"/>
          </a:p>
        </p:txBody>
      </p:sp>
      <p:sp>
        <p:nvSpPr>
          <p:cNvPr id="3" name="Espace réservé du contenu 2"/>
          <p:cNvSpPr>
            <a:spLocks noGrp="1"/>
          </p:cNvSpPr>
          <p:nvPr>
            <p:ph sz="quarter" idx="1"/>
          </p:nvPr>
        </p:nvSpPr>
        <p:spPr>
          <a:xfrm>
            <a:off x="539552" y="1340768"/>
            <a:ext cx="3816424" cy="4896544"/>
          </a:xfrm>
        </p:spPr>
        <p:txBody>
          <a:bodyPr>
            <a:normAutofit fontScale="92500" lnSpcReduction="20000"/>
          </a:bodyPr>
          <a:lstStyle/>
          <a:p>
            <a:r>
              <a:rPr lang="fr-FR" dirty="0" smtClean="0"/>
              <a:t>De l’ancien français </a:t>
            </a:r>
            <a:r>
              <a:rPr lang="fr-FR" i="1" u="sng" dirty="0" err="1" smtClean="0"/>
              <a:t>engigneor</a:t>
            </a:r>
            <a:r>
              <a:rPr lang="fr-FR" dirty="0" smtClean="0"/>
              <a:t>, qui désigne un constructeur d’engins de guerre. Il représente celui qui construisait ou inventait des machines de guerre ou qui assurait la conception et l’exécution des ouvrages de fortification ou de siège des places fortes.</a:t>
            </a:r>
          </a:p>
          <a:p>
            <a:r>
              <a:rPr lang="fr-FR" dirty="0" smtClean="0"/>
              <a:t>Du latin </a:t>
            </a:r>
            <a:r>
              <a:rPr lang="fr-FR" i="1" dirty="0" err="1" smtClean="0"/>
              <a:t>gignere</a:t>
            </a:r>
            <a:r>
              <a:rPr lang="fr-FR" i="1" dirty="0" smtClean="0"/>
              <a:t>: </a:t>
            </a:r>
            <a:r>
              <a:rPr lang="fr-FR" dirty="0" smtClean="0"/>
              <a:t>engendrer, créer, mettre au monde composant du mot </a:t>
            </a:r>
            <a:r>
              <a:rPr lang="fr-FR" i="1" dirty="0" err="1" smtClean="0"/>
              <a:t>ingenium</a:t>
            </a:r>
            <a:r>
              <a:rPr lang="fr-FR" i="1" dirty="0" smtClean="0"/>
              <a:t>: </a:t>
            </a:r>
            <a:r>
              <a:rPr lang="fr-FR" dirty="0" smtClean="0"/>
              <a:t>esprit, talent, intelligence, savoir-faire, génie…</a:t>
            </a:r>
          </a:p>
        </p:txBody>
      </p:sp>
      <p:pic>
        <p:nvPicPr>
          <p:cNvPr id="2050" name="Picture 2" descr="http://www.cefi.org/CEFINET/DONN_REF/HISTOIRE/ECP/SCHEMA.GIF"/>
          <p:cNvPicPr>
            <a:picLocks noChangeAspect="1" noChangeArrowheads="1"/>
          </p:cNvPicPr>
          <p:nvPr/>
        </p:nvPicPr>
        <p:blipFill>
          <a:blip r:embed="rId2" cstate="print"/>
          <a:srcRect/>
          <a:stretch>
            <a:fillRect/>
          </a:stretch>
        </p:blipFill>
        <p:spPr bwMode="auto">
          <a:xfrm>
            <a:off x="4572000" y="1340768"/>
            <a:ext cx="4104456" cy="4943158"/>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8</a:t>
            </a:fld>
            <a:endParaRPr lang="fr-F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ANCRE 3: Autonomie, Indépendance</a:t>
            </a:r>
            <a:endParaRPr lang="fr-FR" dirty="0"/>
          </a:p>
        </p:txBody>
      </p:sp>
      <p:sp>
        <p:nvSpPr>
          <p:cNvPr id="3" name="Espace réservé du contenu 2"/>
          <p:cNvSpPr>
            <a:spLocks noGrp="1"/>
          </p:cNvSpPr>
          <p:nvPr>
            <p:ph sz="quarter" idx="1"/>
          </p:nvPr>
        </p:nvSpPr>
        <p:spPr>
          <a:xfrm>
            <a:off x="2195736" y="1447800"/>
            <a:ext cx="6491064" cy="4357464"/>
          </a:xfrm>
        </p:spPr>
        <p:txBody>
          <a:bodyPr>
            <a:normAutofit fontScale="85000" lnSpcReduction="20000"/>
          </a:bodyPr>
          <a:lstStyle/>
          <a:p>
            <a:pPr algn="just">
              <a:buNone/>
            </a:pPr>
            <a:r>
              <a:rPr lang="fr-FR" sz="2800" dirty="0" smtClean="0">
                <a:latin typeface="Arial"/>
              </a:rPr>
              <a:t>   Si votre ancre de carrière est l'autonomie et l'indépendance, ce que vous n'abandonnerez pas est l'opportunité de définir votre propre travail à votre propre façon. Si vous êtes dans une organisation, vous souhaitez rester dans les activités qui vous permettent d'être flexible quant à la façon de travailler. Si vous ne pouvez supporter les règles organisationnelles et les restrictions à un quelconque degré, vous recherchez des activités qui vous permettent d'obtenir la liberté que vous recherchez, comme par exemple l'enseignement et le conseil.</a:t>
            </a:r>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323528" y="1412776"/>
            <a:ext cx="2075494" cy="4214267"/>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80</a:t>
            </a:fld>
            <a:endParaRPr lang="fr-FR"/>
          </a:p>
        </p:txBody>
      </p:sp>
    </p:spTree>
    <p:extLst>
      <p:ext uri="{BB962C8B-B14F-4D97-AF65-F5344CB8AC3E}">
        <p14:creationId xmlns:p14="http://schemas.microsoft.com/office/powerpoint/2010/main" val="27749244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60648"/>
            <a:ext cx="7772400" cy="1143000"/>
          </a:xfrm>
        </p:spPr>
        <p:txBody>
          <a:bodyPr/>
          <a:lstStyle/>
          <a:p>
            <a:r>
              <a:rPr lang="fr-FR" dirty="0" smtClean="0"/>
              <a:t>ANCRE 4: Sécurité, Stabilité</a:t>
            </a:r>
            <a:endParaRPr lang="fr-FR" dirty="0"/>
          </a:p>
        </p:txBody>
      </p:sp>
      <p:sp>
        <p:nvSpPr>
          <p:cNvPr id="3" name="Espace réservé du contenu 2"/>
          <p:cNvSpPr>
            <a:spLocks noGrp="1"/>
          </p:cNvSpPr>
          <p:nvPr>
            <p:ph sz="quarter" idx="1"/>
          </p:nvPr>
        </p:nvSpPr>
        <p:spPr>
          <a:xfrm>
            <a:off x="914400" y="1447800"/>
            <a:ext cx="7772400" cy="3997424"/>
          </a:xfrm>
        </p:spPr>
        <p:txBody>
          <a:bodyPr>
            <a:normAutofit fontScale="85000" lnSpcReduction="20000"/>
          </a:bodyPr>
          <a:lstStyle/>
          <a:p>
            <a:pPr algn="just">
              <a:buNone/>
            </a:pPr>
            <a:r>
              <a:rPr lang="fr-FR" sz="2800" dirty="0" smtClean="0">
                <a:latin typeface="Arial"/>
              </a:rPr>
              <a:t>	Si votre ancre de carrière est la sécurité, la stabilité, ce que vous n'abandonnerez pas est la sécurité de l’emploi ou votre poste dans une organisation stable. Votre préoccupation principale est d'obtenir le sentiment d‘être installé dans un travail afin de pouvoir vous détendre. L'ancre montre une préoccupation pour la sécurité financière (retraite, plan de prévoyance) ou la sécurité de l’emploi. Vous êtes moins concerné par le contenu de votre travail et le rang que vous atteignez dans l'organisation, bien que vous puissiez atteindre un haut niveau si votre talent le permet.</a:t>
            </a:r>
            <a:endParaRPr lang="fr-FR" dirty="0"/>
          </a:p>
        </p:txBody>
      </p:sp>
      <p:pic>
        <p:nvPicPr>
          <p:cNvPr id="5122" name="Picture 2"/>
          <p:cNvPicPr>
            <a:picLocks noChangeAspect="1" noChangeArrowheads="1"/>
          </p:cNvPicPr>
          <p:nvPr/>
        </p:nvPicPr>
        <p:blipFill>
          <a:blip r:embed="rId2" cstate="print"/>
          <a:srcRect/>
          <a:stretch>
            <a:fillRect/>
          </a:stretch>
        </p:blipFill>
        <p:spPr bwMode="auto">
          <a:xfrm>
            <a:off x="3851920" y="5157192"/>
            <a:ext cx="1226561" cy="1484784"/>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81</a:t>
            </a:fld>
            <a:endParaRPr lang="fr-FR"/>
          </a:p>
        </p:txBody>
      </p:sp>
    </p:spTree>
    <p:extLst>
      <p:ext uri="{BB962C8B-B14F-4D97-AF65-F5344CB8AC3E}">
        <p14:creationId xmlns:p14="http://schemas.microsoft.com/office/powerpoint/2010/main" val="28108792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Ancre 5: Créativité, Entreprenariat</a:t>
            </a:r>
            <a:endParaRPr lang="fr-FR" dirty="0"/>
          </a:p>
        </p:txBody>
      </p:sp>
      <p:sp>
        <p:nvSpPr>
          <p:cNvPr id="3" name="Espace réservé du contenu 2"/>
          <p:cNvSpPr>
            <a:spLocks noGrp="1"/>
          </p:cNvSpPr>
          <p:nvPr>
            <p:ph sz="quarter" idx="1"/>
          </p:nvPr>
        </p:nvSpPr>
        <p:spPr>
          <a:xfrm>
            <a:off x="914400" y="1447800"/>
            <a:ext cx="7772400" cy="3565376"/>
          </a:xfrm>
        </p:spPr>
        <p:txBody>
          <a:bodyPr>
            <a:normAutofit lnSpcReduction="10000"/>
          </a:bodyPr>
          <a:lstStyle/>
          <a:p>
            <a:pPr algn="just">
              <a:buNone/>
            </a:pPr>
            <a:r>
              <a:rPr lang="fr-FR" sz="2800" dirty="0" smtClean="0">
                <a:latin typeface="Arial"/>
              </a:rPr>
              <a:t>	Si votre ancre de carrière est la créativité entrepreneuriale, ce que vous n'abandonnerez pas est l'opportunité de bâtir votre propre organisation ou entreprise, à partir de vos propres capacités et volontés. Vous pourrez travailler pour d'autres et ainsi apprendre et évaluer de futures opportunités, mais vous vous mettrez à votre compte dès que vous vous sentirez capable de le faire.</a:t>
            </a:r>
            <a:endParaRPr lang="fr-FR" dirty="0"/>
          </a:p>
        </p:txBody>
      </p:sp>
      <p:pic>
        <p:nvPicPr>
          <p:cNvPr id="6146" name="Picture 2"/>
          <p:cNvPicPr>
            <a:picLocks noChangeAspect="1" noChangeArrowheads="1"/>
          </p:cNvPicPr>
          <p:nvPr/>
        </p:nvPicPr>
        <p:blipFill>
          <a:blip r:embed="rId2" cstate="print"/>
          <a:srcRect/>
          <a:stretch>
            <a:fillRect/>
          </a:stretch>
        </p:blipFill>
        <p:spPr bwMode="auto">
          <a:xfrm>
            <a:off x="2915816" y="4941168"/>
            <a:ext cx="2848372" cy="1705633"/>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82</a:t>
            </a:fld>
            <a:endParaRPr lang="fr-FR"/>
          </a:p>
        </p:txBody>
      </p:sp>
    </p:spTree>
    <p:extLst>
      <p:ext uri="{BB962C8B-B14F-4D97-AF65-F5344CB8AC3E}">
        <p14:creationId xmlns:p14="http://schemas.microsoft.com/office/powerpoint/2010/main" val="41735715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ANCRE 6: Altruisme, Dévouement</a:t>
            </a:r>
            <a:endParaRPr lang="fr-FR" dirty="0"/>
          </a:p>
        </p:txBody>
      </p:sp>
      <p:sp>
        <p:nvSpPr>
          <p:cNvPr id="3" name="Espace réservé du contenu 2"/>
          <p:cNvSpPr>
            <a:spLocks noGrp="1"/>
          </p:cNvSpPr>
          <p:nvPr>
            <p:ph sz="quarter" idx="1"/>
          </p:nvPr>
        </p:nvSpPr>
        <p:spPr>
          <a:xfrm>
            <a:off x="914400" y="1447800"/>
            <a:ext cx="7772400" cy="3493368"/>
          </a:xfrm>
        </p:spPr>
        <p:txBody>
          <a:bodyPr>
            <a:normAutofit lnSpcReduction="10000"/>
          </a:bodyPr>
          <a:lstStyle/>
          <a:p>
            <a:pPr algn="just">
              <a:buNone/>
            </a:pPr>
            <a:r>
              <a:rPr lang="fr-FR" sz="2800" dirty="0" smtClean="0">
                <a:latin typeface="Arial"/>
              </a:rPr>
              <a:t>	Si votre ancre de carrière est le service à une cause, ce que vous n'abandonnerez pas est l'opportunité de développer des travaux qui soient conformes à des valeurs comme par exemple de rendre le monde meilleur, plus agréable à vivre, en résolvant des problèmes environnementaux, en améliorant l'harmonie, la sécurité, en aidant les autres…</a:t>
            </a:r>
            <a:endParaRPr lang="fr-FR" dirty="0"/>
          </a:p>
        </p:txBody>
      </p:sp>
      <p:pic>
        <p:nvPicPr>
          <p:cNvPr id="7170" name="Picture 2"/>
          <p:cNvPicPr>
            <a:picLocks noChangeAspect="1" noChangeArrowheads="1"/>
          </p:cNvPicPr>
          <p:nvPr/>
        </p:nvPicPr>
        <p:blipFill>
          <a:blip r:embed="rId2" cstate="print"/>
          <a:srcRect/>
          <a:stretch>
            <a:fillRect/>
          </a:stretch>
        </p:blipFill>
        <p:spPr bwMode="auto">
          <a:xfrm>
            <a:off x="3419872" y="4581128"/>
            <a:ext cx="2161783" cy="1988840"/>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83</a:t>
            </a:fld>
            <a:endParaRPr lang="fr-FR"/>
          </a:p>
        </p:txBody>
      </p:sp>
    </p:spTree>
    <p:extLst>
      <p:ext uri="{BB962C8B-B14F-4D97-AF65-F5344CB8AC3E}">
        <p14:creationId xmlns:p14="http://schemas.microsoft.com/office/powerpoint/2010/main" val="15491718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ANCRE 7: Défi, pur Challenge</a:t>
            </a:r>
            <a:endParaRPr lang="fr-FR" dirty="0"/>
          </a:p>
        </p:txBody>
      </p:sp>
      <p:sp>
        <p:nvSpPr>
          <p:cNvPr id="3" name="Espace réservé du contenu 2"/>
          <p:cNvSpPr>
            <a:spLocks noGrp="1"/>
          </p:cNvSpPr>
          <p:nvPr>
            <p:ph sz="quarter" idx="1"/>
          </p:nvPr>
        </p:nvSpPr>
        <p:spPr>
          <a:xfrm>
            <a:off x="914400" y="1447800"/>
            <a:ext cx="7772400" cy="3421360"/>
          </a:xfrm>
        </p:spPr>
        <p:txBody>
          <a:bodyPr>
            <a:normAutofit fontScale="92500" lnSpcReduction="20000"/>
          </a:bodyPr>
          <a:lstStyle/>
          <a:p>
            <a:pPr algn="just">
              <a:buNone/>
            </a:pPr>
            <a:r>
              <a:rPr lang="fr-FR" sz="2800" dirty="0" smtClean="0">
                <a:latin typeface="Arial"/>
              </a:rPr>
              <a:t>	Si votre ancre de carrière est le défi pur, ce que vous n'abandonnerez pas est l'opportunité de travailler sur des solutions à des problèmes apparemment insolubles, de gagner sur des opposants particulièrement pugnaces, de surmonter des obstacles difficiles. Pour vous, la raison essentielle de poursuivre un travail ou une carrière est qu'il ou elle permet de gagner sur l'impossible et d’apparaître comme étant le meilleur.</a:t>
            </a:r>
            <a:endParaRPr lang="fr-FR" dirty="0"/>
          </a:p>
        </p:txBody>
      </p:sp>
      <p:pic>
        <p:nvPicPr>
          <p:cNvPr id="8194" name="Picture 2"/>
          <p:cNvPicPr>
            <a:picLocks noChangeAspect="1" noChangeArrowheads="1"/>
          </p:cNvPicPr>
          <p:nvPr/>
        </p:nvPicPr>
        <p:blipFill>
          <a:blip r:embed="rId2" cstate="print"/>
          <a:srcRect/>
          <a:stretch>
            <a:fillRect/>
          </a:stretch>
        </p:blipFill>
        <p:spPr bwMode="auto">
          <a:xfrm>
            <a:off x="3491880" y="4581128"/>
            <a:ext cx="2546648" cy="1909986"/>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84</a:t>
            </a:fld>
            <a:endParaRPr lang="fr-FR"/>
          </a:p>
        </p:txBody>
      </p:sp>
    </p:spTree>
    <p:extLst>
      <p:ext uri="{BB962C8B-B14F-4D97-AF65-F5344CB8AC3E}">
        <p14:creationId xmlns:p14="http://schemas.microsoft.com/office/powerpoint/2010/main" val="6908591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ANCRE 8: Qualité de vie, Equilibre vie professionnelle / personnelle</a:t>
            </a:r>
            <a:endParaRPr lang="fr-FR" dirty="0"/>
          </a:p>
        </p:txBody>
      </p:sp>
      <p:sp>
        <p:nvSpPr>
          <p:cNvPr id="3" name="Espace réservé du contenu 2"/>
          <p:cNvSpPr>
            <a:spLocks noGrp="1"/>
          </p:cNvSpPr>
          <p:nvPr>
            <p:ph sz="quarter" idx="1"/>
          </p:nvPr>
        </p:nvSpPr>
        <p:spPr>
          <a:xfrm>
            <a:off x="914400" y="1447800"/>
            <a:ext cx="7772400" cy="3925416"/>
          </a:xfrm>
        </p:spPr>
        <p:txBody>
          <a:bodyPr>
            <a:normAutofit fontScale="85000" lnSpcReduction="20000"/>
          </a:bodyPr>
          <a:lstStyle/>
          <a:p>
            <a:pPr algn="just">
              <a:buNone/>
            </a:pPr>
            <a:r>
              <a:rPr lang="fr-FR" sz="2800" dirty="0" smtClean="0">
                <a:latin typeface="Arial"/>
              </a:rPr>
              <a:t>	Si votre ancre de carrière est le style de vie, vous n'abandonnerez pas une situation qui vous permette un équilibre et l'intégration de vos besoins personnels, vos besoins familiaux, et les nécessités de votre carrière. Vous voulez que tous les secteurs majeurs de votre vie deviennent un tout intégré, et pour cela vous avez besoin d'une situation de carrière qui permette suffisamment de flexibilité pour accomplir une telle intégration. Vous pouvez avoir à sacrifier certains aspects de la carrière (par exemple, un déplacement géographique) et vous définissez le succès dans des termes qui vont au delà du succès professionnel.</a:t>
            </a:r>
            <a:endParaRPr lang="fr-FR" dirty="0"/>
          </a:p>
        </p:txBody>
      </p:sp>
      <p:pic>
        <p:nvPicPr>
          <p:cNvPr id="9218" name="Picture 2"/>
          <p:cNvPicPr>
            <a:picLocks noChangeAspect="1" noChangeArrowheads="1"/>
          </p:cNvPicPr>
          <p:nvPr/>
        </p:nvPicPr>
        <p:blipFill>
          <a:blip r:embed="rId2" cstate="print"/>
          <a:srcRect/>
          <a:stretch>
            <a:fillRect/>
          </a:stretch>
        </p:blipFill>
        <p:spPr bwMode="auto">
          <a:xfrm>
            <a:off x="4577112" y="5013176"/>
            <a:ext cx="1596253" cy="1577583"/>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85</a:t>
            </a:fld>
            <a:endParaRPr lang="fr-FR"/>
          </a:p>
        </p:txBody>
      </p:sp>
    </p:spTree>
    <p:extLst>
      <p:ext uri="{BB962C8B-B14F-4D97-AF65-F5344CB8AC3E}">
        <p14:creationId xmlns:p14="http://schemas.microsoft.com/office/powerpoint/2010/main" val="7860802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pour finir, le « portrait robot »</a:t>
            </a:r>
            <a:endParaRPr lang="fr-FR" dirty="0"/>
          </a:p>
        </p:txBody>
      </p:sp>
      <p:sp>
        <p:nvSpPr>
          <p:cNvPr id="3" name="Espace réservé du contenu 2"/>
          <p:cNvSpPr>
            <a:spLocks noGrp="1"/>
          </p:cNvSpPr>
          <p:nvPr>
            <p:ph sz="quarter" idx="1"/>
          </p:nvPr>
        </p:nvSpPr>
        <p:spPr>
          <a:xfrm>
            <a:off x="251520" y="5445224"/>
            <a:ext cx="8435280" cy="1152128"/>
          </a:xfrm>
        </p:spPr>
        <p:txBody>
          <a:bodyPr>
            <a:normAutofit fontScale="70000" lnSpcReduction="20000"/>
          </a:bodyPr>
          <a:lstStyle/>
          <a:p>
            <a:pPr>
              <a:buNone/>
            </a:pPr>
            <a:r>
              <a:rPr lang="fr-FR" sz="4000" dirty="0" smtClean="0"/>
              <a:t>De vos savoir-faire, savoir-être et motivations: la base de tout projet professionnel et de toute communication professionnelle. L’ESSENTIEL EST FAIT!!!</a:t>
            </a:r>
            <a:endParaRPr lang="fr-FR" sz="4000" dirty="0"/>
          </a:p>
        </p:txBody>
      </p:sp>
      <p:pic>
        <p:nvPicPr>
          <p:cNvPr id="1027" name="Picture 3"/>
          <p:cNvPicPr>
            <a:picLocks noChangeAspect="1" noChangeArrowheads="1"/>
          </p:cNvPicPr>
          <p:nvPr/>
        </p:nvPicPr>
        <p:blipFill>
          <a:blip r:embed="rId2" cstate="print"/>
          <a:srcRect/>
          <a:stretch>
            <a:fillRect/>
          </a:stretch>
        </p:blipFill>
        <p:spPr bwMode="auto">
          <a:xfrm>
            <a:off x="2483768" y="1268760"/>
            <a:ext cx="4009628" cy="4009628"/>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86</a:t>
            </a:fld>
            <a:endParaRPr lang="fr-FR"/>
          </a:p>
        </p:txBody>
      </p:sp>
    </p:spTree>
    <p:extLst>
      <p:ext uri="{BB962C8B-B14F-4D97-AF65-F5344CB8AC3E}">
        <p14:creationId xmlns:p14="http://schemas.microsoft.com/office/powerpoint/2010/main" val="55652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0648"/>
            <a:ext cx="8435280" cy="936104"/>
          </a:xfrm>
        </p:spPr>
        <p:txBody>
          <a:bodyPr>
            <a:normAutofit fontScale="90000"/>
          </a:bodyPr>
          <a:lstStyle/>
          <a:p>
            <a:r>
              <a:rPr lang="fr-FR" dirty="0" smtClean="0"/>
              <a:t>L’Antiquité: un statut nécessaire mais dénigré</a:t>
            </a:r>
            <a:endParaRPr lang="fr-FR" dirty="0"/>
          </a:p>
        </p:txBody>
      </p:sp>
      <p:sp>
        <p:nvSpPr>
          <p:cNvPr id="3" name="Espace réservé du contenu 2"/>
          <p:cNvSpPr>
            <a:spLocks noGrp="1"/>
          </p:cNvSpPr>
          <p:nvPr>
            <p:ph sz="quarter" idx="1"/>
          </p:nvPr>
        </p:nvSpPr>
        <p:spPr>
          <a:xfrm>
            <a:off x="395536" y="5661248"/>
            <a:ext cx="8291264" cy="936104"/>
          </a:xfrm>
        </p:spPr>
        <p:txBody>
          <a:bodyPr>
            <a:normAutofit fontScale="77500" lnSpcReduction="20000"/>
          </a:bodyPr>
          <a:lstStyle/>
          <a:p>
            <a:r>
              <a:rPr lang="fr-FR" dirty="0" smtClean="0"/>
              <a:t>Archimède, buste antique.</a:t>
            </a:r>
          </a:p>
          <a:p>
            <a:r>
              <a:rPr lang="fr-FR" dirty="0" smtClean="0"/>
              <a:t>Au sophiste </a:t>
            </a:r>
            <a:r>
              <a:rPr lang="fr-FR" dirty="0" err="1" smtClean="0"/>
              <a:t>Calliclès</a:t>
            </a:r>
            <a:r>
              <a:rPr lang="fr-FR" dirty="0" smtClean="0"/>
              <a:t>, Socrate fait remarquer: « tu ne consentirais ni à donner à son fils la main de ta fille, ni à prendre pour toi la sienne » (Gorgias, 512c)</a:t>
            </a:r>
            <a:endParaRPr lang="fr-FR" dirty="0"/>
          </a:p>
        </p:txBody>
      </p:sp>
      <p:pic>
        <p:nvPicPr>
          <p:cNvPr id="1028" name="Picture 4" descr="http://archimede.wifeo.com/images/archimede.jpg"/>
          <p:cNvPicPr>
            <a:picLocks noChangeAspect="1" noChangeArrowheads="1"/>
          </p:cNvPicPr>
          <p:nvPr/>
        </p:nvPicPr>
        <p:blipFill>
          <a:blip r:embed="rId2" cstate="print"/>
          <a:srcRect/>
          <a:stretch>
            <a:fillRect/>
          </a:stretch>
        </p:blipFill>
        <p:spPr bwMode="auto">
          <a:xfrm>
            <a:off x="2411760" y="836712"/>
            <a:ext cx="4149080" cy="4610089"/>
          </a:xfrm>
          <a:prstGeom prst="rect">
            <a:avLst/>
          </a:prstGeom>
          <a:noFill/>
        </p:spPr>
      </p:pic>
      <p:sp>
        <p:nvSpPr>
          <p:cNvPr id="4" name="Espace réservé du numéro de diapositive 3"/>
          <p:cNvSpPr>
            <a:spLocks noGrp="1"/>
          </p:cNvSpPr>
          <p:nvPr>
            <p:ph type="sldNum" sz="quarter" idx="12"/>
          </p:nvPr>
        </p:nvSpPr>
        <p:spPr/>
        <p:txBody>
          <a:bodyPr/>
          <a:lstStyle/>
          <a:p>
            <a:fld id="{A7FCE51D-6FA6-4A3A-8E22-5F4D63A59230}" type="slidenum">
              <a:rPr lang="fr-FR" smtClean="0"/>
              <a:pPr/>
              <a:t>9</a:t>
            </a:fld>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3703</TotalTime>
  <Words>2948</Words>
  <Application>Microsoft Office PowerPoint</Application>
  <PresentationFormat>Affichage à l'écran (4:3)</PresentationFormat>
  <Paragraphs>570</Paragraphs>
  <Slides>86</Slides>
  <Notes>5</Notes>
  <HiddenSlides>0</HiddenSlides>
  <MMClips>1</MMClips>
  <ScaleCrop>false</ScaleCrop>
  <HeadingPairs>
    <vt:vector size="4" baseType="variant">
      <vt:variant>
        <vt:lpstr>Thème</vt:lpstr>
      </vt:variant>
      <vt:variant>
        <vt:i4>1</vt:i4>
      </vt:variant>
      <vt:variant>
        <vt:lpstr>Titres des diapositives</vt:lpstr>
      </vt:variant>
      <vt:variant>
        <vt:i4>86</vt:i4>
      </vt:variant>
    </vt:vector>
  </HeadingPairs>
  <TitlesOfParts>
    <vt:vector size="87" baseType="lpstr">
      <vt:lpstr>Capitaux</vt:lpstr>
      <vt:lpstr>PROJET PERSONNEL ET PROFESSIONNEL: CM1: réflexion « métiers » et bilan personnel </vt:lpstr>
      <vt:lpstr>Objectifs du cours</vt:lpstr>
      <vt:lpstr>Modalités d’évaluation </vt:lpstr>
      <vt:lpstr>Point n°1: Etude marché du travail et métiers </vt:lpstr>
      <vt:lpstr>Qu’est-ce qu’un ingénieur?  </vt:lpstr>
      <vt:lpstr>Savez-vous définir votre futur métier? </vt:lpstr>
      <vt:lpstr>Déroulé de séance</vt:lpstr>
      <vt:lpstr>Ce que dit l’étymologie</vt:lpstr>
      <vt:lpstr>L’Antiquité: un statut nécessaire mais dénigré</vt:lpstr>
      <vt:lpstr>Un savoir  immense et inattendu: l’exemple de la machine d’Anticythère</vt:lpstr>
      <vt:lpstr>L’Antiquité: des techniques d’ingénierie dignes des Centraliens d’aujourd’hui</vt:lpstr>
      <vt:lpstr>La Renaissance ou la naissance des sciences « mécanistes » et l’exploration  des « lois de la nature »</vt:lpstr>
      <vt:lpstr>« La science des ingénieurs » de B.F Bélidor, 1734 multiples ré-éditions=1902</vt:lpstr>
      <vt:lpstr>XVIIIème siècle, Les premières écoles: l’ingénieur au service de l’Etat </vt:lpstr>
      <vt:lpstr>L’exemple de Siméon Denis Poisson (1781-1840)</vt:lpstr>
      <vt:lpstr>XIXème siècle et l’ingénieur « industrialiste » au service du capitalisme</vt:lpstr>
      <vt:lpstr>Deuxième vague d’écoles: des ingénieurs civils au service de l’industrie</vt:lpstr>
      <vt:lpstr>Au XXème siècle: la prise en charge de la production</vt:lpstr>
      <vt:lpstr>Aujourd’hui, entre innovation, management  et stratégie </vt:lpstr>
      <vt:lpstr>L’ingénieur de demain…</vt:lpstr>
      <vt:lpstr>Derrière l’histoire, une constante émerge</vt:lpstr>
      <vt:lpstr>L’Ingénieur en France</vt:lpstr>
      <vt:lpstr>Présentation PowerPoint</vt:lpstr>
      <vt:lpstr>Double qualification: formation/expérience, phases déductives et phases inductives</vt:lpstr>
      <vt:lpstr>Les branches principales du savoir de l’ingénieur</vt:lpstr>
      <vt:lpstr>Les fonctions de l’ingénieur au sein de ces secteurs et branches professionnelles</vt:lpstr>
      <vt:lpstr>Les  5  familles principales des fonctions de l’ingénieur</vt:lpstr>
      <vt:lpstr>Présentation PowerPoint</vt:lpstr>
      <vt:lpstr>Une variété d’activités tout au long d’un processus complexe et du cycle de vie d’un produit</vt:lpstr>
      <vt:lpstr>L’éthique de l’Ingénieur: pourquoi poser le problème?</vt:lpstr>
      <vt:lpstr>Identité de l’ingénieur: une synthèse</vt:lpstr>
      <vt:lpstr>L’ingénieur en chiffres</vt:lpstr>
      <vt:lpstr>L’évolution de carrière des ingénieurs</vt:lpstr>
      <vt:lpstr>Les échelles de responsabilités</vt:lpstr>
      <vt:lpstr>Les échelles de responsabilités</vt:lpstr>
      <vt:lpstr>Une brusque montée des emplois à l’international</vt:lpstr>
      <vt:lpstr>Découverte de l’environnement professionnel et des métiers </vt:lpstr>
      <vt:lpstr>Dans différents secteurs d’activités et branches professionnelles</vt:lpstr>
      <vt:lpstr>Déterminer le métier</vt:lpstr>
      <vt:lpstr>Exemples de métiers</vt:lpstr>
      <vt:lpstr>Qu’est-ce qu’une fiche métier?</vt:lpstr>
      <vt:lpstr>Le portrait statistique du métier</vt:lpstr>
      <vt:lpstr>La découverte par le biais de l’EISTI</vt:lpstr>
      <vt:lpstr>Où trouver les infos?</vt:lpstr>
      <vt:lpstr>Et pourquoi pas démarcher les entreprises? </vt:lpstr>
      <vt:lpstr>Point n°2: Une étape incontournable, le bilan personnel, « Connais-toi toi-même » (Socrate)</vt:lpstr>
      <vt:lpstr>Quatre entrées fondamentales pour bâtir un bilan solide</vt:lpstr>
      <vt:lpstr>INTROSPECTION en action</vt:lpstr>
      <vt:lpstr> Identifiez vos compétences en plusieurs étapes: suivez le guide!</vt:lpstr>
      <vt:lpstr>La notion de compétences dans le triptyque: savoirs, savoir-faire, savoir-être</vt:lpstr>
      <vt:lpstr>Présentation PowerPoint</vt:lpstr>
      <vt:lpstr>Etape 1: Savoirs et connaissances</vt:lpstr>
      <vt:lpstr>Présentation PowerPoint</vt:lpstr>
      <vt:lpstr>Etape 2: les compétences et l’analyse de vos expériences professionnelles et autres</vt:lpstr>
      <vt:lpstr>Synthèse de l’expérience</vt:lpstr>
      <vt:lpstr>Etape 3: les savoir-faire</vt:lpstr>
      <vt:lpstr>Exercice 1: les verbes d’action</vt:lpstr>
      <vt:lpstr>Exercice 2: Quelles sont vos dominantes et la réalisation de votre graphe </vt:lpstr>
      <vt:lpstr>Exercice 3: les situations que vous préférez</vt:lpstr>
      <vt:lpstr>Etape 3: personnalité et savoir-être</vt:lpstr>
      <vt:lpstr>Exercice 1: Vos modes de pensée privilégiés</vt:lpstr>
      <vt:lpstr>Exercice 2: Portrait, ce que l’on dit de vous, ce que vous dites de vous?</vt:lpstr>
      <vt:lpstr>Etape 4: Les motivations et désirs </vt:lpstr>
      <vt:lpstr>La motivation: une définition simple</vt:lpstr>
      <vt:lpstr>L’origine mixte de la motivation</vt:lpstr>
      <vt:lpstr>Différents éléments de la motivation</vt:lpstr>
      <vt:lpstr>Les désirs: rêve ou réalité? Et si tout le champ des possibles vous était accessible</vt:lpstr>
      <vt:lpstr>Des désirs plus limités, plus conjoncturels et plus proches du réel: les souhaits</vt:lpstr>
      <vt:lpstr>Quel est votre moteur? </vt:lpstr>
      <vt:lpstr> Les messages contraignants: à la fois moteurs et inhibiteurs (définition)</vt:lpstr>
      <vt:lpstr>Chacun son moteur: les 5 messages contraignants</vt:lpstr>
      <vt:lpstr>Quelles sont vos sources de plaisir et de satisfaction</vt:lpstr>
      <vt:lpstr>Quels sont vos besoins?</vt:lpstr>
      <vt:lpstr>Quelles sont vos valeurs?</vt:lpstr>
      <vt:lpstr>Confrontation des 2 tests de motivation les plus connus en conseil d’orientation</vt:lpstr>
      <vt:lpstr>Ancres de carrière (Schien): Larguer les amarres!  </vt:lpstr>
      <vt:lpstr>Qu’est-ce qu’une ancre de carrière?</vt:lpstr>
      <vt:lpstr>ANCRE 1: Technique, Expertise, Compétences</vt:lpstr>
      <vt:lpstr>ANCRE 2: Décision, Management</vt:lpstr>
      <vt:lpstr>ANCRE 3: Autonomie, Indépendance</vt:lpstr>
      <vt:lpstr>ANCRE 4: Sécurité, Stabilité</vt:lpstr>
      <vt:lpstr>Ancre 5: Créativité, Entreprenariat</vt:lpstr>
      <vt:lpstr>ANCRE 6: Altruisme, Dévouement</vt:lpstr>
      <vt:lpstr>ANCRE 7: Défi, pur Challenge</vt:lpstr>
      <vt:lpstr>ANCRE 8: Qualité de vie, Equilibre vie professionnelle / personnelle</vt:lpstr>
      <vt:lpstr>Et pour finir, le « portrait robot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Qu’est-ce qu’un ingénieur?</dc:title>
  <dc:creator>sma</dc:creator>
  <cp:lastModifiedBy>Sophie Mano</cp:lastModifiedBy>
  <cp:revision>112</cp:revision>
  <dcterms:created xsi:type="dcterms:W3CDTF">2014-06-24T14:04:41Z</dcterms:created>
  <dcterms:modified xsi:type="dcterms:W3CDTF">2016-01-18T12:24:36Z</dcterms:modified>
</cp:coreProperties>
</file>