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6"/>
  </p:notesMasterIdLst>
  <p:sldIdLst>
    <p:sldId id="256" r:id="rId2"/>
    <p:sldId id="342" r:id="rId3"/>
    <p:sldId id="349" r:id="rId4"/>
    <p:sldId id="348" r:id="rId5"/>
    <p:sldId id="376" r:id="rId6"/>
    <p:sldId id="442" r:id="rId7"/>
    <p:sldId id="465" r:id="rId8"/>
    <p:sldId id="445" r:id="rId9"/>
    <p:sldId id="350" r:id="rId10"/>
    <p:sldId id="447" r:id="rId11"/>
    <p:sldId id="441" r:id="rId12"/>
    <p:sldId id="456" r:id="rId13"/>
    <p:sldId id="361" r:id="rId14"/>
    <p:sldId id="362" r:id="rId15"/>
    <p:sldId id="457" r:id="rId16"/>
    <p:sldId id="448" r:id="rId17"/>
    <p:sldId id="461" r:id="rId18"/>
    <p:sldId id="466" r:id="rId19"/>
    <p:sldId id="347" r:id="rId20"/>
    <p:sldId id="467" r:id="rId21"/>
    <p:sldId id="352" r:id="rId22"/>
    <p:sldId id="446" r:id="rId23"/>
    <p:sldId id="449" r:id="rId24"/>
    <p:sldId id="363" r:id="rId25"/>
    <p:sldId id="364" r:id="rId26"/>
    <p:sldId id="374" r:id="rId27"/>
    <p:sldId id="375" r:id="rId28"/>
    <p:sldId id="346" r:id="rId29"/>
    <p:sldId id="351" r:id="rId30"/>
    <p:sldId id="353" r:id="rId31"/>
    <p:sldId id="468" r:id="rId32"/>
    <p:sldId id="365" r:id="rId33"/>
    <p:sldId id="354" r:id="rId34"/>
    <p:sldId id="355" r:id="rId35"/>
    <p:sldId id="372" r:id="rId36"/>
    <p:sldId id="373" r:id="rId37"/>
    <p:sldId id="462" r:id="rId38"/>
    <p:sldId id="450" r:id="rId39"/>
    <p:sldId id="358" r:id="rId40"/>
    <p:sldId id="381" r:id="rId41"/>
    <p:sldId id="356" r:id="rId42"/>
    <p:sldId id="357" r:id="rId43"/>
    <p:sldId id="487" r:id="rId44"/>
    <p:sldId id="378" r:id="rId45"/>
    <p:sldId id="452" r:id="rId46"/>
    <p:sldId id="359" r:id="rId47"/>
    <p:sldId id="360" r:id="rId48"/>
    <p:sldId id="382" r:id="rId49"/>
    <p:sldId id="460" r:id="rId50"/>
    <p:sldId id="366" r:id="rId51"/>
    <p:sldId id="459" r:id="rId52"/>
    <p:sldId id="464" r:id="rId53"/>
    <p:sldId id="458" r:id="rId54"/>
    <p:sldId id="453" r:id="rId55"/>
    <p:sldId id="368" r:id="rId56"/>
    <p:sldId id="469" r:id="rId57"/>
    <p:sldId id="369" r:id="rId58"/>
    <p:sldId id="470" r:id="rId59"/>
    <p:sldId id="384" r:id="rId60"/>
    <p:sldId id="415" r:id="rId61"/>
    <p:sldId id="370" r:id="rId62"/>
    <p:sldId id="416" r:id="rId63"/>
    <p:sldId id="454" r:id="rId64"/>
    <p:sldId id="371" r:id="rId65"/>
    <p:sldId id="417" r:id="rId66"/>
    <p:sldId id="418" r:id="rId67"/>
    <p:sldId id="419" r:id="rId68"/>
    <p:sldId id="426" r:id="rId69"/>
    <p:sldId id="471" r:id="rId70"/>
    <p:sldId id="386" r:id="rId71"/>
    <p:sldId id="420" r:id="rId72"/>
    <p:sldId id="472" r:id="rId73"/>
    <p:sldId id="389" r:id="rId74"/>
    <p:sldId id="473" r:id="rId75"/>
    <p:sldId id="387" r:id="rId76"/>
    <p:sldId id="421" r:id="rId77"/>
    <p:sldId id="388" r:id="rId78"/>
    <p:sldId id="422" r:id="rId79"/>
    <p:sldId id="474" r:id="rId80"/>
    <p:sldId id="427" r:id="rId81"/>
    <p:sldId id="390" r:id="rId82"/>
    <p:sldId id="475" r:id="rId83"/>
    <p:sldId id="423" r:id="rId84"/>
    <p:sldId id="476" r:id="rId85"/>
    <p:sldId id="477" r:id="rId86"/>
    <p:sldId id="392" r:id="rId87"/>
    <p:sldId id="424" r:id="rId88"/>
    <p:sldId id="393" r:id="rId89"/>
    <p:sldId id="478" r:id="rId90"/>
    <p:sldId id="394" r:id="rId91"/>
    <p:sldId id="488" r:id="rId92"/>
    <p:sldId id="425" r:id="rId93"/>
    <p:sldId id="489" r:id="rId94"/>
    <p:sldId id="395" r:id="rId95"/>
    <p:sldId id="490" r:id="rId96"/>
    <p:sldId id="396" r:id="rId97"/>
    <p:sldId id="397" r:id="rId98"/>
    <p:sldId id="479" r:id="rId99"/>
    <p:sldId id="398" r:id="rId100"/>
    <p:sldId id="480" r:id="rId101"/>
    <p:sldId id="399" r:id="rId102"/>
    <p:sldId id="400" r:id="rId103"/>
    <p:sldId id="491" r:id="rId104"/>
    <p:sldId id="401" r:id="rId105"/>
    <p:sldId id="482" r:id="rId106"/>
    <p:sldId id="402" r:id="rId107"/>
    <p:sldId id="403" r:id="rId108"/>
    <p:sldId id="404" r:id="rId109"/>
    <p:sldId id="492" r:id="rId110"/>
    <p:sldId id="405" r:id="rId111"/>
    <p:sldId id="493" r:id="rId112"/>
    <p:sldId id="406" r:id="rId113"/>
    <p:sldId id="407" r:id="rId114"/>
    <p:sldId id="455" r:id="rId115"/>
    <p:sldId id="429" r:id="rId116"/>
    <p:sldId id="428" r:id="rId117"/>
    <p:sldId id="408" r:id="rId118"/>
    <p:sldId id="444" r:id="rId119"/>
    <p:sldId id="484" r:id="rId120"/>
    <p:sldId id="409" r:id="rId121"/>
    <p:sldId id="410" r:id="rId122"/>
    <p:sldId id="411" r:id="rId123"/>
    <p:sldId id="412" r:id="rId124"/>
    <p:sldId id="413" r:id="rId125"/>
    <p:sldId id="414" r:id="rId126"/>
    <p:sldId id="430" r:id="rId127"/>
    <p:sldId id="431" r:id="rId128"/>
    <p:sldId id="432" r:id="rId129"/>
    <p:sldId id="439" r:id="rId130"/>
    <p:sldId id="443" r:id="rId131"/>
    <p:sldId id="485" r:id="rId132"/>
    <p:sldId id="434" r:id="rId133"/>
    <p:sldId id="435" r:id="rId134"/>
    <p:sldId id="486" r:id="rId13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34" autoAdjust="0"/>
    <p:restoredTop sz="94660"/>
  </p:normalViewPr>
  <p:slideViewPr>
    <p:cSldViewPr snapToGrid="0" snapToObjects="1">
      <p:cViewPr>
        <p:scale>
          <a:sx n="116" d="100"/>
          <a:sy n="116" d="100"/>
        </p:scale>
        <p:origin x="-144" y="-4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notesMaster" Target="notesMasters/notesMaster1.xml"/><Relationship Id="rId137" Type="http://schemas.openxmlformats.org/officeDocument/2006/relationships/printerSettings" Target="printerSettings/printerSettings1.bin"/><Relationship Id="rId138" Type="http://schemas.openxmlformats.org/officeDocument/2006/relationships/presProps" Target="presProps.xml"/><Relationship Id="rId13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theme" Target="theme/theme1.xml"/><Relationship Id="rId1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6FFB40-B931-4A40-B591-7130A5B39B40}" type="datetimeFigureOut">
              <a:rPr lang="fr-FR" smtClean="0"/>
              <a:t>20/12/19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1F534C-A9D0-7A42-AF1A-06E0D83D4241}" type="slidenum">
              <a:rPr lang="fr-FR" smtClean="0"/>
              <a:t>‹#›</a:t>
            </a:fld>
            <a:endParaRPr lang="fr-FR"/>
          </a:p>
        </p:txBody>
      </p:sp>
    </p:spTree>
    <p:extLst>
      <p:ext uri="{BB962C8B-B14F-4D97-AF65-F5344CB8AC3E}">
        <p14:creationId xmlns:p14="http://schemas.microsoft.com/office/powerpoint/2010/main" val="18488669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F13608E-335B-DC4B-A484-6E62E6983B99}" type="slidenum">
              <a:rPr lang="fr-FR" smtClean="0"/>
              <a:pPr/>
              <a:t>11</a:t>
            </a:fld>
            <a:endParaRPr lang="fr-FR"/>
          </a:p>
        </p:txBody>
      </p:sp>
    </p:spTree>
    <p:extLst>
      <p:ext uri="{BB962C8B-B14F-4D97-AF65-F5344CB8AC3E}">
        <p14:creationId xmlns:p14="http://schemas.microsoft.com/office/powerpoint/2010/main" val="4194788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F13608E-335B-DC4B-A484-6E62E6983B99}" type="slidenum">
              <a:rPr lang="fr-FR" smtClean="0"/>
              <a:pPr/>
              <a:t>12</a:t>
            </a:fld>
            <a:endParaRPr lang="fr-FR"/>
          </a:p>
        </p:txBody>
      </p:sp>
    </p:spTree>
    <p:extLst>
      <p:ext uri="{BB962C8B-B14F-4D97-AF65-F5344CB8AC3E}">
        <p14:creationId xmlns:p14="http://schemas.microsoft.com/office/powerpoint/2010/main" val="4194788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77A4FA24-F486-BB49-A564-A5D45A89EB71}" type="datetimeFigureOut">
              <a:rPr lang="fr-FR" smtClean="0"/>
              <a:t>20/12/19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4B31CA-486E-5E44-A2A0-4BF2A7A6CD0C}" type="slidenum">
              <a:rPr lang="fr-FR" smtClean="0"/>
              <a:t>‹#›</a:t>
            </a:fld>
            <a:endParaRPr lang="fr-FR"/>
          </a:p>
        </p:txBody>
      </p:sp>
      <p:sp>
        <p:nvSpPr>
          <p:cNvPr id="8" name="Rectangle 7"/>
          <p:cNvSpPr/>
          <p:nvPr userDrawn="1"/>
        </p:nvSpPr>
        <p:spPr>
          <a:xfrm>
            <a:off x="0" y="0"/>
            <a:ext cx="9144000" cy="16861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43576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7A4FA24-F486-BB49-A564-A5D45A89EB71}" type="datetimeFigureOut">
              <a:rPr lang="fr-FR" smtClean="0"/>
              <a:t>20/12/19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1995370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7A4FA24-F486-BB49-A564-A5D45A89EB71}" type="datetimeFigureOut">
              <a:rPr lang="fr-FR" smtClean="0"/>
              <a:t>20/12/19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376617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7A4FA24-F486-BB49-A564-A5D45A89EB71}" type="datetimeFigureOut">
              <a:rPr lang="fr-FR" smtClean="0"/>
              <a:t>20/12/19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228600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7A4FA24-F486-BB49-A564-A5D45A89EB71}" type="datetimeFigureOut">
              <a:rPr lang="fr-FR" smtClean="0"/>
              <a:t>20/12/19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653527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7A4FA24-F486-BB49-A564-A5D45A89EB71}" type="datetimeFigureOut">
              <a:rPr lang="fr-FR" smtClean="0"/>
              <a:t>20/12/19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1673453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7A4FA24-F486-BB49-A564-A5D45A89EB71}" type="datetimeFigureOut">
              <a:rPr lang="fr-FR" smtClean="0"/>
              <a:t>20/12/19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208900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77A4FA24-F486-BB49-A564-A5D45A89EB71}" type="datetimeFigureOut">
              <a:rPr lang="fr-FR" smtClean="0"/>
              <a:t>20/12/19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1358543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7A4FA24-F486-BB49-A564-A5D45A89EB71}" type="datetimeFigureOut">
              <a:rPr lang="fr-FR" smtClean="0"/>
              <a:t>20/12/19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2000020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7A4FA24-F486-BB49-A564-A5D45A89EB71}" type="datetimeFigureOut">
              <a:rPr lang="fr-FR" smtClean="0"/>
              <a:t>20/12/19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2953947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7A4FA24-F486-BB49-A564-A5D45A89EB71}" type="datetimeFigureOut">
              <a:rPr lang="fr-FR" smtClean="0"/>
              <a:t>20/12/19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540389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5109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Espace réservé du titre 1"/>
          <p:cNvSpPr>
            <a:spLocks noGrp="1"/>
          </p:cNvSpPr>
          <p:nvPr>
            <p:ph type="title"/>
          </p:nvPr>
        </p:nvSpPr>
        <p:spPr>
          <a:xfrm>
            <a:off x="457200" y="274638"/>
            <a:ext cx="8229600" cy="1143000"/>
          </a:xfrm>
          <a:prstGeom prst="rect">
            <a:avLst/>
          </a:prstGeom>
          <a:solidFill>
            <a:srgbClr val="FFFFFF"/>
          </a:solidFill>
          <a:ln w="12700" cmpd="sng">
            <a:solidFill>
              <a:schemeClr val="tx2"/>
            </a:solidFill>
          </a:ln>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A4FA24-F486-BB49-A564-A5D45A89EB71}" type="datetimeFigureOut">
              <a:rPr lang="fr-FR" smtClean="0"/>
              <a:t>20/12/19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B31CA-486E-5E44-A2A0-4BF2A7A6CD0C}" type="slidenum">
              <a:rPr lang="fr-FR" smtClean="0"/>
              <a:t>‹#›</a:t>
            </a:fld>
            <a:endParaRPr lang="fr-FR"/>
          </a:p>
        </p:txBody>
      </p:sp>
    </p:spTree>
    <p:extLst>
      <p:ext uri="{BB962C8B-B14F-4D97-AF65-F5344CB8AC3E}">
        <p14:creationId xmlns:p14="http://schemas.microsoft.com/office/powerpoint/2010/main" val="3257255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J475nQKdjxw"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08005" y="2130424"/>
            <a:ext cx="8798412" cy="2511830"/>
          </a:xfrm>
          <a:noFill/>
        </p:spPr>
        <p:txBody>
          <a:bodyPr>
            <a:normAutofit/>
          </a:bodyPr>
          <a:lstStyle/>
          <a:p>
            <a:r>
              <a:rPr lang="fr-FR" dirty="0" smtClean="0"/>
              <a:t>Cours de français-philosophie :</a:t>
            </a:r>
            <a:br>
              <a:rPr lang="fr-FR" dirty="0" smtClean="0"/>
            </a:br>
            <a:r>
              <a:rPr lang="fr-FR" dirty="0" smtClean="0"/>
              <a:t>« La démocratie »</a:t>
            </a:r>
            <a:br>
              <a:rPr lang="fr-FR" dirty="0" smtClean="0"/>
            </a:br>
            <a:r>
              <a:rPr lang="fr-FR" dirty="0" smtClean="0"/>
              <a:t>2</a:t>
            </a:r>
            <a:r>
              <a:rPr lang="fr-FR" baseline="30000" dirty="0" smtClean="0"/>
              <a:t>ème</a:t>
            </a:r>
            <a:r>
              <a:rPr lang="fr-FR" dirty="0" smtClean="0"/>
              <a:t> séquence - La démocratie athénienne et Aristophane</a:t>
            </a:r>
            <a:endParaRPr lang="fr-FR" dirty="0"/>
          </a:p>
        </p:txBody>
      </p:sp>
      <p:pic>
        <p:nvPicPr>
          <p:cNvPr id="4" name="Image 3"/>
          <p:cNvPicPr>
            <a:picLocks noChangeAspect="1"/>
          </p:cNvPicPr>
          <p:nvPr/>
        </p:nvPicPr>
        <p:blipFill>
          <a:blip r:embed="rId2"/>
          <a:stretch>
            <a:fillRect/>
          </a:stretch>
        </p:blipFill>
        <p:spPr>
          <a:xfrm>
            <a:off x="0" y="76200"/>
            <a:ext cx="2125221" cy="1635424"/>
          </a:xfrm>
          <a:prstGeom prst="rect">
            <a:avLst/>
          </a:prstGeom>
        </p:spPr>
      </p:pic>
      <p:sp>
        <p:nvSpPr>
          <p:cNvPr id="5" name="Espace réservé du pied de page 5"/>
          <p:cNvSpPr>
            <a:spLocks noGrp="1"/>
          </p:cNvSpPr>
          <p:nvPr>
            <p:ph type="ftr" sz="quarter" idx="11"/>
          </p:nvPr>
        </p:nvSpPr>
        <p:spPr>
          <a:xfrm>
            <a:off x="1500034" y="6248349"/>
            <a:ext cx="6561502" cy="358890"/>
          </a:xfrm>
        </p:spPr>
        <p:txBody>
          <a:bodyPr/>
          <a:lstStyle/>
          <a:p>
            <a:r>
              <a:rPr lang="fr-FR" dirty="0" smtClean="0"/>
              <a:t>Cours de français – CPI2– année 2019-2020 – enseignant : Alexis Weinberg </a:t>
            </a:r>
            <a:endParaRPr lang="fr-FR" i="1" dirty="0" smtClean="0"/>
          </a:p>
        </p:txBody>
      </p:sp>
    </p:spTree>
    <p:extLst>
      <p:ext uri="{BB962C8B-B14F-4D97-AF65-F5344CB8AC3E}">
        <p14:creationId xmlns:p14="http://schemas.microsoft.com/office/powerpoint/2010/main" val="670408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949"/>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115893"/>
            <a:ext cx="8229600" cy="688445"/>
          </a:xfrm>
          <a:ln w="25400">
            <a:solidFill>
              <a:srgbClr val="4F81BD"/>
            </a:solidFill>
          </a:ln>
        </p:spPr>
        <p:txBody>
          <a:bodyPr>
            <a:normAutofit/>
          </a:bodyPr>
          <a:lstStyle/>
          <a:p>
            <a:r>
              <a:rPr lang="fr-FR" dirty="0" smtClean="0"/>
              <a:t>Plan de la deuxième séquence</a:t>
            </a:r>
            <a:endParaRPr lang="fr-FR" dirty="0"/>
          </a:p>
        </p:txBody>
      </p:sp>
      <p:sp>
        <p:nvSpPr>
          <p:cNvPr id="3" name="Espace réservé du contenu 2"/>
          <p:cNvSpPr>
            <a:spLocks noGrp="1"/>
          </p:cNvSpPr>
          <p:nvPr>
            <p:ph idx="1"/>
          </p:nvPr>
        </p:nvSpPr>
        <p:spPr>
          <a:xfrm>
            <a:off x="457200" y="910173"/>
            <a:ext cx="8229600" cy="5947827"/>
          </a:xfrm>
        </p:spPr>
        <p:txBody>
          <a:bodyPr>
            <a:normAutofit lnSpcReduction="10000"/>
          </a:bodyPr>
          <a:lstStyle/>
          <a:p>
            <a:pPr marL="0" indent="0" algn="just">
              <a:buNone/>
            </a:pPr>
            <a:r>
              <a:rPr lang="fr-FR" b="1" dirty="0" smtClean="0">
                <a:solidFill>
                  <a:srgbClr val="000000"/>
                </a:solidFill>
              </a:rPr>
              <a:t>2</a:t>
            </a:r>
            <a:r>
              <a:rPr lang="fr-FR" dirty="0" smtClean="0">
                <a:solidFill>
                  <a:srgbClr val="000000"/>
                </a:solidFill>
              </a:rPr>
              <a:t>	</a:t>
            </a:r>
            <a:r>
              <a:rPr lang="fr-FR" b="1" dirty="0" smtClean="0">
                <a:solidFill>
                  <a:srgbClr val="000000"/>
                </a:solidFill>
              </a:rPr>
              <a:t>La naissance de la démocratie à Athènes et ses critiques</a:t>
            </a:r>
            <a:endParaRPr lang="fr-FR" b="1" dirty="0">
              <a:solidFill>
                <a:srgbClr val="000000"/>
              </a:solidFill>
            </a:endParaRPr>
          </a:p>
          <a:p>
            <a:pPr marL="360363" indent="263525" algn="just">
              <a:buNone/>
            </a:pPr>
            <a:r>
              <a:rPr lang="fr-FR" b="1" dirty="0" smtClean="0">
                <a:solidFill>
                  <a:schemeClr val="tx1">
                    <a:lumMod val="50000"/>
                    <a:lumOff val="50000"/>
                  </a:schemeClr>
                </a:solidFill>
              </a:rPr>
              <a:t>2.1</a:t>
            </a:r>
            <a:r>
              <a:rPr lang="fr-FR" dirty="0">
                <a:solidFill>
                  <a:schemeClr val="tx1">
                    <a:lumMod val="50000"/>
                    <a:lumOff val="50000"/>
                  </a:schemeClr>
                </a:solidFill>
              </a:rPr>
              <a:t>	</a:t>
            </a:r>
            <a:r>
              <a:rPr lang="fr-FR" b="1" dirty="0" smtClean="0">
                <a:solidFill>
                  <a:schemeClr val="tx1">
                    <a:lumMod val="50000"/>
                    <a:lumOff val="50000"/>
                  </a:schemeClr>
                </a:solidFill>
              </a:rPr>
              <a:t>La philosophie, fille rebelle de la démocratie?</a:t>
            </a:r>
            <a:endParaRPr lang="fr-FR" b="1" dirty="0">
              <a:solidFill>
                <a:schemeClr val="tx1">
                  <a:lumMod val="50000"/>
                  <a:lumOff val="50000"/>
                </a:schemeClr>
              </a:solidFill>
            </a:endParaRPr>
          </a:p>
          <a:p>
            <a:pPr marL="360363" indent="263525" algn="just">
              <a:buNone/>
            </a:pPr>
            <a:r>
              <a:rPr lang="fr-FR" b="1" dirty="0"/>
              <a:t>2</a:t>
            </a:r>
            <a:r>
              <a:rPr lang="fr-FR" b="1" dirty="0" smtClean="0"/>
              <a:t>.2</a:t>
            </a:r>
            <a:r>
              <a:rPr lang="fr-FR" dirty="0"/>
              <a:t>	</a:t>
            </a:r>
            <a:r>
              <a:rPr lang="fr-FR" b="1" dirty="0" smtClean="0"/>
              <a:t>Les réformes démocratiques : contre l’oligarchie et la monarchie</a:t>
            </a:r>
          </a:p>
          <a:p>
            <a:pPr marL="760413" lvl="1" indent="263525" algn="just">
              <a:buNone/>
            </a:pPr>
            <a:r>
              <a:rPr lang="fr-FR" b="1" dirty="0" smtClean="0"/>
              <a:t>2.2.1 Repères chronologiques</a:t>
            </a:r>
          </a:p>
          <a:p>
            <a:pPr marL="760413" lvl="1" indent="263525" algn="just">
              <a:buNone/>
            </a:pPr>
            <a:r>
              <a:rPr lang="fr-FR" b="1" dirty="0" smtClean="0">
                <a:solidFill>
                  <a:srgbClr val="7F7F7F"/>
                </a:solidFill>
              </a:rPr>
              <a:t>2.2.2 Vers la démocratie : la proportion juste</a:t>
            </a:r>
          </a:p>
          <a:p>
            <a:pPr marL="760413" lvl="1" indent="263525" algn="just">
              <a:buNone/>
            </a:pPr>
            <a:r>
              <a:rPr lang="fr-FR" b="1" dirty="0" smtClean="0">
                <a:solidFill>
                  <a:schemeClr val="tx1">
                    <a:lumMod val="50000"/>
                    <a:lumOff val="50000"/>
                  </a:schemeClr>
                </a:solidFill>
              </a:rPr>
              <a:t>2.2.3 Réforme territoriale et nouvelles institutions</a:t>
            </a:r>
          </a:p>
          <a:p>
            <a:pPr marL="760413" lvl="1" indent="263525" algn="just">
              <a:buNone/>
            </a:pPr>
            <a:r>
              <a:rPr lang="fr-FR" b="1" dirty="0" smtClean="0">
                <a:solidFill>
                  <a:schemeClr val="tx1">
                    <a:lumMod val="50000"/>
                    <a:lumOff val="50000"/>
                  </a:schemeClr>
                </a:solidFill>
              </a:rPr>
              <a:t>2.2.4 Le nouvel esprit démocratique</a:t>
            </a:r>
          </a:p>
          <a:p>
            <a:pPr marL="360363" indent="263525" algn="just">
              <a:buNone/>
            </a:pPr>
            <a:r>
              <a:rPr lang="fr-FR" b="1" dirty="0" smtClean="0">
                <a:solidFill>
                  <a:schemeClr val="tx1">
                    <a:lumMod val="50000"/>
                    <a:lumOff val="50000"/>
                  </a:schemeClr>
                </a:solidFill>
              </a:rPr>
              <a:t>2.3 Les difficultés et critiques de la démocratie</a:t>
            </a:r>
          </a:p>
          <a:p>
            <a:pPr marL="0" indent="623888" algn="just">
              <a:buNone/>
            </a:pPr>
            <a:r>
              <a:rPr lang="fr-FR" b="1" dirty="0" smtClean="0">
                <a:solidFill>
                  <a:schemeClr val="tx1">
                    <a:lumMod val="50000"/>
                    <a:lumOff val="50000"/>
                  </a:schemeClr>
                </a:solidFill>
              </a:rPr>
              <a:t>2.4 	Lecture d’Aristophane</a:t>
            </a:r>
          </a:p>
        </p:txBody>
      </p:sp>
      <p:sp>
        <p:nvSpPr>
          <p:cNvPr id="5" name="Rectangle à coins arrondis 4"/>
          <p:cNvSpPr/>
          <p:nvPr/>
        </p:nvSpPr>
        <p:spPr>
          <a:xfrm>
            <a:off x="967748" y="3514534"/>
            <a:ext cx="7904727" cy="459845"/>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droite 5"/>
          <p:cNvSpPr/>
          <p:nvPr/>
        </p:nvSpPr>
        <p:spPr>
          <a:xfrm>
            <a:off x="302093" y="3415994"/>
            <a:ext cx="665655" cy="624077"/>
          </a:xfrm>
          <a:prstGeom prst="rightArrow">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42452949"/>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04900"/>
          </a:xfrm>
          <a:ln w="25400">
            <a:solidFill>
              <a:srgbClr val="000090"/>
            </a:solidFill>
          </a:ln>
        </p:spPr>
        <p:txBody>
          <a:bodyPr vert="horz" lIns="91440" tIns="45720" rIns="91440" bIns="45720" rtlCol="0" anchor="ctr">
            <a:noAutofit/>
          </a:bodyPr>
          <a:lstStyle/>
          <a:p>
            <a:r>
              <a:rPr lang="fr-FR" sz="3200" dirty="0"/>
              <a:t>Poursuite du duel entre Cléon et </a:t>
            </a:r>
            <a:r>
              <a:rPr lang="fr-FR" sz="3200" dirty="0" err="1" smtClean="0"/>
              <a:t>Agoracrite</a:t>
            </a:r>
            <a:r>
              <a:rPr lang="fr-FR" sz="3200" dirty="0" smtClean="0"/>
              <a:t> (4)</a:t>
            </a:r>
            <a:endParaRPr lang="fr-FR" sz="3200" dirty="0"/>
          </a:p>
        </p:txBody>
      </p:sp>
      <p:sp>
        <p:nvSpPr>
          <p:cNvPr id="3" name="Espace réservé du contenu 2"/>
          <p:cNvSpPr>
            <a:spLocks noGrp="1"/>
          </p:cNvSpPr>
          <p:nvPr>
            <p:ph idx="1"/>
          </p:nvPr>
        </p:nvSpPr>
        <p:spPr>
          <a:xfrm>
            <a:off x="457200" y="1609462"/>
            <a:ext cx="8229600" cy="4981663"/>
          </a:xfrm>
        </p:spPr>
        <p:txBody>
          <a:bodyPr>
            <a:normAutofit/>
          </a:bodyPr>
          <a:lstStyle/>
          <a:p>
            <a:r>
              <a:rPr lang="fr-FR" dirty="0" smtClean="0"/>
              <a:t>Indigné </a:t>
            </a:r>
            <a:r>
              <a:rPr lang="fr-FR" dirty="0"/>
              <a:t>par sa défaite, Cléon se lance sur la scène et défie le marchand de boudin de se présenter contre lui </a:t>
            </a:r>
            <a:r>
              <a:rPr lang="fr-FR" dirty="0" smtClean="0"/>
              <a:t>devant </a:t>
            </a:r>
            <a:r>
              <a:rPr lang="fr-FR" b="1" dirty="0"/>
              <a:t>l’Assemblée</a:t>
            </a:r>
            <a:r>
              <a:rPr lang="fr-FR" dirty="0"/>
              <a:t>, </a:t>
            </a:r>
            <a:r>
              <a:rPr lang="fr-FR" b="1" dirty="0"/>
              <a:t>l’Ecclésia</a:t>
            </a:r>
            <a:r>
              <a:rPr lang="fr-FR" dirty="0"/>
              <a:t> incarné par le personnage de </a:t>
            </a:r>
            <a:r>
              <a:rPr lang="fr-FR" b="1" dirty="0" err="1" smtClean="0"/>
              <a:t>Dèmos</a:t>
            </a:r>
            <a:r>
              <a:rPr lang="fr-FR" dirty="0"/>
              <a:t>. Il accepte le </a:t>
            </a:r>
            <a:r>
              <a:rPr lang="fr-FR" dirty="0" smtClean="0"/>
              <a:t>défi.</a:t>
            </a:r>
          </a:p>
          <a:p>
            <a:r>
              <a:rPr lang="fr-FR" dirty="0" smtClean="0"/>
              <a:t>Ils </a:t>
            </a:r>
            <a:r>
              <a:rPr lang="fr-FR" dirty="0" smtClean="0"/>
              <a:t>l’appellent et </a:t>
            </a:r>
            <a:r>
              <a:rPr lang="fr-FR" dirty="0"/>
              <a:t>s'affrontent en flatteries envers lui comme le feraient des rivaux pour l'affection d'un </a:t>
            </a:r>
            <a:r>
              <a:rPr lang="fr-FR" dirty="0" err="1"/>
              <a:t>éromène</a:t>
            </a:r>
            <a:r>
              <a:rPr lang="fr-FR" dirty="0"/>
              <a:t>. Se répète donc le </a:t>
            </a:r>
            <a:r>
              <a:rPr lang="fr-FR" b="1" dirty="0"/>
              <a:t>même mécanisme comique</a:t>
            </a:r>
            <a:r>
              <a:rPr lang="fr-FR" dirty="0"/>
              <a:t>, non plus devant les Cavaliers, non plus devant le Conseil, mais devant </a:t>
            </a:r>
            <a:r>
              <a:rPr lang="fr-FR" dirty="0" err="1" smtClean="0"/>
              <a:t>Dèmos</a:t>
            </a:r>
            <a:r>
              <a:rPr lang="fr-FR" dirty="0"/>
              <a:t>.</a:t>
            </a:r>
          </a:p>
          <a:p>
            <a:endParaRPr lang="fr-FR" dirty="0"/>
          </a:p>
        </p:txBody>
      </p:sp>
    </p:spTree>
    <p:extLst>
      <p:ext uri="{BB962C8B-B14F-4D97-AF65-F5344CB8AC3E}">
        <p14:creationId xmlns:p14="http://schemas.microsoft.com/office/powerpoint/2010/main" val="25598978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006361"/>
          </a:xfrm>
          <a:ln w="25400">
            <a:solidFill>
              <a:srgbClr val="000090"/>
            </a:solidFill>
          </a:ln>
        </p:spPr>
        <p:txBody>
          <a:bodyPr vert="horz" lIns="91440" tIns="45720" rIns="91440" bIns="45720" rtlCol="0" anchor="ctr">
            <a:noAutofit/>
          </a:bodyPr>
          <a:lstStyle/>
          <a:p>
            <a:r>
              <a:rPr lang="fr-FR" sz="3200" dirty="0" smtClean="0"/>
              <a:t>Le démagogue comparé à une mauvaise nourrice</a:t>
            </a:r>
            <a:endParaRPr lang="fr-FR" sz="3200" dirty="0"/>
          </a:p>
        </p:txBody>
      </p:sp>
      <p:sp>
        <p:nvSpPr>
          <p:cNvPr id="3" name="Espace réservé du contenu 2"/>
          <p:cNvSpPr>
            <a:spLocks noGrp="1"/>
          </p:cNvSpPr>
          <p:nvPr>
            <p:ph idx="1"/>
          </p:nvPr>
        </p:nvSpPr>
        <p:spPr/>
        <p:txBody>
          <a:bodyPr>
            <a:normAutofit lnSpcReduction="10000"/>
          </a:bodyPr>
          <a:lstStyle/>
          <a:p>
            <a:r>
              <a:rPr lang="fr-FR" sz="2800" dirty="0"/>
              <a:t>Le Paphlagonien révèle à nouveau ses </a:t>
            </a:r>
            <a:r>
              <a:rPr lang="fr-FR" sz="2800" b="1" dirty="0"/>
              <a:t>intentions démagogiques</a:t>
            </a:r>
            <a:r>
              <a:rPr lang="fr-FR" sz="2800" dirty="0"/>
              <a:t> dans le passage suivant (p. 101</a:t>
            </a:r>
            <a:r>
              <a:rPr lang="fr-FR" sz="2800" dirty="0" smtClean="0"/>
              <a:t>)</a:t>
            </a:r>
            <a:r>
              <a:rPr lang="fr-FR" sz="2800" dirty="0"/>
              <a:t> :</a:t>
            </a:r>
          </a:p>
          <a:p>
            <a:pPr marL="800100" lvl="2" indent="0">
              <a:buNone/>
            </a:pPr>
            <a:r>
              <a:rPr lang="fr-FR" dirty="0">
                <a:solidFill>
                  <a:srgbClr val="000090"/>
                </a:solidFill>
              </a:rPr>
              <a:t>Le Charcutier – Cette prétention de croire que tu mènes le peuple à ta guise !</a:t>
            </a:r>
          </a:p>
          <a:p>
            <a:pPr marL="800100" lvl="2" indent="0">
              <a:buNone/>
            </a:pPr>
            <a:r>
              <a:rPr lang="fr-FR" dirty="0">
                <a:solidFill>
                  <a:srgbClr val="000090"/>
                </a:solidFill>
              </a:rPr>
              <a:t>Le Paphlagonien – C’est que je connais les appâts auxquels il se laisse prendre.</a:t>
            </a:r>
          </a:p>
          <a:p>
            <a:pPr marL="800100" lvl="2" indent="0">
              <a:buNone/>
            </a:pPr>
            <a:r>
              <a:rPr lang="fr-FR" dirty="0">
                <a:solidFill>
                  <a:srgbClr val="000090"/>
                </a:solidFill>
              </a:rPr>
              <a:t>Le Charcutier – Oui, tu agis à son égard comme les mauvaises nourrices ; tu ne lui donnes que la moindre portion de ce que tu as mâché, après en avoir avalé toi-même les trois-quarts.</a:t>
            </a:r>
          </a:p>
          <a:p>
            <a:endParaRPr lang="fr-FR" dirty="0"/>
          </a:p>
        </p:txBody>
      </p:sp>
    </p:spTree>
    <p:extLst>
      <p:ext uri="{BB962C8B-B14F-4D97-AF65-F5344CB8AC3E}">
        <p14:creationId xmlns:p14="http://schemas.microsoft.com/office/powerpoint/2010/main" val="27761127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028259"/>
          </a:xfrm>
          <a:ln w="25400">
            <a:solidFill>
              <a:srgbClr val="000090"/>
            </a:solidFill>
          </a:ln>
        </p:spPr>
        <p:txBody>
          <a:bodyPr vert="horz" lIns="91440" tIns="45720" rIns="91440" bIns="45720" rtlCol="0" anchor="ctr">
            <a:normAutofit/>
          </a:bodyPr>
          <a:lstStyle/>
          <a:p>
            <a:r>
              <a:rPr lang="fr-FR" sz="3200" dirty="0" smtClean="0"/>
              <a:t>La critique des va-t-en-</a:t>
            </a:r>
            <a:r>
              <a:rPr lang="fr-FR" sz="3200" dirty="0" smtClean="0"/>
              <a:t>guerre (1)</a:t>
            </a:r>
            <a:endParaRPr lang="fr-FR" sz="3200" dirty="0"/>
          </a:p>
        </p:txBody>
      </p:sp>
      <p:sp>
        <p:nvSpPr>
          <p:cNvPr id="3" name="Espace réservé du contenu 2"/>
          <p:cNvSpPr>
            <a:spLocks noGrp="1"/>
          </p:cNvSpPr>
          <p:nvPr>
            <p:ph idx="1"/>
          </p:nvPr>
        </p:nvSpPr>
        <p:spPr>
          <a:xfrm>
            <a:off x="457200" y="1474648"/>
            <a:ext cx="8229600" cy="5383352"/>
          </a:xfrm>
        </p:spPr>
        <p:txBody>
          <a:bodyPr>
            <a:normAutofit/>
          </a:bodyPr>
          <a:lstStyle/>
          <a:p>
            <a:r>
              <a:rPr lang="fr-FR" sz="2800" dirty="0" smtClean="0"/>
              <a:t>Le Charcutier met en avant </a:t>
            </a:r>
            <a:r>
              <a:rPr lang="fr-FR" sz="2800" b="1" dirty="0" smtClean="0"/>
              <a:t>le rôle de Cléon dans la poursuite de la guerre</a:t>
            </a:r>
            <a:r>
              <a:rPr lang="fr-FR" sz="2800" dirty="0" smtClean="0"/>
              <a:t> et les souffrances infligées aux Athéniens.</a:t>
            </a:r>
          </a:p>
          <a:p>
            <a:r>
              <a:rPr lang="fr-FR" sz="2800" dirty="0" smtClean="0"/>
              <a:t>On sait que c’était là la position d’Aristophane qui dénonçait les va-t-en-</a:t>
            </a:r>
            <a:r>
              <a:rPr lang="fr-FR" sz="2800" dirty="0" smtClean="0"/>
              <a:t>guerre.</a:t>
            </a:r>
          </a:p>
          <a:p>
            <a:r>
              <a:rPr lang="fr-FR" sz="2800" dirty="0" smtClean="0"/>
              <a:t>Alors </a:t>
            </a:r>
            <a:r>
              <a:rPr lang="fr-FR" sz="2800" dirty="0" smtClean="0"/>
              <a:t>que Cléon avance pour motif la grandeur d’Athènes et le leadership sur tout le Péloponnèse, le Charcutier met en avant ses </a:t>
            </a:r>
            <a:r>
              <a:rPr lang="fr-FR" sz="2800" dirty="0" smtClean="0"/>
              <a:t>supposément réelles </a:t>
            </a:r>
            <a:r>
              <a:rPr lang="fr-FR" sz="2800" dirty="0" smtClean="0"/>
              <a:t>motivations : les rapines liées à la guerre, comme source </a:t>
            </a:r>
            <a:r>
              <a:rPr lang="fr-FR" sz="2800" dirty="0" smtClean="0"/>
              <a:t>d’enrichissement</a:t>
            </a:r>
            <a:endParaRPr lang="fr-FR" sz="2800" dirty="0">
              <a:solidFill>
                <a:srgbClr val="000090"/>
              </a:solidFill>
            </a:endParaRPr>
          </a:p>
        </p:txBody>
      </p:sp>
    </p:spTree>
    <p:extLst>
      <p:ext uri="{BB962C8B-B14F-4D97-AF65-F5344CB8AC3E}">
        <p14:creationId xmlns:p14="http://schemas.microsoft.com/office/powerpoint/2010/main" val="42683119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028259"/>
          </a:xfrm>
          <a:ln w="25400">
            <a:solidFill>
              <a:srgbClr val="000090"/>
            </a:solidFill>
          </a:ln>
        </p:spPr>
        <p:txBody>
          <a:bodyPr vert="horz" lIns="91440" tIns="45720" rIns="91440" bIns="45720" rtlCol="0" anchor="ctr">
            <a:normAutofit/>
          </a:bodyPr>
          <a:lstStyle/>
          <a:p>
            <a:r>
              <a:rPr lang="fr-FR" sz="3200" dirty="0" smtClean="0"/>
              <a:t>La critique des va-t-en-</a:t>
            </a:r>
            <a:r>
              <a:rPr lang="fr-FR" sz="3200" dirty="0" smtClean="0"/>
              <a:t>guerre (2)</a:t>
            </a:r>
            <a:endParaRPr lang="fr-FR" sz="3200" dirty="0"/>
          </a:p>
        </p:txBody>
      </p:sp>
      <p:sp>
        <p:nvSpPr>
          <p:cNvPr id="3" name="Espace réservé du contenu 2"/>
          <p:cNvSpPr>
            <a:spLocks noGrp="1"/>
          </p:cNvSpPr>
          <p:nvPr>
            <p:ph idx="1"/>
          </p:nvPr>
        </p:nvSpPr>
        <p:spPr>
          <a:xfrm>
            <a:off x="457200" y="1474648"/>
            <a:ext cx="8229600" cy="5383352"/>
          </a:xfrm>
        </p:spPr>
        <p:txBody>
          <a:bodyPr>
            <a:normAutofit/>
          </a:bodyPr>
          <a:lstStyle/>
          <a:p>
            <a:r>
              <a:rPr lang="fr-FR" sz="2800" dirty="0" smtClean="0"/>
              <a:t>Le Charcutier ajoute </a:t>
            </a:r>
            <a:r>
              <a:rPr lang="fr-FR" sz="2800" dirty="0" smtClean="0"/>
              <a:t>(p</a:t>
            </a:r>
            <a:r>
              <a:rPr lang="fr-FR" sz="2800" dirty="0" smtClean="0"/>
              <a:t>. 109</a:t>
            </a:r>
            <a:r>
              <a:rPr lang="fr-FR" sz="2800" dirty="0" smtClean="0"/>
              <a:t>) :</a:t>
            </a:r>
          </a:p>
          <a:p>
            <a:pPr marL="800100" lvl="2" indent="0">
              <a:buNone/>
            </a:pPr>
            <a:r>
              <a:rPr lang="fr-FR" sz="2800" dirty="0" smtClean="0">
                <a:solidFill>
                  <a:srgbClr val="000090"/>
                </a:solidFill>
              </a:rPr>
              <a:t>«</a:t>
            </a:r>
            <a:r>
              <a:rPr lang="fr-FR" sz="2800" dirty="0">
                <a:solidFill>
                  <a:srgbClr val="000090"/>
                </a:solidFill>
              </a:rPr>
              <a:t> Tu veux d’autre part que la guerre et les fumées de l’incendie cachent tes canailleries au regard de </a:t>
            </a:r>
            <a:r>
              <a:rPr lang="fr-FR" sz="2800" dirty="0" err="1" smtClean="0">
                <a:solidFill>
                  <a:srgbClr val="000090"/>
                </a:solidFill>
              </a:rPr>
              <a:t>Dèmos</a:t>
            </a:r>
            <a:r>
              <a:rPr lang="fr-FR" sz="2800" dirty="0">
                <a:solidFill>
                  <a:srgbClr val="000090"/>
                </a:solidFill>
              </a:rPr>
              <a:t>, et que le besoin l’oblige à attendre, en bayant après toi, le salaire qu’il lui faut pour vivre. </a:t>
            </a:r>
            <a:r>
              <a:rPr lang="fr-FR" sz="2800" dirty="0" smtClean="0">
                <a:solidFill>
                  <a:srgbClr val="000090"/>
                </a:solidFill>
              </a:rPr>
              <a:t>»</a:t>
            </a:r>
          </a:p>
          <a:p>
            <a:pPr marL="800100" lvl="2" indent="0" algn="ctr">
              <a:buNone/>
            </a:pPr>
            <a:r>
              <a:rPr lang="fr-FR" sz="2800" dirty="0" smtClean="0">
                <a:solidFill>
                  <a:srgbClr val="FF0000"/>
                </a:solidFill>
              </a:rPr>
              <a:t>COMMENT COMPRENEZ-VOUS CE PASSAGE ? PRÉCISÉMENT, QUELS SONT LES DEUX REPROCHES FAITS À CLÉON ?</a:t>
            </a:r>
            <a:endParaRPr lang="fr-FR" sz="2800" dirty="0">
              <a:solidFill>
                <a:srgbClr val="FF0000"/>
              </a:solidFill>
            </a:endParaRPr>
          </a:p>
        </p:txBody>
      </p:sp>
    </p:spTree>
    <p:extLst>
      <p:ext uri="{BB962C8B-B14F-4D97-AF65-F5344CB8AC3E}">
        <p14:creationId xmlns:p14="http://schemas.microsoft.com/office/powerpoint/2010/main" val="38915744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083002"/>
          </a:xfrm>
          <a:ln w="25400">
            <a:solidFill>
              <a:srgbClr val="000090"/>
            </a:solidFill>
          </a:ln>
        </p:spPr>
        <p:txBody>
          <a:bodyPr vert="horz" lIns="91440" tIns="45720" rIns="91440" bIns="45720" rtlCol="0" anchor="ctr">
            <a:normAutofit fontScale="90000"/>
          </a:bodyPr>
          <a:lstStyle/>
          <a:p>
            <a:r>
              <a:rPr lang="fr-FR" sz="3600" dirty="0" smtClean="0"/>
              <a:t>La </a:t>
            </a:r>
            <a:r>
              <a:rPr lang="fr-FR" sz="3600" dirty="0" smtClean="0"/>
              <a:t>manipulation criminelle de </a:t>
            </a:r>
            <a:r>
              <a:rPr lang="fr-FR" sz="3600" dirty="0" smtClean="0"/>
              <a:t>charges </a:t>
            </a:r>
            <a:r>
              <a:rPr lang="fr-FR" sz="3600" dirty="0" smtClean="0"/>
              <a:t>onéreuses</a:t>
            </a:r>
            <a:endParaRPr lang="fr-FR" sz="3600" dirty="0"/>
          </a:p>
        </p:txBody>
      </p:sp>
      <p:sp>
        <p:nvSpPr>
          <p:cNvPr id="3" name="Espace réservé du contenu 2"/>
          <p:cNvSpPr>
            <a:spLocks noGrp="1"/>
          </p:cNvSpPr>
          <p:nvPr>
            <p:ph idx="1"/>
          </p:nvPr>
        </p:nvSpPr>
        <p:spPr>
          <a:xfrm>
            <a:off x="457200" y="1490709"/>
            <a:ext cx="8229600" cy="4761003"/>
          </a:xfrm>
        </p:spPr>
        <p:txBody>
          <a:bodyPr>
            <a:noAutofit/>
          </a:bodyPr>
          <a:lstStyle/>
          <a:p>
            <a:r>
              <a:rPr lang="fr-FR" sz="2800" dirty="0"/>
              <a:t>Les menaces de Cléon adressées au Charcutier sont de bons enseignements </a:t>
            </a:r>
            <a:r>
              <a:rPr lang="fr-FR" sz="2800" dirty="0" smtClean="0"/>
              <a:t>sur le fonctionnement </a:t>
            </a:r>
            <a:r>
              <a:rPr lang="fr-FR" sz="2800" dirty="0"/>
              <a:t>de </a:t>
            </a:r>
            <a:r>
              <a:rPr lang="fr-FR" sz="2800" dirty="0" smtClean="0"/>
              <a:t>la démocratie </a:t>
            </a:r>
            <a:r>
              <a:rPr lang="fr-FR" sz="2800" dirty="0"/>
              <a:t>athénienne (p. 118) :</a:t>
            </a:r>
          </a:p>
          <a:p>
            <a:pPr marL="800100" lvl="2" indent="0">
              <a:buNone/>
            </a:pPr>
            <a:r>
              <a:rPr lang="fr-FR" sz="2800" dirty="0">
                <a:solidFill>
                  <a:srgbClr val="000090"/>
                </a:solidFill>
              </a:rPr>
              <a:t>« Je m’en vais te faire nommer triérarque à tes frais. On te donnera un vieux bateau qui nécessitera des radoubages et des dépenses continuelles, et je m’arrangerai pour qu’on te livre des voiles pourries. »</a:t>
            </a:r>
          </a:p>
          <a:p>
            <a:r>
              <a:rPr lang="fr-FR" sz="2800" dirty="0"/>
              <a:t>Le </a:t>
            </a:r>
            <a:r>
              <a:rPr lang="fr-FR" sz="2800" b="1" dirty="0"/>
              <a:t>triérarque</a:t>
            </a:r>
            <a:r>
              <a:rPr lang="fr-FR" sz="2800" dirty="0"/>
              <a:t> était un riche citoyen obligé en temps de guerre d’armer à ses frais une trière, un navire à trois rangs de rameurs</a:t>
            </a:r>
            <a:r>
              <a:rPr lang="fr-FR" sz="2800" dirty="0" smtClean="0"/>
              <a:t>.</a:t>
            </a:r>
            <a:endParaRPr lang="fr-FR" sz="2800" dirty="0"/>
          </a:p>
        </p:txBody>
      </p:sp>
    </p:spTree>
    <p:extLst>
      <p:ext uri="{BB962C8B-B14F-4D97-AF65-F5344CB8AC3E}">
        <p14:creationId xmlns:p14="http://schemas.microsoft.com/office/powerpoint/2010/main" val="21171665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53661"/>
            <a:ext cx="8229600" cy="972595"/>
          </a:xfrm>
          <a:ln w="25400">
            <a:solidFill>
              <a:srgbClr val="000090"/>
            </a:solidFill>
          </a:ln>
        </p:spPr>
        <p:txBody>
          <a:bodyPr vert="horz" lIns="91440" tIns="45720" rIns="91440" bIns="45720" rtlCol="0" anchor="ctr">
            <a:noAutofit/>
          </a:bodyPr>
          <a:lstStyle/>
          <a:p>
            <a:r>
              <a:rPr lang="fr-FR" sz="3600" dirty="0" smtClean="0"/>
              <a:t>Surenchère comique et satire politique</a:t>
            </a:r>
            <a:endParaRPr lang="fr-FR" sz="3600" dirty="0"/>
          </a:p>
        </p:txBody>
      </p:sp>
      <p:sp>
        <p:nvSpPr>
          <p:cNvPr id="3" name="Espace réservé du contenu 2"/>
          <p:cNvSpPr>
            <a:spLocks noGrp="1"/>
          </p:cNvSpPr>
          <p:nvPr>
            <p:ph idx="1"/>
          </p:nvPr>
        </p:nvSpPr>
        <p:spPr>
          <a:xfrm>
            <a:off x="457200" y="1740847"/>
            <a:ext cx="8229600" cy="4915970"/>
          </a:xfrm>
        </p:spPr>
        <p:txBody>
          <a:bodyPr>
            <a:normAutofit lnSpcReduction="10000"/>
          </a:bodyPr>
          <a:lstStyle/>
          <a:p>
            <a:r>
              <a:rPr lang="fr-FR" sz="2800" dirty="0" smtClean="0"/>
              <a:t>Le </a:t>
            </a:r>
            <a:r>
              <a:rPr lang="fr-FR" sz="2800" dirty="0"/>
              <a:t>Charcutier, sans doute, ne vaut pas mieux que Cléon, et la surenchère entre les deux produit deux </a:t>
            </a:r>
            <a:r>
              <a:rPr lang="fr-FR" sz="2800" dirty="0" smtClean="0"/>
              <a:t>effets distincts</a:t>
            </a:r>
            <a:r>
              <a:rPr lang="fr-FR" sz="2800" dirty="0"/>
              <a:t> :</a:t>
            </a:r>
          </a:p>
          <a:p>
            <a:pPr lvl="1"/>
            <a:r>
              <a:rPr lang="fr-FR" dirty="0"/>
              <a:t>un effet </a:t>
            </a:r>
            <a:r>
              <a:rPr lang="fr-FR" b="1" dirty="0"/>
              <a:t>comique d’exagération</a:t>
            </a:r>
            <a:r>
              <a:rPr lang="fr-FR" dirty="0"/>
              <a:t>, avec </a:t>
            </a:r>
            <a:r>
              <a:rPr lang="fr-FR" dirty="0" smtClean="0"/>
              <a:t>des </a:t>
            </a:r>
            <a:r>
              <a:rPr lang="fr-FR" dirty="0"/>
              <a:t>accusations qui </a:t>
            </a:r>
            <a:r>
              <a:rPr lang="fr-FR" dirty="0" smtClean="0"/>
              <a:t>sont parfois absurdes,</a:t>
            </a:r>
            <a:endParaRPr lang="fr-FR" dirty="0"/>
          </a:p>
          <a:p>
            <a:pPr lvl="1"/>
            <a:r>
              <a:rPr lang="fr-FR" dirty="0"/>
              <a:t>un effet de </a:t>
            </a:r>
            <a:r>
              <a:rPr lang="fr-FR" b="1" dirty="0"/>
              <a:t>satire </a:t>
            </a:r>
            <a:r>
              <a:rPr lang="fr-FR" b="1" dirty="0" smtClean="0"/>
              <a:t>politique</a:t>
            </a:r>
            <a:r>
              <a:rPr lang="fr-FR" dirty="0" smtClean="0"/>
              <a:t>.</a:t>
            </a:r>
          </a:p>
          <a:p>
            <a:r>
              <a:rPr lang="fr-FR" dirty="0" smtClean="0"/>
              <a:t>Les deux aspects sont souvent liés, quand par exemple </a:t>
            </a:r>
            <a:r>
              <a:rPr lang="fr-FR" dirty="0" err="1" smtClean="0"/>
              <a:t>Dèmos</a:t>
            </a:r>
            <a:r>
              <a:rPr lang="fr-FR" dirty="0" smtClean="0"/>
              <a:t> pense </a:t>
            </a:r>
            <a:r>
              <a:rPr lang="fr-FR" dirty="0"/>
              <a:t>que le don d’une tunique est </a:t>
            </a:r>
            <a:r>
              <a:rPr lang="fr-FR" dirty="0" smtClean="0"/>
              <a:t>supérieur </a:t>
            </a:r>
            <a:r>
              <a:rPr lang="fr-FR" dirty="0"/>
              <a:t>à celui du Pirée, </a:t>
            </a:r>
            <a:r>
              <a:rPr lang="fr-FR" dirty="0" smtClean="0"/>
              <a:t>fortifié par </a:t>
            </a:r>
            <a:r>
              <a:rPr lang="fr-FR" dirty="0"/>
              <a:t>le grand homme d’État athénien </a:t>
            </a:r>
            <a:r>
              <a:rPr lang="fr-FR" b="1" dirty="0"/>
              <a:t>Thémistocle</a:t>
            </a:r>
            <a:r>
              <a:rPr lang="fr-FR" dirty="0"/>
              <a:t>, héros de la seconde guerre </a:t>
            </a:r>
            <a:r>
              <a:rPr lang="fr-FR" dirty="0" smtClean="0"/>
              <a:t>médique.</a:t>
            </a:r>
            <a:endParaRPr lang="fr-FR" dirty="0"/>
          </a:p>
          <a:p>
            <a:endParaRPr lang="fr-FR" sz="2800" dirty="0"/>
          </a:p>
        </p:txBody>
      </p:sp>
    </p:spTree>
    <p:extLst>
      <p:ext uri="{BB962C8B-B14F-4D97-AF65-F5344CB8AC3E}">
        <p14:creationId xmlns:p14="http://schemas.microsoft.com/office/powerpoint/2010/main" val="669826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53661"/>
            <a:ext cx="8229600" cy="972595"/>
          </a:xfrm>
          <a:ln w="25400">
            <a:solidFill>
              <a:srgbClr val="000090"/>
            </a:solidFill>
          </a:ln>
        </p:spPr>
        <p:txBody>
          <a:bodyPr vert="horz" lIns="91440" tIns="45720" rIns="91440" bIns="45720" rtlCol="0" anchor="ctr">
            <a:noAutofit/>
          </a:bodyPr>
          <a:lstStyle/>
          <a:p>
            <a:r>
              <a:rPr lang="fr-FR" sz="3600" dirty="0" smtClean="0"/>
              <a:t>Le portrait du peuple : une naïveté…</a:t>
            </a:r>
            <a:endParaRPr lang="fr-FR" sz="3600" dirty="0"/>
          </a:p>
        </p:txBody>
      </p:sp>
      <p:sp>
        <p:nvSpPr>
          <p:cNvPr id="3" name="Espace réservé du contenu 2"/>
          <p:cNvSpPr>
            <a:spLocks noGrp="1"/>
          </p:cNvSpPr>
          <p:nvPr>
            <p:ph idx="1"/>
          </p:nvPr>
        </p:nvSpPr>
        <p:spPr>
          <a:xfrm>
            <a:off x="457200" y="1521872"/>
            <a:ext cx="8229600" cy="5336128"/>
          </a:xfrm>
        </p:spPr>
        <p:txBody>
          <a:bodyPr>
            <a:noAutofit/>
          </a:bodyPr>
          <a:lstStyle/>
          <a:p>
            <a:r>
              <a:rPr lang="fr-FR" dirty="0" smtClean="0"/>
              <a:t>Aristophane </a:t>
            </a:r>
            <a:r>
              <a:rPr lang="fr-FR" dirty="0" smtClean="0"/>
              <a:t>expose les </a:t>
            </a:r>
            <a:r>
              <a:rPr lang="fr-FR" dirty="0"/>
              <a:t>travers du peuple (p. 135), quand le Chœur dit :</a:t>
            </a:r>
          </a:p>
          <a:p>
            <a:pPr marL="800100" lvl="2" indent="0">
              <a:buNone/>
            </a:pPr>
            <a:r>
              <a:rPr lang="fr-FR" dirty="0">
                <a:solidFill>
                  <a:srgbClr val="000090"/>
                </a:solidFill>
              </a:rPr>
              <a:t>« O </a:t>
            </a:r>
            <a:r>
              <a:rPr lang="fr-FR" dirty="0" err="1" smtClean="0">
                <a:solidFill>
                  <a:srgbClr val="000090"/>
                </a:solidFill>
              </a:rPr>
              <a:t>Dèmos</a:t>
            </a:r>
            <a:r>
              <a:rPr lang="fr-FR" dirty="0">
                <a:solidFill>
                  <a:srgbClr val="000090"/>
                </a:solidFill>
              </a:rPr>
              <a:t>, tu possèdes en vérité un splendide pouvoir ; l’humanité tout entière te craint comme un tyran. Hélas ! On te mène facilement et tu aimes les flatteries qui te dupent. Tu restes toujours bouche bée devant les beaux parleurs ; ton bon sens alors t’abandonne et te plante sur place. »</a:t>
            </a:r>
          </a:p>
          <a:p>
            <a:pPr>
              <a:lnSpc>
                <a:spcPct val="80000"/>
              </a:lnSpc>
            </a:pPr>
            <a:endParaRPr lang="fr-FR" sz="2800" dirty="0"/>
          </a:p>
        </p:txBody>
      </p:sp>
    </p:spTree>
    <p:extLst>
      <p:ext uri="{BB962C8B-B14F-4D97-AF65-F5344CB8AC3E}">
        <p14:creationId xmlns:p14="http://schemas.microsoft.com/office/powerpoint/2010/main" val="19686928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 toute relative</a:t>
            </a:r>
            <a:endParaRPr lang="fr-FR" sz="3200" dirty="0"/>
          </a:p>
        </p:txBody>
      </p:sp>
      <p:sp>
        <p:nvSpPr>
          <p:cNvPr id="3" name="Espace réservé du contenu 2"/>
          <p:cNvSpPr>
            <a:spLocks noGrp="1"/>
          </p:cNvSpPr>
          <p:nvPr>
            <p:ph idx="1"/>
          </p:nvPr>
        </p:nvSpPr>
        <p:spPr>
          <a:xfrm>
            <a:off x="457200" y="1797277"/>
            <a:ext cx="8229600" cy="4525963"/>
          </a:xfrm>
        </p:spPr>
        <p:txBody>
          <a:bodyPr>
            <a:normAutofit/>
          </a:bodyPr>
          <a:lstStyle/>
          <a:p>
            <a:r>
              <a:rPr lang="fr-FR" dirty="0"/>
              <a:t>Et </a:t>
            </a:r>
            <a:r>
              <a:rPr lang="fr-FR" dirty="0" smtClean="0"/>
              <a:t>lui répond </a:t>
            </a:r>
            <a:r>
              <a:rPr lang="fr-FR" dirty="0" err="1" smtClean="0"/>
              <a:t>Dèmos</a:t>
            </a:r>
            <a:r>
              <a:rPr lang="fr-FR" dirty="0"/>
              <a:t> :</a:t>
            </a:r>
          </a:p>
          <a:p>
            <a:pPr marL="800100" lvl="2" indent="0">
              <a:buNone/>
            </a:pPr>
            <a:r>
              <a:rPr lang="fr-FR" dirty="0">
                <a:solidFill>
                  <a:srgbClr val="000090"/>
                </a:solidFill>
              </a:rPr>
              <a:t>« Moi, si je fais la bête, c’est volontairement. Pourvu que j’aie plaisir d’absorber ma pâtée quotidienne, j’accepte de nourrir un fripon qui me gouverne et, quand il en a plein jusque-là, alors je le fais sauter et je tape dessus. »</a:t>
            </a:r>
          </a:p>
          <a:p>
            <a:pPr marL="0" indent="0" algn="ctr">
              <a:buNone/>
            </a:pPr>
            <a:r>
              <a:rPr lang="fr-FR" cap="all" dirty="0" err="1">
                <a:solidFill>
                  <a:srgbClr val="FF0000"/>
                </a:solidFill>
              </a:rPr>
              <a:t>qu’aristophane</a:t>
            </a:r>
            <a:r>
              <a:rPr lang="fr-FR" cap="all" dirty="0">
                <a:solidFill>
                  <a:srgbClr val="FF0000"/>
                </a:solidFill>
              </a:rPr>
              <a:t> nous dit-il ici des attentes du peuple </a:t>
            </a:r>
            <a:r>
              <a:rPr lang="fr-FR" cap="all" dirty="0" smtClean="0">
                <a:solidFill>
                  <a:srgbClr val="FF0000"/>
                </a:solidFill>
              </a:rPr>
              <a:t>? comment </a:t>
            </a:r>
            <a:r>
              <a:rPr lang="fr-FR" cap="all" dirty="0">
                <a:solidFill>
                  <a:srgbClr val="FF0000"/>
                </a:solidFill>
              </a:rPr>
              <a:t>qualifier une telle attitude ?</a:t>
            </a:r>
          </a:p>
          <a:p>
            <a:endParaRPr lang="fr-FR" dirty="0"/>
          </a:p>
        </p:txBody>
      </p:sp>
    </p:spTree>
    <p:extLst>
      <p:ext uri="{BB962C8B-B14F-4D97-AF65-F5344CB8AC3E}">
        <p14:creationId xmlns:p14="http://schemas.microsoft.com/office/powerpoint/2010/main" val="1808870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62567"/>
          </a:xfrm>
          <a:ln w="25400">
            <a:solidFill>
              <a:srgbClr val="000090"/>
            </a:solidFill>
          </a:ln>
        </p:spPr>
        <p:txBody>
          <a:bodyPr vert="horz" lIns="91440" tIns="45720" rIns="91440" bIns="45720" rtlCol="0" anchor="ctr">
            <a:noAutofit/>
          </a:bodyPr>
          <a:lstStyle/>
          <a:p>
            <a:r>
              <a:rPr lang="fr-FR" sz="3600" dirty="0" smtClean="0"/>
              <a:t>La défaite de </a:t>
            </a:r>
            <a:r>
              <a:rPr lang="fr-FR" sz="3600" dirty="0" smtClean="0"/>
              <a:t>Cléon (1)</a:t>
            </a:r>
            <a:endParaRPr lang="fr-FR" sz="3600" dirty="0"/>
          </a:p>
        </p:txBody>
      </p:sp>
      <p:sp>
        <p:nvSpPr>
          <p:cNvPr id="3" name="Espace réservé du contenu 2"/>
          <p:cNvSpPr>
            <a:spLocks noGrp="1"/>
          </p:cNvSpPr>
          <p:nvPr>
            <p:ph idx="1"/>
          </p:nvPr>
        </p:nvSpPr>
        <p:spPr>
          <a:xfrm>
            <a:off x="457200" y="1642307"/>
            <a:ext cx="8229600" cy="4467075"/>
          </a:xfrm>
        </p:spPr>
        <p:txBody>
          <a:bodyPr>
            <a:normAutofit/>
          </a:bodyPr>
          <a:lstStyle/>
          <a:p>
            <a:r>
              <a:rPr lang="fr-FR" dirty="0" smtClean="0"/>
              <a:t>Le marchand de boudin remporte les deux épreuves en surpassant Cléon par son absence de vergogne, en volant notamment le lièvre que Cléon s’apprêtait à offrir à </a:t>
            </a:r>
            <a:r>
              <a:rPr lang="fr-FR" dirty="0" err="1" smtClean="0"/>
              <a:t>Dèmos</a:t>
            </a:r>
            <a:r>
              <a:rPr lang="fr-FR" dirty="0" smtClean="0"/>
              <a:t> </a:t>
            </a:r>
            <a:r>
              <a:rPr lang="fr-FR" dirty="0" smtClean="0"/>
              <a:t>qui lui dit (p. 142) :</a:t>
            </a:r>
          </a:p>
          <a:p>
            <a:pPr marL="800100" lvl="2" indent="0">
              <a:buNone/>
            </a:pPr>
            <a:r>
              <a:rPr lang="fr-FR" dirty="0" smtClean="0">
                <a:solidFill>
                  <a:srgbClr val="000090"/>
                </a:solidFill>
              </a:rPr>
              <a:t>« Tu peux disposer. Je ne puis manifester de gratitude qu’à l’égard de celui qui m’a servi. »</a:t>
            </a:r>
          </a:p>
          <a:p>
            <a:pPr marL="0" indent="0" algn="ctr">
              <a:buNone/>
            </a:pPr>
            <a:r>
              <a:rPr lang="fr-FR" dirty="0" smtClean="0">
                <a:solidFill>
                  <a:srgbClr val="FF0000"/>
                </a:solidFill>
              </a:rPr>
              <a:t>COMMENT COMPRENDRE LA RÉACTION DE DÈMOS À L’ÉGARD DE CLÉON ? QUI LA CRITIQUE VISE-T-ELLE ICI ?</a:t>
            </a:r>
            <a:endParaRPr lang="fr-FR" dirty="0">
              <a:solidFill>
                <a:srgbClr val="FF0000"/>
              </a:solidFill>
            </a:endParaRPr>
          </a:p>
        </p:txBody>
      </p:sp>
    </p:spTree>
    <p:extLst>
      <p:ext uri="{BB962C8B-B14F-4D97-AF65-F5344CB8AC3E}">
        <p14:creationId xmlns:p14="http://schemas.microsoft.com/office/powerpoint/2010/main" val="20066264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62567"/>
          </a:xfrm>
          <a:ln w="25400">
            <a:solidFill>
              <a:srgbClr val="000090"/>
            </a:solidFill>
          </a:ln>
        </p:spPr>
        <p:txBody>
          <a:bodyPr vert="horz" lIns="91440" tIns="45720" rIns="91440" bIns="45720" rtlCol="0" anchor="ctr">
            <a:noAutofit/>
          </a:bodyPr>
          <a:lstStyle/>
          <a:p>
            <a:r>
              <a:rPr lang="fr-FR" sz="3600" dirty="0" smtClean="0"/>
              <a:t>La défaite de </a:t>
            </a:r>
            <a:r>
              <a:rPr lang="fr-FR" sz="3600" dirty="0" smtClean="0"/>
              <a:t>Cléon (2)</a:t>
            </a:r>
            <a:endParaRPr lang="fr-FR" sz="3600" dirty="0"/>
          </a:p>
        </p:txBody>
      </p:sp>
      <p:sp>
        <p:nvSpPr>
          <p:cNvPr id="3" name="Espace réservé du contenu 2"/>
          <p:cNvSpPr>
            <a:spLocks noGrp="1"/>
          </p:cNvSpPr>
          <p:nvPr>
            <p:ph idx="1"/>
          </p:nvPr>
        </p:nvSpPr>
        <p:spPr>
          <a:xfrm>
            <a:off x="457200" y="1576615"/>
            <a:ext cx="8229600" cy="4105767"/>
          </a:xfrm>
        </p:spPr>
        <p:txBody>
          <a:bodyPr>
            <a:normAutofit/>
          </a:bodyPr>
          <a:lstStyle/>
          <a:p>
            <a:r>
              <a:rPr lang="fr-FR" dirty="0" smtClean="0"/>
              <a:t>Cléon </a:t>
            </a:r>
            <a:r>
              <a:rPr lang="fr-FR" dirty="0"/>
              <a:t>fait alors un dernier effort pour maintenir sa position privilégiée dans le foyer : il possède un oracle qui décrit son successeur, et interroge le marchand de boudin pour savoir s'il correspond à la description dans l'étendue de ses détails </a:t>
            </a:r>
            <a:r>
              <a:rPr lang="fr-FR" dirty="0" smtClean="0"/>
              <a:t>vulgaires.</a:t>
            </a:r>
          </a:p>
          <a:p>
            <a:r>
              <a:rPr lang="fr-FR" dirty="0" smtClean="0"/>
              <a:t>Le </a:t>
            </a:r>
            <a:r>
              <a:rPr lang="fr-FR" dirty="0"/>
              <a:t>marchand de boudin correspond parfaitement à la description ; Cléon accepte enfin sa défaite, et se rend à son autorité.</a:t>
            </a:r>
          </a:p>
          <a:p>
            <a:endParaRPr lang="fr-FR" dirty="0"/>
          </a:p>
        </p:txBody>
      </p:sp>
    </p:spTree>
    <p:extLst>
      <p:ext uri="{BB962C8B-B14F-4D97-AF65-F5344CB8AC3E}">
        <p14:creationId xmlns:p14="http://schemas.microsoft.com/office/powerpoint/2010/main" val="958551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2219" y="312525"/>
            <a:ext cx="8473458" cy="968473"/>
          </a:xfrm>
          <a:ln w="25400">
            <a:solidFill>
              <a:srgbClr val="000090"/>
            </a:solidFill>
          </a:ln>
        </p:spPr>
        <p:txBody>
          <a:bodyPr vert="horz" lIns="91440" tIns="45720" rIns="91440" bIns="45720" rtlCol="0" anchor="ctr">
            <a:normAutofit fontScale="90000"/>
          </a:bodyPr>
          <a:lstStyle/>
          <a:p>
            <a:r>
              <a:rPr lang="fr-FR" sz="3600" dirty="0"/>
              <a:t>Quelques repères </a:t>
            </a:r>
            <a:r>
              <a:rPr lang="fr-FR" sz="3600" dirty="0" smtClean="0"/>
              <a:t>historiques :</a:t>
            </a:r>
            <a:br>
              <a:rPr lang="fr-FR" sz="3600" dirty="0" smtClean="0"/>
            </a:br>
            <a:r>
              <a:rPr lang="fr-FR" sz="3600" dirty="0" smtClean="0"/>
              <a:t>de l’âge du bronze à l’époque archaïque (1)</a:t>
            </a:r>
            <a:endParaRPr lang="fr-FR" sz="3600" dirty="0"/>
          </a:p>
        </p:txBody>
      </p:sp>
      <p:sp>
        <p:nvSpPr>
          <p:cNvPr id="3" name="Espace réservé du contenu 2"/>
          <p:cNvSpPr>
            <a:spLocks noGrp="1"/>
          </p:cNvSpPr>
          <p:nvPr>
            <p:ph idx="1"/>
          </p:nvPr>
        </p:nvSpPr>
        <p:spPr>
          <a:xfrm>
            <a:off x="372219" y="1631357"/>
            <a:ext cx="8473458" cy="5090117"/>
          </a:xfrm>
        </p:spPr>
        <p:txBody>
          <a:bodyPr>
            <a:normAutofit fontScale="92500" lnSpcReduction="20000"/>
          </a:bodyPr>
          <a:lstStyle/>
          <a:p>
            <a:r>
              <a:rPr lang="fr-FR" dirty="0" smtClean="0"/>
              <a:t>3300-1050 : </a:t>
            </a:r>
            <a:r>
              <a:rPr lang="fr-FR" b="1" dirty="0" smtClean="0"/>
              <a:t>âge du bronze</a:t>
            </a:r>
          </a:p>
          <a:p>
            <a:pPr lvl="1"/>
            <a:r>
              <a:rPr lang="fr-FR" dirty="0" smtClean="0"/>
              <a:t>Vers 2000 : arrivée des Achéens dans la région de Troie</a:t>
            </a:r>
          </a:p>
          <a:p>
            <a:pPr lvl="1"/>
            <a:r>
              <a:rPr lang="fr-FR" dirty="0" smtClean="0"/>
              <a:t>Vers 2000-1450: civilisation </a:t>
            </a:r>
            <a:r>
              <a:rPr lang="fr-FR" b="1" dirty="0" smtClean="0"/>
              <a:t>minoenne</a:t>
            </a:r>
            <a:r>
              <a:rPr lang="fr-FR" dirty="0" smtClean="0"/>
              <a:t> (ou égéenne) en Crète</a:t>
            </a:r>
          </a:p>
          <a:p>
            <a:pPr lvl="1"/>
            <a:r>
              <a:rPr lang="fr-FR" dirty="0" smtClean="0"/>
              <a:t>Vers 1600-1100 : civilisation </a:t>
            </a:r>
            <a:r>
              <a:rPr lang="fr-FR" b="1" dirty="0" smtClean="0"/>
              <a:t>mycénienne</a:t>
            </a:r>
          </a:p>
          <a:p>
            <a:pPr marL="57150" indent="0">
              <a:buNone/>
            </a:pPr>
            <a:r>
              <a:rPr lang="fr-FR" dirty="0" smtClean="0">
                <a:sym typeface="Wingdings"/>
              </a:rPr>
              <a:t> « Invasion dorienne » (l’expression est discutée), écroulement du </a:t>
            </a:r>
            <a:r>
              <a:rPr lang="fr-FR" b="1" dirty="0" smtClean="0">
                <a:sym typeface="Wingdings"/>
              </a:rPr>
              <a:t>système palatial, proche du monde proche-oriental </a:t>
            </a:r>
            <a:r>
              <a:rPr lang="fr-FR" dirty="0" smtClean="0">
                <a:sym typeface="Wingdings"/>
              </a:rPr>
              <a:t>(</a:t>
            </a:r>
            <a:r>
              <a:rPr lang="fr-FR" i="1" dirty="0" err="1" smtClean="0">
                <a:sym typeface="Wingdings"/>
              </a:rPr>
              <a:t>anax</a:t>
            </a:r>
            <a:r>
              <a:rPr lang="fr-FR" dirty="0" smtClean="0">
                <a:sym typeface="Wingdings"/>
              </a:rPr>
              <a:t>, </a:t>
            </a:r>
            <a:r>
              <a:rPr lang="fr-FR" i="1" dirty="0" smtClean="0">
                <a:sym typeface="Wingdings"/>
              </a:rPr>
              <a:t>basileus</a:t>
            </a:r>
            <a:r>
              <a:rPr lang="fr-FR" dirty="0" smtClean="0">
                <a:sym typeface="Wingdings"/>
              </a:rPr>
              <a:t>, centralisation administrative, classe des scribes), </a:t>
            </a:r>
            <a:r>
              <a:rPr lang="fr-FR" b="1" dirty="0" smtClean="0">
                <a:sym typeface="Wingdings"/>
              </a:rPr>
              <a:t>disparition de l’écriture</a:t>
            </a:r>
            <a:r>
              <a:rPr lang="fr-FR" dirty="0" smtClean="0">
                <a:sym typeface="Wingdings"/>
              </a:rPr>
              <a:t> qui en assurait le fonctionnement</a:t>
            </a:r>
            <a:endParaRPr lang="fr-FR" b="1" dirty="0" smtClean="0"/>
          </a:p>
          <a:p>
            <a:r>
              <a:rPr lang="fr-FR" dirty="0"/>
              <a:t>XIIe-IXe siècle : les «</a:t>
            </a:r>
            <a:r>
              <a:rPr lang="fr-FR" b="1" dirty="0"/>
              <a:t> âges obscurs</a:t>
            </a:r>
            <a:r>
              <a:rPr lang="fr-FR" dirty="0"/>
              <a:t> » </a:t>
            </a:r>
            <a:r>
              <a:rPr lang="fr-FR" dirty="0" smtClean="0"/>
              <a:t>(entre </a:t>
            </a:r>
            <a:r>
              <a:rPr lang="fr-FR" dirty="0"/>
              <a:t>1300 et 1200 </a:t>
            </a:r>
            <a:r>
              <a:rPr lang="fr-FR" dirty="0" smtClean="0"/>
              <a:t>, guerre </a:t>
            </a:r>
            <a:r>
              <a:rPr lang="fr-FR" dirty="0"/>
              <a:t>de Troie ?</a:t>
            </a:r>
            <a:r>
              <a:rPr lang="fr-FR" dirty="0" smtClean="0"/>
              <a:t>): abandon des sites de peuplement, interruption du commerce</a:t>
            </a:r>
            <a:endParaRPr lang="fr-FR" dirty="0"/>
          </a:p>
          <a:p>
            <a:r>
              <a:rPr lang="fr-FR" dirty="0"/>
              <a:t>Vers </a:t>
            </a:r>
            <a:r>
              <a:rPr lang="fr-FR" dirty="0" smtClean="0"/>
              <a:t>1100-1000 </a:t>
            </a:r>
            <a:r>
              <a:rPr lang="fr-FR" dirty="0"/>
              <a:t>: début de </a:t>
            </a:r>
            <a:r>
              <a:rPr lang="fr-FR" b="1" dirty="0"/>
              <a:t>l’âge de </a:t>
            </a:r>
            <a:r>
              <a:rPr lang="fr-FR" b="1" dirty="0" smtClean="0"/>
              <a:t>fer</a:t>
            </a:r>
            <a:endParaRPr lang="fr-FR" b="1" dirty="0"/>
          </a:p>
        </p:txBody>
      </p:sp>
      <p:sp>
        <p:nvSpPr>
          <p:cNvPr id="5" name="Espace réservé du numéro de diapositive 4"/>
          <p:cNvSpPr>
            <a:spLocks noGrp="1"/>
          </p:cNvSpPr>
          <p:nvPr>
            <p:ph type="sldNum" sz="quarter" idx="12"/>
          </p:nvPr>
        </p:nvSpPr>
        <p:spPr/>
        <p:txBody>
          <a:bodyPr/>
          <a:lstStyle/>
          <a:p>
            <a:fld id="{180BAC14-2B85-E842-8C76-EEA8A089429C}" type="slidenum">
              <a:rPr lang="fr-FR" smtClean="0"/>
              <a:pPr/>
              <a:t>11</a:t>
            </a:fld>
            <a:endParaRPr lang="fr-FR"/>
          </a:p>
        </p:txBody>
      </p:sp>
    </p:spTree>
    <p:extLst>
      <p:ext uri="{BB962C8B-B14F-4D97-AF65-F5344CB8AC3E}">
        <p14:creationId xmlns:p14="http://schemas.microsoft.com/office/powerpoint/2010/main" val="31905221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La justification de la critique à travers la comédie</a:t>
            </a:r>
            <a:endParaRPr lang="fr-FR" sz="3200" dirty="0"/>
          </a:p>
        </p:txBody>
      </p:sp>
      <p:sp>
        <p:nvSpPr>
          <p:cNvPr id="3" name="Espace réservé du contenu 2"/>
          <p:cNvSpPr>
            <a:spLocks noGrp="1"/>
          </p:cNvSpPr>
          <p:nvPr>
            <p:ph idx="1"/>
          </p:nvPr>
        </p:nvSpPr>
        <p:spPr>
          <a:xfrm>
            <a:off x="457200" y="1499974"/>
            <a:ext cx="8229600" cy="5358026"/>
          </a:xfrm>
        </p:spPr>
        <p:txBody>
          <a:bodyPr>
            <a:noAutofit/>
          </a:bodyPr>
          <a:lstStyle/>
          <a:p>
            <a:r>
              <a:rPr lang="fr-FR" sz="2800" dirty="0" err="1" smtClean="0"/>
              <a:t>Dèmos</a:t>
            </a:r>
            <a:r>
              <a:rPr lang="fr-FR" sz="2800" dirty="0" smtClean="0"/>
              <a:t> </a:t>
            </a:r>
            <a:r>
              <a:rPr lang="fr-FR" sz="2800" dirty="0"/>
              <a:t>demande son nom au marchand de boudin, qui se révèle être </a:t>
            </a:r>
            <a:r>
              <a:rPr lang="fr-FR" sz="2800" dirty="0" err="1"/>
              <a:t>Agoracrite</a:t>
            </a:r>
            <a:r>
              <a:rPr lang="fr-FR" sz="2800" dirty="0"/>
              <a:t>, ce qui confirme sa basse </a:t>
            </a:r>
            <a:r>
              <a:rPr lang="fr-FR" sz="2800" dirty="0" smtClean="0"/>
              <a:t>extraction.</a:t>
            </a:r>
          </a:p>
          <a:p>
            <a:r>
              <a:rPr lang="fr-FR" sz="2800" dirty="0" smtClean="0"/>
              <a:t>Les </a:t>
            </a:r>
            <a:r>
              <a:rPr lang="fr-FR" sz="2800" dirty="0"/>
              <a:t>acteurs quittent la scène, et le Chœur reste pour une autre </a:t>
            </a:r>
            <a:r>
              <a:rPr lang="fr-FR" sz="2800" b="1" dirty="0"/>
              <a:t>parabase</a:t>
            </a:r>
            <a:r>
              <a:rPr lang="fr-FR" sz="2800" dirty="0"/>
              <a:t>, c’est-à-dire un moment où le Chœur livre la morale de la pièce.</a:t>
            </a:r>
          </a:p>
          <a:p>
            <a:r>
              <a:rPr lang="fr-FR" sz="2800" dirty="0"/>
              <a:t>Le Chœur des cavaliers </a:t>
            </a:r>
            <a:r>
              <a:rPr lang="fr-FR" sz="2800" dirty="0" smtClean="0"/>
              <a:t>s'avance </a:t>
            </a:r>
            <a:r>
              <a:rPr lang="fr-FR" sz="2800" dirty="0"/>
              <a:t>et </a:t>
            </a:r>
            <a:r>
              <a:rPr lang="fr-FR" sz="2800" dirty="0" smtClean="0"/>
              <a:t>affirme </a:t>
            </a:r>
            <a:r>
              <a:rPr lang="fr-FR" sz="2800" dirty="0"/>
              <a:t>au public qu'</a:t>
            </a:r>
            <a:r>
              <a:rPr lang="fr-FR" sz="2800" b="1" dirty="0"/>
              <a:t>il est honorable de se moquer des gens peu honorables</a:t>
            </a:r>
            <a:r>
              <a:rPr lang="fr-FR" sz="2800" dirty="0" smtClean="0"/>
              <a:t>.</a:t>
            </a:r>
            <a:endParaRPr lang="fr-FR" sz="2800" dirty="0"/>
          </a:p>
        </p:txBody>
      </p:sp>
    </p:spTree>
    <p:extLst>
      <p:ext uri="{BB962C8B-B14F-4D97-AF65-F5344CB8AC3E}">
        <p14:creationId xmlns:p14="http://schemas.microsoft.com/office/powerpoint/2010/main" val="25621698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Le rajeunissement de </a:t>
            </a:r>
            <a:r>
              <a:rPr lang="fr-FR" sz="3200" dirty="0" err="1" smtClean="0"/>
              <a:t>Dèmos</a:t>
            </a:r>
            <a:r>
              <a:rPr lang="fr-FR" sz="3200" dirty="0" smtClean="0"/>
              <a:t> et la conclusion (1)</a:t>
            </a:r>
            <a:endParaRPr lang="fr-FR" sz="3200" dirty="0"/>
          </a:p>
        </p:txBody>
      </p:sp>
      <p:sp>
        <p:nvSpPr>
          <p:cNvPr id="3" name="Espace réservé du contenu 2"/>
          <p:cNvSpPr>
            <a:spLocks noGrp="1"/>
          </p:cNvSpPr>
          <p:nvPr>
            <p:ph idx="1"/>
          </p:nvPr>
        </p:nvSpPr>
        <p:spPr>
          <a:xfrm>
            <a:off x="457200" y="1565667"/>
            <a:ext cx="8229600" cy="5292334"/>
          </a:xfrm>
        </p:spPr>
        <p:txBody>
          <a:bodyPr>
            <a:noAutofit/>
          </a:bodyPr>
          <a:lstStyle/>
          <a:p>
            <a:r>
              <a:rPr lang="fr-FR" sz="2800" dirty="0" err="1" smtClean="0"/>
              <a:t>Agoracrite</a:t>
            </a:r>
            <a:r>
              <a:rPr lang="fr-FR" sz="2800" dirty="0" smtClean="0"/>
              <a:t> </a:t>
            </a:r>
            <a:r>
              <a:rPr lang="fr-FR" sz="2800" dirty="0"/>
              <a:t>revient ensuite en scène, ordonnant un silence respectueux et annonçant qu'il a rajeuni </a:t>
            </a:r>
            <a:r>
              <a:rPr lang="fr-FR" sz="2800" dirty="0" err="1" smtClean="0"/>
              <a:t>Dèmos</a:t>
            </a:r>
            <a:r>
              <a:rPr lang="fr-FR" sz="2800" dirty="0"/>
              <a:t>, il faut entendre ici qu’il </a:t>
            </a:r>
            <a:r>
              <a:rPr lang="fr-FR" sz="2800" b="1" dirty="0"/>
              <a:t>n’est plus affligé des défauts de l’actuelle démocratie</a:t>
            </a:r>
            <a:r>
              <a:rPr lang="fr-FR" sz="2800" dirty="0"/>
              <a:t>, en particulier la </a:t>
            </a:r>
            <a:r>
              <a:rPr lang="fr-FR" sz="2800" b="1" dirty="0" smtClean="0"/>
              <a:t>corruption</a:t>
            </a:r>
            <a:r>
              <a:rPr lang="fr-FR" sz="2800" dirty="0" smtClean="0"/>
              <a:t>.</a:t>
            </a:r>
          </a:p>
          <a:p>
            <a:r>
              <a:rPr lang="fr-FR" sz="2800" dirty="0" err="1" smtClean="0"/>
              <a:t>Dèmos</a:t>
            </a:r>
            <a:r>
              <a:rPr lang="fr-FR" sz="2800" dirty="0" smtClean="0"/>
              <a:t> </a:t>
            </a:r>
            <a:r>
              <a:rPr lang="fr-FR" sz="2800" dirty="0"/>
              <a:t>déclare (p. 154) :</a:t>
            </a:r>
          </a:p>
          <a:p>
            <a:pPr marL="0" indent="0" algn="ctr">
              <a:buNone/>
            </a:pPr>
            <a:r>
              <a:rPr lang="fr-FR" sz="2800" dirty="0">
                <a:solidFill>
                  <a:srgbClr val="000090"/>
                </a:solidFill>
              </a:rPr>
              <a:t>« J’ai honte de mes sottises passées »</a:t>
            </a:r>
            <a:r>
              <a:rPr lang="fr-FR" sz="2800" dirty="0" smtClean="0">
                <a:solidFill>
                  <a:srgbClr val="000090"/>
                </a:solidFill>
              </a:rPr>
              <a:t>.</a:t>
            </a:r>
          </a:p>
          <a:p>
            <a:r>
              <a:rPr lang="fr-FR" dirty="0"/>
              <a:t>La porte de la maison de </a:t>
            </a:r>
            <a:r>
              <a:rPr lang="fr-FR" dirty="0" err="1"/>
              <a:t>Dèmos</a:t>
            </a:r>
            <a:r>
              <a:rPr lang="fr-FR" dirty="0"/>
              <a:t> s'ouvre, pour révéler d’impressionnants changements dans son apparence</a:t>
            </a:r>
            <a:r>
              <a:rPr lang="fr-FR" dirty="0" smtClean="0"/>
              <a:t>.</a:t>
            </a:r>
            <a:endParaRPr lang="fr-FR" dirty="0"/>
          </a:p>
        </p:txBody>
      </p:sp>
    </p:spTree>
    <p:extLst>
      <p:ext uri="{BB962C8B-B14F-4D97-AF65-F5344CB8AC3E}">
        <p14:creationId xmlns:p14="http://schemas.microsoft.com/office/powerpoint/2010/main" val="19054527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Le </a:t>
            </a:r>
            <a:r>
              <a:rPr lang="fr-FR" sz="3200" dirty="0"/>
              <a:t>rajeunissement de </a:t>
            </a:r>
            <a:r>
              <a:rPr lang="fr-FR" sz="3200" dirty="0" err="1" smtClean="0"/>
              <a:t>Dèmos</a:t>
            </a:r>
            <a:r>
              <a:rPr lang="fr-FR" sz="3200" dirty="0" smtClean="0"/>
              <a:t> et la conclusion (2)</a:t>
            </a:r>
            <a:endParaRPr lang="fr-FR" sz="3200" dirty="0"/>
          </a:p>
        </p:txBody>
      </p:sp>
      <p:sp>
        <p:nvSpPr>
          <p:cNvPr id="3" name="Espace réservé du contenu 2"/>
          <p:cNvSpPr>
            <a:spLocks noGrp="1"/>
          </p:cNvSpPr>
          <p:nvPr>
            <p:ph idx="1"/>
          </p:nvPr>
        </p:nvSpPr>
        <p:spPr/>
        <p:txBody>
          <a:bodyPr>
            <a:noAutofit/>
          </a:bodyPr>
          <a:lstStyle/>
          <a:p>
            <a:r>
              <a:rPr lang="fr-FR" sz="2800" dirty="0" err="1" smtClean="0"/>
              <a:t>Agoracrite</a:t>
            </a:r>
            <a:r>
              <a:rPr lang="fr-FR" sz="2800" dirty="0" smtClean="0"/>
              <a:t> </a:t>
            </a:r>
            <a:r>
              <a:rPr lang="fr-FR" sz="2800" dirty="0"/>
              <a:t>présente son maître transformé en compagnie d'un garçon et de la </a:t>
            </a:r>
            <a:r>
              <a:rPr lang="fr-FR" sz="2800" dirty="0" err="1"/>
              <a:t>Trève</a:t>
            </a:r>
            <a:r>
              <a:rPr lang="fr-FR" sz="2800" dirty="0"/>
              <a:t> - une jeune femme que Cléon avait enfermée pour prolonger la guerre. Ce qui signifie que le Charcutier offre </a:t>
            </a:r>
            <a:r>
              <a:rPr lang="fr-FR" sz="2800" b="1" dirty="0"/>
              <a:t>la paix à </a:t>
            </a:r>
            <a:r>
              <a:rPr lang="fr-FR" sz="2800" b="1" dirty="0" err="1" smtClean="0"/>
              <a:t>Dèmos</a:t>
            </a:r>
            <a:r>
              <a:rPr lang="fr-FR" sz="2800" b="1" dirty="0" smtClean="0"/>
              <a:t>.</a:t>
            </a:r>
            <a:endParaRPr lang="fr-FR" sz="2800" dirty="0"/>
          </a:p>
          <a:p>
            <a:r>
              <a:rPr lang="fr-FR" sz="2800" dirty="0" err="1" smtClean="0"/>
              <a:t>Dèmos</a:t>
            </a:r>
            <a:r>
              <a:rPr lang="fr-FR" sz="2800" dirty="0" smtClean="0"/>
              <a:t> </a:t>
            </a:r>
            <a:r>
              <a:rPr lang="fr-FR" sz="2800" dirty="0"/>
              <a:t>invite </a:t>
            </a:r>
            <a:r>
              <a:rPr lang="fr-FR" sz="2800" dirty="0" err="1"/>
              <a:t>Agoracrite</a:t>
            </a:r>
            <a:r>
              <a:rPr lang="fr-FR" sz="2800" dirty="0"/>
              <a:t> à un banquet en ville et tous sortent à l'exception de Cléon, qui est sommé de vendre du boudin à la porte de la ville en châtiment de ses crimes.</a:t>
            </a:r>
          </a:p>
          <a:p>
            <a:endParaRPr lang="fr-FR" sz="2800" dirty="0"/>
          </a:p>
        </p:txBody>
      </p:sp>
    </p:spTree>
    <p:extLst>
      <p:ext uri="{BB962C8B-B14F-4D97-AF65-F5344CB8AC3E}">
        <p14:creationId xmlns:p14="http://schemas.microsoft.com/office/powerpoint/2010/main" val="36420980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Rappel des enjeux politiques de la pièce</a:t>
            </a:r>
            <a:endParaRPr lang="fr-FR" sz="3200" dirty="0"/>
          </a:p>
        </p:txBody>
      </p:sp>
      <p:sp>
        <p:nvSpPr>
          <p:cNvPr id="3" name="Espace réservé du contenu 2"/>
          <p:cNvSpPr>
            <a:spLocks noGrp="1"/>
          </p:cNvSpPr>
          <p:nvPr>
            <p:ph idx="1"/>
          </p:nvPr>
        </p:nvSpPr>
        <p:spPr>
          <a:xfrm>
            <a:off x="457200" y="1600200"/>
            <a:ext cx="8229600" cy="5012823"/>
          </a:xfrm>
        </p:spPr>
        <p:txBody>
          <a:bodyPr>
            <a:normAutofit/>
          </a:bodyPr>
          <a:lstStyle/>
          <a:p>
            <a:pPr marL="0" indent="0">
              <a:buNone/>
            </a:pPr>
            <a:r>
              <a:rPr lang="fr-FR" sz="2800" dirty="0" smtClean="0"/>
              <a:t>Voir la notice Wikipédia :</a:t>
            </a:r>
          </a:p>
          <a:p>
            <a:pPr marL="0" indent="0">
              <a:buNone/>
            </a:pPr>
            <a:r>
              <a:rPr lang="fr-FR" sz="2800" dirty="0" smtClean="0">
                <a:solidFill>
                  <a:srgbClr val="000090"/>
                </a:solidFill>
              </a:rPr>
              <a:t>«</a:t>
            </a:r>
            <a:r>
              <a:rPr lang="fr-FR" sz="2800" dirty="0">
                <a:solidFill>
                  <a:srgbClr val="000090"/>
                </a:solidFill>
              </a:rPr>
              <a:t> La carrière politique de Cléon était fondée sur son opposition à la stratégie militaire prudente de Périclès, et son acmé fut atteint avec la victoire athénienne à la Bataille de </a:t>
            </a:r>
            <a:r>
              <a:rPr lang="fr-FR" sz="2800" dirty="0" err="1">
                <a:solidFill>
                  <a:srgbClr val="000090"/>
                </a:solidFill>
              </a:rPr>
              <a:t>Sphactérie</a:t>
            </a:r>
            <a:r>
              <a:rPr lang="fr-FR" sz="2800" dirty="0">
                <a:solidFill>
                  <a:srgbClr val="000090"/>
                </a:solidFill>
              </a:rPr>
              <a:t>, pour laquelle il fut honoré par la majorité de ses concitoyens. Ces honneurs civiques comprenaient des repas au Prytanée (un grand prestige), et des sièges au premier rang lors de festivals majeurs, comme les Lénéennes et les Dionysies. </a:t>
            </a:r>
            <a:endParaRPr lang="fr-FR" sz="2800" dirty="0"/>
          </a:p>
        </p:txBody>
      </p:sp>
    </p:spTree>
    <p:extLst>
      <p:ext uri="{BB962C8B-B14F-4D97-AF65-F5344CB8AC3E}">
        <p14:creationId xmlns:p14="http://schemas.microsoft.com/office/powerpoint/2010/main" val="5640475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a:t>Rappel des enjeux politiques de la pièce</a:t>
            </a:r>
          </a:p>
        </p:txBody>
      </p:sp>
      <p:sp>
        <p:nvSpPr>
          <p:cNvPr id="3" name="Espace réservé du contenu 2"/>
          <p:cNvSpPr>
            <a:spLocks noGrp="1"/>
          </p:cNvSpPr>
          <p:nvPr>
            <p:ph idx="1"/>
          </p:nvPr>
        </p:nvSpPr>
        <p:spPr>
          <a:xfrm>
            <a:off x="457200" y="1600200"/>
            <a:ext cx="8229600" cy="5012823"/>
          </a:xfrm>
        </p:spPr>
        <p:txBody>
          <a:bodyPr>
            <a:noAutofit/>
          </a:bodyPr>
          <a:lstStyle/>
          <a:p>
            <a:pPr marL="0" indent="0">
              <a:lnSpc>
                <a:spcPct val="90000"/>
              </a:lnSpc>
              <a:buNone/>
            </a:pPr>
            <a:r>
              <a:rPr lang="fr-FR" sz="2800" dirty="0" smtClean="0">
                <a:solidFill>
                  <a:srgbClr val="000090"/>
                </a:solidFill>
              </a:rPr>
              <a:t>La </a:t>
            </a:r>
            <a:r>
              <a:rPr lang="fr-FR" sz="2800" dirty="0">
                <a:solidFill>
                  <a:srgbClr val="000090"/>
                </a:solidFill>
              </a:rPr>
              <a:t>légitimité de Cléon au sujet de ces honneurs est continuellement tournée en dérision par Aristophane dans </a:t>
            </a:r>
            <a:r>
              <a:rPr lang="fr-FR" sz="2800" i="1" dirty="0">
                <a:solidFill>
                  <a:srgbClr val="000090"/>
                </a:solidFill>
              </a:rPr>
              <a:t>Les Cavaliers</a:t>
            </a:r>
            <a:r>
              <a:rPr lang="fr-FR" sz="2800" dirty="0">
                <a:solidFill>
                  <a:srgbClr val="000090"/>
                </a:solidFill>
              </a:rPr>
              <a:t> ; il est également probable que Cléon fut assis au premier rang lors de sa représentation. Aristophane profère de nombreuses accusations envers Cléon : si une grande partie d'entre elles relèvent du comique, certaines sont sincères. […] Les cavaliers (des citoyens assez riches pour pouvoir posséder un cheval) étaient les alliés naturels du poète comique contre un populiste comme Cléon - selon un passage des </a:t>
            </a:r>
            <a:r>
              <a:rPr lang="fr-FR" sz="2800" i="1" dirty="0" err="1">
                <a:solidFill>
                  <a:srgbClr val="000090"/>
                </a:solidFill>
              </a:rPr>
              <a:t>Acharniens</a:t>
            </a:r>
            <a:r>
              <a:rPr lang="fr-FR" sz="2800" dirty="0">
                <a:solidFill>
                  <a:srgbClr val="000090"/>
                </a:solidFill>
              </a:rPr>
              <a:t> ils avaient récemment forcé ce dernier à céder une large somme d'argent, sous-entendant qu'il l'avait obtenue à travers la corruption. </a:t>
            </a:r>
            <a:endParaRPr lang="fr-FR" sz="2800" dirty="0"/>
          </a:p>
        </p:txBody>
      </p:sp>
    </p:spTree>
    <p:extLst>
      <p:ext uri="{BB962C8B-B14F-4D97-AF65-F5344CB8AC3E}">
        <p14:creationId xmlns:p14="http://schemas.microsoft.com/office/powerpoint/2010/main" val="21932202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a:t>Rappel des enjeux politiques de la pièce</a:t>
            </a:r>
          </a:p>
        </p:txBody>
      </p:sp>
      <p:sp>
        <p:nvSpPr>
          <p:cNvPr id="3" name="Espace réservé du contenu 2"/>
          <p:cNvSpPr>
            <a:spLocks noGrp="1"/>
          </p:cNvSpPr>
          <p:nvPr>
            <p:ph idx="1"/>
          </p:nvPr>
        </p:nvSpPr>
        <p:spPr>
          <a:xfrm>
            <a:off x="457200" y="1600200"/>
            <a:ext cx="8229600" cy="5012823"/>
          </a:xfrm>
        </p:spPr>
        <p:txBody>
          <a:bodyPr>
            <a:normAutofit fontScale="85000" lnSpcReduction="20000"/>
          </a:bodyPr>
          <a:lstStyle/>
          <a:p>
            <a:pPr marL="0" indent="0">
              <a:buNone/>
            </a:pPr>
            <a:r>
              <a:rPr lang="fr-FR" sz="3300" dirty="0" smtClean="0">
                <a:solidFill>
                  <a:srgbClr val="000090"/>
                </a:solidFill>
              </a:rPr>
              <a:t>En </a:t>
            </a:r>
            <a:r>
              <a:rPr lang="fr-FR" sz="3300" dirty="0">
                <a:solidFill>
                  <a:srgbClr val="000090"/>
                </a:solidFill>
              </a:rPr>
              <a:t>tant que classe sociale éduquée, les cavaliers occupaient beaucoup des fonctions d’État qui étaient sujettes à des contrôles annuels ; Cléon se spécialisa dans l'accusation de tels fonctionnaires, usant régulièrement de ses relations avec les jurés afin d'obtenir les verdicts souhaités. Cet abus du système des contrôles est l'une des plaintes faites par le Chœur quand il entre sur scène et accuse Cléon de choisir les fonctionnaires à accuser </a:t>
            </a:r>
            <a:r>
              <a:rPr lang="fr-FR" sz="3300" dirty="0" smtClean="0">
                <a:solidFill>
                  <a:srgbClr val="000090"/>
                </a:solidFill>
              </a:rPr>
              <a:t>[…] </a:t>
            </a:r>
            <a:r>
              <a:rPr lang="fr-FR" sz="3300" dirty="0">
                <a:solidFill>
                  <a:srgbClr val="000090"/>
                </a:solidFill>
              </a:rPr>
              <a:t>(vers 257-65). La pièce accuse également Cléon de manipuler les listes de recensement pour imposer des charges financières écrasantes à sa sélection de victimes (vers 911-25). </a:t>
            </a:r>
            <a:r>
              <a:rPr lang="fr-FR" sz="3300" dirty="0" smtClean="0">
                <a:solidFill>
                  <a:srgbClr val="000090"/>
                </a:solidFill>
              </a:rPr>
              <a:t>» (Source : Wikipédia)</a:t>
            </a:r>
            <a:endParaRPr lang="fr-FR" sz="3300" dirty="0">
              <a:solidFill>
                <a:srgbClr val="000090"/>
              </a:solidFill>
            </a:endParaRPr>
          </a:p>
          <a:p>
            <a:endParaRPr lang="fr-FR" dirty="0"/>
          </a:p>
        </p:txBody>
      </p:sp>
    </p:spTree>
    <p:extLst>
      <p:ext uri="{BB962C8B-B14F-4D97-AF65-F5344CB8AC3E}">
        <p14:creationId xmlns:p14="http://schemas.microsoft.com/office/powerpoint/2010/main" val="19670092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148740"/>
            <a:ext cx="8229600" cy="688445"/>
          </a:xfrm>
          <a:ln w="25400">
            <a:solidFill>
              <a:srgbClr val="4F81BD"/>
            </a:solidFill>
          </a:ln>
        </p:spPr>
        <p:txBody>
          <a:bodyPr>
            <a:normAutofit/>
          </a:bodyPr>
          <a:lstStyle/>
          <a:p>
            <a:r>
              <a:rPr lang="fr-FR" dirty="0" smtClean="0"/>
              <a:t>Plan de la deuxième séquence</a:t>
            </a:r>
            <a:endParaRPr lang="fr-FR" dirty="0"/>
          </a:p>
        </p:txBody>
      </p:sp>
      <p:sp>
        <p:nvSpPr>
          <p:cNvPr id="3" name="Espace réservé du contenu 2"/>
          <p:cNvSpPr>
            <a:spLocks noGrp="1"/>
          </p:cNvSpPr>
          <p:nvPr>
            <p:ph idx="1"/>
          </p:nvPr>
        </p:nvSpPr>
        <p:spPr>
          <a:xfrm>
            <a:off x="457200" y="910173"/>
            <a:ext cx="8229600" cy="5746644"/>
          </a:xfrm>
        </p:spPr>
        <p:txBody>
          <a:bodyPr>
            <a:normAutofit lnSpcReduction="10000"/>
          </a:bodyPr>
          <a:lstStyle/>
          <a:p>
            <a:pPr marL="0" indent="0" algn="just">
              <a:buNone/>
            </a:pPr>
            <a:r>
              <a:rPr lang="fr-FR" b="1" dirty="0" smtClean="0">
                <a:solidFill>
                  <a:srgbClr val="000000"/>
                </a:solidFill>
              </a:rPr>
              <a:t>2</a:t>
            </a:r>
            <a:r>
              <a:rPr lang="fr-FR" dirty="0" smtClean="0">
                <a:solidFill>
                  <a:srgbClr val="000000"/>
                </a:solidFill>
              </a:rPr>
              <a:t>	</a:t>
            </a:r>
            <a:r>
              <a:rPr lang="fr-FR" b="1" dirty="0">
                <a:solidFill>
                  <a:srgbClr val="000000"/>
                </a:solidFill>
              </a:rPr>
              <a:t>L</a:t>
            </a:r>
            <a:r>
              <a:rPr lang="fr-FR" b="1" dirty="0" smtClean="0">
                <a:solidFill>
                  <a:srgbClr val="000000"/>
                </a:solidFill>
              </a:rPr>
              <a:t>a naissance de la démocratie à Athènes et ses critiques</a:t>
            </a:r>
            <a:endParaRPr lang="fr-FR" b="1" dirty="0">
              <a:solidFill>
                <a:srgbClr val="000000"/>
              </a:solidFill>
            </a:endParaRPr>
          </a:p>
          <a:p>
            <a:pPr marL="360363" indent="263525" algn="just">
              <a:buNone/>
            </a:pPr>
            <a:r>
              <a:rPr lang="fr-FR" b="1" dirty="0" smtClean="0">
                <a:solidFill>
                  <a:schemeClr val="tx1">
                    <a:lumMod val="50000"/>
                    <a:lumOff val="50000"/>
                  </a:schemeClr>
                </a:solidFill>
              </a:rPr>
              <a:t>2.1</a:t>
            </a:r>
            <a:r>
              <a:rPr lang="fr-FR" dirty="0">
                <a:solidFill>
                  <a:schemeClr val="tx1">
                    <a:lumMod val="50000"/>
                    <a:lumOff val="50000"/>
                  </a:schemeClr>
                </a:solidFill>
              </a:rPr>
              <a:t>	</a:t>
            </a:r>
            <a:r>
              <a:rPr lang="fr-FR" b="1" dirty="0" smtClean="0">
                <a:solidFill>
                  <a:schemeClr val="tx1">
                    <a:lumMod val="50000"/>
                    <a:lumOff val="50000"/>
                  </a:schemeClr>
                </a:solidFill>
              </a:rPr>
              <a:t>La philosophie, fille rebelle de la démocratie?</a:t>
            </a:r>
            <a:endParaRPr lang="fr-FR" b="1" dirty="0">
              <a:solidFill>
                <a:schemeClr val="tx1">
                  <a:lumMod val="50000"/>
                  <a:lumOff val="50000"/>
                </a:schemeClr>
              </a:solidFill>
            </a:endParaRPr>
          </a:p>
          <a:p>
            <a:pPr marL="360363" indent="263525" algn="just">
              <a:buNone/>
            </a:pPr>
            <a:r>
              <a:rPr lang="fr-FR" b="1" dirty="0">
                <a:solidFill>
                  <a:schemeClr val="tx1">
                    <a:lumMod val="50000"/>
                    <a:lumOff val="50000"/>
                  </a:schemeClr>
                </a:solidFill>
              </a:rPr>
              <a:t>2.2	Les réformes démocratiques : contre l’oligarchie et la monarchie</a:t>
            </a:r>
          </a:p>
          <a:p>
            <a:pPr marL="360363" indent="263525" algn="just">
              <a:buNone/>
            </a:pPr>
            <a:r>
              <a:rPr lang="fr-FR" b="1" dirty="0">
                <a:solidFill>
                  <a:schemeClr val="tx1">
                    <a:lumMod val="50000"/>
                    <a:lumOff val="50000"/>
                  </a:schemeClr>
                </a:solidFill>
              </a:rPr>
              <a:t>2.3 Les difficultés et critiques de la démocratie</a:t>
            </a:r>
          </a:p>
          <a:p>
            <a:pPr marL="360363" indent="263525" algn="just">
              <a:buNone/>
            </a:pPr>
            <a:r>
              <a:rPr lang="fr-FR" b="1" dirty="0"/>
              <a:t>2.4 	</a:t>
            </a:r>
            <a:r>
              <a:rPr lang="fr-FR" b="1" dirty="0" smtClean="0"/>
              <a:t>Lecture d’Aristophane</a:t>
            </a:r>
          </a:p>
          <a:p>
            <a:pPr marL="760413" lvl="1" indent="263525" algn="just">
              <a:buNone/>
            </a:pPr>
            <a:r>
              <a:rPr lang="fr-FR" b="1" i="1" dirty="0" smtClean="0">
                <a:solidFill>
                  <a:srgbClr val="7F7F7F"/>
                </a:solidFill>
              </a:rPr>
              <a:t>2.4.1 Contexte politique et carrière d’Aristophane</a:t>
            </a:r>
          </a:p>
          <a:p>
            <a:pPr marL="760413" lvl="1" indent="263525" algn="just">
              <a:buNone/>
            </a:pPr>
            <a:r>
              <a:rPr lang="fr-FR" b="1" i="1" dirty="0" smtClean="0">
                <a:solidFill>
                  <a:schemeClr val="tx1">
                    <a:lumMod val="50000"/>
                    <a:lumOff val="50000"/>
                  </a:schemeClr>
                </a:solidFill>
              </a:rPr>
              <a:t>2.4.2 Les Cavaliers</a:t>
            </a:r>
          </a:p>
          <a:p>
            <a:pPr marL="760413" lvl="1" indent="263525" algn="just">
              <a:buNone/>
            </a:pPr>
            <a:r>
              <a:rPr lang="fr-FR" b="1" i="1" dirty="0" smtClean="0"/>
              <a:t>2.4.3 L’Assemblée des femmes</a:t>
            </a:r>
            <a:endParaRPr lang="fr-FR" b="1" i="1" dirty="0"/>
          </a:p>
        </p:txBody>
      </p:sp>
      <p:sp>
        <p:nvSpPr>
          <p:cNvPr id="5" name="Rectangle à coins arrondis 4"/>
          <p:cNvSpPr/>
          <p:nvPr/>
        </p:nvSpPr>
        <p:spPr>
          <a:xfrm>
            <a:off x="858272" y="5769984"/>
            <a:ext cx="7904727" cy="426167"/>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droite 5"/>
          <p:cNvSpPr/>
          <p:nvPr/>
        </p:nvSpPr>
        <p:spPr>
          <a:xfrm>
            <a:off x="192617" y="5769984"/>
            <a:ext cx="665655" cy="426168"/>
          </a:xfrm>
          <a:prstGeom prst="rightArrow">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876539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47589"/>
            <a:ext cx="8229600" cy="1143000"/>
          </a:xfrm>
          <a:ln w="25400">
            <a:solidFill>
              <a:srgbClr val="000090"/>
            </a:solidFill>
          </a:ln>
        </p:spPr>
        <p:txBody>
          <a:bodyPr vert="horz" lIns="91440" tIns="45720" rIns="91440" bIns="45720" rtlCol="0" anchor="ctr">
            <a:normAutofit/>
          </a:bodyPr>
          <a:lstStyle/>
          <a:p>
            <a:r>
              <a:rPr lang="fr-FR" sz="3200" dirty="0" smtClean="0"/>
              <a:t>Contexte de</a:t>
            </a:r>
            <a:r>
              <a:rPr lang="fr-FR" sz="3200" dirty="0"/>
              <a:t> </a:t>
            </a:r>
            <a:r>
              <a:rPr lang="fr-FR" sz="3200" i="1" dirty="0" smtClean="0"/>
              <a:t>L’Assemblée des femmes</a:t>
            </a:r>
            <a:endParaRPr lang="fr-FR" sz="3200" i="1" dirty="0"/>
          </a:p>
        </p:txBody>
      </p:sp>
      <p:sp>
        <p:nvSpPr>
          <p:cNvPr id="3" name="Espace réservé du contenu 2"/>
          <p:cNvSpPr>
            <a:spLocks noGrp="1"/>
          </p:cNvSpPr>
          <p:nvPr>
            <p:ph idx="1"/>
          </p:nvPr>
        </p:nvSpPr>
        <p:spPr>
          <a:xfrm>
            <a:off x="457200" y="1609471"/>
            <a:ext cx="8229600" cy="4740782"/>
          </a:xfrm>
        </p:spPr>
        <p:txBody>
          <a:bodyPr>
            <a:normAutofit/>
          </a:bodyPr>
          <a:lstStyle/>
          <a:p>
            <a:r>
              <a:rPr lang="fr-FR" dirty="0" smtClean="0"/>
              <a:t>La </a:t>
            </a:r>
            <a:r>
              <a:rPr lang="fr-FR" dirty="0"/>
              <a:t>traduction littérale, plus </a:t>
            </a:r>
            <a:r>
              <a:rPr lang="fr-FR" dirty="0" smtClean="0"/>
              <a:t>juste du titre, </a:t>
            </a:r>
            <a:r>
              <a:rPr lang="fr-FR" dirty="0"/>
              <a:t>est « celles qui siègent à l’assemblée », il y a donc un contresens dans la traduction usuelle du titre (</a:t>
            </a:r>
            <a:r>
              <a:rPr lang="fr-FR" i="1" dirty="0" err="1"/>
              <a:t>Ekklêsiázousai</a:t>
            </a:r>
            <a:r>
              <a:rPr lang="fr-FR" dirty="0"/>
              <a:t>).</a:t>
            </a:r>
          </a:p>
          <a:p>
            <a:r>
              <a:rPr lang="fr-FR" dirty="0"/>
              <a:t>La pièce est écrite en -392, c’est-à-dire </a:t>
            </a:r>
            <a:r>
              <a:rPr lang="fr-FR" b="1" dirty="0"/>
              <a:t>à l’extrémité de la carrière </a:t>
            </a:r>
            <a:r>
              <a:rPr lang="fr-FR" b="1" dirty="0" smtClean="0"/>
              <a:t>d’Aristophane</a:t>
            </a:r>
            <a:r>
              <a:rPr lang="fr-FR" dirty="0" smtClean="0"/>
              <a:t>.</a:t>
            </a:r>
          </a:p>
          <a:p>
            <a:r>
              <a:rPr lang="fr-FR" dirty="0" smtClean="0"/>
              <a:t>La </a:t>
            </a:r>
            <a:r>
              <a:rPr lang="fr-FR" dirty="0"/>
              <a:t>guerre du Péloponnèse a pris fin, et Athènes est largement affaiblie. Elle ne bénéficie plus des revenus de son </a:t>
            </a:r>
            <a:r>
              <a:rPr lang="fr-FR" dirty="0" smtClean="0"/>
              <a:t>empire, la « </a:t>
            </a:r>
            <a:r>
              <a:rPr lang="fr-FR" b="1" dirty="0" smtClean="0"/>
              <a:t>Ligue de Délos</a:t>
            </a:r>
            <a:r>
              <a:rPr lang="fr-FR" dirty="0" smtClean="0"/>
              <a:t> », dissoute par Sparte en -404.</a:t>
            </a:r>
            <a:endParaRPr lang="fr-FR" dirty="0"/>
          </a:p>
        </p:txBody>
      </p:sp>
    </p:spTree>
    <p:extLst>
      <p:ext uri="{BB962C8B-B14F-4D97-AF65-F5344CB8AC3E}">
        <p14:creationId xmlns:p14="http://schemas.microsoft.com/office/powerpoint/2010/main" val="32168544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8538"/>
            <a:ext cx="8229600" cy="1143000"/>
          </a:xfrm>
          <a:ln w="25400">
            <a:solidFill>
              <a:srgbClr val="000090"/>
            </a:solidFill>
          </a:ln>
        </p:spPr>
        <p:txBody>
          <a:bodyPr vert="horz" lIns="91440" tIns="45720" rIns="91440" bIns="45720" rtlCol="0" anchor="ctr">
            <a:normAutofit/>
          </a:bodyPr>
          <a:lstStyle/>
          <a:p>
            <a:r>
              <a:rPr lang="fr-FR" dirty="0" smtClean="0"/>
              <a:t>Résumé de </a:t>
            </a:r>
            <a:r>
              <a:rPr lang="fr-FR" i="1" dirty="0" smtClean="0"/>
              <a:t>L’Assemblée des </a:t>
            </a:r>
            <a:r>
              <a:rPr lang="fr-FR" i="1" dirty="0" smtClean="0"/>
              <a:t>femmes </a:t>
            </a:r>
            <a:r>
              <a:rPr lang="fr-FR" dirty="0" smtClean="0"/>
              <a:t>(1)</a:t>
            </a:r>
            <a:endParaRPr lang="fr-FR" i="1" dirty="0"/>
          </a:p>
        </p:txBody>
      </p:sp>
      <p:sp>
        <p:nvSpPr>
          <p:cNvPr id="3" name="Espace réservé du contenu 2"/>
          <p:cNvSpPr>
            <a:spLocks noGrp="1"/>
          </p:cNvSpPr>
          <p:nvPr>
            <p:ph idx="1"/>
          </p:nvPr>
        </p:nvSpPr>
        <p:spPr>
          <a:xfrm>
            <a:off x="457200" y="1565666"/>
            <a:ext cx="8229600" cy="5047358"/>
          </a:xfrm>
        </p:spPr>
        <p:txBody>
          <a:bodyPr>
            <a:normAutofit/>
          </a:bodyPr>
          <a:lstStyle/>
          <a:p>
            <a:pPr marL="0" indent="0">
              <a:buNone/>
            </a:pPr>
            <a:r>
              <a:rPr lang="fr-FR" dirty="0" smtClean="0">
                <a:solidFill>
                  <a:srgbClr val="000090"/>
                </a:solidFill>
              </a:rPr>
              <a:t>«</a:t>
            </a:r>
            <a:r>
              <a:rPr lang="fr-FR" dirty="0">
                <a:solidFill>
                  <a:srgbClr val="000090"/>
                </a:solidFill>
              </a:rPr>
              <a:t> Les Athéniennes, à l'instigation de l'une des leurs, </a:t>
            </a:r>
            <a:r>
              <a:rPr lang="fr-FR" dirty="0" err="1">
                <a:solidFill>
                  <a:srgbClr val="000090"/>
                </a:solidFill>
              </a:rPr>
              <a:t>Praxagora</a:t>
            </a:r>
            <a:r>
              <a:rPr lang="fr-FR" dirty="0">
                <a:solidFill>
                  <a:srgbClr val="000090"/>
                </a:solidFill>
              </a:rPr>
              <a:t>, se rassemblent à l'aube sur l'agora pour prendre à la place des hommes les mesures qui s'imposent pour sauver la cité. </a:t>
            </a:r>
            <a:r>
              <a:rPr lang="fr-FR" dirty="0" smtClean="0">
                <a:solidFill>
                  <a:srgbClr val="000090"/>
                </a:solidFill>
              </a:rPr>
              <a:t>» (Wikipédia)</a:t>
            </a:r>
            <a:endParaRPr lang="fr-FR" dirty="0">
              <a:solidFill>
                <a:srgbClr val="000090"/>
              </a:solidFill>
            </a:endParaRPr>
          </a:p>
          <a:p>
            <a:pPr marL="0" indent="0" algn="ctr">
              <a:buNone/>
            </a:pPr>
            <a:r>
              <a:rPr lang="fr-FR" cap="all" dirty="0">
                <a:solidFill>
                  <a:srgbClr val="FF0000"/>
                </a:solidFill>
              </a:rPr>
              <a:t>Comment est </a:t>
            </a:r>
            <a:r>
              <a:rPr lang="fr-FR" cap="all" dirty="0" smtClean="0">
                <a:solidFill>
                  <a:srgbClr val="FF0000"/>
                </a:solidFill>
              </a:rPr>
              <a:t>composé </a:t>
            </a:r>
            <a:r>
              <a:rPr lang="fr-FR" cap="all" dirty="0">
                <a:solidFill>
                  <a:srgbClr val="FF0000"/>
                </a:solidFill>
              </a:rPr>
              <a:t>le nom </a:t>
            </a:r>
            <a:r>
              <a:rPr lang="fr-FR" cap="all" dirty="0" err="1" smtClean="0">
                <a:solidFill>
                  <a:srgbClr val="FF0000"/>
                </a:solidFill>
              </a:rPr>
              <a:t>praxagora</a:t>
            </a:r>
            <a:r>
              <a:rPr lang="fr-FR" cap="all" dirty="0">
                <a:solidFill>
                  <a:srgbClr val="FF0000"/>
                </a:solidFill>
              </a:rPr>
              <a:t> </a:t>
            </a:r>
            <a:r>
              <a:rPr lang="fr-FR" cap="all" dirty="0" smtClean="0">
                <a:solidFill>
                  <a:srgbClr val="FF0000"/>
                </a:solidFill>
              </a:rPr>
              <a:t>? Que </a:t>
            </a:r>
            <a:r>
              <a:rPr lang="fr-FR" cap="all" dirty="0">
                <a:solidFill>
                  <a:srgbClr val="FF0000"/>
                </a:solidFill>
              </a:rPr>
              <a:t>signifie-t-il ?</a:t>
            </a:r>
          </a:p>
          <a:p>
            <a:r>
              <a:rPr lang="fr-FR" dirty="0"/>
              <a:t>N’oublions pas que le rôle des femmes est joué par des hommes, de ce fait, quand elles se déguisent en homme, nous avons en réalité un </a:t>
            </a:r>
            <a:r>
              <a:rPr lang="fr-FR" b="1" dirty="0"/>
              <a:t>double travestissement</a:t>
            </a:r>
            <a:r>
              <a:rPr lang="fr-FR" dirty="0"/>
              <a:t>.</a:t>
            </a:r>
          </a:p>
          <a:p>
            <a:endParaRPr lang="fr-FR" dirty="0"/>
          </a:p>
        </p:txBody>
      </p:sp>
    </p:spTree>
    <p:extLst>
      <p:ext uri="{BB962C8B-B14F-4D97-AF65-F5344CB8AC3E}">
        <p14:creationId xmlns:p14="http://schemas.microsoft.com/office/powerpoint/2010/main" val="7004175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8538"/>
            <a:ext cx="8229600" cy="1143000"/>
          </a:xfrm>
          <a:ln w="25400">
            <a:solidFill>
              <a:srgbClr val="000090"/>
            </a:solidFill>
          </a:ln>
        </p:spPr>
        <p:txBody>
          <a:bodyPr vert="horz" lIns="91440" tIns="45720" rIns="91440" bIns="45720" rtlCol="0" anchor="ctr">
            <a:normAutofit/>
          </a:bodyPr>
          <a:lstStyle/>
          <a:p>
            <a:r>
              <a:rPr lang="fr-FR" dirty="0" smtClean="0"/>
              <a:t>Résumé de </a:t>
            </a:r>
            <a:r>
              <a:rPr lang="fr-FR" i="1" dirty="0" smtClean="0"/>
              <a:t>L’Assemblée des </a:t>
            </a:r>
            <a:r>
              <a:rPr lang="fr-FR" i="1" dirty="0" smtClean="0"/>
              <a:t>femmes </a:t>
            </a:r>
            <a:r>
              <a:rPr lang="fr-FR" dirty="0" smtClean="0"/>
              <a:t>(2)</a:t>
            </a:r>
            <a:endParaRPr lang="fr-FR" i="1" dirty="0"/>
          </a:p>
        </p:txBody>
      </p:sp>
      <p:sp>
        <p:nvSpPr>
          <p:cNvPr id="3" name="Espace réservé du contenu 2"/>
          <p:cNvSpPr>
            <a:spLocks noGrp="1"/>
          </p:cNvSpPr>
          <p:nvPr>
            <p:ph idx="1"/>
          </p:nvPr>
        </p:nvSpPr>
        <p:spPr>
          <a:xfrm>
            <a:off x="457200" y="1565666"/>
            <a:ext cx="8229600" cy="5047358"/>
          </a:xfrm>
        </p:spPr>
        <p:txBody>
          <a:bodyPr>
            <a:normAutofit/>
          </a:bodyPr>
          <a:lstStyle/>
          <a:p>
            <a:pPr marL="0" indent="0">
              <a:buNone/>
            </a:pPr>
            <a:r>
              <a:rPr lang="fr-FR" dirty="0" smtClean="0">
                <a:solidFill>
                  <a:srgbClr val="000090"/>
                </a:solidFill>
              </a:rPr>
              <a:t>«</a:t>
            </a:r>
            <a:r>
              <a:rPr lang="fr-FR" dirty="0">
                <a:solidFill>
                  <a:srgbClr val="000090"/>
                </a:solidFill>
              </a:rPr>
              <a:t> Quand ceux-ci se réveillent le lendemain, ils découvrent avec stupéfaction les réformes que les femmes entendent adopter : mise en commun des biens, droit pour les femmes les plus laides et les plus âgées de choisir un compagnon. Le soir, un grand banquet fête l'établissement du nouvel ordre des choses, et la pièce s'achève dans une atmosphère véritablement dionysiaque. </a:t>
            </a:r>
            <a:r>
              <a:rPr lang="fr-FR" dirty="0" smtClean="0">
                <a:solidFill>
                  <a:srgbClr val="000090"/>
                </a:solidFill>
              </a:rPr>
              <a:t>» (Wikipédia)</a:t>
            </a:r>
          </a:p>
          <a:p>
            <a:r>
              <a:rPr lang="fr-FR" dirty="0" smtClean="0">
                <a:solidFill>
                  <a:srgbClr val="000000"/>
                </a:solidFill>
              </a:rPr>
              <a:t>C’est donc ici une parodie </a:t>
            </a:r>
            <a:r>
              <a:rPr lang="fr-FR" b="1" dirty="0" smtClean="0">
                <a:solidFill>
                  <a:srgbClr val="000000"/>
                </a:solidFill>
              </a:rPr>
              <a:t>d’utopie collectiviste </a:t>
            </a:r>
            <a:r>
              <a:rPr lang="fr-FR" dirty="0" smtClean="0">
                <a:solidFill>
                  <a:srgbClr val="000000"/>
                </a:solidFill>
              </a:rPr>
              <a:t>que rend possible la </a:t>
            </a:r>
            <a:r>
              <a:rPr lang="fr-FR" b="1" dirty="0" smtClean="0">
                <a:solidFill>
                  <a:srgbClr val="000000"/>
                </a:solidFill>
              </a:rPr>
              <a:t>prise du pouvoir par les femmes</a:t>
            </a:r>
            <a:r>
              <a:rPr lang="fr-FR" dirty="0" smtClean="0">
                <a:solidFill>
                  <a:srgbClr val="000000"/>
                </a:solidFill>
              </a:rPr>
              <a:t>.</a:t>
            </a:r>
            <a:endParaRPr lang="fr-FR" dirty="0">
              <a:solidFill>
                <a:srgbClr val="000000"/>
              </a:solidFill>
            </a:endParaRPr>
          </a:p>
          <a:p>
            <a:endParaRPr lang="fr-FR" dirty="0"/>
          </a:p>
        </p:txBody>
      </p:sp>
    </p:spTree>
    <p:extLst>
      <p:ext uri="{BB962C8B-B14F-4D97-AF65-F5344CB8AC3E}">
        <p14:creationId xmlns:p14="http://schemas.microsoft.com/office/powerpoint/2010/main" val="595778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2219" y="312525"/>
            <a:ext cx="8473458" cy="968473"/>
          </a:xfrm>
          <a:ln w="25400">
            <a:solidFill>
              <a:srgbClr val="000090"/>
            </a:solidFill>
          </a:ln>
        </p:spPr>
        <p:txBody>
          <a:bodyPr vert="horz" lIns="91440" tIns="45720" rIns="91440" bIns="45720" rtlCol="0" anchor="ctr">
            <a:normAutofit fontScale="90000"/>
          </a:bodyPr>
          <a:lstStyle/>
          <a:p>
            <a:r>
              <a:rPr lang="fr-FR" sz="3600" dirty="0"/>
              <a:t>Quelques repères </a:t>
            </a:r>
            <a:r>
              <a:rPr lang="fr-FR" sz="3600" dirty="0" smtClean="0"/>
              <a:t>historiques :</a:t>
            </a:r>
            <a:br>
              <a:rPr lang="fr-FR" sz="3600" dirty="0" smtClean="0"/>
            </a:br>
            <a:r>
              <a:rPr lang="fr-FR" sz="3600" dirty="0" smtClean="0"/>
              <a:t>de l’âge du bronze à l’époque archaïque (2)</a:t>
            </a:r>
            <a:endParaRPr lang="fr-FR" sz="3600" dirty="0"/>
          </a:p>
        </p:txBody>
      </p:sp>
      <p:sp>
        <p:nvSpPr>
          <p:cNvPr id="3" name="Espace réservé du contenu 2"/>
          <p:cNvSpPr>
            <a:spLocks noGrp="1"/>
          </p:cNvSpPr>
          <p:nvPr>
            <p:ph idx="1"/>
          </p:nvPr>
        </p:nvSpPr>
        <p:spPr>
          <a:xfrm>
            <a:off x="372219" y="1707999"/>
            <a:ext cx="8473458" cy="4883126"/>
          </a:xfrm>
        </p:spPr>
        <p:txBody>
          <a:bodyPr>
            <a:normAutofit fontScale="85000" lnSpcReduction="10000"/>
          </a:bodyPr>
          <a:lstStyle/>
          <a:p>
            <a:pPr marL="0" indent="0">
              <a:buNone/>
            </a:pPr>
            <a:r>
              <a:rPr lang="fr-FR" dirty="0" smtClean="0">
                <a:sym typeface="Wingdings"/>
              </a:rPr>
              <a:t> </a:t>
            </a:r>
            <a:r>
              <a:rPr lang="fr-FR" dirty="0">
                <a:sym typeface="Wingdings"/>
              </a:rPr>
              <a:t>Redécouverte de l’écriture, via les Phéniciens</a:t>
            </a:r>
            <a:endParaRPr lang="fr-FR" dirty="0"/>
          </a:p>
          <a:p>
            <a:r>
              <a:rPr lang="fr-FR" dirty="0"/>
              <a:t>900-700 : </a:t>
            </a:r>
            <a:r>
              <a:rPr lang="fr-FR" b="1" dirty="0"/>
              <a:t>époque géométrique </a:t>
            </a:r>
            <a:r>
              <a:rPr lang="fr-FR" dirty="0"/>
              <a:t>(céramique</a:t>
            </a:r>
            <a:r>
              <a:rPr lang="fr-FR" dirty="0" smtClean="0"/>
              <a:t>) :</a:t>
            </a:r>
          </a:p>
          <a:p>
            <a:pPr lvl="1"/>
            <a:r>
              <a:rPr lang="fr-FR" dirty="0" smtClean="0"/>
              <a:t>pratique </a:t>
            </a:r>
            <a:r>
              <a:rPr lang="fr-FR" dirty="0"/>
              <a:t>de la crémation (vs inhumation</a:t>
            </a:r>
            <a:r>
              <a:rPr lang="fr-FR" dirty="0" smtClean="0"/>
              <a:t>) ; développement de l’agriculture ; explosion démographique ; multiplication des sanctuaires ;extension du monde grec ;</a:t>
            </a:r>
          </a:p>
          <a:p>
            <a:pPr lvl="1"/>
            <a:r>
              <a:rPr lang="fr-FR" dirty="0" smtClean="0"/>
              <a:t>conditions nouvelles de </a:t>
            </a:r>
            <a:r>
              <a:rPr lang="fr-FR" dirty="0"/>
              <a:t>la poésie </a:t>
            </a:r>
            <a:r>
              <a:rPr lang="fr-FR" dirty="0" smtClean="0"/>
              <a:t>épique tournée vers les temps héroïques, </a:t>
            </a:r>
            <a:r>
              <a:rPr lang="fr-FR" dirty="0"/>
              <a:t>à travers l’émergence </a:t>
            </a:r>
            <a:r>
              <a:rPr lang="fr-FR" b="1" dirty="0" smtClean="0"/>
              <a:t>de la polis </a:t>
            </a:r>
            <a:r>
              <a:rPr lang="fr-FR" dirty="0"/>
              <a:t>(IXe-VIIIe siècle : </a:t>
            </a:r>
            <a:r>
              <a:rPr lang="fr-FR" dirty="0" smtClean="0"/>
              <a:t>Homère)</a:t>
            </a:r>
          </a:p>
          <a:p>
            <a:pPr lvl="1"/>
            <a:endParaRPr lang="fr-FR" dirty="0" smtClean="0"/>
          </a:p>
          <a:p>
            <a:pPr marL="0" indent="0">
              <a:buNone/>
            </a:pPr>
            <a:r>
              <a:rPr lang="fr-FR" dirty="0" smtClean="0"/>
              <a:t>A noter : l’</a:t>
            </a:r>
            <a:r>
              <a:rPr lang="fr-FR" i="1" dirty="0" smtClean="0"/>
              <a:t>Iliade</a:t>
            </a:r>
            <a:r>
              <a:rPr lang="fr-FR" dirty="0" smtClean="0"/>
              <a:t> et l’</a:t>
            </a:r>
            <a:r>
              <a:rPr lang="fr-FR" i="1" dirty="0" smtClean="0"/>
              <a:t>Odyssée</a:t>
            </a:r>
            <a:r>
              <a:rPr lang="fr-FR" dirty="0"/>
              <a:t> </a:t>
            </a:r>
            <a:r>
              <a:rPr lang="fr-FR" dirty="0" smtClean="0"/>
              <a:t>évoquent les coutumes de l’âge de fer, bien postérieures à la guerre de Troie historique, tout en introduisant certaines pratiques de la </a:t>
            </a:r>
            <a:r>
              <a:rPr lang="fr-FR" i="1" dirty="0" smtClean="0"/>
              <a:t>polis</a:t>
            </a:r>
            <a:r>
              <a:rPr lang="fr-FR" dirty="0" smtClean="0"/>
              <a:t> émergente (mise en question de la transmission héréditaire, mise en place de l’agora).</a:t>
            </a:r>
          </a:p>
          <a:p>
            <a:pPr marL="0" indent="0">
              <a:buNone/>
            </a:pPr>
            <a:endParaRPr lang="fr-FR" dirty="0"/>
          </a:p>
        </p:txBody>
      </p:sp>
      <p:sp>
        <p:nvSpPr>
          <p:cNvPr id="5" name="Espace réservé du numéro de diapositive 4"/>
          <p:cNvSpPr>
            <a:spLocks noGrp="1"/>
          </p:cNvSpPr>
          <p:nvPr>
            <p:ph type="sldNum" sz="quarter" idx="12"/>
          </p:nvPr>
        </p:nvSpPr>
        <p:spPr/>
        <p:txBody>
          <a:bodyPr/>
          <a:lstStyle/>
          <a:p>
            <a:fld id="{180BAC14-2B85-E842-8C76-EEA8A089429C}" type="slidenum">
              <a:rPr lang="fr-FR" smtClean="0"/>
              <a:pPr/>
              <a:t>12</a:t>
            </a:fld>
            <a:endParaRPr lang="fr-FR"/>
          </a:p>
        </p:txBody>
      </p:sp>
    </p:spTree>
    <p:extLst>
      <p:ext uri="{BB962C8B-B14F-4D97-AF65-F5344CB8AC3E}">
        <p14:creationId xmlns:p14="http://schemas.microsoft.com/office/powerpoint/2010/main" val="2318154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236284"/>
          </a:xfrm>
          <a:ln w="25400">
            <a:solidFill>
              <a:srgbClr val="000090"/>
            </a:solidFill>
          </a:ln>
        </p:spPr>
        <p:txBody>
          <a:bodyPr vert="horz" lIns="91440" tIns="45720" rIns="91440" bIns="45720" rtlCol="0" anchor="ctr">
            <a:normAutofit/>
          </a:bodyPr>
          <a:lstStyle/>
          <a:p>
            <a:r>
              <a:rPr lang="fr-FR" dirty="0" smtClean="0"/>
              <a:t>La question des femmes </a:t>
            </a:r>
            <a:r>
              <a:rPr lang="fr-FR" dirty="0" smtClean="0"/>
              <a:t>chez </a:t>
            </a:r>
            <a:r>
              <a:rPr lang="fr-FR" dirty="0" smtClean="0"/>
              <a:t>Aristophane, détour par </a:t>
            </a:r>
            <a:r>
              <a:rPr lang="fr-FR" i="1" dirty="0" smtClean="0"/>
              <a:t>Lysistrata</a:t>
            </a:r>
            <a:endParaRPr lang="fr-FR" i="1" dirty="0"/>
          </a:p>
        </p:txBody>
      </p:sp>
      <p:sp>
        <p:nvSpPr>
          <p:cNvPr id="3" name="Espace réservé du contenu 2"/>
          <p:cNvSpPr>
            <a:spLocks noGrp="1"/>
          </p:cNvSpPr>
          <p:nvPr>
            <p:ph idx="1"/>
          </p:nvPr>
        </p:nvSpPr>
        <p:spPr>
          <a:xfrm>
            <a:off x="457200" y="1600200"/>
            <a:ext cx="8229600" cy="5257800"/>
          </a:xfrm>
        </p:spPr>
        <p:txBody>
          <a:bodyPr>
            <a:normAutofit lnSpcReduction="10000"/>
          </a:bodyPr>
          <a:lstStyle/>
          <a:p>
            <a:r>
              <a:rPr lang="fr-FR" dirty="0"/>
              <a:t>Aristophane a déjà mis en scène le pouvoir des </a:t>
            </a:r>
            <a:r>
              <a:rPr lang="fr-FR" dirty="0" smtClean="0"/>
              <a:t>femmes,  </a:t>
            </a:r>
            <a:r>
              <a:rPr lang="fr-FR" dirty="0" smtClean="0"/>
              <a:t>notamment dans </a:t>
            </a:r>
            <a:r>
              <a:rPr lang="fr-FR" b="1" i="1" dirty="0"/>
              <a:t>Lysistrata</a:t>
            </a:r>
            <a:r>
              <a:rPr lang="fr-FR" dirty="0"/>
              <a:t>. </a:t>
            </a:r>
          </a:p>
          <a:p>
            <a:r>
              <a:rPr lang="fr-FR" dirty="0"/>
              <a:t>Alors qu’Athènes et Sparte sont en guerre, Lysistrata, une belle Athénienne, convainc les femmes d'Athènes ainsi que celles de toutes les cités grecques, de déclencher et de poursuivre une grève du sexe, jusqu'à ce que les hommes reviennent à la raison et cessent le combat. C’est une pièce écrite en -411, en pleine Guerre du Péloponnèse.</a:t>
            </a:r>
          </a:p>
          <a:p>
            <a:r>
              <a:rPr lang="fr-FR" i="1" dirty="0"/>
              <a:t>L’Assemblée des femmes </a:t>
            </a:r>
            <a:r>
              <a:rPr lang="fr-FR" dirty="0"/>
              <a:t>est une pièce plus tardive, qui, en un sens, va plus loin encore dans le renversement des rôles.</a:t>
            </a:r>
          </a:p>
          <a:p>
            <a:endParaRPr lang="fr-FR" dirty="0"/>
          </a:p>
        </p:txBody>
      </p:sp>
    </p:spTree>
    <p:extLst>
      <p:ext uri="{BB962C8B-B14F-4D97-AF65-F5344CB8AC3E}">
        <p14:creationId xmlns:p14="http://schemas.microsoft.com/office/powerpoint/2010/main" val="39248090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dirty="0"/>
              <a:t> </a:t>
            </a:r>
            <a:r>
              <a:rPr lang="fr-FR" dirty="0" smtClean="0"/>
              <a:t>La </a:t>
            </a:r>
            <a:r>
              <a:rPr lang="fr-FR" dirty="0"/>
              <a:t>critique de la dérive de la démocratie athénienne </a:t>
            </a:r>
            <a:r>
              <a:rPr lang="fr-FR" dirty="0" smtClean="0"/>
              <a:t>: l’ambivalence des </a:t>
            </a:r>
            <a:r>
              <a:rPr lang="fr-FR" dirty="0" smtClean="0"/>
              <a:t>arguments (1)</a:t>
            </a:r>
            <a:endParaRPr lang="fr-FR" dirty="0"/>
          </a:p>
        </p:txBody>
      </p:sp>
      <p:sp>
        <p:nvSpPr>
          <p:cNvPr id="3" name="Espace réservé du contenu 2"/>
          <p:cNvSpPr>
            <a:spLocks noGrp="1"/>
          </p:cNvSpPr>
          <p:nvPr>
            <p:ph idx="1"/>
          </p:nvPr>
        </p:nvSpPr>
        <p:spPr>
          <a:xfrm>
            <a:off x="457200" y="1417638"/>
            <a:ext cx="8229600" cy="5440362"/>
          </a:xfrm>
        </p:spPr>
        <p:txBody>
          <a:bodyPr>
            <a:noAutofit/>
          </a:bodyPr>
          <a:lstStyle/>
          <a:p>
            <a:pPr marL="0" indent="0">
              <a:lnSpc>
                <a:spcPct val="90000"/>
              </a:lnSpc>
              <a:buNone/>
            </a:pPr>
            <a:r>
              <a:rPr lang="fr-FR" dirty="0" smtClean="0"/>
              <a:t>Les </a:t>
            </a:r>
            <a:r>
              <a:rPr lang="fr-FR" dirty="0"/>
              <a:t>femmes portent une critique de la corruption de la </a:t>
            </a:r>
            <a:r>
              <a:rPr lang="fr-FR" dirty="0" smtClean="0"/>
              <a:t>démocratie ; </a:t>
            </a:r>
            <a:r>
              <a:rPr lang="fr-FR" dirty="0"/>
              <a:t>c’est ici </a:t>
            </a:r>
            <a:r>
              <a:rPr lang="fr-FR" dirty="0" err="1"/>
              <a:t>Praxagora</a:t>
            </a:r>
            <a:r>
              <a:rPr lang="fr-FR" dirty="0"/>
              <a:t> qui parle, en imitant le discours que les hommes peuvent tenir à l’Assemblée (p</a:t>
            </a:r>
            <a:r>
              <a:rPr lang="fr-FR" dirty="0" smtClean="0"/>
              <a:t>. 173</a:t>
            </a:r>
            <a:r>
              <a:rPr lang="fr-FR" dirty="0"/>
              <a:t>-174</a:t>
            </a:r>
            <a:r>
              <a:rPr lang="fr-FR" dirty="0" smtClean="0"/>
              <a:t>)</a:t>
            </a:r>
            <a:r>
              <a:rPr lang="fr-FR" dirty="0"/>
              <a:t> :</a:t>
            </a:r>
          </a:p>
          <a:p>
            <a:pPr marL="400050" lvl="1" indent="0">
              <a:lnSpc>
                <a:spcPct val="90000"/>
              </a:lnSpc>
              <a:buNone/>
            </a:pPr>
            <a:r>
              <a:rPr lang="fr-FR" dirty="0">
                <a:solidFill>
                  <a:srgbClr val="000090"/>
                </a:solidFill>
              </a:rPr>
              <a:t>« Je suis affligé et peiné par le désordre des affaires de la cité. Je vois qu’en fait de chefs, elle choisit successivement ce qu’il y a de mauvais ; s’il en est un qui soit honnête durant une seule journée, il est mauvais dix jours. S’est-on tourné vers un autre ? Il fera plus de dégâts. Il est difficile de faire la leçon à des hommes d’humeur difficile, comme vous, qui craignez ceux </a:t>
            </a:r>
            <a:r>
              <a:rPr lang="fr-FR" dirty="0" smtClean="0">
                <a:solidFill>
                  <a:srgbClr val="000090"/>
                </a:solidFill>
              </a:rPr>
              <a:t>qui </a:t>
            </a:r>
            <a:r>
              <a:rPr lang="fr-FR" dirty="0">
                <a:solidFill>
                  <a:srgbClr val="000090"/>
                </a:solidFill>
              </a:rPr>
              <a:t>veulent vous aimer, et ceux qui ne le veulent pas, vous les implorez à chaque occasion. »</a:t>
            </a:r>
          </a:p>
          <a:p>
            <a:pPr>
              <a:lnSpc>
                <a:spcPct val="90000"/>
              </a:lnSpc>
            </a:pPr>
            <a:endParaRPr lang="fr-FR" dirty="0"/>
          </a:p>
        </p:txBody>
      </p:sp>
    </p:spTree>
    <p:extLst>
      <p:ext uri="{BB962C8B-B14F-4D97-AF65-F5344CB8AC3E}">
        <p14:creationId xmlns:p14="http://schemas.microsoft.com/office/powerpoint/2010/main" val="3557337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dirty="0"/>
              <a:t> La critique de la dérive de la démocratie athénienne </a:t>
            </a:r>
            <a:r>
              <a:rPr lang="fr-FR" dirty="0" smtClean="0"/>
              <a:t>: l’ambivalence des </a:t>
            </a:r>
            <a:r>
              <a:rPr lang="fr-FR" dirty="0" smtClean="0"/>
              <a:t>arguments (2)</a:t>
            </a:r>
            <a:endParaRPr lang="fr-FR" dirty="0"/>
          </a:p>
        </p:txBody>
      </p:sp>
      <p:sp>
        <p:nvSpPr>
          <p:cNvPr id="3" name="Espace réservé du contenu 2"/>
          <p:cNvSpPr>
            <a:spLocks noGrp="1"/>
          </p:cNvSpPr>
          <p:nvPr>
            <p:ph idx="1"/>
          </p:nvPr>
        </p:nvSpPr>
        <p:spPr>
          <a:xfrm>
            <a:off x="457200" y="1600200"/>
            <a:ext cx="8229600" cy="5122310"/>
          </a:xfrm>
        </p:spPr>
        <p:txBody>
          <a:bodyPr>
            <a:normAutofit/>
          </a:bodyPr>
          <a:lstStyle/>
          <a:p>
            <a:r>
              <a:rPr lang="fr-FR" dirty="0" smtClean="0"/>
              <a:t>Regardons maintenant </a:t>
            </a:r>
            <a:r>
              <a:rPr lang="fr-FR" dirty="0"/>
              <a:t>le discours </a:t>
            </a:r>
            <a:r>
              <a:rPr lang="fr-FR" dirty="0" smtClean="0"/>
              <a:t>de </a:t>
            </a:r>
            <a:r>
              <a:rPr lang="fr-FR" dirty="0" err="1" smtClean="0"/>
              <a:t>Praxagora</a:t>
            </a:r>
            <a:r>
              <a:rPr lang="fr-FR" dirty="0" smtClean="0"/>
              <a:t>, </a:t>
            </a:r>
            <a:r>
              <a:rPr lang="fr-FR" dirty="0"/>
              <a:t>cherchant à convaincre de laisser le </a:t>
            </a:r>
            <a:r>
              <a:rPr lang="fr-FR" dirty="0" smtClean="0"/>
              <a:t>pouvoir </a:t>
            </a:r>
            <a:r>
              <a:rPr lang="fr-FR" dirty="0"/>
              <a:t>aux </a:t>
            </a:r>
            <a:r>
              <a:rPr lang="fr-FR" dirty="0" smtClean="0"/>
              <a:t>femmes (voir pages 176 et 177) :</a:t>
            </a:r>
          </a:p>
          <a:p>
            <a:pPr lvl="1"/>
            <a:r>
              <a:rPr lang="fr-FR" dirty="0" smtClean="0"/>
              <a:t>Les arguments utilisés renvoient tous </a:t>
            </a:r>
            <a:r>
              <a:rPr lang="fr-FR" dirty="0" smtClean="0"/>
              <a:t>indirectement à </a:t>
            </a:r>
            <a:r>
              <a:rPr lang="fr-FR" dirty="0" smtClean="0"/>
              <a:t>la représentation des femmes dans la cité athénienne : </a:t>
            </a:r>
            <a:r>
              <a:rPr lang="fr-FR" b="1" dirty="0" smtClean="0"/>
              <a:t>ruse comme qualité typiquement féminine</a:t>
            </a:r>
            <a:r>
              <a:rPr lang="fr-FR" dirty="0" smtClean="0"/>
              <a:t>, existence sociale à travers </a:t>
            </a:r>
            <a:r>
              <a:rPr lang="fr-FR" b="1" dirty="0" smtClean="0"/>
              <a:t>les rôles d’épouse et de mère</a:t>
            </a:r>
            <a:r>
              <a:rPr lang="fr-FR" dirty="0" smtClean="0"/>
              <a:t>.</a:t>
            </a:r>
          </a:p>
          <a:p>
            <a:pPr lvl="1"/>
            <a:r>
              <a:rPr lang="fr-FR" dirty="0" smtClean="0"/>
              <a:t>Il est donc important de </a:t>
            </a:r>
            <a:r>
              <a:rPr lang="fr-FR" b="1" dirty="0" smtClean="0"/>
              <a:t>ne pas projeter sur la pièce nos catégories féministes actuelles</a:t>
            </a:r>
            <a:r>
              <a:rPr lang="fr-FR" dirty="0" smtClean="0"/>
              <a:t>, anachroniques.</a:t>
            </a:r>
          </a:p>
          <a:p>
            <a:pPr marL="0" indent="0">
              <a:buNone/>
            </a:pPr>
            <a:endParaRPr lang="fr-FR" dirty="0"/>
          </a:p>
        </p:txBody>
      </p:sp>
    </p:spTree>
    <p:extLst>
      <p:ext uri="{BB962C8B-B14F-4D97-AF65-F5344CB8AC3E}">
        <p14:creationId xmlns:p14="http://schemas.microsoft.com/office/powerpoint/2010/main" val="14993845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017310"/>
          </a:xfrm>
          <a:ln w="25400">
            <a:solidFill>
              <a:srgbClr val="000090"/>
            </a:solidFill>
          </a:ln>
        </p:spPr>
        <p:txBody>
          <a:bodyPr vert="horz" lIns="91440" tIns="45720" rIns="91440" bIns="45720" rtlCol="0" anchor="ctr">
            <a:normAutofit/>
          </a:bodyPr>
          <a:lstStyle/>
          <a:p>
            <a:r>
              <a:rPr lang="fr-FR" dirty="0" smtClean="0"/>
              <a:t>Retour à la question du </a:t>
            </a:r>
            <a:r>
              <a:rPr lang="fr-FR" i="1" dirty="0" err="1" smtClean="0"/>
              <a:t>misthos</a:t>
            </a:r>
            <a:endParaRPr lang="fr-FR" i="1" dirty="0"/>
          </a:p>
        </p:txBody>
      </p:sp>
      <p:sp>
        <p:nvSpPr>
          <p:cNvPr id="3" name="Espace réservé du contenu 2"/>
          <p:cNvSpPr>
            <a:spLocks noGrp="1"/>
          </p:cNvSpPr>
          <p:nvPr>
            <p:ph idx="1"/>
          </p:nvPr>
        </p:nvSpPr>
        <p:spPr>
          <a:xfrm>
            <a:off x="500992" y="1556404"/>
            <a:ext cx="8229600" cy="5257800"/>
          </a:xfrm>
        </p:spPr>
        <p:txBody>
          <a:bodyPr>
            <a:normAutofit fontScale="92500" lnSpcReduction="10000"/>
          </a:bodyPr>
          <a:lstStyle/>
          <a:p>
            <a:pPr marL="0" indent="0">
              <a:buNone/>
            </a:pPr>
            <a:r>
              <a:rPr lang="fr-FR" sz="3000" dirty="0" smtClean="0"/>
              <a:t>Comme nous l’avons vu dans Les Cavaliers, Aristophane est un </a:t>
            </a:r>
            <a:r>
              <a:rPr lang="fr-FR" sz="3000" b="1" dirty="0" smtClean="0"/>
              <a:t>critique virulent du </a:t>
            </a:r>
            <a:r>
              <a:rPr lang="fr-FR" sz="3000" b="1" i="1" dirty="0" err="1" smtClean="0"/>
              <a:t>misthos</a:t>
            </a:r>
            <a:r>
              <a:rPr lang="fr-FR" sz="3000" dirty="0" smtClean="0"/>
              <a:t>. </a:t>
            </a:r>
            <a:r>
              <a:rPr lang="fr-FR" sz="3000" dirty="0" smtClean="0"/>
              <a:t>Cette </a:t>
            </a:r>
            <a:r>
              <a:rPr lang="fr-FR" sz="3000" b="1" dirty="0" smtClean="0"/>
              <a:t>critique de la misthophorie se retrouve ici</a:t>
            </a:r>
            <a:r>
              <a:rPr lang="fr-FR" sz="3000" dirty="0" smtClean="0"/>
              <a:t>, exprimée par le Chœur :</a:t>
            </a:r>
            <a:endParaRPr lang="fr-FR" sz="3000" dirty="0"/>
          </a:p>
          <a:p>
            <a:pPr marL="400050" lvl="1" indent="0">
              <a:buNone/>
            </a:pPr>
            <a:r>
              <a:rPr lang="fr-FR" sz="3000" dirty="0">
                <a:solidFill>
                  <a:srgbClr val="000090"/>
                </a:solidFill>
              </a:rPr>
              <a:t>« Ah non ! sous l’archontat du généreux </a:t>
            </a:r>
            <a:r>
              <a:rPr lang="fr-FR" sz="3000" dirty="0" err="1">
                <a:solidFill>
                  <a:srgbClr val="000090"/>
                </a:solidFill>
              </a:rPr>
              <a:t>Myronidès</a:t>
            </a:r>
            <a:r>
              <a:rPr lang="fr-FR" sz="3000" dirty="0">
                <a:solidFill>
                  <a:srgbClr val="000090"/>
                </a:solidFill>
              </a:rPr>
              <a:t> [célèbre stratège de la première moitié du </a:t>
            </a:r>
            <a:r>
              <a:rPr lang="fr-FR" sz="3000" cap="small" dirty="0" err="1">
                <a:solidFill>
                  <a:srgbClr val="000090"/>
                </a:solidFill>
              </a:rPr>
              <a:t>v</a:t>
            </a:r>
            <a:r>
              <a:rPr lang="fr-FR" sz="3000" baseline="30000" dirty="0" err="1">
                <a:solidFill>
                  <a:srgbClr val="000090"/>
                </a:solidFill>
              </a:rPr>
              <a:t>e</a:t>
            </a:r>
            <a:r>
              <a:rPr lang="fr-FR" sz="3000" dirty="0">
                <a:solidFill>
                  <a:srgbClr val="000090"/>
                </a:solidFill>
              </a:rPr>
              <a:t> siècle], personne n’eût osé administrer les affaires de la Cité pour de l’argent. Chacun arrivait portant une petite outre de quoi boire, et avec du pain</a:t>
            </a:r>
            <a:r>
              <a:rPr lang="fr-FR" sz="3000" dirty="0" smtClean="0">
                <a:solidFill>
                  <a:srgbClr val="000090"/>
                </a:solidFill>
              </a:rPr>
              <a:t>, </a:t>
            </a:r>
            <a:r>
              <a:rPr lang="fr-FR" sz="3000" dirty="0">
                <a:solidFill>
                  <a:srgbClr val="000090"/>
                </a:solidFill>
              </a:rPr>
              <a:t>deux oignons, et trois olives, le cas échéant. Aujourd’hui, on cherche à toucher le </a:t>
            </a:r>
            <a:r>
              <a:rPr lang="fr-FR" sz="3000" dirty="0" err="1">
                <a:solidFill>
                  <a:srgbClr val="000090"/>
                </a:solidFill>
              </a:rPr>
              <a:t>triobole</a:t>
            </a:r>
            <a:r>
              <a:rPr lang="fr-FR" sz="3000" dirty="0">
                <a:solidFill>
                  <a:srgbClr val="000090"/>
                </a:solidFill>
              </a:rPr>
              <a:t> </a:t>
            </a:r>
            <a:r>
              <a:rPr lang="fr-FR" sz="3000" dirty="0" smtClean="0">
                <a:solidFill>
                  <a:srgbClr val="000090"/>
                </a:solidFill>
              </a:rPr>
              <a:t>[compensation de </a:t>
            </a:r>
            <a:r>
              <a:rPr lang="fr-FR" sz="3000" dirty="0">
                <a:solidFill>
                  <a:srgbClr val="000090"/>
                </a:solidFill>
              </a:rPr>
              <a:t>trois oboles], quand on fait quelque chose pour l’État, comme les manœuvres qui portent le mortier. »</a:t>
            </a:r>
          </a:p>
          <a:p>
            <a:endParaRPr lang="fr-FR" dirty="0"/>
          </a:p>
        </p:txBody>
      </p:sp>
    </p:spTree>
    <p:extLst>
      <p:ext uri="{BB962C8B-B14F-4D97-AF65-F5344CB8AC3E}">
        <p14:creationId xmlns:p14="http://schemas.microsoft.com/office/powerpoint/2010/main" val="31385947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1061105"/>
          </a:xfrm>
          <a:ln w="25400">
            <a:solidFill>
              <a:srgbClr val="000090"/>
            </a:solidFill>
          </a:ln>
        </p:spPr>
        <p:txBody>
          <a:bodyPr vert="horz" lIns="91440" tIns="45720" rIns="91440" bIns="45720" rtlCol="0" anchor="ctr">
            <a:noAutofit/>
          </a:bodyPr>
          <a:lstStyle/>
          <a:p>
            <a:r>
              <a:rPr lang="fr-FR" dirty="0" smtClean="0"/>
              <a:t>De lointains échos de cette question dans les démocraties modernes ?</a:t>
            </a:r>
            <a:endParaRPr lang="fr-FR" dirty="0"/>
          </a:p>
        </p:txBody>
      </p:sp>
      <p:sp>
        <p:nvSpPr>
          <p:cNvPr id="3" name="Espace réservé du contenu 2"/>
          <p:cNvSpPr>
            <a:spLocks noGrp="1"/>
          </p:cNvSpPr>
          <p:nvPr>
            <p:ph idx="1"/>
          </p:nvPr>
        </p:nvSpPr>
        <p:spPr/>
        <p:txBody>
          <a:bodyPr>
            <a:normAutofit/>
          </a:bodyPr>
          <a:lstStyle/>
          <a:p>
            <a:r>
              <a:rPr lang="fr-FR" dirty="0" smtClean="0">
                <a:solidFill>
                  <a:srgbClr val="000000"/>
                </a:solidFill>
              </a:rPr>
              <a:t>A quelle(s) problématique(s) contemporaine(s) cette critique du </a:t>
            </a:r>
            <a:r>
              <a:rPr lang="fr-FR" i="1" dirty="0" err="1" smtClean="0">
                <a:solidFill>
                  <a:srgbClr val="000000"/>
                </a:solidFill>
              </a:rPr>
              <a:t>misthos</a:t>
            </a:r>
            <a:r>
              <a:rPr lang="fr-FR" dirty="0" smtClean="0">
                <a:solidFill>
                  <a:srgbClr val="000000"/>
                </a:solidFill>
              </a:rPr>
              <a:t> pourrait-elle renvoyer ?</a:t>
            </a:r>
          </a:p>
          <a:p>
            <a:r>
              <a:rPr lang="fr-FR" dirty="0" smtClean="0">
                <a:solidFill>
                  <a:srgbClr val="000000"/>
                </a:solidFill>
              </a:rPr>
              <a:t>Deux pistes de réflexion :</a:t>
            </a:r>
          </a:p>
          <a:p>
            <a:pPr marL="914400" lvl="1" indent="-514350">
              <a:buFont typeface="+mj-lt"/>
              <a:buAutoNum type="arabicPeriod"/>
            </a:pPr>
            <a:r>
              <a:rPr lang="fr-FR" dirty="0">
                <a:solidFill>
                  <a:srgbClr val="000000"/>
                </a:solidFill>
              </a:rPr>
              <a:t>C</a:t>
            </a:r>
            <a:r>
              <a:rPr lang="fr-FR" dirty="0" smtClean="0">
                <a:solidFill>
                  <a:srgbClr val="000000"/>
                </a:solidFill>
              </a:rPr>
              <a:t>omment inciter les citoyens à participer à la vie politique ?</a:t>
            </a:r>
          </a:p>
          <a:p>
            <a:pPr marL="914400" lvl="1" indent="-514350">
              <a:buFont typeface="+mj-lt"/>
              <a:buAutoNum type="arabicPeriod"/>
            </a:pPr>
            <a:r>
              <a:rPr lang="fr-FR" dirty="0">
                <a:solidFill>
                  <a:srgbClr val="000000"/>
                </a:solidFill>
              </a:rPr>
              <a:t>Q</a:t>
            </a:r>
            <a:r>
              <a:rPr lang="fr-FR" dirty="0" smtClean="0">
                <a:solidFill>
                  <a:srgbClr val="000000"/>
                </a:solidFill>
              </a:rPr>
              <a:t>uels sont les avantages et les inconvénients de la professionnalisation de la vie politique ? </a:t>
            </a:r>
            <a:endParaRPr lang="fr-FR" dirty="0">
              <a:solidFill>
                <a:srgbClr val="000000"/>
              </a:solidFill>
            </a:endParaRPr>
          </a:p>
        </p:txBody>
      </p:sp>
    </p:spTree>
    <p:extLst>
      <p:ext uri="{BB962C8B-B14F-4D97-AF65-F5344CB8AC3E}">
        <p14:creationId xmlns:p14="http://schemas.microsoft.com/office/powerpoint/2010/main" val="27381781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dirty="0" smtClean="0"/>
              <a:t>Une </a:t>
            </a:r>
            <a:r>
              <a:rPr lang="fr-FR" dirty="0" smtClean="0"/>
              <a:t>utopie collectiviste ?</a:t>
            </a:r>
            <a:endParaRPr lang="fr-FR" dirty="0"/>
          </a:p>
        </p:txBody>
      </p:sp>
      <p:sp>
        <p:nvSpPr>
          <p:cNvPr id="3" name="Espace réservé du contenu 2"/>
          <p:cNvSpPr>
            <a:spLocks noGrp="1"/>
          </p:cNvSpPr>
          <p:nvPr>
            <p:ph idx="1"/>
          </p:nvPr>
        </p:nvSpPr>
        <p:spPr>
          <a:xfrm>
            <a:off x="457200" y="1600200"/>
            <a:ext cx="8229600" cy="5001874"/>
          </a:xfrm>
        </p:spPr>
        <p:txBody>
          <a:bodyPr>
            <a:normAutofit/>
          </a:bodyPr>
          <a:lstStyle/>
          <a:p>
            <a:r>
              <a:rPr lang="fr-FR" dirty="0"/>
              <a:t>Le vote passe à l’Assemblée et </a:t>
            </a:r>
            <a:r>
              <a:rPr lang="fr-FR" dirty="0" err="1"/>
              <a:t>Praxagora</a:t>
            </a:r>
            <a:r>
              <a:rPr lang="fr-FR" dirty="0"/>
              <a:t> propose de mettre toutes les richesses en commun, pour instaurer un </a:t>
            </a:r>
            <a:r>
              <a:rPr lang="fr-FR" b="1" dirty="0"/>
              <a:t>régime </a:t>
            </a:r>
            <a:r>
              <a:rPr lang="fr-FR" b="1" dirty="0" smtClean="0"/>
              <a:t>collectiviste</a:t>
            </a:r>
            <a:r>
              <a:rPr lang="fr-FR" dirty="0" smtClean="0"/>
              <a:t>.</a:t>
            </a:r>
          </a:p>
          <a:p>
            <a:r>
              <a:rPr lang="fr-FR" dirty="0" smtClean="0"/>
              <a:t>Il </a:t>
            </a:r>
            <a:r>
              <a:rPr lang="fr-FR" dirty="0"/>
              <a:t>y a également une mise en commun des </a:t>
            </a:r>
            <a:r>
              <a:rPr lang="fr-FR" dirty="0" smtClean="0"/>
              <a:t>hommes et des femmes</a:t>
            </a:r>
            <a:r>
              <a:rPr lang="fr-FR" dirty="0"/>
              <a:t> : on peut comparer l’utopie proposée par Aristophane à celle, bien plus sérieuse, présentée par </a:t>
            </a:r>
            <a:r>
              <a:rPr lang="fr-FR" b="1" dirty="0"/>
              <a:t>Platon dans sa </a:t>
            </a:r>
            <a:r>
              <a:rPr lang="fr-FR" b="1" i="1" dirty="0"/>
              <a:t>République</a:t>
            </a:r>
            <a:r>
              <a:rPr lang="fr-FR" dirty="0"/>
              <a:t>.</a:t>
            </a:r>
          </a:p>
          <a:p>
            <a:r>
              <a:rPr lang="fr-FR" dirty="0" smtClean="0"/>
              <a:t>Aristophane </a:t>
            </a:r>
            <a:r>
              <a:rPr lang="fr-FR" dirty="0"/>
              <a:t>prend les choses sur le mode </a:t>
            </a:r>
            <a:r>
              <a:rPr lang="fr-FR" dirty="0" smtClean="0"/>
              <a:t>comique : </a:t>
            </a:r>
            <a:r>
              <a:rPr lang="fr-FR" b="1" dirty="0" smtClean="0"/>
              <a:t>cette utopie n’est pas à considérer au premier degré</a:t>
            </a:r>
            <a:r>
              <a:rPr lang="fr-FR" dirty="0" smtClean="0"/>
              <a:t>.</a:t>
            </a:r>
            <a:endParaRPr lang="fr-FR" dirty="0"/>
          </a:p>
          <a:p>
            <a:endParaRPr lang="fr-FR" dirty="0"/>
          </a:p>
        </p:txBody>
      </p:sp>
    </p:spTree>
    <p:extLst>
      <p:ext uri="{BB962C8B-B14F-4D97-AF65-F5344CB8AC3E}">
        <p14:creationId xmlns:p14="http://schemas.microsoft.com/office/powerpoint/2010/main" val="6213936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dirty="0" smtClean="0"/>
              <a:t>La dégradation du politique en domestique</a:t>
            </a:r>
            <a:endParaRPr lang="fr-FR" dirty="0"/>
          </a:p>
        </p:txBody>
      </p:sp>
      <p:sp>
        <p:nvSpPr>
          <p:cNvPr id="3" name="Espace réservé du contenu 2"/>
          <p:cNvSpPr>
            <a:spLocks noGrp="1"/>
          </p:cNvSpPr>
          <p:nvPr>
            <p:ph idx="1"/>
          </p:nvPr>
        </p:nvSpPr>
        <p:spPr>
          <a:xfrm>
            <a:off x="457200" y="1543769"/>
            <a:ext cx="8229600" cy="4582394"/>
          </a:xfrm>
        </p:spPr>
        <p:txBody>
          <a:bodyPr>
            <a:noAutofit/>
          </a:bodyPr>
          <a:lstStyle/>
          <a:p>
            <a:pPr>
              <a:lnSpc>
                <a:spcPct val="90000"/>
              </a:lnSpc>
            </a:pPr>
            <a:r>
              <a:rPr lang="fr-FR" dirty="0"/>
              <a:t>Tous les gestes consacrés aux activités politiques sont détournés et deviennent les étapes de la préparation d’un grand banquet. En effet, </a:t>
            </a:r>
            <a:r>
              <a:rPr lang="fr-FR" dirty="0" err="1"/>
              <a:t>Praxagora</a:t>
            </a:r>
            <a:r>
              <a:rPr lang="fr-FR" dirty="0"/>
              <a:t> déclare (p. 213) :</a:t>
            </a:r>
          </a:p>
          <a:p>
            <a:pPr marL="800100" lvl="2" indent="0">
              <a:lnSpc>
                <a:spcPct val="90000"/>
              </a:lnSpc>
              <a:buNone/>
            </a:pPr>
            <a:r>
              <a:rPr lang="fr-FR" dirty="0">
                <a:solidFill>
                  <a:srgbClr val="000090"/>
                </a:solidFill>
              </a:rPr>
              <a:t>« Je ferai de tous les tribunaux et de tous les portiques de salles à manger. »</a:t>
            </a:r>
          </a:p>
          <a:p>
            <a:pPr>
              <a:lnSpc>
                <a:spcPct val="90000"/>
              </a:lnSpc>
            </a:pPr>
            <a:r>
              <a:rPr lang="fr-FR" dirty="0"/>
              <a:t>La </a:t>
            </a:r>
            <a:r>
              <a:rPr lang="fr-FR" b="1" dirty="0"/>
              <a:t>dégradation du politique en domestique </a:t>
            </a:r>
            <a:r>
              <a:rPr lang="fr-FR" dirty="0"/>
              <a:t>apparaît comme la suite logique et délirante de la succession d’innovations que les Athéniens ont entrepris </a:t>
            </a:r>
            <a:r>
              <a:rPr lang="fr-FR" dirty="0" smtClean="0"/>
              <a:t>jusque là.</a:t>
            </a:r>
          </a:p>
          <a:p>
            <a:pPr>
              <a:lnSpc>
                <a:spcPct val="90000"/>
              </a:lnSpc>
            </a:pPr>
            <a:r>
              <a:rPr lang="fr-FR" dirty="0" smtClean="0"/>
              <a:t>Elle ne peut se comprendre sans un détour par un rappel du statut des femmes dans la démocratie athénienne.</a:t>
            </a:r>
            <a:endParaRPr lang="fr-FR" dirty="0"/>
          </a:p>
          <a:p>
            <a:pPr>
              <a:lnSpc>
                <a:spcPct val="90000"/>
              </a:lnSpc>
            </a:pPr>
            <a:endParaRPr lang="fr-FR" dirty="0"/>
          </a:p>
        </p:txBody>
      </p:sp>
    </p:spTree>
    <p:extLst>
      <p:ext uri="{BB962C8B-B14F-4D97-AF65-F5344CB8AC3E}">
        <p14:creationId xmlns:p14="http://schemas.microsoft.com/office/powerpoint/2010/main" val="26256978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pPr lvl="3" algn="ctr" defTabSz="457200" rtl="0">
              <a:spcBef>
                <a:spcPct val="0"/>
              </a:spcBef>
            </a:pPr>
            <a:r>
              <a:rPr lang="fr-FR" sz="3200" kern="1200" dirty="0" smtClean="0">
                <a:solidFill>
                  <a:schemeClr val="tx1"/>
                </a:solidFill>
                <a:latin typeface="+mj-lt"/>
                <a:ea typeface="+mj-ea"/>
                <a:cs typeface="+mj-cs"/>
              </a:rPr>
              <a:t>La situation </a:t>
            </a:r>
            <a:r>
              <a:rPr lang="fr-FR" sz="3200" kern="1200" dirty="0">
                <a:solidFill>
                  <a:schemeClr val="tx1"/>
                </a:solidFill>
                <a:latin typeface="+mj-lt"/>
                <a:ea typeface="+mj-ea"/>
                <a:cs typeface="+mj-cs"/>
              </a:rPr>
              <a:t>des femmes à Athènes</a:t>
            </a:r>
          </a:p>
        </p:txBody>
      </p:sp>
      <p:sp>
        <p:nvSpPr>
          <p:cNvPr id="3" name="Espace réservé du contenu 2"/>
          <p:cNvSpPr>
            <a:spLocks noGrp="1"/>
          </p:cNvSpPr>
          <p:nvPr>
            <p:ph idx="1"/>
          </p:nvPr>
        </p:nvSpPr>
        <p:spPr>
          <a:xfrm>
            <a:off x="457200" y="1510922"/>
            <a:ext cx="8229600" cy="5069254"/>
          </a:xfrm>
        </p:spPr>
        <p:txBody>
          <a:bodyPr>
            <a:normAutofit/>
          </a:bodyPr>
          <a:lstStyle/>
          <a:p>
            <a:r>
              <a:rPr lang="fr-FR" dirty="0"/>
              <a:t>C’est l’occasion </a:t>
            </a:r>
            <a:r>
              <a:rPr lang="fr-FR" dirty="0" smtClean="0"/>
              <a:t>d’évoquer </a:t>
            </a:r>
            <a:r>
              <a:rPr lang="fr-FR" dirty="0"/>
              <a:t>la question de la</a:t>
            </a:r>
            <a:r>
              <a:rPr lang="fr-FR" b="1" dirty="0"/>
              <a:t> situation des femmes à Athènes</a:t>
            </a:r>
            <a:r>
              <a:rPr lang="fr-FR" dirty="0"/>
              <a:t>, et d’engager une réflexion sur le rapport entre démocratie et féminisme.</a:t>
            </a:r>
          </a:p>
          <a:p>
            <a:r>
              <a:rPr lang="fr-FR" dirty="0"/>
              <a:t>On se rappelle que les femmes n’ont </a:t>
            </a:r>
            <a:r>
              <a:rPr lang="fr-FR" b="1" dirty="0"/>
              <a:t>pas le droit de participer à la vie politique à Athènes</a:t>
            </a:r>
            <a:r>
              <a:rPr lang="fr-FR" dirty="0"/>
              <a:t>, qu’elles ont en revanche </a:t>
            </a:r>
            <a:r>
              <a:rPr lang="fr-FR" dirty="0" smtClean="0"/>
              <a:t>celui de </a:t>
            </a:r>
            <a:r>
              <a:rPr lang="fr-FR" dirty="0"/>
              <a:t>participer </a:t>
            </a:r>
            <a:r>
              <a:rPr lang="fr-FR" dirty="0" smtClean="0"/>
              <a:t>aux </a:t>
            </a:r>
            <a:r>
              <a:rPr lang="fr-FR" b="1" dirty="0" smtClean="0"/>
              <a:t>grandes célébrations civiques et religieuses</a:t>
            </a:r>
            <a:r>
              <a:rPr lang="fr-FR" dirty="0"/>
              <a:t>.</a:t>
            </a:r>
          </a:p>
          <a:p>
            <a:r>
              <a:rPr lang="fr-FR" dirty="0"/>
              <a:t>Ce sont donc des citoyennes, mais pas au même titre que les </a:t>
            </a:r>
            <a:r>
              <a:rPr lang="fr-FR" dirty="0" smtClean="0"/>
              <a:t>hommes : elles sont largement réduites à leur </a:t>
            </a:r>
            <a:r>
              <a:rPr lang="fr-FR" b="1" dirty="0" smtClean="0"/>
              <a:t>rôle d’épouse et de mère</a:t>
            </a:r>
            <a:r>
              <a:rPr lang="fr-FR" dirty="0" smtClean="0"/>
              <a:t>, au sein de </a:t>
            </a:r>
            <a:r>
              <a:rPr lang="fr-FR" b="1" dirty="0" smtClean="0"/>
              <a:t>la sphère domestique</a:t>
            </a:r>
            <a:r>
              <a:rPr lang="fr-FR" dirty="0" smtClean="0"/>
              <a:t>.</a:t>
            </a:r>
            <a:endParaRPr lang="fr-FR" dirty="0"/>
          </a:p>
          <a:p>
            <a:endParaRPr lang="fr-FR" dirty="0"/>
          </a:p>
        </p:txBody>
      </p:sp>
    </p:spTree>
    <p:extLst>
      <p:ext uri="{BB962C8B-B14F-4D97-AF65-F5344CB8AC3E}">
        <p14:creationId xmlns:p14="http://schemas.microsoft.com/office/powerpoint/2010/main" val="13129486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pPr lvl="4" algn="ctr"/>
            <a:r>
              <a:rPr lang="fr-FR" sz="3200" kern="1200" dirty="0" smtClean="0">
                <a:solidFill>
                  <a:schemeClr val="tx1"/>
                </a:solidFill>
                <a:latin typeface="+mj-lt"/>
                <a:ea typeface="+mj-ea"/>
                <a:cs typeface="+mj-cs"/>
              </a:rPr>
              <a:t>La place des femmes dans la culture grecque antique : rappels sur le </a:t>
            </a:r>
            <a:r>
              <a:rPr lang="fr-FR" sz="3200" i="1" kern="1200" dirty="0" smtClean="0">
                <a:solidFill>
                  <a:schemeClr val="tx1"/>
                </a:solidFill>
                <a:latin typeface="+mj-lt"/>
                <a:ea typeface="+mj-ea"/>
                <a:cs typeface="+mj-cs"/>
              </a:rPr>
              <a:t>Banquet</a:t>
            </a:r>
            <a:endParaRPr lang="fr-FR" sz="3200" i="1" dirty="0"/>
          </a:p>
        </p:txBody>
      </p:sp>
      <p:sp>
        <p:nvSpPr>
          <p:cNvPr id="3" name="Espace réservé du contenu 2"/>
          <p:cNvSpPr>
            <a:spLocks noGrp="1"/>
          </p:cNvSpPr>
          <p:nvPr>
            <p:ph idx="1"/>
          </p:nvPr>
        </p:nvSpPr>
        <p:spPr>
          <a:xfrm>
            <a:off x="457200" y="1600200"/>
            <a:ext cx="8229600" cy="5257800"/>
          </a:xfrm>
        </p:spPr>
        <p:txBody>
          <a:bodyPr>
            <a:normAutofit lnSpcReduction="10000"/>
          </a:bodyPr>
          <a:lstStyle/>
          <a:p>
            <a:r>
              <a:rPr lang="fr-FR" dirty="0" smtClean="0"/>
              <a:t>Nous </a:t>
            </a:r>
            <a:r>
              <a:rPr lang="fr-FR" dirty="0"/>
              <a:t>avons </a:t>
            </a:r>
            <a:r>
              <a:rPr lang="fr-FR" dirty="0" smtClean="0"/>
              <a:t>vu </a:t>
            </a:r>
            <a:r>
              <a:rPr lang="fr-FR" dirty="0"/>
              <a:t>l’année dernière dans le </a:t>
            </a:r>
            <a:r>
              <a:rPr lang="fr-FR" b="1" i="1" dirty="0"/>
              <a:t>Banquet</a:t>
            </a:r>
            <a:r>
              <a:rPr lang="fr-FR" b="1" dirty="0"/>
              <a:t> de Platon </a:t>
            </a:r>
            <a:r>
              <a:rPr lang="fr-FR" dirty="0"/>
              <a:t>une certaine misogynie de la société grecque de l’époque, notamment à travers le discours de </a:t>
            </a:r>
            <a:r>
              <a:rPr lang="fr-FR" dirty="0" smtClean="0"/>
              <a:t>Pausanias, distinguant </a:t>
            </a:r>
            <a:r>
              <a:rPr lang="fr-FR" dirty="0" smtClean="0"/>
              <a:t>l’</a:t>
            </a:r>
            <a:r>
              <a:rPr lang="fr-FR" b="1" dirty="0" smtClean="0"/>
              <a:t>Aphrodite </a:t>
            </a:r>
            <a:r>
              <a:rPr lang="fr-FR" b="1" dirty="0" smtClean="0"/>
              <a:t>vulgaire </a:t>
            </a:r>
            <a:r>
              <a:rPr lang="fr-FR" dirty="0" smtClean="0"/>
              <a:t>(dévalorisation des femmes) et </a:t>
            </a:r>
            <a:r>
              <a:rPr lang="fr-FR" dirty="0" smtClean="0"/>
              <a:t>l’</a:t>
            </a:r>
            <a:r>
              <a:rPr lang="fr-FR" b="1" dirty="0" smtClean="0"/>
              <a:t>Aphrodite </a:t>
            </a:r>
            <a:r>
              <a:rPr lang="fr-FR" b="1" dirty="0" smtClean="0"/>
              <a:t>céleste </a:t>
            </a:r>
            <a:r>
              <a:rPr lang="fr-FR" dirty="0" smtClean="0"/>
              <a:t>(défense de la pédérastie).</a:t>
            </a:r>
          </a:p>
          <a:p>
            <a:r>
              <a:rPr lang="fr-FR" dirty="0" smtClean="0"/>
              <a:t>Mais le </a:t>
            </a:r>
            <a:r>
              <a:rPr lang="fr-FR" dirty="0" smtClean="0"/>
              <a:t>sens général de la pièce ne peut pas être réduit à ce discours, qu’on pense </a:t>
            </a:r>
            <a:r>
              <a:rPr lang="fr-FR" dirty="0" smtClean="0"/>
              <a:t>au r</a:t>
            </a:r>
            <a:r>
              <a:rPr lang="fr-FR" dirty="0" smtClean="0"/>
              <a:t>ôle </a:t>
            </a:r>
            <a:r>
              <a:rPr lang="fr-FR" b="1" dirty="0" smtClean="0"/>
              <a:t>décisif bien qu’ambivalent </a:t>
            </a:r>
            <a:r>
              <a:rPr lang="fr-FR" b="1" dirty="0" smtClean="0"/>
              <a:t>de </a:t>
            </a:r>
            <a:r>
              <a:rPr lang="fr-FR" b="1" dirty="0" err="1" smtClean="0"/>
              <a:t>Diotime</a:t>
            </a:r>
            <a:r>
              <a:rPr lang="fr-FR" dirty="0" smtClean="0"/>
              <a:t>.</a:t>
            </a:r>
          </a:p>
          <a:p>
            <a:r>
              <a:rPr lang="fr-FR" dirty="0" smtClean="0"/>
              <a:t>Elle existe à travers le discours de Socrate comme </a:t>
            </a:r>
            <a:r>
              <a:rPr lang="fr-FR" b="1" dirty="0" smtClean="0"/>
              <a:t>son initiatrice </a:t>
            </a:r>
            <a:r>
              <a:rPr lang="fr-FR" dirty="0" smtClean="0"/>
              <a:t>mais, en tant que femme, elle n’est pas un personnage qui participe directement au banquet.</a:t>
            </a:r>
          </a:p>
          <a:p>
            <a:endParaRPr lang="fr-FR" dirty="0">
              <a:solidFill>
                <a:srgbClr val="FF0000"/>
              </a:solidFill>
            </a:endParaRPr>
          </a:p>
          <a:p>
            <a:endParaRPr lang="fr-FR" dirty="0"/>
          </a:p>
          <a:p>
            <a:pPr marL="0" indent="0" algn="ctr">
              <a:buNone/>
            </a:pPr>
            <a:endParaRPr lang="fr-FR" cap="all" dirty="0"/>
          </a:p>
          <a:p>
            <a:endParaRPr lang="fr-FR" dirty="0"/>
          </a:p>
        </p:txBody>
      </p:sp>
    </p:spTree>
    <p:extLst>
      <p:ext uri="{BB962C8B-B14F-4D97-AF65-F5344CB8AC3E}">
        <p14:creationId xmlns:p14="http://schemas.microsoft.com/office/powerpoint/2010/main" val="4979107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pPr lvl="4" algn="ctr"/>
            <a:r>
              <a:rPr lang="fr-FR" sz="3200" kern="1200" dirty="0">
                <a:solidFill>
                  <a:schemeClr val="tx1"/>
                </a:solidFill>
                <a:latin typeface="+mj-lt"/>
              </a:rPr>
              <a:t>La place des femmes dans la culture grecque antique : rappels </a:t>
            </a:r>
            <a:r>
              <a:rPr lang="fr-FR" sz="3200" kern="1200" dirty="0" smtClean="0">
                <a:solidFill>
                  <a:schemeClr val="tx1"/>
                </a:solidFill>
                <a:latin typeface="+mj-lt"/>
              </a:rPr>
              <a:t>mythologiques</a:t>
            </a:r>
            <a:endParaRPr lang="fr-FR" sz="3200" dirty="0">
              <a:latin typeface="+mj-lt"/>
            </a:endParaRPr>
          </a:p>
        </p:txBody>
      </p:sp>
      <p:sp>
        <p:nvSpPr>
          <p:cNvPr id="3" name="Espace réservé du contenu 2"/>
          <p:cNvSpPr>
            <a:spLocks noGrp="1"/>
          </p:cNvSpPr>
          <p:nvPr>
            <p:ph idx="1"/>
          </p:nvPr>
        </p:nvSpPr>
        <p:spPr>
          <a:xfrm>
            <a:off x="457200" y="1600200"/>
            <a:ext cx="8229600" cy="4903335"/>
          </a:xfrm>
        </p:spPr>
        <p:txBody>
          <a:bodyPr>
            <a:normAutofit lnSpcReduction="10000"/>
          </a:bodyPr>
          <a:lstStyle/>
          <a:p>
            <a:r>
              <a:rPr lang="fr-FR" dirty="0" smtClean="0"/>
              <a:t>La représentation de la femme s’abreuve à une tradition </a:t>
            </a:r>
            <a:r>
              <a:rPr lang="fr-FR" dirty="0"/>
              <a:t>mythique, liée au « </a:t>
            </a:r>
            <a:r>
              <a:rPr lang="fr-FR" b="1" dirty="0"/>
              <a:t>mythe de Pandore </a:t>
            </a:r>
            <a:r>
              <a:rPr lang="fr-FR" dirty="0"/>
              <a:t>» rapporté par </a:t>
            </a:r>
            <a:r>
              <a:rPr lang="fr-FR" b="1" dirty="0"/>
              <a:t>Hésiode</a:t>
            </a:r>
            <a:r>
              <a:rPr lang="fr-FR" dirty="0"/>
              <a:t> au VIII</a:t>
            </a:r>
            <a:r>
              <a:rPr lang="fr-FR" baseline="30000" dirty="0"/>
              <a:t>e</a:t>
            </a:r>
            <a:r>
              <a:rPr lang="fr-FR" dirty="0"/>
              <a:t> siècle, dans </a:t>
            </a:r>
            <a:r>
              <a:rPr lang="fr-FR" b="1" i="1" dirty="0"/>
              <a:t>Les Travaux et les </a:t>
            </a:r>
            <a:r>
              <a:rPr lang="fr-FR" b="1" i="1" dirty="0" smtClean="0"/>
              <a:t>jours</a:t>
            </a:r>
            <a:endParaRPr lang="fr-FR" dirty="0" smtClean="0"/>
          </a:p>
          <a:p>
            <a:r>
              <a:rPr lang="fr-FR" dirty="0" smtClean="0"/>
              <a:t>Pandore </a:t>
            </a:r>
            <a:r>
              <a:rPr lang="fr-FR" dirty="0"/>
              <a:t>est une créature offerte par Zeus aux hommes, au terme d’une lutte avec Prométhée qui consacre la fin de la vie en commun des hommes et des dieux, et définit le statut et la place de l’humanité, entre l’animalité et la divinité. Prométhée a en effet volé le feu aux dieux pour l’offrir aux hommes. Pour se venger, Zeus offre Pandore à l’humanité</a:t>
            </a:r>
            <a:r>
              <a:rPr lang="fr-FR" dirty="0" smtClean="0"/>
              <a:t>.</a:t>
            </a:r>
            <a:endParaRPr lang="fr-FR" dirty="0"/>
          </a:p>
        </p:txBody>
      </p:sp>
    </p:spTree>
    <p:extLst>
      <p:ext uri="{BB962C8B-B14F-4D97-AF65-F5344CB8AC3E}">
        <p14:creationId xmlns:p14="http://schemas.microsoft.com/office/powerpoint/2010/main" val="2307403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7700" y="274638"/>
            <a:ext cx="8229600" cy="1016529"/>
          </a:xfrm>
          <a:ln w="25400">
            <a:solidFill>
              <a:srgbClr val="000090"/>
            </a:solidFill>
          </a:ln>
        </p:spPr>
        <p:txBody>
          <a:bodyPr vert="horz" lIns="91440" tIns="45720" rIns="91440" bIns="45720" rtlCol="0" anchor="ctr">
            <a:normAutofit fontScale="90000"/>
          </a:bodyPr>
          <a:lstStyle/>
          <a:p>
            <a:r>
              <a:rPr lang="fr-FR" sz="3600" dirty="0"/>
              <a:t>Quelques repères </a:t>
            </a:r>
            <a:r>
              <a:rPr lang="fr-FR" sz="3600" dirty="0" smtClean="0"/>
              <a:t>historiques :</a:t>
            </a:r>
            <a:br>
              <a:rPr lang="fr-FR" sz="3600" dirty="0" smtClean="0"/>
            </a:br>
            <a:r>
              <a:rPr lang="fr-FR" sz="3600" dirty="0" smtClean="0"/>
              <a:t>de la Grèce archaïque à la domination romaine</a:t>
            </a:r>
            <a:endParaRPr lang="fr-FR" sz="3600" dirty="0"/>
          </a:p>
        </p:txBody>
      </p:sp>
      <p:pic>
        <p:nvPicPr>
          <p:cNvPr id="4" name="Image 3"/>
          <p:cNvPicPr>
            <a:picLocks noChangeAspect="1"/>
          </p:cNvPicPr>
          <p:nvPr/>
        </p:nvPicPr>
        <p:blipFill>
          <a:blip r:embed="rId2"/>
          <a:stretch>
            <a:fillRect/>
          </a:stretch>
        </p:blipFill>
        <p:spPr>
          <a:xfrm>
            <a:off x="10589" y="1955243"/>
            <a:ext cx="9144000" cy="3875704"/>
          </a:xfrm>
          <a:prstGeom prst="rect">
            <a:avLst/>
          </a:prstGeom>
        </p:spPr>
      </p:pic>
      <p:sp>
        <p:nvSpPr>
          <p:cNvPr id="5" name="ZoneTexte 4"/>
          <p:cNvSpPr txBox="1"/>
          <p:nvPr/>
        </p:nvSpPr>
        <p:spPr>
          <a:xfrm>
            <a:off x="2141126" y="5883262"/>
            <a:ext cx="5334000" cy="369332"/>
          </a:xfrm>
          <a:prstGeom prst="rect">
            <a:avLst/>
          </a:prstGeom>
          <a:noFill/>
        </p:spPr>
        <p:txBody>
          <a:bodyPr wrap="square" rtlCol="0">
            <a:spAutoFit/>
          </a:bodyPr>
          <a:lstStyle/>
          <a:p>
            <a:pPr algn="ctr"/>
            <a:r>
              <a:rPr lang="fr-FR" dirty="0"/>
              <a:t>Source </a:t>
            </a:r>
            <a:r>
              <a:rPr lang="fr-FR" dirty="0" smtClean="0"/>
              <a:t>: http</a:t>
            </a:r>
            <a:r>
              <a:rPr lang="fr-FR" dirty="0"/>
              <a:t>://</a:t>
            </a:r>
            <a:r>
              <a:rPr lang="fr-FR" dirty="0" err="1"/>
              <a:t>deforge.eklablog.com</a:t>
            </a:r>
            <a:r>
              <a:rPr lang="fr-FR" dirty="0"/>
              <a:t>/  </a:t>
            </a:r>
          </a:p>
        </p:txBody>
      </p:sp>
      <p:sp>
        <p:nvSpPr>
          <p:cNvPr id="3" name="Ellipse 2"/>
          <p:cNvSpPr/>
          <p:nvPr/>
        </p:nvSpPr>
        <p:spPr>
          <a:xfrm>
            <a:off x="2638377" y="3492651"/>
            <a:ext cx="1226133" cy="71166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 name="Connecteur droit avec flèche 6"/>
          <p:cNvCxnSpPr/>
          <p:nvPr/>
        </p:nvCxnSpPr>
        <p:spPr>
          <a:xfrm flipH="1">
            <a:off x="3382815" y="2704343"/>
            <a:ext cx="1751619" cy="78830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5134433" y="2364933"/>
            <a:ext cx="3831667" cy="646331"/>
          </a:xfrm>
          <a:prstGeom prst="rect">
            <a:avLst/>
          </a:prstGeom>
          <a:noFill/>
          <a:ln>
            <a:solidFill>
              <a:srgbClr val="FF0000"/>
            </a:solidFill>
          </a:ln>
        </p:spPr>
        <p:txBody>
          <a:bodyPr wrap="square" rtlCol="0">
            <a:spAutoFit/>
          </a:bodyPr>
          <a:lstStyle/>
          <a:p>
            <a:pPr algn="ctr"/>
            <a:r>
              <a:rPr lang="fr-FR" dirty="0" smtClean="0">
                <a:solidFill>
                  <a:srgbClr val="FF0000"/>
                </a:solidFill>
              </a:rPr>
              <a:t>Grèce classique</a:t>
            </a:r>
          </a:p>
          <a:p>
            <a:pPr algn="ctr"/>
            <a:r>
              <a:rPr lang="fr-FR" dirty="0" smtClean="0">
                <a:solidFill>
                  <a:srgbClr val="FF0000"/>
                </a:solidFill>
              </a:rPr>
              <a:t>= démocratie athénienne</a:t>
            </a:r>
            <a:endParaRPr lang="fr-FR" dirty="0">
              <a:solidFill>
                <a:srgbClr val="FF0000"/>
              </a:solidFill>
            </a:endParaRPr>
          </a:p>
        </p:txBody>
      </p:sp>
    </p:spTree>
    <p:extLst>
      <p:ext uri="{BB962C8B-B14F-4D97-AF65-F5344CB8AC3E}">
        <p14:creationId xmlns:p14="http://schemas.microsoft.com/office/powerpoint/2010/main" val="125248963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pPr lvl="4" algn="ctr"/>
            <a:r>
              <a:rPr lang="fr-FR" sz="3200" kern="1200" dirty="0">
                <a:solidFill>
                  <a:schemeClr val="tx1"/>
                </a:solidFill>
                <a:latin typeface="+mj-lt"/>
              </a:rPr>
              <a:t>La place des femmes dans la culture grecque antique : le mythe de Pandore</a:t>
            </a:r>
          </a:p>
        </p:txBody>
      </p:sp>
      <p:sp>
        <p:nvSpPr>
          <p:cNvPr id="3" name="Espace réservé du contenu 2"/>
          <p:cNvSpPr>
            <a:spLocks noGrp="1"/>
          </p:cNvSpPr>
          <p:nvPr>
            <p:ph idx="1"/>
          </p:nvPr>
        </p:nvSpPr>
        <p:spPr>
          <a:xfrm>
            <a:off x="457200" y="1523556"/>
            <a:ext cx="8229600" cy="5144210"/>
          </a:xfrm>
        </p:spPr>
        <p:txBody>
          <a:bodyPr>
            <a:normAutofit fontScale="85000" lnSpcReduction="10000"/>
          </a:bodyPr>
          <a:lstStyle/>
          <a:p>
            <a:pPr marL="0" indent="0">
              <a:buNone/>
            </a:pPr>
            <a:r>
              <a:rPr lang="fr-FR" dirty="0" smtClean="0">
                <a:solidFill>
                  <a:srgbClr val="000090"/>
                </a:solidFill>
              </a:rPr>
              <a:t>« Zeus </a:t>
            </a:r>
            <a:r>
              <a:rPr lang="fr-FR" dirty="0">
                <a:solidFill>
                  <a:srgbClr val="000090"/>
                </a:solidFill>
              </a:rPr>
              <a:t>offrit la main de Pandore à Épiméthée, frère de Prométhée. Bien qu'il eût promis à Prométhée de refuser les cadeaux venant de Zeus, Épiméthée accepta Pandore. Pandore apporta dans ses bagages une boîte mystérieuse que Zeus lui interdit d'ouvrir. Celle-ci contenait tous les maux de l'humanité, notamment la Vieillesse, la Maladie, la Guerre, la Famine, la Misère, la Folie, la Mort, le Vice, la Tromperie, la Passion, l'Orgueil ainsi que l'Espérance. Après avoir achevé cette merveille, Zeus ordonna à Hermès de la conduire vers Épiméthée qui accepta le présent fatal et reconnut bientôt son imprudence. Une fois installée comme épouse, Pandore céda à la curiosité qu'Hermès lui avait donnée et ouvrit la boîte, libérant ainsi les maux qui y étaient contenus. Elle voulut refermer la boîte pour les retenir ; hélas, il était trop tard. Seule l'Espérance, plus lente à réagir, y resta enfermée</a:t>
            </a:r>
            <a:r>
              <a:rPr lang="fr-FR" dirty="0" smtClean="0">
                <a:solidFill>
                  <a:srgbClr val="000090"/>
                </a:solidFill>
              </a:rPr>
              <a:t>. » (Wikipédia)</a:t>
            </a:r>
            <a:endParaRPr lang="fr-FR" dirty="0">
              <a:solidFill>
                <a:srgbClr val="000090"/>
              </a:solidFill>
            </a:endParaRPr>
          </a:p>
        </p:txBody>
      </p:sp>
    </p:spTree>
    <p:extLst>
      <p:ext uri="{BB962C8B-B14F-4D97-AF65-F5344CB8AC3E}">
        <p14:creationId xmlns:p14="http://schemas.microsoft.com/office/powerpoint/2010/main" val="33676857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pPr lvl="4" algn="ctr"/>
            <a:r>
              <a:rPr lang="fr-FR" sz="3200" kern="1200" dirty="0">
                <a:solidFill>
                  <a:schemeClr val="tx1"/>
                </a:solidFill>
                <a:latin typeface="+mj-lt"/>
              </a:rPr>
              <a:t>La place des femmes dans la culture grecque antique : </a:t>
            </a:r>
            <a:r>
              <a:rPr lang="fr-FR" sz="3200" kern="1200" dirty="0" smtClean="0">
                <a:solidFill>
                  <a:schemeClr val="tx1"/>
                </a:solidFill>
                <a:latin typeface="+mj-lt"/>
              </a:rPr>
              <a:t>l’</a:t>
            </a:r>
            <a:r>
              <a:rPr lang="fr-FR" sz="3200" i="1" kern="1200" dirty="0" smtClean="0">
                <a:solidFill>
                  <a:schemeClr val="tx1"/>
                </a:solidFill>
                <a:latin typeface="+mj-lt"/>
              </a:rPr>
              <a:t>Iliade</a:t>
            </a:r>
            <a:r>
              <a:rPr lang="fr-FR" sz="3200" kern="1200" dirty="0" smtClean="0">
                <a:solidFill>
                  <a:schemeClr val="tx1"/>
                </a:solidFill>
                <a:latin typeface="+mj-lt"/>
              </a:rPr>
              <a:t> et l’</a:t>
            </a:r>
            <a:r>
              <a:rPr lang="fr-FR" sz="3200" i="1" kern="1200" dirty="0" smtClean="0">
                <a:solidFill>
                  <a:schemeClr val="tx1"/>
                </a:solidFill>
                <a:latin typeface="+mj-lt"/>
              </a:rPr>
              <a:t>Odyssée</a:t>
            </a:r>
            <a:endParaRPr lang="fr-FR" sz="3200" i="1" kern="1200" dirty="0">
              <a:solidFill>
                <a:schemeClr val="tx1"/>
              </a:solidFill>
              <a:latin typeface="+mj-lt"/>
            </a:endParaRPr>
          </a:p>
        </p:txBody>
      </p:sp>
      <p:sp>
        <p:nvSpPr>
          <p:cNvPr id="3" name="Espace réservé du contenu 2"/>
          <p:cNvSpPr>
            <a:spLocks noGrp="1"/>
          </p:cNvSpPr>
          <p:nvPr>
            <p:ph idx="1"/>
          </p:nvPr>
        </p:nvSpPr>
        <p:spPr>
          <a:xfrm>
            <a:off x="457200" y="1523556"/>
            <a:ext cx="8229600" cy="5334444"/>
          </a:xfrm>
        </p:spPr>
        <p:txBody>
          <a:bodyPr>
            <a:normAutofit/>
          </a:bodyPr>
          <a:lstStyle/>
          <a:p>
            <a:r>
              <a:rPr lang="fr-FR" dirty="0" smtClean="0">
                <a:solidFill>
                  <a:srgbClr val="000000"/>
                </a:solidFill>
              </a:rPr>
              <a:t>Si l’on pense à </a:t>
            </a:r>
            <a:r>
              <a:rPr lang="fr-FR" b="1" i="1" dirty="0" smtClean="0">
                <a:solidFill>
                  <a:srgbClr val="000000"/>
                </a:solidFill>
              </a:rPr>
              <a:t>l’Iliade</a:t>
            </a:r>
            <a:r>
              <a:rPr lang="fr-FR" dirty="0" smtClean="0">
                <a:solidFill>
                  <a:srgbClr val="000000"/>
                </a:solidFill>
              </a:rPr>
              <a:t> et </a:t>
            </a:r>
            <a:r>
              <a:rPr lang="fr-FR" b="1" i="1" dirty="0" smtClean="0">
                <a:solidFill>
                  <a:srgbClr val="000000"/>
                </a:solidFill>
              </a:rPr>
              <a:t>l’Odyssée</a:t>
            </a:r>
            <a:r>
              <a:rPr lang="fr-FR" dirty="0" smtClean="0">
                <a:solidFill>
                  <a:srgbClr val="000000"/>
                </a:solidFill>
              </a:rPr>
              <a:t>, les deux épopées homériques fondatrices de la culture grecque, la représentation des femmes y est distribuée selon une certaine variété </a:t>
            </a:r>
            <a:r>
              <a:rPr lang="fr-FR" dirty="0" smtClean="0">
                <a:solidFill>
                  <a:srgbClr val="000000"/>
                </a:solidFill>
              </a:rPr>
              <a:t>de valeurs morales.</a:t>
            </a:r>
            <a:endParaRPr lang="fr-FR" dirty="0" smtClean="0">
              <a:solidFill>
                <a:srgbClr val="000000"/>
              </a:solidFill>
            </a:endParaRPr>
          </a:p>
          <a:p>
            <a:r>
              <a:rPr lang="fr-FR" dirty="0" smtClean="0">
                <a:solidFill>
                  <a:srgbClr val="000000"/>
                </a:solidFill>
              </a:rPr>
              <a:t>D’un côté, </a:t>
            </a:r>
            <a:r>
              <a:rPr lang="fr-FR" b="1" dirty="0" smtClean="0">
                <a:solidFill>
                  <a:srgbClr val="000000"/>
                </a:solidFill>
              </a:rPr>
              <a:t>Hélène</a:t>
            </a:r>
            <a:r>
              <a:rPr lang="fr-FR" dirty="0" smtClean="0">
                <a:solidFill>
                  <a:srgbClr val="000000"/>
                </a:solidFill>
              </a:rPr>
              <a:t>, femme infidèle à Ménélas ; de l’autre, </a:t>
            </a:r>
            <a:r>
              <a:rPr lang="fr-FR" b="1" dirty="0" smtClean="0">
                <a:solidFill>
                  <a:srgbClr val="000000"/>
                </a:solidFill>
              </a:rPr>
              <a:t>Pénélope</a:t>
            </a:r>
            <a:r>
              <a:rPr lang="fr-FR" dirty="0" smtClean="0">
                <a:solidFill>
                  <a:srgbClr val="000000"/>
                </a:solidFill>
              </a:rPr>
              <a:t>, qui partage avec Ulysse des qualités de persévérance et d’intelligence rusée (la </a:t>
            </a:r>
            <a:r>
              <a:rPr lang="fr-FR" i="1" dirty="0" err="1" smtClean="0">
                <a:solidFill>
                  <a:srgbClr val="000000"/>
                </a:solidFill>
              </a:rPr>
              <a:t>mètis</a:t>
            </a:r>
            <a:r>
              <a:rPr lang="fr-FR" dirty="0" smtClean="0">
                <a:solidFill>
                  <a:srgbClr val="000000"/>
                </a:solidFill>
              </a:rPr>
              <a:t>).</a:t>
            </a:r>
          </a:p>
          <a:p>
            <a:r>
              <a:rPr lang="fr-FR" dirty="0" smtClean="0">
                <a:solidFill>
                  <a:srgbClr val="000000"/>
                </a:solidFill>
              </a:rPr>
              <a:t>Il y a bien évidemment nombre d’autres personnages féminins marquants.</a:t>
            </a:r>
          </a:p>
        </p:txBody>
      </p:sp>
    </p:spTree>
    <p:extLst>
      <p:ext uri="{BB962C8B-B14F-4D97-AF65-F5344CB8AC3E}">
        <p14:creationId xmlns:p14="http://schemas.microsoft.com/office/powerpoint/2010/main" val="24046101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325562"/>
          </a:xfrm>
          <a:ln w="25400">
            <a:solidFill>
              <a:srgbClr val="000090"/>
            </a:solidFill>
          </a:ln>
        </p:spPr>
        <p:txBody>
          <a:bodyPr vert="horz" lIns="91440" tIns="45720" rIns="91440" bIns="45720" rtlCol="0" anchor="ctr">
            <a:normAutofit/>
          </a:bodyPr>
          <a:lstStyle/>
          <a:p>
            <a:pPr lvl="4" algn="ctr"/>
            <a:r>
              <a:rPr lang="fr-FR" sz="3200" kern="1200" dirty="0" smtClean="0">
                <a:solidFill>
                  <a:schemeClr val="tx1"/>
                </a:solidFill>
                <a:latin typeface="+mj-lt"/>
                <a:ea typeface="+mj-ea"/>
                <a:cs typeface="+mj-cs"/>
              </a:rPr>
              <a:t>Ouverture contemporaine :</a:t>
            </a:r>
            <a:br>
              <a:rPr lang="fr-FR" sz="3200" kern="1200" dirty="0" smtClean="0">
                <a:solidFill>
                  <a:schemeClr val="tx1"/>
                </a:solidFill>
                <a:latin typeface="+mj-lt"/>
                <a:ea typeface="+mj-ea"/>
                <a:cs typeface="+mj-cs"/>
              </a:rPr>
            </a:br>
            <a:r>
              <a:rPr lang="fr-FR" sz="3200" i="1" kern="1200" dirty="0" smtClean="0">
                <a:solidFill>
                  <a:schemeClr val="tx1"/>
                </a:solidFill>
                <a:latin typeface="+mj-lt"/>
                <a:ea typeface="+mj-ea"/>
                <a:cs typeface="+mj-cs"/>
              </a:rPr>
              <a:t>The </a:t>
            </a:r>
            <a:r>
              <a:rPr lang="fr-FR" sz="3200" i="1" kern="1200" dirty="0" err="1" smtClean="0">
                <a:solidFill>
                  <a:schemeClr val="tx1"/>
                </a:solidFill>
                <a:latin typeface="+mj-lt"/>
                <a:ea typeface="+mj-ea"/>
                <a:cs typeface="+mj-cs"/>
              </a:rPr>
              <a:t>Dinner</a:t>
            </a:r>
            <a:r>
              <a:rPr lang="fr-FR" sz="3200" i="1" kern="1200" dirty="0" smtClean="0">
                <a:solidFill>
                  <a:schemeClr val="tx1"/>
                </a:solidFill>
                <a:latin typeface="+mj-lt"/>
                <a:ea typeface="+mj-ea"/>
                <a:cs typeface="+mj-cs"/>
              </a:rPr>
              <a:t> Party </a:t>
            </a:r>
            <a:r>
              <a:rPr lang="fr-FR" sz="3200" kern="1200" dirty="0" smtClean="0">
                <a:solidFill>
                  <a:schemeClr val="tx1"/>
                </a:solidFill>
                <a:latin typeface="+mj-lt"/>
                <a:ea typeface="+mj-ea"/>
                <a:cs typeface="+mj-cs"/>
              </a:rPr>
              <a:t>de Judy Chicago</a:t>
            </a:r>
            <a:endParaRPr lang="fr-FR" sz="3200" dirty="0"/>
          </a:p>
        </p:txBody>
      </p:sp>
      <p:sp>
        <p:nvSpPr>
          <p:cNvPr id="3" name="Espace réservé du contenu 2"/>
          <p:cNvSpPr>
            <a:spLocks noGrp="1"/>
          </p:cNvSpPr>
          <p:nvPr>
            <p:ph idx="1"/>
          </p:nvPr>
        </p:nvSpPr>
        <p:spPr>
          <a:xfrm>
            <a:off x="457200" y="1895816"/>
            <a:ext cx="8229600" cy="4268310"/>
          </a:xfrm>
        </p:spPr>
        <p:txBody>
          <a:bodyPr>
            <a:normAutofit lnSpcReduction="10000"/>
          </a:bodyPr>
          <a:lstStyle/>
          <a:p>
            <a:pPr marL="0" indent="0">
              <a:buNone/>
            </a:pPr>
            <a:r>
              <a:rPr lang="fr-FR" dirty="0" smtClean="0">
                <a:solidFill>
                  <a:srgbClr val="000090"/>
                </a:solidFill>
              </a:rPr>
              <a:t>«</a:t>
            </a:r>
            <a:r>
              <a:rPr lang="fr-FR" dirty="0">
                <a:solidFill>
                  <a:srgbClr val="000090"/>
                </a:solidFill>
              </a:rPr>
              <a:t> </a:t>
            </a:r>
            <a:r>
              <a:rPr lang="fr-FR" dirty="0" err="1">
                <a:solidFill>
                  <a:srgbClr val="000090"/>
                </a:solidFill>
              </a:rPr>
              <a:t>Praxagora</a:t>
            </a:r>
            <a:r>
              <a:rPr lang="fr-FR" dirty="0">
                <a:solidFill>
                  <a:srgbClr val="000090"/>
                </a:solidFill>
              </a:rPr>
              <a:t> est une des 1 038 femmes représentées dans l'œuvre contemporaine de Judy Chicago, </a:t>
            </a:r>
            <a:r>
              <a:rPr lang="fr-FR" i="1" dirty="0">
                <a:solidFill>
                  <a:srgbClr val="000090"/>
                </a:solidFill>
              </a:rPr>
              <a:t>The </a:t>
            </a:r>
            <a:r>
              <a:rPr lang="fr-FR" i="1" dirty="0" err="1">
                <a:solidFill>
                  <a:srgbClr val="000090"/>
                </a:solidFill>
              </a:rPr>
              <a:t>Dinner</a:t>
            </a:r>
            <a:r>
              <a:rPr lang="fr-FR" i="1" dirty="0">
                <a:solidFill>
                  <a:srgbClr val="000090"/>
                </a:solidFill>
              </a:rPr>
              <a:t> Party</a:t>
            </a:r>
            <a:r>
              <a:rPr lang="fr-FR" dirty="0">
                <a:solidFill>
                  <a:srgbClr val="000090"/>
                </a:solidFill>
              </a:rPr>
              <a:t>, aujourd'hui exposée au Brooklyn Museum. Cette œuvre se présente sous la forme d'une table triangulaire de 39 convives (13 par côté). Chaque convive étant une femme, figure historique ou mythique. Les noms des 999 autres femmes figurent sur le socle de l'œuvre. Le nom de </a:t>
            </a:r>
            <a:r>
              <a:rPr lang="fr-FR" dirty="0" err="1">
                <a:solidFill>
                  <a:srgbClr val="000090"/>
                </a:solidFill>
              </a:rPr>
              <a:t>Praxagora</a:t>
            </a:r>
            <a:r>
              <a:rPr lang="fr-FR" dirty="0">
                <a:solidFill>
                  <a:srgbClr val="000090"/>
                </a:solidFill>
              </a:rPr>
              <a:t> figure sur le socle, elle y est associée à Sophie, sixième convive de l'aile I de la table. </a:t>
            </a:r>
            <a:r>
              <a:rPr lang="fr-FR" dirty="0" smtClean="0">
                <a:solidFill>
                  <a:srgbClr val="000090"/>
                </a:solidFill>
              </a:rPr>
              <a:t>» (Wikipédia)</a:t>
            </a:r>
            <a:endParaRPr lang="fr-FR" dirty="0">
              <a:solidFill>
                <a:srgbClr val="000090"/>
              </a:solidFill>
            </a:endParaRPr>
          </a:p>
          <a:p>
            <a:endParaRPr lang="fr-FR" dirty="0"/>
          </a:p>
        </p:txBody>
      </p:sp>
    </p:spTree>
    <p:extLst>
      <p:ext uri="{BB962C8B-B14F-4D97-AF65-F5344CB8AC3E}">
        <p14:creationId xmlns:p14="http://schemas.microsoft.com/office/powerpoint/2010/main" val="35296178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269924" y="1656663"/>
            <a:ext cx="6608480" cy="4956360"/>
          </a:xfrm>
          <a:prstGeom prst="rect">
            <a:avLst/>
          </a:prstGeom>
        </p:spPr>
      </p:pic>
      <p:sp>
        <p:nvSpPr>
          <p:cNvPr id="6" name="Titre 1"/>
          <p:cNvSpPr>
            <a:spLocks noGrp="1"/>
          </p:cNvSpPr>
          <p:nvPr>
            <p:ph type="title"/>
          </p:nvPr>
        </p:nvSpPr>
        <p:spPr>
          <a:xfrm>
            <a:off x="457200" y="165148"/>
            <a:ext cx="8229600" cy="1159646"/>
          </a:xfrm>
          <a:ln w="25400">
            <a:solidFill>
              <a:srgbClr val="000090"/>
            </a:solidFill>
          </a:ln>
        </p:spPr>
        <p:txBody>
          <a:bodyPr vert="horz" lIns="91440" tIns="45720" rIns="91440" bIns="45720" rtlCol="0" anchor="ctr">
            <a:normAutofit/>
          </a:bodyPr>
          <a:lstStyle/>
          <a:p>
            <a:pPr lvl="4" algn="ctr"/>
            <a:r>
              <a:rPr lang="fr-FR" sz="3200" kern="1200" dirty="0" smtClean="0">
                <a:solidFill>
                  <a:schemeClr val="tx1"/>
                </a:solidFill>
                <a:latin typeface="+mj-lt"/>
                <a:ea typeface="+mj-ea"/>
                <a:cs typeface="+mj-cs"/>
              </a:rPr>
              <a:t>Ouverture contemporaine :</a:t>
            </a:r>
            <a:br>
              <a:rPr lang="fr-FR" sz="3200" kern="1200" dirty="0" smtClean="0">
                <a:solidFill>
                  <a:schemeClr val="tx1"/>
                </a:solidFill>
                <a:latin typeface="+mj-lt"/>
                <a:ea typeface="+mj-ea"/>
                <a:cs typeface="+mj-cs"/>
              </a:rPr>
            </a:br>
            <a:r>
              <a:rPr lang="fr-FR" sz="3200" i="1" kern="1200" dirty="0" smtClean="0">
                <a:solidFill>
                  <a:schemeClr val="tx1"/>
                </a:solidFill>
                <a:latin typeface="+mj-lt"/>
                <a:ea typeface="+mj-ea"/>
                <a:cs typeface="+mj-cs"/>
              </a:rPr>
              <a:t>The </a:t>
            </a:r>
            <a:r>
              <a:rPr lang="fr-FR" sz="3200" i="1" kern="1200" dirty="0" err="1" smtClean="0">
                <a:solidFill>
                  <a:schemeClr val="tx1"/>
                </a:solidFill>
                <a:latin typeface="+mj-lt"/>
                <a:ea typeface="+mj-ea"/>
                <a:cs typeface="+mj-cs"/>
              </a:rPr>
              <a:t>Dinner</a:t>
            </a:r>
            <a:r>
              <a:rPr lang="fr-FR" sz="3200" i="1" kern="1200" dirty="0" smtClean="0">
                <a:solidFill>
                  <a:schemeClr val="tx1"/>
                </a:solidFill>
                <a:latin typeface="+mj-lt"/>
                <a:ea typeface="+mj-ea"/>
                <a:cs typeface="+mj-cs"/>
              </a:rPr>
              <a:t> Party </a:t>
            </a:r>
            <a:r>
              <a:rPr lang="fr-FR" sz="3200" kern="1200" dirty="0" smtClean="0">
                <a:solidFill>
                  <a:schemeClr val="tx1"/>
                </a:solidFill>
                <a:latin typeface="+mj-lt"/>
                <a:ea typeface="+mj-ea"/>
                <a:cs typeface="+mj-cs"/>
              </a:rPr>
              <a:t>de Judy Chicago</a:t>
            </a:r>
            <a:endParaRPr lang="fr-FR" sz="3200" dirty="0"/>
          </a:p>
        </p:txBody>
      </p:sp>
    </p:spTree>
    <p:extLst>
      <p:ext uri="{BB962C8B-B14F-4D97-AF65-F5344CB8AC3E}">
        <p14:creationId xmlns:p14="http://schemas.microsoft.com/office/powerpoint/2010/main" val="357640823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Remarques sur l’interprétation de la littérature, en particulier la </a:t>
            </a:r>
            <a:r>
              <a:rPr lang="fr-FR" smtClean="0"/>
              <a:t>littérature </a:t>
            </a:r>
            <a:r>
              <a:rPr lang="fr-FR" smtClean="0"/>
              <a:t>antique</a:t>
            </a:r>
            <a:endParaRPr lang="fr-FR" dirty="0"/>
          </a:p>
        </p:txBody>
      </p:sp>
      <p:sp>
        <p:nvSpPr>
          <p:cNvPr id="3" name="Espace réservé du contenu 2"/>
          <p:cNvSpPr>
            <a:spLocks noGrp="1"/>
          </p:cNvSpPr>
          <p:nvPr>
            <p:ph idx="1"/>
          </p:nvPr>
        </p:nvSpPr>
        <p:spPr>
          <a:xfrm>
            <a:off x="262743" y="1600200"/>
            <a:ext cx="8424057" cy="5257800"/>
          </a:xfrm>
        </p:spPr>
        <p:txBody>
          <a:bodyPr>
            <a:normAutofit lnSpcReduction="10000"/>
          </a:bodyPr>
          <a:lstStyle/>
          <a:p>
            <a:r>
              <a:rPr lang="fr-FR" dirty="0" smtClean="0"/>
              <a:t>Il faut toujours distinguer, dans l’effort d’interprétation d’une pièce, entre :</a:t>
            </a:r>
          </a:p>
          <a:p>
            <a:pPr lvl="1"/>
            <a:r>
              <a:rPr lang="fr-FR" dirty="0"/>
              <a:t>d</a:t>
            </a:r>
            <a:r>
              <a:rPr lang="fr-FR" dirty="0" smtClean="0"/>
              <a:t>’une part, le </a:t>
            </a:r>
            <a:r>
              <a:rPr lang="fr-FR" b="1" dirty="0" smtClean="0"/>
              <a:t>sens tel qu’il a pu être reçu </a:t>
            </a:r>
            <a:r>
              <a:rPr lang="fr-FR" dirty="0" smtClean="0"/>
              <a:t>par les spectateurs </a:t>
            </a:r>
            <a:r>
              <a:rPr lang="fr-FR" dirty="0" smtClean="0"/>
              <a:t>de </a:t>
            </a:r>
            <a:r>
              <a:rPr lang="fr-FR" dirty="0" smtClean="0"/>
              <a:t>l’époque, qui suppose pour le lecteur moderne d’être attentif au</a:t>
            </a:r>
            <a:r>
              <a:rPr lang="fr-FR" b="1" dirty="0" smtClean="0"/>
              <a:t> contexte historique d’origine</a:t>
            </a:r>
            <a:r>
              <a:rPr lang="fr-FR" dirty="0" smtClean="0"/>
              <a:t>,</a:t>
            </a:r>
          </a:p>
          <a:p>
            <a:pPr lvl="1"/>
            <a:r>
              <a:rPr lang="fr-FR" dirty="0"/>
              <a:t>e</a:t>
            </a:r>
            <a:r>
              <a:rPr lang="fr-FR" dirty="0" smtClean="0"/>
              <a:t>t </a:t>
            </a:r>
            <a:r>
              <a:rPr lang="fr-FR" b="1" dirty="0" smtClean="0"/>
              <a:t>le sens tel qu’on peut l’actualiser</a:t>
            </a:r>
            <a:r>
              <a:rPr lang="fr-FR" dirty="0" smtClean="0"/>
              <a:t>, dans notre société contemporaine.</a:t>
            </a:r>
          </a:p>
          <a:p>
            <a:r>
              <a:rPr lang="fr-FR" dirty="0" smtClean="0"/>
              <a:t>Ainsi, s’il est évident que </a:t>
            </a:r>
            <a:r>
              <a:rPr lang="fr-FR" i="1" dirty="0" smtClean="0"/>
              <a:t>L’Assemblée des femmes </a:t>
            </a:r>
            <a:r>
              <a:rPr lang="fr-FR" dirty="0" smtClean="0"/>
              <a:t>ne saurait être lue comme une pièce féministe sans contresens, il n’est pas interdit de faire de </a:t>
            </a:r>
            <a:r>
              <a:rPr lang="fr-FR" dirty="0" err="1" smtClean="0"/>
              <a:t>Praxagora</a:t>
            </a:r>
            <a:r>
              <a:rPr lang="fr-FR" dirty="0" smtClean="0"/>
              <a:t> un emblème féministe pour aujourd’hui.</a:t>
            </a:r>
            <a:endParaRPr lang="fr-FR" dirty="0"/>
          </a:p>
        </p:txBody>
      </p:sp>
    </p:spTree>
    <p:extLst>
      <p:ext uri="{BB962C8B-B14F-4D97-AF65-F5344CB8AC3E}">
        <p14:creationId xmlns:p14="http://schemas.microsoft.com/office/powerpoint/2010/main" val="3506485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7700" y="274638"/>
            <a:ext cx="8229600" cy="1016529"/>
          </a:xfrm>
          <a:ln w="25400">
            <a:solidFill>
              <a:srgbClr val="000090"/>
            </a:solidFill>
          </a:ln>
        </p:spPr>
        <p:txBody>
          <a:bodyPr vert="horz" lIns="91440" tIns="45720" rIns="91440" bIns="45720" rtlCol="0" anchor="ctr">
            <a:normAutofit fontScale="90000"/>
          </a:bodyPr>
          <a:lstStyle/>
          <a:p>
            <a:r>
              <a:rPr lang="fr-FR" sz="3600" dirty="0"/>
              <a:t>Quelques repères </a:t>
            </a:r>
            <a:r>
              <a:rPr lang="fr-FR" sz="3600" dirty="0" smtClean="0"/>
              <a:t>historiques :</a:t>
            </a:r>
            <a:br>
              <a:rPr lang="fr-FR" sz="3600" dirty="0" smtClean="0"/>
            </a:br>
            <a:r>
              <a:rPr lang="fr-FR" sz="3600" dirty="0" smtClean="0"/>
              <a:t>la démocratie marquée par la guerre</a:t>
            </a:r>
            <a:endParaRPr lang="fr-FR" sz="3600" dirty="0"/>
          </a:p>
        </p:txBody>
      </p:sp>
      <p:sp>
        <p:nvSpPr>
          <p:cNvPr id="5" name="ZoneTexte 4"/>
          <p:cNvSpPr txBox="1"/>
          <p:nvPr/>
        </p:nvSpPr>
        <p:spPr>
          <a:xfrm>
            <a:off x="2137843" y="5550431"/>
            <a:ext cx="5334000" cy="369332"/>
          </a:xfrm>
          <a:prstGeom prst="rect">
            <a:avLst/>
          </a:prstGeom>
          <a:noFill/>
        </p:spPr>
        <p:txBody>
          <a:bodyPr wrap="square" rtlCol="0">
            <a:spAutoFit/>
          </a:bodyPr>
          <a:lstStyle/>
          <a:p>
            <a:pPr algn="ctr"/>
            <a:r>
              <a:rPr lang="fr-FR" dirty="0"/>
              <a:t>Source </a:t>
            </a:r>
            <a:r>
              <a:rPr lang="fr-FR" dirty="0" smtClean="0"/>
              <a:t>: http</a:t>
            </a:r>
            <a:r>
              <a:rPr lang="fr-FR" dirty="0"/>
              <a:t>://</a:t>
            </a:r>
            <a:r>
              <a:rPr lang="fr-FR" dirty="0" err="1"/>
              <a:t>deforge.eklablog.com</a:t>
            </a:r>
            <a:r>
              <a:rPr lang="fr-FR" dirty="0"/>
              <a:t>/  </a:t>
            </a:r>
          </a:p>
        </p:txBody>
      </p:sp>
      <p:pic>
        <p:nvPicPr>
          <p:cNvPr id="3" name="Image 2"/>
          <p:cNvPicPr>
            <a:picLocks noChangeAspect="1"/>
          </p:cNvPicPr>
          <p:nvPr/>
        </p:nvPicPr>
        <p:blipFill>
          <a:blip r:embed="rId2"/>
          <a:stretch>
            <a:fillRect/>
          </a:stretch>
        </p:blipFill>
        <p:spPr>
          <a:xfrm>
            <a:off x="0" y="1973774"/>
            <a:ext cx="9144000" cy="3457731"/>
          </a:xfrm>
          <a:prstGeom prst="rect">
            <a:avLst/>
          </a:prstGeom>
        </p:spPr>
      </p:pic>
    </p:spTree>
    <p:extLst>
      <p:ext uri="{BB962C8B-B14F-4D97-AF65-F5344CB8AC3E}">
        <p14:creationId xmlns:p14="http://schemas.microsoft.com/office/powerpoint/2010/main" val="3707349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La démocratie et l’Athènes classique</a:t>
            </a:r>
            <a:endParaRPr lang="fr-FR" dirty="0"/>
          </a:p>
        </p:txBody>
      </p:sp>
      <p:sp>
        <p:nvSpPr>
          <p:cNvPr id="3" name="Espace réservé du contenu 2"/>
          <p:cNvSpPr>
            <a:spLocks noGrp="1"/>
          </p:cNvSpPr>
          <p:nvPr>
            <p:ph idx="1"/>
          </p:nvPr>
        </p:nvSpPr>
        <p:spPr>
          <a:xfrm>
            <a:off x="457200" y="1795589"/>
            <a:ext cx="8229600" cy="4330574"/>
          </a:xfrm>
        </p:spPr>
        <p:txBody>
          <a:bodyPr>
            <a:normAutofit/>
          </a:bodyPr>
          <a:lstStyle/>
          <a:p>
            <a:r>
              <a:rPr lang="fr-FR" dirty="0" smtClean="0"/>
              <a:t>L’expérience démocratique à Athènes correspond à une période d’un peu moins de deux siècles.</a:t>
            </a:r>
          </a:p>
          <a:p>
            <a:r>
              <a:rPr lang="fr-FR" dirty="0" smtClean="0"/>
              <a:t>Elle se déploie entre les </a:t>
            </a:r>
            <a:r>
              <a:rPr lang="fr-FR" b="1" dirty="0" smtClean="0"/>
              <a:t>réformes de Clisthène </a:t>
            </a:r>
            <a:r>
              <a:rPr lang="fr-FR" dirty="0" smtClean="0"/>
              <a:t>(-507) et </a:t>
            </a:r>
            <a:r>
              <a:rPr lang="fr-FR" b="1" dirty="0" smtClean="0"/>
              <a:t>l’abolition de la démocratie par les Macédoniens </a:t>
            </a:r>
            <a:r>
              <a:rPr lang="fr-FR" dirty="0" smtClean="0"/>
              <a:t>(-322).</a:t>
            </a:r>
          </a:p>
          <a:p>
            <a:r>
              <a:rPr lang="fr-FR" dirty="0" smtClean="0"/>
              <a:t>C’est donc une expérience significativement longue, quoique provisoire à l’échelle de l’Histoire.</a:t>
            </a:r>
            <a:endParaRPr lang="fr-FR" dirty="0"/>
          </a:p>
        </p:txBody>
      </p:sp>
    </p:spTree>
    <p:extLst>
      <p:ext uri="{BB962C8B-B14F-4D97-AF65-F5344CB8AC3E}">
        <p14:creationId xmlns:p14="http://schemas.microsoft.com/office/powerpoint/2010/main" val="3900797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115893"/>
            <a:ext cx="8229600" cy="688445"/>
          </a:xfrm>
          <a:ln w="25400">
            <a:solidFill>
              <a:srgbClr val="4F81BD"/>
            </a:solidFill>
          </a:ln>
        </p:spPr>
        <p:txBody>
          <a:bodyPr>
            <a:normAutofit/>
          </a:bodyPr>
          <a:lstStyle/>
          <a:p>
            <a:r>
              <a:rPr lang="fr-FR" dirty="0" smtClean="0"/>
              <a:t>Plan de la deuxième séquence</a:t>
            </a:r>
            <a:endParaRPr lang="fr-FR" dirty="0"/>
          </a:p>
        </p:txBody>
      </p:sp>
      <p:sp>
        <p:nvSpPr>
          <p:cNvPr id="3" name="Espace réservé du contenu 2"/>
          <p:cNvSpPr>
            <a:spLocks noGrp="1"/>
          </p:cNvSpPr>
          <p:nvPr>
            <p:ph idx="1"/>
          </p:nvPr>
        </p:nvSpPr>
        <p:spPr>
          <a:xfrm>
            <a:off x="457200" y="910173"/>
            <a:ext cx="8229600" cy="5947827"/>
          </a:xfrm>
        </p:spPr>
        <p:txBody>
          <a:bodyPr>
            <a:normAutofit lnSpcReduction="10000"/>
          </a:bodyPr>
          <a:lstStyle/>
          <a:p>
            <a:pPr marL="0" indent="0" algn="just">
              <a:buNone/>
            </a:pPr>
            <a:r>
              <a:rPr lang="fr-FR" b="1" dirty="0" smtClean="0">
                <a:solidFill>
                  <a:srgbClr val="000000"/>
                </a:solidFill>
              </a:rPr>
              <a:t>2</a:t>
            </a:r>
            <a:r>
              <a:rPr lang="fr-FR" dirty="0" smtClean="0">
                <a:solidFill>
                  <a:srgbClr val="000000"/>
                </a:solidFill>
              </a:rPr>
              <a:t>	</a:t>
            </a:r>
            <a:r>
              <a:rPr lang="fr-FR" b="1" dirty="0" smtClean="0">
                <a:solidFill>
                  <a:srgbClr val="000000"/>
                </a:solidFill>
              </a:rPr>
              <a:t>La naissance de la démocratie à Athènes et ses critiques</a:t>
            </a:r>
            <a:endParaRPr lang="fr-FR" b="1" dirty="0">
              <a:solidFill>
                <a:srgbClr val="000000"/>
              </a:solidFill>
            </a:endParaRPr>
          </a:p>
          <a:p>
            <a:pPr marL="360363" indent="263525" algn="just">
              <a:buNone/>
            </a:pPr>
            <a:r>
              <a:rPr lang="fr-FR" b="1" dirty="0" smtClean="0">
                <a:solidFill>
                  <a:schemeClr val="tx1">
                    <a:lumMod val="50000"/>
                    <a:lumOff val="50000"/>
                  </a:schemeClr>
                </a:solidFill>
              </a:rPr>
              <a:t>2.1</a:t>
            </a:r>
            <a:r>
              <a:rPr lang="fr-FR" dirty="0">
                <a:solidFill>
                  <a:schemeClr val="tx1">
                    <a:lumMod val="50000"/>
                    <a:lumOff val="50000"/>
                  </a:schemeClr>
                </a:solidFill>
              </a:rPr>
              <a:t>	</a:t>
            </a:r>
            <a:r>
              <a:rPr lang="fr-FR" b="1" dirty="0" smtClean="0">
                <a:solidFill>
                  <a:schemeClr val="tx1">
                    <a:lumMod val="50000"/>
                    <a:lumOff val="50000"/>
                  </a:schemeClr>
                </a:solidFill>
              </a:rPr>
              <a:t>La philosophie, fille rebelle de la démocratie?</a:t>
            </a:r>
            <a:endParaRPr lang="fr-FR" b="1" dirty="0">
              <a:solidFill>
                <a:schemeClr val="tx1">
                  <a:lumMod val="50000"/>
                  <a:lumOff val="50000"/>
                </a:schemeClr>
              </a:solidFill>
            </a:endParaRPr>
          </a:p>
          <a:p>
            <a:pPr marL="360363" indent="263525" algn="just">
              <a:buNone/>
            </a:pPr>
            <a:r>
              <a:rPr lang="fr-FR" b="1" dirty="0"/>
              <a:t>2</a:t>
            </a:r>
            <a:r>
              <a:rPr lang="fr-FR" b="1" dirty="0" smtClean="0"/>
              <a:t>.2</a:t>
            </a:r>
            <a:r>
              <a:rPr lang="fr-FR" dirty="0"/>
              <a:t>	</a:t>
            </a:r>
            <a:r>
              <a:rPr lang="fr-FR" b="1" dirty="0" smtClean="0"/>
              <a:t>Les réformes démocratiques : contre l’oligarchie et la monarchie</a:t>
            </a:r>
          </a:p>
          <a:p>
            <a:pPr marL="760413" lvl="1" indent="263525" algn="just">
              <a:buNone/>
            </a:pPr>
            <a:r>
              <a:rPr lang="fr-FR" b="1" dirty="0" smtClean="0">
                <a:solidFill>
                  <a:schemeClr val="bg1">
                    <a:lumMod val="50000"/>
                  </a:schemeClr>
                </a:solidFill>
              </a:rPr>
              <a:t>2.2.1 Repères chronologiques</a:t>
            </a:r>
          </a:p>
          <a:p>
            <a:pPr marL="760413" lvl="1" indent="263525" algn="just">
              <a:buNone/>
            </a:pPr>
            <a:r>
              <a:rPr lang="fr-FR" b="1" dirty="0"/>
              <a:t>2.2.2 Vers la démocratie : la proportion juste</a:t>
            </a:r>
          </a:p>
          <a:p>
            <a:pPr marL="760413" lvl="1" indent="263525" algn="just">
              <a:buNone/>
            </a:pPr>
            <a:r>
              <a:rPr lang="fr-FR" b="1" dirty="0" smtClean="0">
                <a:solidFill>
                  <a:schemeClr val="tx1">
                    <a:lumMod val="50000"/>
                    <a:lumOff val="50000"/>
                  </a:schemeClr>
                </a:solidFill>
              </a:rPr>
              <a:t>2.2.3 Réforme territoriale et nouvelles institutions</a:t>
            </a:r>
          </a:p>
          <a:p>
            <a:pPr marL="760413" lvl="1" indent="263525" algn="just">
              <a:buNone/>
            </a:pPr>
            <a:r>
              <a:rPr lang="fr-FR" b="1" dirty="0" smtClean="0">
                <a:solidFill>
                  <a:schemeClr val="tx1">
                    <a:lumMod val="50000"/>
                    <a:lumOff val="50000"/>
                  </a:schemeClr>
                </a:solidFill>
              </a:rPr>
              <a:t>2.2.4 Le nouvel esprit démocratique</a:t>
            </a:r>
          </a:p>
          <a:p>
            <a:pPr marL="360363" indent="263525" algn="just">
              <a:buNone/>
            </a:pPr>
            <a:r>
              <a:rPr lang="fr-FR" b="1" dirty="0" smtClean="0">
                <a:solidFill>
                  <a:schemeClr val="tx1">
                    <a:lumMod val="50000"/>
                    <a:lumOff val="50000"/>
                  </a:schemeClr>
                </a:solidFill>
              </a:rPr>
              <a:t>2.3 Les difficultés et critiques de la démocratie</a:t>
            </a:r>
          </a:p>
          <a:p>
            <a:pPr marL="0" indent="623888" algn="just">
              <a:buNone/>
            </a:pPr>
            <a:r>
              <a:rPr lang="fr-FR" b="1" dirty="0" smtClean="0">
                <a:solidFill>
                  <a:schemeClr val="tx1">
                    <a:lumMod val="50000"/>
                    <a:lumOff val="50000"/>
                  </a:schemeClr>
                </a:solidFill>
              </a:rPr>
              <a:t>2.4 	Lecture d’Aristophane</a:t>
            </a:r>
          </a:p>
        </p:txBody>
      </p:sp>
      <p:sp>
        <p:nvSpPr>
          <p:cNvPr id="5" name="Rectangle à coins arrondis 4"/>
          <p:cNvSpPr/>
          <p:nvPr/>
        </p:nvSpPr>
        <p:spPr>
          <a:xfrm>
            <a:off x="967748" y="3996290"/>
            <a:ext cx="7904727" cy="459845"/>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droite 5"/>
          <p:cNvSpPr/>
          <p:nvPr/>
        </p:nvSpPr>
        <p:spPr>
          <a:xfrm>
            <a:off x="302093" y="3930597"/>
            <a:ext cx="665655" cy="624077"/>
          </a:xfrm>
          <a:prstGeom prst="rightArrow">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60494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Athènes avant Solon :</a:t>
            </a:r>
            <a:br>
              <a:rPr lang="fr-FR" sz="3200" dirty="0" smtClean="0"/>
            </a:br>
            <a:r>
              <a:rPr lang="fr-FR" sz="3200" dirty="0" smtClean="0"/>
              <a:t>archontes et conseil de l’Aéropage</a:t>
            </a:r>
            <a:endParaRPr lang="fr-FR" sz="3200" dirty="0"/>
          </a:p>
        </p:txBody>
      </p:sp>
      <p:sp>
        <p:nvSpPr>
          <p:cNvPr id="3" name="Espace réservé du contenu 2"/>
          <p:cNvSpPr>
            <a:spLocks noGrp="1"/>
          </p:cNvSpPr>
          <p:nvPr>
            <p:ph idx="1"/>
          </p:nvPr>
        </p:nvSpPr>
        <p:spPr>
          <a:xfrm>
            <a:off x="457200" y="1841071"/>
            <a:ext cx="8229600" cy="3961746"/>
          </a:xfrm>
        </p:spPr>
        <p:txBody>
          <a:bodyPr>
            <a:noAutofit/>
          </a:bodyPr>
          <a:lstStyle/>
          <a:p>
            <a:r>
              <a:rPr lang="fr-FR" sz="2800" dirty="0"/>
              <a:t>Les Athéniens étaient divisés en </a:t>
            </a:r>
            <a:r>
              <a:rPr lang="fr-FR" sz="2800" b="1" dirty="0"/>
              <a:t>quatre </a:t>
            </a:r>
            <a:r>
              <a:rPr lang="fr-FR" sz="2800" b="1" dirty="0" smtClean="0"/>
              <a:t>tribus</a:t>
            </a:r>
            <a:r>
              <a:rPr lang="fr-FR" sz="2800" dirty="0" smtClean="0"/>
              <a:t>.</a:t>
            </a:r>
          </a:p>
          <a:p>
            <a:r>
              <a:rPr lang="fr-FR" sz="2800" dirty="0" smtClean="0"/>
              <a:t>Les </a:t>
            </a:r>
            <a:r>
              <a:rPr lang="fr-FR" sz="2800" dirty="0"/>
              <a:t>lois, appliquées par les magistrats, restaient </a:t>
            </a:r>
            <a:r>
              <a:rPr lang="fr-FR" sz="2800" b="1" dirty="0"/>
              <a:t>orales</a:t>
            </a:r>
            <a:r>
              <a:rPr lang="fr-FR" sz="2800" dirty="0"/>
              <a:t>.</a:t>
            </a:r>
          </a:p>
          <a:p>
            <a:r>
              <a:rPr lang="fr-FR" sz="2800" dirty="0" smtClean="0"/>
              <a:t>Athènes est gouverné par neuf </a:t>
            </a:r>
            <a:r>
              <a:rPr lang="fr-FR" sz="2800" b="1" dirty="0" smtClean="0"/>
              <a:t>archontes</a:t>
            </a:r>
            <a:r>
              <a:rPr lang="fr-FR" sz="2800" dirty="0" smtClean="0"/>
              <a:t>.</a:t>
            </a:r>
          </a:p>
          <a:p>
            <a:r>
              <a:rPr lang="fr-FR" sz="2800" dirty="0" smtClean="0"/>
              <a:t>Un </a:t>
            </a:r>
            <a:r>
              <a:rPr lang="fr-FR" sz="2800" b="1" dirty="0"/>
              <a:t>Conseil de l’Aéropage </a:t>
            </a:r>
            <a:r>
              <a:rPr lang="fr-FR" sz="2800" dirty="0"/>
              <a:t>regroupait les archontes sortis d’exercice (peut-être institué par Solon)</a:t>
            </a:r>
            <a:r>
              <a:rPr lang="fr-FR" sz="2800" dirty="0" smtClean="0"/>
              <a:t>.</a:t>
            </a:r>
          </a:p>
        </p:txBody>
      </p:sp>
    </p:spTree>
    <p:extLst>
      <p:ext uri="{BB962C8B-B14F-4D97-AF65-F5344CB8AC3E}">
        <p14:creationId xmlns:p14="http://schemas.microsoft.com/office/powerpoint/2010/main" val="463738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Athènes avant Solon :</a:t>
            </a:r>
            <a:br>
              <a:rPr lang="fr-FR" sz="3200" dirty="0" smtClean="0"/>
            </a:br>
            <a:r>
              <a:rPr lang="fr-FR" sz="3200" dirty="0" smtClean="0"/>
              <a:t>une société aristocratique</a:t>
            </a:r>
            <a:endParaRPr lang="fr-FR" sz="3200" dirty="0"/>
          </a:p>
        </p:txBody>
      </p:sp>
      <p:sp>
        <p:nvSpPr>
          <p:cNvPr id="3" name="Espace réservé du contenu 2"/>
          <p:cNvSpPr>
            <a:spLocks noGrp="1"/>
          </p:cNvSpPr>
          <p:nvPr>
            <p:ph idx="1"/>
          </p:nvPr>
        </p:nvSpPr>
        <p:spPr>
          <a:xfrm>
            <a:off x="457200" y="1665892"/>
            <a:ext cx="8229600" cy="5192108"/>
          </a:xfrm>
        </p:spPr>
        <p:txBody>
          <a:bodyPr>
            <a:noAutofit/>
          </a:bodyPr>
          <a:lstStyle/>
          <a:p>
            <a:r>
              <a:rPr lang="fr-FR" sz="2800" dirty="0" smtClean="0"/>
              <a:t>L’ensemble des magistrats étaient choisis par et parmi les familles aristocratiques les plus riches (les « Eupatrides ») : c’étaient de grands </a:t>
            </a:r>
            <a:r>
              <a:rPr lang="fr-FR" sz="2800" b="1" dirty="0" smtClean="0"/>
              <a:t>propriétaires fonciers </a:t>
            </a:r>
            <a:r>
              <a:rPr lang="fr-FR" sz="2800" dirty="0" smtClean="0"/>
              <a:t>qui recevaient de surcroît un sixième de la production des fermiers plus pauvres sous leur dépendance (les « hectémores »).</a:t>
            </a:r>
          </a:p>
          <a:p>
            <a:r>
              <a:rPr lang="fr-FR" sz="2800" dirty="0" smtClean="0"/>
              <a:t>Cette situation </a:t>
            </a:r>
            <a:r>
              <a:rPr lang="fr-FR" sz="2800" b="1" dirty="0" smtClean="0"/>
              <a:t>très inégalitaire </a:t>
            </a:r>
            <a:r>
              <a:rPr lang="fr-FR" sz="2800" dirty="0" smtClean="0"/>
              <a:t>était à la source de graves  tensions sociales qui furent arbitrées par Solon.</a:t>
            </a:r>
            <a:endParaRPr lang="fr-FR" sz="2800" dirty="0"/>
          </a:p>
        </p:txBody>
      </p:sp>
    </p:spTree>
    <p:extLst>
      <p:ext uri="{BB962C8B-B14F-4D97-AF65-F5344CB8AC3E}">
        <p14:creationId xmlns:p14="http://schemas.microsoft.com/office/powerpoint/2010/main" val="4127367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Solon face à la crise paysanne</a:t>
            </a:r>
            <a:endParaRPr lang="fr-FR" sz="3200" dirty="0"/>
          </a:p>
        </p:txBody>
      </p:sp>
      <p:sp>
        <p:nvSpPr>
          <p:cNvPr id="3" name="Espace réservé du contenu 2"/>
          <p:cNvSpPr>
            <a:spLocks noGrp="1"/>
          </p:cNvSpPr>
          <p:nvPr>
            <p:ph idx="1"/>
          </p:nvPr>
        </p:nvSpPr>
        <p:spPr>
          <a:xfrm>
            <a:off x="416004" y="1545455"/>
            <a:ext cx="8270796" cy="5188008"/>
          </a:xfrm>
        </p:spPr>
        <p:txBody>
          <a:bodyPr>
            <a:normAutofit/>
          </a:bodyPr>
          <a:lstStyle/>
          <a:p>
            <a:r>
              <a:rPr lang="fr-FR" sz="2800" dirty="0"/>
              <a:t>A Athènes, </a:t>
            </a:r>
            <a:r>
              <a:rPr lang="fr-FR" sz="2800" dirty="0" smtClean="0"/>
              <a:t>le chemin vers la démocratie s’esquisse avec </a:t>
            </a:r>
            <a:r>
              <a:rPr lang="fr-FR" sz="2800" dirty="0"/>
              <a:t>les réformes de </a:t>
            </a:r>
            <a:r>
              <a:rPr lang="fr-FR" sz="2800" b="1" dirty="0"/>
              <a:t>Solon</a:t>
            </a:r>
            <a:r>
              <a:rPr lang="fr-FR" sz="2800" dirty="0"/>
              <a:t>, vers 595 av. J.-</a:t>
            </a:r>
            <a:r>
              <a:rPr lang="fr-FR" sz="2800" dirty="0" smtClean="0"/>
              <a:t>C.</a:t>
            </a:r>
          </a:p>
          <a:p>
            <a:r>
              <a:rPr lang="fr-FR" sz="2800" dirty="0" smtClean="0"/>
              <a:t>Solon </a:t>
            </a:r>
            <a:r>
              <a:rPr lang="fr-FR" sz="2800" dirty="0"/>
              <a:t>est élu </a:t>
            </a:r>
            <a:r>
              <a:rPr lang="fr-FR" sz="2800" b="1" dirty="0"/>
              <a:t>archonte</a:t>
            </a:r>
            <a:r>
              <a:rPr lang="fr-FR" sz="2800" dirty="0"/>
              <a:t> en 594-593 av. J.-</a:t>
            </a:r>
            <a:r>
              <a:rPr lang="fr-FR" sz="2800" dirty="0" smtClean="0"/>
              <a:t>C.. Il fut considéré comme un </a:t>
            </a:r>
            <a:r>
              <a:rPr lang="fr-FR" sz="2800" b="1" dirty="0" smtClean="0"/>
              <a:t>des « Sept sages » de la Grèce</a:t>
            </a:r>
            <a:r>
              <a:rPr lang="fr-FR" sz="2800" dirty="0" smtClean="0"/>
              <a:t>.</a:t>
            </a:r>
          </a:p>
          <a:p>
            <a:r>
              <a:rPr lang="fr-FR" sz="2800" dirty="0" smtClean="0"/>
              <a:t>Il </a:t>
            </a:r>
            <a:r>
              <a:rPr lang="fr-FR" sz="2800" dirty="0"/>
              <a:t>fait face à une </a:t>
            </a:r>
            <a:r>
              <a:rPr lang="fr-FR" sz="2800" b="1" dirty="0"/>
              <a:t>crise paysanne </a:t>
            </a:r>
            <a:r>
              <a:rPr lang="fr-FR" sz="2800" dirty="0"/>
              <a:t>qui menace de dégénérer en guerre </a:t>
            </a:r>
            <a:r>
              <a:rPr lang="fr-FR" sz="2800" dirty="0" smtClean="0"/>
              <a:t>civile.</a:t>
            </a:r>
          </a:p>
          <a:p>
            <a:r>
              <a:rPr lang="fr-FR" sz="2800" dirty="0" smtClean="0"/>
              <a:t>Il </a:t>
            </a:r>
            <a:r>
              <a:rPr lang="fr-FR" sz="2800" dirty="0"/>
              <a:t>prend une mesure de </a:t>
            </a:r>
            <a:r>
              <a:rPr lang="fr-FR" sz="2800" b="1" dirty="0"/>
              <a:t>libération des paysans asservis pour </a:t>
            </a:r>
            <a:r>
              <a:rPr lang="fr-FR" sz="2800" b="1" dirty="0" smtClean="0"/>
              <a:t>dette</a:t>
            </a:r>
            <a:r>
              <a:rPr lang="fr-FR" sz="2800" dirty="0" smtClean="0"/>
              <a:t>.</a:t>
            </a:r>
          </a:p>
        </p:txBody>
      </p:sp>
    </p:spTree>
    <p:extLst>
      <p:ext uri="{BB962C8B-B14F-4D97-AF65-F5344CB8AC3E}">
        <p14:creationId xmlns:p14="http://schemas.microsoft.com/office/powerpoint/2010/main" val="3756111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115893"/>
            <a:ext cx="8229600" cy="688445"/>
          </a:xfrm>
          <a:ln w="25400">
            <a:solidFill>
              <a:srgbClr val="4F81BD"/>
            </a:solidFill>
          </a:ln>
        </p:spPr>
        <p:txBody>
          <a:bodyPr>
            <a:normAutofit/>
          </a:bodyPr>
          <a:lstStyle/>
          <a:p>
            <a:r>
              <a:rPr lang="fr-FR" dirty="0" smtClean="0"/>
              <a:t>Plan de la deuxième séquence</a:t>
            </a:r>
            <a:endParaRPr lang="fr-FR" dirty="0"/>
          </a:p>
        </p:txBody>
      </p:sp>
      <p:sp>
        <p:nvSpPr>
          <p:cNvPr id="3" name="Espace réservé du contenu 2"/>
          <p:cNvSpPr>
            <a:spLocks noGrp="1"/>
          </p:cNvSpPr>
          <p:nvPr>
            <p:ph idx="1"/>
          </p:nvPr>
        </p:nvSpPr>
        <p:spPr>
          <a:xfrm>
            <a:off x="457200" y="910173"/>
            <a:ext cx="8229600" cy="5732473"/>
          </a:xfrm>
        </p:spPr>
        <p:txBody>
          <a:bodyPr>
            <a:normAutofit/>
          </a:bodyPr>
          <a:lstStyle/>
          <a:p>
            <a:pPr marL="0" indent="0" algn="just">
              <a:buNone/>
            </a:pPr>
            <a:r>
              <a:rPr lang="fr-FR" b="1" dirty="0" smtClean="0">
                <a:solidFill>
                  <a:srgbClr val="000000"/>
                </a:solidFill>
              </a:rPr>
              <a:t>2</a:t>
            </a:r>
            <a:r>
              <a:rPr lang="fr-FR" dirty="0" smtClean="0">
                <a:solidFill>
                  <a:srgbClr val="000000"/>
                </a:solidFill>
              </a:rPr>
              <a:t>	</a:t>
            </a:r>
            <a:r>
              <a:rPr lang="fr-FR" b="1" dirty="0">
                <a:solidFill>
                  <a:srgbClr val="000000"/>
                </a:solidFill>
              </a:rPr>
              <a:t>L</a:t>
            </a:r>
            <a:r>
              <a:rPr lang="fr-FR" b="1" dirty="0" smtClean="0">
                <a:solidFill>
                  <a:srgbClr val="000000"/>
                </a:solidFill>
              </a:rPr>
              <a:t>a naissance de la démocratie à Athènes et ses critiques</a:t>
            </a:r>
            <a:endParaRPr lang="fr-FR" b="1" dirty="0">
              <a:solidFill>
                <a:srgbClr val="000000"/>
              </a:solidFill>
            </a:endParaRPr>
          </a:p>
          <a:p>
            <a:pPr marL="360363" indent="263525" algn="just">
              <a:buNone/>
            </a:pPr>
            <a:r>
              <a:rPr lang="fr-FR" b="1" dirty="0" smtClean="0">
                <a:solidFill>
                  <a:srgbClr val="000000"/>
                </a:solidFill>
              </a:rPr>
              <a:t>2.1</a:t>
            </a:r>
            <a:r>
              <a:rPr lang="fr-FR" dirty="0">
                <a:solidFill>
                  <a:srgbClr val="000000"/>
                </a:solidFill>
              </a:rPr>
              <a:t>	</a:t>
            </a:r>
            <a:r>
              <a:rPr lang="fr-FR" b="1" dirty="0" smtClean="0">
                <a:solidFill>
                  <a:srgbClr val="000000"/>
                </a:solidFill>
              </a:rPr>
              <a:t>La philosophie, fille rebelle de la démocratie ?</a:t>
            </a:r>
            <a:endParaRPr lang="fr-FR" b="1" dirty="0">
              <a:solidFill>
                <a:srgbClr val="000000"/>
              </a:solidFill>
            </a:endParaRPr>
          </a:p>
          <a:p>
            <a:pPr marL="360363" indent="263525" algn="just">
              <a:buNone/>
            </a:pPr>
            <a:r>
              <a:rPr lang="fr-FR" b="1" dirty="0">
                <a:solidFill>
                  <a:srgbClr val="000000"/>
                </a:solidFill>
              </a:rPr>
              <a:t>2</a:t>
            </a:r>
            <a:r>
              <a:rPr lang="fr-FR" b="1" dirty="0" smtClean="0">
                <a:solidFill>
                  <a:srgbClr val="000000"/>
                </a:solidFill>
              </a:rPr>
              <a:t>.2</a:t>
            </a:r>
            <a:r>
              <a:rPr lang="fr-FR" dirty="0">
                <a:solidFill>
                  <a:srgbClr val="000000"/>
                </a:solidFill>
              </a:rPr>
              <a:t>	</a:t>
            </a:r>
            <a:r>
              <a:rPr lang="fr-FR" b="1" dirty="0" smtClean="0">
                <a:solidFill>
                  <a:srgbClr val="000000"/>
                </a:solidFill>
              </a:rPr>
              <a:t>Les réformes démocratiques : contre l’oligarchie et la monarchie</a:t>
            </a:r>
          </a:p>
          <a:p>
            <a:pPr marL="360363" indent="263525" algn="just">
              <a:buNone/>
            </a:pPr>
            <a:r>
              <a:rPr lang="fr-FR" b="1" dirty="0" smtClean="0">
                <a:solidFill>
                  <a:srgbClr val="000000"/>
                </a:solidFill>
              </a:rPr>
              <a:t>2.3 Les critiques philosophiques de la démocratie</a:t>
            </a:r>
          </a:p>
          <a:p>
            <a:pPr marL="0" indent="623888" algn="just">
              <a:buNone/>
            </a:pPr>
            <a:r>
              <a:rPr lang="fr-FR" b="1" dirty="0" smtClean="0">
                <a:solidFill>
                  <a:srgbClr val="000000"/>
                </a:solidFill>
              </a:rPr>
              <a:t>2.4 	Lecture d’Aristophane</a:t>
            </a:r>
          </a:p>
          <a:p>
            <a:pPr marL="0" indent="0">
              <a:buNone/>
            </a:pPr>
            <a:endParaRPr lang="fr-FR" dirty="0"/>
          </a:p>
        </p:txBody>
      </p:sp>
    </p:spTree>
    <p:extLst>
      <p:ext uri="{BB962C8B-B14F-4D97-AF65-F5344CB8AC3E}">
        <p14:creationId xmlns:p14="http://schemas.microsoft.com/office/powerpoint/2010/main" val="82170958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Les </a:t>
            </a:r>
            <a:r>
              <a:rPr lang="fr-FR" sz="3200" dirty="0"/>
              <a:t>réformes de </a:t>
            </a:r>
            <a:r>
              <a:rPr lang="fr-FR" sz="3200" dirty="0" smtClean="0"/>
              <a:t>Solon, un pas vers la démocratie</a:t>
            </a:r>
            <a:endParaRPr lang="fr-FR" sz="3200" dirty="0"/>
          </a:p>
        </p:txBody>
      </p:sp>
      <p:sp>
        <p:nvSpPr>
          <p:cNvPr id="3" name="Espace réservé du contenu 2"/>
          <p:cNvSpPr>
            <a:spLocks noGrp="1"/>
          </p:cNvSpPr>
          <p:nvPr>
            <p:ph idx="1"/>
          </p:nvPr>
        </p:nvSpPr>
        <p:spPr>
          <a:xfrm>
            <a:off x="416004" y="1643992"/>
            <a:ext cx="8270796" cy="4892389"/>
          </a:xfrm>
        </p:spPr>
        <p:txBody>
          <a:bodyPr>
            <a:normAutofit lnSpcReduction="10000"/>
          </a:bodyPr>
          <a:lstStyle/>
          <a:p>
            <a:r>
              <a:rPr lang="fr-FR" sz="2800" dirty="0" smtClean="0"/>
              <a:t>Solon instaure un principe de répartition des charges politiques fondé </a:t>
            </a:r>
            <a:r>
              <a:rPr lang="fr-FR" sz="2800" b="1" dirty="0" smtClean="0"/>
              <a:t>non plus sur la naissance mais sur la fortune</a:t>
            </a:r>
            <a:r>
              <a:rPr lang="fr-FR" sz="2800" dirty="0" smtClean="0"/>
              <a:t>, à partir de quatre </a:t>
            </a:r>
            <a:r>
              <a:rPr lang="fr-FR" sz="2800" b="1" dirty="0" smtClean="0"/>
              <a:t>classes censitaires</a:t>
            </a:r>
            <a:r>
              <a:rPr lang="fr-FR" sz="2800" dirty="0"/>
              <a:t> </a:t>
            </a:r>
            <a:r>
              <a:rPr lang="fr-FR" sz="2800" dirty="0" smtClean="0"/>
              <a:t>qu’il instaure, mesurées en fonction de la production agricole.</a:t>
            </a:r>
          </a:p>
          <a:p>
            <a:r>
              <a:rPr lang="fr-FR" sz="2800" dirty="0" smtClean="0"/>
              <a:t>La quatrième de ces classes inclut </a:t>
            </a:r>
            <a:r>
              <a:rPr lang="fr-FR" sz="2800" b="1" dirty="0" smtClean="0"/>
              <a:t>les paysans les plus pauvres </a:t>
            </a:r>
            <a:r>
              <a:rPr lang="fr-FR" sz="2800" dirty="0" smtClean="0"/>
              <a:t>qui n'avaient auparavant aucune représentation. Précisons que les </a:t>
            </a:r>
            <a:r>
              <a:rPr lang="fr-FR" sz="2800" b="1" dirty="0" smtClean="0"/>
              <a:t>chevaliers</a:t>
            </a:r>
            <a:r>
              <a:rPr lang="fr-FR" sz="2800" dirty="0" smtClean="0"/>
              <a:t> forment la deuxième de ces quatre classes.</a:t>
            </a:r>
          </a:p>
          <a:p>
            <a:r>
              <a:rPr lang="fr-FR" sz="2800" dirty="0" smtClean="0"/>
              <a:t>Solon </a:t>
            </a:r>
            <a:r>
              <a:rPr lang="fr-FR" sz="2800" b="1" dirty="0" smtClean="0"/>
              <a:t>met par écrit les principes de gouvernement </a:t>
            </a:r>
            <a:r>
              <a:rPr lang="fr-FR" sz="2800" dirty="0" smtClean="0"/>
              <a:t>de la Cité, où </a:t>
            </a:r>
            <a:r>
              <a:rPr lang="fr-FR" sz="2800" b="1" dirty="0" smtClean="0"/>
              <a:t>Conseil</a:t>
            </a:r>
            <a:r>
              <a:rPr lang="fr-FR" sz="2800" dirty="0" smtClean="0"/>
              <a:t>, </a:t>
            </a:r>
            <a:r>
              <a:rPr lang="fr-FR" sz="2800" b="1" dirty="0" smtClean="0"/>
              <a:t>Héliée</a:t>
            </a:r>
            <a:r>
              <a:rPr lang="fr-FR" sz="2800" dirty="0" smtClean="0"/>
              <a:t> et </a:t>
            </a:r>
            <a:r>
              <a:rPr lang="fr-FR" sz="2800" b="1" dirty="0" smtClean="0"/>
              <a:t>Ecclésia</a:t>
            </a:r>
            <a:r>
              <a:rPr lang="fr-FR" sz="2800" dirty="0" smtClean="0"/>
              <a:t> vont jouer un rôle de plus en plus important.</a:t>
            </a:r>
            <a:endParaRPr lang="fr-FR" sz="2800" dirty="0"/>
          </a:p>
        </p:txBody>
      </p:sp>
    </p:spTree>
    <p:extLst>
      <p:ext uri="{BB962C8B-B14F-4D97-AF65-F5344CB8AC3E}">
        <p14:creationId xmlns:p14="http://schemas.microsoft.com/office/powerpoint/2010/main" val="3120685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La découverte de la « proportion juste » (</a:t>
            </a:r>
            <a:r>
              <a:rPr lang="fr-FR" sz="3200" i="1" dirty="0" err="1" smtClean="0"/>
              <a:t>eunomia</a:t>
            </a:r>
            <a:r>
              <a:rPr lang="fr-FR" sz="3200" dirty="0" smtClean="0"/>
              <a:t>)</a:t>
            </a:r>
            <a:endParaRPr lang="fr-FR" sz="3200" dirty="0"/>
          </a:p>
        </p:txBody>
      </p:sp>
      <p:sp>
        <p:nvSpPr>
          <p:cNvPr id="3" name="Espace réservé du contenu 2"/>
          <p:cNvSpPr>
            <a:spLocks noGrp="1"/>
          </p:cNvSpPr>
          <p:nvPr>
            <p:ph idx="1"/>
          </p:nvPr>
        </p:nvSpPr>
        <p:spPr>
          <a:xfrm>
            <a:off x="457200" y="1625663"/>
            <a:ext cx="8229600" cy="4855978"/>
          </a:xfrm>
        </p:spPr>
        <p:txBody>
          <a:bodyPr>
            <a:normAutofit/>
          </a:bodyPr>
          <a:lstStyle/>
          <a:p>
            <a:r>
              <a:rPr lang="fr-FR" sz="2800" dirty="0" smtClean="0"/>
              <a:t>Les réformes de Solon s’inscrivent dans la </a:t>
            </a:r>
            <a:r>
              <a:rPr lang="fr-FR" sz="2800" dirty="0"/>
              <a:t>perspective de </a:t>
            </a:r>
            <a:r>
              <a:rPr lang="fr-FR" sz="2800" b="1" dirty="0"/>
              <a:t>l’</a:t>
            </a:r>
            <a:r>
              <a:rPr lang="fr-FR" sz="2800" b="1" i="1" dirty="0" err="1"/>
              <a:t>eunomia</a:t>
            </a:r>
            <a:r>
              <a:rPr lang="fr-FR" sz="2800" dirty="0"/>
              <a:t>, de la </a:t>
            </a:r>
            <a:r>
              <a:rPr lang="fr-FR" sz="2800" dirty="0" smtClean="0"/>
              <a:t>de la distribution équilibrée, associée </a:t>
            </a:r>
            <a:r>
              <a:rPr lang="fr-FR" sz="2800" dirty="0"/>
              <a:t>la </a:t>
            </a:r>
            <a:r>
              <a:rPr lang="fr-FR" sz="2800" b="1" i="1" dirty="0" err="1" smtClean="0"/>
              <a:t>sôphrosunè</a:t>
            </a:r>
            <a:r>
              <a:rPr lang="fr-FR" sz="2800" b="1" i="1" dirty="0" smtClean="0"/>
              <a:t>, </a:t>
            </a:r>
            <a:r>
              <a:rPr lang="fr-FR" sz="2800" dirty="0" smtClean="0"/>
              <a:t>la tempérance.</a:t>
            </a:r>
          </a:p>
          <a:p>
            <a:r>
              <a:rPr lang="fr-FR" sz="2800" dirty="0" smtClean="0"/>
              <a:t>Les différentes </a:t>
            </a:r>
            <a:r>
              <a:rPr lang="fr-FR" sz="2800" dirty="0"/>
              <a:t>classes sociales, en fonction de leurs richesses, accèdent à des charges politiques plus ou moins </a:t>
            </a:r>
            <a:r>
              <a:rPr lang="fr-FR" sz="2800" dirty="0" smtClean="0"/>
              <a:t>importantes.</a:t>
            </a:r>
          </a:p>
          <a:p>
            <a:r>
              <a:rPr lang="fr-FR" sz="2800" dirty="0" smtClean="0"/>
              <a:t>Cette « proportion juste » se démarque de l’</a:t>
            </a:r>
            <a:r>
              <a:rPr lang="fr-FR" sz="2800" b="1" i="1" dirty="0" err="1" smtClean="0"/>
              <a:t>hubris</a:t>
            </a:r>
            <a:r>
              <a:rPr lang="fr-FR" sz="2800" dirty="0" smtClean="0"/>
              <a:t> (la démesure) des riches et de la </a:t>
            </a:r>
            <a:r>
              <a:rPr lang="fr-FR" sz="2800" b="1" i="1" dirty="0" err="1" smtClean="0"/>
              <a:t>pleonexia</a:t>
            </a:r>
            <a:r>
              <a:rPr lang="fr-FR" sz="2800" b="1" dirty="0" smtClean="0"/>
              <a:t> </a:t>
            </a:r>
            <a:r>
              <a:rPr lang="fr-FR" sz="2800" dirty="0" smtClean="0"/>
              <a:t>(désir de s’accaparer toujours plus), mais ne peut </a:t>
            </a:r>
            <a:r>
              <a:rPr lang="fr-FR" sz="2800" u="sng" dirty="0" smtClean="0"/>
              <a:t>pas</a:t>
            </a:r>
            <a:r>
              <a:rPr lang="fr-FR" sz="2800" dirty="0" smtClean="0"/>
              <a:t> encore être considérée comme pleinement démocratique.</a:t>
            </a:r>
          </a:p>
        </p:txBody>
      </p:sp>
    </p:spTree>
    <p:extLst>
      <p:ext uri="{BB962C8B-B14F-4D97-AF65-F5344CB8AC3E}">
        <p14:creationId xmlns:p14="http://schemas.microsoft.com/office/powerpoint/2010/main" val="29053649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fontScale="90000"/>
          </a:bodyPr>
          <a:lstStyle/>
          <a:p>
            <a:r>
              <a:rPr lang="fr-FR" sz="3600" dirty="0" smtClean="0"/>
              <a:t>Les réformes de Solon, un pas vers la démocratie</a:t>
            </a:r>
            <a:endParaRPr lang="fr-FR" sz="3600" dirty="0"/>
          </a:p>
        </p:txBody>
      </p:sp>
      <p:sp>
        <p:nvSpPr>
          <p:cNvPr id="4" name="Espace réservé du contenu 2"/>
          <p:cNvSpPr txBox="1">
            <a:spLocks/>
          </p:cNvSpPr>
          <p:nvPr/>
        </p:nvSpPr>
        <p:spPr>
          <a:xfrm>
            <a:off x="457200" y="2583310"/>
            <a:ext cx="8229600" cy="2763834"/>
          </a:xfrm>
          <a:prstGeom prst="rect">
            <a:avLst/>
          </a:prstGeom>
          <a:solidFill>
            <a:schemeClr val="bg1">
              <a:lumMod val="50000"/>
            </a:schemeClr>
          </a:solid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0"/>
              <a:buChar char="è"/>
            </a:pPr>
            <a:r>
              <a:rPr lang="fr-FR" sz="2800" dirty="0" smtClean="0">
                <a:solidFill>
                  <a:schemeClr val="bg1"/>
                </a:solidFill>
              </a:rPr>
              <a:t>Avec les réformes de Solon, le règne de la proportion et de la loi s’instaure : ce n’est pas encore l’égalité </a:t>
            </a:r>
            <a:r>
              <a:rPr lang="fr-FR" sz="2800" b="1" dirty="0" smtClean="0">
                <a:solidFill>
                  <a:schemeClr val="bg1"/>
                </a:solidFill>
              </a:rPr>
              <a:t>arithmétique</a:t>
            </a:r>
            <a:r>
              <a:rPr lang="fr-FR" sz="2800" dirty="0" smtClean="0">
                <a:solidFill>
                  <a:schemeClr val="bg1"/>
                </a:solidFill>
              </a:rPr>
              <a:t>, mais c’est une égalité </a:t>
            </a:r>
            <a:r>
              <a:rPr lang="fr-FR" sz="2800" b="1" dirty="0" smtClean="0">
                <a:solidFill>
                  <a:schemeClr val="bg1"/>
                </a:solidFill>
              </a:rPr>
              <a:t>géométrique</a:t>
            </a:r>
            <a:r>
              <a:rPr lang="fr-FR" sz="2800" dirty="0" smtClean="0">
                <a:solidFill>
                  <a:schemeClr val="bg1"/>
                </a:solidFill>
              </a:rPr>
              <a:t>, proportionnelle qui est instituée : il y a un souci de justice qu’incarne la loi.</a:t>
            </a:r>
          </a:p>
          <a:p>
            <a:pPr>
              <a:buFont typeface="Wingdings" charset="0"/>
              <a:buChar char="è"/>
            </a:pPr>
            <a:r>
              <a:rPr lang="fr-FR" sz="2800" dirty="0" smtClean="0">
                <a:solidFill>
                  <a:schemeClr val="bg1"/>
                </a:solidFill>
              </a:rPr>
              <a:t>C’est une étape importante vers la démocratie.</a:t>
            </a:r>
            <a:endParaRPr lang="fr-FR" sz="2800" dirty="0">
              <a:solidFill>
                <a:schemeClr val="bg1"/>
              </a:solidFill>
            </a:endParaRPr>
          </a:p>
        </p:txBody>
      </p:sp>
    </p:spTree>
    <p:extLst>
      <p:ext uri="{BB962C8B-B14F-4D97-AF65-F5344CB8AC3E}">
        <p14:creationId xmlns:p14="http://schemas.microsoft.com/office/powerpoint/2010/main" val="6934192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115893"/>
            <a:ext cx="8229600" cy="688445"/>
          </a:xfrm>
          <a:ln w="25400">
            <a:solidFill>
              <a:srgbClr val="4F81BD"/>
            </a:solidFill>
          </a:ln>
        </p:spPr>
        <p:txBody>
          <a:bodyPr>
            <a:normAutofit/>
          </a:bodyPr>
          <a:lstStyle/>
          <a:p>
            <a:r>
              <a:rPr lang="fr-FR" dirty="0" smtClean="0"/>
              <a:t>Plan de la deuxième séquence</a:t>
            </a:r>
            <a:endParaRPr lang="fr-FR" dirty="0"/>
          </a:p>
        </p:txBody>
      </p:sp>
      <p:sp>
        <p:nvSpPr>
          <p:cNvPr id="3" name="Espace réservé du contenu 2"/>
          <p:cNvSpPr>
            <a:spLocks noGrp="1"/>
          </p:cNvSpPr>
          <p:nvPr>
            <p:ph idx="1"/>
          </p:nvPr>
        </p:nvSpPr>
        <p:spPr>
          <a:xfrm>
            <a:off x="457200" y="910173"/>
            <a:ext cx="8229600" cy="5947827"/>
          </a:xfrm>
        </p:spPr>
        <p:txBody>
          <a:bodyPr>
            <a:normAutofit lnSpcReduction="10000"/>
          </a:bodyPr>
          <a:lstStyle/>
          <a:p>
            <a:pPr marL="0" indent="0" algn="just">
              <a:buNone/>
            </a:pPr>
            <a:r>
              <a:rPr lang="fr-FR" b="1" dirty="0" smtClean="0">
                <a:solidFill>
                  <a:srgbClr val="000000"/>
                </a:solidFill>
              </a:rPr>
              <a:t>2</a:t>
            </a:r>
            <a:r>
              <a:rPr lang="fr-FR" dirty="0" smtClean="0">
                <a:solidFill>
                  <a:srgbClr val="000000"/>
                </a:solidFill>
              </a:rPr>
              <a:t>	</a:t>
            </a:r>
            <a:r>
              <a:rPr lang="fr-FR" b="1" dirty="0">
                <a:solidFill>
                  <a:srgbClr val="000000"/>
                </a:solidFill>
              </a:rPr>
              <a:t>L</a:t>
            </a:r>
            <a:r>
              <a:rPr lang="fr-FR" b="1" dirty="0" smtClean="0">
                <a:solidFill>
                  <a:srgbClr val="000000"/>
                </a:solidFill>
              </a:rPr>
              <a:t>a naissance de la démocratie à Athènes et ses critiques</a:t>
            </a:r>
            <a:endParaRPr lang="fr-FR" b="1" dirty="0">
              <a:solidFill>
                <a:srgbClr val="000000"/>
              </a:solidFill>
            </a:endParaRPr>
          </a:p>
          <a:p>
            <a:pPr marL="360363" indent="263525" algn="just">
              <a:buNone/>
            </a:pPr>
            <a:r>
              <a:rPr lang="fr-FR" b="1" dirty="0" smtClean="0">
                <a:solidFill>
                  <a:schemeClr val="tx1">
                    <a:lumMod val="50000"/>
                    <a:lumOff val="50000"/>
                  </a:schemeClr>
                </a:solidFill>
              </a:rPr>
              <a:t>2.1</a:t>
            </a:r>
            <a:r>
              <a:rPr lang="fr-FR" dirty="0">
                <a:solidFill>
                  <a:schemeClr val="tx1">
                    <a:lumMod val="50000"/>
                    <a:lumOff val="50000"/>
                  </a:schemeClr>
                </a:solidFill>
              </a:rPr>
              <a:t>	</a:t>
            </a:r>
            <a:r>
              <a:rPr lang="fr-FR" b="1" dirty="0" smtClean="0">
                <a:solidFill>
                  <a:schemeClr val="tx1">
                    <a:lumMod val="50000"/>
                    <a:lumOff val="50000"/>
                  </a:schemeClr>
                </a:solidFill>
              </a:rPr>
              <a:t>La philosophie, fille rebelle de la démocratie?</a:t>
            </a:r>
            <a:endParaRPr lang="fr-FR" b="1" dirty="0">
              <a:solidFill>
                <a:schemeClr val="tx1">
                  <a:lumMod val="50000"/>
                  <a:lumOff val="50000"/>
                </a:schemeClr>
              </a:solidFill>
            </a:endParaRPr>
          </a:p>
          <a:p>
            <a:pPr marL="360363" indent="263525" algn="just">
              <a:buNone/>
            </a:pPr>
            <a:r>
              <a:rPr lang="fr-FR" b="1" dirty="0"/>
              <a:t>2</a:t>
            </a:r>
            <a:r>
              <a:rPr lang="fr-FR" b="1" dirty="0" smtClean="0"/>
              <a:t>.2</a:t>
            </a:r>
            <a:r>
              <a:rPr lang="fr-FR" dirty="0"/>
              <a:t>	</a:t>
            </a:r>
            <a:r>
              <a:rPr lang="fr-FR" b="1" dirty="0" smtClean="0"/>
              <a:t>Les réformes démocratiques : contre l’oligarchie et la monarchie</a:t>
            </a:r>
          </a:p>
          <a:p>
            <a:pPr marL="760413" lvl="1" indent="263525" algn="just">
              <a:buNone/>
            </a:pPr>
            <a:r>
              <a:rPr lang="fr-FR" b="1" dirty="0" smtClean="0">
                <a:solidFill>
                  <a:schemeClr val="bg1">
                    <a:lumMod val="50000"/>
                  </a:schemeClr>
                </a:solidFill>
              </a:rPr>
              <a:t>2.2.1 Repères chronologiques</a:t>
            </a:r>
          </a:p>
          <a:p>
            <a:pPr marL="760413" lvl="1" indent="263525" algn="just">
              <a:buNone/>
            </a:pPr>
            <a:r>
              <a:rPr lang="fr-FR" b="1" dirty="0">
                <a:solidFill>
                  <a:schemeClr val="bg1">
                    <a:lumMod val="50000"/>
                  </a:schemeClr>
                </a:solidFill>
              </a:rPr>
              <a:t>2.2.2 Vers la démocratie : la proportion juste</a:t>
            </a:r>
          </a:p>
          <a:p>
            <a:pPr marL="760413" lvl="1" indent="263525" algn="just">
              <a:buNone/>
            </a:pPr>
            <a:r>
              <a:rPr lang="fr-FR" b="1" dirty="0"/>
              <a:t>2.2.3 Réforme territoriale et nouvelles institutions</a:t>
            </a:r>
          </a:p>
          <a:p>
            <a:pPr marL="760413" lvl="1" indent="263525" algn="just">
              <a:buNone/>
            </a:pPr>
            <a:r>
              <a:rPr lang="fr-FR" b="1" dirty="0" smtClean="0">
                <a:solidFill>
                  <a:schemeClr val="tx1">
                    <a:lumMod val="50000"/>
                    <a:lumOff val="50000"/>
                  </a:schemeClr>
                </a:solidFill>
              </a:rPr>
              <a:t>2.2.4 Le nouvel esprit démocratique</a:t>
            </a:r>
          </a:p>
          <a:p>
            <a:pPr marL="360363" indent="263525" algn="just">
              <a:buNone/>
            </a:pPr>
            <a:r>
              <a:rPr lang="fr-FR" b="1" dirty="0" smtClean="0">
                <a:solidFill>
                  <a:schemeClr val="tx1">
                    <a:lumMod val="50000"/>
                    <a:lumOff val="50000"/>
                  </a:schemeClr>
                </a:solidFill>
              </a:rPr>
              <a:t>2.3 Les difficultés et critiques de la démocratie</a:t>
            </a:r>
          </a:p>
          <a:p>
            <a:pPr marL="0" indent="623888" algn="just">
              <a:buNone/>
            </a:pPr>
            <a:r>
              <a:rPr lang="fr-FR" b="1" dirty="0" smtClean="0">
                <a:solidFill>
                  <a:schemeClr val="tx1">
                    <a:lumMod val="50000"/>
                    <a:lumOff val="50000"/>
                  </a:schemeClr>
                </a:solidFill>
              </a:rPr>
              <a:t>2.4 	Lecture d’Aristophane</a:t>
            </a:r>
          </a:p>
        </p:txBody>
      </p:sp>
      <p:sp>
        <p:nvSpPr>
          <p:cNvPr id="5" name="Rectangle à coins arrondis 4"/>
          <p:cNvSpPr/>
          <p:nvPr/>
        </p:nvSpPr>
        <p:spPr>
          <a:xfrm>
            <a:off x="967748" y="4423281"/>
            <a:ext cx="7904727" cy="864948"/>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droite 5"/>
          <p:cNvSpPr/>
          <p:nvPr/>
        </p:nvSpPr>
        <p:spPr>
          <a:xfrm>
            <a:off x="302093" y="4609432"/>
            <a:ext cx="665655" cy="624077"/>
          </a:xfrm>
          <a:prstGeom prst="rightArrow">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57989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fontScale="90000"/>
          </a:bodyPr>
          <a:lstStyle/>
          <a:p>
            <a:r>
              <a:rPr lang="fr-FR" sz="3600" dirty="0"/>
              <a:t>La démocratie athénienne </a:t>
            </a:r>
            <a:r>
              <a:rPr lang="fr-FR" sz="3600" dirty="0" smtClean="0"/>
              <a:t>:</a:t>
            </a:r>
            <a:br>
              <a:rPr lang="fr-FR" sz="3600" dirty="0" smtClean="0"/>
            </a:br>
            <a:r>
              <a:rPr lang="fr-FR" sz="3600" dirty="0" smtClean="0"/>
              <a:t>entre </a:t>
            </a:r>
            <a:r>
              <a:rPr lang="fr-FR" sz="3600" dirty="0"/>
              <a:t>fantasme et réalité</a:t>
            </a:r>
          </a:p>
        </p:txBody>
      </p:sp>
      <p:sp>
        <p:nvSpPr>
          <p:cNvPr id="3" name="Espace réservé du contenu 2"/>
          <p:cNvSpPr>
            <a:spLocks noGrp="1"/>
          </p:cNvSpPr>
          <p:nvPr>
            <p:ph idx="1"/>
          </p:nvPr>
        </p:nvSpPr>
        <p:spPr/>
        <p:txBody>
          <a:bodyPr/>
          <a:lstStyle/>
          <a:p>
            <a:r>
              <a:rPr lang="fr-FR" dirty="0" smtClean="0"/>
              <a:t>La démocratie athénienne a longtemps été </a:t>
            </a:r>
            <a:r>
              <a:rPr lang="fr-FR" b="1" dirty="0" smtClean="0"/>
              <a:t>dépréciée</a:t>
            </a:r>
            <a:r>
              <a:rPr lang="fr-FR" dirty="0" smtClean="0"/>
              <a:t> par la pensée politique, à cause de son instabilité, avant </a:t>
            </a:r>
            <a:r>
              <a:rPr lang="fr-FR" b="1" dirty="0" smtClean="0"/>
              <a:t>d’être idéalisée à partir du </a:t>
            </a:r>
            <a:r>
              <a:rPr lang="fr-FR" b="1" cap="small" dirty="0" err="1" smtClean="0"/>
              <a:t>xix</a:t>
            </a:r>
            <a:r>
              <a:rPr lang="fr-FR" b="1" baseline="30000" dirty="0" err="1" smtClean="0"/>
              <a:t>e</a:t>
            </a:r>
            <a:r>
              <a:rPr lang="fr-FR" b="1" dirty="0" smtClean="0"/>
              <a:t> siècle</a:t>
            </a:r>
            <a:r>
              <a:rPr lang="fr-FR" dirty="0" smtClean="0"/>
              <a:t>.</a:t>
            </a:r>
          </a:p>
          <a:p>
            <a:r>
              <a:rPr lang="fr-FR" dirty="0" smtClean="0"/>
              <a:t>Entre ces deux extrêmes, la réalité est plus complexe, ce qui invite à un jugement plus nuancé.</a:t>
            </a:r>
          </a:p>
          <a:p>
            <a:endParaRPr lang="fr-FR" dirty="0"/>
          </a:p>
          <a:p>
            <a:pPr marL="0" indent="0" algn="ctr">
              <a:buNone/>
            </a:pPr>
            <a:r>
              <a:rPr lang="fr-FR" dirty="0" smtClean="0"/>
              <a:t> </a:t>
            </a:r>
            <a:r>
              <a:rPr lang="fr-FR" b="1" u="sng" dirty="0" smtClean="0">
                <a:hlinkClick r:id="rId2"/>
              </a:rPr>
              <a:t>Voir le film</a:t>
            </a:r>
            <a:endParaRPr lang="fr-FR" b="1" u="sng" dirty="0"/>
          </a:p>
        </p:txBody>
      </p:sp>
    </p:spTree>
    <p:extLst>
      <p:ext uri="{BB962C8B-B14F-4D97-AF65-F5344CB8AC3E}">
        <p14:creationId xmlns:p14="http://schemas.microsoft.com/office/powerpoint/2010/main" val="169330590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fontScale="90000"/>
          </a:bodyPr>
          <a:lstStyle/>
          <a:p>
            <a:r>
              <a:rPr lang="fr-FR" sz="3600" dirty="0"/>
              <a:t>La démocratie athénienne </a:t>
            </a:r>
            <a:r>
              <a:rPr lang="fr-FR" sz="3600" dirty="0" smtClean="0"/>
              <a:t>:</a:t>
            </a:r>
            <a:br>
              <a:rPr lang="fr-FR" sz="3600" dirty="0" smtClean="0"/>
            </a:br>
            <a:r>
              <a:rPr lang="fr-FR" sz="3600" dirty="0" smtClean="0"/>
              <a:t>entre </a:t>
            </a:r>
            <a:r>
              <a:rPr lang="fr-FR" sz="3600" dirty="0"/>
              <a:t>fantasme et réalité</a:t>
            </a:r>
          </a:p>
        </p:txBody>
      </p:sp>
      <p:sp>
        <p:nvSpPr>
          <p:cNvPr id="3" name="Espace réservé du contenu 2"/>
          <p:cNvSpPr>
            <a:spLocks noGrp="1"/>
          </p:cNvSpPr>
          <p:nvPr>
            <p:ph idx="1"/>
          </p:nvPr>
        </p:nvSpPr>
        <p:spPr/>
        <p:txBody>
          <a:bodyPr/>
          <a:lstStyle/>
          <a:p>
            <a:pPr marL="0" indent="0" algn="ctr">
              <a:buNone/>
            </a:pPr>
            <a:endParaRPr lang="fr-FR" dirty="0" smtClean="0">
              <a:solidFill>
                <a:srgbClr val="FF0000"/>
              </a:solidFill>
            </a:endParaRPr>
          </a:p>
          <a:p>
            <a:pPr marL="0" indent="0" algn="ctr">
              <a:buNone/>
            </a:pPr>
            <a:r>
              <a:rPr lang="fr-FR" dirty="0" smtClean="0">
                <a:solidFill>
                  <a:srgbClr val="FF0000"/>
                </a:solidFill>
              </a:rPr>
              <a:t>D’APRÈS LE FILM VISIONNÉ :</a:t>
            </a:r>
          </a:p>
          <a:p>
            <a:pPr marL="0" indent="0" algn="ctr">
              <a:buNone/>
            </a:pPr>
            <a:r>
              <a:rPr lang="fr-FR" dirty="0" smtClean="0">
                <a:solidFill>
                  <a:srgbClr val="FF0000"/>
                </a:solidFill>
              </a:rPr>
              <a:t>- QUELS SONT LES PRINCIPES FONDAMENTAUX DE LA DÉMOCRATIE ATHÉNIENNE ?</a:t>
            </a:r>
          </a:p>
          <a:p>
            <a:pPr marL="0" indent="0" algn="ctr">
              <a:buNone/>
            </a:pPr>
            <a:r>
              <a:rPr lang="fr-FR" dirty="0" smtClean="0">
                <a:solidFill>
                  <a:srgbClr val="FF0000"/>
                </a:solidFill>
              </a:rPr>
              <a:t>- QUELLES EN SONT LES PRINCIPALES LIMITES, POUR UNE SENSIBILITÉ MODERNE ?</a:t>
            </a:r>
            <a:endParaRPr lang="fr-FR" b="1" u="sng" dirty="0">
              <a:solidFill>
                <a:srgbClr val="FF0000"/>
              </a:solidFill>
            </a:endParaRPr>
          </a:p>
        </p:txBody>
      </p:sp>
    </p:spTree>
    <p:extLst>
      <p:ext uri="{BB962C8B-B14F-4D97-AF65-F5344CB8AC3E}">
        <p14:creationId xmlns:p14="http://schemas.microsoft.com/office/powerpoint/2010/main" val="37276718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fontScale="90000"/>
          </a:bodyPr>
          <a:lstStyle/>
          <a:p>
            <a:r>
              <a:rPr lang="fr-FR" sz="3600" dirty="0" smtClean="0"/>
              <a:t>Les innovations caractéristiques de la démocratie athénienne</a:t>
            </a:r>
            <a:endParaRPr lang="fr-FR" sz="3600" dirty="0"/>
          </a:p>
        </p:txBody>
      </p:sp>
      <p:sp>
        <p:nvSpPr>
          <p:cNvPr id="3" name="Espace réservé du contenu 2"/>
          <p:cNvSpPr>
            <a:spLocks noGrp="1"/>
          </p:cNvSpPr>
          <p:nvPr>
            <p:ph idx="1"/>
          </p:nvPr>
        </p:nvSpPr>
        <p:spPr>
          <a:xfrm>
            <a:off x="467782" y="1716613"/>
            <a:ext cx="8219018" cy="3850219"/>
          </a:xfrm>
        </p:spPr>
        <p:txBody>
          <a:bodyPr>
            <a:normAutofit/>
          </a:bodyPr>
          <a:lstStyle/>
          <a:p>
            <a:r>
              <a:rPr lang="fr-FR" sz="2800" b="1" dirty="0" smtClean="0"/>
              <a:t>L’isonomie </a:t>
            </a:r>
            <a:r>
              <a:rPr lang="fr-FR" sz="2800" dirty="0" smtClean="0"/>
              <a:t>(</a:t>
            </a:r>
            <a:r>
              <a:rPr lang="fr-FR" sz="2800" dirty="0"/>
              <a:t>en grec ancien </a:t>
            </a:r>
            <a:r>
              <a:rPr lang="fr-FR" sz="2800" dirty="0" err="1"/>
              <a:t>ἰσονομί</a:t>
            </a:r>
            <a:r>
              <a:rPr lang="fr-FR" sz="2800" dirty="0"/>
              <a:t>α, « règle d'égalité ») est </a:t>
            </a:r>
            <a:r>
              <a:rPr lang="fr-FR" sz="2800" b="1" dirty="0"/>
              <a:t>l'égalité citoyenne ou politique </a:t>
            </a:r>
            <a:r>
              <a:rPr lang="fr-FR" sz="2800" dirty="0" smtClean="0"/>
              <a:t>caractéristique de la démocratie athénienne.</a:t>
            </a:r>
            <a:endParaRPr lang="fr-FR" sz="2800" dirty="0"/>
          </a:p>
          <a:p>
            <a:r>
              <a:rPr lang="fr-FR" sz="2800" b="1" dirty="0" smtClean="0"/>
              <a:t>L’</a:t>
            </a:r>
            <a:r>
              <a:rPr lang="fr-FR" sz="2800" b="1" dirty="0" err="1" smtClean="0"/>
              <a:t>isègorie</a:t>
            </a:r>
            <a:r>
              <a:rPr lang="fr-FR" sz="2800" dirty="0" smtClean="0"/>
              <a:t> est </a:t>
            </a:r>
            <a:r>
              <a:rPr lang="fr-FR" sz="2800" b="1" dirty="0" smtClean="0"/>
              <a:t>l’égalité de parole</a:t>
            </a:r>
            <a:r>
              <a:rPr lang="fr-FR" sz="2800" dirty="0" smtClean="0"/>
              <a:t>, droit pour chaque citoyen de prendre la parole de faire des propositions à l’Assemblée.</a:t>
            </a:r>
          </a:p>
          <a:p>
            <a:endParaRPr lang="fr-FR" sz="2800" dirty="0"/>
          </a:p>
        </p:txBody>
      </p:sp>
    </p:spTree>
    <p:extLst>
      <p:ext uri="{BB962C8B-B14F-4D97-AF65-F5344CB8AC3E}">
        <p14:creationId xmlns:p14="http://schemas.microsoft.com/office/powerpoint/2010/main" val="277729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a:t>Une proportion minoritaire de citoyens à part </a:t>
            </a:r>
            <a:r>
              <a:rPr lang="fr-FR" sz="3200" dirty="0" smtClean="0"/>
              <a:t>entière</a:t>
            </a:r>
            <a:endParaRPr lang="fr-FR" sz="3200" dirty="0"/>
          </a:p>
        </p:txBody>
      </p:sp>
      <p:pic>
        <p:nvPicPr>
          <p:cNvPr id="5" name="Image 4"/>
          <p:cNvPicPr>
            <a:picLocks noChangeAspect="1"/>
          </p:cNvPicPr>
          <p:nvPr/>
        </p:nvPicPr>
        <p:blipFill>
          <a:blip r:embed="rId2"/>
          <a:stretch>
            <a:fillRect/>
          </a:stretch>
        </p:blipFill>
        <p:spPr>
          <a:xfrm>
            <a:off x="2526394" y="1677016"/>
            <a:ext cx="4270744" cy="4572000"/>
          </a:xfrm>
          <a:prstGeom prst="rect">
            <a:avLst/>
          </a:prstGeom>
        </p:spPr>
      </p:pic>
      <p:sp>
        <p:nvSpPr>
          <p:cNvPr id="6" name="Rectangle 5"/>
          <p:cNvSpPr/>
          <p:nvPr/>
        </p:nvSpPr>
        <p:spPr>
          <a:xfrm>
            <a:off x="1420590" y="6249016"/>
            <a:ext cx="6374115" cy="523220"/>
          </a:xfrm>
          <a:prstGeom prst="rect">
            <a:avLst/>
          </a:prstGeom>
        </p:spPr>
        <p:txBody>
          <a:bodyPr wrap="square">
            <a:spAutoFit/>
          </a:bodyPr>
          <a:lstStyle/>
          <a:p>
            <a:pPr algn="ctr"/>
            <a:r>
              <a:rPr lang="fr-FR" sz="1400" dirty="0"/>
              <a:t>http://</a:t>
            </a:r>
            <a:r>
              <a:rPr lang="fr-FR" sz="1400" dirty="0" err="1"/>
              <a:t>hist.geo.seconde.over-blog.com</a:t>
            </a:r>
            <a:r>
              <a:rPr lang="fr-FR" sz="1400" dirty="0"/>
              <a:t>/article-la-democratie-athenienne-classe-de-seconde-113276411.</a:t>
            </a:r>
            <a:r>
              <a:rPr lang="fr-FR" sz="1400" dirty="0" smtClean="0"/>
              <a:t>htm</a:t>
            </a:r>
            <a:endParaRPr lang="fr-FR" sz="1400" dirty="0"/>
          </a:p>
        </p:txBody>
      </p:sp>
    </p:spTree>
    <p:extLst>
      <p:ext uri="{BB962C8B-B14F-4D97-AF65-F5344CB8AC3E}">
        <p14:creationId xmlns:p14="http://schemas.microsoft.com/office/powerpoint/2010/main" val="3418733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53029"/>
          </a:xfrm>
          <a:ln w="25400">
            <a:solidFill>
              <a:srgbClr val="000090"/>
            </a:solidFill>
          </a:ln>
        </p:spPr>
        <p:txBody>
          <a:bodyPr vert="horz" lIns="91440" tIns="45720" rIns="91440" bIns="45720" rtlCol="0" anchor="ctr">
            <a:normAutofit/>
          </a:bodyPr>
          <a:lstStyle/>
          <a:p>
            <a:pPr lvl="4" algn="ctr"/>
            <a:r>
              <a:rPr lang="fr-FR" sz="3600" kern="1200" dirty="0">
                <a:solidFill>
                  <a:schemeClr val="tx1"/>
                </a:solidFill>
                <a:latin typeface="+mj-lt"/>
                <a:ea typeface="+mj-ea"/>
                <a:cs typeface="+mj-cs"/>
              </a:rPr>
              <a:t>Les réformes de </a:t>
            </a:r>
            <a:r>
              <a:rPr lang="fr-FR" sz="3600" kern="1200" dirty="0" smtClean="0">
                <a:solidFill>
                  <a:schemeClr val="tx1"/>
                </a:solidFill>
                <a:latin typeface="+mj-lt"/>
                <a:ea typeface="+mj-ea"/>
                <a:cs typeface="+mj-cs"/>
              </a:rPr>
              <a:t>Clisthène</a:t>
            </a:r>
            <a:endParaRPr lang="fr-FR" dirty="0"/>
          </a:p>
        </p:txBody>
      </p:sp>
      <p:sp>
        <p:nvSpPr>
          <p:cNvPr id="3" name="Espace réservé du contenu 2"/>
          <p:cNvSpPr>
            <a:spLocks noGrp="1"/>
          </p:cNvSpPr>
          <p:nvPr>
            <p:ph idx="1"/>
          </p:nvPr>
        </p:nvSpPr>
        <p:spPr>
          <a:xfrm>
            <a:off x="457200" y="1691158"/>
            <a:ext cx="8229600" cy="4834278"/>
          </a:xfrm>
        </p:spPr>
        <p:txBody>
          <a:bodyPr>
            <a:normAutofit/>
          </a:bodyPr>
          <a:lstStyle/>
          <a:p>
            <a:r>
              <a:rPr lang="fr-FR" sz="2800" dirty="0" smtClean="0"/>
              <a:t>Pour </a:t>
            </a:r>
            <a:r>
              <a:rPr lang="fr-FR" sz="2800" dirty="0"/>
              <a:t>qu’advienne la démocratie, il faudra que les réformes aillent plus </a:t>
            </a:r>
            <a:r>
              <a:rPr lang="fr-FR" sz="2800" dirty="0" smtClean="0"/>
              <a:t>loin que celles de Solon sur le chemin de l’égalité. Ce sont donc surtout les </a:t>
            </a:r>
            <a:r>
              <a:rPr lang="fr-FR" sz="2800" b="1" dirty="0"/>
              <a:t>réformes de Clisthène</a:t>
            </a:r>
            <a:r>
              <a:rPr lang="fr-FR" sz="2800" dirty="0"/>
              <a:t> en 508 av. J-C. qui introduisent la </a:t>
            </a:r>
            <a:r>
              <a:rPr lang="fr-FR" sz="2800" dirty="0" smtClean="0"/>
              <a:t>démocratie.</a:t>
            </a:r>
          </a:p>
          <a:p>
            <a:r>
              <a:rPr lang="fr-FR" sz="2800" dirty="0" smtClean="0"/>
              <a:t>L’objectif de Clisthène était </a:t>
            </a:r>
            <a:r>
              <a:rPr lang="fr-FR" sz="2800" dirty="0"/>
              <a:t>double </a:t>
            </a:r>
            <a:r>
              <a:rPr lang="fr-FR" sz="2800" dirty="0" smtClean="0"/>
              <a:t>:</a:t>
            </a:r>
          </a:p>
          <a:p>
            <a:pPr lvl="1"/>
            <a:r>
              <a:rPr lang="fr-FR" dirty="0" smtClean="0"/>
              <a:t>empêcher </a:t>
            </a:r>
            <a:r>
              <a:rPr lang="fr-FR" dirty="0"/>
              <a:t>le rétablissement de la </a:t>
            </a:r>
            <a:r>
              <a:rPr lang="fr-FR" b="1" dirty="0" smtClean="0"/>
              <a:t>tyrannie </a:t>
            </a:r>
            <a:r>
              <a:rPr lang="fr-FR" dirty="0" smtClean="0"/>
              <a:t>(renversement d’</a:t>
            </a:r>
            <a:r>
              <a:rPr lang="fr-FR" b="1" dirty="0" smtClean="0"/>
              <a:t>Hippias</a:t>
            </a:r>
            <a:r>
              <a:rPr lang="fr-FR" dirty="0" smtClean="0"/>
              <a:t>, fils de </a:t>
            </a:r>
            <a:r>
              <a:rPr lang="fr-FR" b="1" dirty="0" smtClean="0"/>
              <a:t>Pisistrate</a:t>
            </a:r>
            <a:r>
              <a:rPr lang="fr-FR" dirty="0" smtClean="0"/>
              <a:t>, en 510) ;</a:t>
            </a:r>
          </a:p>
          <a:p>
            <a:pPr lvl="1"/>
            <a:r>
              <a:rPr lang="fr-FR" dirty="0" smtClean="0"/>
              <a:t>limiter </a:t>
            </a:r>
            <a:r>
              <a:rPr lang="fr-FR" dirty="0"/>
              <a:t>l’influence de </a:t>
            </a:r>
            <a:r>
              <a:rPr lang="fr-FR" b="1" dirty="0"/>
              <a:t>l’aristocratie</a:t>
            </a:r>
            <a:r>
              <a:rPr lang="fr-FR" dirty="0"/>
              <a:t>.</a:t>
            </a:r>
          </a:p>
          <a:p>
            <a:endParaRPr lang="fr-FR" dirty="0"/>
          </a:p>
          <a:p>
            <a:endParaRPr lang="fr-FR" dirty="0"/>
          </a:p>
        </p:txBody>
      </p:sp>
    </p:spTree>
    <p:extLst>
      <p:ext uri="{BB962C8B-B14F-4D97-AF65-F5344CB8AC3E}">
        <p14:creationId xmlns:p14="http://schemas.microsoft.com/office/powerpoint/2010/main" val="17517259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08944"/>
            <a:ext cx="8229600" cy="1143000"/>
          </a:xfrm>
          <a:ln w="25400">
            <a:solidFill>
              <a:srgbClr val="000090"/>
            </a:solidFill>
          </a:ln>
        </p:spPr>
        <p:txBody>
          <a:bodyPr vert="horz" lIns="91440" tIns="45720" rIns="91440" bIns="45720" rtlCol="0" anchor="ctr">
            <a:normAutofit/>
          </a:bodyPr>
          <a:lstStyle/>
          <a:p>
            <a:r>
              <a:rPr lang="fr-FR" sz="3200" dirty="0" smtClean="0"/>
              <a:t>L’isonomie, principe clé de la démocratie athénienne</a:t>
            </a:r>
            <a:endParaRPr lang="fr-FR" sz="3200" dirty="0"/>
          </a:p>
        </p:txBody>
      </p:sp>
      <p:sp>
        <p:nvSpPr>
          <p:cNvPr id="3" name="Espace réservé du contenu 2"/>
          <p:cNvSpPr>
            <a:spLocks noGrp="1"/>
          </p:cNvSpPr>
          <p:nvPr>
            <p:ph idx="1"/>
          </p:nvPr>
        </p:nvSpPr>
        <p:spPr>
          <a:xfrm>
            <a:off x="457200" y="1674281"/>
            <a:ext cx="8229600" cy="4411133"/>
          </a:xfrm>
        </p:spPr>
        <p:txBody>
          <a:bodyPr/>
          <a:lstStyle/>
          <a:p>
            <a:r>
              <a:rPr lang="fr-FR" dirty="0"/>
              <a:t> </a:t>
            </a:r>
            <a:r>
              <a:rPr lang="fr-FR" sz="2800" dirty="0"/>
              <a:t>Cette réforme remplace l’idéal aristocratique d’</a:t>
            </a:r>
            <a:r>
              <a:rPr lang="fr-FR" sz="2800" b="1" dirty="0" err="1"/>
              <a:t>eunomie</a:t>
            </a:r>
            <a:r>
              <a:rPr lang="fr-FR" sz="2800" dirty="0"/>
              <a:t> par l’idéal démocratique </a:t>
            </a:r>
            <a:r>
              <a:rPr lang="fr-FR" sz="2800" dirty="0" smtClean="0"/>
              <a:t>d’</a:t>
            </a:r>
            <a:r>
              <a:rPr lang="fr-FR" sz="2800" b="1" dirty="0" smtClean="0"/>
              <a:t>isonomie</a:t>
            </a:r>
            <a:r>
              <a:rPr lang="fr-FR" sz="2800" dirty="0" smtClean="0"/>
              <a:t>, </a:t>
            </a:r>
            <a:r>
              <a:rPr lang="fr-FR" sz="2800" dirty="0"/>
              <a:t>terme qui signifie l’égalité politique des droits des </a:t>
            </a:r>
            <a:r>
              <a:rPr lang="fr-FR" sz="2800" dirty="0" smtClean="0"/>
              <a:t>citoyens.</a:t>
            </a:r>
          </a:p>
          <a:p>
            <a:r>
              <a:rPr lang="fr-FR" sz="2800" dirty="0"/>
              <a:t>Cet objectif est atteint à travers principalement deux mesures </a:t>
            </a:r>
            <a:r>
              <a:rPr lang="fr-FR" sz="2800" dirty="0" smtClean="0"/>
              <a:t>:</a:t>
            </a:r>
          </a:p>
          <a:p>
            <a:pPr lvl="1"/>
            <a:r>
              <a:rPr lang="fr-FR" dirty="0" smtClean="0"/>
              <a:t>une </a:t>
            </a:r>
            <a:r>
              <a:rPr lang="fr-FR" b="1" dirty="0"/>
              <a:t>réorganisation </a:t>
            </a:r>
            <a:r>
              <a:rPr lang="fr-FR" b="1" dirty="0" smtClean="0"/>
              <a:t>territoriale</a:t>
            </a:r>
            <a:r>
              <a:rPr lang="fr-FR" dirty="0" smtClean="0"/>
              <a:t>,</a:t>
            </a:r>
            <a:endParaRPr lang="fr-FR" dirty="0"/>
          </a:p>
          <a:p>
            <a:pPr lvl="1"/>
            <a:r>
              <a:rPr lang="fr-FR" dirty="0" smtClean="0"/>
              <a:t>et </a:t>
            </a:r>
            <a:r>
              <a:rPr lang="fr-FR" dirty="0"/>
              <a:t>la </a:t>
            </a:r>
            <a:r>
              <a:rPr lang="fr-FR" b="1" dirty="0"/>
              <a:t>création d’institutions nouvelles</a:t>
            </a:r>
            <a:r>
              <a:rPr lang="fr-FR" dirty="0"/>
              <a:t>.</a:t>
            </a:r>
          </a:p>
          <a:p>
            <a:endParaRPr lang="fr-FR" dirty="0" smtClean="0"/>
          </a:p>
          <a:p>
            <a:pPr marL="0" indent="0">
              <a:buNone/>
            </a:pPr>
            <a:endParaRPr lang="fr-FR" dirty="0"/>
          </a:p>
        </p:txBody>
      </p:sp>
    </p:spTree>
    <p:extLst>
      <p:ext uri="{BB962C8B-B14F-4D97-AF65-F5344CB8AC3E}">
        <p14:creationId xmlns:p14="http://schemas.microsoft.com/office/powerpoint/2010/main" val="3122355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115893"/>
            <a:ext cx="8229600" cy="688445"/>
          </a:xfrm>
          <a:ln w="25400">
            <a:solidFill>
              <a:srgbClr val="4F81BD"/>
            </a:solidFill>
          </a:ln>
        </p:spPr>
        <p:txBody>
          <a:bodyPr>
            <a:normAutofit/>
          </a:bodyPr>
          <a:lstStyle/>
          <a:p>
            <a:r>
              <a:rPr lang="fr-FR" dirty="0" smtClean="0"/>
              <a:t>Plan de la deuxième séquence</a:t>
            </a:r>
            <a:endParaRPr lang="fr-FR" dirty="0"/>
          </a:p>
        </p:txBody>
      </p:sp>
      <p:sp>
        <p:nvSpPr>
          <p:cNvPr id="3" name="Espace réservé du contenu 2"/>
          <p:cNvSpPr>
            <a:spLocks noGrp="1"/>
          </p:cNvSpPr>
          <p:nvPr>
            <p:ph idx="1"/>
          </p:nvPr>
        </p:nvSpPr>
        <p:spPr>
          <a:xfrm>
            <a:off x="457200" y="910173"/>
            <a:ext cx="8229600" cy="5732473"/>
          </a:xfrm>
        </p:spPr>
        <p:txBody>
          <a:bodyPr>
            <a:normAutofit/>
          </a:bodyPr>
          <a:lstStyle/>
          <a:p>
            <a:pPr marL="0" indent="0" algn="just">
              <a:buNone/>
            </a:pPr>
            <a:r>
              <a:rPr lang="fr-FR" b="1" dirty="0" smtClean="0">
                <a:solidFill>
                  <a:srgbClr val="000000"/>
                </a:solidFill>
              </a:rPr>
              <a:t>2	La naissance de la démocratie à Athènes et ses critiques</a:t>
            </a:r>
            <a:endParaRPr lang="fr-FR" b="1" dirty="0">
              <a:solidFill>
                <a:srgbClr val="000000"/>
              </a:solidFill>
            </a:endParaRPr>
          </a:p>
          <a:p>
            <a:pPr marL="360363" indent="263525" algn="just">
              <a:buNone/>
            </a:pPr>
            <a:r>
              <a:rPr lang="fr-FR" b="1" dirty="0" smtClean="0">
                <a:solidFill>
                  <a:srgbClr val="000000"/>
                </a:solidFill>
              </a:rPr>
              <a:t>2.1</a:t>
            </a:r>
            <a:r>
              <a:rPr lang="fr-FR" dirty="0">
                <a:solidFill>
                  <a:srgbClr val="000000"/>
                </a:solidFill>
              </a:rPr>
              <a:t>	</a:t>
            </a:r>
            <a:r>
              <a:rPr lang="fr-FR" b="1" dirty="0" smtClean="0">
                <a:solidFill>
                  <a:srgbClr val="000000"/>
                </a:solidFill>
              </a:rPr>
              <a:t>La philosophie, fille rebelle de la démocratie?</a:t>
            </a:r>
            <a:endParaRPr lang="fr-FR" b="1" dirty="0">
              <a:solidFill>
                <a:srgbClr val="000000"/>
              </a:solidFill>
            </a:endParaRPr>
          </a:p>
          <a:p>
            <a:pPr marL="360363" indent="263525" algn="just">
              <a:buNone/>
            </a:pPr>
            <a:r>
              <a:rPr lang="fr-FR" b="1" dirty="0">
                <a:solidFill>
                  <a:schemeClr val="tx1">
                    <a:lumMod val="50000"/>
                    <a:lumOff val="50000"/>
                  </a:schemeClr>
                </a:solidFill>
              </a:rPr>
              <a:t>2</a:t>
            </a:r>
            <a:r>
              <a:rPr lang="fr-FR" b="1" dirty="0" smtClean="0">
                <a:solidFill>
                  <a:schemeClr val="tx1">
                    <a:lumMod val="50000"/>
                    <a:lumOff val="50000"/>
                  </a:schemeClr>
                </a:solidFill>
              </a:rPr>
              <a:t>.2</a:t>
            </a:r>
            <a:r>
              <a:rPr lang="fr-FR" dirty="0">
                <a:solidFill>
                  <a:schemeClr val="tx1">
                    <a:lumMod val="50000"/>
                    <a:lumOff val="50000"/>
                  </a:schemeClr>
                </a:solidFill>
              </a:rPr>
              <a:t>	</a:t>
            </a:r>
            <a:r>
              <a:rPr lang="fr-FR" b="1" dirty="0" smtClean="0">
                <a:solidFill>
                  <a:schemeClr val="tx1">
                    <a:lumMod val="50000"/>
                    <a:lumOff val="50000"/>
                  </a:schemeClr>
                </a:solidFill>
              </a:rPr>
              <a:t>Les réformes démocratiques : contre l’oligarchie et la monarchie</a:t>
            </a:r>
          </a:p>
          <a:p>
            <a:pPr marL="360363" indent="263525" algn="just">
              <a:buNone/>
            </a:pPr>
            <a:r>
              <a:rPr lang="fr-FR" b="1" dirty="0" smtClean="0">
                <a:solidFill>
                  <a:schemeClr val="tx1">
                    <a:lumMod val="50000"/>
                    <a:lumOff val="50000"/>
                  </a:schemeClr>
                </a:solidFill>
              </a:rPr>
              <a:t>2.3 Les difficultés et critiques de la démocratie</a:t>
            </a:r>
          </a:p>
          <a:p>
            <a:pPr marL="0" indent="623888" algn="just">
              <a:buNone/>
            </a:pPr>
            <a:r>
              <a:rPr lang="fr-FR" b="1" dirty="0" smtClean="0">
                <a:solidFill>
                  <a:schemeClr val="tx1">
                    <a:lumMod val="50000"/>
                    <a:lumOff val="50000"/>
                  </a:schemeClr>
                </a:solidFill>
              </a:rPr>
              <a:t>2.4 	Lecture d’Aristophane</a:t>
            </a:r>
          </a:p>
        </p:txBody>
      </p:sp>
      <p:sp>
        <p:nvSpPr>
          <p:cNvPr id="5" name="Rectangle à coins arrondis 4"/>
          <p:cNvSpPr/>
          <p:nvPr/>
        </p:nvSpPr>
        <p:spPr>
          <a:xfrm>
            <a:off x="837105" y="1934190"/>
            <a:ext cx="7904727" cy="890578"/>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droite 5"/>
          <p:cNvSpPr/>
          <p:nvPr/>
        </p:nvSpPr>
        <p:spPr>
          <a:xfrm>
            <a:off x="192617" y="1911557"/>
            <a:ext cx="665655" cy="913211"/>
          </a:xfrm>
          <a:prstGeom prst="rightArrow">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570249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3691" y="274638"/>
            <a:ext cx="8540109" cy="1072054"/>
          </a:xfrm>
          <a:ln w="25400">
            <a:solidFill>
              <a:srgbClr val="000090"/>
            </a:solidFill>
          </a:ln>
        </p:spPr>
        <p:txBody>
          <a:bodyPr vert="horz" lIns="91440" tIns="45720" rIns="91440" bIns="45720" rtlCol="0" anchor="ctr">
            <a:normAutofit/>
          </a:bodyPr>
          <a:lstStyle/>
          <a:p>
            <a:r>
              <a:rPr lang="fr-FR" sz="3200" dirty="0" smtClean="0"/>
              <a:t>La réorganisation territoriale et la création de dix grandes tribus</a:t>
            </a:r>
            <a:endParaRPr lang="fr-FR" sz="3200" dirty="0"/>
          </a:p>
        </p:txBody>
      </p:sp>
      <p:sp>
        <p:nvSpPr>
          <p:cNvPr id="3" name="Espace réservé du contenu 2"/>
          <p:cNvSpPr>
            <a:spLocks noGrp="1"/>
          </p:cNvSpPr>
          <p:nvPr>
            <p:ph idx="1"/>
          </p:nvPr>
        </p:nvSpPr>
        <p:spPr>
          <a:xfrm>
            <a:off x="273691" y="1631364"/>
            <a:ext cx="8540109" cy="5113048"/>
          </a:xfrm>
        </p:spPr>
        <p:txBody>
          <a:bodyPr>
            <a:normAutofit/>
          </a:bodyPr>
          <a:lstStyle/>
          <a:p>
            <a:r>
              <a:rPr lang="fr-FR" sz="2800" dirty="0" smtClean="0"/>
              <a:t>Auparavant</a:t>
            </a:r>
            <a:r>
              <a:rPr lang="fr-FR" sz="2800" dirty="0"/>
              <a:t>, il y avait </a:t>
            </a:r>
            <a:r>
              <a:rPr lang="fr-FR" sz="2800" b="1" dirty="0"/>
              <a:t>quatre grandes tribus</a:t>
            </a:r>
            <a:r>
              <a:rPr lang="fr-FR" sz="2800" dirty="0"/>
              <a:t>, où quelques grandes familles se partageaient le </a:t>
            </a:r>
            <a:r>
              <a:rPr lang="fr-FR" sz="2800" dirty="0" smtClean="0"/>
              <a:t>pouvoir, sur fond de rivalités entre </a:t>
            </a:r>
            <a:r>
              <a:rPr lang="fr-FR" sz="2800" b="1" dirty="0" smtClean="0"/>
              <a:t>montagnards pauvres</a:t>
            </a:r>
            <a:r>
              <a:rPr lang="fr-FR" sz="2800" dirty="0" smtClean="0"/>
              <a:t>, </a:t>
            </a:r>
            <a:r>
              <a:rPr lang="fr-FR" sz="2800" b="1" dirty="0" smtClean="0"/>
              <a:t>classes moyennes de la ville </a:t>
            </a:r>
            <a:r>
              <a:rPr lang="fr-FR" sz="2800" dirty="0" smtClean="0"/>
              <a:t>et </a:t>
            </a:r>
            <a:r>
              <a:rPr lang="fr-FR" sz="2800" b="1" dirty="0" smtClean="0"/>
              <a:t>grands propriétaires fonciers</a:t>
            </a:r>
            <a:r>
              <a:rPr lang="fr-FR" sz="2800" dirty="0" smtClean="0"/>
              <a:t>.</a:t>
            </a:r>
          </a:p>
          <a:p>
            <a:r>
              <a:rPr lang="fr-FR" sz="2800" dirty="0" smtClean="0"/>
              <a:t>Ces </a:t>
            </a:r>
            <a:r>
              <a:rPr lang="fr-FR" sz="2800" dirty="0"/>
              <a:t>quatre tribus furent remplacées par </a:t>
            </a:r>
            <a:r>
              <a:rPr lang="fr-FR" sz="2800" b="1" dirty="0"/>
              <a:t>dix tribus</a:t>
            </a:r>
            <a:r>
              <a:rPr lang="fr-FR" sz="2800" dirty="0"/>
              <a:t>, ce qui créa une plus grande dispersion du </a:t>
            </a:r>
            <a:r>
              <a:rPr lang="fr-FR" sz="2800" dirty="0" smtClean="0"/>
              <a:t>pouvoir.</a:t>
            </a:r>
          </a:p>
          <a:p>
            <a:r>
              <a:rPr lang="fr-FR" sz="2800" dirty="0" smtClean="0"/>
              <a:t>Chaque </a:t>
            </a:r>
            <a:r>
              <a:rPr lang="fr-FR" sz="2800" dirty="0"/>
              <a:t>tribu est divisée en trois </a:t>
            </a:r>
            <a:r>
              <a:rPr lang="fr-FR" sz="2800" b="1" dirty="0" err="1"/>
              <a:t>trytties</a:t>
            </a:r>
            <a:r>
              <a:rPr lang="fr-FR" sz="2800" dirty="0"/>
              <a:t> : une située sur la côte, l’autre dans la ville, la dernière dans les </a:t>
            </a:r>
            <a:r>
              <a:rPr lang="fr-FR" sz="2800" dirty="0" smtClean="0"/>
              <a:t>terres.</a:t>
            </a:r>
            <a:endParaRPr lang="fr-FR" sz="2800" dirty="0"/>
          </a:p>
        </p:txBody>
      </p:sp>
    </p:spTree>
    <p:extLst>
      <p:ext uri="{BB962C8B-B14F-4D97-AF65-F5344CB8AC3E}">
        <p14:creationId xmlns:p14="http://schemas.microsoft.com/office/powerpoint/2010/main" val="2121161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3691" y="274638"/>
            <a:ext cx="8540109" cy="962567"/>
          </a:xfrm>
          <a:ln w="25400">
            <a:solidFill>
              <a:srgbClr val="000090"/>
            </a:solidFill>
          </a:ln>
        </p:spPr>
        <p:txBody>
          <a:bodyPr vert="horz" lIns="91440" tIns="45720" rIns="91440" bIns="45720" rtlCol="0" anchor="ctr">
            <a:normAutofit fontScale="90000"/>
          </a:bodyPr>
          <a:lstStyle/>
          <a:p>
            <a:r>
              <a:rPr lang="fr-FR" sz="3200" dirty="0" smtClean="0"/>
              <a:t>Une réorganisation territoriale autour de l’unité de base du dème</a:t>
            </a:r>
            <a:endParaRPr lang="fr-FR" sz="3200" dirty="0"/>
          </a:p>
        </p:txBody>
      </p:sp>
      <p:sp>
        <p:nvSpPr>
          <p:cNvPr id="3" name="Espace réservé du contenu 2"/>
          <p:cNvSpPr>
            <a:spLocks noGrp="1"/>
          </p:cNvSpPr>
          <p:nvPr>
            <p:ph idx="1"/>
          </p:nvPr>
        </p:nvSpPr>
        <p:spPr>
          <a:xfrm>
            <a:off x="273691" y="1631364"/>
            <a:ext cx="8540109" cy="5113048"/>
          </a:xfrm>
        </p:spPr>
        <p:txBody>
          <a:bodyPr>
            <a:normAutofit fontScale="92500" lnSpcReduction="10000"/>
          </a:bodyPr>
          <a:lstStyle/>
          <a:p>
            <a:r>
              <a:rPr lang="fr-FR" sz="2800" dirty="0" smtClean="0"/>
              <a:t>Chaque tribu réalise donc un </a:t>
            </a:r>
            <a:r>
              <a:rPr lang="fr-FR" sz="2800" b="1" dirty="0" smtClean="0"/>
              <a:t>mélange des anciennes factions adverses</a:t>
            </a:r>
            <a:r>
              <a:rPr lang="fr-FR" sz="2800" dirty="0" smtClean="0"/>
              <a:t>.</a:t>
            </a:r>
            <a:endParaRPr lang="fr-FR" sz="2800" dirty="0"/>
          </a:p>
          <a:p>
            <a:r>
              <a:rPr lang="fr-FR" sz="2800" dirty="0"/>
              <a:t>Chaque tribu était représentée au</a:t>
            </a:r>
            <a:r>
              <a:rPr lang="fr-FR" sz="2800" b="1" dirty="0"/>
              <a:t> Conseil des Cinq-Cents </a:t>
            </a:r>
            <a:r>
              <a:rPr lang="fr-FR" sz="2800" dirty="0"/>
              <a:t>par cinquante de ses </a:t>
            </a:r>
            <a:r>
              <a:rPr lang="fr-FR" sz="2800" dirty="0" smtClean="0"/>
              <a:t>membres, avec une alternance par période de 36 jours.</a:t>
            </a:r>
          </a:p>
          <a:p>
            <a:r>
              <a:rPr lang="fr-FR" sz="2800" dirty="0"/>
              <a:t>L’unité géographique à laquelle le citoyen athénien est attaché s’appelle le </a:t>
            </a:r>
            <a:r>
              <a:rPr lang="fr-FR" sz="2800" b="1" dirty="0" smtClean="0"/>
              <a:t>dème</a:t>
            </a:r>
            <a:r>
              <a:rPr lang="fr-FR" sz="2800" dirty="0" smtClean="0"/>
              <a:t>. Chaque </a:t>
            </a:r>
            <a:r>
              <a:rPr lang="fr-FR" sz="2800" dirty="0"/>
              <a:t>citoyen </a:t>
            </a:r>
            <a:r>
              <a:rPr lang="fr-FR" sz="2800" dirty="0" smtClean="0"/>
              <a:t>est nommé </a:t>
            </a:r>
            <a:r>
              <a:rPr lang="fr-FR" sz="2800" dirty="0"/>
              <a:t>par le nom de son dème et celui de son père</a:t>
            </a:r>
            <a:r>
              <a:rPr lang="fr-FR" sz="2800" dirty="0" smtClean="0"/>
              <a:t>.</a:t>
            </a:r>
          </a:p>
          <a:p>
            <a:r>
              <a:rPr lang="fr-FR" sz="2800" dirty="0"/>
              <a:t>Point décisif : la possession de terres n’est plus la condition de la citoyenneté.</a:t>
            </a:r>
          </a:p>
          <a:p>
            <a:r>
              <a:rPr lang="fr-FR" sz="2800" dirty="0" smtClean="0"/>
              <a:t>Chacun </a:t>
            </a:r>
            <a:r>
              <a:rPr lang="fr-FR" sz="2800" dirty="0"/>
              <a:t>des 139 dèmes avait une assemblée qui l’administrait.</a:t>
            </a:r>
          </a:p>
          <a:p>
            <a:endParaRPr lang="fr-FR" sz="2800" dirty="0"/>
          </a:p>
        </p:txBody>
      </p:sp>
    </p:spTree>
    <p:extLst>
      <p:ext uri="{BB962C8B-B14F-4D97-AF65-F5344CB8AC3E}">
        <p14:creationId xmlns:p14="http://schemas.microsoft.com/office/powerpoint/2010/main" val="572470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005945"/>
          </a:xfrm>
          <a:ln w="25400">
            <a:solidFill>
              <a:srgbClr val="000090"/>
            </a:solidFill>
          </a:ln>
        </p:spPr>
        <p:txBody>
          <a:bodyPr vert="horz" lIns="91440" tIns="45720" rIns="91440" bIns="45720" rtlCol="0" anchor="ctr">
            <a:noAutofit/>
          </a:bodyPr>
          <a:lstStyle/>
          <a:p>
            <a:r>
              <a:rPr lang="fr-FR" sz="3200" dirty="0" smtClean="0"/>
              <a:t>Une réorganisation territoriale pour limiter le pouvoir des familles aristocratiques</a:t>
            </a:r>
            <a:endParaRPr lang="fr-FR" sz="3200" dirty="0"/>
          </a:p>
        </p:txBody>
      </p:sp>
      <p:sp>
        <p:nvSpPr>
          <p:cNvPr id="4" name="Rectangle 3"/>
          <p:cNvSpPr/>
          <p:nvPr/>
        </p:nvSpPr>
        <p:spPr>
          <a:xfrm>
            <a:off x="457201" y="2090500"/>
            <a:ext cx="8229600" cy="2492990"/>
          </a:xfrm>
          <a:prstGeom prst="rect">
            <a:avLst/>
          </a:prstGeom>
          <a:solidFill>
            <a:schemeClr val="bg1">
              <a:lumMod val="50000"/>
            </a:schemeClr>
          </a:solidFill>
        </p:spPr>
        <p:txBody>
          <a:bodyPr vert="horz" wrap="square" lIns="91440" tIns="45720" rIns="91440" bIns="45720" rtlCol="0">
            <a:spAutoFit/>
          </a:bodyPr>
          <a:lstStyle/>
          <a:p>
            <a:pPr marL="342900" indent="-342900">
              <a:spcBef>
                <a:spcPct val="20000"/>
              </a:spcBef>
              <a:buFont typeface="Wingdings" charset="0"/>
              <a:buChar char="è"/>
            </a:pPr>
            <a:r>
              <a:rPr lang="fr-FR" sz="3000" dirty="0">
                <a:solidFill>
                  <a:schemeClr val="bg1"/>
                </a:solidFill>
              </a:rPr>
              <a:t>Le dème est l’unité de basse territoriale des réformes de </a:t>
            </a:r>
            <a:r>
              <a:rPr lang="fr-FR" sz="3000" dirty="0" smtClean="0">
                <a:solidFill>
                  <a:schemeClr val="bg1"/>
                </a:solidFill>
              </a:rPr>
              <a:t>Clisthène, dont les regroupements créent dix tribus.</a:t>
            </a:r>
            <a:endParaRPr lang="fr-FR" sz="3000" dirty="0">
              <a:solidFill>
                <a:schemeClr val="bg1"/>
              </a:solidFill>
            </a:endParaRPr>
          </a:p>
          <a:p>
            <a:pPr marL="342900" indent="-342900">
              <a:spcBef>
                <a:spcPct val="20000"/>
              </a:spcBef>
              <a:buFont typeface="Wingdings" charset="0"/>
              <a:buChar char="è"/>
            </a:pPr>
            <a:r>
              <a:rPr lang="fr-FR" sz="3000" dirty="0" smtClean="0">
                <a:solidFill>
                  <a:schemeClr val="bg1"/>
                </a:solidFill>
              </a:rPr>
              <a:t>Cette </a:t>
            </a:r>
            <a:r>
              <a:rPr lang="fr-FR" sz="3000" dirty="0">
                <a:solidFill>
                  <a:schemeClr val="bg1"/>
                </a:solidFill>
              </a:rPr>
              <a:t>réorganisation avait pour but de réduire l’influence des grandes familles </a:t>
            </a:r>
            <a:r>
              <a:rPr lang="fr-FR" sz="3000" dirty="0" smtClean="0">
                <a:solidFill>
                  <a:schemeClr val="bg1"/>
                </a:solidFill>
              </a:rPr>
              <a:t>aristocratiques.</a:t>
            </a:r>
            <a:endParaRPr lang="fr-FR" sz="3000" dirty="0">
              <a:solidFill>
                <a:schemeClr val="bg1"/>
              </a:solidFill>
            </a:endParaRPr>
          </a:p>
        </p:txBody>
      </p:sp>
    </p:spTree>
    <p:extLst>
      <p:ext uri="{BB962C8B-B14F-4D97-AF65-F5344CB8AC3E}">
        <p14:creationId xmlns:p14="http://schemas.microsoft.com/office/powerpoint/2010/main" val="3540531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32306"/>
            <a:ext cx="8229600" cy="963612"/>
          </a:xfrm>
          <a:ln w="25400">
            <a:solidFill>
              <a:srgbClr val="000090"/>
            </a:solidFill>
          </a:ln>
        </p:spPr>
        <p:txBody>
          <a:bodyPr vert="horz" lIns="91440" tIns="45720" rIns="91440" bIns="45720" rtlCol="0" anchor="ctr">
            <a:normAutofit/>
          </a:bodyPr>
          <a:lstStyle/>
          <a:p>
            <a:pPr lvl="3" algn="ctr" defTabSz="457200" rtl="0">
              <a:spcBef>
                <a:spcPct val="0"/>
              </a:spcBef>
            </a:pPr>
            <a:r>
              <a:rPr lang="fr-FR" sz="3200" kern="1200" dirty="0" smtClean="0">
                <a:solidFill>
                  <a:schemeClr val="tx1"/>
                </a:solidFill>
                <a:latin typeface="+mj-lt"/>
                <a:ea typeface="+mj-ea"/>
                <a:cs typeface="+mj-cs"/>
              </a:rPr>
              <a:t>La réorganisation par Clisthène des institutions</a:t>
            </a:r>
            <a:endParaRPr lang="fr-FR" sz="3200" kern="1200" dirty="0">
              <a:solidFill>
                <a:schemeClr val="tx1"/>
              </a:solidFill>
              <a:latin typeface="+mj-lt"/>
              <a:ea typeface="+mj-ea"/>
              <a:cs typeface="+mj-cs"/>
            </a:endParaRPr>
          </a:p>
        </p:txBody>
      </p:sp>
      <p:pic>
        <p:nvPicPr>
          <p:cNvPr id="4" name="Image 3"/>
          <p:cNvPicPr>
            <a:picLocks noChangeAspect="1"/>
          </p:cNvPicPr>
          <p:nvPr/>
        </p:nvPicPr>
        <p:blipFill>
          <a:blip r:embed="rId2"/>
          <a:stretch>
            <a:fillRect/>
          </a:stretch>
        </p:blipFill>
        <p:spPr>
          <a:xfrm>
            <a:off x="760088" y="1238250"/>
            <a:ext cx="7665601" cy="5581517"/>
          </a:xfrm>
          <a:prstGeom prst="rect">
            <a:avLst/>
          </a:prstGeom>
        </p:spPr>
      </p:pic>
      <p:sp>
        <p:nvSpPr>
          <p:cNvPr id="3" name="ZoneTexte 2"/>
          <p:cNvSpPr txBox="1"/>
          <p:nvPr/>
        </p:nvSpPr>
        <p:spPr>
          <a:xfrm>
            <a:off x="1319187" y="6481637"/>
            <a:ext cx="2266157" cy="369332"/>
          </a:xfrm>
          <a:prstGeom prst="rect">
            <a:avLst/>
          </a:prstGeom>
          <a:noFill/>
        </p:spPr>
        <p:txBody>
          <a:bodyPr wrap="square" rtlCol="0">
            <a:spAutoFit/>
          </a:bodyPr>
          <a:lstStyle/>
          <a:p>
            <a:r>
              <a:rPr lang="fr-FR" dirty="0" smtClean="0"/>
              <a:t>Source : Wikipédia</a:t>
            </a:r>
            <a:endParaRPr lang="fr-FR" dirty="0"/>
          </a:p>
        </p:txBody>
      </p:sp>
    </p:spTree>
    <p:extLst>
      <p:ext uri="{BB962C8B-B14F-4D97-AF65-F5344CB8AC3E}">
        <p14:creationId xmlns:p14="http://schemas.microsoft.com/office/powerpoint/2010/main" val="3789013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79388"/>
            <a:ext cx="8229600" cy="1238779"/>
          </a:xfrm>
          <a:ln w="25400">
            <a:solidFill>
              <a:srgbClr val="000090"/>
            </a:solidFill>
          </a:ln>
        </p:spPr>
        <p:txBody>
          <a:bodyPr vert="horz" lIns="91440" tIns="45720" rIns="91440" bIns="45720" rtlCol="0" anchor="ctr">
            <a:normAutofit/>
          </a:bodyPr>
          <a:lstStyle/>
          <a:p>
            <a:r>
              <a:rPr lang="fr-FR" sz="3200" dirty="0" smtClean="0"/>
              <a:t>Les institutions de la démocratie athénienne : l’Ecclésia</a:t>
            </a:r>
            <a:endParaRPr lang="fr-FR" sz="3200" dirty="0"/>
          </a:p>
        </p:txBody>
      </p:sp>
      <p:sp>
        <p:nvSpPr>
          <p:cNvPr id="3" name="Espace réservé du contenu 2"/>
          <p:cNvSpPr>
            <a:spLocks noGrp="1"/>
          </p:cNvSpPr>
          <p:nvPr>
            <p:ph idx="1"/>
          </p:nvPr>
        </p:nvSpPr>
        <p:spPr>
          <a:xfrm>
            <a:off x="457200" y="1693329"/>
            <a:ext cx="8229600" cy="4921249"/>
          </a:xfrm>
        </p:spPr>
        <p:txBody>
          <a:bodyPr>
            <a:normAutofit/>
          </a:bodyPr>
          <a:lstStyle/>
          <a:p>
            <a:r>
              <a:rPr lang="fr-FR" sz="2800" dirty="0"/>
              <a:t>L</a:t>
            </a:r>
            <a:r>
              <a:rPr lang="fr-FR" sz="2800" dirty="0" smtClean="0"/>
              <a:t>’</a:t>
            </a:r>
            <a:r>
              <a:rPr lang="fr-FR" sz="2800" b="1" dirty="0" smtClean="0"/>
              <a:t>Ecclésia</a:t>
            </a:r>
            <a:r>
              <a:rPr lang="fr-FR" sz="2800" dirty="0" smtClean="0"/>
              <a:t> </a:t>
            </a:r>
            <a:r>
              <a:rPr lang="fr-FR" sz="2800" dirty="0"/>
              <a:t>est, à Athènes, l’Assemblée des </a:t>
            </a:r>
            <a:r>
              <a:rPr lang="fr-FR" sz="2800" dirty="0" smtClean="0"/>
              <a:t>citoyens.</a:t>
            </a:r>
          </a:p>
          <a:p>
            <a:r>
              <a:rPr lang="fr-FR" sz="2800" dirty="0" smtClean="0"/>
              <a:t>Elle </a:t>
            </a:r>
            <a:r>
              <a:rPr lang="fr-FR" sz="2800" dirty="0"/>
              <a:t>vote les lois, le budget, la paix ou la guerre, l’</a:t>
            </a:r>
            <a:r>
              <a:rPr lang="fr-FR" sz="2800" b="1" dirty="0"/>
              <a:t>ostracisme</a:t>
            </a:r>
            <a:r>
              <a:rPr lang="fr-FR" sz="2800" dirty="0"/>
              <a:t>, elle tire au sort les bouleutes (présidents du conseil), les héliastes (membres des tribunaux), les </a:t>
            </a:r>
            <a:r>
              <a:rPr lang="fr-FR" sz="2800" dirty="0" smtClean="0"/>
              <a:t>dix </a:t>
            </a:r>
            <a:r>
              <a:rPr lang="fr-FR" sz="2800" b="1" dirty="0" smtClean="0"/>
              <a:t>archontes</a:t>
            </a:r>
            <a:r>
              <a:rPr lang="fr-FR" sz="2800" dirty="0" smtClean="0"/>
              <a:t> </a:t>
            </a:r>
            <a:r>
              <a:rPr lang="fr-FR" sz="2800" dirty="0"/>
              <a:t>(magistrats qui dirigent la république) et élit les dix </a:t>
            </a:r>
            <a:r>
              <a:rPr lang="fr-FR" sz="2800" b="1" dirty="0"/>
              <a:t>stratèges</a:t>
            </a:r>
            <a:r>
              <a:rPr lang="fr-FR" sz="2800" dirty="0" smtClean="0"/>
              <a:t>.</a:t>
            </a:r>
          </a:p>
          <a:p>
            <a:r>
              <a:rPr lang="fr-FR" sz="2800" dirty="0"/>
              <a:t>Elle était composée de </a:t>
            </a:r>
            <a:r>
              <a:rPr lang="fr-FR" sz="2800" b="1" u="sng" dirty="0"/>
              <a:t>tous</a:t>
            </a:r>
            <a:r>
              <a:rPr lang="fr-FR" sz="2800" b="1" dirty="0"/>
              <a:t> les citoyens </a:t>
            </a:r>
            <a:r>
              <a:rPr lang="fr-FR" sz="2800" dirty="0" smtClean="0"/>
              <a:t>qui </a:t>
            </a:r>
            <a:r>
              <a:rPr lang="fr-FR" sz="2800" dirty="0"/>
              <a:t>pouvaient participer aux quarante réunions par année en proposant des amendements. </a:t>
            </a:r>
          </a:p>
        </p:txBody>
      </p:sp>
    </p:spTree>
    <p:extLst>
      <p:ext uri="{BB962C8B-B14F-4D97-AF65-F5344CB8AC3E}">
        <p14:creationId xmlns:p14="http://schemas.microsoft.com/office/powerpoint/2010/main" val="2876016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79388"/>
            <a:ext cx="8229600" cy="1143529"/>
          </a:xfrm>
          <a:ln w="25400">
            <a:solidFill>
              <a:srgbClr val="000090"/>
            </a:solidFill>
          </a:ln>
        </p:spPr>
        <p:txBody>
          <a:bodyPr vert="horz" lIns="91440" tIns="45720" rIns="91440" bIns="45720" rtlCol="0" anchor="ctr">
            <a:normAutofit/>
          </a:bodyPr>
          <a:lstStyle/>
          <a:p>
            <a:r>
              <a:rPr lang="fr-FR" sz="3200" dirty="0" smtClean="0"/>
              <a:t>Les institutions de la démocratie athénienne :</a:t>
            </a:r>
            <a:br>
              <a:rPr lang="fr-FR" sz="3200" dirty="0" smtClean="0"/>
            </a:br>
            <a:r>
              <a:rPr lang="fr-FR" sz="3200" dirty="0" smtClean="0"/>
              <a:t>la </a:t>
            </a:r>
            <a:r>
              <a:rPr lang="fr-FR" sz="3200" dirty="0" err="1" smtClean="0"/>
              <a:t>Boulè</a:t>
            </a:r>
            <a:r>
              <a:rPr lang="fr-FR" sz="3200" dirty="0" smtClean="0"/>
              <a:t> ou Conseil des Cinq-Cents</a:t>
            </a:r>
            <a:endParaRPr lang="fr-FR" sz="3200" dirty="0"/>
          </a:p>
        </p:txBody>
      </p:sp>
      <p:sp>
        <p:nvSpPr>
          <p:cNvPr id="3" name="Espace réservé du contenu 2"/>
          <p:cNvSpPr>
            <a:spLocks noGrp="1"/>
          </p:cNvSpPr>
          <p:nvPr>
            <p:ph idx="1"/>
          </p:nvPr>
        </p:nvSpPr>
        <p:spPr>
          <a:xfrm>
            <a:off x="457200" y="1622905"/>
            <a:ext cx="8229600" cy="4612746"/>
          </a:xfrm>
        </p:spPr>
        <p:txBody>
          <a:bodyPr>
            <a:noAutofit/>
          </a:bodyPr>
          <a:lstStyle/>
          <a:p>
            <a:r>
              <a:rPr lang="fr-FR" sz="2800" dirty="0" smtClean="0"/>
              <a:t>La </a:t>
            </a:r>
            <a:r>
              <a:rPr lang="fr-FR" sz="2800" b="1" dirty="0" err="1"/>
              <a:t>Boulè</a:t>
            </a:r>
            <a:r>
              <a:rPr lang="fr-FR" sz="2800" dirty="0"/>
              <a:t> comporte cinq cents membres, cinquante par tribus, tirés au sort annuellement, sans conditions de cens, à partir de listes </a:t>
            </a:r>
            <a:r>
              <a:rPr lang="fr-FR" sz="2800" dirty="0" smtClean="0"/>
              <a:t>préparées </a:t>
            </a:r>
            <a:r>
              <a:rPr lang="fr-FR" sz="2800" dirty="0"/>
              <a:t>par les </a:t>
            </a:r>
            <a:r>
              <a:rPr lang="fr-FR" sz="2800" b="1" dirty="0" smtClean="0"/>
              <a:t>dèmes</a:t>
            </a:r>
            <a:r>
              <a:rPr lang="fr-FR" sz="2800" dirty="0" smtClean="0"/>
              <a:t>.</a:t>
            </a:r>
          </a:p>
          <a:p>
            <a:r>
              <a:rPr lang="fr-FR" sz="2800" dirty="0" smtClean="0"/>
              <a:t>Cette </a:t>
            </a:r>
            <a:r>
              <a:rPr lang="fr-FR" sz="2800" dirty="0"/>
              <a:t>institution a pour fonctions de </a:t>
            </a:r>
            <a:r>
              <a:rPr lang="fr-FR" sz="2800" dirty="0" smtClean="0"/>
              <a:t>:</a:t>
            </a:r>
          </a:p>
          <a:p>
            <a:pPr lvl="1"/>
            <a:r>
              <a:rPr lang="fr-FR" dirty="0" smtClean="0"/>
              <a:t>préparer </a:t>
            </a:r>
            <a:r>
              <a:rPr lang="fr-FR" dirty="0"/>
              <a:t>les séances </a:t>
            </a:r>
            <a:r>
              <a:rPr lang="fr-FR" dirty="0" smtClean="0"/>
              <a:t>de l’</a:t>
            </a:r>
            <a:r>
              <a:rPr lang="fr-FR" b="1" dirty="0" smtClean="0"/>
              <a:t>Ecclésia</a:t>
            </a:r>
            <a:r>
              <a:rPr lang="fr-FR" dirty="0"/>
              <a:t>,</a:t>
            </a:r>
          </a:p>
          <a:p>
            <a:pPr lvl="1"/>
            <a:r>
              <a:rPr lang="fr-FR" dirty="0"/>
              <a:t>de rédiger les décrets, </a:t>
            </a:r>
          </a:p>
          <a:p>
            <a:pPr lvl="1"/>
            <a:r>
              <a:rPr lang="fr-FR" dirty="0"/>
              <a:t>de veiller à l’application de la loi.</a:t>
            </a:r>
          </a:p>
          <a:p>
            <a:r>
              <a:rPr lang="fr-FR" sz="2800" dirty="0"/>
              <a:t>C’est l’organe qui détient ce qu’on </a:t>
            </a:r>
            <a:r>
              <a:rPr lang="fr-FR" sz="2800" dirty="0" smtClean="0"/>
              <a:t>appellerait </a:t>
            </a:r>
            <a:r>
              <a:rPr lang="fr-FR" sz="2800" dirty="0"/>
              <a:t>aujourd’hui le </a:t>
            </a:r>
            <a:r>
              <a:rPr lang="fr-FR" sz="2800" b="1" dirty="0"/>
              <a:t>pouvoir exécutif</a:t>
            </a:r>
            <a:r>
              <a:rPr lang="fr-FR" sz="2800" dirty="0"/>
              <a:t>.</a:t>
            </a:r>
          </a:p>
          <a:p>
            <a:pPr marL="0" indent="0">
              <a:buNone/>
            </a:pPr>
            <a:endParaRPr lang="fr-FR" sz="2800" dirty="0"/>
          </a:p>
        </p:txBody>
      </p:sp>
    </p:spTree>
    <p:extLst>
      <p:ext uri="{BB962C8B-B14F-4D97-AF65-F5344CB8AC3E}">
        <p14:creationId xmlns:p14="http://schemas.microsoft.com/office/powerpoint/2010/main" val="3495644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79388"/>
            <a:ext cx="8229600" cy="1143529"/>
          </a:xfrm>
          <a:ln w="25400">
            <a:solidFill>
              <a:srgbClr val="000090"/>
            </a:solidFill>
          </a:ln>
        </p:spPr>
        <p:txBody>
          <a:bodyPr vert="horz" lIns="91440" tIns="45720" rIns="91440" bIns="45720" rtlCol="0" anchor="ctr">
            <a:normAutofit/>
          </a:bodyPr>
          <a:lstStyle/>
          <a:p>
            <a:r>
              <a:rPr lang="fr-FR" sz="3200" dirty="0" smtClean="0"/>
              <a:t>Les institutions de la démocratie athénienne :</a:t>
            </a:r>
            <a:br>
              <a:rPr lang="fr-FR" sz="3200" dirty="0" smtClean="0"/>
            </a:br>
            <a:r>
              <a:rPr lang="fr-FR" sz="3200" dirty="0" smtClean="0"/>
              <a:t>le tribunal de l’Héliée</a:t>
            </a:r>
            <a:endParaRPr lang="fr-FR" sz="3200" dirty="0"/>
          </a:p>
        </p:txBody>
      </p:sp>
      <p:sp>
        <p:nvSpPr>
          <p:cNvPr id="3" name="Espace réservé du contenu 2"/>
          <p:cNvSpPr>
            <a:spLocks noGrp="1"/>
          </p:cNvSpPr>
          <p:nvPr>
            <p:ph idx="1"/>
          </p:nvPr>
        </p:nvSpPr>
        <p:spPr>
          <a:xfrm>
            <a:off x="457200" y="1765241"/>
            <a:ext cx="8229600" cy="4741332"/>
          </a:xfrm>
        </p:spPr>
        <p:txBody>
          <a:bodyPr>
            <a:normAutofit/>
          </a:bodyPr>
          <a:lstStyle/>
          <a:p>
            <a:r>
              <a:rPr lang="fr-FR" sz="2800" b="1" dirty="0" smtClean="0"/>
              <a:t>L'Héliée</a:t>
            </a:r>
            <a:r>
              <a:rPr lang="fr-FR" sz="2800" dirty="0" smtClean="0"/>
              <a:t> </a:t>
            </a:r>
            <a:r>
              <a:rPr lang="fr-FR" sz="2800" dirty="0"/>
              <a:t>était le tribunal </a:t>
            </a:r>
            <a:r>
              <a:rPr lang="fr-FR" sz="2800" dirty="0" smtClean="0"/>
              <a:t>populaire.</a:t>
            </a:r>
          </a:p>
          <a:p>
            <a:r>
              <a:rPr lang="fr-FR" sz="2800" dirty="0" smtClean="0"/>
              <a:t>Composé </a:t>
            </a:r>
            <a:r>
              <a:rPr lang="fr-FR" sz="2800" dirty="0"/>
              <a:t>de 6 000 citoyens de plus de 30 ans (les héliastes), il était chargé de rendre la justice. Les membres de l'Héliée étaient désignés par tirage au sort tous les ans par l’Ecclésia</a:t>
            </a:r>
            <a:r>
              <a:rPr lang="fr-FR" sz="2800" dirty="0" smtClean="0"/>
              <a:t>.</a:t>
            </a:r>
          </a:p>
          <a:p>
            <a:r>
              <a:rPr lang="fr-FR" sz="2800" b="1" dirty="0"/>
              <a:t>Périclès</a:t>
            </a:r>
            <a:r>
              <a:rPr lang="fr-FR" sz="2800" dirty="0"/>
              <a:t> a institué une indemnité journalière destinée à inciter les citoyens à participer aux </a:t>
            </a:r>
            <a:r>
              <a:rPr lang="fr-FR" sz="2800" dirty="0" smtClean="0"/>
              <a:t>tribunaux, le </a:t>
            </a:r>
            <a:r>
              <a:rPr lang="fr-FR" sz="2800" b="1" i="1" dirty="0" err="1" smtClean="0"/>
              <a:t>misthos</a:t>
            </a:r>
            <a:r>
              <a:rPr lang="fr-FR" sz="2800" dirty="0" smtClean="0"/>
              <a:t>.</a:t>
            </a:r>
          </a:p>
          <a:p>
            <a:r>
              <a:rPr lang="fr-FR" sz="2800" dirty="0" smtClean="0"/>
              <a:t>En </a:t>
            </a:r>
            <a:r>
              <a:rPr lang="fr-FR" sz="2800" dirty="0"/>
              <a:t>425 av. J.-C., </a:t>
            </a:r>
            <a:r>
              <a:rPr lang="fr-FR" sz="2800" b="1" dirty="0"/>
              <a:t>Cléon</a:t>
            </a:r>
            <a:r>
              <a:rPr lang="fr-FR" sz="2800" dirty="0"/>
              <a:t> a porté cette allocation à trois </a:t>
            </a:r>
            <a:r>
              <a:rPr lang="fr-FR" sz="2800" dirty="0" smtClean="0"/>
              <a:t>oboles. </a:t>
            </a:r>
            <a:endParaRPr lang="fr-FR" sz="2800" dirty="0"/>
          </a:p>
        </p:txBody>
      </p:sp>
    </p:spTree>
    <p:extLst>
      <p:ext uri="{BB962C8B-B14F-4D97-AF65-F5344CB8AC3E}">
        <p14:creationId xmlns:p14="http://schemas.microsoft.com/office/powerpoint/2010/main" val="1242479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L’ostracisme, une mesure destinée à limiter le risque de guerre civile</a:t>
            </a:r>
            <a:endParaRPr lang="fr-FR" sz="3200" dirty="0"/>
          </a:p>
        </p:txBody>
      </p:sp>
      <p:sp>
        <p:nvSpPr>
          <p:cNvPr id="3" name="Espace réservé du contenu 2"/>
          <p:cNvSpPr>
            <a:spLocks noGrp="1"/>
          </p:cNvSpPr>
          <p:nvPr>
            <p:ph idx="1"/>
          </p:nvPr>
        </p:nvSpPr>
        <p:spPr/>
        <p:txBody>
          <a:bodyPr>
            <a:normAutofit/>
          </a:bodyPr>
          <a:lstStyle/>
          <a:p>
            <a:r>
              <a:rPr lang="fr-FR" sz="2800" dirty="0" smtClean="0"/>
              <a:t>Clisthène introduisit la mesure d’</a:t>
            </a:r>
            <a:r>
              <a:rPr lang="fr-FR" sz="2800" b="1" dirty="0" smtClean="0"/>
              <a:t>ostracisme</a:t>
            </a:r>
            <a:r>
              <a:rPr lang="fr-FR" sz="2800" dirty="0" smtClean="0"/>
              <a:t> pour éviter les guerres entre factions rivales, risquant de conduire à la guerre civile, la dislocation du corps social, la </a:t>
            </a:r>
            <a:r>
              <a:rPr lang="fr-FR" sz="2800" b="1" i="1" dirty="0" err="1" smtClean="0"/>
              <a:t>stasis</a:t>
            </a:r>
            <a:r>
              <a:rPr lang="fr-FR" sz="2800" dirty="0" smtClean="0"/>
              <a:t>.</a:t>
            </a:r>
          </a:p>
          <a:p>
            <a:r>
              <a:rPr lang="fr-FR" sz="2800" dirty="0" smtClean="0"/>
              <a:t>L’ostracisme, sans déchoir l’individu de sa citoyenneté, le force à s’exiler pendant 10 ans.</a:t>
            </a:r>
          </a:p>
          <a:p>
            <a:r>
              <a:rPr lang="fr-FR" sz="2800" dirty="0" smtClean="0"/>
              <a:t>La procédure d’ostracisme fut utilisée une quinzaine de fois pendant le V</a:t>
            </a:r>
            <a:r>
              <a:rPr lang="fr-FR" sz="2800" baseline="30000" dirty="0" smtClean="0"/>
              <a:t>e</a:t>
            </a:r>
            <a:r>
              <a:rPr lang="fr-FR" sz="2800" dirty="0" smtClean="0"/>
              <a:t> siècle.</a:t>
            </a:r>
            <a:endParaRPr lang="fr-FR" sz="2800" dirty="0"/>
          </a:p>
        </p:txBody>
      </p:sp>
    </p:spTree>
    <p:extLst>
      <p:ext uri="{BB962C8B-B14F-4D97-AF65-F5344CB8AC3E}">
        <p14:creationId xmlns:p14="http://schemas.microsoft.com/office/powerpoint/2010/main" val="540715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115893"/>
            <a:ext cx="8229600" cy="688445"/>
          </a:xfrm>
          <a:ln w="25400">
            <a:solidFill>
              <a:srgbClr val="4F81BD"/>
            </a:solidFill>
          </a:ln>
        </p:spPr>
        <p:txBody>
          <a:bodyPr>
            <a:normAutofit/>
          </a:bodyPr>
          <a:lstStyle/>
          <a:p>
            <a:r>
              <a:rPr lang="fr-FR" dirty="0" smtClean="0"/>
              <a:t>Plan de la deuxième séquence</a:t>
            </a:r>
            <a:endParaRPr lang="fr-FR" dirty="0"/>
          </a:p>
        </p:txBody>
      </p:sp>
      <p:sp>
        <p:nvSpPr>
          <p:cNvPr id="3" name="Espace réservé du contenu 2"/>
          <p:cNvSpPr>
            <a:spLocks noGrp="1"/>
          </p:cNvSpPr>
          <p:nvPr>
            <p:ph idx="1"/>
          </p:nvPr>
        </p:nvSpPr>
        <p:spPr>
          <a:xfrm>
            <a:off x="457200" y="910173"/>
            <a:ext cx="8229600" cy="5947827"/>
          </a:xfrm>
        </p:spPr>
        <p:txBody>
          <a:bodyPr>
            <a:normAutofit lnSpcReduction="10000"/>
          </a:bodyPr>
          <a:lstStyle/>
          <a:p>
            <a:pPr marL="0" indent="0" algn="just">
              <a:buNone/>
            </a:pPr>
            <a:r>
              <a:rPr lang="fr-FR" b="1" dirty="0" smtClean="0">
                <a:solidFill>
                  <a:srgbClr val="000000"/>
                </a:solidFill>
              </a:rPr>
              <a:t>2</a:t>
            </a:r>
            <a:r>
              <a:rPr lang="fr-FR" dirty="0" smtClean="0">
                <a:solidFill>
                  <a:srgbClr val="000000"/>
                </a:solidFill>
              </a:rPr>
              <a:t>	</a:t>
            </a:r>
            <a:r>
              <a:rPr lang="fr-FR" b="1" dirty="0" smtClean="0">
                <a:solidFill>
                  <a:srgbClr val="000000"/>
                </a:solidFill>
              </a:rPr>
              <a:t>La naissance de la démocratie à Athènes et ses critiques</a:t>
            </a:r>
            <a:endParaRPr lang="fr-FR" b="1" dirty="0">
              <a:solidFill>
                <a:srgbClr val="000000"/>
              </a:solidFill>
            </a:endParaRPr>
          </a:p>
          <a:p>
            <a:pPr marL="360363" indent="263525" algn="just">
              <a:buNone/>
            </a:pPr>
            <a:r>
              <a:rPr lang="fr-FR" b="1" dirty="0" smtClean="0">
                <a:solidFill>
                  <a:schemeClr val="tx1">
                    <a:lumMod val="50000"/>
                    <a:lumOff val="50000"/>
                  </a:schemeClr>
                </a:solidFill>
              </a:rPr>
              <a:t>2.1</a:t>
            </a:r>
            <a:r>
              <a:rPr lang="fr-FR" dirty="0">
                <a:solidFill>
                  <a:schemeClr val="tx1">
                    <a:lumMod val="50000"/>
                    <a:lumOff val="50000"/>
                  </a:schemeClr>
                </a:solidFill>
              </a:rPr>
              <a:t>	</a:t>
            </a:r>
            <a:r>
              <a:rPr lang="fr-FR" b="1" dirty="0" smtClean="0">
                <a:solidFill>
                  <a:schemeClr val="tx1">
                    <a:lumMod val="50000"/>
                    <a:lumOff val="50000"/>
                  </a:schemeClr>
                </a:solidFill>
              </a:rPr>
              <a:t>La philosophie, fille rebelle de la démocratie?</a:t>
            </a:r>
            <a:endParaRPr lang="fr-FR" b="1" dirty="0">
              <a:solidFill>
                <a:schemeClr val="tx1">
                  <a:lumMod val="50000"/>
                  <a:lumOff val="50000"/>
                </a:schemeClr>
              </a:solidFill>
            </a:endParaRPr>
          </a:p>
          <a:p>
            <a:pPr marL="360363" indent="263525" algn="just">
              <a:buNone/>
            </a:pPr>
            <a:r>
              <a:rPr lang="fr-FR" b="1" dirty="0"/>
              <a:t>2</a:t>
            </a:r>
            <a:r>
              <a:rPr lang="fr-FR" b="1" dirty="0" smtClean="0"/>
              <a:t>.2</a:t>
            </a:r>
            <a:r>
              <a:rPr lang="fr-FR" dirty="0"/>
              <a:t>	</a:t>
            </a:r>
            <a:r>
              <a:rPr lang="fr-FR" b="1" dirty="0" smtClean="0"/>
              <a:t>Les réformes démocratiques : contre l’oligarchie et la monarchie</a:t>
            </a:r>
          </a:p>
          <a:p>
            <a:pPr marL="760413" lvl="1" indent="263525" algn="just">
              <a:buNone/>
            </a:pPr>
            <a:r>
              <a:rPr lang="fr-FR" b="1" dirty="0" smtClean="0">
                <a:solidFill>
                  <a:schemeClr val="bg1">
                    <a:lumMod val="50000"/>
                  </a:schemeClr>
                </a:solidFill>
              </a:rPr>
              <a:t>2.2.1 Repères chronologiques</a:t>
            </a:r>
          </a:p>
          <a:p>
            <a:pPr marL="760413" lvl="1" indent="263525" algn="just">
              <a:buNone/>
            </a:pPr>
            <a:r>
              <a:rPr lang="fr-FR" b="1" dirty="0">
                <a:solidFill>
                  <a:schemeClr val="bg1">
                    <a:lumMod val="50000"/>
                  </a:schemeClr>
                </a:solidFill>
              </a:rPr>
              <a:t>2.2.2 Vers la démocratie : la proportion juste</a:t>
            </a:r>
          </a:p>
          <a:p>
            <a:pPr marL="760413" lvl="1" indent="263525" algn="just">
              <a:buNone/>
            </a:pPr>
            <a:r>
              <a:rPr lang="fr-FR" b="1" dirty="0">
                <a:solidFill>
                  <a:schemeClr val="bg1">
                    <a:lumMod val="50000"/>
                  </a:schemeClr>
                </a:solidFill>
              </a:rPr>
              <a:t>2.2.3 Réforme territoriale et nouvelles institutions</a:t>
            </a:r>
          </a:p>
          <a:p>
            <a:pPr marL="760413" lvl="1" indent="263525" algn="just">
              <a:buNone/>
            </a:pPr>
            <a:r>
              <a:rPr lang="fr-FR" b="1" dirty="0"/>
              <a:t>2.2.4 Le nouvel esprit démocratique</a:t>
            </a:r>
          </a:p>
          <a:p>
            <a:pPr marL="360363" indent="263525" algn="just">
              <a:buNone/>
            </a:pPr>
            <a:r>
              <a:rPr lang="fr-FR" b="1" dirty="0" smtClean="0">
                <a:solidFill>
                  <a:schemeClr val="tx1">
                    <a:lumMod val="50000"/>
                    <a:lumOff val="50000"/>
                  </a:schemeClr>
                </a:solidFill>
              </a:rPr>
              <a:t>2.3 Les difficultés et critiques de la démocratie</a:t>
            </a:r>
          </a:p>
          <a:p>
            <a:pPr marL="0" indent="623888" algn="just">
              <a:buNone/>
            </a:pPr>
            <a:r>
              <a:rPr lang="fr-FR" b="1" dirty="0" smtClean="0">
                <a:solidFill>
                  <a:schemeClr val="tx1">
                    <a:lumMod val="50000"/>
                    <a:lumOff val="50000"/>
                  </a:schemeClr>
                </a:solidFill>
              </a:rPr>
              <a:t>2.4 	Lecture d’Aristophane</a:t>
            </a:r>
          </a:p>
        </p:txBody>
      </p:sp>
      <p:sp>
        <p:nvSpPr>
          <p:cNvPr id="5" name="Rectangle à coins arrondis 4"/>
          <p:cNvSpPr/>
          <p:nvPr/>
        </p:nvSpPr>
        <p:spPr>
          <a:xfrm>
            <a:off x="967748" y="5244474"/>
            <a:ext cx="7904727" cy="459845"/>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droite 5"/>
          <p:cNvSpPr/>
          <p:nvPr/>
        </p:nvSpPr>
        <p:spPr>
          <a:xfrm>
            <a:off x="302093" y="5178780"/>
            <a:ext cx="665655" cy="624077"/>
          </a:xfrm>
          <a:prstGeom prst="rightArrow">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01964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3917"/>
            <a:ext cx="8229600" cy="1154230"/>
          </a:xfrm>
          <a:ln w="25400">
            <a:solidFill>
              <a:srgbClr val="000090"/>
            </a:solidFill>
          </a:ln>
        </p:spPr>
        <p:txBody>
          <a:bodyPr vert="horz" lIns="91440" tIns="45720" rIns="91440" bIns="45720" rtlCol="0" anchor="ctr">
            <a:noAutofit/>
          </a:bodyPr>
          <a:lstStyle/>
          <a:p>
            <a:r>
              <a:rPr lang="fr-FR" sz="3200" dirty="0" smtClean="0"/>
              <a:t>Naissance d’une réflexion collective sur les mérites et limites de la démocratie</a:t>
            </a:r>
            <a:endParaRPr lang="fr-FR" sz="3200" dirty="0"/>
          </a:p>
        </p:txBody>
      </p:sp>
      <p:sp>
        <p:nvSpPr>
          <p:cNvPr id="3" name="Espace réservé du contenu 2"/>
          <p:cNvSpPr>
            <a:spLocks noGrp="1"/>
          </p:cNvSpPr>
          <p:nvPr>
            <p:ph idx="1"/>
          </p:nvPr>
        </p:nvSpPr>
        <p:spPr>
          <a:xfrm>
            <a:off x="457200" y="1675831"/>
            <a:ext cx="8229600" cy="4367860"/>
          </a:xfrm>
        </p:spPr>
        <p:txBody>
          <a:bodyPr>
            <a:noAutofit/>
          </a:bodyPr>
          <a:lstStyle/>
          <a:p>
            <a:pPr>
              <a:lnSpc>
                <a:spcPct val="90000"/>
              </a:lnSpc>
            </a:pPr>
            <a:r>
              <a:rPr lang="fr-FR" sz="2800" dirty="0"/>
              <a:t>Avec la démocratie, nait </a:t>
            </a:r>
            <a:r>
              <a:rPr lang="fr-FR" sz="2800" dirty="0" smtClean="0"/>
              <a:t>le débat sur les mérites et limites de la démocratie : la démocratie est réflexive.</a:t>
            </a:r>
            <a:endParaRPr lang="fr-FR" sz="2800" dirty="0"/>
          </a:p>
          <a:p>
            <a:pPr>
              <a:lnSpc>
                <a:spcPct val="90000"/>
              </a:lnSpc>
            </a:pPr>
            <a:r>
              <a:rPr lang="fr-FR" sz="2800" dirty="0"/>
              <a:t>Dès </a:t>
            </a:r>
            <a:r>
              <a:rPr lang="fr-FR" sz="2800" b="1" dirty="0" smtClean="0"/>
              <a:t>Hérodote</a:t>
            </a:r>
            <a:r>
              <a:rPr lang="fr-FR" sz="2800" dirty="0" smtClean="0"/>
              <a:t>, qui </a:t>
            </a:r>
            <a:r>
              <a:rPr lang="fr-FR" sz="2800" dirty="0"/>
              <a:t>est considéré comme le « père de l’Histoire </a:t>
            </a:r>
            <a:r>
              <a:rPr lang="fr-FR" sz="2800" dirty="0" smtClean="0"/>
              <a:t>» (expression de Cicéron), au </a:t>
            </a:r>
            <a:r>
              <a:rPr lang="fr-FR" sz="2800" cap="small" dirty="0" err="1"/>
              <a:t>v</a:t>
            </a:r>
            <a:r>
              <a:rPr lang="fr-FR" sz="2800" baseline="30000" dirty="0" err="1"/>
              <a:t>e</a:t>
            </a:r>
            <a:r>
              <a:rPr lang="fr-FR" sz="2800" baseline="30000" dirty="0"/>
              <a:t> </a:t>
            </a:r>
            <a:r>
              <a:rPr lang="fr-FR" sz="2800" dirty="0"/>
              <a:t>siècle av. J.-C., les mérites du « pouvoir du peuple </a:t>
            </a:r>
            <a:r>
              <a:rPr lang="fr-FR" sz="2800" dirty="0" smtClean="0"/>
              <a:t>» </a:t>
            </a:r>
            <a:r>
              <a:rPr lang="fr-FR" sz="2800" dirty="0"/>
              <a:t>sont </a:t>
            </a:r>
            <a:r>
              <a:rPr lang="fr-FR" sz="2800" dirty="0" smtClean="0"/>
              <a:t>discutés, comparativement à ceux de l’</a:t>
            </a:r>
            <a:r>
              <a:rPr lang="fr-FR" sz="2800" b="1" dirty="0" smtClean="0"/>
              <a:t>oligarchie</a:t>
            </a:r>
            <a:r>
              <a:rPr lang="fr-FR" sz="2800" dirty="0" smtClean="0"/>
              <a:t> </a:t>
            </a:r>
            <a:r>
              <a:rPr lang="fr-FR" sz="2800" dirty="0"/>
              <a:t>et de la </a:t>
            </a:r>
            <a:r>
              <a:rPr lang="fr-FR" sz="2800" b="1" dirty="0" smtClean="0"/>
              <a:t>monarchie</a:t>
            </a:r>
            <a:r>
              <a:rPr lang="fr-FR" sz="2800" dirty="0" smtClean="0"/>
              <a:t>.</a:t>
            </a:r>
          </a:p>
          <a:p>
            <a:pPr>
              <a:lnSpc>
                <a:spcPct val="90000"/>
              </a:lnSpc>
            </a:pPr>
            <a:r>
              <a:rPr lang="fr-FR" sz="2800" b="1" dirty="0" smtClean="0"/>
              <a:t>L’oligarchie</a:t>
            </a:r>
            <a:r>
              <a:rPr lang="fr-FR" sz="2800" dirty="0" smtClean="0"/>
              <a:t> </a:t>
            </a:r>
            <a:r>
              <a:rPr lang="fr-FR" sz="2800" dirty="0"/>
              <a:t>est incarnée par </a:t>
            </a:r>
            <a:r>
              <a:rPr lang="fr-FR" sz="2800" b="1" dirty="0"/>
              <a:t>Sparte</a:t>
            </a:r>
            <a:r>
              <a:rPr lang="fr-FR" sz="2800" dirty="0"/>
              <a:t>, la </a:t>
            </a:r>
            <a:r>
              <a:rPr lang="fr-FR" sz="2800" b="1" dirty="0"/>
              <a:t>monarchie</a:t>
            </a:r>
            <a:r>
              <a:rPr lang="fr-FR" sz="2800" dirty="0"/>
              <a:t> par </a:t>
            </a:r>
            <a:r>
              <a:rPr lang="fr-FR" sz="2800" b="1" dirty="0"/>
              <a:t>l’empire</a:t>
            </a:r>
            <a:r>
              <a:rPr lang="fr-FR" sz="2800" dirty="0"/>
              <a:t> </a:t>
            </a:r>
            <a:r>
              <a:rPr lang="fr-FR" sz="2800" b="1" dirty="0"/>
              <a:t>perse</a:t>
            </a:r>
            <a:r>
              <a:rPr lang="fr-FR" sz="2800" dirty="0" smtClean="0"/>
              <a:t>.</a:t>
            </a:r>
            <a:endParaRPr lang="fr-FR" sz="2800" dirty="0"/>
          </a:p>
        </p:txBody>
      </p:sp>
    </p:spTree>
    <p:extLst>
      <p:ext uri="{BB962C8B-B14F-4D97-AF65-F5344CB8AC3E}">
        <p14:creationId xmlns:p14="http://schemas.microsoft.com/office/powerpoint/2010/main" val="4128804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16002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solidFill>
            <a:srgbClr val="FFFFFF"/>
          </a:solidFill>
          <a:ln w="25400">
            <a:solidFill>
              <a:srgbClr val="000090"/>
            </a:solidFill>
          </a:ln>
        </p:spPr>
        <p:txBody>
          <a:bodyPr vert="horz" lIns="91440" tIns="45720" rIns="91440" bIns="45720" rtlCol="0" anchor="ctr">
            <a:normAutofit fontScale="90000"/>
          </a:bodyPr>
          <a:lstStyle/>
          <a:p>
            <a:r>
              <a:rPr lang="fr-FR" sz="3600" dirty="0" smtClean="0"/>
              <a:t>Démocratie et philosophie à Athènes : </a:t>
            </a:r>
            <a:br>
              <a:rPr lang="fr-FR" sz="3600" dirty="0" smtClean="0"/>
            </a:br>
            <a:r>
              <a:rPr lang="fr-FR" sz="3600" dirty="0" smtClean="0"/>
              <a:t> un paradoxe ?</a:t>
            </a:r>
            <a:endParaRPr lang="fr-FR" sz="3600" dirty="0"/>
          </a:p>
        </p:txBody>
      </p:sp>
      <p:sp>
        <p:nvSpPr>
          <p:cNvPr id="3" name="Espace réservé du contenu 2"/>
          <p:cNvSpPr>
            <a:spLocks noGrp="1"/>
          </p:cNvSpPr>
          <p:nvPr>
            <p:ph idx="1"/>
          </p:nvPr>
        </p:nvSpPr>
        <p:spPr>
          <a:xfrm>
            <a:off x="457200" y="1600200"/>
            <a:ext cx="8229600" cy="4525963"/>
          </a:xfrm>
        </p:spPr>
        <p:txBody>
          <a:bodyPr>
            <a:normAutofit/>
          </a:bodyPr>
          <a:lstStyle/>
          <a:p>
            <a:pPr marL="0" indent="0">
              <a:buNone/>
            </a:pPr>
            <a:r>
              <a:rPr lang="fr-FR" dirty="0" smtClean="0"/>
              <a:t>Un paradoxe s’impose : la philosophie semble avoir la démocratie </a:t>
            </a:r>
            <a:r>
              <a:rPr lang="fr-FR" b="1" dirty="0" smtClean="0"/>
              <a:t>comme une de ses conditions historiques d’épanouissement</a:t>
            </a:r>
            <a:r>
              <a:rPr lang="fr-FR" dirty="0" smtClean="0"/>
              <a:t>, et, en même temps, elle se constitue originairement avec Platon comme une </a:t>
            </a:r>
            <a:r>
              <a:rPr lang="fr-FR" b="1" dirty="0" smtClean="0"/>
              <a:t>critique de la démocratie</a:t>
            </a:r>
            <a:r>
              <a:rPr lang="fr-FR" dirty="0" smtClean="0"/>
              <a:t>.</a:t>
            </a:r>
          </a:p>
          <a:p>
            <a:pPr marL="0" indent="0">
              <a:buNone/>
            </a:pPr>
            <a:endParaRPr lang="fr-FR" dirty="0" smtClean="0"/>
          </a:p>
          <a:p>
            <a:pPr marL="0" indent="0" algn="ctr">
              <a:buNone/>
            </a:pPr>
            <a:r>
              <a:rPr lang="fr-FR" dirty="0" smtClean="0">
                <a:solidFill>
                  <a:srgbClr val="FF0000"/>
                </a:solidFill>
              </a:rPr>
              <a:t>POURQUOI UN TEL PARADOXE ? QUEL SENS LUI DONNER ?</a:t>
            </a:r>
            <a:endParaRPr lang="fr-FR" dirty="0">
              <a:solidFill>
                <a:srgbClr val="FF0000"/>
              </a:solidFill>
            </a:endParaRPr>
          </a:p>
        </p:txBody>
      </p:sp>
    </p:spTree>
    <p:extLst>
      <p:ext uri="{BB962C8B-B14F-4D97-AF65-F5344CB8AC3E}">
        <p14:creationId xmlns:p14="http://schemas.microsoft.com/office/powerpoint/2010/main" val="1957320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04900"/>
          </a:xfrm>
          <a:ln w="25400">
            <a:solidFill>
              <a:srgbClr val="000090"/>
            </a:solidFill>
          </a:ln>
        </p:spPr>
        <p:txBody>
          <a:bodyPr vert="horz" lIns="91440" tIns="45720" rIns="91440" bIns="45720" rtlCol="0" anchor="ctr">
            <a:noAutofit/>
          </a:bodyPr>
          <a:lstStyle/>
          <a:p>
            <a:r>
              <a:rPr lang="fr-FR" sz="3200" dirty="0"/>
              <a:t>Hérodote, </a:t>
            </a:r>
            <a:r>
              <a:rPr lang="fr-FR" sz="3200" i="1" dirty="0"/>
              <a:t>Enquête</a:t>
            </a:r>
            <a:r>
              <a:rPr lang="fr-FR" sz="3200" dirty="0"/>
              <a:t>, III, §</a:t>
            </a:r>
            <a:r>
              <a:rPr lang="fr-FR" sz="3200" dirty="0" smtClean="0"/>
              <a:t>80 : éloge de la démocratie</a:t>
            </a:r>
            <a:endParaRPr lang="fr-FR" sz="3200" dirty="0"/>
          </a:p>
        </p:txBody>
      </p:sp>
      <p:sp>
        <p:nvSpPr>
          <p:cNvPr id="3" name="Espace réservé du contenu 2"/>
          <p:cNvSpPr>
            <a:spLocks noGrp="1"/>
          </p:cNvSpPr>
          <p:nvPr>
            <p:ph idx="1"/>
          </p:nvPr>
        </p:nvSpPr>
        <p:spPr>
          <a:xfrm>
            <a:off x="457200" y="1568835"/>
            <a:ext cx="8229600" cy="4223028"/>
          </a:xfrm>
        </p:spPr>
        <p:txBody>
          <a:bodyPr>
            <a:normAutofit/>
          </a:bodyPr>
          <a:lstStyle/>
          <a:p>
            <a:pPr marL="0" indent="0">
              <a:buNone/>
            </a:pPr>
            <a:r>
              <a:rPr lang="fr-FR" sz="2800" dirty="0" smtClean="0">
                <a:solidFill>
                  <a:srgbClr val="000090"/>
                </a:solidFill>
              </a:rPr>
              <a:t>« Au </a:t>
            </a:r>
            <a:r>
              <a:rPr lang="fr-FR" sz="2800" dirty="0">
                <a:solidFill>
                  <a:srgbClr val="000090"/>
                </a:solidFill>
              </a:rPr>
              <a:t>contraire, le gouvernement du peuple, tout d'abord</a:t>
            </a:r>
            <a:r>
              <a:rPr lang="fr-FR" sz="2800" dirty="0" smtClean="0">
                <a:solidFill>
                  <a:srgbClr val="000090"/>
                </a:solidFill>
              </a:rPr>
              <a:t>, porte </a:t>
            </a:r>
            <a:r>
              <a:rPr lang="fr-FR" sz="2800" dirty="0">
                <a:solidFill>
                  <a:srgbClr val="000090"/>
                </a:solidFill>
              </a:rPr>
              <a:t>le plus beau de tous les noms : isonomie. Puis, il ne s'y fait rien de ce que fait le monarque : </a:t>
            </a:r>
            <a:r>
              <a:rPr lang="fr-FR" sz="2800" dirty="0" smtClean="0">
                <a:solidFill>
                  <a:srgbClr val="000090"/>
                </a:solidFill>
              </a:rPr>
              <a:t>on y </a:t>
            </a:r>
            <a:r>
              <a:rPr lang="fr-FR" sz="2800" dirty="0">
                <a:solidFill>
                  <a:srgbClr val="000090"/>
                </a:solidFill>
              </a:rPr>
              <a:t>obtient les magistratures par le sort, on y rend compte de </a:t>
            </a:r>
            <a:r>
              <a:rPr lang="fr-FR" sz="2800" dirty="0" smtClean="0">
                <a:solidFill>
                  <a:srgbClr val="000090"/>
                </a:solidFill>
              </a:rPr>
              <a:t>l'autorité </a:t>
            </a:r>
            <a:r>
              <a:rPr lang="fr-FR" sz="2800" dirty="0">
                <a:solidFill>
                  <a:srgbClr val="000090"/>
                </a:solidFill>
              </a:rPr>
              <a:t>qu'on exerce, toutes les </a:t>
            </a:r>
            <a:r>
              <a:rPr lang="fr-FR" sz="2800" dirty="0" smtClean="0">
                <a:solidFill>
                  <a:srgbClr val="000090"/>
                </a:solidFill>
              </a:rPr>
              <a:t>délibérations y </a:t>
            </a:r>
            <a:r>
              <a:rPr lang="fr-FR" sz="2800" dirty="0">
                <a:solidFill>
                  <a:srgbClr val="000090"/>
                </a:solidFill>
              </a:rPr>
              <a:t>sont soumises au public. J'opine donc pour que nous renoncions à la monarchie et </a:t>
            </a:r>
            <a:r>
              <a:rPr lang="fr-FR" sz="2800" dirty="0" smtClean="0">
                <a:solidFill>
                  <a:srgbClr val="000090"/>
                </a:solidFill>
              </a:rPr>
              <a:t>que nous </a:t>
            </a:r>
            <a:r>
              <a:rPr lang="fr-FR" sz="2800" dirty="0">
                <a:solidFill>
                  <a:srgbClr val="000090"/>
                </a:solidFill>
              </a:rPr>
              <a:t>élevions le </a:t>
            </a:r>
            <a:r>
              <a:rPr lang="fr-FR" sz="2800" dirty="0" smtClean="0">
                <a:solidFill>
                  <a:srgbClr val="000090"/>
                </a:solidFill>
              </a:rPr>
              <a:t>peuple au </a:t>
            </a:r>
            <a:r>
              <a:rPr lang="fr-FR" sz="2800" dirty="0">
                <a:solidFill>
                  <a:srgbClr val="000090"/>
                </a:solidFill>
              </a:rPr>
              <a:t>pouvoir ; car c'est dans le nombre que tout réside</a:t>
            </a:r>
            <a:r>
              <a:rPr lang="fr-FR" sz="2800" dirty="0" smtClean="0">
                <a:solidFill>
                  <a:srgbClr val="000090"/>
                </a:solidFill>
              </a:rPr>
              <a:t>. »</a:t>
            </a:r>
            <a:endParaRPr lang="fr-FR" sz="2800" dirty="0">
              <a:solidFill>
                <a:srgbClr val="000090"/>
              </a:solidFill>
            </a:endParaRPr>
          </a:p>
        </p:txBody>
      </p:sp>
      <p:sp>
        <p:nvSpPr>
          <p:cNvPr id="4" name="Rectangle 3"/>
          <p:cNvSpPr/>
          <p:nvPr/>
        </p:nvSpPr>
        <p:spPr>
          <a:xfrm>
            <a:off x="457200" y="5390492"/>
            <a:ext cx="8229600" cy="1384995"/>
          </a:xfrm>
          <a:prstGeom prst="rect">
            <a:avLst/>
          </a:prstGeom>
        </p:spPr>
        <p:txBody>
          <a:bodyPr wrap="square">
            <a:spAutoFit/>
          </a:bodyPr>
          <a:lstStyle/>
          <a:p>
            <a:pPr algn="ctr"/>
            <a:r>
              <a:rPr lang="fr-FR" sz="2800" cap="all" dirty="0" smtClean="0">
                <a:solidFill>
                  <a:srgbClr val="FF0000"/>
                </a:solidFill>
              </a:rPr>
              <a:t>Quels arguments en faveur de la démocratie donne le texte ? Parmi ces arguments, lesquels vous semblent être actuels ?</a:t>
            </a:r>
            <a:endParaRPr lang="fr-FR" sz="2800" cap="all" dirty="0">
              <a:solidFill>
                <a:srgbClr val="FF0000"/>
              </a:solidFill>
            </a:endParaRPr>
          </a:p>
        </p:txBody>
      </p:sp>
    </p:spTree>
    <p:extLst>
      <p:ext uri="{BB962C8B-B14F-4D97-AF65-F5344CB8AC3E}">
        <p14:creationId xmlns:p14="http://schemas.microsoft.com/office/powerpoint/2010/main" val="2047075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L’esprit de la démocratie selon Thucydide</a:t>
            </a:r>
            <a:endParaRPr lang="fr-FR" sz="3200" dirty="0"/>
          </a:p>
        </p:txBody>
      </p:sp>
      <p:sp>
        <p:nvSpPr>
          <p:cNvPr id="3" name="Espace réservé du contenu 2"/>
          <p:cNvSpPr>
            <a:spLocks noGrp="1"/>
          </p:cNvSpPr>
          <p:nvPr>
            <p:ph idx="1"/>
          </p:nvPr>
        </p:nvSpPr>
        <p:spPr>
          <a:xfrm>
            <a:off x="457200" y="1510922"/>
            <a:ext cx="8229600" cy="5347077"/>
          </a:xfrm>
        </p:spPr>
        <p:txBody>
          <a:bodyPr>
            <a:noAutofit/>
          </a:bodyPr>
          <a:lstStyle/>
          <a:p>
            <a:pPr>
              <a:lnSpc>
                <a:spcPct val="90000"/>
              </a:lnSpc>
            </a:pPr>
            <a:r>
              <a:rPr lang="fr-FR" dirty="0"/>
              <a:t>Pour comprendre le nouvel esprit de ce régime démocratique, nous </a:t>
            </a:r>
            <a:r>
              <a:rPr lang="fr-FR" dirty="0" smtClean="0"/>
              <a:t>pouvons lire un </a:t>
            </a:r>
            <a:r>
              <a:rPr lang="fr-FR" dirty="0"/>
              <a:t>extrait de </a:t>
            </a:r>
            <a:r>
              <a:rPr lang="fr-FR" dirty="0" smtClean="0"/>
              <a:t>« l’Oraison funèbre » </a:t>
            </a:r>
            <a:r>
              <a:rPr lang="fr-FR" dirty="0"/>
              <a:t>prononcée en 431 par </a:t>
            </a:r>
            <a:r>
              <a:rPr lang="fr-FR" b="1" dirty="0" smtClean="0"/>
              <a:t>Périclès </a:t>
            </a:r>
            <a:r>
              <a:rPr lang="fr-FR" dirty="0" smtClean="0"/>
              <a:t>(texte plus tardif que le précédent), </a:t>
            </a:r>
            <a:r>
              <a:rPr lang="fr-FR" dirty="0"/>
              <a:t>le grand homme de l’Athènes classique – au point qu’on a pu écrire que le V</a:t>
            </a:r>
            <a:r>
              <a:rPr lang="fr-FR" baseline="30000" dirty="0"/>
              <a:t>e</a:t>
            </a:r>
            <a:r>
              <a:rPr lang="fr-FR" dirty="0"/>
              <a:t> siècle était le siècle de </a:t>
            </a:r>
            <a:r>
              <a:rPr lang="fr-FR" b="1" dirty="0"/>
              <a:t>Périclès</a:t>
            </a:r>
            <a:r>
              <a:rPr lang="fr-FR" dirty="0"/>
              <a:t> –, un an après le début de la Guerre du </a:t>
            </a:r>
            <a:r>
              <a:rPr lang="fr-FR" dirty="0" smtClean="0"/>
              <a:t>Péloponnèse.</a:t>
            </a:r>
          </a:p>
          <a:p>
            <a:pPr>
              <a:lnSpc>
                <a:spcPct val="90000"/>
              </a:lnSpc>
            </a:pPr>
            <a:r>
              <a:rPr lang="fr-FR" dirty="0" smtClean="0"/>
              <a:t>C’est un </a:t>
            </a:r>
            <a:r>
              <a:rPr lang="fr-FR" dirty="0"/>
              <a:t>discours </a:t>
            </a:r>
            <a:r>
              <a:rPr lang="fr-FR" dirty="0" smtClean="0"/>
              <a:t>restitué par le grand historien </a:t>
            </a:r>
            <a:r>
              <a:rPr lang="fr-FR" b="1" dirty="0" smtClean="0"/>
              <a:t>Thucydide</a:t>
            </a:r>
            <a:r>
              <a:rPr lang="fr-FR" dirty="0" smtClean="0"/>
              <a:t>, </a:t>
            </a:r>
            <a:r>
              <a:rPr lang="fr-FR" dirty="0"/>
              <a:t>dans son </a:t>
            </a:r>
            <a:r>
              <a:rPr lang="fr-FR" dirty="0" smtClean="0"/>
              <a:t>histoire </a:t>
            </a:r>
            <a:r>
              <a:rPr lang="fr-FR" dirty="0"/>
              <a:t>de </a:t>
            </a:r>
            <a:r>
              <a:rPr lang="fr-FR" i="1" dirty="0" smtClean="0"/>
              <a:t>La </a:t>
            </a:r>
            <a:r>
              <a:rPr lang="fr-FR" i="1" dirty="0"/>
              <a:t>guerre du </a:t>
            </a:r>
            <a:r>
              <a:rPr lang="fr-FR" i="1" dirty="0" smtClean="0"/>
              <a:t>Péloponnèse</a:t>
            </a:r>
            <a:r>
              <a:rPr lang="fr-FR" dirty="0" smtClean="0"/>
              <a:t>.</a:t>
            </a:r>
          </a:p>
          <a:p>
            <a:pPr marL="0" indent="0" algn="ctr">
              <a:lnSpc>
                <a:spcPct val="90000"/>
              </a:lnSpc>
              <a:buNone/>
            </a:pPr>
            <a:r>
              <a:rPr lang="fr-FR" cap="all" dirty="0" smtClean="0">
                <a:solidFill>
                  <a:srgbClr val="FF0000"/>
                </a:solidFill>
              </a:rPr>
              <a:t>L’extrait se trouve l’édition </a:t>
            </a:r>
            <a:r>
              <a:rPr lang="fr-FR" cap="all" dirty="0">
                <a:solidFill>
                  <a:srgbClr val="FF0000"/>
                </a:solidFill>
              </a:rPr>
              <a:t>GF des </a:t>
            </a:r>
            <a:r>
              <a:rPr lang="fr-FR" i="1" cap="all" dirty="0">
                <a:solidFill>
                  <a:srgbClr val="FF0000"/>
                </a:solidFill>
              </a:rPr>
              <a:t>Cavaliers</a:t>
            </a:r>
            <a:r>
              <a:rPr lang="fr-FR" cap="all" dirty="0">
                <a:solidFill>
                  <a:srgbClr val="FF0000"/>
                </a:solidFill>
              </a:rPr>
              <a:t> et de </a:t>
            </a:r>
            <a:r>
              <a:rPr lang="fr-FR" i="1" cap="all" dirty="0">
                <a:solidFill>
                  <a:srgbClr val="FF0000"/>
                </a:solidFill>
              </a:rPr>
              <a:t>L’Assemblée</a:t>
            </a:r>
            <a:r>
              <a:rPr lang="fr-FR" cap="all" dirty="0">
                <a:solidFill>
                  <a:srgbClr val="FF0000"/>
                </a:solidFill>
              </a:rPr>
              <a:t> des femmes d’Aristophane, </a:t>
            </a:r>
            <a:r>
              <a:rPr lang="fr-FR" cap="all" dirty="0" smtClean="0">
                <a:solidFill>
                  <a:srgbClr val="FF0000"/>
                </a:solidFill>
              </a:rPr>
              <a:t>dans le </a:t>
            </a:r>
            <a:r>
              <a:rPr lang="fr-FR" cap="all" dirty="0">
                <a:solidFill>
                  <a:srgbClr val="FF0000"/>
                </a:solidFill>
              </a:rPr>
              <a:t>dossier à la page </a:t>
            </a:r>
            <a:r>
              <a:rPr lang="fr-FR" cap="all" dirty="0" smtClean="0">
                <a:solidFill>
                  <a:srgbClr val="FF0000"/>
                </a:solidFill>
              </a:rPr>
              <a:t>272</a:t>
            </a:r>
            <a:r>
              <a:rPr lang="fr-FR" cap="all" dirty="0">
                <a:solidFill>
                  <a:srgbClr val="FF0000"/>
                </a:solidFill>
              </a:rPr>
              <a:t>.</a:t>
            </a:r>
            <a:endParaRPr lang="fr-FR" dirty="0">
              <a:solidFill>
                <a:srgbClr val="FF0000"/>
              </a:solidFill>
            </a:endParaRPr>
          </a:p>
        </p:txBody>
      </p:sp>
    </p:spTree>
    <p:extLst>
      <p:ext uri="{BB962C8B-B14F-4D97-AF65-F5344CB8AC3E}">
        <p14:creationId xmlns:p14="http://schemas.microsoft.com/office/powerpoint/2010/main" val="753129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84127"/>
          </a:xfrm>
          <a:ln w="25400">
            <a:solidFill>
              <a:srgbClr val="000090"/>
            </a:solidFill>
          </a:ln>
        </p:spPr>
        <p:txBody>
          <a:bodyPr vert="horz" lIns="91440" tIns="45720" rIns="91440" bIns="45720" rtlCol="0" anchor="ctr">
            <a:normAutofit/>
          </a:bodyPr>
          <a:lstStyle/>
          <a:p>
            <a:r>
              <a:rPr lang="fr-FR" sz="3200" dirty="0" smtClean="0"/>
              <a:t>Les valeurs de la démocratie, selon Thucydide</a:t>
            </a:r>
            <a:endParaRPr lang="fr-FR" sz="3200" dirty="0"/>
          </a:p>
        </p:txBody>
      </p:sp>
      <p:sp>
        <p:nvSpPr>
          <p:cNvPr id="3" name="Espace réservé du contenu 2"/>
          <p:cNvSpPr>
            <a:spLocks noGrp="1"/>
          </p:cNvSpPr>
          <p:nvPr>
            <p:ph idx="1"/>
          </p:nvPr>
        </p:nvSpPr>
        <p:spPr>
          <a:xfrm>
            <a:off x="522888" y="1525845"/>
            <a:ext cx="8229600" cy="4671126"/>
          </a:xfrm>
        </p:spPr>
        <p:txBody>
          <a:bodyPr>
            <a:normAutofit lnSpcReduction="10000"/>
          </a:bodyPr>
          <a:lstStyle/>
          <a:p>
            <a:pPr marL="0" indent="0">
              <a:lnSpc>
                <a:spcPct val="90000"/>
              </a:lnSpc>
              <a:buNone/>
            </a:pPr>
            <a:r>
              <a:rPr lang="fr-FR" sz="2600" dirty="0" smtClean="0">
                <a:solidFill>
                  <a:srgbClr val="000090"/>
                </a:solidFill>
              </a:rPr>
              <a:t>« Notre </a:t>
            </a:r>
            <a:r>
              <a:rPr lang="fr-FR" sz="2600" dirty="0">
                <a:solidFill>
                  <a:srgbClr val="000090"/>
                </a:solidFill>
              </a:rPr>
              <a:t>constitution politique n’a rien à envier aux lois qui régissent nos voisins ; loin d’imiter les autres, nous donnons l’exemple à suivre. Du fait que l’État, chez nous, est administré dans l’intérêt de la masse et non d’une minorité, notre régime a pris le nom de démocratie. En ce qui concerne les différends particuliers, l’égalité est assurée à tous par les lois ; mais en ce qui concerne la participation à la vie publique, chacun obtient la considération en fonction de son mérite, et la classe à laquelle il appartient importe moins que sa valeur personnelle ; enfin, nul n’est gêné par la pauvreté et l’obscurité de sa condition sociale, s’il peut rendre des services à la cité</a:t>
            </a:r>
            <a:r>
              <a:rPr lang="fr-FR" sz="2600" dirty="0" smtClean="0">
                <a:solidFill>
                  <a:srgbClr val="000090"/>
                </a:solidFill>
              </a:rPr>
              <a:t>. » </a:t>
            </a:r>
            <a:r>
              <a:rPr lang="fr-FR" sz="2600" dirty="0">
                <a:solidFill>
                  <a:srgbClr val="000090"/>
                </a:solidFill>
              </a:rPr>
              <a:t>(</a:t>
            </a:r>
            <a:r>
              <a:rPr lang="fr-FR" sz="2600" dirty="0" smtClean="0">
                <a:solidFill>
                  <a:srgbClr val="000090"/>
                </a:solidFill>
              </a:rPr>
              <a:t>Thucydide</a:t>
            </a:r>
            <a:r>
              <a:rPr lang="fr-FR" sz="2600" dirty="0">
                <a:solidFill>
                  <a:srgbClr val="000090"/>
                </a:solidFill>
              </a:rPr>
              <a:t>, </a:t>
            </a:r>
            <a:r>
              <a:rPr lang="fr-FR" sz="2600" i="1" dirty="0" smtClean="0">
                <a:solidFill>
                  <a:srgbClr val="000090"/>
                </a:solidFill>
              </a:rPr>
              <a:t>La guerre </a:t>
            </a:r>
            <a:r>
              <a:rPr lang="fr-FR" sz="2600" i="1" dirty="0">
                <a:solidFill>
                  <a:srgbClr val="000090"/>
                </a:solidFill>
              </a:rPr>
              <a:t>du Péloponnèse</a:t>
            </a:r>
            <a:r>
              <a:rPr lang="fr-FR" sz="2600" dirty="0">
                <a:solidFill>
                  <a:srgbClr val="000090"/>
                </a:solidFill>
              </a:rPr>
              <a:t>, II, </a:t>
            </a:r>
            <a:r>
              <a:rPr lang="fr-FR" sz="2600" dirty="0" smtClean="0">
                <a:solidFill>
                  <a:srgbClr val="000090"/>
                </a:solidFill>
              </a:rPr>
              <a:t>XXXVII</a:t>
            </a:r>
            <a:r>
              <a:rPr lang="fr-FR" sz="2600" dirty="0">
                <a:solidFill>
                  <a:srgbClr val="000090"/>
                </a:solidFill>
              </a:rPr>
              <a:t>)</a:t>
            </a:r>
          </a:p>
        </p:txBody>
      </p:sp>
      <p:sp>
        <p:nvSpPr>
          <p:cNvPr id="4" name="Espace réservé du contenu 2"/>
          <p:cNvSpPr txBox="1">
            <a:spLocks/>
          </p:cNvSpPr>
          <p:nvPr/>
        </p:nvSpPr>
        <p:spPr>
          <a:xfrm>
            <a:off x="522888" y="5813761"/>
            <a:ext cx="8229600" cy="84490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cap="all" dirty="0" smtClean="0">
                <a:solidFill>
                  <a:srgbClr val="FF0000"/>
                </a:solidFill>
              </a:rPr>
              <a:t>Dans cet extrait, comment s’articulent la liberté et l’égalité ?</a:t>
            </a:r>
          </a:p>
          <a:p>
            <a:pPr marL="0" indent="0">
              <a:buFont typeface="Arial"/>
              <a:buNone/>
            </a:pPr>
            <a:endParaRPr lang="fr-FR" dirty="0">
              <a:solidFill>
                <a:srgbClr val="000090"/>
              </a:solidFill>
            </a:endParaRPr>
          </a:p>
        </p:txBody>
      </p:sp>
    </p:spTree>
    <p:extLst>
      <p:ext uri="{BB962C8B-B14F-4D97-AF65-F5344CB8AC3E}">
        <p14:creationId xmlns:p14="http://schemas.microsoft.com/office/powerpoint/2010/main" val="4019245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84127"/>
          </a:xfrm>
          <a:ln w="25400">
            <a:solidFill>
              <a:srgbClr val="000090"/>
            </a:solidFill>
          </a:ln>
        </p:spPr>
        <p:txBody>
          <a:bodyPr vert="horz" lIns="91440" tIns="45720" rIns="91440" bIns="45720" rtlCol="0" anchor="ctr">
            <a:normAutofit/>
          </a:bodyPr>
          <a:lstStyle/>
          <a:p>
            <a:r>
              <a:rPr lang="fr-FR" sz="3200" dirty="0" smtClean="0"/>
              <a:t>Les valeurs de la démocratie, selon Thucydide</a:t>
            </a:r>
            <a:endParaRPr lang="fr-FR" sz="3200" dirty="0"/>
          </a:p>
        </p:txBody>
      </p:sp>
      <p:sp>
        <p:nvSpPr>
          <p:cNvPr id="3" name="Espace réservé du contenu 2"/>
          <p:cNvSpPr>
            <a:spLocks noGrp="1"/>
          </p:cNvSpPr>
          <p:nvPr>
            <p:ph idx="1"/>
          </p:nvPr>
        </p:nvSpPr>
        <p:spPr>
          <a:xfrm>
            <a:off x="522888" y="1525845"/>
            <a:ext cx="8229600" cy="5329906"/>
          </a:xfrm>
        </p:spPr>
        <p:txBody>
          <a:bodyPr>
            <a:normAutofit fontScale="92500"/>
          </a:bodyPr>
          <a:lstStyle/>
          <a:p>
            <a:pPr marL="0" indent="0">
              <a:buNone/>
            </a:pPr>
            <a:r>
              <a:rPr lang="fr-FR" dirty="0" smtClean="0">
                <a:solidFill>
                  <a:srgbClr val="000090"/>
                </a:solidFill>
              </a:rPr>
              <a:t>« Notre </a:t>
            </a:r>
            <a:r>
              <a:rPr lang="fr-FR" dirty="0">
                <a:solidFill>
                  <a:srgbClr val="000090"/>
                </a:solidFill>
              </a:rPr>
              <a:t>constitution politique n’a rien à envier aux lois qui régissent nos voisins ; loin d’imiter les autres, nous donnons l’exemple à suivre. Du fait que l’État, chez nous, est administré dans l’intérêt de la masse et non d’une minorité, notre régime a pris le nom de démocratie. En ce qui concerne les différends particuliers, l’égalité est assurée à tous par les lois ; mais en ce qui concerne la participation à la vie publique, chacun obtient la considération en fonction de son mérite, et la classe à laquelle il appartient importe moins que sa valeur personnelle ; enfin, nul n’est gêné par la pauvreté et l’obscurité de sa condition sociale, s’il peut rendre des services à la cité</a:t>
            </a:r>
            <a:r>
              <a:rPr lang="fr-FR" dirty="0" smtClean="0">
                <a:solidFill>
                  <a:srgbClr val="000090"/>
                </a:solidFill>
              </a:rPr>
              <a:t>. » </a:t>
            </a:r>
            <a:r>
              <a:rPr lang="fr-FR" dirty="0">
                <a:solidFill>
                  <a:srgbClr val="000090"/>
                </a:solidFill>
              </a:rPr>
              <a:t>(</a:t>
            </a:r>
            <a:r>
              <a:rPr lang="fr-FR" dirty="0" smtClean="0">
                <a:solidFill>
                  <a:srgbClr val="000090"/>
                </a:solidFill>
              </a:rPr>
              <a:t>Thucydide</a:t>
            </a:r>
            <a:r>
              <a:rPr lang="fr-FR" dirty="0">
                <a:solidFill>
                  <a:srgbClr val="000090"/>
                </a:solidFill>
              </a:rPr>
              <a:t>, </a:t>
            </a:r>
            <a:r>
              <a:rPr lang="fr-FR" i="1" dirty="0" smtClean="0">
                <a:solidFill>
                  <a:srgbClr val="000090"/>
                </a:solidFill>
              </a:rPr>
              <a:t>La guerre </a:t>
            </a:r>
            <a:r>
              <a:rPr lang="fr-FR" i="1" dirty="0">
                <a:solidFill>
                  <a:srgbClr val="000090"/>
                </a:solidFill>
              </a:rPr>
              <a:t>du Péloponnèse</a:t>
            </a:r>
            <a:r>
              <a:rPr lang="fr-FR" dirty="0">
                <a:solidFill>
                  <a:srgbClr val="000090"/>
                </a:solidFill>
              </a:rPr>
              <a:t>, II, </a:t>
            </a:r>
            <a:r>
              <a:rPr lang="fr-FR" dirty="0" smtClean="0">
                <a:solidFill>
                  <a:srgbClr val="000090"/>
                </a:solidFill>
              </a:rPr>
              <a:t>XXXVII</a:t>
            </a:r>
            <a:r>
              <a:rPr lang="fr-FR" dirty="0">
                <a:solidFill>
                  <a:srgbClr val="000090"/>
                </a:solidFill>
              </a:rPr>
              <a:t>)</a:t>
            </a:r>
          </a:p>
        </p:txBody>
      </p:sp>
    </p:spTree>
    <p:extLst>
      <p:ext uri="{BB962C8B-B14F-4D97-AF65-F5344CB8AC3E}">
        <p14:creationId xmlns:p14="http://schemas.microsoft.com/office/powerpoint/2010/main" val="3587469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115893"/>
            <a:ext cx="8229600" cy="688445"/>
          </a:xfrm>
          <a:ln w="25400">
            <a:solidFill>
              <a:srgbClr val="4F81BD"/>
            </a:solidFill>
          </a:ln>
        </p:spPr>
        <p:txBody>
          <a:bodyPr>
            <a:normAutofit/>
          </a:bodyPr>
          <a:lstStyle/>
          <a:p>
            <a:r>
              <a:rPr lang="fr-FR" dirty="0" smtClean="0"/>
              <a:t>Plan de la deuxième séquence</a:t>
            </a:r>
            <a:endParaRPr lang="fr-FR" dirty="0"/>
          </a:p>
        </p:txBody>
      </p:sp>
      <p:sp>
        <p:nvSpPr>
          <p:cNvPr id="3" name="Espace réservé du contenu 2"/>
          <p:cNvSpPr>
            <a:spLocks noGrp="1"/>
          </p:cNvSpPr>
          <p:nvPr>
            <p:ph idx="1"/>
          </p:nvPr>
        </p:nvSpPr>
        <p:spPr>
          <a:xfrm>
            <a:off x="457200" y="910173"/>
            <a:ext cx="8229600" cy="4995327"/>
          </a:xfrm>
        </p:spPr>
        <p:txBody>
          <a:bodyPr>
            <a:normAutofit/>
          </a:bodyPr>
          <a:lstStyle/>
          <a:p>
            <a:pPr marL="0" indent="0" algn="just">
              <a:buNone/>
            </a:pPr>
            <a:r>
              <a:rPr lang="fr-FR" b="1" dirty="0" smtClean="0">
                <a:solidFill>
                  <a:srgbClr val="000000"/>
                </a:solidFill>
              </a:rPr>
              <a:t>2</a:t>
            </a:r>
            <a:r>
              <a:rPr lang="fr-FR" dirty="0" smtClean="0">
                <a:solidFill>
                  <a:srgbClr val="000000"/>
                </a:solidFill>
              </a:rPr>
              <a:t>	</a:t>
            </a:r>
            <a:r>
              <a:rPr lang="fr-FR" b="1" dirty="0" smtClean="0">
                <a:solidFill>
                  <a:srgbClr val="000000"/>
                </a:solidFill>
              </a:rPr>
              <a:t>La naissance de la démocratie à Athènes et ses critiques</a:t>
            </a:r>
            <a:endParaRPr lang="fr-FR" b="1" dirty="0">
              <a:solidFill>
                <a:srgbClr val="000000"/>
              </a:solidFill>
            </a:endParaRPr>
          </a:p>
          <a:p>
            <a:pPr marL="360363" indent="263525" algn="just">
              <a:buNone/>
            </a:pPr>
            <a:r>
              <a:rPr lang="fr-FR" b="1" dirty="0" smtClean="0">
                <a:solidFill>
                  <a:schemeClr val="tx1">
                    <a:lumMod val="50000"/>
                    <a:lumOff val="50000"/>
                  </a:schemeClr>
                </a:solidFill>
              </a:rPr>
              <a:t>2.1</a:t>
            </a:r>
            <a:r>
              <a:rPr lang="fr-FR" dirty="0">
                <a:solidFill>
                  <a:schemeClr val="tx1">
                    <a:lumMod val="50000"/>
                    <a:lumOff val="50000"/>
                  </a:schemeClr>
                </a:solidFill>
              </a:rPr>
              <a:t>	</a:t>
            </a:r>
            <a:r>
              <a:rPr lang="fr-FR" b="1" dirty="0" smtClean="0">
                <a:solidFill>
                  <a:schemeClr val="tx1">
                    <a:lumMod val="50000"/>
                    <a:lumOff val="50000"/>
                  </a:schemeClr>
                </a:solidFill>
              </a:rPr>
              <a:t>La philosophie, fille rebelle de la démocratie?</a:t>
            </a:r>
            <a:endParaRPr lang="fr-FR" b="1" dirty="0">
              <a:solidFill>
                <a:schemeClr val="tx1">
                  <a:lumMod val="50000"/>
                  <a:lumOff val="50000"/>
                </a:schemeClr>
              </a:solidFill>
            </a:endParaRPr>
          </a:p>
          <a:p>
            <a:pPr marL="360363" indent="263525" algn="just">
              <a:buNone/>
            </a:pPr>
            <a:r>
              <a:rPr lang="fr-FR" b="1" dirty="0">
                <a:solidFill>
                  <a:schemeClr val="tx1">
                    <a:lumMod val="50000"/>
                    <a:lumOff val="50000"/>
                  </a:schemeClr>
                </a:solidFill>
              </a:rPr>
              <a:t>2.2	Les réformes démocratiques : contre l’oligarchie et la monarchie</a:t>
            </a:r>
          </a:p>
          <a:p>
            <a:pPr marL="360363" indent="263525" algn="just">
              <a:buNone/>
            </a:pPr>
            <a:r>
              <a:rPr lang="fr-FR" b="1" dirty="0" smtClean="0"/>
              <a:t>2.3 Les difficultés et critiques de la démocratie</a:t>
            </a:r>
          </a:p>
          <a:p>
            <a:pPr marL="0" indent="623888" algn="just">
              <a:buNone/>
            </a:pPr>
            <a:r>
              <a:rPr lang="fr-FR" b="1" dirty="0" smtClean="0">
                <a:solidFill>
                  <a:schemeClr val="tx1">
                    <a:lumMod val="50000"/>
                    <a:lumOff val="50000"/>
                  </a:schemeClr>
                </a:solidFill>
              </a:rPr>
              <a:t>2.4 	Lecture d’Aristophane</a:t>
            </a:r>
          </a:p>
        </p:txBody>
      </p:sp>
      <p:sp>
        <p:nvSpPr>
          <p:cNvPr id="5" name="Rectangle à coins arrondis 4"/>
          <p:cNvSpPr/>
          <p:nvPr/>
        </p:nvSpPr>
        <p:spPr>
          <a:xfrm>
            <a:off x="858272" y="3720878"/>
            <a:ext cx="7904727" cy="59291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droite 5"/>
          <p:cNvSpPr/>
          <p:nvPr/>
        </p:nvSpPr>
        <p:spPr>
          <a:xfrm>
            <a:off x="192617" y="3591178"/>
            <a:ext cx="665655" cy="821154"/>
          </a:xfrm>
          <a:prstGeom prst="rightArrow">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985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115893"/>
            <a:ext cx="8229600" cy="688445"/>
          </a:xfrm>
          <a:ln w="25400">
            <a:solidFill>
              <a:srgbClr val="4F81BD"/>
            </a:solidFill>
          </a:ln>
        </p:spPr>
        <p:txBody>
          <a:bodyPr>
            <a:normAutofit/>
          </a:bodyPr>
          <a:lstStyle/>
          <a:p>
            <a:r>
              <a:rPr lang="fr-FR" dirty="0" smtClean="0"/>
              <a:t>Plan de la deuxième séquence</a:t>
            </a:r>
            <a:endParaRPr lang="fr-FR" dirty="0"/>
          </a:p>
        </p:txBody>
      </p:sp>
      <p:sp>
        <p:nvSpPr>
          <p:cNvPr id="3" name="Espace réservé du contenu 2"/>
          <p:cNvSpPr>
            <a:spLocks noGrp="1"/>
          </p:cNvSpPr>
          <p:nvPr>
            <p:ph idx="1"/>
          </p:nvPr>
        </p:nvSpPr>
        <p:spPr>
          <a:xfrm>
            <a:off x="457200" y="910173"/>
            <a:ext cx="8229600" cy="5867080"/>
          </a:xfrm>
        </p:spPr>
        <p:txBody>
          <a:bodyPr>
            <a:normAutofit fontScale="92500"/>
          </a:bodyPr>
          <a:lstStyle/>
          <a:p>
            <a:pPr marL="0" indent="0" algn="just">
              <a:buNone/>
            </a:pPr>
            <a:r>
              <a:rPr lang="fr-FR" b="1" dirty="0" smtClean="0">
                <a:solidFill>
                  <a:srgbClr val="000000"/>
                </a:solidFill>
              </a:rPr>
              <a:t>2</a:t>
            </a:r>
            <a:r>
              <a:rPr lang="fr-FR" dirty="0" smtClean="0">
                <a:solidFill>
                  <a:srgbClr val="000000"/>
                </a:solidFill>
              </a:rPr>
              <a:t>	L</a:t>
            </a:r>
            <a:r>
              <a:rPr lang="fr-FR" b="1" dirty="0" smtClean="0">
                <a:solidFill>
                  <a:srgbClr val="000000"/>
                </a:solidFill>
              </a:rPr>
              <a:t>a naissance de la démocratie à Athènes et ses critiques</a:t>
            </a:r>
            <a:endParaRPr lang="fr-FR" b="1" dirty="0">
              <a:solidFill>
                <a:srgbClr val="000000"/>
              </a:solidFill>
            </a:endParaRPr>
          </a:p>
          <a:p>
            <a:pPr marL="360363" indent="263525" algn="just">
              <a:buNone/>
            </a:pPr>
            <a:r>
              <a:rPr lang="fr-FR" b="1" dirty="0" smtClean="0">
                <a:solidFill>
                  <a:schemeClr val="tx1">
                    <a:lumMod val="50000"/>
                    <a:lumOff val="50000"/>
                  </a:schemeClr>
                </a:solidFill>
              </a:rPr>
              <a:t>2.1</a:t>
            </a:r>
            <a:r>
              <a:rPr lang="fr-FR" dirty="0">
                <a:solidFill>
                  <a:schemeClr val="tx1">
                    <a:lumMod val="50000"/>
                    <a:lumOff val="50000"/>
                  </a:schemeClr>
                </a:solidFill>
              </a:rPr>
              <a:t>	</a:t>
            </a:r>
            <a:r>
              <a:rPr lang="fr-FR" b="1" dirty="0" smtClean="0">
                <a:solidFill>
                  <a:schemeClr val="tx1">
                    <a:lumMod val="50000"/>
                    <a:lumOff val="50000"/>
                  </a:schemeClr>
                </a:solidFill>
              </a:rPr>
              <a:t>La philosophie, fille rebelle de la démocratie?</a:t>
            </a:r>
            <a:endParaRPr lang="fr-FR" b="1" dirty="0">
              <a:solidFill>
                <a:schemeClr val="tx1">
                  <a:lumMod val="50000"/>
                  <a:lumOff val="50000"/>
                </a:schemeClr>
              </a:solidFill>
            </a:endParaRPr>
          </a:p>
          <a:p>
            <a:pPr marL="360363" indent="263525" algn="just">
              <a:buNone/>
            </a:pPr>
            <a:r>
              <a:rPr lang="fr-FR" b="1" dirty="0">
                <a:solidFill>
                  <a:schemeClr val="tx1">
                    <a:lumMod val="50000"/>
                    <a:lumOff val="50000"/>
                  </a:schemeClr>
                </a:solidFill>
              </a:rPr>
              <a:t>2.2	Les réformes démocratiques : contre l’oligarchie et la monarchie</a:t>
            </a:r>
          </a:p>
          <a:p>
            <a:pPr marL="360363" indent="263525" algn="just">
              <a:buNone/>
            </a:pPr>
            <a:r>
              <a:rPr lang="fr-FR" b="1" dirty="0" smtClean="0"/>
              <a:t>2.3 Les difficultés et critiques de la démocratie</a:t>
            </a:r>
          </a:p>
          <a:p>
            <a:pPr marL="760413" lvl="1" indent="263525" algn="just">
              <a:buNone/>
            </a:pPr>
            <a:r>
              <a:rPr lang="fr-FR" b="1" dirty="0" smtClean="0"/>
              <a:t>2.3.2 </a:t>
            </a:r>
            <a:r>
              <a:rPr lang="fr-FR" b="1" dirty="0"/>
              <a:t>Les difficultés </a:t>
            </a:r>
            <a:r>
              <a:rPr lang="fr-FR" b="1" dirty="0" smtClean="0"/>
              <a:t>de </a:t>
            </a:r>
            <a:r>
              <a:rPr lang="fr-FR" b="1" dirty="0"/>
              <a:t>la démocratie : </a:t>
            </a:r>
            <a:r>
              <a:rPr lang="fr-FR" b="1" dirty="0" smtClean="0"/>
              <a:t>apathie, leadership, instabilité</a:t>
            </a:r>
            <a:endParaRPr lang="fr-FR" b="1" dirty="0"/>
          </a:p>
          <a:p>
            <a:pPr marL="760413" lvl="1" indent="263525" algn="just">
              <a:buNone/>
            </a:pPr>
            <a:r>
              <a:rPr lang="fr-FR" b="1" dirty="0" smtClean="0">
                <a:solidFill>
                  <a:srgbClr val="7F7F7F"/>
                </a:solidFill>
              </a:rPr>
              <a:t>2.3.3 Le point de vue de Platon : défaut de vérité de la démocratie</a:t>
            </a:r>
          </a:p>
          <a:p>
            <a:pPr marL="760413" lvl="1" indent="263525" algn="just">
              <a:buNone/>
            </a:pPr>
            <a:r>
              <a:rPr lang="fr-FR" b="1" dirty="0" smtClean="0">
                <a:solidFill>
                  <a:srgbClr val="7F7F7F"/>
                </a:solidFill>
              </a:rPr>
              <a:t>2.3.4 Le point de vue d’Aristote : régime juste et régime déviant</a:t>
            </a:r>
          </a:p>
          <a:p>
            <a:pPr marL="0" indent="623888" algn="just">
              <a:buNone/>
            </a:pPr>
            <a:r>
              <a:rPr lang="fr-FR" b="1" dirty="0" smtClean="0">
                <a:solidFill>
                  <a:schemeClr val="tx1">
                    <a:lumMod val="50000"/>
                    <a:lumOff val="50000"/>
                  </a:schemeClr>
                </a:solidFill>
              </a:rPr>
              <a:t>2.4 	Lecture d’Aristophane</a:t>
            </a:r>
          </a:p>
        </p:txBody>
      </p:sp>
      <p:sp>
        <p:nvSpPr>
          <p:cNvPr id="5" name="Rectangle à coins arrondis 4"/>
          <p:cNvSpPr/>
          <p:nvPr/>
        </p:nvSpPr>
        <p:spPr>
          <a:xfrm>
            <a:off x="858272" y="3678768"/>
            <a:ext cx="7904727" cy="8321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droite 5"/>
          <p:cNvSpPr/>
          <p:nvPr/>
        </p:nvSpPr>
        <p:spPr>
          <a:xfrm>
            <a:off x="192617" y="3711610"/>
            <a:ext cx="665655" cy="843043"/>
          </a:xfrm>
          <a:prstGeom prst="rightArrow">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14524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Les difficultés structurelles de la démocratie</a:t>
            </a:r>
            <a:endParaRPr lang="fr-FR" sz="3200" dirty="0"/>
          </a:p>
        </p:txBody>
      </p:sp>
      <p:sp>
        <p:nvSpPr>
          <p:cNvPr id="4" name="Rectangle 3"/>
          <p:cNvSpPr/>
          <p:nvPr/>
        </p:nvSpPr>
        <p:spPr>
          <a:xfrm>
            <a:off x="457200" y="1681611"/>
            <a:ext cx="8229600" cy="1815882"/>
          </a:xfrm>
          <a:prstGeom prst="rect">
            <a:avLst/>
          </a:prstGeom>
        </p:spPr>
        <p:txBody>
          <a:bodyPr wrap="square">
            <a:spAutoFit/>
          </a:bodyPr>
          <a:lstStyle/>
          <a:p>
            <a:pPr algn="ctr"/>
            <a:r>
              <a:rPr lang="fr-FR" sz="2800" cap="all" dirty="0">
                <a:solidFill>
                  <a:srgbClr val="FF0000"/>
                </a:solidFill>
              </a:rPr>
              <a:t>Quelles sont, à votre avis, les principales menaces qui pèsent sur la </a:t>
            </a:r>
            <a:r>
              <a:rPr lang="fr-FR" sz="2800" cap="all" dirty="0" smtClean="0">
                <a:solidFill>
                  <a:srgbClr val="FF0000"/>
                </a:solidFill>
              </a:rPr>
              <a:t>démocratie athénienne</a:t>
            </a:r>
            <a:r>
              <a:rPr lang="fr-FR" sz="2800" cap="all" dirty="0">
                <a:solidFill>
                  <a:srgbClr val="FF0000"/>
                </a:solidFill>
              </a:rPr>
              <a:t> </a:t>
            </a:r>
            <a:r>
              <a:rPr lang="fr-FR" sz="2800" cap="all" dirty="0" smtClean="0">
                <a:solidFill>
                  <a:srgbClr val="FF0000"/>
                </a:solidFill>
              </a:rPr>
              <a:t>? Et sur nos démocraties modernes ?</a:t>
            </a:r>
            <a:endParaRPr lang="fr-FR" sz="2800" cap="all" dirty="0">
              <a:solidFill>
                <a:srgbClr val="FF0000"/>
              </a:solidFill>
            </a:endParaRPr>
          </a:p>
        </p:txBody>
      </p:sp>
    </p:spTree>
    <p:extLst>
      <p:ext uri="{BB962C8B-B14F-4D97-AF65-F5344CB8AC3E}">
        <p14:creationId xmlns:p14="http://schemas.microsoft.com/office/powerpoint/2010/main" val="975863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L’apathie démocratique : le manque d’implication des citoyens</a:t>
            </a:r>
            <a:endParaRPr lang="fr-FR" sz="3200" dirty="0"/>
          </a:p>
        </p:txBody>
      </p:sp>
      <p:sp>
        <p:nvSpPr>
          <p:cNvPr id="3" name="Espace réservé du contenu 2"/>
          <p:cNvSpPr>
            <a:spLocks noGrp="1"/>
          </p:cNvSpPr>
          <p:nvPr>
            <p:ph idx="1"/>
          </p:nvPr>
        </p:nvSpPr>
        <p:spPr>
          <a:xfrm>
            <a:off x="457200" y="1545456"/>
            <a:ext cx="8229600" cy="4773004"/>
          </a:xfrm>
        </p:spPr>
        <p:txBody>
          <a:bodyPr>
            <a:noAutofit/>
          </a:bodyPr>
          <a:lstStyle/>
          <a:p>
            <a:pPr>
              <a:lnSpc>
                <a:spcPct val="90000"/>
              </a:lnSpc>
            </a:pPr>
            <a:r>
              <a:rPr lang="fr-FR" sz="2800" dirty="0" smtClean="0"/>
              <a:t>A </a:t>
            </a:r>
            <a:r>
              <a:rPr lang="fr-FR" sz="2800" dirty="0"/>
              <a:t>Athènes, le tribunal populaire de </a:t>
            </a:r>
            <a:r>
              <a:rPr lang="fr-FR" sz="2800" b="1" dirty="0"/>
              <a:t>l’Héliée</a:t>
            </a:r>
            <a:r>
              <a:rPr lang="fr-FR" sz="2800" dirty="0"/>
              <a:t> est composé d’environ 6000 citoyens de plus de trente ans, tirés au sort annuellement</a:t>
            </a:r>
            <a:r>
              <a:rPr lang="fr-FR" sz="2800" dirty="0" smtClean="0"/>
              <a:t>. Mais il est parfois déserté.</a:t>
            </a:r>
            <a:endParaRPr lang="fr-FR" sz="2800" dirty="0"/>
          </a:p>
          <a:p>
            <a:pPr>
              <a:lnSpc>
                <a:spcPct val="90000"/>
              </a:lnSpc>
            </a:pPr>
            <a:r>
              <a:rPr lang="fr-FR" sz="2800" dirty="0"/>
              <a:t>De même, à </a:t>
            </a:r>
            <a:r>
              <a:rPr lang="fr-FR" sz="2800" b="1" dirty="0"/>
              <a:t>l’Assemblée</a:t>
            </a:r>
            <a:r>
              <a:rPr lang="fr-FR" sz="2800" dirty="0"/>
              <a:t>, les séances ordinaires ne pouvaient compter que 1500 personnes sur les </a:t>
            </a:r>
            <a:r>
              <a:rPr lang="fr-FR" sz="2800" dirty="0" smtClean="0"/>
              <a:t>40 000 </a:t>
            </a:r>
            <a:r>
              <a:rPr lang="fr-FR" sz="2800" dirty="0"/>
              <a:t>membres de </a:t>
            </a:r>
            <a:r>
              <a:rPr lang="fr-FR" sz="2800" b="1" dirty="0" smtClean="0"/>
              <a:t>l’Ecclésia</a:t>
            </a:r>
            <a:r>
              <a:rPr lang="fr-FR" sz="2800" dirty="0" smtClean="0"/>
              <a:t>.</a:t>
            </a:r>
          </a:p>
          <a:p>
            <a:pPr>
              <a:lnSpc>
                <a:spcPct val="90000"/>
              </a:lnSpc>
            </a:pPr>
            <a:r>
              <a:rPr lang="fr-FR" sz="2800" dirty="0" smtClean="0"/>
              <a:t>Deux difficultés se posent :</a:t>
            </a:r>
          </a:p>
          <a:p>
            <a:pPr lvl="1">
              <a:lnSpc>
                <a:spcPct val="90000"/>
              </a:lnSpc>
            </a:pPr>
            <a:r>
              <a:rPr lang="fr-FR" dirty="0" smtClean="0"/>
              <a:t>Le manque à gagner </a:t>
            </a:r>
            <a:r>
              <a:rPr lang="fr-FR" b="1" dirty="0" smtClean="0"/>
              <a:t>économique</a:t>
            </a:r>
            <a:r>
              <a:rPr lang="fr-FR" dirty="0" smtClean="0"/>
              <a:t> d’une journée de travail perdue.</a:t>
            </a:r>
            <a:endParaRPr lang="fr-FR" dirty="0"/>
          </a:p>
          <a:p>
            <a:pPr lvl="1">
              <a:lnSpc>
                <a:spcPct val="90000"/>
              </a:lnSpc>
            </a:pPr>
            <a:r>
              <a:rPr lang="fr-FR" dirty="0" smtClean="0"/>
              <a:t>Un </a:t>
            </a:r>
            <a:r>
              <a:rPr lang="fr-FR" dirty="0"/>
              <a:t>enjeu </a:t>
            </a:r>
            <a:r>
              <a:rPr lang="fr-FR" b="1" dirty="0"/>
              <a:t>géographique</a:t>
            </a:r>
            <a:r>
              <a:rPr lang="fr-FR" dirty="0"/>
              <a:t> </a:t>
            </a:r>
            <a:r>
              <a:rPr lang="fr-FR" dirty="0" smtClean="0"/>
              <a:t>pour les citoyens qui habitent des dèmes éloignés.</a:t>
            </a:r>
          </a:p>
          <a:p>
            <a:pPr lvl="1">
              <a:lnSpc>
                <a:spcPct val="90000"/>
              </a:lnSpc>
            </a:pPr>
            <a:endParaRPr lang="fr-FR" dirty="0"/>
          </a:p>
          <a:p>
            <a:pPr marL="0" indent="0">
              <a:lnSpc>
                <a:spcPct val="90000"/>
              </a:lnSpc>
              <a:buNone/>
            </a:pPr>
            <a:endParaRPr lang="fr-FR" sz="2800" dirty="0"/>
          </a:p>
        </p:txBody>
      </p:sp>
    </p:spTree>
    <p:extLst>
      <p:ext uri="{BB962C8B-B14F-4D97-AF65-F5344CB8AC3E}">
        <p14:creationId xmlns:p14="http://schemas.microsoft.com/office/powerpoint/2010/main" val="1406251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1444"/>
            <a:ext cx="8229600" cy="1190723"/>
          </a:xfrm>
          <a:ln w="25400">
            <a:solidFill>
              <a:srgbClr val="000090"/>
            </a:solidFill>
          </a:ln>
        </p:spPr>
        <p:txBody>
          <a:bodyPr vert="horz" lIns="91440" tIns="45720" rIns="91440" bIns="45720" rtlCol="0" anchor="ctr">
            <a:normAutofit/>
          </a:bodyPr>
          <a:lstStyle/>
          <a:p>
            <a:r>
              <a:rPr lang="fr-FR" sz="3200" dirty="0" smtClean="0"/>
              <a:t>La « solution » du </a:t>
            </a:r>
            <a:r>
              <a:rPr lang="fr-FR" sz="3200" i="1" dirty="0" err="1" smtClean="0"/>
              <a:t>misthos</a:t>
            </a:r>
            <a:endParaRPr lang="fr-FR" sz="3200" i="1" dirty="0"/>
          </a:p>
        </p:txBody>
      </p:sp>
      <p:sp>
        <p:nvSpPr>
          <p:cNvPr id="3" name="Espace réservé du contenu 2"/>
          <p:cNvSpPr>
            <a:spLocks noGrp="1"/>
          </p:cNvSpPr>
          <p:nvPr>
            <p:ph idx="1"/>
          </p:nvPr>
        </p:nvSpPr>
        <p:spPr>
          <a:xfrm>
            <a:off x="457200" y="1499975"/>
            <a:ext cx="8229600" cy="4970714"/>
          </a:xfrm>
        </p:spPr>
        <p:txBody>
          <a:bodyPr>
            <a:noAutofit/>
          </a:bodyPr>
          <a:lstStyle/>
          <a:p>
            <a:pPr>
              <a:lnSpc>
                <a:spcPct val="90000"/>
              </a:lnSpc>
            </a:pPr>
            <a:r>
              <a:rPr lang="fr-FR" sz="2800" dirty="0" smtClean="0"/>
              <a:t>Face à ces difficultés, </a:t>
            </a:r>
            <a:r>
              <a:rPr lang="fr-FR" sz="2800" dirty="0"/>
              <a:t>Périclès instaure une </a:t>
            </a:r>
            <a:r>
              <a:rPr lang="fr-FR" sz="2800" dirty="0" smtClean="0"/>
              <a:t>compensation, le </a:t>
            </a:r>
            <a:r>
              <a:rPr lang="fr-FR" sz="2800" b="1" i="1" dirty="0" err="1" smtClean="0">
                <a:solidFill>
                  <a:srgbClr val="000000"/>
                </a:solidFill>
              </a:rPr>
              <a:t>misthos</a:t>
            </a:r>
            <a:r>
              <a:rPr lang="fr-FR" sz="2800" dirty="0" smtClean="0"/>
              <a:t>, pour les </a:t>
            </a:r>
            <a:r>
              <a:rPr lang="fr-FR" sz="2800" b="1" dirty="0" smtClean="0"/>
              <a:t>héliastes</a:t>
            </a:r>
            <a:r>
              <a:rPr lang="fr-FR" sz="2800" dirty="0" smtClean="0"/>
              <a:t> (participants au tribunal de l’Héliée).</a:t>
            </a:r>
          </a:p>
          <a:p>
            <a:pPr>
              <a:lnSpc>
                <a:spcPct val="90000"/>
              </a:lnSpc>
            </a:pPr>
            <a:r>
              <a:rPr lang="fr-FR" sz="2800" dirty="0" smtClean="0"/>
              <a:t>Partant d’un principe qu’on peut juger légitime, notamment </a:t>
            </a:r>
            <a:r>
              <a:rPr lang="fr-FR" sz="2800" b="1" dirty="0" smtClean="0"/>
              <a:t>limiter le clientélisme</a:t>
            </a:r>
            <a:r>
              <a:rPr lang="fr-FR" sz="2800" dirty="0" smtClean="0"/>
              <a:t> ou la dépendance à l’égard de riches hommes politiques, le </a:t>
            </a:r>
            <a:r>
              <a:rPr lang="fr-FR" sz="2800" i="1" dirty="0" err="1" smtClean="0"/>
              <a:t>misthos</a:t>
            </a:r>
            <a:r>
              <a:rPr lang="fr-FR" sz="2800" dirty="0" smtClean="0"/>
              <a:t> comporte le risque de dévoyer l’esprit de la démocratie, </a:t>
            </a:r>
            <a:r>
              <a:rPr lang="fr-FR" sz="2800" dirty="0"/>
              <a:t>faisant de l’activité publique qui est un devoir </a:t>
            </a:r>
            <a:r>
              <a:rPr lang="fr-FR" sz="2800" dirty="0" smtClean="0"/>
              <a:t>du citoyen l’équivalent d’une </a:t>
            </a:r>
            <a:r>
              <a:rPr lang="fr-FR" sz="2800" b="1" dirty="0"/>
              <a:t>activité </a:t>
            </a:r>
            <a:r>
              <a:rPr lang="fr-FR" sz="2800" b="1" dirty="0" smtClean="0"/>
              <a:t>mercantile</a:t>
            </a:r>
            <a:r>
              <a:rPr lang="fr-FR" sz="2800" dirty="0" smtClean="0"/>
              <a:t>.</a:t>
            </a:r>
          </a:p>
          <a:p>
            <a:pPr>
              <a:lnSpc>
                <a:spcPct val="90000"/>
              </a:lnSpc>
            </a:pPr>
            <a:r>
              <a:rPr lang="fr-FR" sz="2800" dirty="0" smtClean="0"/>
              <a:t>Le </a:t>
            </a:r>
            <a:r>
              <a:rPr lang="fr-FR" sz="2800" i="1" dirty="0" err="1" smtClean="0"/>
              <a:t>misthos</a:t>
            </a:r>
            <a:r>
              <a:rPr lang="fr-FR" sz="2800" dirty="0" smtClean="0"/>
              <a:t> est, dans une </a:t>
            </a:r>
            <a:r>
              <a:rPr lang="fr-FR" sz="2800" b="1" dirty="0" smtClean="0"/>
              <a:t>perspective démagogique</a:t>
            </a:r>
            <a:r>
              <a:rPr lang="fr-FR" sz="2800" dirty="0" smtClean="0"/>
              <a:t>, augmenté </a:t>
            </a:r>
            <a:r>
              <a:rPr lang="fr-FR" sz="2800" dirty="0"/>
              <a:t>par </a:t>
            </a:r>
            <a:r>
              <a:rPr lang="fr-FR" sz="2800" b="1" dirty="0" smtClean="0"/>
              <a:t>Cléon</a:t>
            </a:r>
            <a:r>
              <a:rPr lang="fr-FR" sz="2800" dirty="0" smtClean="0"/>
              <a:t>.</a:t>
            </a:r>
          </a:p>
          <a:p>
            <a:pPr>
              <a:lnSpc>
                <a:spcPct val="90000"/>
              </a:lnSpc>
            </a:pPr>
            <a:r>
              <a:rPr lang="fr-FR" sz="2800" b="1" dirty="0" smtClean="0"/>
              <a:t>Aristophane</a:t>
            </a:r>
            <a:r>
              <a:rPr lang="fr-FR" sz="2800" dirty="0" smtClean="0"/>
              <a:t> n’aura de cesse de critiquer ce travers.</a:t>
            </a:r>
            <a:endParaRPr lang="fr-FR" sz="2800" dirty="0"/>
          </a:p>
          <a:p>
            <a:pPr marL="0" indent="0">
              <a:lnSpc>
                <a:spcPct val="90000"/>
              </a:lnSpc>
              <a:buNone/>
            </a:pPr>
            <a:endParaRPr lang="fr-FR" sz="2800" dirty="0"/>
          </a:p>
        </p:txBody>
      </p:sp>
    </p:spTree>
    <p:extLst>
      <p:ext uri="{BB962C8B-B14F-4D97-AF65-F5344CB8AC3E}">
        <p14:creationId xmlns:p14="http://schemas.microsoft.com/office/powerpoint/2010/main" val="497157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1444"/>
            <a:ext cx="8229600" cy="1190723"/>
          </a:xfrm>
          <a:ln w="25400">
            <a:solidFill>
              <a:srgbClr val="000090"/>
            </a:solidFill>
          </a:ln>
        </p:spPr>
        <p:txBody>
          <a:bodyPr vert="horz" lIns="91440" tIns="45720" rIns="91440" bIns="45720" rtlCol="0" anchor="ctr">
            <a:normAutofit/>
          </a:bodyPr>
          <a:lstStyle/>
          <a:p>
            <a:r>
              <a:rPr lang="fr-FR" sz="3200" dirty="0" smtClean="0"/>
              <a:t>Le </a:t>
            </a:r>
            <a:r>
              <a:rPr lang="fr-FR" sz="3200" i="1" dirty="0" err="1" smtClean="0"/>
              <a:t>misthos</a:t>
            </a:r>
            <a:r>
              <a:rPr lang="fr-FR" sz="3200" dirty="0" smtClean="0"/>
              <a:t> en question</a:t>
            </a:r>
            <a:endParaRPr lang="fr-FR" sz="3200" dirty="0"/>
          </a:p>
        </p:txBody>
      </p:sp>
      <p:sp>
        <p:nvSpPr>
          <p:cNvPr id="4" name="Rectangle 3"/>
          <p:cNvSpPr/>
          <p:nvPr/>
        </p:nvSpPr>
        <p:spPr>
          <a:xfrm>
            <a:off x="457201" y="1757565"/>
            <a:ext cx="8229600" cy="3970318"/>
          </a:xfrm>
          <a:prstGeom prst="rect">
            <a:avLst/>
          </a:prstGeom>
          <a:solidFill>
            <a:schemeClr val="bg1">
              <a:lumMod val="50000"/>
            </a:schemeClr>
          </a:solidFill>
        </p:spPr>
        <p:txBody>
          <a:bodyPr vert="horz" wrap="square" lIns="91440" tIns="45720" rIns="91440" bIns="45720" rtlCol="0">
            <a:spAutoFit/>
          </a:bodyPr>
          <a:lstStyle/>
          <a:p>
            <a:pPr marL="342900" indent="-342900">
              <a:spcBef>
                <a:spcPct val="20000"/>
              </a:spcBef>
              <a:buFont typeface="Wingdings" charset="0"/>
              <a:buChar char="è"/>
            </a:pPr>
            <a:r>
              <a:rPr lang="fr-FR" sz="3000" dirty="0" smtClean="0">
                <a:solidFill>
                  <a:schemeClr val="bg1"/>
                </a:solidFill>
              </a:rPr>
              <a:t>Le </a:t>
            </a:r>
            <a:r>
              <a:rPr lang="fr-FR" sz="3000" i="1" dirty="0" err="1" smtClean="0">
                <a:solidFill>
                  <a:schemeClr val="bg1"/>
                </a:solidFill>
              </a:rPr>
              <a:t>misthos</a:t>
            </a:r>
            <a:r>
              <a:rPr lang="fr-FR" sz="3000" dirty="0" smtClean="0">
                <a:solidFill>
                  <a:schemeClr val="bg1"/>
                </a:solidFill>
              </a:rPr>
              <a:t> offre une solution apparemment légitime à un problème démocratique – les obstacles financiers et géographiques à la participation politique.</a:t>
            </a:r>
          </a:p>
          <a:p>
            <a:pPr marL="342900" indent="-342900">
              <a:spcBef>
                <a:spcPct val="20000"/>
              </a:spcBef>
              <a:buFont typeface="Wingdings" charset="0"/>
              <a:buChar char="è"/>
            </a:pPr>
            <a:r>
              <a:rPr lang="fr-FR" sz="3000" dirty="0" smtClean="0">
                <a:solidFill>
                  <a:schemeClr val="bg1"/>
                </a:solidFill>
              </a:rPr>
              <a:t>De surcroît, il limite le risque de clientélisme.</a:t>
            </a:r>
          </a:p>
          <a:p>
            <a:pPr marL="342900" indent="-342900">
              <a:spcBef>
                <a:spcPct val="20000"/>
              </a:spcBef>
              <a:buFont typeface="Wingdings" charset="0"/>
              <a:buChar char="è"/>
            </a:pPr>
            <a:r>
              <a:rPr lang="fr-FR" sz="3000" dirty="0" smtClean="0">
                <a:solidFill>
                  <a:schemeClr val="bg1"/>
                </a:solidFill>
              </a:rPr>
              <a:t> Le </a:t>
            </a:r>
            <a:r>
              <a:rPr lang="fr-FR" sz="3000" i="1" dirty="0" err="1" smtClean="0">
                <a:solidFill>
                  <a:schemeClr val="bg1"/>
                </a:solidFill>
              </a:rPr>
              <a:t>misthos</a:t>
            </a:r>
            <a:r>
              <a:rPr lang="fr-FR" sz="3000" dirty="0" smtClean="0">
                <a:solidFill>
                  <a:schemeClr val="bg1"/>
                </a:solidFill>
              </a:rPr>
              <a:t> est néanmoins critiqué par de nombreux auteurs parmi lesquels Aristophane : il risquerait de dévoyer la démocratie.</a:t>
            </a:r>
            <a:endParaRPr lang="fr-FR" sz="3000" dirty="0">
              <a:solidFill>
                <a:schemeClr val="bg1"/>
              </a:solidFill>
            </a:endParaRPr>
          </a:p>
        </p:txBody>
      </p:sp>
    </p:spTree>
    <p:extLst>
      <p:ext uri="{BB962C8B-B14F-4D97-AF65-F5344CB8AC3E}">
        <p14:creationId xmlns:p14="http://schemas.microsoft.com/office/powerpoint/2010/main" val="2136410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r>
              <a:rPr lang="fr-FR" dirty="0" smtClean="0"/>
              <a:t>Ce paradoxe peut s’approcher de la manière suivante : c’est </a:t>
            </a:r>
            <a:r>
              <a:rPr lang="fr-FR" b="1" dirty="0" smtClean="0"/>
              <a:t>un même changement dans la structure des mentalités </a:t>
            </a:r>
            <a:r>
              <a:rPr lang="fr-FR" dirty="0" smtClean="0"/>
              <a:t>qui préside aux réformes politiques et à l’usage de la rationalité philosophique.</a:t>
            </a:r>
          </a:p>
          <a:p>
            <a:r>
              <a:rPr lang="fr-FR" dirty="0" smtClean="0"/>
              <a:t>Toutefois la </a:t>
            </a:r>
            <a:r>
              <a:rPr lang="fr-FR" b="1" dirty="0" smtClean="0"/>
              <a:t>philosophie</a:t>
            </a:r>
            <a:r>
              <a:rPr lang="fr-FR" dirty="0" smtClean="0"/>
              <a:t>, discipline critique, peut juger défavorablement l’usage qui est fait de la parole en démocratie, en l’absence de norme rationnelle la régulant.</a:t>
            </a:r>
            <a:endParaRPr lang="fr-FR" dirty="0"/>
          </a:p>
        </p:txBody>
      </p:sp>
      <p:sp>
        <p:nvSpPr>
          <p:cNvPr id="4" name="Titre 1"/>
          <p:cNvSpPr>
            <a:spLocks noGrp="1"/>
          </p:cNvSpPr>
          <p:nvPr>
            <p:ph type="title"/>
          </p:nvPr>
        </p:nvSpPr>
        <p:spPr>
          <a:ln w="25400">
            <a:solidFill>
              <a:srgbClr val="000090"/>
            </a:solidFill>
          </a:ln>
        </p:spPr>
        <p:txBody>
          <a:bodyPr vert="horz" lIns="91440" tIns="45720" rIns="91440" bIns="45720" rtlCol="0" anchor="ctr">
            <a:normAutofit fontScale="90000"/>
          </a:bodyPr>
          <a:lstStyle/>
          <a:p>
            <a:r>
              <a:rPr lang="fr-FR" sz="3600" dirty="0" smtClean="0"/>
              <a:t>Démocratie et philosophie à Athènes : </a:t>
            </a:r>
            <a:br>
              <a:rPr lang="fr-FR" sz="3600" dirty="0" smtClean="0"/>
            </a:br>
            <a:r>
              <a:rPr lang="fr-FR" sz="3600" dirty="0" smtClean="0"/>
              <a:t> un paradoxe ?</a:t>
            </a:r>
            <a:endParaRPr lang="fr-FR" sz="3600" dirty="0"/>
          </a:p>
        </p:txBody>
      </p:sp>
    </p:spTree>
    <p:extLst>
      <p:ext uri="{BB962C8B-B14F-4D97-AF65-F5344CB8AC3E}">
        <p14:creationId xmlns:p14="http://schemas.microsoft.com/office/powerpoint/2010/main" val="161534464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pPr lvl="3" algn="ctr" defTabSz="457200" rtl="0">
              <a:spcBef>
                <a:spcPct val="0"/>
              </a:spcBef>
            </a:pPr>
            <a:r>
              <a:rPr lang="fr-FR" sz="3200" kern="1200" dirty="0">
                <a:solidFill>
                  <a:schemeClr val="tx1"/>
                </a:solidFill>
                <a:latin typeface="+mj-lt"/>
                <a:ea typeface="+mj-ea"/>
                <a:cs typeface="+mj-cs"/>
              </a:rPr>
              <a:t>L’influence du </a:t>
            </a:r>
            <a:r>
              <a:rPr lang="fr-FR" sz="3200" kern="1200" dirty="0" smtClean="0">
                <a:solidFill>
                  <a:schemeClr val="tx1"/>
                </a:solidFill>
                <a:latin typeface="+mj-lt"/>
                <a:ea typeface="+mj-ea"/>
                <a:cs typeface="+mj-cs"/>
              </a:rPr>
              <a:t>leader : l’exemple de Périclès</a:t>
            </a:r>
            <a:endParaRPr lang="fr-FR" sz="3200" kern="1200" dirty="0">
              <a:solidFill>
                <a:schemeClr val="tx1"/>
              </a:solidFill>
              <a:latin typeface="+mj-lt"/>
              <a:ea typeface="+mj-ea"/>
              <a:cs typeface="+mj-cs"/>
            </a:endParaRPr>
          </a:p>
        </p:txBody>
      </p:sp>
      <p:sp>
        <p:nvSpPr>
          <p:cNvPr id="3" name="Espace réservé du contenu 2"/>
          <p:cNvSpPr>
            <a:spLocks noGrp="1"/>
          </p:cNvSpPr>
          <p:nvPr>
            <p:ph idx="1"/>
          </p:nvPr>
        </p:nvSpPr>
        <p:spPr>
          <a:xfrm>
            <a:off x="457200" y="1589250"/>
            <a:ext cx="8229600" cy="4979978"/>
          </a:xfrm>
        </p:spPr>
        <p:txBody>
          <a:bodyPr>
            <a:normAutofit fontScale="92500" lnSpcReduction="10000"/>
          </a:bodyPr>
          <a:lstStyle/>
          <a:p>
            <a:pPr>
              <a:lnSpc>
                <a:spcPct val="90000"/>
              </a:lnSpc>
            </a:pPr>
            <a:r>
              <a:rPr lang="fr-FR" sz="3000" b="1" dirty="0" smtClean="0"/>
              <a:t>Périclès</a:t>
            </a:r>
            <a:r>
              <a:rPr lang="fr-FR" sz="3000" dirty="0"/>
              <a:t> </a:t>
            </a:r>
            <a:r>
              <a:rPr lang="fr-FR" sz="3000" dirty="0" smtClean="0"/>
              <a:t>a </a:t>
            </a:r>
            <a:r>
              <a:rPr lang="fr-FR" sz="3000" dirty="0"/>
              <a:t>dominé la vie politique à Athènes au temps de sa splendeur</a:t>
            </a:r>
            <a:r>
              <a:rPr lang="fr-FR" sz="3000" dirty="0" smtClean="0"/>
              <a:t>. On parle du « </a:t>
            </a:r>
            <a:r>
              <a:rPr lang="fr-FR" sz="3000" b="1" dirty="0" smtClean="0"/>
              <a:t>siècle de Périclès</a:t>
            </a:r>
            <a:r>
              <a:rPr lang="fr-FR" sz="3000" dirty="0" smtClean="0"/>
              <a:t> » pour évoquer l’Athènes classique du V</a:t>
            </a:r>
            <a:r>
              <a:rPr lang="fr-FR" sz="3000" baseline="30000" dirty="0" smtClean="0"/>
              <a:t>e</a:t>
            </a:r>
            <a:r>
              <a:rPr lang="fr-FR" sz="3000" dirty="0" smtClean="0"/>
              <a:t> siècle.</a:t>
            </a:r>
            <a:endParaRPr lang="fr-FR" sz="3000" dirty="0"/>
          </a:p>
          <a:p>
            <a:pPr>
              <a:lnSpc>
                <a:spcPct val="90000"/>
              </a:lnSpc>
            </a:pPr>
            <a:r>
              <a:rPr lang="fr-FR" sz="3000" dirty="0"/>
              <a:t>On lui doit une politique de grands travaux qui ont permis d’embellir Athènes, tout en donnant du travail au plus grand nombre</a:t>
            </a:r>
            <a:r>
              <a:rPr lang="fr-FR" sz="3000" dirty="0" smtClean="0"/>
              <a:t>.</a:t>
            </a:r>
          </a:p>
          <a:p>
            <a:pPr>
              <a:lnSpc>
                <a:spcPct val="90000"/>
              </a:lnSpc>
            </a:pPr>
            <a:r>
              <a:rPr lang="fr-FR" sz="3000" dirty="0"/>
              <a:t>Le peuple, versatile, frappe Périclès d’une forte amende dans un procès politique, puis le fait revenir en l’élisant </a:t>
            </a:r>
            <a:r>
              <a:rPr lang="fr-FR" sz="3000" b="1" dirty="0"/>
              <a:t>stratège</a:t>
            </a:r>
            <a:r>
              <a:rPr lang="fr-FR" sz="3000" dirty="0"/>
              <a:t>.</a:t>
            </a:r>
          </a:p>
          <a:p>
            <a:pPr>
              <a:lnSpc>
                <a:spcPct val="90000"/>
              </a:lnSpc>
            </a:pPr>
            <a:r>
              <a:rPr lang="fr-FR" sz="3000" dirty="0"/>
              <a:t>Il meurt de la peste en 429, la guerre en est encore à ses </a:t>
            </a:r>
            <a:r>
              <a:rPr lang="fr-FR" sz="3000" dirty="0" smtClean="0"/>
              <a:t>débuts. Il porte une responsabilité dans l’entrée en guerre contre </a:t>
            </a:r>
            <a:r>
              <a:rPr lang="fr-FR" sz="3000" dirty="0"/>
              <a:t>Sparte, la </a:t>
            </a:r>
            <a:r>
              <a:rPr lang="fr-FR" sz="3000" b="1" dirty="0"/>
              <a:t>guerre du Péloponnèse</a:t>
            </a:r>
            <a:r>
              <a:rPr lang="fr-FR" sz="3000" dirty="0" smtClean="0"/>
              <a:t>.</a:t>
            </a:r>
            <a:endParaRPr lang="fr-FR" sz="3000" dirty="0"/>
          </a:p>
        </p:txBody>
      </p:sp>
    </p:spTree>
    <p:extLst>
      <p:ext uri="{BB962C8B-B14F-4D97-AF65-F5344CB8AC3E}">
        <p14:creationId xmlns:p14="http://schemas.microsoft.com/office/powerpoint/2010/main" val="1396313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Le « procès des stratèges » ou l’instabilité démocratique</a:t>
            </a:r>
            <a:endParaRPr lang="fr-FR" sz="3200" dirty="0"/>
          </a:p>
        </p:txBody>
      </p:sp>
      <p:sp>
        <p:nvSpPr>
          <p:cNvPr id="3" name="Espace réservé du contenu 2"/>
          <p:cNvSpPr>
            <a:spLocks noGrp="1"/>
          </p:cNvSpPr>
          <p:nvPr>
            <p:ph idx="1"/>
          </p:nvPr>
        </p:nvSpPr>
        <p:spPr>
          <a:xfrm>
            <a:off x="457200" y="1622098"/>
            <a:ext cx="8229600" cy="5001873"/>
          </a:xfrm>
        </p:spPr>
        <p:txBody>
          <a:bodyPr>
            <a:normAutofit fontScale="85000" lnSpcReduction="20000"/>
          </a:bodyPr>
          <a:lstStyle/>
          <a:p>
            <a:r>
              <a:rPr lang="fr-FR" sz="3300" dirty="0" smtClean="0"/>
              <a:t>Selon Xénophon, le « </a:t>
            </a:r>
            <a:r>
              <a:rPr lang="fr-FR" sz="3300" b="1" dirty="0" smtClean="0"/>
              <a:t>procès des stratèges</a:t>
            </a:r>
            <a:r>
              <a:rPr lang="fr-FR" sz="3300" dirty="0" smtClean="0"/>
              <a:t> » eut lieu en -406.</a:t>
            </a:r>
          </a:p>
          <a:p>
            <a:r>
              <a:rPr lang="fr-FR" sz="3300" dirty="0"/>
              <a:t>H</a:t>
            </a:r>
            <a:r>
              <a:rPr lang="fr-FR" sz="3300" dirty="0" smtClean="0"/>
              <a:t>uit des dix membres du collège des </a:t>
            </a:r>
            <a:r>
              <a:rPr lang="fr-FR" sz="3300" b="1" dirty="0" smtClean="0"/>
              <a:t>stratèges</a:t>
            </a:r>
            <a:r>
              <a:rPr lang="fr-FR" sz="3300" dirty="0" smtClean="0"/>
              <a:t> furent accusés, après la</a:t>
            </a:r>
            <a:r>
              <a:rPr lang="fr-FR" sz="3300" b="1" dirty="0" smtClean="0"/>
              <a:t> victoire navale des îles </a:t>
            </a:r>
            <a:r>
              <a:rPr lang="fr-FR" sz="3300" b="1" dirty="0" err="1" smtClean="0"/>
              <a:t>Arginuses</a:t>
            </a:r>
            <a:r>
              <a:rPr lang="fr-FR" sz="3300" dirty="0" smtClean="0"/>
              <a:t>, d’avoir manqué à leur devoir sacré.</a:t>
            </a:r>
          </a:p>
          <a:p>
            <a:r>
              <a:rPr lang="fr-FR" sz="3300" dirty="0" smtClean="0"/>
              <a:t>Ils n’avaient pas repêché les survivants et les corps des membres d’équipage tués lorsque les navires avaient été </a:t>
            </a:r>
            <a:r>
              <a:rPr lang="fr-FR" sz="3300" dirty="0" smtClean="0"/>
              <a:t>coulés </a:t>
            </a:r>
            <a:r>
              <a:rPr lang="fr-FR" sz="3300" dirty="0" smtClean="0"/>
              <a:t>par l’ennemi. Ils plaidèrent qu’une tempête les en avait </a:t>
            </a:r>
            <a:r>
              <a:rPr lang="fr-FR" sz="3300" dirty="0" smtClean="0"/>
              <a:t>empêchés.</a:t>
            </a:r>
            <a:endParaRPr lang="fr-FR" sz="3300" dirty="0" smtClean="0"/>
          </a:p>
          <a:p>
            <a:r>
              <a:rPr lang="fr-FR" sz="3300" dirty="0" smtClean="0"/>
              <a:t>Ils furent </a:t>
            </a:r>
            <a:r>
              <a:rPr lang="fr-FR" sz="3300" b="1" dirty="0" smtClean="0"/>
              <a:t>condamnés à mort </a:t>
            </a:r>
            <a:r>
              <a:rPr lang="fr-FR" sz="3300" dirty="0" smtClean="0"/>
              <a:t>: six d’entre eux qui se trouvaient à Athènes furent exécutés. </a:t>
            </a:r>
          </a:p>
          <a:p>
            <a:r>
              <a:rPr lang="fr-FR" sz="3300" dirty="0" smtClean="0"/>
              <a:t>Les Athéniens le regrettèrent peu après et firent exécuter les accusateurs.</a:t>
            </a:r>
          </a:p>
          <a:p>
            <a:pPr marL="0" indent="0">
              <a:buNone/>
            </a:pPr>
            <a:endParaRPr lang="fr-FR" dirty="0"/>
          </a:p>
        </p:txBody>
      </p:sp>
    </p:spTree>
    <p:extLst>
      <p:ext uri="{BB962C8B-B14F-4D97-AF65-F5344CB8AC3E}">
        <p14:creationId xmlns:p14="http://schemas.microsoft.com/office/powerpoint/2010/main" val="13101691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Les tentatives de renversement du pouvoir</a:t>
            </a:r>
            <a:endParaRPr lang="fr-FR" sz="3200" dirty="0"/>
          </a:p>
        </p:txBody>
      </p:sp>
      <p:sp>
        <p:nvSpPr>
          <p:cNvPr id="3" name="Espace réservé du contenu 2"/>
          <p:cNvSpPr>
            <a:spLocks noGrp="1"/>
          </p:cNvSpPr>
          <p:nvPr>
            <p:ph idx="1"/>
          </p:nvPr>
        </p:nvSpPr>
        <p:spPr>
          <a:xfrm>
            <a:off x="457200" y="1600200"/>
            <a:ext cx="8229600" cy="4728156"/>
          </a:xfrm>
        </p:spPr>
        <p:txBody>
          <a:bodyPr>
            <a:normAutofit/>
          </a:bodyPr>
          <a:lstStyle/>
          <a:p>
            <a:r>
              <a:rPr lang="fr-FR" sz="2800" dirty="0" smtClean="0"/>
              <a:t>Il y eut deux tentatives </a:t>
            </a:r>
            <a:r>
              <a:rPr lang="fr-FR" sz="2800" dirty="0" smtClean="0"/>
              <a:t>majeures de </a:t>
            </a:r>
            <a:r>
              <a:rPr lang="fr-FR" sz="2800" dirty="0" smtClean="0"/>
              <a:t>renversement du pouvoir :</a:t>
            </a:r>
          </a:p>
          <a:p>
            <a:pPr lvl="1"/>
            <a:r>
              <a:rPr lang="fr-FR" dirty="0" smtClean="0"/>
              <a:t>en 411 le </a:t>
            </a:r>
            <a:r>
              <a:rPr lang="fr-FR" b="1" dirty="0" smtClean="0"/>
              <a:t>régime des Quatre-Cents</a:t>
            </a:r>
            <a:r>
              <a:rPr lang="fr-FR" dirty="0" smtClean="0"/>
              <a:t>,</a:t>
            </a:r>
          </a:p>
          <a:p>
            <a:pPr lvl="1"/>
            <a:r>
              <a:rPr lang="fr-FR" dirty="0" smtClean="0"/>
              <a:t>et en 403, le</a:t>
            </a:r>
            <a:r>
              <a:rPr lang="fr-FR" b="1" dirty="0" smtClean="0"/>
              <a:t> gouvernement des « Trente tyrans »</a:t>
            </a:r>
            <a:r>
              <a:rPr lang="fr-FR" dirty="0" smtClean="0"/>
              <a:t>, auquel furent associés des disciples de Socrate.</a:t>
            </a:r>
          </a:p>
          <a:p>
            <a:r>
              <a:rPr lang="fr-FR" sz="2800" dirty="0" smtClean="0"/>
              <a:t>Ces deux moments furent suivis par le rétablissement de la démocratie, qui montra à ces occasions sa fragilité, mais aussi sa résilience.</a:t>
            </a:r>
            <a:endParaRPr lang="fr-FR" sz="2800" dirty="0"/>
          </a:p>
        </p:txBody>
      </p:sp>
    </p:spTree>
    <p:extLst>
      <p:ext uri="{BB962C8B-B14F-4D97-AF65-F5344CB8AC3E}">
        <p14:creationId xmlns:p14="http://schemas.microsoft.com/office/powerpoint/2010/main" val="1279038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Les difficultés de la démocratie athénienne</a:t>
            </a:r>
            <a:endParaRPr lang="fr-FR" sz="3200" dirty="0"/>
          </a:p>
        </p:txBody>
      </p:sp>
      <p:sp>
        <p:nvSpPr>
          <p:cNvPr id="3" name="Espace réservé du contenu 2"/>
          <p:cNvSpPr>
            <a:spLocks noGrp="1"/>
          </p:cNvSpPr>
          <p:nvPr>
            <p:ph idx="1"/>
          </p:nvPr>
        </p:nvSpPr>
        <p:spPr>
          <a:xfrm>
            <a:off x="555729" y="1698943"/>
            <a:ext cx="8229600" cy="3416320"/>
          </a:xfrm>
          <a:solidFill>
            <a:schemeClr val="bg1">
              <a:lumMod val="50000"/>
            </a:schemeClr>
          </a:solidFill>
        </p:spPr>
        <p:txBody>
          <a:bodyPr vert="horz" wrap="square" lIns="91440" tIns="45720" rIns="91440" bIns="45720" rtlCol="0">
            <a:spAutoFit/>
          </a:bodyPr>
          <a:lstStyle/>
          <a:p>
            <a:pPr>
              <a:buFont typeface="Wingdings" charset="0"/>
              <a:buChar char="è"/>
            </a:pPr>
            <a:r>
              <a:rPr lang="fr-FR" sz="3000" dirty="0" smtClean="0">
                <a:solidFill>
                  <a:schemeClr val="bg1"/>
                </a:solidFill>
              </a:rPr>
              <a:t>La </a:t>
            </a:r>
            <a:r>
              <a:rPr lang="fr-FR" sz="3000" dirty="0">
                <a:solidFill>
                  <a:schemeClr val="bg1"/>
                </a:solidFill>
              </a:rPr>
              <a:t>démocratie athénienne, instable, s’était révélée dépendante de la personnalité exceptionnelle de Périclès ; après sa mort, elle connut de graves </a:t>
            </a:r>
            <a:r>
              <a:rPr lang="fr-FR" sz="3000" dirty="0" smtClean="0">
                <a:solidFill>
                  <a:schemeClr val="bg1"/>
                </a:solidFill>
              </a:rPr>
              <a:t>difficultés.</a:t>
            </a:r>
          </a:p>
          <a:p>
            <a:pPr>
              <a:buFont typeface="Wingdings" charset="0"/>
              <a:buChar char="è"/>
            </a:pPr>
            <a:r>
              <a:rPr lang="fr-FR" sz="3000" dirty="0" smtClean="0">
                <a:solidFill>
                  <a:schemeClr val="bg1"/>
                </a:solidFill>
              </a:rPr>
              <a:t>Régime soumis à différents types de crises, elle fit néanmoins preuve de résilience, en surmontant ses renversements.</a:t>
            </a:r>
            <a:endParaRPr lang="fr-FR" sz="3000" dirty="0">
              <a:solidFill>
                <a:schemeClr val="bg1"/>
              </a:solidFill>
            </a:endParaRPr>
          </a:p>
        </p:txBody>
      </p:sp>
      <p:sp>
        <p:nvSpPr>
          <p:cNvPr id="4" name="Rectangle 3"/>
          <p:cNvSpPr/>
          <p:nvPr/>
        </p:nvSpPr>
        <p:spPr>
          <a:xfrm>
            <a:off x="457200" y="1474197"/>
            <a:ext cx="8229600" cy="2812407"/>
          </a:xfrm>
          <a:prstGeom prst="rect">
            <a:avLst/>
          </a:prstGeom>
        </p:spPr>
        <p:txBody>
          <a:bodyPr vert="horz" lIns="91440" tIns="45720" rIns="91440" bIns="45720" rtlCol="0">
            <a:normAutofit/>
          </a:bodyPr>
          <a:lstStyle/>
          <a:p>
            <a:pPr>
              <a:spcBef>
                <a:spcPct val="20000"/>
              </a:spcBef>
            </a:pPr>
            <a:endParaRPr lang="fr-FR" sz="3200" dirty="0"/>
          </a:p>
        </p:txBody>
      </p:sp>
    </p:spTree>
    <p:extLst>
      <p:ext uri="{BB962C8B-B14F-4D97-AF65-F5344CB8AC3E}">
        <p14:creationId xmlns:p14="http://schemas.microsoft.com/office/powerpoint/2010/main" val="636771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115893"/>
            <a:ext cx="8229600" cy="688445"/>
          </a:xfrm>
          <a:ln w="25400">
            <a:solidFill>
              <a:srgbClr val="4F81BD"/>
            </a:solidFill>
          </a:ln>
        </p:spPr>
        <p:txBody>
          <a:bodyPr>
            <a:normAutofit/>
          </a:bodyPr>
          <a:lstStyle/>
          <a:p>
            <a:r>
              <a:rPr lang="fr-FR" dirty="0" smtClean="0"/>
              <a:t>Plan de la deuxième séquence</a:t>
            </a:r>
            <a:endParaRPr lang="fr-FR" dirty="0"/>
          </a:p>
        </p:txBody>
      </p:sp>
      <p:sp>
        <p:nvSpPr>
          <p:cNvPr id="3" name="Espace réservé du contenu 2"/>
          <p:cNvSpPr>
            <a:spLocks noGrp="1"/>
          </p:cNvSpPr>
          <p:nvPr>
            <p:ph idx="1"/>
          </p:nvPr>
        </p:nvSpPr>
        <p:spPr>
          <a:xfrm>
            <a:off x="457200" y="910173"/>
            <a:ext cx="8229600" cy="5867080"/>
          </a:xfrm>
        </p:spPr>
        <p:txBody>
          <a:bodyPr>
            <a:normAutofit fontScale="92500" lnSpcReduction="20000"/>
          </a:bodyPr>
          <a:lstStyle/>
          <a:p>
            <a:pPr marL="0" indent="0" algn="just">
              <a:buNone/>
            </a:pPr>
            <a:r>
              <a:rPr lang="fr-FR" b="1" dirty="0" smtClean="0">
                <a:solidFill>
                  <a:srgbClr val="000000"/>
                </a:solidFill>
              </a:rPr>
              <a:t>2</a:t>
            </a:r>
            <a:r>
              <a:rPr lang="fr-FR" dirty="0" smtClean="0">
                <a:solidFill>
                  <a:srgbClr val="000000"/>
                </a:solidFill>
              </a:rPr>
              <a:t>	</a:t>
            </a:r>
            <a:r>
              <a:rPr lang="fr-FR" b="1" dirty="0" smtClean="0">
                <a:solidFill>
                  <a:srgbClr val="000000"/>
                </a:solidFill>
              </a:rPr>
              <a:t>La naissance de la démocratie à Athènes et ses critiques</a:t>
            </a:r>
            <a:endParaRPr lang="fr-FR" b="1" dirty="0">
              <a:solidFill>
                <a:srgbClr val="000000"/>
              </a:solidFill>
            </a:endParaRPr>
          </a:p>
          <a:p>
            <a:pPr marL="360363" indent="263525" algn="just">
              <a:buNone/>
            </a:pPr>
            <a:r>
              <a:rPr lang="fr-FR" b="1" dirty="0" smtClean="0">
                <a:solidFill>
                  <a:schemeClr val="tx1">
                    <a:lumMod val="50000"/>
                    <a:lumOff val="50000"/>
                  </a:schemeClr>
                </a:solidFill>
              </a:rPr>
              <a:t>2.1</a:t>
            </a:r>
            <a:r>
              <a:rPr lang="fr-FR" dirty="0">
                <a:solidFill>
                  <a:schemeClr val="tx1">
                    <a:lumMod val="50000"/>
                    <a:lumOff val="50000"/>
                  </a:schemeClr>
                </a:solidFill>
              </a:rPr>
              <a:t>	</a:t>
            </a:r>
            <a:r>
              <a:rPr lang="fr-FR" b="1" dirty="0" smtClean="0">
                <a:solidFill>
                  <a:schemeClr val="tx1">
                    <a:lumMod val="50000"/>
                    <a:lumOff val="50000"/>
                  </a:schemeClr>
                </a:solidFill>
              </a:rPr>
              <a:t>La philosophie, fille rebelle de la démocratie?</a:t>
            </a:r>
            <a:endParaRPr lang="fr-FR" b="1" dirty="0">
              <a:solidFill>
                <a:schemeClr val="tx1">
                  <a:lumMod val="50000"/>
                  <a:lumOff val="50000"/>
                </a:schemeClr>
              </a:solidFill>
            </a:endParaRPr>
          </a:p>
          <a:p>
            <a:pPr marL="360363" indent="263525" algn="just">
              <a:buNone/>
            </a:pPr>
            <a:r>
              <a:rPr lang="fr-FR" b="1" dirty="0">
                <a:solidFill>
                  <a:schemeClr val="tx1">
                    <a:lumMod val="50000"/>
                    <a:lumOff val="50000"/>
                  </a:schemeClr>
                </a:solidFill>
              </a:rPr>
              <a:t>2.2	Les réformes démocratiques : contre l’oligarchie et la monarchie</a:t>
            </a:r>
          </a:p>
          <a:p>
            <a:pPr marL="360363" indent="263525" algn="just">
              <a:buNone/>
            </a:pPr>
            <a:r>
              <a:rPr lang="fr-FR" b="1" dirty="0" smtClean="0"/>
              <a:t>2.3 Les difficultés et critiques de la démocratie</a:t>
            </a:r>
          </a:p>
          <a:p>
            <a:pPr marL="760413" lvl="1" indent="263525" algn="just">
              <a:buNone/>
            </a:pPr>
            <a:r>
              <a:rPr lang="fr-FR" b="1" dirty="0">
                <a:solidFill>
                  <a:srgbClr val="7F7F7F"/>
                </a:solidFill>
              </a:rPr>
              <a:t>2.3.1 Naissance d’une réflexion sur la démocratie chez Hérodote</a:t>
            </a:r>
          </a:p>
          <a:p>
            <a:pPr marL="760413" lvl="1" indent="263525" algn="just">
              <a:buNone/>
            </a:pPr>
            <a:r>
              <a:rPr lang="fr-FR" b="1" dirty="0">
                <a:solidFill>
                  <a:srgbClr val="7F7F7F"/>
                </a:solidFill>
              </a:rPr>
              <a:t>2.3.2 Les difficultés pratiques de la démocratie : </a:t>
            </a:r>
            <a:r>
              <a:rPr lang="fr-FR" b="1" dirty="0" smtClean="0">
                <a:solidFill>
                  <a:srgbClr val="7F7F7F"/>
                </a:solidFill>
              </a:rPr>
              <a:t>apathie, leadership, instabilité</a:t>
            </a:r>
            <a:endParaRPr lang="fr-FR" b="1" dirty="0">
              <a:solidFill>
                <a:srgbClr val="7F7F7F"/>
              </a:solidFill>
            </a:endParaRPr>
          </a:p>
          <a:p>
            <a:pPr marL="760413" lvl="1" indent="263525" algn="just">
              <a:buNone/>
            </a:pPr>
            <a:r>
              <a:rPr lang="fr-FR" b="1" dirty="0"/>
              <a:t>2.3.3 Le point de vue de Platon : défaut de vérité de la démocratie</a:t>
            </a:r>
          </a:p>
          <a:p>
            <a:pPr marL="760413" lvl="1" indent="263525" algn="just">
              <a:buNone/>
            </a:pPr>
            <a:r>
              <a:rPr lang="fr-FR" b="1" dirty="0" smtClean="0">
                <a:solidFill>
                  <a:srgbClr val="7F7F7F"/>
                </a:solidFill>
              </a:rPr>
              <a:t>2.3.4 Le point de vue d’Aristote : régime juste et régime déviant</a:t>
            </a:r>
          </a:p>
          <a:p>
            <a:pPr marL="0" indent="623888" algn="just">
              <a:buNone/>
            </a:pPr>
            <a:r>
              <a:rPr lang="fr-FR" b="1" dirty="0" smtClean="0">
                <a:solidFill>
                  <a:schemeClr val="tx1">
                    <a:lumMod val="50000"/>
                    <a:lumOff val="50000"/>
                  </a:schemeClr>
                </a:solidFill>
              </a:rPr>
              <a:t>2.4 	Lecture d’Aristophane</a:t>
            </a:r>
          </a:p>
        </p:txBody>
      </p:sp>
      <p:sp>
        <p:nvSpPr>
          <p:cNvPr id="5" name="Rectangle à coins arrondis 4"/>
          <p:cNvSpPr/>
          <p:nvPr/>
        </p:nvSpPr>
        <p:spPr>
          <a:xfrm>
            <a:off x="858272" y="4510868"/>
            <a:ext cx="7904727" cy="744514"/>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droite 5"/>
          <p:cNvSpPr/>
          <p:nvPr/>
        </p:nvSpPr>
        <p:spPr>
          <a:xfrm>
            <a:off x="192617" y="4510868"/>
            <a:ext cx="665655" cy="843043"/>
          </a:xfrm>
          <a:prstGeom prst="rightArrow">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25958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82065"/>
          </a:xfrm>
          <a:ln w="25400">
            <a:solidFill>
              <a:srgbClr val="000090"/>
            </a:solidFill>
          </a:ln>
        </p:spPr>
        <p:txBody>
          <a:bodyPr vert="horz" lIns="91440" tIns="45720" rIns="91440" bIns="45720" rtlCol="0" anchor="ctr">
            <a:normAutofit/>
          </a:bodyPr>
          <a:lstStyle/>
          <a:p>
            <a:r>
              <a:rPr lang="fr-FR" sz="3200" dirty="0" smtClean="0"/>
              <a:t>La critique platonicienne de la démocratie</a:t>
            </a:r>
            <a:endParaRPr lang="fr-FR" sz="3200" dirty="0"/>
          </a:p>
        </p:txBody>
      </p:sp>
      <p:sp>
        <p:nvSpPr>
          <p:cNvPr id="3" name="Espace réservé du contenu 2"/>
          <p:cNvSpPr>
            <a:spLocks noGrp="1"/>
          </p:cNvSpPr>
          <p:nvPr>
            <p:ph idx="1"/>
          </p:nvPr>
        </p:nvSpPr>
        <p:spPr>
          <a:xfrm>
            <a:off x="457200" y="1725646"/>
            <a:ext cx="8229600" cy="3573532"/>
          </a:xfrm>
        </p:spPr>
        <p:txBody>
          <a:bodyPr>
            <a:noAutofit/>
          </a:bodyPr>
          <a:lstStyle/>
          <a:p>
            <a:r>
              <a:rPr lang="fr-FR" sz="2800" dirty="0" smtClean="0"/>
              <a:t>La mort de Socrate en -399, et plus encore les conditions de son </a:t>
            </a:r>
            <a:r>
              <a:rPr lang="fr-FR" sz="2800" b="1" dirty="0" smtClean="0"/>
              <a:t>procès</a:t>
            </a:r>
            <a:r>
              <a:rPr lang="fr-FR" sz="2800" dirty="0" smtClean="0"/>
              <a:t>, ont été déterminantes dans la formation intellectuelle de Platon.</a:t>
            </a:r>
          </a:p>
          <a:p>
            <a:r>
              <a:rPr lang="fr-FR" sz="2800" dirty="0" smtClean="0"/>
              <a:t>C’est le manque de sagesse qui est la cause des désordres privés et publics, et la philosophie constitue, selon Platon, la </a:t>
            </a:r>
            <a:r>
              <a:rPr lang="fr-FR" sz="2800" b="1" dirty="0" smtClean="0"/>
              <a:t>solution</a:t>
            </a:r>
            <a:r>
              <a:rPr lang="fr-FR" sz="2800" dirty="0" smtClean="0"/>
              <a:t> à ces désordres.</a:t>
            </a:r>
          </a:p>
          <a:p>
            <a:r>
              <a:rPr lang="fr-FR" sz="2800" dirty="0" smtClean="0"/>
              <a:t>La démocratie, pour Platon, en donnant la parole à n’importe qui, est un obstacle à ce que la Cité se conforme à un idéal de sagesse. </a:t>
            </a:r>
            <a:endParaRPr lang="fr-FR" sz="2800" dirty="0"/>
          </a:p>
        </p:txBody>
      </p:sp>
    </p:spTree>
    <p:extLst>
      <p:ext uri="{BB962C8B-B14F-4D97-AF65-F5344CB8AC3E}">
        <p14:creationId xmlns:p14="http://schemas.microsoft.com/office/powerpoint/2010/main" val="465991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82065"/>
          </a:xfrm>
          <a:ln w="25400">
            <a:solidFill>
              <a:srgbClr val="000090"/>
            </a:solidFill>
          </a:ln>
        </p:spPr>
        <p:txBody>
          <a:bodyPr vert="horz" lIns="91440" tIns="45720" rIns="91440" bIns="45720" rtlCol="0" anchor="ctr">
            <a:normAutofit/>
          </a:bodyPr>
          <a:lstStyle/>
          <a:p>
            <a:r>
              <a:rPr lang="fr-FR" sz="3200" dirty="0" smtClean="0"/>
              <a:t>La critique platonicienne de la démocratie</a:t>
            </a:r>
            <a:endParaRPr lang="fr-FR" sz="3200" dirty="0"/>
          </a:p>
        </p:txBody>
      </p:sp>
      <p:sp>
        <p:nvSpPr>
          <p:cNvPr id="3" name="Espace réservé du contenu 2"/>
          <p:cNvSpPr>
            <a:spLocks noGrp="1"/>
          </p:cNvSpPr>
          <p:nvPr>
            <p:ph idx="1"/>
          </p:nvPr>
        </p:nvSpPr>
        <p:spPr>
          <a:xfrm>
            <a:off x="457200" y="1670902"/>
            <a:ext cx="8229600" cy="4110018"/>
          </a:xfrm>
        </p:spPr>
        <p:txBody>
          <a:bodyPr>
            <a:noAutofit/>
          </a:bodyPr>
          <a:lstStyle/>
          <a:p>
            <a:r>
              <a:rPr lang="fr-FR" sz="2800" dirty="0" smtClean="0"/>
              <a:t>Pour Platon, la philosophie doit </a:t>
            </a:r>
            <a:r>
              <a:rPr lang="fr-FR" sz="2800" dirty="0"/>
              <a:t>donc </a:t>
            </a:r>
            <a:r>
              <a:rPr lang="fr-FR" sz="2800" dirty="0" smtClean="0"/>
              <a:t>guider la  </a:t>
            </a:r>
            <a:r>
              <a:rPr lang="fr-FR" sz="2800" dirty="0"/>
              <a:t>politique </a:t>
            </a:r>
            <a:r>
              <a:rPr lang="fr-FR" sz="2800" dirty="0" smtClean="0"/>
              <a:t>:</a:t>
            </a:r>
            <a:endParaRPr lang="fr-FR" sz="2800" dirty="0"/>
          </a:p>
          <a:p>
            <a:pPr marL="857250" lvl="2" indent="0">
              <a:buNone/>
            </a:pPr>
            <a:r>
              <a:rPr lang="fr-FR" sz="2800" dirty="0">
                <a:solidFill>
                  <a:srgbClr val="000090"/>
                </a:solidFill>
              </a:rPr>
              <a:t>« […] le genre humain ne mettra pas fin à ses maux avant que la race de ceux qui, dans la rectitude et la vérité, s’adonnent à la philosophie n’ait accédé à l’autorité politique » (</a:t>
            </a:r>
            <a:r>
              <a:rPr lang="fr-FR" sz="2800" i="1" dirty="0">
                <a:solidFill>
                  <a:srgbClr val="000090"/>
                </a:solidFill>
              </a:rPr>
              <a:t>Lettre</a:t>
            </a:r>
            <a:r>
              <a:rPr lang="fr-FR" sz="2800" dirty="0">
                <a:solidFill>
                  <a:srgbClr val="000090"/>
                </a:solidFill>
              </a:rPr>
              <a:t> VII, 326a-c)</a:t>
            </a:r>
          </a:p>
          <a:p>
            <a:r>
              <a:rPr lang="fr-FR" sz="2800" dirty="0"/>
              <a:t>C’est </a:t>
            </a:r>
            <a:r>
              <a:rPr lang="fr-FR" sz="2800" dirty="0" smtClean="0"/>
              <a:t>une </a:t>
            </a:r>
            <a:r>
              <a:rPr lang="fr-FR" sz="2800" dirty="0"/>
              <a:t>conviction </a:t>
            </a:r>
            <a:r>
              <a:rPr lang="fr-FR" sz="2800" b="1" dirty="0"/>
              <a:t>bien peu démocratique </a:t>
            </a:r>
            <a:r>
              <a:rPr lang="fr-FR" sz="2800" dirty="0"/>
              <a:t>qu’exprime ici Platon.</a:t>
            </a:r>
          </a:p>
          <a:p>
            <a:endParaRPr lang="fr-FR" sz="2800" dirty="0"/>
          </a:p>
        </p:txBody>
      </p:sp>
    </p:spTree>
    <p:extLst>
      <p:ext uri="{BB962C8B-B14F-4D97-AF65-F5344CB8AC3E}">
        <p14:creationId xmlns:p14="http://schemas.microsoft.com/office/powerpoint/2010/main" val="19802606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94581"/>
            <a:ext cx="8229600" cy="975470"/>
          </a:xfrm>
          <a:ln w="25400">
            <a:solidFill>
              <a:srgbClr val="000090"/>
            </a:solidFill>
          </a:ln>
        </p:spPr>
        <p:txBody>
          <a:bodyPr vert="horz" lIns="91440" tIns="45720" rIns="91440" bIns="45720" rtlCol="0" anchor="ctr">
            <a:noAutofit/>
          </a:bodyPr>
          <a:lstStyle/>
          <a:p>
            <a:r>
              <a:rPr lang="fr-FR" sz="3200" dirty="0" smtClean="0"/>
              <a:t>L’utopie platonicienne : la domination de l’âme sur le corps</a:t>
            </a:r>
            <a:endParaRPr lang="fr-FR" sz="3200" dirty="0"/>
          </a:p>
        </p:txBody>
      </p:sp>
      <p:sp>
        <p:nvSpPr>
          <p:cNvPr id="3" name="Espace réservé du contenu 2"/>
          <p:cNvSpPr>
            <a:spLocks noGrp="1"/>
          </p:cNvSpPr>
          <p:nvPr>
            <p:ph idx="1"/>
          </p:nvPr>
        </p:nvSpPr>
        <p:spPr>
          <a:xfrm>
            <a:off x="457200" y="1675153"/>
            <a:ext cx="8229600" cy="5036408"/>
          </a:xfrm>
        </p:spPr>
        <p:txBody>
          <a:bodyPr>
            <a:noAutofit/>
          </a:bodyPr>
          <a:lstStyle/>
          <a:p>
            <a:r>
              <a:rPr lang="fr-FR" sz="2800" i="1" dirty="0"/>
              <a:t>La République</a:t>
            </a:r>
            <a:r>
              <a:rPr lang="fr-FR" sz="2800" dirty="0"/>
              <a:t>, selon Platon, doit être organisée selon le principe suivant : </a:t>
            </a:r>
            <a:r>
              <a:rPr lang="fr-FR" sz="2800" b="1" dirty="0"/>
              <a:t>chaque individu doit se consacrer à la tâche qui lui est la plus </a:t>
            </a:r>
            <a:r>
              <a:rPr lang="fr-FR" sz="2800" b="1" dirty="0" smtClean="0"/>
              <a:t>appropriée</a:t>
            </a:r>
            <a:r>
              <a:rPr lang="fr-FR" sz="2800" dirty="0" smtClean="0"/>
              <a:t>.</a:t>
            </a:r>
          </a:p>
          <a:p>
            <a:r>
              <a:rPr lang="fr-FR" sz="2800" dirty="0" smtClean="0"/>
              <a:t>Ce </a:t>
            </a:r>
            <a:r>
              <a:rPr lang="fr-FR" sz="2800" dirty="0"/>
              <a:t>modèle est calqué sur celui de la </a:t>
            </a:r>
            <a:r>
              <a:rPr lang="fr-FR" sz="2800" b="1" dirty="0"/>
              <a:t>domination de l’âme sur le </a:t>
            </a:r>
            <a:r>
              <a:rPr lang="fr-FR" sz="2800" b="1" dirty="0" smtClean="0"/>
              <a:t>corps</a:t>
            </a:r>
            <a:r>
              <a:rPr lang="fr-FR" sz="2800" dirty="0"/>
              <a:t> </a:t>
            </a:r>
            <a:r>
              <a:rPr lang="fr-FR" sz="2800" dirty="0" smtClean="0"/>
              <a:t>: il y a donc </a:t>
            </a:r>
            <a:r>
              <a:rPr lang="fr-FR" sz="2800" b="1" dirty="0" smtClean="0"/>
              <a:t>homologie entre macrocosme et microcosme</a:t>
            </a:r>
            <a:r>
              <a:rPr lang="fr-FR" sz="2800" dirty="0" smtClean="0"/>
              <a:t>.</a:t>
            </a:r>
          </a:p>
        </p:txBody>
      </p:sp>
    </p:spTree>
    <p:extLst>
      <p:ext uri="{BB962C8B-B14F-4D97-AF65-F5344CB8AC3E}">
        <p14:creationId xmlns:p14="http://schemas.microsoft.com/office/powerpoint/2010/main" val="2642863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94580"/>
            <a:ext cx="8229600" cy="964521"/>
          </a:xfrm>
          <a:ln w="25400">
            <a:solidFill>
              <a:srgbClr val="000090"/>
            </a:solidFill>
          </a:ln>
        </p:spPr>
        <p:txBody>
          <a:bodyPr vert="horz" lIns="91440" tIns="45720" rIns="91440" bIns="45720" rtlCol="0" anchor="ctr">
            <a:noAutofit/>
          </a:bodyPr>
          <a:lstStyle/>
          <a:p>
            <a:r>
              <a:rPr lang="fr-FR" sz="3200" dirty="0" smtClean="0"/>
              <a:t>L’utopie platonicienne : les trois classes correspondant aux trois parties de l’âme</a:t>
            </a:r>
            <a:endParaRPr lang="fr-FR" sz="3200" dirty="0"/>
          </a:p>
        </p:txBody>
      </p:sp>
      <p:sp>
        <p:nvSpPr>
          <p:cNvPr id="3" name="Espace réservé du contenu 2"/>
          <p:cNvSpPr>
            <a:spLocks noGrp="1"/>
          </p:cNvSpPr>
          <p:nvPr>
            <p:ph idx="1"/>
          </p:nvPr>
        </p:nvSpPr>
        <p:spPr>
          <a:xfrm>
            <a:off x="457200" y="1675152"/>
            <a:ext cx="8229600" cy="5182847"/>
          </a:xfrm>
        </p:spPr>
        <p:txBody>
          <a:bodyPr>
            <a:noAutofit/>
          </a:bodyPr>
          <a:lstStyle/>
          <a:p>
            <a:pPr>
              <a:lnSpc>
                <a:spcPct val="80000"/>
              </a:lnSpc>
            </a:pPr>
            <a:r>
              <a:rPr lang="fr-FR" sz="2800" dirty="0" smtClean="0"/>
              <a:t>Trois </a:t>
            </a:r>
            <a:r>
              <a:rPr lang="fr-FR" sz="2800" dirty="0"/>
              <a:t>classes composent la cité, comme l’âme a elle-même trois </a:t>
            </a:r>
            <a:r>
              <a:rPr lang="fr-FR" sz="2800" dirty="0" smtClean="0"/>
              <a:t>parties.</a:t>
            </a:r>
          </a:p>
          <a:p>
            <a:pPr lvl="1">
              <a:lnSpc>
                <a:spcPct val="80000"/>
              </a:lnSpc>
            </a:pPr>
            <a:r>
              <a:rPr lang="fr-FR" dirty="0"/>
              <a:t>Au sommet de cette organisation se trouve le </a:t>
            </a:r>
            <a:r>
              <a:rPr lang="fr-FR" b="1" dirty="0" smtClean="0"/>
              <a:t>philosophe roi</a:t>
            </a:r>
            <a:r>
              <a:rPr lang="fr-FR" dirty="0" smtClean="0"/>
              <a:t>. Une </a:t>
            </a:r>
            <a:r>
              <a:rPr lang="fr-FR" dirty="0"/>
              <a:t>minorité, issue de la classe des </a:t>
            </a:r>
            <a:r>
              <a:rPr lang="fr-FR" b="1" dirty="0"/>
              <a:t>gardiens</a:t>
            </a:r>
            <a:r>
              <a:rPr lang="fr-FR" dirty="0"/>
              <a:t>, est semblable à la partie rationnelle de l’âme, elle a reçu une </a:t>
            </a:r>
            <a:r>
              <a:rPr lang="fr-FR" b="1" dirty="0"/>
              <a:t>éducation </a:t>
            </a:r>
            <a:r>
              <a:rPr lang="fr-FR" b="1" dirty="0" smtClean="0"/>
              <a:t>philosophique</a:t>
            </a:r>
            <a:r>
              <a:rPr lang="fr-FR" dirty="0" smtClean="0"/>
              <a:t>.</a:t>
            </a:r>
          </a:p>
          <a:p>
            <a:pPr lvl="1">
              <a:lnSpc>
                <a:spcPct val="80000"/>
              </a:lnSpc>
            </a:pPr>
            <a:r>
              <a:rPr lang="fr-FR" dirty="0" smtClean="0"/>
              <a:t>Le </a:t>
            </a:r>
            <a:r>
              <a:rPr lang="fr-FR" dirty="0"/>
              <a:t>reste des gardiens constitue une classe correspondant au domaine affectif de l’âme, le </a:t>
            </a:r>
            <a:r>
              <a:rPr lang="fr-FR" i="1" dirty="0" err="1"/>
              <a:t>thumos</a:t>
            </a:r>
            <a:r>
              <a:rPr lang="fr-FR" dirty="0"/>
              <a:t>, siège du « cœur » ou du </a:t>
            </a:r>
            <a:r>
              <a:rPr lang="fr-FR" dirty="0" smtClean="0"/>
              <a:t>courage.</a:t>
            </a:r>
          </a:p>
          <a:p>
            <a:pPr lvl="1">
              <a:lnSpc>
                <a:spcPct val="80000"/>
              </a:lnSpc>
            </a:pPr>
            <a:r>
              <a:rPr lang="fr-FR" dirty="0" smtClean="0"/>
              <a:t>Enfin</a:t>
            </a:r>
            <a:r>
              <a:rPr lang="fr-FR" dirty="0"/>
              <a:t>, la troisième classe, formée d’artisans et de laboureurs, se rapporte à toutes les formes du désir dans l’âme, </a:t>
            </a:r>
            <a:r>
              <a:rPr lang="fr-FR" dirty="0" smtClean="0"/>
              <a:t>l’</a:t>
            </a:r>
            <a:r>
              <a:rPr lang="fr-FR" i="1" dirty="0" err="1" smtClean="0"/>
              <a:t>epithumia</a:t>
            </a:r>
            <a:r>
              <a:rPr lang="fr-FR" i="1" dirty="0" smtClean="0"/>
              <a:t>.</a:t>
            </a:r>
            <a:endParaRPr lang="fr-FR" dirty="0" smtClean="0"/>
          </a:p>
        </p:txBody>
      </p:sp>
    </p:spTree>
    <p:extLst>
      <p:ext uri="{BB962C8B-B14F-4D97-AF65-F5344CB8AC3E}">
        <p14:creationId xmlns:p14="http://schemas.microsoft.com/office/powerpoint/2010/main" val="2465025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17938"/>
            <a:ext cx="8229600" cy="825364"/>
          </a:xfrm>
          <a:ln w="25400">
            <a:solidFill>
              <a:srgbClr val="000090"/>
            </a:solidFill>
          </a:ln>
        </p:spPr>
        <p:txBody>
          <a:bodyPr vert="horz" lIns="91440" tIns="45720" rIns="91440" bIns="45720" rtlCol="0" anchor="ctr">
            <a:normAutofit/>
          </a:bodyPr>
          <a:lstStyle/>
          <a:p>
            <a:r>
              <a:rPr lang="fr-FR" sz="3200" dirty="0" smtClean="0"/>
              <a:t>La faiblesse de la démocratie selon Platon</a:t>
            </a:r>
            <a:endParaRPr lang="fr-FR" sz="3200" dirty="0"/>
          </a:p>
        </p:txBody>
      </p:sp>
      <p:sp>
        <p:nvSpPr>
          <p:cNvPr id="3" name="Espace réservé du contenu 2"/>
          <p:cNvSpPr>
            <a:spLocks noGrp="1"/>
          </p:cNvSpPr>
          <p:nvPr>
            <p:ph idx="1"/>
          </p:nvPr>
        </p:nvSpPr>
        <p:spPr>
          <a:xfrm>
            <a:off x="457200" y="1576615"/>
            <a:ext cx="8229600" cy="5281385"/>
          </a:xfrm>
        </p:spPr>
        <p:txBody>
          <a:bodyPr>
            <a:noAutofit/>
          </a:bodyPr>
          <a:lstStyle/>
          <a:p>
            <a:pPr>
              <a:lnSpc>
                <a:spcPct val="90000"/>
              </a:lnSpc>
            </a:pPr>
            <a:r>
              <a:rPr lang="fr-FR" sz="2800" dirty="0" smtClean="0"/>
              <a:t>La </a:t>
            </a:r>
            <a:r>
              <a:rPr lang="fr-FR" sz="2800" b="1" dirty="0"/>
              <a:t>justice</a:t>
            </a:r>
            <a:r>
              <a:rPr lang="fr-FR" sz="2800" dirty="0"/>
              <a:t>, pour Platon, repose </a:t>
            </a:r>
            <a:r>
              <a:rPr lang="fr-FR" sz="2800" dirty="0" smtClean="0"/>
              <a:t>sur ce </a:t>
            </a:r>
            <a:r>
              <a:rPr lang="fr-FR" sz="2800" dirty="0"/>
              <a:t>bon ordonnancement de la </a:t>
            </a:r>
            <a:r>
              <a:rPr lang="fr-FR" sz="2800" dirty="0" smtClean="0"/>
              <a:t>cité.</a:t>
            </a:r>
          </a:p>
          <a:p>
            <a:pPr>
              <a:lnSpc>
                <a:spcPct val="90000"/>
              </a:lnSpc>
            </a:pPr>
            <a:r>
              <a:rPr lang="fr-FR" sz="2800" dirty="0" smtClean="0"/>
              <a:t>Le </a:t>
            </a:r>
            <a:r>
              <a:rPr lang="fr-FR" sz="2800" dirty="0"/>
              <a:t>plus grand défaut de la démocratie, selon Platon, est </a:t>
            </a:r>
            <a:r>
              <a:rPr lang="fr-FR" sz="2800" b="1" dirty="0"/>
              <a:t>d’ignorer la compétence politique </a:t>
            </a:r>
            <a:r>
              <a:rPr lang="fr-FR" sz="2800" dirty="0" smtClean="0"/>
              <a:t>et </a:t>
            </a:r>
            <a:r>
              <a:rPr lang="fr-FR" sz="2800" dirty="0" smtClean="0"/>
              <a:t>de faire </a:t>
            </a:r>
            <a:r>
              <a:rPr lang="fr-FR" sz="2800" dirty="0"/>
              <a:t>du tirage au sort la source de la </a:t>
            </a:r>
            <a:r>
              <a:rPr lang="fr-FR" sz="2800" dirty="0" smtClean="0"/>
              <a:t>légitimité: la démocratie ne serait </a:t>
            </a:r>
            <a:r>
              <a:rPr lang="fr-FR" sz="2800" b="1" dirty="0" smtClean="0"/>
              <a:t>pas </a:t>
            </a:r>
            <a:r>
              <a:rPr lang="fr-FR" sz="2800" b="1" dirty="0"/>
              <a:t>fondée en vérité</a:t>
            </a:r>
            <a:r>
              <a:rPr lang="fr-FR" sz="2800" dirty="0" smtClean="0"/>
              <a:t>.</a:t>
            </a:r>
          </a:p>
          <a:p>
            <a:pPr>
              <a:lnSpc>
                <a:spcPct val="90000"/>
              </a:lnSpc>
            </a:pPr>
            <a:r>
              <a:rPr lang="fr-FR" sz="2800" dirty="0" smtClean="0"/>
              <a:t>Le </a:t>
            </a:r>
            <a:r>
              <a:rPr lang="fr-FR" sz="2800" dirty="0"/>
              <a:t>développement naturel de la démocratie est pour Platon la </a:t>
            </a:r>
            <a:r>
              <a:rPr lang="fr-FR" sz="2800" b="1" dirty="0"/>
              <a:t>tyrannie</a:t>
            </a:r>
            <a:r>
              <a:rPr lang="fr-FR" sz="2800" dirty="0"/>
              <a:t>, car le peuple ne supporte plus sa liberté et se choisit un protecteur. </a:t>
            </a:r>
          </a:p>
          <a:p>
            <a:pPr>
              <a:lnSpc>
                <a:spcPct val="90000"/>
              </a:lnSpc>
            </a:pPr>
            <a:r>
              <a:rPr lang="fr-FR" sz="2800" dirty="0" smtClean="0"/>
              <a:t>Dans </a:t>
            </a:r>
            <a:r>
              <a:rPr lang="fr-FR" sz="2800" dirty="0"/>
              <a:t>des ouvrages ultérieurs, </a:t>
            </a:r>
            <a:r>
              <a:rPr lang="fr-FR" sz="2800" dirty="0" smtClean="0"/>
              <a:t>notamment</a:t>
            </a:r>
            <a:r>
              <a:rPr lang="fr-FR" sz="2800" i="1" dirty="0" smtClean="0"/>
              <a:t> Les </a:t>
            </a:r>
            <a:r>
              <a:rPr lang="fr-FR" sz="2800" i="1" dirty="0"/>
              <a:t>lois</a:t>
            </a:r>
            <a:r>
              <a:rPr lang="fr-FR" sz="2800" dirty="0"/>
              <a:t>, Platon </a:t>
            </a:r>
            <a:r>
              <a:rPr lang="fr-FR" sz="2800" dirty="0" smtClean="0"/>
              <a:t>a évolué : il ne semble plus faire </a:t>
            </a:r>
            <a:r>
              <a:rPr lang="fr-FR" sz="2800" dirty="0"/>
              <a:t>du </a:t>
            </a:r>
            <a:r>
              <a:rPr lang="fr-FR" sz="2800" dirty="0" smtClean="0"/>
              <a:t>philosophe qu’un conseiller </a:t>
            </a:r>
            <a:r>
              <a:rPr lang="fr-FR" sz="2800" dirty="0"/>
              <a:t>des gouvernants</a:t>
            </a:r>
            <a:r>
              <a:rPr lang="fr-FR" sz="2800" dirty="0" smtClean="0"/>
              <a:t>.</a:t>
            </a:r>
          </a:p>
        </p:txBody>
      </p:sp>
    </p:spTree>
    <p:extLst>
      <p:ext uri="{BB962C8B-B14F-4D97-AF65-F5344CB8AC3E}">
        <p14:creationId xmlns:p14="http://schemas.microsoft.com/office/powerpoint/2010/main" val="234790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46252" y="1665894"/>
            <a:ext cx="8229600" cy="5012824"/>
          </a:xfrm>
        </p:spPr>
        <p:txBody>
          <a:bodyPr>
            <a:normAutofit/>
          </a:bodyPr>
          <a:lstStyle/>
          <a:p>
            <a:r>
              <a:rPr lang="fr-FR" sz="2800" dirty="0" smtClean="0"/>
              <a:t>Cette ambiguïté est aussi liée à celle de la </a:t>
            </a:r>
            <a:r>
              <a:rPr lang="fr-FR" sz="2800" b="1" dirty="0" smtClean="0"/>
              <a:t>philosophie</a:t>
            </a:r>
            <a:r>
              <a:rPr lang="fr-FR" sz="2800" dirty="0" smtClean="0"/>
              <a:t> dès son origine, prise entre :</a:t>
            </a:r>
          </a:p>
          <a:p>
            <a:pPr lvl="1"/>
            <a:r>
              <a:rPr lang="fr-FR" dirty="0" smtClean="0"/>
              <a:t>d’une part, une </a:t>
            </a:r>
            <a:r>
              <a:rPr lang="fr-FR" b="1" dirty="0" smtClean="0"/>
              <a:t>parole publique</a:t>
            </a:r>
            <a:r>
              <a:rPr lang="fr-FR" dirty="0"/>
              <a:t> </a:t>
            </a:r>
            <a:r>
              <a:rPr lang="fr-FR" dirty="0" smtClean="0"/>
              <a:t>– qu’on pense à </a:t>
            </a:r>
            <a:r>
              <a:rPr lang="fr-FR" b="1" dirty="0" smtClean="0"/>
              <a:t>Socrate</a:t>
            </a:r>
            <a:r>
              <a:rPr lang="fr-FR" dirty="0" smtClean="0"/>
              <a:t> interrogeant ses concitoyens sur l’agora,</a:t>
            </a:r>
          </a:p>
          <a:p>
            <a:pPr lvl="1"/>
            <a:r>
              <a:rPr lang="fr-FR" dirty="0" smtClean="0"/>
              <a:t>et d’autre part, une sagesse plus proche de </a:t>
            </a:r>
            <a:r>
              <a:rPr lang="fr-FR" b="1" dirty="0" smtClean="0"/>
              <a:t>l’initiation mystique </a:t>
            </a:r>
            <a:r>
              <a:rPr lang="fr-FR" dirty="0" smtClean="0"/>
              <a:t>à travers des « maîtres de sagesse », avec ce que cela peut impliquer de secret – qu’on pense à la manière dont </a:t>
            </a:r>
            <a:r>
              <a:rPr lang="fr-FR" b="1" dirty="0" smtClean="0"/>
              <a:t>Pythagore</a:t>
            </a:r>
            <a:r>
              <a:rPr lang="fr-FR" dirty="0" smtClean="0"/>
              <a:t> a organisé son enseignement.</a:t>
            </a:r>
          </a:p>
        </p:txBody>
      </p:sp>
      <p:sp>
        <p:nvSpPr>
          <p:cNvPr id="4" name="Titre 1"/>
          <p:cNvSpPr>
            <a:spLocks noGrp="1"/>
          </p:cNvSpPr>
          <p:nvPr>
            <p:ph type="title"/>
          </p:nvPr>
        </p:nvSpPr>
        <p:spPr>
          <a:ln w="25400">
            <a:solidFill>
              <a:srgbClr val="000090"/>
            </a:solidFill>
          </a:ln>
        </p:spPr>
        <p:txBody>
          <a:bodyPr vert="horz" lIns="91440" tIns="45720" rIns="91440" bIns="45720" rtlCol="0" anchor="ctr">
            <a:normAutofit fontScale="90000"/>
          </a:bodyPr>
          <a:lstStyle/>
          <a:p>
            <a:r>
              <a:rPr lang="fr-FR" sz="3600" dirty="0" smtClean="0"/>
              <a:t>Une double origine de la philosophie : entre initiation secrète et parole publique</a:t>
            </a:r>
            <a:endParaRPr lang="fr-FR" sz="3600" dirty="0"/>
          </a:p>
        </p:txBody>
      </p:sp>
    </p:spTree>
    <p:extLst>
      <p:ext uri="{BB962C8B-B14F-4D97-AF65-F5344CB8AC3E}">
        <p14:creationId xmlns:p14="http://schemas.microsoft.com/office/powerpoint/2010/main" val="398077194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a:t>L’homme démocratique, selon </a:t>
            </a:r>
            <a:r>
              <a:rPr lang="fr-FR" sz="3200" dirty="0" smtClean="0"/>
              <a:t>Platon </a:t>
            </a:r>
            <a:endParaRPr lang="fr-FR" sz="3200" dirty="0"/>
          </a:p>
        </p:txBody>
      </p:sp>
      <p:sp>
        <p:nvSpPr>
          <p:cNvPr id="3" name="Espace réservé du contenu 2"/>
          <p:cNvSpPr>
            <a:spLocks noGrp="1"/>
          </p:cNvSpPr>
          <p:nvPr>
            <p:ph idx="1"/>
          </p:nvPr>
        </p:nvSpPr>
        <p:spPr>
          <a:xfrm>
            <a:off x="457200" y="1600199"/>
            <a:ext cx="8229600" cy="5135893"/>
          </a:xfrm>
        </p:spPr>
        <p:txBody>
          <a:bodyPr>
            <a:noAutofit/>
          </a:bodyPr>
          <a:lstStyle/>
          <a:p>
            <a:pPr marL="0" indent="0">
              <a:lnSpc>
                <a:spcPct val="90000"/>
              </a:lnSpc>
              <a:buNone/>
            </a:pPr>
            <a:r>
              <a:rPr lang="fr-FR" sz="2800" dirty="0" smtClean="0">
                <a:solidFill>
                  <a:srgbClr val="000090"/>
                </a:solidFill>
              </a:rPr>
              <a:t>«</a:t>
            </a:r>
            <a:r>
              <a:rPr lang="fr-FR" sz="2800" dirty="0">
                <a:solidFill>
                  <a:srgbClr val="000090"/>
                </a:solidFill>
              </a:rPr>
              <a:t> Il vit donc, repris-je, au jour le jour et s’abandonne au plaisir qui se présente. Aujourd’hui il s’enivre au son de la flûte, demain il boira l’eau claire et jeûnera ; tantôt il s’exerce au gymnase, tantôt il est oisif et n’a souci de rien, tantôt il semble plongé dans la philosophie. Souvent il s’occupe de politique, et, bondissant à la tribune, il dit et il fait ce qui lui passe par l’esprit ; lui arrive-t-il d’envier les gens de guerre ? le voilà devenu guerrier ; les hommes d’affaires ? le voilà qui se lance dans le négoce. Sa vie ne connaît ni l’ordre ni la nécessité, mais il l’appelle agréable, libre, heureuse, et lui </a:t>
            </a:r>
            <a:r>
              <a:rPr lang="fr-FR" sz="2800" dirty="0" smtClean="0">
                <a:solidFill>
                  <a:srgbClr val="000090"/>
                </a:solidFill>
              </a:rPr>
              <a:t>reste fidèle</a:t>
            </a:r>
            <a:r>
              <a:rPr lang="fr-FR" sz="2800" dirty="0">
                <a:solidFill>
                  <a:srgbClr val="000090"/>
                </a:solidFill>
              </a:rPr>
              <a:t>. </a:t>
            </a:r>
            <a:r>
              <a:rPr lang="fr-FR" sz="2800" dirty="0" smtClean="0">
                <a:solidFill>
                  <a:srgbClr val="000090"/>
                </a:solidFill>
              </a:rPr>
              <a:t>»</a:t>
            </a:r>
            <a:r>
              <a:rPr lang="fr-FR" sz="2800" dirty="0">
                <a:solidFill>
                  <a:srgbClr val="000090"/>
                </a:solidFill>
              </a:rPr>
              <a:t> (</a:t>
            </a:r>
            <a:r>
              <a:rPr lang="fr-FR" sz="2800" i="1" dirty="0">
                <a:solidFill>
                  <a:srgbClr val="000090"/>
                </a:solidFill>
              </a:rPr>
              <a:t>République</a:t>
            </a:r>
            <a:r>
              <a:rPr lang="fr-FR" sz="2800" dirty="0">
                <a:solidFill>
                  <a:srgbClr val="000090"/>
                </a:solidFill>
              </a:rPr>
              <a:t>, VIII, 662a, trad. R. </a:t>
            </a:r>
            <a:r>
              <a:rPr lang="fr-FR" sz="2800" dirty="0" err="1">
                <a:solidFill>
                  <a:srgbClr val="000090"/>
                </a:solidFill>
              </a:rPr>
              <a:t>Baccou</a:t>
            </a:r>
            <a:r>
              <a:rPr lang="fr-FR" sz="2800" dirty="0">
                <a:solidFill>
                  <a:srgbClr val="000090"/>
                </a:solidFill>
              </a:rPr>
              <a:t>) </a:t>
            </a:r>
          </a:p>
          <a:p>
            <a:pPr>
              <a:lnSpc>
                <a:spcPct val="90000"/>
              </a:lnSpc>
            </a:pPr>
            <a:endParaRPr lang="fr-FR" sz="2800" dirty="0"/>
          </a:p>
        </p:txBody>
      </p:sp>
    </p:spTree>
    <p:extLst>
      <p:ext uri="{BB962C8B-B14F-4D97-AF65-F5344CB8AC3E}">
        <p14:creationId xmlns:p14="http://schemas.microsoft.com/office/powerpoint/2010/main" val="3392678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82065"/>
          </a:xfrm>
          <a:ln w="25400">
            <a:solidFill>
              <a:srgbClr val="000090"/>
            </a:solidFill>
          </a:ln>
        </p:spPr>
        <p:txBody>
          <a:bodyPr vert="horz" lIns="91440" tIns="45720" rIns="91440" bIns="45720" rtlCol="0" anchor="ctr">
            <a:normAutofit/>
          </a:bodyPr>
          <a:lstStyle/>
          <a:p>
            <a:r>
              <a:rPr lang="fr-FR" sz="3200" dirty="0"/>
              <a:t>L’homme démocratique, selon Platon </a:t>
            </a:r>
          </a:p>
        </p:txBody>
      </p:sp>
      <p:sp>
        <p:nvSpPr>
          <p:cNvPr id="5" name="Rectangle 4"/>
          <p:cNvSpPr/>
          <p:nvPr/>
        </p:nvSpPr>
        <p:spPr>
          <a:xfrm>
            <a:off x="457200" y="1640421"/>
            <a:ext cx="8229600" cy="1815882"/>
          </a:xfrm>
          <a:prstGeom prst="rect">
            <a:avLst/>
          </a:prstGeom>
        </p:spPr>
        <p:txBody>
          <a:bodyPr wrap="square">
            <a:spAutoFit/>
          </a:bodyPr>
          <a:lstStyle/>
          <a:p>
            <a:pPr algn="ctr"/>
            <a:r>
              <a:rPr lang="fr-FR" sz="2800" cap="all" dirty="0">
                <a:solidFill>
                  <a:srgbClr val="FF0000"/>
                </a:solidFill>
              </a:rPr>
              <a:t>Qu’est-ce que vous remarquez dans le portrait qui est dressé ici </a:t>
            </a:r>
            <a:r>
              <a:rPr lang="fr-FR" sz="2800" cap="all" dirty="0" smtClean="0">
                <a:solidFill>
                  <a:srgbClr val="FF0000"/>
                </a:solidFill>
              </a:rPr>
              <a:t>du citoyen en démocratie</a:t>
            </a:r>
            <a:r>
              <a:rPr lang="fr-FR" sz="2800" cap="all" dirty="0">
                <a:solidFill>
                  <a:srgbClr val="FF0000"/>
                </a:solidFill>
              </a:rPr>
              <a:t> ?</a:t>
            </a:r>
          </a:p>
          <a:p>
            <a:pPr algn="ctr"/>
            <a:r>
              <a:rPr lang="fr-FR" sz="2800" cap="all" dirty="0" smtClean="0">
                <a:solidFill>
                  <a:srgbClr val="FF0000"/>
                </a:solidFill>
              </a:rPr>
              <a:t>Que </a:t>
            </a:r>
            <a:r>
              <a:rPr lang="fr-FR" sz="2800" cap="all" dirty="0">
                <a:solidFill>
                  <a:srgbClr val="FF0000"/>
                </a:solidFill>
              </a:rPr>
              <a:t>lui reproche Platon ? pour quelles raisons, à votre </a:t>
            </a:r>
            <a:r>
              <a:rPr lang="fr-FR" sz="2800" cap="all" dirty="0" smtClean="0">
                <a:solidFill>
                  <a:srgbClr val="FF0000"/>
                </a:solidFill>
              </a:rPr>
              <a:t>avis</a:t>
            </a:r>
            <a:r>
              <a:rPr lang="fr-FR" sz="2800" cap="all" dirty="0">
                <a:solidFill>
                  <a:srgbClr val="FF0000"/>
                </a:solidFill>
              </a:rPr>
              <a:t> ?</a:t>
            </a:r>
          </a:p>
        </p:txBody>
      </p:sp>
    </p:spTree>
    <p:extLst>
      <p:ext uri="{BB962C8B-B14F-4D97-AF65-F5344CB8AC3E}">
        <p14:creationId xmlns:p14="http://schemas.microsoft.com/office/powerpoint/2010/main" val="29493246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82065"/>
          </a:xfrm>
          <a:ln w="25400">
            <a:solidFill>
              <a:srgbClr val="000090"/>
            </a:solidFill>
          </a:ln>
        </p:spPr>
        <p:txBody>
          <a:bodyPr vert="horz" lIns="91440" tIns="45720" rIns="91440" bIns="45720" rtlCol="0" anchor="ctr">
            <a:normAutofit/>
          </a:bodyPr>
          <a:lstStyle/>
          <a:p>
            <a:r>
              <a:rPr lang="fr-FR" dirty="0" smtClean="0"/>
              <a:t>L’héritage politique de Platon</a:t>
            </a:r>
            <a:endParaRPr lang="fr-FR" dirty="0"/>
          </a:p>
        </p:txBody>
      </p:sp>
      <p:sp>
        <p:nvSpPr>
          <p:cNvPr id="4" name="Espace réservé du contenu 2"/>
          <p:cNvSpPr txBox="1">
            <a:spLocks/>
          </p:cNvSpPr>
          <p:nvPr/>
        </p:nvSpPr>
        <p:spPr>
          <a:xfrm>
            <a:off x="457200" y="1688827"/>
            <a:ext cx="8229600" cy="4056495"/>
          </a:xfrm>
          <a:prstGeom prst="rect">
            <a:avLst/>
          </a:prstGeom>
          <a:solidFill>
            <a:schemeClr val="bg1">
              <a:lumMod val="50000"/>
            </a:schemeClr>
          </a:solid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0"/>
              <a:buChar char="è"/>
            </a:pPr>
            <a:r>
              <a:rPr lang="fr-FR" sz="2800" dirty="0" smtClean="0">
                <a:solidFill>
                  <a:schemeClr val="bg1"/>
                </a:solidFill>
              </a:rPr>
              <a:t>La pensée politique de Platon sera, dans toute la tradition intellectuelle occidentale jusqu’au XX</a:t>
            </a:r>
            <a:r>
              <a:rPr lang="fr-FR" sz="2800" baseline="30000" dirty="0" smtClean="0">
                <a:solidFill>
                  <a:schemeClr val="bg1"/>
                </a:solidFill>
              </a:rPr>
              <a:t>e</a:t>
            </a:r>
            <a:r>
              <a:rPr lang="fr-FR" sz="2800" dirty="0" smtClean="0">
                <a:solidFill>
                  <a:schemeClr val="bg1"/>
                </a:solidFill>
              </a:rPr>
              <a:t> siècle, l’enjeu de débats.</a:t>
            </a:r>
          </a:p>
          <a:p>
            <a:pPr>
              <a:buFont typeface="Wingdings" charset="0"/>
              <a:buChar char="è"/>
            </a:pPr>
            <a:r>
              <a:rPr lang="fr-FR" sz="2800" dirty="0" smtClean="0">
                <a:solidFill>
                  <a:schemeClr val="bg1"/>
                </a:solidFill>
              </a:rPr>
              <a:t> </a:t>
            </a:r>
            <a:r>
              <a:rPr lang="fr-FR" sz="2800" dirty="0">
                <a:solidFill>
                  <a:schemeClr val="bg1"/>
                </a:solidFill>
              </a:rPr>
              <a:t>C</a:t>
            </a:r>
            <a:r>
              <a:rPr lang="fr-FR" sz="2800" dirty="0" smtClean="0">
                <a:solidFill>
                  <a:schemeClr val="bg1"/>
                </a:solidFill>
              </a:rPr>
              <a:t>eux qui dirigent la République doivent-ils être sélectionnés selon leurs qualités, </a:t>
            </a:r>
            <a:r>
              <a:rPr lang="fr-FR" sz="2800" b="1" dirty="0" smtClean="0">
                <a:solidFill>
                  <a:schemeClr val="bg1"/>
                </a:solidFill>
              </a:rPr>
              <a:t>au risque de l’oppression </a:t>
            </a:r>
            <a:r>
              <a:rPr lang="fr-FR" sz="2800" dirty="0" smtClean="0">
                <a:solidFill>
                  <a:schemeClr val="bg1"/>
                </a:solidFill>
              </a:rPr>
              <a:t>(selon quels critères, qui en décide, </a:t>
            </a:r>
            <a:r>
              <a:rPr lang="fr-FR" sz="2800" dirty="0" smtClean="0">
                <a:solidFill>
                  <a:schemeClr val="bg1"/>
                </a:solidFill>
              </a:rPr>
              <a:t>qui évalue ?), ou bien le pouvoir doit-il être démocratiquement accessible à tous, </a:t>
            </a:r>
            <a:r>
              <a:rPr lang="fr-FR" sz="2800" b="1" dirty="0" smtClean="0">
                <a:solidFill>
                  <a:schemeClr val="bg1"/>
                </a:solidFill>
              </a:rPr>
              <a:t>au risque de l’incompétence voire du désordre </a:t>
            </a:r>
            <a:r>
              <a:rPr lang="fr-FR" sz="2800" dirty="0" smtClean="0">
                <a:solidFill>
                  <a:schemeClr val="bg1"/>
                </a:solidFill>
              </a:rPr>
              <a:t>?</a:t>
            </a:r>
            <a:endParaRPr lang="fr-FR" sz="2800" dirty="0">
              <a:solidFill>
                <a:schemeClr val="bg1"/>
              </a:solidFill>
            </a:endParaRPr>
          </a:p>
        </p:txBody>
      </p:sp>
    </p:spTree>
    <p:extLst>
      <p:ext uri="{BB962C8B-B14F-4D97-AF65-F5344CB8AC3E}">
        <p14:creationId xmlns:p14="http://schemas.microsoft.com/office/powerpoint/2010/main" val="37324085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115893"/>
            <a:ext cx="8229600" cy="688445"/>
          </a:xfrm>
          <a:ln w="25400">
            <a:solidFill>
              <a:srgbClr val="4F81BD"/>
            </a:solidFill>
          </a:ln>
        </p:spPr>
        <p:txBody>
          <a:bodyPr>
            <a:normAutofit/>
          </a:bodyPr>
          <a:lstStyle/>
          <a:p>
            <a:r>
              <a:rPr lang="fr-FR" dirty="0" smtClean="0"/>
              <a:t>Plan de la deuxième séquence</a:t>
            </a:r>
            <a:endParaRPr lang="fr-FR" dirty="0"/>
          </a:p>
        </p:txBody>
      </p:sp>
      <p:sp>
        <p:nvSpPr>
          <p:cNvPr id="3" name="Espace réservé du contenu 2"/>
          <p:cNvSpPr>
            <a:spLocks noGrp="1"/>
          </p:cNvSpPr>
          <p:nvPr>
            <p:ph idx="1"/>
          </p:nvPr>
        </p:nvSpPr>
        <p:spPr>
          <a:xfrm>
            <a:off x="457200" y="910173"/>
            <a:ext cx="8229600" cy="5867080"/>
          </a:xfrm>
        </p:spPr>
        <p:txBody>
          <a:bodyPr>
            <a:normAutofit fontScale="92500" lnSpcReduction="20000"/>
          </a:bodyPr>
          <a:lstStyle/>
          <a:p>
            <a:pPr marL="0" indent="0" algn="just">
              <a:buNone/>
            </a:pPr>
            <a:r>
              <a:rPr lang="fr-FR" b="1" dirty="0" smtClean="0">
                <a:solidFill>
                  <a:srgbClr val="000000"/>
                </a:solidFill>
              </a:rPr>
              <a:t>2</a:t>
            </a:r>
            <a:r>
              <a:rPr lang="fr-FR" dirty="0" smtClean="0">
                <a:solidFill>
                  <a:srgbClr val="000000"/>
                </a:solidFill>
              </a:rPr>
              <a:t>	</a:t>
            </a:r>
            <a:r>
              <a:rPr lang="fr-FR" b="1" dirty="0" smtClean="0">
                <a:solidFill>
                  <a:srgbClr val="000000"/>
                </a:solidFill>
              </a:rPr>
              <a:t>La naissance de la démocratie à Athènes et ses critiques</a:t>
            </a:r>
            <a:endParaRPr lang="fr-FR" b="1" dirty="0">
              <a:solidFill>
                <a:srgbClr val="000000"/>
              </a:solidFill>
            </a:endParaRPr>
          </a:p>
          <a:p>
            <a:pPr marL="360363" indent="263525" algn="just">
              <a:buNone/>
            </a:pPr>
            <a:r>
              <a:rPr lang="fr-FR" b="1" dirty="0" smtClean="0">
                <a:solidFill>
                  <a:schemeClr val="tx1">
                    <a:lumMod val="50000"/>
                    <a:lumOff val="50000"/>
                  </a:schemeClr>
                </a:solidFill>
              </a:rPr>
              <a:t>2.1</a:t>
            </a:r>
            <a:r>
              <a:rPr lang="fr-FR" dirty="0">
                <a:solidFill>
                  <a:schemeClr val="tx1">
                    <a:lumMod val="50000"/>
                    <a:lumOff val="50000"/>
                  </a:schemeClr>
                </a:solidFill>
              </a:rPr>
              <a:t>	</a:t>
            </a:r>
            <a:r>
              <a:rPr lang="fr-FR" b="1" dirty="0" smtClean="0">
                <a:solidFill>
                  <a:schemeClr val="tx1">
                    <a:lumMod val="50000"/>
                    <a:lumOff val="50000"/>
                  </a:schemeClr>
                </a:solidFill>
              </a:rPr>
              <a:t>La philosophie, fille rebelle de la démocratie?</a:t>
            </a:r>
            <a:endParaRPr lang="fr-FR" b="1" dirty="0">
              <a:solidFill>
                <a:schemeClr val="tx1">
                  <a:lumMod val="50000"/>
                  <a:lumOff val="50000"/>
                </a:schemeClr>
              </a:solidFill>
            </a:endParaRPr>
          </a:p>
          <a:p>
            <a:pPr marL="360363" indent="263525" algn="just">
              <a:buNone/>
            </a:pPr>
            <a:r>
              <a:rPr lang="fr-FR" b="1" dirty="0">
                <a:solidFill>
                  <a:schemeClr val="tx1">
                    <a:lumMod val="50000"/>
                    <a:lumOff val="50000"/>
                  </a:schemeClr>
                </a:solidFill>
              </a:rPr>
              <a:t>2.2	Les réformes démocratiques : contre l’oligarchie et la monarchie</a:t>
            </a:r>
          </a:p>
          <a:p>
            <a:pPr marL="360363" indent="263525" algn="just">
              <a:buNone/>
            </a:pPr>
            <a:r>
              <a:rPr lang="fr-FR" b="1" dirty="0" smtClean="0"/>
              <a:t>2.3 Les difficultés et critiques de la démocratie</a:t>
            </a:r>
          </a:p>
          <a:p>
            <a:pPr marL="760413" lvl="1" indent="263525" algn="just">
              <a:buNone/>
            </a:pPr>
            <a:r>
              <a:rPr lang="fr-FR" b="1" dirty="0">
                <a:solidFill>
                  <a:srgbClr val="7F7F7F"/>
                </a:solidFill>
              </a:rPr>
              <a:t>2.3.1 Naissance d’une réflexion sur la démocratie chez Hérodote</a:t>
            </a:r>
          </a:p>
          <a:p>
            <a:pPr marL="760413" lvl="1" indent="263525" algn="just">
              <a:buNone/>
            </a:pPr>
            <a:r>
              <a:rPr lang="fr-FR" b="1" dirty="0">
                <a:solidFill>
                  <a:srgbClr val="7F7F7F"/>
                </a:solidFill>
              </a:rPr>
              <a:t>2.3.2 Les difficultés pratiques de la démocratie : </a:t>
            </a:r>
            <a:r>
              <a:rPr lang="fr-FR" b="1" dirty="0" smtClean="0">
                <a:solidFill>
                  <a:srgbClr val="7F7F7F"/>
                </a:solidFill>
              </a:rPr>
              <a:t>apathie, leadership, instabilité</a:t>
            </a:r>
            <a:endParaRPr lang="fr-FR" b="1" dirty="0">
              <a:solidFill>
                <a:srgbClr val="7F7F7F"/>
              </a:solidFill>
            </a:endParaRPr>
          </a:p>
          <a:p>
            <a:pPr marL="760413" lvl="1" indent="263525" algn="just">
              <a:buNone/>
            </a:pPr>
            <a:r>
              <a:rPr lang="fr-FR" b="1" dirty="0">
                <a:solidFill>
                  <a:srgbClr val="7F7F7F"/>
                </a:solidFill>
              </a:rPr>
              <a:t>2.3.3 Le point de vue de Platon : défaut de vérité de la démocratie</a:t>
            </a:r>
          </a:p>
          <a:p>
            <a:pPr marL="760413" lvl="1" indent="263525" algn="just">
              <a:buNone/>
            </a:pPr>
            <a:r>
              <a:rPr lang="fr-FR" b="1" dirty="0"/>
              <a:t>2.3.4 Le point de vue d’Aristote : régime juste et régime déviant</a:t>
            </a:r>
          </a:p>
          <a:p>
            <a:pPr marL="0" indent="623888" algn="just">
              <a:buNone/>
            </a:pPr>
            <a:r>
              <a:rPr lang="fr-FR" b="1" dirty="0" smtClean="0">
                <a:solidFill>
                  <a:schemeClr val="tx1">
                    <a:lumMod val="50000"/>
                    <a:lumOff val="50000"/>
                  </a:schemeClr>
                </a:solidFill>
              </a:rPr>
              <a:t>2.4 	Lecture d’Aristophane</a:t>
            </a:r>
          </a:p>
        </p:txBody>
      </p:sp>
      <p:sp>
        <p:nvSpPr>
          <p:cNvPr id="5" name="Rectangle à coins arrondis 4"/>
          <p:cNvSpPr/>
          <p:nvPr/>
        </p:nvSpPr>
        <p:spPr>
          <a:xfrm>
            <a:off x="858272" y="5167785"/>
            <a:ext cx="7904727" cy="843043"/>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droite 5"/>
          <p:cNvSpPr/>
          <p:nvPr/>
        </p:nvSpPr>
        <p:spPr>
          <a:xfrm>
            <a:off x="192617" y="5167786"/>
            <a:ext cx="665655" cy="843043"/>
          </a:xfrm>
          <a:prstGeom prst="rightArrow">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422844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Autofit/>
          </a:bodyPr>
          <a:lstStyle/>
          <a:p>
            <a:r>
              <a:rPr lang="fr-FR" sz="3200" dirty="0" smtClean="0"/>
              <a:t>Les régimes politiques et leur déviation selon Aristote</a:t>
            </a:r>
            <a:endParaRPr lang="fr-FR" sz="3200" dirty="0"/>
          </a:p>
        </p:txBody>
      </p:sp>
      <p:sp>
        <p:nvSpPr>
          <p:cNvPr id="3" name="Espace réservé du contenu 2"/>
          <p:cNvSpPr>
            <a:spLocks noGrp="1"/>
          </p:cNvSpPr>
          <p:nvPr>
            <p:ph idx="1"/>
          </p:nvPr>
        </p:nvSpPr>
        <p:spPr>
          <a:xfrm>
            <a:off x="457200" y="1740845"/>
            <a:ext cx="8229600" cy="4385318"/>
          </a:xfrm>
        </p:spPr>
        <p:txBody>
          <a:bodyPr>
            <a:normAutofit fontScale="92500" lnSpcReduction="10000"/>
          </a:bodyPr>
          <a:lstStyle/>
          <a:p>
            <a:r>
              <a:rPr lang="fr-FR" sz="2800" dirty="0"/>
              <a:t>Pour Aristote</a:t>
            </a:r>
            <a:r>
              <a:rPr lang="fr-FR" sz="2800" dirty="0" smtClean="0"/>
              <a:t>, « l’homme est par nature un animal politique » (</a:t>
            </a:r>
            <a:r>
              <a:rPr lang="fr-FR" sz="2800" i="1" dirty="0" smtClean="0"/>
              <a:t>Politiques</a:t>
            </a:r>
            <a:r>
              <a:rPr lang="fr-FR" sz="2800" dirty="0" smtClean="0"/>
              <a:t>, I, 2). L’anthropologie d’Aristote est moins pessimiste que celle de Platon.</a:t>
            </a:r>
          </a:p>
          <a:p>
            <a:r>
              <a:rPr lang="fr-FR" sz="2800" dirty="0" smtClean="0"/>
              <a:t>Tous </a:t>
            </a:r>
            <a:r>
              <a:rPr lang="fr-FR" sz="2800" dirty="0"/>
              <a:t>les régimes sont </a:t>
            </a:r>
            <a:r>
              <a:rPr lang="fr-FR" sz="2800" dirty="0" smtClean="0"/>
              <a:t>convenables lorsqu’ils </a:t>
            </a:r>
            <a:r>
              <a:rPr lang="fr-FR" sz="2800" dirty="0"/>
              <a:t>prennent en considération l’intérêt </a:t>
            </a:r>
            <a:r>
              <a:rPr lang="fr-FR" sz="2800" dirty="0" smtClean="0"/>
              <a:t>commun</a:t>
            </a:r>
            <a:r>
              <a:rPr lang="fr-FR" sz="2800" dirty="0"/>
              <a:t>.</a:t>
            </a:r>
            <a:endParaRPr lang="fr-FR" sz="2800" dirty="0" smtClean="0"/>
          </a:p>
          <a:p>
            <a:r>
              <a:rPr lang="fr-FR" sz="2800" dirty="0"/>
              <a:t>A</a:t>
            </a:r>
            <a:r>
              <a:rPr lang="fr-FR" sz="2800" dirty="0" smtClean="0"/>
              <a:t> </a:t>
            </a:r>
            <a:r>
              <a:rPr lang="fr-FR" sz="2800" dirty="0"/>
              <a:t>l’inverse tous sont mauvais quand ils le négligent, c’est-à-dire quand intervient une « déviation »</a:t>
            </a:r>
            <a:r>
              <a:rPr lang="fr-FR" sz="2800" dirty="0" smtClean="0"/>
              <a:t>.</a:t>
            </a:r>
          </a:p>
          <a:p>
            <a:endParaRPr lang="fr-FR" sz="2800" dirty="0"/>
          </a:p>
          <a:p>
            <a:pPr marL="0" indent="0" algn="ctr">
              <a:buNone/>
            </a:pPr>
            <a:r>
              <a:rPr lang="fr-FR" sz="2800" cap="all" dirty="0" smtClean="0">
                <a:solidFill>
                  <a:srgbClr val="FF0000"/>
                </a:solidFill>
              </a:rPr>
              <a:t>Voir l’extrait </a:t>
            </a:r>
            <a:r>
              <a:rPr lang="fr-FR" sz="2800" cap="all" dirty="0">
                <a:solidFill>
                  <a:srgbClr val="FF0000"/>
                </a:solidFill>
              </a:rPr>
              <a:t>des </a:t>
            </a:r>
            <a:r>
              <a:rPr lang="fr-FR" sz="2800" i="1" cap="all" dirty="0">
                <a:solidFill>
                  <a:srgbClr val="FF0000"/>
                </a:solidFill>
              </a:rPr>
              <a:t>politiques</a:t>
            </a:r>
            <a:r>
              <a:rPr lang="fr-FR" sz="2800" cap="all" dirty="0">
                <a:solidFill>
                  <a:srgbClr val="FF0000"/>
                </a:solidFill>
              </a:rPr>
              <a:t> </a:t>
            </a:r>
            <a:r>
              <a:rPr lang="fr-FR" sz="2800" cap="all" dirty="0" smtClean="0">
                <a:solidFill>
                  <a:srgbClr val="FF0000"/>
                </a:solidFill>
              </a:rPr>
              <a:t>d'Aristote </a:t>
            </a:r>
            <a:r>
              <a:rPr lang="fr-FR" sz="2800" cap="all" dirty="0">
                <a:solidFill>
                  <a:srgbClr val="FF0000"/>
                </a:solidFill>
              </a:rPr>
              <a:t>qui présente les trois </a:t>
            </a:r>
            <a:r>
              <a:rPr lang="fr-FR" sz="2800" cap="all" dirty="0" smtClean="0">
                <a:solidFill>
                  <a:srgbClr val="FF0000"/>
                </a:solidFill>
              </a:rPr>
              <a:t>régimes</a:t>
            </a:r>
            <a:r>
              <a:rPr lang="fr-FR" sz="2800" cap="all" dirty="0">
                <a:solidFill>
                  <a:srgbClr val="FF0000"/>
                </a:solidFill>
              </a:rPr>
              <a:t> et leur déviation, dans </a:t>
            </a:r>
            <a:r>
              <a:rPr lang="fr-FR" sz="2800" cap="all" dirty="0" smtClean="0">
                <a:solidFill>
                  <a:srgbClr val="FF0000"/>
                </a:solidFill>
              </a:rPr>
              <a:t>l'Edition </a:t>
            </a:r>
            <a:r>
              <a:rPr lang="fr-FR" sz="2800" cap="all" dirty="0">
                <a:solidFill>
                  <a:srgbClr val="FF0000"/>
                </a:solidFill>
              </a:rPr>
              <a:t>gf des cavaliers, p. 269-270. </a:t>
            </a:r>
          </a:p>
          <a:p>
            <a:endParaRPr lang="fr-FR" dirty="0"/>
          </a:p>
        </p:txBody>
      </p:sp>
    </p:spTree>
    <p:extLst>
      <p:ext uri="{BB962C8B-B14F-4D97-AF65-F5344CB8AC3E}">
        <p14:creationId xmlns:p14="http://schemas.microsoft.com/office/powerpoint/2010/main" val="37300059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Autofit/>
          </a:bodyPr>
          <a:lstStyle/>
          <a:p>
            <a:r>
              <a:rPr lang="fr-FR" sz="3200" dirty="0" smtClean="0"/>
              <a:t>Tableau des trois régimes politiques et de leur </a:t>
            </a:r>
            <a:r>
              <a:rPr lang="fr-FR" sz="3200" dirty="0" smtClean="0"/>
              <a:t>déviation, </a:t>
            </a:r>
            <a:r>
              <a:rPr lang="fr-FR" sz="3200" dirty="0" smtClean="0"/>
              <a:t>selon Aristote</a:t>
            </a:r>
            <a:endParaRPr lang="fr-FR" sz="3200" dirty="0"/>
          </a:p>
        </p:txBody>
      </p:sp>
      <p:graphicFrame>
        <p:nvGraphicFramePr>
          <p:cNvPr id="8" name="Tableau 7"/>
          <p:cNvGraphicFramePr>
            <a:graphicFrameLocks noGrp="1"/>
          </p:cNvGraphicFramePr>
          <p:nvPr>
            <p:extLst>
              <p:ext uri="{D42A27DB-BD31-4B8C-83A1-F6EECF244321}">
                <p14:modId xmlns:p14="http://schemas.microsoft.com/office/powerpoint/2010/main" val="1670759480"/>
              </p:ext>
            </p:extLst>
          </p:nvPr>
        </p:nvGraphicFramePr>
        <p:xfrm>
          <a:off x="457200" y="1837116"/>
          <a:ext cx="8149584" cy="3867167"/>
        </p:xfrm>
        <a:graphic>
          <a:graphicData uri="http://schemas.openxmlformats.org/drawingml/2006/table">
            <a:tbl>
              <a:tblPr/>
              <a:tblGrid>
                <a:gridCol w="1714466"/>
                <a:gridCol w="1984553"/>
                <a:gridCol w="2148954"/>
                <a:gridCol w="2301611"/>
              </a:tblGrid>
              <a:tr h="737115">
                <a:tc>
                  <a:txBody>
                    <a:bodyPr/>
                    <a:lstStyle/>
                    <a:p>
                      <a:endParaRPr lang="fr-FR" sz="2000" dirty="0">
                        <a:latin typeface="+mn-lt"/>
                      </a:endParaRPr>
                    </a:p>
                  </a:txBody>
                  <a:tcPr>
                    <a:lnL w="12700" cmpd="sng">
                      <a:solidFill>
                        <a:scrgbClr r="0" g="0" b="0"/>
                      </a:solidFill>
                      <a:prstDash val="solid"/>
                    </a:lnL>
                    <a:lnR w="12700" cap="flat" cmpd="sng" algn="ctr">
                      <a:solidFill>
                        <a:scrgbClr r="0" g="0" b="0"/>
                      </a:solidFill>
                      <a:prstDash val="solid"/>
                      <a:round/>
                      <a:headEnd type="none" w="med" len="med"/>
                      <a:tailEnd type="none" w="med" len="med"/>
                    </a:lnR>
                    <a:lnT w="12700" cmpd="sng">
                      <a:solidFill>
                        <a:scrgbClr r="0" g="0" b="0"/>
                      </a:solidFill>
                      <a:prstDash val="solid"/>
                    </a:lnT>
                    <a:lnB w="12700" cap="flat" cmpd="sng" algn="ctr">
                      <a:solidFill>
                        <a:scrgbClr r="0" g="0" b="0"/>
                      </a:solidFill>
                      <a:prstDash val="solid"/>
                      <a:round/>
                      <a:headEnd type="none" w="med" len="med"/>
                      <a:tailEnd type="none" w="med" len="med"/>
                    </a:lnB>
                  </a:tcPr>
                </a:tc>
                <a:tc>
                  <a:txBody>
                    <a:bodyPr/>
                    <a:lstStyle/>
                    <a:p>
                      <a:pPr indent="270510" algn="ctr">
                        <a:lnSpc>
                          <a:spcPct val="120000"/>
                        </a:lnSpc>
                        <a:spcAft>
                          <a:spcPts val="1000"/>
                        </a:spcAft>
                      </a:pPr>
                      <a:r>
                        <a:rPr lang="fr-FR" sz="2000" dirty="0">
                          <a:effectLst/>
                          <a:latin typeface="+mn-lt"/>
                          <a:ea typeface="Times New Roman"/>
                          <a:cs typeface="Times New Roman"/>
                        </a:rPr>
                        <a:t>Gouvernement d’un seul</a:t>
                      </a:r>
                    </a:p>
                  </a:txBody>
                  <a:tcPr marL="44450" marR="4445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indent="-85090" algn="ctr">
                        <a:lnSpc>
                          <a:spcPct val="120000"/>
                        </a:lnSpc>
                        <a:spcAft>
                          <a:spcPts val="1000"/>
                        </a:spcAft>
                      </a:pPr>
                      <a:r>
                        <a:rPr lang="fr-FR" sz="2000">
                          <a:effectLst/>
                          <a:latin typeface="+mn-lt"/>
                          <a:ea typeface="Times New Roman"/>
                          <a:cs typeface="Times New Roman"/>
                        </a:rPr>
                        <a:t>Gouvernement de quelques uns</a:t>
                      </a:r>
                    </a:p>
                  </a:txBody>
                  <a:tcPr marL="44450" marR="4445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indent="270510" algn="ctr">
                        <a:lnSpc>
                          <a:spcPct val="120000"/>
                        </a:lnSpc>
                        <a:spcAft>
                          <a:spcPts val="1000"/>
                        </a:spcAft>
                      </a:pPr>
                      <a:r>
                        <a:rPr lang="fr-FR" sz="2000" dirty="0">
                          <a:effectLst/>
                          <a:latin typeface="+mn-lt"/>
                          <a:ea typeface="Times New Roman"/>
                          <a:cs typeface="Times New Roman"/>
                        </a:rPr>
                        <a:t>Gouvernement du plus grand nombre</a:t>
                      </a:r>
                    </a:p>
                  </a:txBody>
                  <a:tcPr marL="44450" marR="44450" marT="0" marB="0" anchor="ctr">
                    <a:lnL w="12700" cap="flat" cmpd="sng" algn="ctr">
                      <a:solidFill>
                        <a:scrgbClr r="0" g="0" b="0"/>
                      </a:solidFill>
                      <a:prstDash val="solid"/>
                      <a:round/>
                      <a:headEnd type="none" w="med" len="med"/>
                      <a:tailEnd type="none" w="med" len="med"/>
                    </a:lnL>
                    <a:lnR w="12700" cmpd="sng">
                      <a:solidFill>
                        <a:scrgbClr r="0" g="0" b="0"/>
                      </a:solidFill>
                      <a:prstDash val="soli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04126">
                <a:tc>
                  <a:txBody>
                    <a:bodyPr/>
                    <a:lstStyle/>
                    <a:p>
                      <a:pPr marL="0" indent="0" algn="ctr">
                        <a:lnSpc>
                          <a:spcPct val="120000"/>
                        </a:lnSpc>
                        <a:spcAft>
                          <a:spcPts val="1000"/>
                        </a:spcAft>
                      </a:pPr>
                      <a:r>
                        <a:rPr lang="fr-FR" sz="2000" dirty="0">
                          <a:effectLst/>
                          <a:latin typeface="+mn-lt"/>
                          <a:ea typeface="Times New Roman"/>
                          <a:cs typeface="Times New Roman"/>
                        </a:rPr>
                        <a:t>Constitution droite (souci de l’intérêt commun)</a:t>
                      </a:r>
                    </a:p>
                  </a:txBody>
                  <a:tcPr marL="44450" marR="4445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indent="270510" algn="ctr">
                        <a:lnSpc>
                          <a:spcPct val="120000"/>
                        </a:lnSpc>
                        <a:spcAft>
                          <a:spcPts val="1000"/>
                        </a:spcAft>
                      </a:pPr>
                      <a:r>
                        <a:rPr lang="fr-FR" sz="2000">
                          <a:effectLst/>
                          <a:latin typeface="+mn-lt"/>
                          <a:ea typeface="Times New Roman"/>
                          <a:cs typeface="Times New Roman"/>
                        </a:rPr>
                        <a:t>Royauté</a:t>
                      </a:r>
                    </a:p>
                  </a:txBody>
                  <a:tcPr marL="44450" marR="4445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indent="270510" algn="ctr">
                        <a:lnSpc>
                          <a:spcPct val="120000"/>
                        </a:lnSpc>
                        <a:spcAft>
                          <a:spcPts val="1000"/>
                        </a:spcAft>
                      </a:pPr>
                      <a:r>
                        <a:rPr lang="fr-FR" sz="2000" dirty="0">
                          <a:effectLst/>
                          <a:latin typeface="+mn-lt"/>
                          <a:ea typeface="Times New Roman"/>
                          <a:cs typeface="Times New Roman"/>
                        </a:rPr>
                        <a:t>Aristocratie</a:t>
                      </a:r>
                    </a:p>
                  </a:txBody>
                  <a:tcPr marL="44450" marR="4445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indent="270510" algn="ctr">
                        <a:lnSpc>
                          <a:spcPct val="120000"/>
                        </a:lnSpc>
                        <a:spcAft>
                          <a:spcPts val="1000"/>
                        </a:spcAft>
                      </a:pPr>
                      <a:r>
                        <a:rPr lang="fr-FR" sz="2000" i="1" dirty="0" err="1">
                          <a:effectLst/>
                          <a:latin typeface="+mn-lt"/>
                          <a:ea typeface="Times New Roman"/>
                          <a:cs typeface="Times New Roman"/>
                        </a:rPr>
                        <a:t>Politéia</a:t>
                      </a:r>
                      <a:r>
                        <a:rPr lang="fr-FR" sz="2000" dirty="0">
                          <a:effectLst/>
                          <a:latin typeface="+mn-lt"/>
                          <a:ea typeface="Times New Roman"/>
                          <a:cs typeface="Times New Roman"/>
                        </a:rPr>
                        <a:t> (trad. « république » ou « gouvernement constitutionnel »)</a:t>
                      </a:r>
                    </a:p>
                  </a:txBody>
                  <a:tcPr marL="44450" marR="4445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667012">
                <a:tc>
                  <a:txBody>
                    <a:bodyPr/>
                    <a:lstStyle/>
                    <a:p>
                      <a:pPr indent="3810" algn="ctr">
                        <a:lnSpc>
                          <a:spcPct val="120000"/>
                        </a:lnSpc>
                        <a:spcAft>
                          <a:spcPts val="1000"/>
                        </a:spcAft>
                      </a:pPr>
                      <a:r>
                        <a:rPr lang="fr-FR" sz="2000" dirty="0">
                          <a:effectLst/>
                          <a:latin typeface="+mn-lt"/>
                          <a:ea typeface="Times New Roman"/>
                          <a:cs typeface="Times New Roman"/>
                        </a:rPr>
                        <a:t>Contrefaçon (souci de l’intérêt particulier)</a:t>
                      </a:r>
                    </a:p>
                  </a:txBody>
                  <a:tcPr marL="44450" marR="4445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mpd="sng">
                      <a:solidFill>
                        <a:scrgbClr r="0" g="0" b="0"/>
                      </a:solidFill>
                      <a:prstDash val="solid"/>
                    </a:lnB>
                  </a:tcPr>
                </a:tc>
                <a:tc>
                  <a:txBody>
                    <a:bodyPr/>
                    <a:lstStyle/>
                    <a:p>
                      <a:pPr indent="270510" algn="ctr">
                        <a:lnSpc>
                          <a:spcPct val="120000"/>
                        </a:lnSpc>
                        <a:spcAft>
                          <a:spcPts val="1000"/>
                        </a:spcAft>
                      </a:pPr>
                      <a:r>
                        <a:rPr lang="fr-FR" sz="2000">
                          <a:effectLst/>
                          <a:latin typeface="+mn-lt"/>
                          <a:ea typeface="Times New Roman"/>
                          <a:cs typeface="Times New Roman"/>
                        </a:rPr>
                        <a:t>Tyrannie</a:t>
                      </a:r>
                    </a:p>
                  </a:txBody>
                  <a:tcPr marL="44450" marR="4445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indent="5080" algn="ctr">
                        <a:lnSpc>
                          <a:spcPct val="120000"/>
                        </a:lnSpc>
                        <a:spcAft>
                          <a:spcPts val="1000"/>
                        </a:spcAft>
                      </a:pPr>
                      <a:r>
                        <a:rPr lang="fr-FR" sz="2000">
                          <a:effectLst/>
                          <a:latin typeface="+mn-lt"/>
                          <a:ea typeface="Times New Roman"/>
                          <a:cs typeface="Times New Roman"/>
                        </a:rPr>
                        <a:t>Oligarchie</a:t>
                      </a:r>
                    </a:p>
                  </a:txBody>
                  <a:tcPr marL="44450" marR="4445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indent="270510" algn="ctr">
                        <a:lnSpc>
                          <a:spcPct val="120000"/>
                        </a:lnSpc>
                        <a:spcAft>
                          <a:spcPts val="1000"/>
                        </a:spcAft>
                      </a:pPr>
                      <a:r>
                        <a:rPr lang="fr-FR" sz="2000" dirty="0">
                          <a:effectLst/>
                          <a:latin typeface="+mn-lt"/>
                          <a:ea typeface="Times New Roman"/>
                          <a:cs typeface="Times New Roman"/>
                        </a:rPr>
                        <a:t>Démocratie</a:t>
                      </a:r>
                    </a:p>
                  </a:txBody>
                  <a:tcPr marL="44450" marR="4445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399154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Autofit/>
          </a:bodyPr>
          <a:lstStyle/>
          <a:p>
            <a:r>
              <a:rPr lang="fr-FR" sz="3200" dirty="0" smtClean="0"/>
              <a:t>Une valorisation relative de la </a:t>
            </a:r>
            <a:r>
              <a:rPr lang="fr-FR" sz="3200" i="1" dirty="0" err="1" smtClean="0"/>
              <a:t>politeia</a:t>
            </a:r>
            <a:r>
              <a:rPr lang="fr-FR" sz="3200" dirty="0" smtClean="0"/>
              <a:t>, aux dépens de la démocratie</a:t>
            </a:r>
            <a:endParaRPr lang="fr-FR" sz="3200" i="1" dirty="0"/>
          </a:p>
        </p:txBody>
      </p:sp>
      <p:sp>
        <p:nvSpPr>
          <p:cNvPr id="3" name="Rectangle 2"/>
          <p:cNvSpPr/>
          <p:nvPr/>
        </p:nvSpPr>
        <p:spPr>
          <a:xfrm>
            <a:off x="457200" y="1636845"/>
            <a:ext cx="8229600" cy="4867363"/>
          </a:xfrm>
          <a:prstGeom prst="rect">
            <a:avLst/>
          </a:prstGeom>
        </p:spPr>
        <p:txBody>
          <a:bodyPr vert="horz" lIns="91440" tIns="45720" rIns="91440" bIns="45720" rtlCol="0">
            <a:noAutofit/>
          </a:bodyPr>
          <a:lstStyle/>
          <a:p>
            <a:pPr>
              <a:lnSpc>
                <a:spcPct val="90000"/>
              </a:lnSpc>
              <a:spcBef>
                <a:spcPct val="20000"/>
              </a:spcBef>
            </a:pPr>
            <a:r>
              <a:rPr lang="fr-FR" sz="2800" dirty="0" smtClean="0"/>
              <a:t>Plusieurs </a:t>
            </a:r>
            <a:r>
              <a:rPr lang="fr-FR" sz="2800" dirty="0"/>
              <a:t>points importants :</a:t>
            </a:r>
          </a:p>
          <a:p>
            <a:pPr marL="457200" indent="-457200">
              <a:lnSpc>
                <a:spcPct val="90000"/>
              </a:lnSpc>
              <a:spcBef>
                <a:spcPct val="20000"/>
              </a:spcBef>
              <a:buFont typeface="Arial"/>
              <a:buChar char="•"/>
            </a:pPr>
            <a:r>
              <a:rPr lang="fr-FR" sz="2800" dirty="0"/>
              <a:t>Le terme de « </a:t>
            </a:r>
            <a:r>
              <a:rPr lang="fr-FR" sz="2800" b="1" dirty="0"/>
              <a:t>démocratie</a:t>
            </a:r>
            <a:r>
              <a:rPr lang="fr-FR" sz="2800" dirty="0"/>
              <a:t> » est péjoratif, pour Aristote, puisqu’il renvoie à une forme dégradée de gouvernement politique, servant non l’intérêt de tous, mais seulement des classes défavorisées, et ne respectant pas l’autorité des lois.</a:t>
            </a:r>
          </a:p>
          <a:p>
            <a:pPr marL="457200" indent="-457200">
              <a:lnSpc>
                <a:spcPct val="90000"/>
              </a:lnSpc>
              <a:spcBef>
                <a:spcPct val="20000"/>
              </a:spcBef>
              <a:buFont typeface="Arial"/>
              <a:buChar char="•"/>
            </a:pPr>
            <a:r>
              <a:rPr lang="fr-FR" sz="2800" dirty="0"/>
              <a:t>Mais il existe une forme positive de gouvernement de classes moyennes, qu’il appelle </a:t>
            </a:r>
            <a:r>
              <a:rPr lang="fr-FR" sz="2800" b="1" i="1" dirty="0" err="1"/>
              <a:t>Politeia</a:t>
            </a:r>
            <a:r>
              <a:rPr lang="fr-FR" sz="2800" dirty="0"/>
              <a:t>.</a:t>
            </a:r>
          </a:p>
          <a:p>
            <a:pPr marL="457200" indent="-457200">
              <a:lnSpc>
                <a:spcPct val="90000"/>
              </a:lnSpc>
              <a:spcBef>
                <a:spcPct val="20000"/>
              </a:spcBef>
              <a:buFont typeface="Arial"/>
              <a:buChar char="•"/>
            </a:pPr>
            <a:r>
              <a:rPr lang="fr-FR" sz="2800" dirty="0"/>
              <a:t>Cette forme, toutefois, n’a pas de privilège spécifique, par rapport à la </a:t>
            </a:r>
            <a:r>
              <a:rPr lang="fr-FR" sz="2800" b="1" dirty="0"/>
              <a:t>royauté</a:t>
            </a:r>
            <a:r>
              <a:rPr lang="fr-FR" sz="2800" dirty="0"/>
              <a:t> et à </a:t>
            </a:r>
            <a:r>
              <a:rPr lang="fr-FR" sz="2800" b="1" dirty="0"/>
              <a:t>l’aristocratie</a:t>
            </a:r>
            <a:r>
              <a:rPr lang="fr-FR" sz="2800" dirty="0"/>
              <a:t>.</a:t>
            </a:r>
          </a:p>
        </p:txBody>
      </p:sp>
    </p:spTree>
    <p:extLst>
      <p:ext uri="{BB962C8B-B14F-4D97-AF65-F5344CB8AC3E}">
        <p14:creationId xmlns:p14="http://schemas.microsoft.com/office/powerpoint/2010/main" val="30074347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115893"/>
            <a:ext cx="8229600" cy="688445"/>
          </a:xfrm>
          <a:ln w="25400">
            <a:solidFill>
              <a:srgbClr val="4F81BD"/>
            </a:solidFill>
          </a:ln>
        </p:spPr>
        <p:txBody>
          <a:bodyPr>
            <a:normAutofit/>
          </a:bodyPr>
          <a:lstStyle/>
          <a:p>
            <a:r>
              <a:rPr lang="fr-FR" dirty="0" smtClean="0"/>
              <a:t>Plan de la deuxième séquence</a:t>
            </a:r>
            <a:endParaRPr lang="fr-FR" dirty="0"/>
          </a:p>
        </p:txBody>
      </p:sp>
      <p:sp>
        <p:nvSpPr>
          <p:cNvPr id="3" name="Espace réservé du contenu 2"/>
          <p:cNvSpPr>
            <a:spLocks noGrp="1"/>
          </p:cNvSpPr>
          <p:nvPr>
            <p:ph idx="1"/>
          </p:nvPr>
        </p:nvSpPr>
        <p:spPr>
          <a:xfrm>
            <a:off x="457200" y="910173"/>
            <a:ext cx="8229600" cy="4995327"/>
          </a:xfrm>
        </p:spPr>
        <p:txBody>
          <a:bodyPr>
            <a:normAutofit/>
          </a:bodyPr>
          <a:lstStyle/>
          <a:p>
            <a:pPr marL="0" indent="0" algn="just">
              <a:buNone/>
            </a:pPr>
            <a:r>
              <a:rPr lang="fr-FR" b="1" dirty="0" smtClean="0">
                <a:solidFill>
                  <a:srgbClr val="000000"/>
                </a:solidFill>
              </a:rPr>
              <a:t>2</a:t>
            </a:r>
            <a:r>
              <a:rPr lang="fr-FR" dirty="0" smtClean="0">
                <a:solidFill>
                  <a:srgbClr val="000000"/>
                </a:solidFill>
              </a:rPr>
              <a:t>	</a:t>
            </a:r>
            <a:r>
              <a:rPr lang="fr-FR" b="1" dirty="0" smtClean="0">
                <a:solidFill>
                  <a:srgbClr val="000000"/>
                </a:solidFill>
              </a:rPr>
              <a:t>La naissance de la démocratie à Athènes et ses critiques</a:t>
            </a:r>
            <a:endParaRPr lang="fr-FR" b="1" dirty="0">
              <a:solidFill>
                <a:srgbClr val="000000"/>
              </a:solidFill>
            </a:endParaRPr>
          </a:p>
          <a:p>
            <a:pPr marL="360363" indent="263525" algn="just">
              <a:buNone/>
            </a:pPr>
            <a:r>
              <a:rPr lang="fr-FR" b="1" dirty="0" smtClean="0">
                <a:solidFill>
                  <a:schemeClr val="tx1">
                    <a:lumMod val="50000"/>
                    <a:lumOff val="50000"/>
                  </a:schemeClr>
                </a:solidFill>
              </a:rPr>
              <a:t>2.1</a:t>
            </a:r>
            <a:r>
              <a:rPr lang="fr-FR" dirty="0">
                <a:solidFill>
                  <a:schemeClr val="tx1">
                    <a:lumMod val="50000"/>
                    <a:lumOff val="50000"/>
                  </a:schemeClr>
                </a:solidFill>
              </a:rPr>
              <a:t>	</a:t>
            </a:r>
            <a:r>
              <a:rPr lang="fr-FR" b="1" dirty="0" smtClean="0">
                <a:solidFill>
                  <a:schemeClr val="tx1">
                    <a:lumMod val="50000"/>
                    <a:lumOff val="50000"/>
                  </a:schemeClr>
                </a:solidFill>
              </a:rPr>
              <a:t>La philosophie, fille rebelle de la démocratie?</a:t>
            </a:r>
            <a:endParaRPr lang="fr-FR" b="1" dirty="0">
              <a:solidFill>
                <a:schemeClr val="tx1">
                  <a:lumMod val="50000"/>
                  <a:lumOff val="50000"/>
                </a:schemeClr>
              </a:solidFill>
            </a:endParaRPr>
          </a:p>
          <a:p>
            <a:pPr marL="360363" indent="263525" algn="just">
              <a:buNone/>
            </a:pPr>
            <a:r>
              <a:rPr lang="fr-FR" b="1" dirty="0">
                <a:solidFill>
                  <a:schemeClr val="tx1">
                    <a:lumMod val="50000"/>
                    <a:lumOff val="50000"/>
                  </a:schemeClr>
                </a:solidFill>
              </a:rPr>
              <a:t>2.2	Les réformes démocratiques : contre l’oligarchie et la monarchie</a:t>
            </a:r>
          </a:p>
          <a:p>
            <a:pPr marL="360363" indent="263525" algn="just">
              <a:buNone/>
            </a:pPr>
            <a:r>
              <a:rPr lang="fr-FR" b="1" dirty="0">
                <a:solidFill>
                  <a:schemeClr val="tx1">
                    <a:lumMod val="50000"/>
                    <a:lumOff val="50000"/>
                  </a:schemeClr>
                </a:solidFill>
              </a:rPr>
              <a:t>2.3 Les difficultés et critiques de la démocratie</a:t>
            </a:r>
          </a:p>
          <a:p>
            <a:pPr marL="360363" indent="263525" algn="just">
              <a:buNone/>
            </a:pPr>
            <a:r>
              <a:rPr lang="fr-FR" b="1" dirty="0"/>
              <a:t>2.4 	</a:t>
            </a:r>
            <a:r>
              <a:rPr lang="fr-FR" b="1" dirty="0" smtClean="0"/>
              <a:t>Lecture d’Aristophane</a:t>
            </a:r>
            <a:endParaRPr lang="fr-FR" b="1" dirty="0"/>
          </a:p>
        </p:txBody>
      </p:sp>
      <p:sp>
        <p:nvSpPr>
          <p:cNvPr id="5" name="Rectangle à coins arrondis 4"/>
          <p:cNvSpPr/>
          <p:nvPr/>
        </p:nvSpPr>
        <p:spPr>
          <a:xfrm>
            <a:off x="858272" y="4325575"/>
            <a:ext cx="7904727" cy="535654"/>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droite 5"/>
          <p:cNvSpPr/>
          <p:nvPr/>
        </p:nvSpPr>
        <p:spPr>
          <a:xfrm>
            <a:off x="192617" y="4227035"/>
            <a:ext cx="665655" cy="736875"/>
          </a:xfrm>
          <a:prstGeom prst="rightArrow">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527550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898"/>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115893"/>
            <a:ext cx="8229600" cy="688445"/>
          </a:xfrm>
          <a:ln w="25400">
            <a:solidFill>
              <a:srgbClr val="4F81BD"/>
            </a:solidFill>
          </a:ln>
        </p:spPr>
        <p:txBody>
          <a:bodyPr>
            <a:normAutofit/>
          </a:bodyPr>
          <a:lstStyle/>
          <a:p>
            <a:r>
              <a:rPr lang="fr-FR" dirty="0" smtClean="0"/>
              <a:t>Plan de la deuxième séquence</a:t>
            </a:r>
            <a:endParaRPr lang="fr-FR" dirty="0"/>
          </a:p>
        </p:txBody>
      </p:sp>
      <p:sp>
        <p:nvSpPr>
          <p:cNvPr id="3" name="Espace réservé du contenu 2"/>
          <p:cNvSpPr>
            <a:spLocks noGrp="1"/>
          </p:cNvSpPr>
          <p:nvPr>
            <p:ph idx="1"/>
          </p:nvPr>
        </p:nvSpPr>
        <p:spPr>
          <a:xfrm>
            <a:off x="457200" y="910173"/>
            <a:ext cx="8229600" cy="5746644"/>
          </a:xfrm>
        </p:spPr>
        <p:txBody>
          <a:bodyPr>
            <a:normAutofit lnSpcReduction="10000"/>
          </a:bodyPr>
          <a:lstStyle/>
          <a:p>
            <a:pPr marL="0" indent="0" algn="just">
              <a:buNone/>
            </a:pPr>
            <a:r>
              <a:rPr lang="fr-FR" b="1" dirty="0" smtClean="0">
                <a:solidFill>
                  <a:srgbClr val="000000"/>
                </a:solidFill>
              </a:rPr>
              <a:t>2</a:t>
            </a:r>
            <a:r>
              <a:rPr lang="fr-FR" dirty="0" smtClean="0">
                <a:solidFill>
                  <a:srgbClr val="000000"/>
                </a:solidFill>
              </a:rPr>
              <a:t>	L</a:t>
            </a:r>
            <a:r>
              <a:rPr lang="fr-FR" b="1" dirty="0" smtClean="0">
                <a:solidFill>
                  <a:srgbClr val="000000"/>
                </a:solidFill>
              </a:rPr>
              <a:t>a naissance de la démocratie à Athènes et ses critiques</a:t>
            </a:r>
            <a:endParaRPr lang="fr-FR" b="1" dirty="0">
              <a:solidFill>
                <a:srgbClr val="000000"/>
              </a:solidFill>
            </a:endParaRPr>
          </a:p>
          <a:p>
            <a:pPr marL="360363" indent="263525" algn="just">
              <a:buNone/>
            </a:pPr>
            <a:r>
              <a:rPr lang="fr-FR" b="1" dirty="0" smtClean="0">
                <a:solidFill>
                  <a:schemeClr val="tx1">
                    <a:lumMod val="50000"/>
                    <a:lumOff val="50000"/>
                  </a:schemeClr>
                </a:solidFill>
              </a:rPr>
              <a:t>2.1</a:t>
            </a:r>
            <a:r>
              <a:rPr lang="fr-FR" dirty="0">
                <a:solidFill>
                  <a:schemeClr val="tx1">
                    <a:lumMod val="50000"/>
                    <a:lumOff val="50000"/>
                  </a:schemeClr>
                </a:solidFill>
              </a:rPr>
              <a:t>	</a:t>
            </a:r>
            <a:r>
              <a:rPr lang="fr-FR" b="1" dirty="0" smtClean="0">
                <a:solidFill>
                  <a:schemeClr val="tx1">
                    <a:lumMod val="50000"/>
                    <a:lumOff val="50000"/>
                  </a:schemeClr>
                </a:solidFill>
              </a:rPr>
              <a:t>La philosophie, fille rebelle de la démocratie?</a:t>
            </a:r>
            <a:endParaRPr lang="fr-FR" b="1" dirty="0">
              <a:solidFill>
                <a:schemeClr val="tx1">
                  <a:lumMod val="50000"/>
                  <a:lumOff val="50000"/>
                </a:schemeClr>
              </a:solidFill>
            </a:endParaRPr>
          </a:p>
          <a:p>
            <a:pPr marL="360363" indent="263525" algn="just">
              <a:buNone/>
            </a:pPr>
            <a:r>
              <a:rPr lang="fr-FR" b="1" dirty="0">
                <a:solidFill>
                  <a:schemeClr val="tx1">
                    <a:lumMod val="50000"/>
                    <a:lumOff val="50000"/>
                  </a:schemeClr>
                </a:solidFill>
              </a:rPr>
              <a:t>2.2	Les réformes démocratiques : contre l’oligarchie et la monarchie</a:t>
            </a:r>
          </a:p>
          <a:p>
            <a:pPr marL="360363" indent="263525" algn="just">
              <a:buNone/>
            </a:pPr>
            <a:r>
              <a:rPr lang="fr-FR" b="1" dirty="0">
                <a:solidFill>
                  <a:schemeClr val="tx1">
                    <a:lumMod val="50000"/>
                    <a:lumOff val="50000"/>
                  </a:schemeClr>
                </a:solidFill>
              </a:rPr>
              <a:t>2.3 Les difficultés et critiques de la démocratie</a:t>
            </a:r>
          </a:p>
          <a:p>
            <a:pPr marL="360363" indent="263525" algn="just">
              <a:buNone/>
            </a:pPr>
            <a:r>
              <a:rPr lang="fr-FR" b="1" dirty="0"/>
              <a:t>2.4 	</a:t>
            </a:r>
            <a:r>
              <a:rPr lang="fr-FR" b="1" dirty="0" smtClean="0"/>
              <a:t>Lecture d’Aristophane</a:t>
            </a:r>
          </a:p>
          <a:p>
            <a:pPr marL="760413" lvl="1" indent="263525" algn="just">
              <a:buNone/>
            </a:pPr>
            <a:r>
              <a:rPr lang="fr-FR" b="1" i="1" dirty="0" smtClean="0"/>
              <a:t>2.4.1 Présentation d’Aristophane et de la comédie ancienne</a:t>
            </a:r>
          </a:p>
          <a:p>
            <a:pPr marL="760413" lvl="1" indent="263525" algn="just">
              <a:buNone/>
            </a:pPr>
            <a:r>
              <a:rPr lang="fr-FR" b="1" i="1" dirty="0" smtClean="0">
                <a:solidFill>
                  <a:schemeClr val="tx1">
                    <a:lumMod val="50000"/>
                    <a:lumOff val="50000"/>
                  </a:schemeClr>
                </a:solidFill>
              </a:rPr>
              <a:t>2.4.2 Les Cavaliers</a:t>
            </a:r>
          </a:p>
          <a:p>
            <a:pPr marL="760413" lvl="1" indent="263525" algn="just">
              <a:buNone/>
            </a:pPr>
            <a:r>
              <a:rPr lang="fr-FR" b="1" i="1" dirty="0" smtClean="0">
                <a:solidFill>
                  <a:schemeClr val="tx1">
                    <a:lumMod val="50000"/>
                    <a:lumOff val="50000"/>
                  </a:schemeClr>
                </a:solidFill>
              </a:rPr>
              <a:t>2.4.3 L’Assemblée des femmes</a:t>
            </a:r>
            <a:endParaRPr lang="fr-FR" b="1" i="1" dirty="0">
              <a:solidFill>
                <a:schemeClr val="tx1">
                  <a:lumMod val="50000"/>
                  <a:lumOff val="50000"/>
                </a:schemeClr>
              </a:solidFill>
            </a:endParaRPr>
          </a:p>
        </p:txBody>
      </p:sp>
      <p:sp>
        <p:nvSpPr>
          <p:cNvPr id="5" name="Rectangle à coins arrondis 4"/>
          <p:cNvSpPr/>
          <p:nvPr/>
        </p:nvSpPr>
        <p:spPr>
          <a:xfrm>
            <a:off x="858272" y="4456122"/>
            <a:ext cx="7904727" cy="75546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droite 5"/>
          <p:cNvSpPr/>
          <p:nvPr/>
        </p:nvSpPr>
        <p:spPr>
          <a:xfrm>
            <a:off x="192617" y="4489787"/>
            <a:ext cx="665655" cy="736875"/>
          </a:xfrm>
          <a:prstGeom prst="rightArrow">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785554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51618"/>
          </a:xfrm>
          <a:ln w="25400">
            <a:solidFill>
              <a:srgbClr val="000090"/>
            </a:solidFill>
          </a:ln>
        </p:spPr>
        <p:txBody>
          <a:bodyPr vert="horz" lIns="91440" tIns="45720" rIns="91440" bIns="45720" rtlCol="0" anchor="ctr">
            <a:normAutofit/>
          </a:bodyPr>
          <a:lstStyle/>
          <a:p>
            <a:pPr lvl="3" algn="ctr" defTabSz="457200" rtl="0">
              <a:spcBef>
                <a:spcPct val="0"/>
              </a:spcBef>
            </a:pPr>
            <a:r>
              <a:rPr lang="fr-FR" sz="3200" kern="1200" dirty="0">
                <a:solidFill>
                  <a:schemeClr val="tx1"/>
                </a:solidFill>
                <a:latin typeface="+mj-lt"/>
                <a:ea typeface="+mj-ea"/>
                <a:cs typeface="+mj-cs"/>
              </a:rPr>
              <a:t>Le contexte </a:t>
            </a:r>
            <a:r>
              <a:rPr lang="fr-FR" sz="3200" kern="1200" dirty="0" smtClean="0">
                <a:solidFill>
                  <a:schemeClr val="tx1"/>
                </a:solidFill>
                <a:latin typeface="+mj-lt"/>
                <a:ea typeface="+mj-ea"/>
                <a:cs typeface="+mj-cs"/>
              </a:rPr>
              <a:t>politique : une période trouble</a:t>
            </a:r>
            <a:endParaRPr lang="fr-FR" sz="3200" kern="1200" dirty="0">
              <a:solidFill>
                <a:schemeClr val="tx1"/>
              </a:solidFill>
              <a:latin typeface="+mj-lt"/>
              <a:ea typeface="+mj-ea"/>
              <a:cs typeface="+mj-cs"/>
            </a:endParaRPr>
          </a:p>
        </p:txBody>
      </p:sp>
      <p:sp>
        <p:nvSpPr>
          <p:cNvPr id="3" name="Espace réservé du contenu 2"/>
          <p:cNvSpPr>
            <a:spLocks noGrp="1"/>
          </p:cNvSpPr>
          <p:nvPr>
            <p:ph idx="1"/>
          </p:nvPr>
        </p:nvSpPr>
        <p:spPr>
          <a:xfrm>
            <a:off x="457200" y="1565666"/>
            <a:ext cx="8229600" cy="4160511"/>
          </a:xfrm>
        </p:spPr>
        <p:txBody>
          <a:bodyPr>
            <a:normAutofit/>
          </a:bodyPr>
          <a:lstStyle/>
          <a:p>
            <a:pPr>
              <a:lnSpc>
                <a:spcPct val="90000"/>
              </a:lnSpc>
            </a:pPr>
            <a:r>
              <a:rPr lang="fr-FR" sz="2800" dirty="0"/>
              <a:t>Aristophane commence sa carrière au début de la </a:t>
            </a:r>
            <a:r>
              <a:rPr lang="fr-FR" sz="2800" b="1" dirty="0"/>
              <a:t>Guerre du Péloponnèse</a:t>
            </a:r>
            <a:r>
              <a:rPr lang="fr-FR" sz="2800" dirty="0"/>
              <a:t>, qui oppose Athènes à Sparte, de constitution surtout oligarchique. C’est donc aussi une </a:t>
            </a:r>
            <a:r>
              <a:rPr lang="fr-FR" sz="2800" b="1" dirty="0"/>
              <a:t>guerre idéologique</a:t>
            </a:r>
            <a:r>
              <a:rPr lang="fr-FR" sz="2800" dirty="0"/>
              <a:t>.</a:t>
            </a:r>
          </a:p>
          <a:p>
            <a:pPr>
              <a:lnSpc>
                <a:spcPct val="90000"/>
              </a:lnSpc>
            </a:pPr>
            <a:r>
              <a:rPr lang="fr-FR" sz="2800" dirty="0"/>
              <a:t>Athènes avait fondé la </a:t>
            </a:r>
            <a:r>
              <a:rPr lang="fr-FR" sz="2800" b="1" dirty="0"/>
              <a:t>Ligue de Délos </a:t>
            </a:r>
            <a:r>
              <a:rPr lang="fr-FR" sz="2800" dirty="0"/>
              <a:t>pour se défendre contre l’empire Perse, et s’est appuyée sur elle pour mener une politique impérialiste.</a:t>
            </a:r>
          </a:p>
          <a:p>
            <a:pPr>
              <a:lnSpc>
                <a:spcPct val="90000"/>
              </a:lnSpc>
            </a:pPr>
            <a:r>
              <a:rPr lang="fr-FR" sz="2800" dirty="0"/>
              <a:t>C’est </a:t>
            </a:r>
            <a:r>
              <a:rPr lang="fr-FR" sz="2800" dirty="0" smtClean="0"/>
              <a:t>une </a:t>
            </a:r>
            <a:r>
              <a:rPr lang="fr-FR" sz="2800" dirty="0"/>
              <a:t>période </a:t>
            </a:r>
            <a:r>
              <a:rPr lang="fr-FR" sz="2800" dirty="0" smtClean="0"/>
              <a:t>troublée </a:t>
            </a:r>
            <a:r>
              <a:rPr lang="fr-FR" sz="2800" dirty="0"/>
              <a:t>pour le peuple </a:t>
            </a:r>
            <a:r>
              <a:rPr lang="fr-FR" sz="2800" dirty="0" smtClean="0"/>
              <a:t>athénien, qui met fin à la période la plus glorieuse d’Athènes.</a:t>
            </a:r>
            <a:endParaRPr lang="fr-FR" sz="2800" dirty="0"/>
          </a:p>
        </p:txBody>
      </p:sp>
      <p:sp>
        <p:nvSpPr>
          <p:cNvPr id="4" name="Espace réservé du contenu 2"/>
          <p:cNvSpPr txBox="1">
            <a:spLocks/>
          </p:cNvSpPr>
          <p:nvPr/>
        </p:nvSpPr>
        <p:spPr>
          <a:xfrm>
            <a:off x="457200" y="5445617"/>
            <a:ext cx="8229600" cy="12878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Font typeface="Arial"/>
              <a:buNone/>
            </a:pPr>
            <a:r>
              <a:rPr lang="fr-FR" sz="2800" dirty="0" smtClean="0">
                <a:solidFill>
                  <a:srgbClr val="FF0000"/>
                </a:solidFill>
              </a:rPr>
              <a:t>VOIR PAGES 22-23 DE L’INTRODUCTION À L’ÉDITION GF, VOUS AVEZ UN EXCELLENT RÉSUMÉ DES ENJEUX POLITIQUES DES PIÈCES D’ARISTOPHANE.</a:t>
            </a:r>
          </a:p>
          <a:p>
            <a:pPr>
              <a:lnSpc>
                <a:spcPct val="90000"/>
              </a:lnSpc>
            </a:pPr>
            <a:endParaRPr lang="fr-FR" sz="2800" dirty="0"/>
          </a:p>
        </p:txBody>
      </p:sp>
    </p:spTree>
    <p:extLst>
      <p:ext uri="{BB962C8B-B14F-4D97-AF65-F5344CB8AC3E}">
        <p14:creationId xmlns:p14="http://schemas.microsoft.com/office/powerpoint/2010/main" val="754810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46252" y="1611152"/>
            <a:ext cx="8240548" cy="5012824"/>
          </a:xfrm>
        </p:spPr>
        <p:txBody>
          <a:bodyPr>
            <a:noAutofit/>
          </a:bodyPr>
          <a:lstStyle/>
          <a:p>
            <a:pPr>
              <a:lnSpc>
                <a:spcPct val="90000"/>
              </a:lnSpc>
            </a:pPr>
            <a:r>
              <a:rPr lang="fr-FR" sz="2800" dirty="0" smtClean="0"/>
              <a:t>Il n’empêche qu’un même climat intellectuel explique le passage :</a:t>
            </a:r>
          </a:p>
          <a:p>
            <a:pPr marL="971550" lvl="1" indent="-514350">
              <a:lnSpc>
                <a:spcPct val="90000"/>
              </a:lnSpc>
              <a:buFont typeface="+mj-lt"/>
              <a:buAutoNum type="arabicPeriod"/>
            </a:pPr>
            <a:r>
              <a:rPr lang="fr-FR" dirty="0" smtClean="0"/>
              <a:t>d’un </a:t>
            </a:r>
            <a:r>
              <a:rPr lang="fr-FR" b="1" dirty="0" smtClean="0"/>
              <a:t>récit mythique </a:t>
            </a:r>
            <a:r>
              <a:rPr lang="fr-FR" dirty="0" smtClean="0"/>
              <a:t>à une </a:t>
            </a:r>
            <a:r>
              <a:rPr lang="fr-FR" b="1" dirty="0" smtClean="0"/>
              <a:t>explication rationnelle </a:t>
            </a:r>
            <a:r>
              <a:rPr lang="fr-FR" dirty="0" smtClean="0"/>
              <a:t>du monde structuré en </a:t>
            </a:r>
            <a:r>
              <a:rPr lang="fr-FR" b="1" dirty="0" smtClean="0"/>
              <a:t>cosmos circulaire centré sur la Terre </a:t>
            </a:r>
            <a:r>
              <a:rPr lang="fr-FR" dirty="0" smtClean="0"/>
              <a:t>(Anaximandre, disciple de Thalès), d’une part ;</a:t>
            </a:r>
          </a:p>
          <a:p>
            <a:pPr marL="971550" lvl="1" indent="-514350">
              <a:lnSpc>
                <a:spcPct val="90000"/>
              </a:lnSpc>
              <a:buFont typeface="+mj-lt"/>
              <a:buAutoNum type="arabicPeriod"/>
            </a:pPr>
            <a:r>
              <a:rPr lang="fr-FR" dirty="0" smtClean="0"/>
              <a:t>d’une société dominée par un </a:t>
            </a:r>
            <a:r>
              <a:rPr lang="fr-FR" b="1" dirty="0" smtClean="0"/>
              <a:t>souverain, maître des cycles de la nature</a:t>
            </a:r>
            <a:r>
              <a:rPr lang="fr-FR" dirty="0" smtClean="0"/>
              <a:t>, à une société organisée selon </a:t>
            </a:r>
            <a:r>
              <a:rPr lang="fr-FR" b="1" dirty="0" smtClean="0"/>
              <a:t>l’isonomie</a:t>
            </a:r>
            <a:r>
              <a:rPr lang="fr-FR" dirty="0" smtClean="0"/>
              <a:t> (équilibre, réciprocité, symétrie), d’autre part.</a:t>
            </a:r>
          </a:p>
          <a:p>
            <a:pPr marL="57150" indent="0">
              <a:lnSpc>
                <a:spcPct val="90000"/>
              </a:lnSpc>
              <a:buNone/>
            </a:pPr>
            <a:r>
              <a:rPr lang="fr-FR" dirty="0"/>
              <a:t>V</a:t>
            </a:r>
            <a:r>
              <a:rPr lang="fr-FR" dirty="0" smtClean="0"/>
              <a:t>oir</a:t>
            </a:r>
            <a:r>
              <a:rPr lang="fr-FR" i="1" dirty="0" smtClean="0"/>
              <a:t> Les origines de la pensée grecque </a:t>
            </a:r>
            <a:r>
              <a:rPr lang="fr-FR" dirty="0" smtClean="0"/>
              <a:t>de Jean-Pierre Vernant.</a:t>
            </a:r>
            <a:endParaRPr lang="fr-FR" dirty="0"/>
          </a:p>
        </p:txBody>
      </p:sp>
      <p:sp>
        <p:nvSpPr>
          <p:cNvPr id="4" name="Titre 1"/>
          <p:cNvSpPr>
            <a:spLocks noGrp="1"/>
          </p:cNvSpPr>
          <p:nvPr>
            <p:ph type="title"/>
          </p:nvPr>
        </p:nvSpPr>
        <p:spPr>
          <a:ln w="25400">
            <a:solidFill>
              <a:srgbClr val="000090"/>
            </a:solidFill>
          </a:ln>
        </p:spPr>
        <p:txBody>
          <a:bodyPr vert="horz" lIns="91440" tIns="45720" rIns="91440" bIns="45720" rtlCol="0" anchor="ctr">
            <a:normAutofit fontScale="90000"/>
          </a:bodyPr>
          <a:lstStyle/>
          <a:p>
            <a:r>
              <a:rPr lang="fr-FR" sz="3600" dirty="0" smtClean="0"/>
              <a:t>Une analogie entre la représentation du cosmos et celle de l’espace de la cité</a:t>
            </a:r>
            <a:endParaRPr lang="fr-FR" sz="3600" dirty="0"/>
          </a:p>
        </p:txBody>
      </p:sp>
    </p:spTree>
    <p:extLst>
      <p:ext uri="{BB962C8B-B14F-4D97-AF65-F5344CB8AC3E}">
        <p14:creationId xmlns:p14="http://schemas.microsoft.com/office/powerpoint/2010/main" val="8151030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65148"/>
            <a:ext cx="8229600" cy="842131"/>
          </a:xfrm>
          <a:ln w="25400">
            <a:solidFill>
              <a:srgbClr val="000090"/>
            </a:solidFill>
          </a:ln>
        </p:spPr>
        <p:txBody>
          <a:bodyPr vert="horz" lIns="91440" tIns="45720" rIns="91440" bIns="45720" rtlCol="0" anchor="ctr">
            <a:normAutofit/>
          </a:bodyPr>
          <a:lstStyle/>
          <a:p>
            <a:pPr lvl="3" algn="ctr" defTabSz="457200" rtl="0">
              <a:spcBef>
                <a:spcPct val="0"/>
              </a:spcBef>
            </a:pPr>
            <a:r>
              <a:rPr lang="fr-FR" sz="3200" kern="1200" dirty="0" smtClean="0">
                <a:solidFill>
                  <a:schemeClr val="tx1"/>
                </a:solidFill>
                <a:latin typeface="+mj-lt"/>
                <a:ea typeface="+mj-ea"/>
                <a:cs typeface="+mj-cs"/>
              </a:rPr>
              <a:t>La vie et la carrière d’Aristophane</a:t>
            </a:r>
            <a:endParaRPr lang="fr-FR" sz="3200" kern="1200" dirty="0">
              <a:solidFill>
                <a:schemeClr val="tx1"/>
              </a:solidFill>
              <a:latin typeface="+mj-lt"/>
              <a:ea typeface="+mj-ea"/>
              <a:cs typeface="+mj-cs"/>
            </a:endParaRPr>
          </a:p>
        </p:txBody>
      </p:sp>
      <p:sp>
        <p:nvSpPr>
          <p:cNvPr id="3" name="Espace réservé du contenu 2"/>
          <p:cNvSpPr>
            <a:spLocks noGrp="1"/>
          </p:cNvSpPr>
          <p:nvPr>
            <p:ph idx="1"/>
          </p:nvPr>
        </p:nvSpPr>
        <p:spPr>
          <a:xfrm>
            <a:off x="295586" y="1598512"/>
            <a:ext cx="8539144" cy="4401384"/>
          </a:xfrm>
        </p:spPr>
        <p:txBody>
          <a:bodyPr>
            <a:noAutofit/>
          </a:bodyPr>
          <a:lstStyle/>
          <a:p>
            <a:pPr>
              <a:lnSpc>
                <a:spcPct val="90000"/>
              </a:lnSpc>
            </a:pPr>
            <a:r>
              <a:rPr lang="fr-FR" sz="2800" dirty="0"/>
              <a:t>Aristophane est un poète comique grec du </a:t>
            </a:r>
            <a:r>
              <a:rPr lang="fr-FR" sz="2800" cap="small" dirty="0" err="1"/>
              <a:t>v</a:t>
            </a:r>
            <a:r>
              <a:rPr lang="fr-FR" sz="2800" baseline="30000" dirty="0" err="1"/>
              <a:t>e</a:t>
            </a:r>
            <a:r>
              <a:rPr lang="fr-FR" sz="2800" baseline="30000" dirty="0"/>
              <a:t> </a:t>
            </a:r>
            <a:r>
              <a:rPr lang="fr-FR" sz="2800" dirty="0"/>
              <a:t>siècle av. J.-C., athénien de naissance, </a:t>
            </a:r>
            <a:r>
              <a:rPr lang="fr-FR" sz="2800" dirty="0" smtClean="0"/>
              <a:t>né vers </a:t>
            </a:r>
            <a:r>
              <a:rPr lang="fr-FR" sz="2800" dirty="0"/>
              <a:t>445 av. J.-C. et mort entre 385 et 375 av. J.-C</a:t>
            </a:r>
            <a:r>
              <a:rPr lang="fr-FR" sz="2800" dirty="0" smtClean="0"/>
              <a:t>.</a:t>
            </a:r>
            <a:r>
              <a:rPr lang="fr-FR" sz="2800" dirty="0"/>
              <a:t> Aristophane commence </a:t>
            </a:r>
            <a:r>
              <a:rPr lang="fr-FR" sz="2800" dirty="0" smtClean="0"/>
              <a:t>jeune </a:t>
            </a:r>
            <a:r>
              <a:rPr lang="fr-FR" sz="2800" dirty="0"/>
              <a:t>à écrire des pièces de théâtre, mais d’abord sous un prête-nom, parce que ses pièces sont très </a:t>
            </a:r>
            <a:r>
              <a:rPr lang="fr-FR" sz="2800" b="1" dirty="0" smtClean="0"/>
              <a:t>satiriques</a:t>
            </a:r>
            <a:r>
              <a:rPr lang="fr-FR" sz="2800" dirty="0" smtClean="0"/>
              <a:t>.</a:t>
            </a:r>
          </a:p>
          <a:p>
            <a:pPr>
              <a:lnSpc>
                <a:spcPct val="90000"/>
              </a:lnSpc>
            </a:pPr>
            <a:r>
              <a:rPr lang="fr-FR" sz="2800" dirty="0" smtClean="0"/>
              <a:t>Il devient célèbre : on </a:t>
            </a:r>
            <a:r>
              <a:rPr lang="fr-FR" sz="2800" dirty="0"/>
              <a:t>se souvient que Platon avait fait d’Aristophane un des personnages du </a:t>
            </a:r>
            <a:r>
              <a:rPr lang="fr-FR" sz="2800" b="1" i="1" dirty="0"/>
              <a:t>Banquet</a:t>
            </a:r>
            <a:r>
              <a:rPr lang="fr-FR" sz="2800" dirty="0"/>
              <a:t>.</a:t>
            </a:r>
          </a:p>
          <a:p>
            <a:pPr>
              <a:lnSpc>
                <a:spcPct val="90000"/>
              </a:lnSpc>
            </a:pPr>
            <a:r>
              <a:rPr lang="fr-FR" sz="2800" dirty="0" smtClean="0"/>
              <a:t>Une </a:t>
            </a:r>
            <a:r>
              <a:rPr lang="fr-FR" dirty="0" smtClean="0"/>
              <a:t>partie de son </a:t>
            </a:r>
            <a:r>
              <a:rPr lang="fr-FR" sz="2800" dirty="0" smtClean="0"/>
              <a:t>œuvre </a:t>
            </a:r>
            <a:r>
              <a:rPr lang="fr-FR" sz="2800" dirty="0"/>
              <a:t>à elle seule représente ce qui nous reste de </a:t>
            </a:r>
            <a:r>
              <a:rPr lang="fr-FR" sz="2800" b="1" dirty="0"/>
              <a:t>l'Ancienne </a:t>
            </a:r>
            <a:r>
              <a:rPr lang="fr-FR" sz="2800" b="1" dirty="0" smtClean="0"/>
              <a:t>Comédie</a:t>
            </a:r>
            <a:r>
              <a:rPr lang="fr-FR" sz="2800" dirty="0" smtClean="0"/>
              <a:t>. On </a:t>
            </a:r>
            <a:r>
              <a:rPr lang="fr-FR" sz="2800" dirty="0"/>
              <a:t>appelle </a:t>
            </a:r>
            <a:r>
              <a:rPr lang="fr-FR" dirty="0" smtClean="0"/>
              <a:t>« </a:t>
            </a:r>
            <a:r>
              <a:rPr lang="fr-FR" sz="2800" dirty="0" smtClean="0"/>
              <a:t>comédie </a:t>
            </a:r>
            <a:r>
              <a:rPr lang="fr-FR" sz="2800" dirty="0"/>
              <a:t>ancienne » la production théâtrale comique du </a:t>
            </a:r>
            <a:r>
              <a:rPr lang="fr-FR" sz="2800" cap="small" dirty="0" err="1"/>
              <a:t>v</a:t>
            </a:r>
            <a:r>
              <a:rPr lang="fr-FR" sz="2800" baseline="30000" dirty="0" err="1"/>
              <a:t>e</a:t>
            </a:r>
            <a:r>
              <a:rPr lang="fr-FR" sz="2800" dirty="0"/>
              <a:t> siècle et du début du </a:t>
            </a:r>
            <a:r>
              <a:rPr lang="fr-FR" sz="2800" cap="small" dirty="0"/>
              <a:t>iv</a:t>
            </a:r>
            <a:r>
              <a:rPr lang="fr-FR" sz="2800" baseline="30000" dirty="0"/>
              <a:t>e</a:t>
            </a:r>
            <a:r>
              <a:rPr lang="fr-FR" sz="2800" dirty="0"/>
              <a:t> siècle av. J.-C. à Athènes.</a:t>
            </a:r>
          </a:p>
          <a:p>
            <a:pPr marL="0" indent="0">
              <a:lnSpc>
                <a:spcPct val="90000"/>
              </a:lnSpc>
              <a:buNone/>
            </a:pPr>
            <a:endParaRPr lang="fr-FR" sz="2800" dirty="0"/>
          </a:p>
        </p:txBody>
      </p:sp>
    </p:spTree>
    <p:extLst>
      <p:ext uri="{BB962C8B-B14F-4D97-AF65-F5344CB8AC3E}">
        <p14:creationId xmlns:p14="http://schemas.microsoft.com/office/powerpoint/2010/main" val="2701757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65148"/>
            <a:ext cx="8229600" cy="1126800"/>
          </a:xfrm>
          <a:ln w="25400">
            <a:solidFill>
              <a:srgbClr val="000090"/>
            </a:solidFill>
          </a:ln>
        </p:spPr>
        <p:txBody>
          <a:bodyPr vert="horz" lIns="91440" tIns="45720" rIns="91440" bIns="45720" rtlCol="0" anchor="ctr">
            <a:normAutofit/>
          </a:bodyPr>
          <a:lstStyle/>
          <a:p>
            <a:pPr lvl="3" algn="ctr" defTabSz="457200" rtl="0">
              <a:spcBef>
                <a:spcPct val="0"/>
              </a:spcBef>
            </a:pPr>
            <a:r>
              <a:rPr lang="fr-FR" sz="3200" kern="1200" dirty="0" smtClean="0">
                <a:solidFill>
                  <a:schemeClr val="tx1"/>
                </a:solidFill>
                <a:latin typeface="+mj-lt"/>
                <a:ea typeface="+mj-ea"/>
                <a:cs typeface="+mj-cs"/>
              </a:rPr>
              <a:t>La « comédie ancienne » : une portée politique</a:t>
            </a:r>
            <a:endParaRPr lang="fr-FR" sz="3200" kern="1200" dirty="0">
              <a:solidFill>
                <a:schemeClr val="tx1"/>
              </a:solidFill>
              <a:latin typeface="+mj-lt"/>
              <a:ea typeface="+mj-ea"/>
              <a:cs typeface="+mj-cs"/>
            </a:endParaRPr>
          </a:p>
        </p:txBody>
      </p:sp>
      <p:sp>
        <p:nvSpPr>
          <p:cNvPr id="3" name="Espace réservé du contenu 2"/>
          <p:cNvSpPr>
            <a:spLocks noGrp="1"/>
          </p:cNvSpPr>
          <p:nvPr>
            <p:ph idx="1"/>
          </p:nvPr>
        </p:nvSpPr>
        <p:spPr>
          <a:xfrm>
            <a:off x="457200" y="1554717"/>
            <a:ext cx="8229600" cy="4926921"/>
          </a:xfrm>
        </p:spPr>
        <p:txBody>
          <a:bodyPr>
            <a:noAutofit/>
          </a:bodyPr>
          <a:lstStyle/>
          <a:p>
            <a:r>
              <a:rPr lang="fr-FR" sz="2800" dirty="0" smtClean="0"/>
              <a:t>La« comédie ancienne » </a:t>
            </a:r>
            <a:r>
              <a:rPr lang="fr-FR" sz="2800" dirty="0"/>
              <a:t>se mêle de </a:t>
            </a:r>
            <a:r>
              <a:rPr lang="fr-FR" sz="2800" b="1" dirty="0"/>
              <a:t>politique</a:t>
            </a:r>
            <a:r>
              <a:rPr lang="fr-FR" sz="2800" dirty="0"/>
              <a:t>, c’est une de ses spécificités. Elle présente un problème grave qui survient dans la Cité, et celui qui y remédie </a:t>
            </a:r>
            <a:r>
              <a:rPr lang="fr-FR" sz="2800" dirty="0" smtClean="0"/>
              <a:t>n’est pas un héros, </a:t>
            </a:r>
            <a:r>
              <a:rPr lang="fr-FR" dirty="0" smtClean="0"/>
              <a:t>mais </a:t>
            </a:r>
            <a:r>
              <a:rPr lang="fr-FR" sz="2800" dirty="0" smtClean="0"/>
              <a:t>un </a:t>
            </a:r>
            <a:r>
              <a:rPr lang="fr-FR" sz="2800" dirty="0" smtClean="0"/>
              <a:t>vaurien.</a:t>
            </a:r>
          </a:p>
          <a:p>
            <a:r>
              <a:rPr lang="fr-FR" sz="2800" dirty="0" smtClean="0"/>
              <a:t>C’est </a:t>
            </a:r>
            <a:r>
              <a:rPr lang="fr-FR" sz="2800" dirty="0"/>
              <a:t>là une différence majeure d’avec la </a:t>
            </a:r>
            <a:r>
              <a:rPr lang="fr-FR" sz="2800" b="1" dirty="0"/>
              <a:t>tragédie</a:t>
            </a:r>
            <a:r>
              <a:rPr lang="fr-FR" sz="2800" dirty="0"/>
              <a:t>, plus ancienne que la comédie, et que la comédie </a:t>
            </a:r>
            <a:r>
              <a:rPr lang="fr-FR" sz="2800" b="1" dirty="0"/>
              <a:t>parodie</a:t>
            </a:r>
            <a:r>
              <a:rPr lang="fr-FR" sz="2800" dirty="0"/>
              <a:t> </a:t>
            </a:r>
            <a:r>
              <a:rPr lang="fr-FR" sz="2800" dirty="0" smtClean="0"/>
              <a:t>souvent </a:t>
            </a:r>
            <a:r>
              <a:rPr lang="fr-FR" sz="2800" dirty="0"/>
              <a:t>en utilisant </a:t>
            </a:r>
            <a:r>
              <a:rPr lang="fr-FR" sz="2800" b="1" dirty="0"/>
              <a:t>tous les registres de langage</a:t>
            </a:r>
            <a:r>
              <a:rPr lang="fr-FR" sz="2800" dirty="0"/>
              <a:t>, du plus élevé au plus </a:t>
            </a:r>
            <a:r>
              <a:rPr lang="fr-FR" sz="2800" dirty="0" smtClean="0"/>
              <a:t>familier.</a:t>
            </a:r>
            <a:endParaRPr lang="fr-FR" sz="2800" dirty="0" smtClean="0"/>
          </a:p>
          <a:p>
            <a:endParaRPr lang="fr-FR" sz="2800" dirty="0"/>
          </a:p>
        </p:txBody>
      </p:sp>
    </p:spTree>
    <p:extLst>
      <p:ext uri="{BB962C8B-B14F-4D97-AF65-F5344CB8AC3E}">
        <p14:creationId xmlns:p14="http://schemas.microsoft.com/office/powerpoint/2010/main" val="3588988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65148"/>
            <a:ext cx="8229600" cy="1181544"/>
          </a:xfrm>
          <a:ln w="25400">
            <a:solidFill>
              <a:srgbClr val="000090"/>
            </a:solidFill>
          </a:ln>
        </p:spPr>
        <p:txBody>
          <a:bodyPr vert="horz" lIns="91440" tIns="45720" rIns="91440" bIns="45720" rtlCol="0" anchor="ctr">
            <a:normAutofit fontScale="90000"/>
          </a:bodyPr>
          <a:lstStyle/>
          <a:p>
            <a:pPr lvl="3" algn="ctr" defTabSz="457200" rtl="0">
              <a:spcBef>
                <a:spcPct val="0"/>
              </a:spcBef>
            </a:pPr>
            <a:r>
              <a:rPr lang="fr-FR" sz="3600" kern="1200" dirty="0" smtClean="0">
                <a:solidFill>
                  <a:schemeClr val="tx1"/>
                </a:solidFill>
                <a:latin typeface="+mj-lt"/>
                <a:ea typeface="+mj-ea"/>
                <a:cs typeface="+mj-cs"/>
              </a:rPr>
              <a:t>La « comédie ancienne » : Aristophane, seul auteur dont nous avons conservé des pièces</a:t>
            </a:r>
            <a:endParaRPr lang="fr-FR" sz="3600" kern="1200" dirty="0">
              <a:solidFill>
                <a:schemeClr val="tx1"/>
              </a:solidFill>
              <a:latin typeface="+mj-lt"/>
              <a:ea typeface="+mj-ea"/>
              <a:cs typeface="+mj-cs"/>
            </a:endParaRPr>
          </a:p>
        </p:txBody>
      </p:sp>
      <p:sp>
        <p:nvSpPr>
          <p:cNvPr id="3" name="Espace réservé du contenu 2"/>
          <p:cNvSpPr>
            <a:spLocks noGrp="1"/>
          </p:cNvSpPr>
          <p:nvPr>
            <p:ph idx="1"/>
          </p:nvPr>
        </p:nvSpPr>
        <p:spPr>
          <a:xfrm>
            <a:off x="457200" y="1697051"/>
            <a:ext cx="8229600" cy="4215254"/>
          </a:xfrm>
        </p:spPr>
        <p:txBody>
          <a:bodyPr>
            <a:noAutofit/>
          </a:bodyPr>
          <a:lstStyle/>
          <a:p>
            <a:r>
              <a:rPr lang="fr-FR" sz="2800" dirty="0" smtClean="0"/>
              <a:t>Aristophane </a:t>
            </a:r>
            <a:r>
              <a:rPr lang="fr-FR" sz="2800" b="1" dirty="0"/>
              <a:t>n’est pas l’inventeur de cette forme de comédie</a:t>
            </a:r>
            <a:r>
              <a:rPr lang="fr-FR" sz="2800" dirty="0"/>
              <a:t>, qui se pratiquait déjà depuis un certain nombre </a:t>
            </a:r>
            <a:r>
              <a:rPr lang="fr-FR" sz="2800" dirty="0" smtClean="0"/>
              <a:t>d’années</a:t>
            </a:r>
            <a:r>
              <a:rPr lang="fr-FR" sz="2800" dirty="0"/>
              <a:t>.</a:t>
            </a:r>
            <a:endParaRPr lang="fr-FR" sz="2800" dirty="0" smtClean="0"/>
          </a:p>
          <a:p>
            <a:r>
              <a:rPr lang="fr-FR" sz="2800" dirty="0"/>
              <a:t>M</a:t>
            </a:r>
            <a:r>
              <a:rPr lang="fr-FR" sz="2800" dirty="0" smtClean="0"/>
              <a:t>ais </a:t>
            </a:r>
            <a:r>
              <a:rPr lang="fr-FR" sz="2800" dirty="0"/>
              <a:t>nous n’avons conservé que des fragments des poètes comiques qui ont précédé Aristophane.</a:t>
            </a:r>
          </a:p>
          <a:p>
            <a:r>
              <a:rPr lang="fr-FR" sz="2800" dirty="0" smtClean="0"/>
              <a:t>Aristophane aurait </a:t>
            </a:r>
            <a:r>
              <a:rPr lang="fr-FR" sz="2800" dirty="0"/>
              <a:t>écrit plus de quarante pièces, </a:t>
            </a:r>
            <a:r>
              <a:rPr lang="fr-FR" sz="2800" dirty="0" smtClean="0"/>
              <a:t>il </a:t>
            </a:r>
            <a:r>
              <a:rPr lang="fr-FR" sz="2800" dirty="0"/>
              <a:t>ne nous en est parvenu </a:t>
            </a:r>
            <a:r>
              <a:rPr lang="fr-FR" sz="2800" dirty="0" smtClean="0"/>
              <a:t>que</a:t>
            </a:r>
            <a:r>
              <a:rPr lang="fr-FR" sz="2800" b="1" dirty="0" smtClean="0"/>
              <a:t> onze d’entre elles</a:t>
            </a:r>
            <a:r>
              <a:rPr lang="fr-FR" sz="2800" dirty="0" smtClean="0"/>
              <a:t>.</a:t>
            </a:r>
          </a:p>
          <a:p>
            <a:r>
              <a:rPr lang="fr-FR" dirty="0" smtClean="0"/>
              <a:t>Nous n’avons donc </a:t>
            </a:r>
            <a:r>
              <a:rPr lang="fr-FR" b="1" dirty="0" smtClean="0"/>
              <a:t>accès qu’à une petite partie </a:t>
            </a:r>
            <a:r>
              <a:rPr lang="fr-FR" dirty="0" smtClean="0"/>
              <a:t>de ce qui se nomme « comédie ancienne ».</a:t>
            </a:r>
            <a:endParaRPr lang="fr-FR" sz="2800" dirty="0"/>
          </a:p>
          <a:p>
            <a:pPr>
              <a:lnSpc>
                <a:spcPct val="80000"/>
              </a:lnSpc>
            </a:pPr>
            <a:endParaRPr lang="fr-FR" sz="2800" dirty="0"/>
          </a:p>
        </p:txBody>
      </p:sp>
    </p:spTree>
    <p:extLst>
      <p:ext uri="{BB962C8B-B14F-4D97-AF65-F5344CB8AC3E}">
        <p14:creationId xmlns:p14="http://schemas.microsoft.com/office/powerpoint/2010/main" val="1157134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20233"/>
          </a:xfrm>
          <a:ln w="25400">
            <a:solidFill>
              <a:srgbClr val="000090"/>
            </a:solidFill>
          </a:ln>
        </p:spPr>
        <p:txBody>
          <a:bodyPr vert="horz" lIns="91440" tIns="45720" rIns="91440" bIns="45720" rtlCol="0" anchor="ctr">
            <a:normAutofit/>
          </a:bodyPr>
          <a:lstStyle/>
          <a:p>
            <a:r>
              <a:rPr lang="fr-FR" sz="2800" dirty="0" smtClean="0"/>
              <a:t>La « comédie ancienne », dérivée du </a:t>
            </a:r>
            <a:r>
              <a:rPr lang="fr-FR" sz="2800" i="1" dirty="0" err="1" smtClean="0"/>
              <a:t>cômos</a:t>
            </a:r>
            <a:endParaRPr lang="fr-FR" sz="2800" i="1" dirty="0"/>
          </a:p>
        </p:txBody>
      </p:sp>
      <p:sp>
        <p:nvSpPr>
          <p:cNvPr id="3" name="Espace réservé du contenu 2"/>
          <p:cNvSpPr>
            <a:spLocks noGrp="1"/>
          </p:cNvSpPr>
          <p:nvPr>
            <p:ph idx="1"/>
          </p:nvPr>
        </p:nvSpPr>
        <p:spPr>
          <a:xfrm>
            <a:off x="457200" y="1543769"/>
            <a:ext cx="8229600" cy="3744459"/>
          </a:xfrm>
        </p:spPr>
        <p:txBody>
          <a:bodyPr>
            <a:noAutofit/>
          </a:bodyPr>
          <a:lstStyle/>
          <a:p>
            <a:pPr>
              <a:lnSpc>
                <a:spcPct val="90000"/>
              </a:lnSpc>
            </a:pPr>
            <a:r>
              <a:rPr lang="fr-FR" sz="2800" dirty="0"/>
              <a:t>La comédie ancienne prend la suite de ce qu’on appelait le </a:t>
            </a:r>
            <a:r>
              <a:rPr lang="fr-FR" sz="2800" b="1" i="1" dirty="0" err="1"/>
              <a:t>cômos</a:t>
            </a:r>
            <a:r>
              <a:rPr lang="fr-FR" sz="2800" dirty="0"/>
              <a:t>. C’était un cortège carnavalesque qui parcourait les faubourgs d’Athènes en l’honneur du dieu </a:t>
            </a:r>
            <a:r>
              <a:rPr lang="fr-FR" sz="2800" b="1" dirty="0"/>
              <a:t>Dionysos</a:t>
            </a:r>
            <a:r>
              <a:rPr lang="fr-FR" sz="2800" dirty="0"/>
              <a:t>.</a:t>
            </a:r>
          </a:p>
          <a:p>
            <a:pPr>
              <a:lnSpc>
                <a:spcPct val="90000"/>
              </a:lnSpc>
            </a:pPr>
            <a:r>
              <a:rPr lang="fr-FR" sz="2800" dirty="0" smtClean="0"/>
              <a:t>Dans </a:t>
            </a:r>
            <a:r>
              <a:rPr lang="fr-FR" sz="2800" dirty="0"/>
              <a:t>le monde grec classique, les </a:t>
            </a:r>
            <a:r>
              <a:rPr lang="fr-FR" sz="2800" dirty="0" smtClean="0"/>
              <a:t>phallophories, </a:t>
            </a:r>
            <a:r>
              <a:rPr lang="fr-FR" sz="2800" dirty="0"/>
              <a:t>étaient des processions solennelles en l'honneur de Dionysos, dans lesquelles on transportait un énorme phallus de bois, accompagnant le cortège, avec chants typiques.</a:t>
            </a:r>
          </a:p>
          <a:p>
            <a:pPr marL="0" indent="0">
              <a:lnSpc>
                <a:spcPct val="90000"/>
              </a:lnSpc>
              <a:buNone/>
            </a:pPr>
            <a:endParaRPr lang="fr-FR" sz="2800" dirty="0"/>
          </a:p>
        </p:txBody>
      </p:sp>
    </p:spTree>
    <p:extLst>
      <p:ext uri="{BB962C8B-B14F-4D97-AF65-F5344CB8AC3E}">
        <p14:creationId xmlns:p14="http://schemas.microsoft.com/office/powerpoint/2010/main" val="4332446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51618"/>
          </a:xfrm>
          <a:ln w="25400">
            <a:solidFill>
              <a:srgbClr val="000090"/>
            </a:solidFill>
          </a:ln>
        </p:spPr>
        <p:txBody>
          <a:bodyPr vert="horz" lIns="91440" tIns="45720" rIns="91440" bIns="45720" rtlCol="0" anchor="ctr">
            <a:normAutofit fontScale="90000"/>
          </a:bodyPr>
          <a:lstStyle/>
          <a:p>
            <a:pPr lvl="3" algn="ctr" defTabSz="457200" rtl="0">
              <a:spcBef>
                <a:spcPct val="0"/>
              </a:spcBef>
            </a:pPr>
            <a:r>
              <a:rPr lang="fr-FR" sz="3200" kern="1200" dirty="0" smtClean="0">
                <a:solidFill>
                  <a:schemeClr val="tx1"/>
                </a:solidFill>
                <a:latin typeface="+mj-lt"/>
                <a:ea typeface="+mj-ea"/>
                <a:cs typeface="+mj-cs"/>
              </a:rPr>
              <a:t>Le théâtre à Athènes : une institution qui rassemble la communauté</a:t>
            </a:r>
            <a:endParaRPr lang="fr-FR" sz="3200" dirty="0"/>
          </a:p>
        </p:txBody>
      </p:sp>
      <p:sp>
        <p:nvSpPr>
          <p:cNvPr id="3" name="Espace réservé du contenu 2"/>
          <p:cNvSpPr>
            <a:spLocks noGrp="1"/>
          </p:cNvSpPr>
          <p:nvPr>
            <p:ph idx="1"/>
          </p:nvPr>
        </p:nvSpPr>
        <p:spPr>
          <a:xfrm>
            <a:off x="457200" y="1708000"/>
            <a:ext cx="8229600" cy="2813819"/>
          </a:xfrm>
        </p:spPr>
        <p:txBody>
          <a:bodyPr>
            <a:noAutofit/>
          </a:bodyPr>
          <a:lstStyle/>
          <a:p>
            <a:r>
              <a:rPr lang="fr-FR" sz="2800" dirty="0"/>
              <a:t>A l’époque d’Aristophane, il y avait principalement deux moments dans l’année </a:t>
            </a:r>
            <a:r>
              <a:rPr lang="fr-FR" sz="2800" dirty="0" smtClean="0"/>
              <a:t>pour le théâtre</a:t>
            </a:r>
            <a:r>
              <a:rPr lang="fr-FR" sz="2800" dirty="0"/>
              <a:t> :</a:t>
            </a:r>
          </a:p>
          <a:p>
            <a:pPr lvl="1"/>
            <a:r>
              <a:rPr lang="fr-FR" dirty="0"/>
              <a:t>la fin du mois de janvier, c’étaient les </a:t>
            </a:r>
            <a:r>
              <a:rPr lang="fr-FR" b="1" dirty="0"/>
              <a:t>Lénéennes</a:t>
            </a:r>
            <a:r>
              <a:rPr lang="fr-FR" dirty="0"/>
              <a:t> ;</a:t>
            </a:r>
          </a:p>
          <a:p>
            <a:pPr lvl="1"/>
            <a:r>
              <a:rPr lang="fr-FR" dirty="0"/>
              <a:t>la fin de mois de mars, les </a:t>
            </a:r>
            <a:r>
              <a:rPr lang="fr-FR" b="1" dirty="0"/>
              <a:t>Grandes Dionysies</a:t>
            </a:r>
            <a:r>
              <a:rPr lang="fr-FR" dirty="0"/>
              <a:t>.</a:t>
            </a:r>
          </a:p>
          <a:p>
            <a:r>
              <a:rPr lang="fr-FR" sz="2800" dirty="0"/>
              <a:t>Les festivités duraient plusieurs jours, les concours théâtraux intervenaient à la fin, d’abord le concours tragique, puis le concours comique</a:t>
            </a:r>
            <a:r>
              <a:rPr lang="fr-FR" sz="2800" dirty="0" smtClean="0"/>
              <a:t>.</a:t>
            </a:r>
          </a:p>
          <a:p>
            <a:r>
              <a:rPr lang="fr-FR" sz="2800" dirty="0" smtClean="0"/>
              <a:t>Ces </a:t>
            </a:r>
            <a:r>
              <a:rPr lang="fr-FR" sz="2800" dirty="0"/>
              <a:t>fêtes étaient des occasions importantes, </a:t>
            </a:r>
            <a:r>
              <a:rPr lang="fr-FR" sz="2800" dirty="0" smtClean="0"/>
              <a:t>c’était </a:t>
            </a:r>
            <a:r>
              <a:rPr lang="fr-FR" sz="2800" dirty="0"/>
              <a:t>un </a:t>
            </a:r>
            <a:r>
              <a:rPr lang="fr-FR" sz="2800" b="1" dirty="0"/>
              <a:t>devoir citoyen d’y </a:t>
            </a:r>
            <a:r>
              <a:rPr lang="fr-FR" sz="2800" b="1" dirty="0" smtClean="0"/>
              <a:t>assister</a:t>
            </a:r>
            <a:r>
              <a:rPr lang="fr-FR" sz="2800" dirty="0" smtClean="0"/>
              <a:t>.</a:t>
            </a:r>
            <a:endParaRPr lang="fr-FR" sz="2800" dirty="0"/>
          </a:p>
          <a:p>
            <a:endParaRPr lang="fr-FR" sz="2800" dirty="0"/>
          </a:p>
        </p:txBody>
      </p:sp>
    </p:spTree>
    <p:extLst>
      <p:ext uri="{BB962C8B-B14F-4D97-AF65-F5344CB8AC3E}">
        <p14:creationId xmlns:p14="http://schemas.microsoft.com/office/powerpoint/2010/main" val="5908056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3079"/>
          </a:xfrm>
          <a:ln w="25400">
            <a:solidFill>
              <a:srgbClr val="000090"/>
            </a:solidFill>
          </a:ln>
        </p:spPr>
        <p:txBody>
          <a:bodyPr vert="horz" lIns="91440" tIns="45720" rIns="91440" bIns="45720" rtlCol="0" anchor="ctr">
            <a:normAutofit/>
          </a:bodyPr>
          <a:lstStyle/>
          <a:p>
            <a:pPr lvl="3" algn="ctr" defTabSz="457200" rtl="0">
              <a:spcBef>
                <a:spcPct val="0"/>
              </a:spcBef>
            </a:pPr>
            <a:r>
              <a:rPr lang="fr-FR" sz="3200" kern="1200" dirty="0" smtClean="0">
                <a:solidFill>
                  <a:schemeClr val="tx1"/>
                </a:solidFill>
                <a:latin typeface="+mj-lt"/>
                <a:ea typeface="+mj-ea"/>
                <a:cs typeface="+mj-cs"/>
              </a:rPr>
              <a:t>Le rôle civique du théâtre à Athènes</a:t>
            </a:r>
            <a:endParaRPr lang="fr-FR" sz="3200" dirty="0"/>
          </a:p>
        </p:txBody>
      </p:sp>
      <p:sp>
        <p:nvSpPr>
          <p:cNvPr id="3" name="Espace réservé du contenu 2"/>
          <p:cNvSpPr>
            <a:spLocks noGrp="1"/>
          </p:cNvSpPr>
          <p:nvPr>
            <p:ph idx="1"/>
          </p:nvPr>
        </p:nvSpPr>
        <p:spPr>
          <a:xfrm>
            <a:off x="457200" y="1456179"/>
            <a:ext cx="8229600" cy="3328409"/>
          </a:xfrm>
        </p:spPr>
        <p:txBody>
          <a:bodyPr>
            <a:noAutofit/>
          </a:bodyPr>
          <a:lstStyle/>
          <a:p>
            <a:r>
              <a:rPr lang="fr-FR" sz="2800" dirty="0" smtClean="0"/>
              <a:t>Un </a:t>
            </a:r>
            <a:r>
              <a:rPr lang="fr-FR" sz="2800" dirty="0"/>
              <a:t>haut magistrat est en charge du bon déroulement du concours, en choisissant les poètes en compétition qui écrivent </a:t>
            </a:r>
            <a:r>
              <a:rPr lang="fr-FR" sz="2800" dirty="0" smtClean="0"/>
              <a:t>une </a:t>
            </a:r>
            <a:r>
              <a:rPr lang="fr-FR" sz="2800" dirty="0"/>
              <a:t>pièce pour </a:t>
            </a:r>
            <a:r>
              <a:rPr lang="fr-FR" sz="2800" dirty="0" smtClean="0"/>
              <a:t>l’occasion, ainsi que </a:t>
            </a:r>
            <a:r>
              <a:rPr lang="fr-FR" sz="2800" dirty="0" smtClean="0"/>
              <a:t>les acteurs.</a:t>
            </a:r>
          </a:p>
          <a:p>
            <a:r>
              <a:rPr lang="fr-FR" sz="2800" dirty="0" smtClean="0"/>
              <a:t>Pour </a:t>
            </a:r>
            <a:r>
              <a:rPr lang="fr-FR" sz="2800" dirty="0"/>
              <a:t>chaque poète est désigné un </a:t>
            </a:r>
            <a:r>
              <a:rPr lang="fr-FR" sz="2800" b="1" dirty="0"/>
              <a:t>chorège</a:t>
            </a:r>
            <a:r>
              <a:rPr lang="fr-FR" sz="2800" dirty="0"/>
              <a:t> qui paie les frais de répétition du chœur, ainsi que les masques et costumes des </a:t>
            </a:r>
            <a:r>
              <a:rPr lang="fr-FR" sz="2800" dirty="0" smtClean="0"/>
              <a:t>acteurs, et le </a:t>
            </a:r>
            <a:r>
              <a:rPr lang="fr-FR" sz="2800" dirty="0"/>
              <a:t>banquet en cas de victoire du poète. C’est </a:t>
            </a:r>
            <a:r>
              <a:rPr lang="fr-FR" sz="2800" dirty="0" smtClean="0"/>
              <a:t>le principe </a:t>
            </a:r>
            <a:r>
              <a:rPr lang="fr-FR" sz="2800" dirty="0"/>
              <a:t>des </a:t>
            </a:r>
            <a:r>
              <a:rPr lang="fr-FR" sz="2800" b="1" dirty="0"/>
              <a:t>liturgies</a:t>
            </a:r>
            <a:r>
              <a:rPr lang="fr-FR" sz="2800" dirty="0"/>
              <a:t>, des contributions financières privées à la vie de la </a:t>
            </a:r>
            <a:r>
              <a:rPr lang="fr-FR" sz="2800" dirty="0" smtClean="0"/>
              <a:t>cité.</a:t>
            </a:r>
          </a:p>
          <a:p>
            <a:r>
              <a:rPr lang="fr-FR" sz="2800" dirty="0"/>
              <a:t>La </a:t>
            </a:r>
            <a:r>
              <a:rPr lang="fr-FR" sz="2800" b="1" dirty="0"/>
              <a:t>chorégie</a:t>
            </a:r>
            <a:r>
              <a:rPr lang="fr-FR" sz="2800" dirty="0"/>
              <a:t> pouvait servir des ambitions politiques, c’était une charge prestigieuse.</a:t>
            </a:r>
          </a:p>
          <a:p>
            <a:pPr marL="0" indent="0">
              <a:buNone/>
            </a:pPr>
            <a:endParaRPr lang="fr-FR" sz="2800" dirty="0" smtClean="0"/>
          </a:p>
        </p:txBody>
      </p:sp>
    </p:spTree>
    <p:extLst>
      <p:ext uri="{BB962C8B-B14F-4D97-AF65-F5344CB8AC3E}">
        <p14:creationId xmlns:p14="http://schemas.microsoft.com/office/powerpoint/2010/main" val="20734512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3079"/>
          </a:xfrm>
          <a:ln w="25400">
            <a:solidFill>
              <a:srgbClr val="000090"/>
            </a:solidFill>
          </a:ln>
        </p:spPr>
        <p:txBody>
          <a:bodyPr vert="horz" lIns="91440" tIns="45720" rIns="91440" bIns="45720" rtlCol="0" anchor="ctr">
            <a:normAutofit/>
          </a:bodyPr>
          <a:lstStyle/>
          <a:p>
            <a:pPr lvl="3" algn="ctr" defTabSz="457200" rtl="0">
              <a:spcBef>
                <a:spcPct val="0"/>
              </a:spcBef>
            </a:pPr>
            <a:r>
              <a:rPr lang="fr-FR" sz="3600" kern="1200" dirty="0" smtClean="0">
                <a:solidFill>
                  <a:schemeClr val="tx1"/>
                </a:solidFill>
                <a:latin typeface="+mj-lt"/>
                <a:ea typeface="+mj-ea"/>
                <a:cs typeface="+mj-cs"/>
              </a:rPr>
              <a:t>Des comédiens non professionnels</a:t>
            </a:r>
            <a:endParaRPr lang="fr-FR" dirty="0"/>
          </a:p>
        </p:txBody>
      </p:sp>
      <p:sp>
        <p:nvSpPr>
          <p:cNvPr id="3" name="Espace réservé du contenu 2"/>
          <p:cNvSpPr>
            <a:spLocks noGrp="1"/>
          </p:cNvSpPr>
          <p:nvPr>
            <p:ph idx="1"/>
          </p:nvPr>
        </p:nvSpPr>
        <p:spPr>
          <a:xfrm>
            <a:off x="457200" y="1587564"/>
            <a:ext cx="8229600" cy="5036407"/>
          </a:xfrm>
        </p:spPr>
        <p:txBody>
          <a:bodyPr>
            <a:noAutofit/>
          </a:bodyPr>
          <a:lstStyle/>
          <a:p>
            <a:pPr>
              <a:lnSpc>
                <a:spcPct val="90000"/>
              </a:lnSpc>
            </a:pPr>
            <a:r>
              <a:rPr lang="fr-FR" sz="2800" dirty="0" smtClean="0"/>
              <a:t>Les </a:t>
            </a:r>
            <a:r>
              <a:rPr lang="fr-FR" sz="2800" dirty="0"/>
              <a:t>représentations avaient lieu sur l’Acropole, au </a:t>
            </a:r>
            <a:r>
              <a:rPr lang="fr-FR" sz="2800" b="1" dirty="0"/>
              <a:t>théâtre de Dionysos</a:t>
            </a:r>
            <a:r>
              <a:rPr lang="fr-FR" sz="2800" dirty="0"/>
              <a:t>, qui pouvait accueillir plus de </a:t>
            </a:r>
            <a:r>
              <a:rPr lang="fr-FR" sz="2800" dirty="0" smtClean="0"/>
              <a:t>15 000 </a:t>
            </a:r>
            <a:r>
              <a:rPr lang="fr-FR" sz="2800" dirty="0"/>
              <a:t>personnes</a:t>
            </a:r>
            <a:r>
              <a:rPr lang="fr-FR" sz="2800" dirty="0" smtClean="0"/>
              <a:t>.</a:t>
            </a:r>
          </a:p>
          <a:p>
            <a:r>
              <a:rPr lang="fr-FR" sz="2800" dirty="0" smtClean="0"/>
              <a:t>Les </a:t>
            </a:r>
            <a:r>
              <a:rPr lang="fr-FR" sz="2800" dirty="0"/>
              <a:t>acteurs n’étaient </a:t>
            </a:r>
            <a:r>
              <a:rPr lang="fr-FR" sz="2800" b="1" dirty="0"/>
              <a:t>pas professionnels</a:t>
            </a:r>
            <a:r>
              <a:rPr lang="fr-FR" sz="2800" dirty="0"/>
              <a:t>, et c’étaient </a:t>
            </a:r>
            <a:r>
              <a:rPr lang="fr-FR" sz="2800" b="1" dirty="0"/>
              <a:t>tous des hommes</a:t>
            </a:r>
            <a:r>
              <a:rPr lang="fr-FR" sz="2800" dirty="0"/>
              <a:t>, qui jouaient donc les rôles de femme. Il y avait au maximum trois ou quatre acteurs sur scène, chacun devant donc jouer plusieurs rôles.</a:t>
            </a:r>
          </a:p>
          <a:p>
            <a:r>
              <a:rPr lang="fr-FR" sz="2800" dirty="0" smtClean="0"/>
              <a:t>Les </a:t>
            </a:r>
            <a:r>
              <a:rPr lang="fr-FR" sz="2800" dirty="0"/>
              <a:t>acteurs portaient des </a:t>
            </a:r>
            <a:r>
              <a:rPr lang="fr-FR" sz="2800" b="1" dirty="0"/>
              <a:t>masques</a:t>
            </a:r>
            <a:r>
              <a:rPr lang="fr-FR" sz="2800" dirty="0"/>
              <a:t>.</a:t>
            </a:r>
          </a:p>
        </p:txBody>
      </p:sp>
    </p:spTree>
    <p:extLst>
      <p:ext uri="{BB962C8B-B14F-4D97-AF65-F5344CB8AC3E}">
        <p14:creationId xmlns:p14="http://schemas.microsoft.com/office/powerpoint/2010/main" val="13832845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95413"/>
          </a:xfrm>
          <a:ln w="25400">
            <a:solidFill>
              <a:srgbClr val="000090"/>
            </a:solidFill>
          </a:ln>
        </p:spPr>
        <p:txBody>
          <a:bodyPr vert="horz" lIns="91440" tIns="45720" rIns="91440" bIns="45720" rtlCol="0" anchor="ctr">
            <a:normAutofit/>
          </a:bodyPr>
          <a:lstStyle/>
          <a:p>
            <a:r>
              <a:rPr lang="fr-FR" sz="2800" dirty="0" smtClean="0"/>
              <a:t>Le théâtre de Dionysos</a:t>
            </a:r>
            <a:endParaRPr lang="fr-FR" sz="2800" dirty="0"/>
          </a:p>
        </p:txBody>
      </p:sp>
      <p:pic>
        <p:nvPicPr>
          <p:cNvPr id="4" name="Image 3"/>
          <p:cNvPicPr>
            <a:picLocks noChangeAspect="1"/>
          </p:cNvPicPr>
          <p:nvPr/>
        </p:nvPicPr>
        <p:blipFill>
          <a:blip r:embed="rId2"/>
          <a:stretch>
            <a:fillRect/>
          </a:stretch>
        </p:blipFill>
        <p:spPr>
          <a:xfrm>
            <a:off x="850499" y="1576617"/>
            <a:ext cx="7343650" cy="4884292"/>
          </a:xfrm>
          <a:prstGeom prst="rect">
            <a:avLst/>
          </a:prstGeom>
        </p:spPr>
      </p:pic>
      <p:sp>
        <p:nvSpPr>
          <p:cNvPr id="3" name="ZoneTexte 2"/>
          <p:cNvSpPr txBox="1"/>
          <p:nvPr/>
        </p:nvSpPr>
        <p:spPr>
          <a:xfrm>
            <a:off x="850499" y="6460909"/>
            <a:ext cx="7343650" cy="369332"/>
          </a:xfrm>
          <a:prstGeom prst="rect">
            <a:avLst/>
          </a:prstGeom>
          <a:noFill/>
        </p:spPr>
        <p:txBody>
          <a:bodyPr wrap="square" rtlCol="0">
            <a:spAutoFit/>
          </a:bodyPr>
          <a:lstStyle/>
          <a:p>
            <a:pPr algn="ctr"/>
            <a:r>
              <a:rPr lang="fr-FR" dirty="0" smtClean="0"/>
              <a:t>Source : Wikipédia</a:t>
            </a:r>
            <a:endParaRPr lang="fr-FR" dirty="0"/>
          </a:p>
        </p:txBody>
      </p:sp>
    </p:spTree>
    <p:extLst>
      <p:ext uri="{BB962C8B-B14F-4D97-AF65-F5344CB8AC3E}">
        <p14:creationId xmlns:p14="http://schemas.microsoft.com/office/powerpoint/2010/main" val="37905672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38869"/>
            <a:ext cx="8229600" cy="721695"/>
          </a:xfrm>
          <a:ln w="25400">
            <a:solidFill>
              <a:srgbClr val="000090"/>
            </a:solidFill>
          </a:ln>
        </p:spPr>
        <p:txBody>
          <a:bodyPr vert="horz" lIns="91440" tIns="45720" rIns="91440" bIns="45720" rtlCol="0" anchor="ctr">
            <a:normAutofit/>
          </a:bodyPr>
          <a:lstStyle/>
          <a:p>
            <a:r>
              <a:rPr lang="fr-FR" sz="3200" dirty="0" smtClean="0"/>
              <a:t>Les moments d’une comédie </a:t>
            </a:r>
            <a:r>
              <a:rPr lang="fr-FR" sz="3200" dirty="0" smtClean="0"/>
              <a:t>ancienne (1)</a:t>
            </a:r>
            <a:endParaRPr lang="fr-FR" sz="3200" dirty="0"/>
          </a:p>
        </p:txBody>
      </p:sp>
      <p:sp>
        <p:nvSpPr>
          <p:cNvPr id="3" name="Espace réservé du contenu 2"/>
          <p:cNvSpPr>
            <a:spLocks noGrp="1"/>
          </p:cNvSpPr>
          <p:nvPr>
            <p:ph idx="1"/>
          </p:nvPr>
        </p:nvSpPr>
        <p:spPr>
          <a:xfrm>
            <a:off x="457200" y="1543769"/>
            <a:ext cx="8229600" cy="4970715"/>
          </a:xfrm>
        </p:spPr>
        <p:txBody>
          <a:bodyPr>
            <a:noAutofit/>
          </a:bodyPr>
          <a:lstStyle/>
          <a:p>
            <a:pPr>
              <a:lnSpc>
                <a:spcPct val="90000"/>
              </a:lnSpc>
            </a:pPr>
            <a:r>
              <a:rPr lang="fr-FR" sz="2800" dirty="0" smtClean="0"/>
              <a:t>Dans </a:t>
            </a:r>
            <a:r>
              <a:rPr lang="fr-FR" sz="2800" dirty="0"/>
              <a:t>ses grandes lignes, le schéma-type de la comédie ancienne se présente ainsi :</a:t>
            </a:r>
          </a:p>
          <a:p>
            <a:pPr lvl="1">
              <a:lnSpc>
                <a:spcPct val="90000"/>
              </a:lnSpc>
            </a:pPr>
            <a:r>
              <a:rPr lang="fr-FR" dirty="0" smtClean="0"/>
              <a:t>le </a:t>
            </a:r>
            <a:r>
              <a:rPr lang="fr-FR" b="1" dirty="0"/>
              <a:t>prologue</a:t>
            </a:r>
            <a:r>
              <a:rPr lang="fr-FR" dirty="0"/>
              <a:t>, généralement dit par un ou deux esclaves, </a:t>
            </a:r>
            <a:r>
              <a:rPr lang="fr-FR" dirty="0" smtClean="0"/>
              <a:t>permet </a:t>
            </a:r>
            <a:r>
              <a:rPr lang="fr-FR" dirty="0"/>
              <a:t>d'exposer la situation et le thème au début de la pièce.</a:t>
            </a:r>
          </a:p>
          <a:p>
            <a:pPr lvl="1">
              <a:lnSpc>
                <a:spcPct val="90000"/>
              </a:lnSpc>
            </a:pPr>
            <a:r>
              <a:rPr lang="fr-FR" dirty="0" smtClean="0"/>
              <a:t>puis </a:t>
            </a:r>
            <a:r>
              <a:rPr lang="fr-FR" dirty="0"/>
              <a:t>c'est </a:t>
            </a:r>
            <a:r>
              <a:rPr lang="fr-FR" dirty="0" smtClean="0"/>
              <a:t>le </a:t>
            </a:r>
            <a:r>
              <a:rPr lang="fr-FR" b="1" dirty="0" err="1"/>
              <a:t>parodos</a:t>
            </a:r>
            <a:r>
              <a:rPr lang="fr-FR" dirty="0"/>
              <a:t>, l'entrée du </a:t>
            </a:r>
            <a:r>
              <a:rPr lang="fr-FR" b="1" dirty="0"/>
              <a:t>chœur</a:t>
            </a:r>
            <a:r>
              <a:rPr lang="fr-FR" dirty="0"/>
              <a:t> formé de vingt-quatre </a:t>
            </a:r>
            <a:r>
              <a:rPr lang="fr-FR" b="1" dirty="0"/>
              <a:t>choreutes</a:t>
            </a:r>
            <a:r>
              <a:rPr lang="fr-FR" dirty="0"/>
              <a:t> sous la direction d'un chef de chœur, le </a:t>
            </a:r>
            <a:r>
              <a:rPr lang="fr-FR" b="1" dirty="0"/>
              <a:t>coryphée</a:t>
            </a:r>
            <a:r>
              <a:rPr lang="fr-FR" dirty="0"/>
              <a:t>. Ces choreutes sont des chanteurs et </a:t>
            </a:r>
            <a:r>
              <a:rPr lang="fr-FR" dirty="0" smtClean="0"/>
              <a:t>danseurs.</a:t>
            </a:r>
          </a:p>
          <a:p>
            <a:pPr lvl="1">
              <a:lnSpc>
                <a:spcPct val="90000"/>
              </a:lnSpc>
            </a:pPr>
            <a:r>
              <a:rPr lang="fr-FR" dirty="0" smtClean="0"/>
              <a:t>l’</a:t>
            </a:r>
            <a:r>
              <a:rPr lang="fr-FR" b="1" dirty="0" smtClean="0"/>
              <a:t>agôn</a:t>
            </a:r>
            <a:r>
              <a:rPr lang="fr-FR" dirty="0" smtClean="0"/>
              <a:t> </a:t>
            </a:r>
            <a:r>
              <a:rPr lang="fr-FR" dirty="0"/>
              <a:t>est la scène de combat ou de duel qui oppose deux personnages ou deux camps dans un long débat </a:t>
            </a:r>
            <a:r>
              <a:rPr lang="fr-FR" dirty="0" smtClean="0"/>
              <a:t>rhétorique.</a:t>
            </a:r>
          </a:p>
        </p:txBody>
      </p:sp>
    </p:spTree>
    <p:extLst>
      <p:ext uri="{BB962C8B-B14F-4D97-AF65-F5344CB8AC3E}">
        <p14:creationId xmlns:p14="http://schemas.microsoft.com/office/powerpoint/2010/main" val="7018622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38869"/>
            <a:ext cx="8229600" cy="721695"/>
          </a:xfrm>
          <a:ln w="25400">
            <a:solidFill>
              <a:srgbClr val="000090"/>
            </a:solidFill>
          </a:ln>
        </p:spPr>
        <p:txBody>
          <a:bodyPr vert="horz" lIns="91440" tIns="45720" rIns="91440" bIns="45720" rtlCol="0" anchor="ctr">
            <a:normAutofit/>
          </a:bodyPr>
          <a:lstStyle/>
          <a:p>
            <a:r>
              <a:rPr lang="fr-FR" sz="3200" dirty="0" smtClean="0"/>
              <a:t>Les moments d’une comédie </a:t>
            </a:r>
            <a:r>
              <a:rPr lang="fr-FR" sz="3200" dirty="0" smtClean="0"/>
              <a:t>ancienne (2)</a:t>
            </a:r>
            <a:endParaRPr lang="fr-FR" sz="3200" dirty="0"/>
          </a:p>
        </p:txBody>
      </p:sp>
      <p:sp>
        <p:nvSpPr>
          <p:cNvPr id="3" name="Espace réservé du contenu 2"/>
          <p:cNvSpPr>
            <a:spLocks noGrp="1"/>
          </p:cNvSpPr>
          <p:nvPr>
            <p:ph idx="1"/>
          </p:nvPr>
        </p:nvSpPr>
        <p:spPr>
          <a:xfrm>
            <a:off x="457200" y="1675153"/>
            <a:ext cx="8229600" cy="4664151"/>
          </a:xfrm>
        </p:spPr>
        <p:txBody>
          <a:bodyPr>
            <a:noAutofit/>
          </a:bodyPr>
          <a:lstStyle/>
          <a:p>
            <a:pPr lvl="1">
              <a:lnSpc>
                <a:spcPct val="90000"/>
              </a:lnSpc>
            </a:pPr>
            <a:r>
              <a:rPr lang="fr-FR" dirty="0" smtClean="0"/>
              <a:t>la </a:t>
            </a:r>
            <a:r>
              <a:rPr lang="fr-FR" b="1" dirty="0"/>
              <a:t>parabase</a:t>
            </a:r>
            <a:r>
              <a:rPr lang="fr-FR" dirty="0"/>
              <a:t>, généralement située vers le milieu de la pièce, correspond à une sorte d'entracte. Les choreutes, restés seuls en scène, ayant ôté leur costume et leur masque, exposent directement aux spectateurs les </a:t>
            </a:r>
            <a:r>
              <a:rPr lang="fr-FR" dirty="0" smtClean="0"/>
              <a:t>intentions de l'auteur.</a:t>
            </a:r>
          </a:p>
          <a:p>
            <a:pPr lvl="1">
              <a:lnSpc>
                <a:spcPct val="90000"/>
              </a:lnSpc>
            </a:pPr>
            <a:r>
              <a:rPr lang="fr-FR" dirty="0" smtClean="0"/>
              <a:t>l’</a:t>
            </a:r>
            <a:r>
              <a:rPr lang="fr-FR" b="1" dirty="0" err="1" smtClean="0"/>
              <a:t>exodos</a:t>
            </a:r>
            <a:r>
              <a:rPr lang="fr-FR" dirty="0" smtClean="0"/>
              <a:t> </a:t>
            </a:r>
            <a:r>
              <a:rPr lang="fr-FR" dirty="0"/>
              <a:t>correspond à la sortie du chœur ; c'est un finale chanté et dansé.</a:t>
            </a:r>
          </a:p>
          <a:p>
            <a:pPr marL="0" indent="0">
              <a:lnSpc>
                <a:spcPct val="90000"/>
              </a:lnSpc>
              <a:buNone/>
            </a:pPr>
            <a:endParaRPr lang="fr-FR" sz="2800" dirty="0"/>
          </a:p>
        </p:txBody>
      </p:sp>
    </p:spTree>
    <p:extLst>
      <p:ext uri="{BB962C8B-B14F-4D97-AF65-F5344CB8AC3E}">
        <p14:creationId xmlns:p14="http://schemas.microsoft.com/office/powerpoint/2010/main" val="557201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862961"/>
            <a:ext cx="8229600" cy="3280898"/>
          </a:xfrm>
          <a:solidFill>
            <a:schemeClr val="bg1">
              <a:lumMod val="50000"/>
            </a:schemeClr>
          </a:solidFill>
        </p:spPr>
        <p:txBody>
          <a:bodyPr vert="horz" wrap="square" lIns="91440" tIns="45720" rIns="91440" bIns="45720" rtlCol="0">
            <a:spAutoFit/>
          </a:bodyPr>
          <a:lstStyle/>
          <a:p>
            <a:pPr>
              <a:buFont typeface="Wingdings" charset="0"/>
              <a:buChar char="è"/>
            </a:pPr>
            <a:r>
              <a:rPr lang="fr-FR" dirty="0">
                <a:solidFill>
                  <a:schemeClr val="bg1"/>
                </a:solidFill>
              </a:rPr>
              <a:t>Le paradoxe </a:t>
            </a:r>
            <a:r>
              <a:rPr lang="fr-FR" dirty="0" smtClean="0">
                <a:solidFill>
                  <a:schemeClr val="bg1"/>
                </a:solidFill>
              </a:rPr>
              <a:t>initial s’atténue </a:t>
            </a:r>
            <a:r>
              <a:rPr lang="fr-FR" dirty="0">
                <a:solidFill>
                  <a:schemeClr val="bg1"/>
                </a:solidFill>
              </a:rPr>
              <a:t>si l’on comprend </a:t>
            </a:r>
            <a:r>
              <a:rPr lang="fr-FR" dirty="0" smtClean="0">
                <a:solidFill>
                  <a:schemeClr val="bg1"/>
                </a:solidFill>
              </a:rPr>
              <a:t>:</a:t>
            </a:r>
          </a:p>
          <a:p>
            <a:pPr lvl="1"/>
            <a:r>
              <a:rPr lang="fr-FR" dirty="0" smtClean="0">
                <a:solidFill>
                  <a:schemeClr val="bg1"/>
                </a:solidFill>
              </a:rPr>
              <a:t>qu’émerge </a:t>
            </a:r>
            <a:r>
              <a:rPr lang="fr-FR" dirty="0">
                <a:solidFill>
                  <a:schemeClr val="bg1"/>
                </a:solidFill>
              </a:rPr>
              <a:t>une nouvelle idée de l’ordre où l’</a:t>
            </a:r>
            <a:r>
              <a:rPr lang="fr-FR" b="1" i="1" dirty="0">
                <a:solidFill>
                  <a:schemeClr val="bg1"/>
                </a:solidFill>
              </a:rPr>
              <a:t>archè</a:t>
            </a:r>
            <a:r>
              <a:rPr lang="fr-FR" dirty="0">
                <a:solidFill>
                  <a:schemeClr val="bg1"/>
                </a:solidFill>
              </a:rPr>
              <a:t> n’est plus incarné par un </a:t>
            </a:r>
            <a:r>
              <a:rPr lang="fr-FR" b="1" dirty="0">
                <a:solidFill>
                  <a:schemeClr val="bg1"/>
                </a:solidFill>
              </a:rPr>
              <a:t>principe de domination </a:t>
            </a:r>
            <a:r>
              <a:rPr lang="fr-FR" dirty="0">
                <a:solidFill>
                  <a:schemeClr val="bg1"/>
                </a:solidFill>
              </a:rPr>
              <a:t>(le Roi), mais par un </a:t>
            </a:r>
            <a:r>
              <a:rPr lang="fr-FR" b="1" dirty="0">
                <a:solidFill>
                  <a:schemeClr val="bg1"/>
                </a:solidFill>
              </a:rPr>
              <a:t>équilibre </a:t>
            </a:r>
            <a:r>
              <a:rPr lang="fr-FR" b="1" dirty="0" smtClean="0">
                <a:solidFill>
                  <a:schemeClr val="bg1"/>
                </a:solidFill>
              </a:rPr>
              <a:t>cosmique</a:t>
            </a:r>
            <a:r>
              <a:rPr lang="fr-FR" dirty="0" smtClean="0">
                <a:solidFill>
                  <a:schemeClr val="bg1"/>
                </a:solidFill>
              </a:rPr>
              <a:t>,</a:t>
            </a:r>
          </a:p>
          <a:p>
            <a:pPr lvl="1"/>
            <a:r>
              <a:rPr lang="fr-FR" dirty="0" smtClean="0">
                <a:solidFill>
                  <a:schemeClr val="bg1"/>
                </a:solidFill>
              </a:rPr>
              <a:t>et que cette vision du monde a pu être élaborée parce que la société a été </a:t>
            </a:r>
            <a:r>
              <a:rPr lang="fr-FR" b="1" dirty="0" smtClean="0">
                <a:solidFill>
                  <a:schemeClr val="bg1"/>
                </a:solidFill>
              </a:rPr>
              <a:t>mise en discussion publiquement</a:t>
            </a:r>
            <a:r>
              <a:rPr lang="fr-FR" b="1" dirty="0">
                <a:solidFill>
                  <a:schemeClr val="bg1"/>
                </a:solidFill>
              </a:rPr>
              <a:t> </a:t>
            </a:r>
            <a:r>
              <a:rPr lang="fr-FR" b="1" dirty="0" smtClean="0">
                <a:solidFill>
                  <a:schemeClr val="bg1"/>
                </a:solidFill>
              </a:rPr>
              <a:t>au sein d’égaux.</a:t>
            </a:r>
          </a:p>
        </p:txBody>
      </p:sp>
      <p:sp>
        <p:nvSpPr>
          <p:cNvPr id="4" name="Titre 1"/>
          <p:cNvSpPr>
            <a:spLocks noGrp="1"/>
          </p:cNvSpPr>
          <p:nvPr>
            <p:ph type="title"/>
          </p:nvPr>
        </p:nvSpPr>
        <p:spPr>
          <a:ln w="25400">
            <a:solidFill>
              <a:srgbClr val="000090"/>
            </a:solidFill>
          </a:ln>
        </p:spPr>
        <p:txBody>
          <a:bodyPr vert="horz" lIns="91440" tIns="45720" rIns="91440" bIns="45720" rtlCol="0" anchor="ctr">
            <a:normAutofit fontScale="90000"/>
          </a:bodyPr>
          <a:lstStyle/>
          <a:p>
            <a:r>
              <a:rPr lang="fr-FR" sz="3600" dirty="0" smtClean="0"/>
              <a:t>Vers un dénouement du paradoxe des relations entre démocratie et philosophie ?</a:t>
            </a:r>
            <a:endParaRPr lang="fr-FR" sz="3600" dirty="0"/>
          </a:p>
        </p:txBody>
      </p:sp>
    </p:spTree>
    <p:extLst>
      <p:ext uri="{BB962C8B-B14F-4D97-AF65-F5344CB8AC3E}">
        <p14:creationId xmlns:p14="http://schemas.microsoft.com/office/powerpoint/2010/main" val="373045891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115893"/>
            <a:ext cx="8229600" cy="688445"/>
          </a:xfrm>
          <a:ln w="25400">
            <a:solidFill>
              <a:srgbClr val="4F81BD"/>
            </a:solidFill>
          </a:ln>
        </p:spPr>
        <p:txBody>
          <a:bodyPr>
            <a:normAutofit/>
          </a:bodyPr>
          <a:lstStyle/>
          <a:p>
            <a:r>
              <a:rPr lang="fr-FR" dirty="0" smtClean="0"/>
              <a:t>Plan de </a:t>
            </a:r>
            <a:r>
              <a:rPr lang="fr-FR" dirty="0" smtClean="0"/>
              <a:t>la deuxième séquence</a:t>
            </a:r>
            <a:endParaRPr lang="fr-FR" dirty="0"/>
          </a:p>
        </p:txBody>
      </p:sp>
      <p:sp>
        <p:nvSpPr>
          <p:cNvPr id="3" name="Espace réservé du contenu 2"/>
          <p:cNvSpPr>
            <a:spLocks noGrp="1"/>
          </p:cNvSpPr>
          <p:nvPr>
            <p:ph idx="1"/>
          </p:nvPr>
        </p:nvSpPr>
        <p:spPr>
          <a:xfrm>
            <a:off x="457200" y="910173"/>
            <a:ext cx="8229600" cy="5746644"/>
          </a:xfrm>
        </p:spPr>
        <p:txBody>
          <a:bodyPr>
            <a:normAutofit lnSpcReduction="10000"/>
          </a:bodyPr>
          <a:lstStyle/>
          <a:p>
            <a:pPr marL="0" indent="0" algn="just">
              <a:buNone/>
            </a:pPr>
            <a:r>
              <a:rPr lang="fr-FR" b="1" dirty="0" smtClean="0">
                <a:solidFill>
                  <a:srgbClr val="000000"/>
                </a:solidFill>
              </a:rPr>
              <a:t>2</a:t>
            </a:r>
            <a:r>
              <a:rPr lang="fr-FR" dirty="0" smtClean="0">
                <a:solidFill>
                  <a:srgbClr val="000000"/>
                </a:solidFill>
              </a:rPr>
              <a:t>	</a:t>
            </a:r>
            <a:r>
              <a:rPr lang="fr-FR" b="1" dirty="0" smtClean="0">
                <a:solidFill>
                  <a:srgbClr val="000000"/>
                </a:solidFill>
              </a:rPr>
              <a:t>La naissance </a:t>
            </a:r>
            <a:r>
              <a:rPr lang="fr-FR" b="1" dirty="0" smtClean="0">
                <a:solidFill>
                  <a:srgbClr val="000000"/>
                </a:solidFill>
              </a:rPr>
              <a:t>de la démocratie à Athènes et ses critiques</a:t>
            </a:r>
            <a:endParaRPr lang="fr-FR" b="1" dirty="0">
              <a:solidFill>
                <a:srgbClr val="000000"/>
              </a:solidFill>
            </a:endParaRPr>
          </a:p>
          <a:p>
            <a:pPr marL="360363" indent="263525" algn="just">
              <a:buNone/>
            </a:pPr>
            <a:r>
              <a:rPr lang="fr-FR" b="1" dirty="0" smtClean="0">
                <a:solidFill>
                  <a:schemeClr val="tx1">
                    <a:lumMod val="50000"/>
                    <a:lumOff val="50000"/>
                  </a:schemeClr>
                </a:solidFill>
              </a:rPr>
              <a:t>2.1</a:t>
            </a:r>
            <a:r>
              <a:rPr lang="fr-FR" dirty="0">
                <a:solidFill>
                  <a:schemeClr val="tx1">
                    <a:lumMod val="50000"/>
                    <a:lumOff val="50000"/>
                  </a:schemeClr>
                </a:solidFill>
              </a:rPr>
              <a:t>	</a:t>
            </a:r>
            <a:r>
              <a:rPr lang="fr-FR" b="1" dirty="0" smtClean="0">
                <a:solidFill>
                  <a:schemeClr val="tx1">
                    <a:lumMod val="50000"/>
                    <a:lumOff val="50000"/>
                  </a:schemeClr>
                </a:solidFill>
              </a:rPr>
              <a:t>La philosophie, fille rebelle de la démocratie?</a:t>
            </a:r>
            <a:endParaRPr lang="fr-FR" b="1" dirty="0">
              <a:solidFill>
                <a:schemeClr val="tx1">
                  <a:lumMod val="50000"/>
                  <a:lumOff val="50000"/>
                </a:schemeClr>
              </a:solidFill>
            </a:endParaRPr>
          </a:p>
          <a:p>
            <a:pPr marL="360363" indent="263525" algn="just">
              <a:buNone/>
            </a:pPr>
            <a:r>
              <a:rPr lang="fr-FR" b="1" dirty="0">
                <a:solidFill>
                  <a:schemeClr val="tx1">
                    <a:lumMod val="50000"/>
                    <a:lumOff val="50000"/>
                  </a:schemeClr>
                </a:solidFill>
              </a:rPr>
              <a:t>2.2	Les réformes démocratiques : contre l’oligarchie et la monarchie</a:t>
            </a:r>
          </a:p>
          <a:p>
            <a:pPr marL="360363" indent="263525" algn="just">
              <a:buNone/>
            </a:pPr>
            <a:r>
              <a:rPr lang="fr-FR" b="1" dirty="0">
                <a:solidFill>
                  <a:schemeClr val="tx1">
                    <a:lumMod val="50000"/>
                    <a:lumOff val="50000"/>
                  </a:schemeClr>
                </a:solidFill>
              </a:rPr>
              <a:t>2.3 Les difficultés et critiques de la démocratie</a:t>
            </a:r>
          </a:p>
          <a:p>
            <a:pPr marL="360363" indent="263525" algn="just">
              <a:buNone/>
            </a:pPr>
            <a:r>
              <a:rPr lang="fr-FR" b="1" dirty="0"/>
              <a:t>2.4 	</a:t>
            </a:r>
            <a:r>
              <a:rPr lang="fr-FR" b="1" dirty="0" smtClean="0"/>
              <a:t>Lecture d’Aristophane</a:t>
            </a:r>
            <a:endParaRPr lang="fr-FR" b="1" dirty="0" smtClean="0"/>
          </a:p>
          <a:p>
            <a:pPr marL="760413" lvl="1" indent="263525" algn="just">
              <a:buNone/>
            </a:pPr>
            <a:r>
              <a:rPr lang="fr-FR" b="1" i="1" dirty="0" smtClean="0">
                <a:solidFill>
                  <a:srgbClr val="7F7F7F"/>
                </a:solidFill>
              </a:rPr>
              <a:t>2.4.1 Présentation d’Aristophane et de la comédie ancienne</a:t>
            </a:r>
          </a:p>
          <a:p>
            <a:pPr marL="760413" lvl="1" indent="263525" algn="just">
              <a:buNone/>
            </a:pPr>
            <a:r>
              <a:rPr lang="fr-FR" b="1" i="1" dirty="0" smtClean="0"/>
              <a:t>2.4.2 Les Cavaliers</a:t>
            </a:r>
          </a:p>
          <a:p>
            <a:pPr marL="760413" lvl="1" indent="263525" algn="just">
              <a:buNone/>
            </a:pPr>
            <a:r>
              <a:rPr lang="fr-FR" b="1" i="1" dirty="0" smtClean="0">
                <a:solidFill>
                  <a:schemeClr val="tx1">
                    <a:lumMod val="50000"/>
                    <a:lumOff val="50000"/>
                  </a:schemeClr>
                </a:solidFill>
              </a:rPr>
              <a:t>2.4.3 L’Assemblée des femmes</a:t>
            </a:r>
            <a:endParaRPr lang="fr-FR" b="1" i="1" dirty="0">
              <a:solidFill>
                <a:schemeClr val="tx1">
                  <a:lumMod val="50000"/>
                  <a:lumOff val="50000"/>
                </a:schemeClr>
              </a:solidFill>
            </a:endParaRPr>
          </a:p>
        </p:txBody>
      </p:sp>
      <p:sp>
        <p:nvSpPr>
          <p:cNvPr id="5" name="Rectangle à coins arrondis 4"/>
          <p:cNvSpPr/>
          <p:nvPr/>
        </p:nvSpPr>
        <p:spPr>
          <a:xfrm>
            <a:off x="858272" y="5343809"/>
            <a:ext cx="7904727" cy="426167"/>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droite 5"/>
          <p:cNvSpPr/>
          <p:nvPr/>
        </p:nvSpPr>
        <p:spPr>
          <a:xfrm>
            <a:off x="192617" y="5343809"/>
            <a:ext cx="665655" cy="426168"/>
          </a:xfrm>
          <a:prstGeom prst="rightArrow">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7126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31182"/>
          </a:xfrm>
          <a:ln w="25400">
            <a:solidFill>
              <a:srgbClr val="000090"/>
            </a:solidFill>
          </a:ln>
        </p:spPr>
        <p:txBody>
          <a:bodyPr vert="horz" lIns="91440" tIns="45720" rIns="91440" bIns="45720" rtlCol="0" anchor="ctr">
            <a:normAutofit/>
          </a:bodyPr>
          <a:lstStyle/>
          <a:p>
            <a:r>
              <a:rPr lang="fr-FR" sz="3200" dirty="0" smtClean="0"/>
              <a:t>Présentation des </a:t>
            </a:r>
            <a:r>
              <a:rPr lang="fr-FR" sz="3200" i="1" dirty="0" smtClean="0"/>
              <a:t>Cavaliers</a:t>
            </a:r>
            <a:endParaRPr lang="fr-FR" sz="3200" i="1" dirty="0"/>
          </a:p>
        </p:txBody>
      </p:sp>
      <p:sp>
        <p:nvSpPr>
          <p:cNvPr id="3" name="Espace réservé du contenu 2"/>
          <p:cNvSpPr>
            <a:spLocks noGrp="1"/>
          </p:cNvSpPr>
          <p:nvPr>
            <p:ph idx="1"/>
          </p:nvPr>
        </p:nvSpPr>
        <p:spPr>
          <a:xfrm>
            <a:off x="457200" y="1576615"/>
            <a:ext cx="8229600" cy="3240819"/>
          </a:xfrm>
        </p:spPr>
        <p:txBody>
          <a:bodyPr>
            <a:normAutofit/>
          </a:bodyPr>
          <a:lstStyle/>
          <a:p>
            <a:r>
              <a:rPr lang="fr-FR" sz="2800" b="1" i="1" dirty="0"/>
              <a:t>Les Cavaliers</a:t>
            </a:r>
            <a:r>
              <a:rPr lang="fr-FR" sz="2800" dirty="0"/>
              <a:t> sont la quatrième pièce écrite par Aristophane, </a:t>
            </a:r>
            <a:r>
              <a:rPr lang="fr-FR" sz="2800" dirty="0" smtClean="0"/>
              <a:t>en </a:t>
            </a:r>
            <a:r>
              <a:rPr lang="fr-FR" sz="2800" dirty="0"/>
              <a:t>-424</a:t>
            </a:r>
            <a:r>
              <a:rPr lang="fr-FR" sz="2800" dirty="0" smtClean="0"/>
              <a:t>.</a:t>
            </a:r>
          </a:p>
          <a:p>
            <a:r>
              <a:rPr lang="fr-FR" sz="2800" dirty="0" smtClean="0"/>
              <a:t>Avec </a:t>
            </a:r>
            <a:r>
              <a:rPr lang="fr-FR" sz="2800" b="1" i="1" dirty="0"/>
              <a:t>Les cavaliers</a:t>
            </a:r>
            <a:r>
              <a:rPr lang="fr-FR" sz="2800" dirty="0"/>
              <a:t>, il gagne pour la seconde fois de suite le premier prix de comédie aux Lénéennes, tandis que Cléon, visé par la pièce, le menace d’un procès.</a:t>
            </a:r>
          </a:p>
          <a:p>
            <a:endParaRPr lang="fr-FR" sz="2800" dirty="0"/>
          </a:p>
        </p:txBody>
      </p:sp>
    </p:spTree>
    <p:extLst>
      <p:ext uri="{BB962C8B-B14F-4D97-AF65-F5344CB8AC3E}">
        <p14:creationId xmlns:p14="http://schemas.microsoft.com/office/powerpoint/2010/main" val="6706309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31182"/>
          </a:xfrm>
          <a:ln w="25400">
            <a:solidFill>
              <a:srgbClr val="000090"/>
            </a:solidFill>
          </a:ln>
        </p:spPr>
        <p:txBody>
          <a:bodyPr vert="horz" lIns="91440" tIns="45720" rIns="91440" bIns="45720" rtlCol="0" anchor="ctr">
            <a:normAutofit/>
          </a:bodyPr>
          <a:lstStyle/>
          <a:p>
            <a:r>
              <a:rPr lang="fr-FR" i="1" dirty="0" smtClean="0"/>
              <a:t>Les</a:t>
            </a:r>
            <a:r>
              <a:rPr lang="fr-FR" dirty="0" smtClean="0"/>
              <a:t> </a:t>
            </a:r>
            <a:r>
              <a:rPr lang="fr-FR" i="1" dirty="0" smtClean="0"/>
              <a:t>Cavaliers</a:t>
            </a:r>
            <a:r>
              <a:rPr lang="fr-FR" dirty="0" smtClean="0"/>
              <a:t> face au démagogue Cléon</a:t>
            </a:r>
            <a:endParaRPr lang="fr-FR" i="1" dirty="0"/>
          </a:p>
        </p:txBody>
      </p:sp>
      <p:sp>
        <p:nvSpPr>
          <p:cNvPr id="3" name="Espace réservé du contenu 2"/>
          <p:cNvSpPr>
            <a:spLocks noGrp="1"/>
          </p:cNvSpPr>
          <p:nvPr>
            <p:ph idx="1"/>
          </p:nvPr>
        </p:nvSpPr>
        <p:spPr>
          <a:xfrm>
            <a:off x="457200" y="1686102"/>
            <a:ext cx="8229600" cy="5047356"/>
          </a:xfrm>
        </p:spPr>
        <p:txBody>
          <a:bodyPr>
            <a:normAutofit fontScale="92500"/>
          </a:bodyPr>
          <a:lstStyle/>
          <a:p>
            <a:r>
              <a:rPr lang="fr-FR" sz="3000" dirty="0" smtClean="0"/>
              <a:t>Le </a:t>
            </a:r>
            <a:r>
              <a:rPr lang="fr-FR" sz="3000" dirty="0"/>
              <a:t>personnage central de la pièce est identifié au démagogue </a:t>
            </a:r>
            <a:r>
              <a:rPr lang="fr-FR" sz="3000" b="1" dirty="0"/>
              <a:t>Cléon</a:t>
            </a:r>
            <a:r>
              <a:rPr lang="fr-FR" sz="3000" dirty="0"/>
              <a:t>. C’était une des figures les plus connues à Athènes, il était favorable à la guerre alors qu’Aristophane y était </a:t>
            </a:r>
            <a:r>
              <a:rPr lang="fr-FR" sz="3000" dirty="0" smtClean="0"/>
              <a:t>opposé.</a:t>
            </a:r>
          </a:p>
          <a:p>
            <a:r>
              <a:rPr lang="fr-FR" sz="3000" dirty="0" smtClean="0"/>
              <a:t>Aristophane </a:t>
            </a:r>
            <a:r>
              <a:rPr lang="fr-FR" sz="3000" dirty="0"/>
              <a:t>et Cléon étaient en conflit.</a:t>
            </a:r>
          </a:p>
          <a:p>
            <a:pPr marL="457200" lvl="1" indent="0">
              <a:buNone/>
            </a:pPr>
            <a:r>
              <a:rPr lang="fr-FR" sz="3000" dirty="0" smtClean="0">
                <a:solidFill>
                  <a:srgbClr val="000090"/>
                </a:solidFill>
              </a:rPr>
              <a:t>« À l'occasion de la création d'une autre pièce d'Aristophane, </a:t>
            </a:r>
            <a:r>
              <a:rPr lang="fr-FR" sz="3000" i="1" dirty="0" smtClean="0">
                <a:solidFill>
                  <a:srgbClr val="000090"/>
                </a:solidFill>
              </a:rPr>
              <a:t>Les Babyloniens </a:t>
            </a:r>
            <a:r>
              <a:rPr lang="fr-FR" sz="3000" dirty="0" smtClean="0">
                <a:solidFill>
                  <a:srgbClr val="000090"/>
                </a:solidFill>
              </a:rPr>
              <a:t>(-426), Cléon l'avait poursuivi pour calomnie envers la cité. Aristophane lui avait promis qu'il se vengerait, notamment dans la pièce </a:t>
            </a:r>
            <a:r>
              <a:rPr lang="fr-FR" sz="3000" i="1" dirty="0" smtClean="0">
                <a:solidFill>
                  <a:srgbClr val="000090"/>
                </a:solidFill>
              </a:rPr>
              <a:t>Les </a:t>
            </a:r>
            <a:r>
              <a:rPr lang="fr-FR" sz="3000" i="1" dirty="0" err="1" smtClean="0">
                <a:solidFill>
                  <a:srgbClr val="000090"/>
                </a:solidFill>
              </a:rPr>
              <a:t>Acharniens</a:t>
            </a:r>
            <a:r>
              <a:rPr lang="fr-FR" sz="3000" dirty="0" smtClean="0">
                <a:solidFill>
                  <a:srgbClr val="000090"/>
                </a:solidFill>
              </a:rPr>
              <a:t> (-425). Ce fut chose faite avec </a:t>
            </a:r>
            <a:r>
              <a:rPr lang="fr-FR" sz="3000" i="1" dirty="0" smtClean="0">
                <a:solidFill>
                  <a:srgbClr val="000090"/>
                </a:solidFill>
              </a:rPr>
              <a:t>Les Cavaliers</a:t>
            </a:r>
            <a:r>
              <a:rPr lang="fr-FR" sz="3000" dirty="0" smtClean="0">
                <a:solidFill>
                  <a:srgbClr val="000090"/>
                </a:solidFill>
              </a:rPr>
              <a:t>. » (Wikipédia)</a:t>
            </a:r>
          </a:p>
          <a:p>
            <a:endParaRPr lang="fr-FR" dirty="0"/>
          </a:p>
        </p:txBody>
      </p:sp>
    </p:spTree>
    <p:extLst>
      <p:ext uri="{BB962C8B-B14F-4D97-AF65-F5344CB8AC3E}">
        <p14:creationId xmlns:p14="http://schemas.microsoft.com/office/powerpoint/2010/main" val="39361645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31182"/>
          </a:xfrm>
          <a:ln w="25400">
            <a:solidFill>
              <a:srgbClr val="000090"/>
            </a:solidFill>
          </a:ln>
        </p:spPr>
        <p:txBody>
          <a:bodyPr vert="horz" lIns="91440" tIns="45720" rIns="91440" bIns="45720" rtlCol="0" anchor="ctr">
            <a:normAutofit/>
          </a:bodyPr>
          <a:lstStyle/>
          <a:p>
            <a:r>
              <a:rPr lang="fr-FR" sz="3200" dirty="0" smtClean="0"/>
              <a:t>Cléon, </a:t>
            </a:r>
            <a:r>
              <a:rPr lang="fr-FR" sz="3200" dirty="0" smtClean="0"/>
              <a:t>une figure de va</a:t>
            </a:r>
            <a:r>
              <a:rPr lang="fr-FR" sz="3200" dirty="0" smtClean="0"/>
              <a:t>-t-en-guerre</a:t>
            </a:r>
            <a:endParaRPr lang="fr-FR" sz="3200" i="1" dirty="0"/>
          </a:p>
        </p:txBody>
      </p:sp>
      <p:sp>
        <p:nvSpPr>
          <p:cNvPr id="3" name="Espace réservé du contenu 2"/>
          <p:cNvSpPr>
            <a:spLocks noGrp="1"/>
          </p:cNvSpPr>
          <p:nvPr>
            <p:ph idx="1"/>
          </p:nvPr>
        </p:nvSpPr>
        <p:spPr>
          <a:xfrm>
            <a:off x="457200" y="1631360"/>
            <a:ext cx="8229600" cy="4642254"/>
          </a:xfrm>
        </p:spPr>
        <p:txBody>
          <a:bodyPr>
            <a:noAutofit/>
          </a:bodyPr>
          <a:lstStyle/>
          <a:p>
            <a:r>
              <a:rPr lang="fr-FR" sz="2800" dirty="0" smtClean="0"/>
              <a:t>Peu </a:t>
            </a:r>
            <a:r>
              <a:rPr lang="fr-FR" sz="2800" dirty="0"/>
              <a:t>après le début de la guerre du Péloponnèse, en -427, Cléon proposa une loi impliquant un châtiment sévère envers une alliée rebelle d'Athènes, </a:t>
            </a:r>
            <a:r>
              <a:rPr lang="fr-FR" sz="2800" b="1" dirty="0"/>
              <a:t>Mytilène</a:t>
            </a:r>
            <a:r>
              <a:rPr lang="fr-FR" sz="2800" dirty="0"/>
              <a:t>, qui comprend, entre autres, l'exécution de tous ses hommes adultes et l'asservissement de tous ses femmes et enfants ; la loi est révoquée le jour suivant, malgré son opposition. </a:t>
            </a:r>
          </a:p>
          <a:p>
            <a:endParaRPr lang="fr-FR" sz="2800" dirty="0"/>
          </a:p>
        </p:txBody>
      </p:sp>
    </p:spTree>
    <p:extLst>
      <p:ext uri="{BB962C8B-B14F-4D97-AF65-F5344CB8AC3E}">
        <p14:creationId xmlns:p14="http://schemas.microsoft.com/office/powerpoint/2010/main" val="40464334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31182"/>
          </a:xfrm>
          <a:ln w="25400">
            <a:solidFill>
              <a:srgbClr val="000090"/>
            </a:solidFill>
          </a:ln>
        </p:spPr>
        <p:txBody>
          <a:bodyPr vert="horz" lIns="91440" tIns="45720" rIns="91440" bIns="45720" rtlCol="0" anchor="ctr">
            <a:normAutofit fontScale="90000"/>
          </a:bodyPr>
          <a:lstStyle/>
          <a:p>
            <a:r>
              <a:rPr lang="fr-FR" sz="3200" dirty="0" smtClean="0"/>
              <a:t>Cléon, une figure populaire</a:t>
            </a:r>
            <a:r>
              <a:rPr lang="fr-FR" sz="3200" i="1" dirty="0" smtClean="0"/>
              <a:t> </a:t>
            </a:r>
            <a:r>
              <a:rPr lang="fr-FR" sz="3200" dirty="0" smtClean="0"/>
              <a:t>grâce à une victoire militaire</a:t>
            </a:r>
            <a:endParaRPr lang="fr-FR" sz="3200" dirty="0"/>
          </a:p>
        </p:txBody>
      </p:sp>
      <p:sp>
        <p:nvSpPr>
          <p:cNvPr id="3" name="Espace réservé du contenu 2"/>
          <p:cNvSpPr>
            <a:spLocks noGrp="1"/>
          </p:cNvSpPr>
          <p:nvPr>
            <p:ph idx="1"/>
          </p:nvPr>
        </p:nvSpPr>
        <p:spPr>
          <a:xfrm>
            <a:off x="457200" y="1543770"/>
            <a:ext cx="8229600" cy="4368536"/>
          </a:xfrm>
        </p:spPr>
        <p:txBody>
          <a:bodyPr>
            <a:noAutofit/>
          </a:bodyPr>
          <a:lstStyle/>
          <a:p>
            <a:r>
              <a:rPr lang="fr-FR" sz="2800" dirty="0" smtClean="0"/>
              <a:t>Juste </a:t>
            </a:r>
            <a:r>
              <a:rPr lang="fr-FR" sz="2800" dirty="0"/>
              <a:t>avant </a:t>
            </a:r>
            <a:r>
              <a:rPr lang="fr-FR" sz="2800" i="1" dirty="0"/>
              <a:t>Les Cavaliers</a:t>
            </a:r>
            <a:r>
              <a:rPr lang="fr-FR" sz="2800" dirty="0"/>
              <a:t>, Cléon était devenu très </a:t>
            </a:r>
            <a:r>
              <a:rPr lang="fr-FR" sz="2800" dirty="0" smtClean="0"/>
              <a:t>populaire.</a:t>
            </a:r>
          </a:p>
          <a:p>
            <a:r>
              <a:rPr lang="fr-FR" sz="2800" dirty="0" smtClean="0"/>
              <a:t>Cléon </a:t>
            </a:r>
            <a:r>
              <a:rPr lang="fr-FR" sz="2800" dirty="0"/>
              <a:t>avait blâmé les généraux athéniens pour leur procrastination et leur incompétence, et remplacé </a:t>
            </a:r>
            <a:r>
              <a:rPr lang="fr-FR" sz="2800" b="1" dirty="0"/>
              <a:t>Nicias</a:t>
            </a:r>
            <a:r>
              <a:rPr lang="fr-FR" sz="2800" dirty="0"/>
              <a:t> à temps pour assister </a:t>
            </a:r>
            <a:r>
              <a:rPr lang="fr-FR" sz="2800" b="1" dirty="0" err="1" smtClean="0"/>
              <a:t>Dèmosthène</a:t>
            </a:r>
            <a:r>
              <a:rPr lang="fr-FR" sz="2800" dirty="0" smtClean="0"/>
              <a:t> </a:t>
            </a:r>
            <a:r>
              <a:rPr lang="fr-FR" sz="2800" dirty="0"/>
              <a:t>dans sa victoire à la Bataille de </a:t>
            </a:r>
            <a:r>
              <a:rPr lang="fr-FR" sz="2800" dirty="0" err="1" smtClean="0"/>
              <a:t>Sphactérie</a:t>
            </a:r>
            <a:r>
              <a:rPr lang="fr-FR" sz="2800" dirty="0" smtClean="0"/>
              <a:t>.</a:t>
            </a:r>
          </a:p>
          <a:p>
            <a:r>
              <a:rPr lang="fr-FR" sz="2800" dirty="0"/>
              <a:t>Aristophane reproche à Cléon de s’être approprié les mérites de la </a:t>
            </a:r>
            <a:r>
              <a:rPr lang="fr-FR" sz="2800" dirty="0" smtClean="0"/>
              <a:t>victoire, découlant de la victoire de Pylos, remportée par </a:t>
            </a:r>
            <a:r>
              <a:rPr lang="fr-FR" sz="2800" dirty="0" err="1" smtClean="0"/>
              <a:t>Dèmosthène</a:t>
            </a:r>
            <a:r>
              <a:rPr lang="fr-FR" sz="2800" dirty="0" smtClean="0"/>
              <a:t>.</a:t>
            </a:r>
            <a:endParaRPr lang="fr-FR" sz="2800" dirty="0"/>
          </a:p>
          <a:p>
            <a:endParaRPr lang="fr-FR" sz="2800" dirty="0" smtClean="0"/>
          </a:p>
          <a:p>
            <a:endParaRPr lang="fr-FR" sz="2800" dirty="0" smtClean="0"/>
          </a:p>
          <a:p>
            <a:endParaRPr lang="fr-FR" sz="2800" dirty="0"/>
          </a:p>
        </p:txBody>
      </p:sp>
    </p:spTree>
    <p:extLst>
      <p:ext uri="{BB962C8B-B14F-4D97-AF65-F5344CB8AC3E}">
        <p14:creationId xmlns:p14="http://schemas.microsoft.com/office/powerpoint/2010/main" val="4763345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1039209"/>
          </a:xfrm>
          <a:ln w="25400">
            <a:solidFill>
              <a:srgbClr val="000090"/>
            </a:solidFill>
          </a:ln>
        </p:spPr>
        <p:txBody>
          <a:bodyPr vert="horz" lIns="91440" tIns="45720" rIns="91440" bIns="45720" rtlCol="0" anchor="ctr">
            <a:normAutofit fontScale="90000"/>
          </a:bodyPr>
          <a:lstStyle/>
          <a:p>
            <a:r>
              <a:rPr lang="fr-FR" dirty="0" smtClean="0"/>
              <a:t>Une </a:t>
            </a:r>
            <a:r>
              <a:rPr lang="fr-FR" sz="3200" dirty="0" smtClean="0"/>
              <a:t>légitimité </a:t>
            </a:r>
            <a:r>
              <a:rPr lang="fr-FR" sz="3200" dirty="0" smtClean="0"/>
              <a:t>remise en cause par </a:t>
            </a:r>
            <a:r>
              <a:rPr lang="fr-FR" sz="3200" dirty="0" smtClean="0"/>
              <a:t>Aristophane dans </a:t>
            </a:r>
            <a:r>
              <a:rPr lang="fr-FR" sz="3200" i="1" dirty="0" smtClean="0"/>
              <a:t>Les Cavaliers</a:t>
            </a:r>
            <a:endParaRPr lang="fr-FR" sz="3200" i="1" dirty="0"/>
          </a:p>
        </p:txBody>
      </p:sp>
      <p:sp>
        <p:nvSpPr>
          <p:cNvPr id="3" name="Espace réservé du contenu 2"/>
          <p:cNvSpPr>
            <a:spLocks noGrp="1"/>
          </p:cNvSpPr>
          <p:nvPr>
            <p:ph idx="1"/>
          </p:nvPr>
        </p:nvSpPr>
        <p:spPr>
          <a:xfrm>
            <a:off x="777280" y="1806539"/>
            <a:ext cx="7794707" cy="3832048"/>
          </a:xfrm>
        </p:spPr>
        <p:txBody>
          <a:bodyPr>
            <a:noAutofit/>
          </a:bodyPr>
          <a:lstStyle/>
          <a:p>
            <a:pPr marL="0" indent="0">
              <a:buNone/>
            </a:pPr>
            <a:r>
              <a:rPr lang="fr-FR" sz="2800" dirty="0" smtClean="0">
                <a:solidFill>
                  <a:srgbClr val="000090"/>
                </a:solidFill>
              </a:rPr>
              <a:t>«</a:t>
            </a:r>
            <a:r>
              <a:rPr lang="fr-FR" sz="2800" dirty="0">
                <a:solidFill>
                  <a:srgbClr val="000090"/>
                </a:solidFill>
              </a:rPr>
              <a:t> Et puis, à peine avons-nous fini, l’un ou l’autre, de préparer quelque chose pour notre maître, que ce Paphlagonien nous l’enlève pour lui en faire hommage. Dernièrement encore, à Pylos, j’avais préparé un pain de Laconie, et voilà que ce maître fourbe me l’escamote en passant au pas de course, pour aller lui-même offrir à </a:t>
            </a:r>
            <a:r>
              <a:rPr lang="fr-FR" sz="2800" dirty="0" err="1" smtClean="0">
                <a:solidFill>
                  <a:srgbClr val="000090"/>
                </a:solidFill>
              </a:rPr>
              <a:t>Dèmos</a:t>
            </a:r>
            <a:r>
              <a:rPr lang="fr-FR" sz="2800" dirty="0" smtClean="0">
                <a:solidFill>
                  <a:srgbClr val="000090"/>
                </a:solidFill>
              </a:rPr>
              <a:t> </a:t>
            </a:r>
            <a:r>
              <a:rPr lang="fr-FR" sz="2800" dirty="0">
                <a:solidFill>
                  <a:srgbClr val="000090"/>
                </a:solidFill>
              </a:rPr>
              <a:t>ce que j’avais pétri de mes propres mains. </a:t>
            </a:r>
            <a:r>
              <a:rPr lang="fr-FR" sz="2800" dirty="0" smtClean="0">
                <a:solidFill>
                  <a:srgbClr val="000090"/>
                </a:solidFill>
              </a:rPr>
              <a:t>» (p. 52)</a:t>
            </a:r>
            <a:endParaRPr lang="fr-FR" sz="2800" dirty="0">
              <a:solidFill>
                <a:srgbClr val="000090"/>
              </a:solidFill>
            </a:endParaRPr>
          </a:p>
          <a:p>
            <a:endParaRPr lang="fr-FR" sz="2800" dirty="0" smtClean="0"/>
          </a:p>
          <a:p>
            <a:endParaRPr lang="fr-FR" sz="2800" dirty="0"/>
          </a:p>
        </p:txBody>
      </p:sp>
    </p:spTree>
    <p:extLst>
      <p:ext uri="{BB962C8B-B14F-4D97-AF65-F5344CB8AC3E}">
        <p14:creationId xmlns:p14="http://schemas.microsoft.com/office/powerpoint/2010/main" val="16861516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Cléon, une figure populaire grâce à l’augmentation du </a:t>
            </a:r>
            <a:r>
              <a:rPr lang="fr-FR" sz="3200" dirty="0" err="1" smtClean="0"/>
              <a:t>misthos</a:t>
            </a:r>
            <a:endParaRPr lang="fr-FR" sz="3200" dirty="0"/>
          </a:p>
        </p:txBody>
      </p:sp>
      <p:sp>
        <p:nvSpPr>
          <p:cNvPr id="3" name="Espace réservé du contenu 2"/>
          <p:cNvSpPr>
            <a:spLocks noGrp="1"/>
          </p:cNvSpPr>
          <p:nvPr>
            <p:ph idx="1"/>
          </p:nvPr>
        </p:nvSpPr>
        <p:spPr>
          <a:xfrm>
            <a:off x="457200" y="1600200"/>
            <a:ext cx="8229600" cy="5001874"/>
          </a:xfrm>
        </p:spPr>
        <p:txBody>
          <a:bodyPr>
            <a:normAutofit/>
          </a:bodyPr>
          <a:lstStyle/>
          <a:p>
            <a:r>
              <a:rPr lang="fr-FR" dirty="0"/>
              <a:t>Cléon augmente plus tard le tribut des États alliés, et </a:t>
            </a:r>
            <a:r>
              <a:rPr lang="fr-FR" dirty="0" smtClean="0"/>
              <a:t>fait passer la compensation des </a:t>
            </a:r>
            <a:r>
              <a:rPr lang="fr-FR" dirty="0"/>
              <a:t>jurés de deux à trois oboles par jour, c’est le </a:t>
            </a:r>
            <a:r>
              <a:rPr lang="fr-FR" b="1" dirty="0" err="1"/>
              <a:t>triobole</a:t>
            </a:r>
            <a:r>
              <a:rPr lang="fr-FR" dirty="0"/>
              <a:t> évoqué dans la pièce (v. 74)</a:t>
            </a:r>
            <a:r>
              <a:rPr lang="fr-FR" dirty="0" smtClean="0"/>
              <a:t>.</a:t>
            </a:r>
          </a:p>
          <a:p>
            <a:r>
              <a:rPr lang="fr-FR" dirty="0" smtClean="0"/>
              <a:t>Aristophane n’aura de cesse de critiquer cette institution de la misthophorie et a fortiori le </a:t>
            </a:r>
            <a:r>
              <a:rPr lang="fr-FR" dirty="0" err="1" smtClean="0"/>
              <a:t>triobole</a:t>
            </a:r>
            <a:r>
              <a:rPr lang="fr-FR" dirty="0" smtClean="0"/>
              <a:t> proposé par Cléon.</a:t>
            </a:r>
            <a:endParaRPr lang="fr-FR" dirty="0"/>
          </a:p>
          <a:p>
            <a:endParaRPr lang="fr-FR" dirty="0"/>
          </a:p>
        </p:txBody>
      </p:sp>
    </p:spTree>
    <p:extLst>
      <p:ext uri="{BB962C8B-B14F-4D97-AF65-F5344CB8AC3E}">
        <p14:creationId xmlns:p14="http://schemas.microsoft.com/office/powerpoint/2010/main" val="19112231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Cléon, une cible bien identifiée dans la pièce</a:t>
            </a:r>
            <a:endParaRPr lang="fr-FR" sz="3200" dirty="0"/>
          </a:p>
        </p:txBody>
      </p:sp>
      <p:sp>
        <p:nvSpPr>
          <p:cNvPr id="3" name="Espace réservé du contenu 2"/>
          <p:cNvSpPr>
            <a:spLocks noGrp="1"/>
          </p:cNvSpPr>
          <p:nvPr>
            <p:ph idx="1"/>
          </p:nvPr>
        </p:nvSpPr>
        <p:spPr>
          <a:xfrm>
            <a:off x="457200" y="1417638"/>
            <a:ext cx="8229600" cy="5440362"/>
          </a:xfrm>
        </p:spPr>
        <p:txBody>
          <a:bodyPr>
            <a:normAutofit fontScale="77500" lnSpcReduction="20000"/>
          </a:bodyPr>
          <a:lstStyle/>
          <a:p>
            <a:pPr>
              <a:lnSpc>
                <a:spcPct val="120000"/>
              </a:lnSpc>
            </a:pPr>
            <a:r>
              <a:rPr lang="fr-FR" sz="3600" dirty="0" smtClean="0"/>
              <a:t>Le </a:t>
            </a:r>
            <a:r>
              <a:rPr lang="fr-FR" sz="3600" dirty="0"/>
              <a:t>personnage qu’on peut identifier à Cléon est </a:t>
            </a:r>
            <a:r>
              <a:rPr lang="fr-FR" sz="3600" dirty="0" smtClean="0"/>
              <a:t>bien le </a:t>
            </a:r>
            <a:r>
              <a:rPr lang="fr-FR" sz="3600" b="1" dirty="0" err="1"/>
              <a:t>Paphlagon</a:t>
            </a:r>
            <a:r>
              <a:rPr lang="fr-FR" sz="3600" dirty="0"/>
              <a:t>, ce que montre le passage </a:t>
            </a:r>
            <a:r>
              <a:rPr lang="fr-FR" sz="3600" dirty="0" smtClean="0"/>
              <a:t>suivant, tandis </a:t>
            </a:r>
            <a:r>
              <a:rPr lang="fr-FR" sz="3600" dirty="0"/>
              <a:t>que </a:t>
            </a:r>
            <a:r>
              <a:rPr lang="fr-FR" sz="3600" dirty="0" err="1" smtClean="0"/>
              <a:t>Dèmosthène</a:t>
            </a:r>
            <a:r>
              <a:rPr lang="fr-FR" sz="3600" dirty="0" smtClean="0"/>
              <a:t> </a:t>
            </a:r>
            <a:r>
              <a:rPr lang="fr-FR" sz="3600" dirty="0"/>
              <a:t>cherche à rassurer le Charcutier qui craint d’affronter ce </a:t>
            </a:r>
            <a:r>
              <a:rPr lang="fr-FR" sz="3600" dirty="0" err="1"/>
              <a:t>Paphlagon</a:t>
            </a:r>
            <a:r>
              <a:rPr lang="fr-FR" sz="3600" b="1" dirty="0"/>
              <a:t> :</a:t>
            </a:r>
            <a:endParaRPr lang="fr-FR" sz="3600" dirty="0"/>
          </a:p>
          <a:p>
            <a:pPr marL="800100" lvl="2" indent="0">
              <a:lnSpc>
                <a:spcPct val="120000"/>
              </a:lnSpc>
              <a:buNone/>
            </a:pPr>
            <a:r>
              <a:rPr lang="fr-FR" sz="3600" dirty="0">
                <a:solidFill>
                  <a:srgbClr val="000090"/>
                </a:solidFill>
              </a:rPr>
              <a:t>« Du reste, ne crains rien. Ce n’est pas tout à fait lui. Nul fabricant de masques n’a consenti à le reproduire tel qu’il est, tant il est affreux à voir. Malgré tout, on le reconnaîtra fort bien, le public étant composé de gens intelligents. </a:t>
            </a:r>
            <a:r>
              <a:rPr lang="fr-FR" sz="3600" dirty="0" smtClean="0">
                <a:solidFill>
                  <a:srgbClr val="000090"/>
                </a:solidFill>
              </a:rPr>
              <a:t>» (p. 67)</a:t>
            </a:r>
            <a:endParaRPr lang="fr-FR" sz="3600" dirty="0">
              <a:solidFill>
                <a:srgbClr val="000090"/>
              </a:solidFill>
            </a:endParaRPr>
          </a:p>
          <a:p>
            <a:pPr>
              <a:lnSpc>
                <a:spcPct val="120000"/>
              </a:lnSpc>
            </a:pPr>
            <a:r>
              <a:rPr lang="fr-FR" sz="3600" dirty="0"/>
              <a:t>Malgré cette précaution transparente, le nom de Cléon est explicitement mentionné dans la </a:t>
            </a:r>
            <a:r>
              <a:rPr lang="fr-FR" sz="3600" dirty="0" smtClean="0"/>
              <a:t>pièce </a:t>
            </a:r>
            <a:r>
              <a:rPr lang="fr-FR" sz="3600" dirty="0" smtClean="0"/>
              <a:t>(une </a:t>
            </a:r>
            <a:r>
              <a:rPr lang="fr-FR" sz="3600" dirty="0"/>
              <a:t>seule </a:t>
            </a:r>
            <a:r>
              <a:rPr lang="fr-FR" sz="3600" dirty="0" smtClean="0"/>
              <a:t>fois).</a:t>
            </a:r>
            <a:endParaRPr lang="fr-FR" sz="3600" dirty="0"/>
          </a:p>
          <a:p>
            <a:pPr>
              <a:lnSpc>
                <a:spcPct val="120000"/>
              </a:lnSpc>
            </a:pPr>
            <a:endParaRPr lang="fr-FR" dirty="0"/>
          </a:p>
        </p:txBody>
      </p:sp>
    </p:spTree>
    <p:extLst>
      <p:ext uri="{BB962C8B-B14F-4D97-AF65-F5344CB8AC3E}">
        <p14:creationId xmlns:p14="http://schemas.microsoft.com/office/powerpoint/2010/main" val="21828349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Les autres personnages et la situation </a:t>
            </a:r>
            <a:r>
              <a:rPr lang="fr-FR" sz="3200" dirty="0" smtClean="0"/>
              <a:t>initiale (1)</a:t>
            </a:r>
            <a:endParaRPr lang="fr-FR" sz="3200" dirty="0"/>
          </a:p>
        </p:txBody>
      </p:sp>
      <p:sp>
        <p:nvSpPr>
          <p:cNvPr id="3" name="Espace réservé du contenu 2"/>
          <p:cNvSpPr>
            <a:spLocks noGrp="1"/>
          </p:cNvSpPr>
          <p:nvPr>
            <p:ph idx="1"/>
          </p:nvPr>
        </p:nvSpPr>
        <p:spPr>
          <a:xfrm>
            <a:off x="457200" y="1600200"/>
            <a:ext cx="8229600" cy="5111361"/>
          </a:xfrm>
        </p:spPr>
        <p:txBody>
          <a:bodyPr>
            <a:normAutofit/>
          </a:bodyPr>
          <a:lstStyle/>
          <a:p>
            <a:r>
              <a:rPr lang="fr-FR" sz="2800" dirty="0"/>
              <a:t>Les deux serviteurs, qui n’ont pas de nom, personnifient deux personnages très importants à Athènes à l’époque, </a:t>
            </a:r>
            <a:r>
              <a:rPr lang="fr-FR" sz="2800" b="1" dirty="0" err="1" smtClean="0"/>
              <a:t>Dèmosthène</a:t>
            </a:r>
            <a:r>
              <a:rPr lang="fr-FR" sz="2800" dirty="0" smtClean="0"/>
              <a:t> </a:t>
            </a:r>
            <a:r>
              <a:rPr lang="fr-FR" sz="2800" dirty="0"/>
              <a:t>(le premier serviteur) et </a:t>
            </a:r>
            <a:r>
              <a:rPr lang="fr-FR" sz="2800" b="1" dirty="0"/>
              <a:t>Nicias</a:t>
            </a:r>
            <a:r>
              <a:rPr lang="fr-FR" sz="2800" dirty="0"/>
              <a:t> (le second serviteur)</a:t>
            </a:r>
            <a:r>
              <a:rPr lang="fr-FR" sz="2800" dirty="0" smtClean="0"/>
              <a:t>.</a:t>
            </a:r>
            <a:endParaRPr lang="fr-FR" sz="2800" b="1" dirty="0" smtClean="0"/>
          </a:p>
          <a:p>
            <a:r>
              <a:rPr lang="fr-FR" sz="2800" b="1" dirty="0" smtClean="0"/>
              <a:t>Nicias</a:t>
            </a:r>
            <a:r>
              <a:rPr lang="fr-FR" sz="2800" dirty="0" smtClean="0"/>
              <a:t> </a:t>
            </a:r>
            <a:r>
              <a:rPr lang="fr-FR" sz="2800" dirty="0"/>
              <a:t>et </a:t>
            </a:r>
            <a:r>
              <a:rPr lang="fr-FR" sz="2800" b="1" dirty="0" err="1" smtClean="0"/>
              <a:t>Dèmosthène</a:t>
            </a:r>
            <a:r>
              <a:rPr lang="fr-FR" sz="2800" dirty="0" smtClean="0"/>
              <a:t> </a:t>
            </a:r>
            <a:r>
              <a:rPr lang="fr-FR" sz="2800" dirty="0"/>
              <a:t>s'enfuient d'une maison à Athènes, se plaignant d'une rouste qu'ils viennent de recevoir de leur maître, </a:t>
            </a:r>
            <a:r>
              <a:rPr lang="fr-FR" sz="2800" b="1" dirty="0" err="1"/>
              <a:t>Dèmos</a:t>
            </a:r>
            <a:r>
              <a:rPr lang="fr-FR" sz="2800" dirty="0"/>
              <a:t>, et maudissant leur camarade esclave, </a:t>
            </a:r>
            <a:r>
              <a:rPr lang="fr-FR" sz="2800" b="1" dirty="0"/>
              <a:t>Cléon</a:t>
            </a:r>
            <a:r>
              <a:rPr lang="fr-FR" sz="2800" dirty="0"/>
              <a:t>, qui serait la cause de leurs </a:t>
            </a:r>
            <a:r>
              <a:rPr lang="fr-FR" sz="2800" dirty="0" smtClean="0"/>
              <a:t>ennuis.</a:t>
            </a:r>
          </a:p>
          <a:p>
            <a:r>
              <a:rPr lang="fr-FR" sz="2800" b="1" dirty="0" err="1" smtClean="0"/>
              <a:t>Dèmos</a:t>
            </a:r>
            <a:r>
              <a:rPr lang="fr-FR" sz="2800" dirty="0" smtClean="0"/>
              <a:t> </a:t>
            </a:r>
            <a:r>
              <a:rPr lang="fr-FR" sz="2800" dirty="0"/>
              <a:t>est un personnage qui incarne ici le </a:t>
            </a:r>
            <a:r>
              <a:rPr lang="fr-FR" sz="2800" b="1" dirty="0"/>
              <a:t>peuple athénien</a:t>
            </a:r>
            <a:r>
              <a:rPr lang="fr-FR" sz="2800" dirty="0"/>
              <a:t>, c’est un jeu de mot évident.</a:t>
            </a:r>
          </a:p>
          <a:p>
            <a:endParaRPr lang="fr-FR" sz="2800" dirty="0"/>
          </a:p>
        </p:txBody>
      </p:sp>
    </p:spTree>
    <p:extLst>
      <p:ext uri="{BB962C8B-B14F-4D97-AF65-F5344CB8AC3E}">
        <p14:creationId xmlns:p14="http://schemas.microsoft.com/office/powerpoint/2010/main" val="24669527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Les autres personnages et la situation </a:t>
            </a:r>
            <a:r>
              <a:rPr lang="fr-FR" sz="3200" dirty="0" smtClean="0"/>
              <a:t>initiale (2)</a:t>
            </a:r>
            <a:endParaRPr lang="fr-FR" sz="3200" dirty="0"/>
          </a:p>
        </p:txBody>
      </p:sp>
      <p:sp>
        <p:nvSpPr>
          <p:cNvPr id="3" name="Espace réservé du contenu 2"/>
          <p:cNvSpPr>
            <a:spLocks noGrp="1"/>
          </p:cNvSpPr>
          <p:nvPr>
            <p:ph idx="1"/>
          </p:nvPr>
        </p:nvSpPr>
        <p:spPr>
          <a:xfrm>
            <a:off x="457200" y="1600200"/>
            <a:ext cx="8229600" cy="5257800"/>
          </a:xfrm>
        </p:spPr>
        <p:txBody>
          <a:bodyPr>
            <a:normAutofit/>
          </a:bodyPr>
          <a:lstStyle/>
          <a:p>
            <a:r>
              <a:rPr lang="fr-FR" sz="2800" dirty="0" smtClean="0"/>
              <a:t>Nicias </a:t>
            </a:r>
            <a:r>
              <a:rPr lang="fr-FR" sz="2800" dirty="0"/>
              <a:t>et </a:t>
            </a:r>
            <a:r>
              <a:rPr lang="fr-FR" sz="2800" dirty="0" err="1" smtClean="0"/>
              <a:t>Dèmosthène</a:t>
            </a:r>
            <a:r>
              <a:rPr lang="fr-FR" sz="2800" dirty="0" smtClean="0"/>
              <a:t> </a:t>
            </a:r>
            <a:r>
              <a:rPr lang="fr-FR" sz="2800" dirty="0"/>
              <a:t>volent des oracles et apprennent que Cléon est destiné à diriger la cité, mais que son destin est d’être remplacé par un </a:t>
            </a:r>
            <a:r>
              <a:rPr lang="fr-FR" sz="2800" b="1" dirty="0"/>
              <a:t>marchand de </a:t>
            </a:r>
            <a:r>
              <a:rPr lang="fr-FR" sz="2800" b="1" dirty="0" smtClean="0"/>
              <a:t>boudins.</a:t>
            </a:r>
          </a:p>
          <a:p>
            <a:r>
              <a:rPr lang="fr-FR" sz="2800" dirty="0" smtClean="0"/>
              <a:t>Un </a:t>
            </a:r>
            <a:r>
              <a:rPr lang="fr-FR" sz="2800" dirty="0"/>
              <a:t>marchand de boudin, </a:t>
            </a:r>
            <a:r>
              <a:rPr lang="fr-FR" sz="2800" b="1" dirty="0" err="1"/>
              <a:t>Agoracritos</a:t>
            </a:r>
            <a:r>
              <a:rPr lang="fr-FR" sz="2800" dirty="0"/>
              <a:t>, passe justement près de </a:t>
            </a:r>
            <a:r>
              <a:rPr lang="fr-FR" sz="2800" dirty="0" smtClean="0"/>
              <a:t>là, </a:t>
            </a:r>
            <a:r>
              <a:rPr lang="fr-FR" sz="2800" dirty="0"/>
              <a:t>et </a:t>
            </a:r>
            <a:r>
              <a:rPr lang="fr-FR" sz="2800" dirty="0" err="1" smtClean="0"/>
              <a:t>Dèmosthène</a:t>
            </a:r>
            <a:r>
              <a:rPr lang="fr-FR" sz="2800" dirty="0" smtClean="0"/>
              <a:t> </a:t>
            </a:r>
            <a:r>
              <a:rPr lang="fr-FR" sz="2800" dirty="0"/>
              <a:t>l’informe de sa destinée. Au début, il ne veut pas croire </a:t>
            </a:r>
            <a:r>
              <a:rPr lang="fr-FR" sz="2800" dirty="0" err="1" smtClean="0"/>
              <a:t>Dèmosthène</a:t>
            </a:r>
            <a:r>
              <a:rPr lang="fr-FR" sz="2800" dirty="0" smtClean="0"/>
              <a:t>.</a:t>
            </a:r>
          </a:p>
          <a:p>
            <a:pPr marL="0" indent="0" algn="ctr">
              <a:buNone/>
            </a:pPr>
            <a:r>
              <a:rPr lang="fr-FR" sz="2800" cap="all" dirty="0" smtClean="0">
                <a:solidFill>
                  <a:srgbClr val="FF0000"/>
                </a:solidFill>
              </a:rPr>
              <a:t>Que </a:t>
            </a:r>
            <a:r>
              <a:rPr lang="fr-FR" sz="2800" cap="all" dirty="0">
                <a:solidFill>
                  <a:srgbClr val="FF0000"/>
                </a:solidFill>
              </a:rPr>
              <a:t>penser de cet oracle ? De cette liste de quatre marchands destinés à diriger la cité ?</a:t>
            </a:r>
          </a:p>
          <a:p>
            <a:endParaRPr lang="fr-FR" sz="2800" dirty="0"/>
          </a:p>
        </p:txBody>
      </p:sp>
    </p:spTree>
    <p:extLst>
      <p:ext uri="{BB962C8B-B14F-4D97-AF65-F5344CB8AC3E}">
        <p14:creationId xmlns:p14="http://schemas.microsoft.com/office/powerpoint/2010/main" val="870652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115893"/>
            <a:ext cx="8229600" cy="688445"/>
          </a:xfrm>
          <a:ln w="25400">
            <a:solidFill>
              <a:srgbClr val="4F81BD"/>
            </a:solidFill>
          </a:ln>
        </p:spPr>
        <p:txBody>
          <a:bodyPr>
            <a:normAutofit/>
          </a:bodyPr>
          <a:lstStyle/>
          <a:p>
            <a:r>
              <a:rPr lang="fr-FR" dirty="0" smtClean="0"/>
              <a:t>Plan de la deuxième séquence</a:t>
            </a:r>
            <a:endParaRPr lang="fr-FR" dirty="0"/>
          </a:p>
        </p:txBody>
      </p:sp>
      <p:sp>
        <p:nvSpPr>
          <p:cNvPr id="3" name="Espace réservé du contenu 2"/>
          <p:cNvSpPr>
            <a:spLocks noGrp="1"/>
          </p:cNvSpPr>
          <p:nvPr>
            <p:ph idx="1"/>
          </p:nvPr>
        </p:nvSpPr>
        <p:spPr>
          <a:xfrm>
            <a:off x="457200" y="910173"/>
            <a:ext cx="8229600" cy="4995327"/>
          </a:xfrm>
        </p:spPr>
        <p:txBody>
          <a:bodyPr>
            <a:normAutofit/>
          </a:bodyPr>
          <a:lstStyle/>
          <a:p>
            <a:pPr marL="0" indent="0" algn="just">
              <a:buNone/>
            </a:pPr>
            <a:r>
              <a:rPr lang="fr-FR" b="1" dirty="0" smtClean="0">
                <a:solidFill>
                  <a:srgbClr val="000000"/>
                </a:solidFill>
              </a:rPr>
              <a:t>2</a:t>
            </a:r>
            <a:r>
              <a:rPr lang="fr-FR" dirty="0" smtClean="0">
                <a:solidFill>
                  <a:srgbClr val="000000"/>
                </a:solidFill>
              </a:rPr>
              <a:t>	L</a:t>
            </a:r>
            <a:r>
              <a:rPr lang="fr-FR" b="1" dirty="0" smtClean="0">
                <a:solidFill>
                  <a:srgbClr val="000000"/>
                </a:solidFill>
              </a:rPr>
              <a:t>a naissance de la démocratie à Athènes et ses critiques</a:t>
            </a:r>
            <a:endParaRPr lang="fr-FR" b="1" dirty="0">
              <a:solidFill>
                <a:srgbClr val="000000"/>
              </a:solidFill>
            </a:endParaRPr>
          </a:p>
          <a:p>
            <a:pPr marL="360363" indent="263525" algn="just">
              <a:buNone/>
            </a:pPr>
            <a:r>
              <a:rPr lang="fr-FR" b="1" dirty="0" smtClean="0">
                <a:solidFill>
                  <a:schemeClr val="tx1">
                    <a:lumMod val="50000"/>
                    <a:lumOff val="50000"/>
                  </a:schemeClr>
                </a:solidFill>
              </a:rPr>
              <a:t>2.1</a:t>
            </a:r>
            <a:r>
              <a:rPr lang="fr-FR" dirty="0">
                <a:solidFill>
                  <a:schemeClr val="tx1">
                    <a:lumMod val="50000"/>
                    <a:lumOff val="50000"/>
                  </a:schemeClr>
                </a:solidFill>
              </a:rPr>
              <a:t>	</a:t>
            </a:r>
            <a:r>
              <a:rPr lang="fr-FR" b="1" dirty="0" smtClean="0">
                <a:solidFill>
                  <a:schemeClr val="tx1">
                    <a:lumMod val="50000"/>
                    <a:lumOff val="50000"/>
                  </a:schemeClr>
                </a:solidFill>
              </a:rPr>
              <a:t>La philosophie, fille rebelle de la démocratie?</a:t>
            </a:r>
            <a:endParaRPr lang="fr-FR" b="1" dirty="0">
              <a:solidFill>
                <a:schemeClr val="tx1">
                  <a:lumMod val="50000"/>
                  <a:lumOff val="50000"/>
                </a:schemeClr>
              </a:solidFill>
            </a:endParaRPr>
          </a:p>
          <a:p>
            <a:pPr marL="360363" indent="263525" algn="just">
              <a:buNone/>
            </a:pPr>
            <a:r>
              <a:rPr lang="fr-FR" b="1" dirty="0"/>
              <a:t>2</a:t>
            </a:r>
            <a:r>
              <a:rPr lang="fr-FR" b="1" dirty="0" smtClean="0"/>
              <a:t>.2</a:t>
            </a:r>
            <a:r>
              <a:rPr lang="fr-FR" dirty="0"/>
              <a:t>	</a:t>
            </a:r>
            <a:r>
              <a:rPr lang="fr-FR" b="1" dirty="0" smtClean="0"/>
              <a:t>Les réformes démocratiques : contre l’oligarchie et la monarchie</a:t>
            </a:r>
          </a:p>
          <a:p>
            <a:pPr marL="360363" indent="263525" algn="just">
              <a:buNone/>
            </a:pPr>
            <a:r>
              <a:rPr lang="fr-FR" b="1" dirty="0" smtClean="0">
                <a:solidFill>
                  <a:schemeClr val="tx1">
                    <a:lumMod val="50000"/>
                    <a:lumOff val="50000"/>
                  </a:schemeClr>
                </a:solidFill>
              </a:rPr>
              <a:t>2.3 Les difficultés et critiques de la démocratie</a:t>
            </a:r>
          </a:p>
          <a:p>
            <a:pPr marL="0" indent="623888" algn="just">
              <a:buNone/>
            </a:pPr>
            <a:r>
              <a:rPr lang="fr-FR" b="1" dirty="0" smtClean="0">
                <a:solidFill>
                  <a:schemeClr val="tx1">
                    <a:lumMod val="50000"/>
                    <a:lumOff val="50000"/>
                  </a:schemeClr>
                </a:solidFill>
              </a:rPr>
              <a:t>2.4 	Lecture d’Aristophane</a:t>
            </a:r>
          </a:p>
        </p:txBody>
      </p:sp>
      <p:sp>
        <p:nvSpPr>
          <p:cNvPr id="5" name="Rectangle à coins arrondis 4"/>
          <p:cNvSpPr/>
          <p:nvPr/>
        </p:nvSpPr>
        <p:spPr>
          <a:xfrm>
            <a:off x="858272" y="2836312"/>
            <a:ext cx="7904727" cy="952471"/>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droite 5"/>
          <p:cNvSpPr/>
          <p:nvPr/>
        </p:nvSpPr>
        <p:spPr>
          <a:xfrm>
            <a:off x="192617" y="2685139"/>
            <a:ext cx="665655" cy="1177359"/>
          </a:xfrm>
          <a:prstGeom prst="rightArrow">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2434756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Cléon </a:t>
            </a:r>
            <a:r>
              <a:rPr lang="fr-FR" sz="3200" dirty="0" smtClean="0"/>
              <a:t>contre le </a:t>
            </a:r>
            <a:r>
              <a:rPr lang="fr-FR" sz="3200" dirty="0" smtClean="0"/>
              <a:t>charcutier (1)</a:t>
            </a:r>
            <a:endParaRPr lang="fr-FR" sz="3200" dirty="0"/>
          </a:p>
        </p:txBody>
      </p:sp>
      <p:sp>
        <p:nvSpPr>
          <p:cNvPr id="3" name="Espace réservé du contenu 2"/>
          <p:cNvSpPr>
            <a:spLocks noGrp="1"/>
          </p:cNvSpPr>
          <p:nvPr>
            <p:ph idx="1"/>
          </p:nvPr>
        </p:nvSpPr>
        <p:spPr>
          <a:xfrm>
            <a:off x="457200" y="1600200"/>
            <a:ext cx="8229600" cy="5257800"/>
          </a:xfrm>
        </p:spPr>
        <p:txBody>
          <a:bodyPr>
            <a:normAutofit/>
          </a:bodyPr>
          <a:lstStyle/>
          <a:p>
            <a:r>
              <a:rPr lang="fr-FR" sz="3000" dirty="0" err="1" smtClean="0"/>
              <a:t>Dèmosthène</a:t>
            </a:r>
            <a:r>
              <a:rPr lang="fr-FR" sz="3000" dirty="0" smtClean="0"/>
              <a:t> </a:t>
            </a:r>
            <a:r>
              <a:rPr lang="fr-FR" sz="3000" dirty="0" smtClean="0"/>
              <a:t>essaie de convaincre </a:t>
            </a:r>
            <a:r>
              <a:rPr lang="fr-FR" sz="3000" dirty="0" smtClean="0"/>
              <a:t>le charcutier du r</a:t>
            </a:r>
            <a:r>
              <a:rPr lang="fr-FR" sz="3000" dirty="0" smtClean="0"/>
              <a:t>ôle clé qu’il est amené à jouer pour vaincre Cléon </a:t>
            </a:r>
            <a:r>
              <a:rPr lang="fr-FR" sz="3000" dirty="0" smtClean="0"/>
              <a:t>: </a:t>
            </a:r>
            <a:endParaRPr lang="fr-FR" sz="3000" dirty="0"/>
          </a:p>
          <a:p>
            <a:pPr marL="800100" lvl="2" indent="0">
              <a:buNone/>
            </a:pPr>
            <a:r>
              <a:rPr lang="fr-FR" dirty="0">
                <a:solidFill>
                  <a:srgbClr val="000090"/>
                </a:solidFill>
              </a:rPr>
              <a:t>« Le Charcutier – Veux-tu me dire comment, moi, marchand de boudins, je puis devenir un jour ce qui s’appelle un personnage [important</a:t>
            </a:r>
            <a:r>
              <a:rPr lang="fr-FR" dirty="0" smtClean="0">
                <a:solidFill>
                  <a:srgbClr val="000090"/>
                </a:solidFill>
              </a:rPr>
              <a:t>] ?</a:t>
            </a:r>
            <a:endParaRPr lang="fr-FR" dirty="0">
              <a:solidFill>
                <a:srgbClr val="000090"/>
              </a:solidFill>
            </a:endParaRPr>
          </a:p>
          <a:p>
            <a:pPr marL="800100" lvl="2" indent="0">
              <a:buNone/>
            </a:pPr>
            <a:r>
              <a:rPr lang="fr-FR" dirty="0">
                <a:solidFill>
                  <a:srgbClr val="000090"/>
                </a:solidFill>
              </a:rPr>
              <a:t>Premier serviteur </a:t>
            </a:r>
            <a:r>
              <a:rPr lang="fr-FR" dirty="0" smtClean="0">
                <a:solidFill>
                  <a:srgbClr val="000090"/>
                </a:solidFill>
              </a:rPr>
              <a:t>(</a:t>
            </a:r>
            <a:r>
              <a:rPr lang="fr-FR" dirty="0" err="1" smtClean="0">
                <a:solidFill>
                  <a:srgbClr val="000090"/>
                </a:solidFill>
              </a:rPr>
              <a:t>Dèmosthène</a:t>
            </a:r>
            <a:r>
              <a:rPr lang="fr-FR" dirty="0">
                <a:solidFill>
                  <a:srgbClr val="000090"/>
                </a:solidFill>
              </a:rPr>
              <a:t>) – Mais c’est justement pour cela que tu vas le devenir ; parce que tu n’es qu’un propre à rien, un pur produit de l’agora, un audacieux coquin.</a:t>
            </a:r>
          </a:p>
          <a:p>
            <a:endParaRPr lang="fr-FR" dirty="0"/>
          </a:p>
        </p:txBody>
      </p:sp>
    </p:spTree>
    <p:extLst>
      <p:ext uri="{BB962C8B-B14F-4D97-AF65-F5344CB8AC3E}">
        <p14:creationId xmlns:p14="http://schemas.microsoft.com/office/powerpoint/2010/main" val="7832783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sz="3200" dirty="0" smtClean="0"/>
              <a:t>Cléon </a:t>
            </a:r>
            <a:r>
              <a:rPr lang="fr-FR" sz="3200" dirty="0" smtClean="0"/>
              <a:t>contre le </a:t>
            </a:r>
            <a:r>
              <a:rPr lang="fr-FR" sz="3200" dirty="0" smtClean="0"/>
              <a:t>charcutier (2)</a:t>
            </a:r>
            <a:endParaRPr lang="fr-FR" sz="3200" dirty="0"/>
          </a:p>
        </p:txBody>
      </p:sp>
      <p:sp>
        <p:nvSpPr>
          <p:cNvPr id="3" name="Espace réservé du contenu 2"/>
          <p:cNvSpPr>
            <a:spLocks noGrp="1"/>
          </p:cNvSpPr>
          <p:nvPr>
            <p:ph idx="1"/>
          </p:nvPr>
        </p:nvSpPr>
        <p:spPr>
          <a:xfrm>
            <a:off x="457200" y="1600200"/>
            <a:ext cx="8229600" cy="5257800"/>
          </a:xfrm>
        </p:spPr>
        <p:txBody>
          <a:bodyPr>
            <a:normAutofit/>
          </a:bodyPr>
          <a:lstStyle/>
          <a:p>
            <a:pPr marL="800100" lvl="2" indent="0">
              <a:buNone/>
            </a:pPr>
            <a:r>
              <a:rPr lang="fr-FR" dirty="0" smtClean="0">
                <a:solidFill>
                  <a:srgbClr val="000090"/>
                </a:solidFill>
              </a:rPr>
              <a:t>Le Charcutier – Je ne pense pas être digne d’une telle puissance.</a:t>
            </a:r>
          </a:p>
          <a:p>
            <a:pPr marL="800100" lvl="2" indent="0">
              <a:buNone/>
            </a:pPr>
            <a:r>
              <a:rPr lang="fr-FR" dirty="0" smtClean="0">
                <a:solidFill>
                  <a:srgbClr val="000090"/>
                </a:solidFill>
              </a:rPr>
              <a:t>Premier </a:t>
            </a:r>
            <a:r>
              <a:rPr lang="fr-FR" dirty="0">
                <a:solidFill>
                  <a:srgbClr val="000090"/>
                </a:solidFill>
              </a:rPr>
              <a:t>serviteur </a:t>
            </a:r>
            <a:r>
              <a:rPr lang="fr-FR" dirty="0" smtClean="0">
                <a:solidFill>
                  <a:srgbClr val="000090"/>
                </a:solidFill>
              </a:rPr>
              <a:t>(</a:t>
            </a:r>
            <a:r>
              <a:rPr lang="fr-FR" dirty="0" err="1" smtClean="0">
                <a:solidFill>
                  <a:srgbClr val="000090"/>
                </a:solidFill>
              </a:rPr>
              <a:t>Dèmosthène</a:t>
            </a:r>
            <a:r>
              <a:rPr lang="fr-FR" dirty="0">
                <a:solidFill>
                  <a:srgbClr val="000090"/>
                </a:solidFill>
              </a:rPr>
              <a:t>) – Malheur ! Qu’est-ce qui te fait dire que tu n’en es pas digne ? Aurais-tu par hasard quelque chose d’honnête sur la conscience ? Tes parents seraient-ils d’honnêtes gens </a:t>
            </a:r>
            <a:r>
              <a:rPr lang="fr-FR" dirty="0" smtClean="0">
                <a:solidFill>
                  <a:srgbClr val="000090"/>
                </a:solidFill>
              </a:rPr>
              <a:t>?</a:t>
            </a:r>
          </a:p>
          <a:p>
            <a:pPr marL="800100" lvl="2" indent="0">
              <a:buNone/>
            </a:pPr>
            <a:r>
              <a:rPr lang="fr-FR" dirty="0">
                <a:solidFill>
                  <a:srgbClr val="000090"/>
                </a:solidFill>
              </a:rPr>
              <a:t>Le Charcutier – Fichtre non ! des gueux, pas autre chose.</a:t>
            </a:r>
          </a:p>
          <a:p>
            <a:pPr marL="800100" lvl="2" indent="0">
              <a:buNone/>
            </a:pPr>
            <a:r>
              <a:rPr lang="fr-FR" dirty="0">
                <a:solidFill>
                  <a:srgbClr val="000090"/>
                </a:solidFill>
              </a:rPr>
              <a:t>Premier serviteur </a:t>
            </a:r>
            <a:r>
              <a:rPr lang="fr-FR" dirty="0" smtClean="0">
                <a:solidFill>
                  <a:srgbClr val="000090"/>
                </a:solidFill>
              </a:rPr>
              <a:t>(</a:t>
            </a:r>
            <a:r>
              <a:rPr lang="fr-FR" dirty="0" err="1" smtClean="0">
                <a:solidFill>
                  <a:srgbClr val="000090"/>
                </a:solidFill>
              </a:rPr>
              <a:t>Dèmosthène</a:t>
            </a:r>
            <a:r>
              <a:rPr lang="fr-FR" dirty="0">
                <a:solidFill>
                  <a:srgbClr val="000090"/>
                </a:solidFill>
              </a:rPr>
              <a:t>) – Mortel béni du sort, te voilà richement doué pour la politique.</a:t>
            </a:r>
          </a:p>
          <a:p>
            <a:pPr marL="800100" lvl="2" indent="0">
              <a:buNone/>
            </a:pPr>
            <a:endParaRPr lang="fr-FR" dirty="0">
              <a:solidFill>
                <a:srgbClr val="000090"/>
              </a:solidFill>
            </a:endParaRPr>
          </a:p>
          <a:p>
            <a:endParaRPr lang="fr-FR" dirty="0"/>
          </a:p>
        </p:txBody>
      </p:sp>
    </p:spTree>
    <p:extLst>
      <p:ext uri="{BB962C8B-B14F-4D97-AF65-F5344CB8AC3E}">
        <p14:creationId xmlns:p14="http://schemas.microsoft.com/office/powerpoint/2010/main" val="869243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dirty="0" smtClean="0"/>
              <a:t>Cléon </a:t>
            </a:r>
            <a:r>
              <a:rPr lang="fr-FR" dirty="0"/>
              <a:t>contre le </a:t>
            </a:r>
            <a:r>
              <a:rPr lang="fr-FR" dirty="0" smtClean="0"/>
              <a:t>charcutier (3)</a:t>
            </a:r>
            <a:endParaRPr lang="fr-FR" dirty="0"/>
          </a:p>
        </p:txBody>
      </p:sp>
      <p:sp>
        <p:nvSpPr>
          <p:cNvPr id="3" name="Espace réservé du contenu 2"/>
          <p:cNvSpPr>
            <a:spLocks noGrp="1"/>
          </p:cNvSpPr>
          <p:nvPr>
            <p:ph idx="1"/>
          </p:nvPr>
        </p:nvSpPr>
        <p:spPr>
          <a:xfrm>
            <a:off x="457200" y="1510921"/>
            <a:ext cx="8229600" cy="5540049"/>
          </a:xfrm>
        </p:spPr>
        <p:txBody>
          <a:bodyPr>
            <a:normAutofit/>
          </a:bodyPr>
          <a:lstStyle/>
          <a:p>
            <a:pPr marL="1257300" lvl="3" indent="0">
              <a:lnSpc>
                <a:spcPct val="90000"/>
              </a:lnSpc>
              <a:buNone/>
            </a:pPr>
            <a:r>
              <a:rPr lang="fr-FR" dirty="0" smtClean="0">
                <a:solidFill>
                  <a:srgbClr val="000090"/>
                </a:solidFill>
              </a:rPr>
              <a:t>Le </a:t>
            </a:r>
            <a:r>
              <a:rPr lang="fr-FR" dirty="0">
                <a:solidFill>
                  <a:srgbClr val="000090"/>
                </a:solidFill>
              </a:rPr>
              <a:t>Charcutier – Mais, mon bon, je n’ai pas fait ça d’études. Je connais mes lettres, et encore tant bien que mal.</a:t>
            </a:r>
          </a:p>
          <a:p>
            <a:pPr marL="1257300" lvl="3" indent="0">
              <a:lnSpc>
                <a:spcPct val="90000"/>
              </a:lnSpc>
              <a:buNone/>
            </a:pPr>
            <a:r>
              <a:rPr lang="fr-FR" dirty="0">
                <a:solidFill>
                  <a:srgbClr val="000090"/>
                </a:solidFill>
              </a:rPr>
              <a:t>Premier serviteur </a:t>
            </a:r>
            <a:r>
              <a:rPr lang="fr-FR" dirty="0" smtClean="0">
                <a:solidFill>
                  <a:srgbClr val="000090"/>
                </a:solidFill>
              </a:rPr>
              <a:t>(</a:t>
            </a:r>
            <a:r>
              <a:rPr lang="fr-FR" dirty="0" err="1" smtClean="0">
                <a:solidFill>
                  <a:srgbClr val="000090"/>
                </a:solidFill>
              </a:rPr>
              <a:t>Dèmosthène</a:t>
            </a:r>
            <a:r>
              <a:rPr lang="fr-FR" dirty="0">
                <a:solidFill>
                  <a:srgbClr val="000090"/>
                </a:solidFill>
              </a:rPr>
              <a:t>) – Voilà ton seul défaut, de les connaître « tant bien que mal ». Pour gouverner le peuple, il ne faut pas un homme pourvu d’une bonne culture et d’une bonne éducation. Il faut un ignorant doublé d’un coquin. Aussi aurais-tu tort de refuser ce que t’offrent les dieux par la voix des oracles. »</a:t>
            </a:r>
          </a:p>
          <a:p>
            <a:endParaRPr lang="fr-FR" dirty="0"/>
          </a:p>
        </p:txBody>
      </p:sp>
    </p:spTree>
    <p:extLst>
      <p:ext uri="{BB962C8B-B14F-4D97-AF65-F5344CB8AC3E}">
        <p14:creationId xmlns:p14="http://schemas.microsoft.com/office/powerpoint/2010/main" val="2143909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5400">
            <a:solidFill>
              <a:srgbClr val="000090"/>
            </a:solidFill>
          </a:ln>
        </p:spPr>
        <p:txBody>
          <a:bodyPr vert="horz" lIns="91440" tIns="45720" rIns="91440" bIns="45720" rtlCol="0" anchor="ctr">
            <a:normAutofit/>
          </a:bodyPr>
          <a:lstStyle/>
          <a:p>
            <a:r>
              <a:rPr lang="fr-FR" dirty="0" smtClean="0"/>
              <a:t>Cléon </a:t>
            </a:r>
            <a:r>
              <a:rPr lang="fr-FR" dirty="0"/>
              <a:t>contre le </a:t>
            </a:r>
            <a:r>
              <a:rPr lang="fr-FR" dirty="0" smtClean="0"/>
              <a:t>charcutier (4)</a:t>
            </a:r>
            <a:endParaRPr lang="fr-FR" dirty="0"/>
          </a:p>
        </p:txBody>
      </p:sp>
      <p:sp>
        <p:nvSpPr>
          <p:cNvPr id="3" name="Espace réservé du contenu 2"/>
          <p:cNvSpPr>
            <a:spLocks noGrp="1"/>
          </p:cNvSpPr>
          <p:nvPr>
            <p:ph idx="1"/>
          </p:nvPr>
        </p:nvSpPr>
        <p:spPr>
          <a:xfrm>
            <a:off x="457200" y="1718948"/>
            <a:ext cx="8229600" cy="4751742"/>
          </a:xfrm>
        </p:spPr>
        <p:txBody>
          <a:bodyPr>
            <a:normAutofit/>
          </a:bodyPr>
          <a:lstStyle/>
          <a:p>
            <a:pPr marL="0" indent="0" algn="ctr">
              <a:buNone/>
            </a:pPr>
            <a:r>
              <a:rPr lang="fr-FR" cap="all" dirty="0" smtClean="0">
                <a:solidFill>
                  <a:srgbClr val="FF0000"/>
                </a:solidFill>
              </a:rPr>
              <a:t>Quelles </a:t>
            </a:r>
            <a:r>
              <a:rPr lang="fr-FR" cap="all" dirty="0">
                <a:solidFill>
                  <a:srgbClr val="FF0000"/>
                </a:solidFill>
              </a:rPr>
              <a:t>sont les qualités requises pour gouverner le peuple, selon le premier serviteur </a:t>
            </a:r>
            <a:r>
              <a:rPr lang="fr-FR" cap="all" dirty="0" smtClean="0">
                <a:solidFill>
                  <a:srgbClr val="FF0000"/>
                </a:solidFill>
              </a:rPr>
              <a:t>? Quels sont les aspects comiques ? comment </a:t>
            </a:r>
            <a:r>
              <a:rPr lang="fr-FR" cap="all" dirty="0" smtClean="0">
                <a:solidFill>
                  <a:srgbClr val="FF0000"/>
                </a:solidFill>
              </a:rPr>
              <a:t>La critique politique est-elle exprimée ?</a:t>
            </a:r>
            <a:endParaRPr lang="fr-FR" cap="all" dirty="0">
              <a:solidFill>
                <a:srgbClr val="FF0000"/>
              </a:solidFill>
            </a:endParaRPr>
          </a:p>
          <a:p>
            <a:endParaRPr lang="fr-FR" dirty="0"/>
          </a:p>
        </p:txBody>
      </p:sp>
    </p:spTree>
    <p:extLst>
      <p:ext uri="{BB962C8B-B14F-4D97-AF65-F5344CB8AC3E}">
        <p14:creationId xmlns:p14="http://schemas.microsoft.com/office/powerpoint/2010/main" val="21985300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93131"/>
            <a:ext cx="8229600" cy="5364869"/>
          </a:xfrm>
        </p:spPr>
        <p:txBody>
          <a:bodyPr>
            <a:normAutofit/>
          </a:bodyPr>
          <a:lstStyle/>
          <a:p>
            <a:r>
              <a:rPr lang="fr-FR" dirty="0"/>
              <a:t>Ensuite, </a:t>
            </a:r>
            <a:r>
              <a:rPr lang="fr-FR" dirty="0" err="1" smtClean="0"/>
              <a:t>Dèmosthène</a:t>
            </a:r>
            <a:r>
              <a:rPr lang="fr-FR" dirty="0" smtClean="0"/>
              <a:t> </a:t>
            </a:r>
            <a:r>
              <a:rPr lang="fr-FR" dirty="0"/>
              <a:t>lit l’oracle au charcutier, c’est une</a:t>
            </a:r>
            <a:r>
              <a:rPr lang="fr-FR" b="1" dirty="0"/>
              <a:t> parodie d’oracle de Delphes</a:t>
            </a:r>
            <a:r>
              <a:rPr lang="fr-FR" dirty="0"/>
              <a:t>, dont se servait les </a:t>
            </a:r>
            <a:r>
              <a:rPr lang="fr-FR" dirty="0" smtClean="0"/>
              <a:t>démagogues.</a:t>
            </a:r>
          </a:p>
          <a:p>
            <a:r>
              <a:rPr lang="fr-FR" dirty="0" smtClean="0"/>
              <a:t>Le </a:t>
            </a:r>
            <a:r>
              <a:rPr lang="fr-FR" dirty="0"/>
              <a:t>dialogue reprend, et Aristophane en </a:t>
            </a:r>
            <a:r>
              <a:rPr lang="fr-FR" dirty="0" smtClean="0"/>
              <a:t>rajoute, </a:t>
            </a:r>
            <a:r>
              <a:rPr lang="fr-FR" dirty="0"/>
              <a:t>dans le portrait peu flatteur du </a:t>
            </a:r>
            <a:r>
              <a:rPr lang="fr-FR" dirty="0" smtClean="0"/>
              <a:t>démagogue, à travers une longue </a:t>
            </a:r>
            <a:r>
              <a:rPr lang="fr-FR" b="1" dirty="0" smtClean="0"/>
              <a:t>métaphore filée comparant charcuterie et politique</a:t>
            </a:r>
            <a:r>
              <a:rPr lang="fr-FR" dirty="0"/>
              <a:t> :</a:t>
            </a:r>
          </a:p>
          <a:p>
            <a:pPr marL="800100" lvl="2" indent="0">
              <a:buNone/>
            </a:pPr>
            <a:r>
              <a:rPr lang="fr-FR" dirty="0">
                <a:solidFill>
                  <a:srgbClr val="000090"/>
                </a:solidFill>
              </a:rPr>
              <a:t>« Le Charcutier – Eh bien, l’oracle me plaît. Mais je ne vois pas comment je serais capable de gouverner le peuple.</a:t>
            </a:r>
          </a:p>
          <a:p>
            <a:endParaRPr lang="fr-FR" dirty="0"/>
          </a:p>
        </p:txBody>
      </p:sp>
      <p:sp>
        <p:nvSpPr>
          <p:cNvPr id="6" name="Titre 1"/>
          <p:cNvSpPr txBox="1">
            <a:spLocks/>
          </p:cNvSpPr>
          <p:nvPr/>
        </p:nvSpPr>
        <p:spPr>
          <a:xfrm>
            <a:off x="457200" y="274638"/>
            <a:ext cx="8229600" cy="1028259"/>
          </a:xfrm>
          <a:prstGeom prst="rect">
            <a:avLst/>
          </a:prstGeom>
          <a:solidFill>
            <a:srgbClr val="FFFFFF"/>
          </a:solidFill>
          <a:ln w="25400">
            <a:solidFill>
              <a:srgbClr val="00009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dirty="0"/>
              <a:t>L</a:t>
            </a:r>
            <a:r>
              <a:rPr lang="fr-FR" sz="3200" dirty="0" smtClean="0"/>
              <a:t>e </a:t>
            </a:r>
            <a:r>
              <a:rPr lang="fr-FR" sz="3200" dirty="0" smtClean="0"/>
              <a:t>portrait du </a:t>
            </a:r>
            <a:r>
              <a:rPr lang="fr-FR" sz="3200" dirty="0" smtClean="0"/>
              <a:t>démagogue (1)</a:t>
            </a:r>
            <a:endParaRPr lang="fr-FR" sz="3200" dirty="0"/>
          </a:p>
        </p:txBody>
      </p:sp>
    </p:spTree>
    <p:extLst>
      <p:ext uri="{BB962C8B-B14F-4D97-AF65-F5344CB8AC3E}">
        <p14:creationId xmlns:p14="http://schemas.microsoft.com/office/powerpoint/2010/main" val="34291238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93131"/>
            <a:ext cx="8229600" cy="5364869"/>
          </a:xfrm>
        </p:spPr>
        <p:txBody>
          <a:bodyPr>
            <a:normAutofit/>
          </a:bodyPr>
          <a:lstStyle/>
          <a:p>
            <a:pPr marL="800100" lvl="2" indent="0">
              <a:buNone/>
            </a:pPr>
            <a:r>
              <a:rPr lang="fr-FR" sz="2800" dirty="0" smtClean="0">
                <a:solidFill>
                  <a:srgbClr val="000090"/>
                </a:solidFill>
              </a:rPr>
              <a:t>Premier </a:t>
            </a:r>
            <a:r>
              <a:rPr lang="fr-FR" sz="2800" dirty="0">
                <a:solidFill>
                  <a:srgbClr val="000090"/>
                </a:solidFill>
              </a:rPr>
              <a:t>serviteur </a:t>
            </a:r>
            <a:r>
              <a:rPr lang="fr-FR" sz="2800" dirty="0" smtClean="0">
                <a:solidFill>
                  <a:srgbClr val="000090"/>
                </a:solidFill>
              </a:rPr>
              <a:t>(</a:t>
            </a:r>
            <a:r>
              <a:rPr lang="fr-FR" sz="2800" dirty="0" err="1" smtClean="0">
                <a:solidFill>
                  <a:srgbClr val="000090"/>
                </a:solidFill>
              </a:rPr>
              <a:t>Dèmosthène</a:t>
            </a:r>
            <a:r>
              <a:rPr lang="fr-FR" sz="2800" dirty="0">
                <a:solidFill>
                  <a:srgbClr val="000090"/>
                </a:solidFill>
              </a:rPr>
              <a:t>) – Rien de plus bête. Ne cesse pas de faire ce que tu fais. Tu n’as qu’à tripatouiller les affaires, les boudiner toutes ensemble, et quant au peuple, pour te le concilier, il suffit que tu lui fasses une agréable petite cuisine de mots. Pour le reste, tu as ce qu’il faut pour le mener, savoir : une voix de canaille, une origine misérable, des manières de vagabond. Je te dis que tu as tout ce qu’il faut pour la politique. »</a:t>
            </a:r>
          </a:p>
          <a:p>
            <a:endParaRPr lang="fr-FR" dirty="0"/>
          </a:p>
        </p:txBody>
      </p:sp>
      <p:sp>
        <p:nvSpPr>
          <p:cNvPr id="6" name="Titre 1"/>
          <p:cNvSpPr txBox="1">
            <a:spLocks/>
          </p:cNvSpPr>
          <p:nvPr/>
        </p:nvSpPr>
        <p:spPr>
          <a:xfrm>
            <a:off x="457200" y="274638"/>
            <a:ext cx="8229600" cy="1028259"/>
          </a:xfrm>
          <a:prstGeom prst="rect">
            <a:avLst/>
          </a:prstGeom>
          <a:solidFill>
            <a:srgbClr val="FFFFFF"/>
          </a:solidFill>
          <a:ln w="25400">
            <a:solidFill>
              <a:srgbClr val="00009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dirty="0" smtClean="0"/>
              <a:t>Le </a:t>
            </a:r>
            <a:r>
              <a:rPr lang="fr-FR" sz="3200" dirty="0" smtClean="0"/>
              <a:t>portrait du </a:t>
            </a:r>
            <a:r>
              <a:rPr lang="fr-FR" sz="3200" dirty="0" smtClean="0"/>
              <a:t>démagogue (2)</a:t>
            </a:r>
            <a:endParaRPr lang="fr-FR" sz="3200" dirty="0"/>
          </a:p>
        </p:txBody>
      </p:sp>
    </p:spTree>
    <p:extLst>
      <p:ext uri="{BB962C8B-B14F-4D97-AF65-F5344CB8AC3E}">
        <p14:creationId xmlns:p14="http://schemas.microsoft.com/office/powerpoint/2010/main" val="30351003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465694"/>
            <a:ext cx="8292111" cy="2332946"/>
          </a:xfrm>
          <a:prstGeom prst="rect">
            <a:avLst/>
          </a:prstGeom>
          <a:solidFill>
            <a:schemeClr val="bg1">
              <a:lumMod val="50000"/>
            </a:schemeClr>
          </a:solidFill>
        </p:spPr>
        <p:txBody>
          <a:bodyPr vert="horz" wrap="square" lIns="91440" tIns="45720" rIns="91440" bIns="45720" rtlCol="0">
            <a:spAutoFit/>
          </a:bodyPr>
          <a:lstStyle/>
          <a:p>
            <a:pPr marL="342900" indent="-342900">
              <a:spcBef>
                <a:spcPct val="20000"/>
              </a:spcBef>
              <a:buFont typeface="Wingdings" charset="0"/>
              <a:buChar char="è"/>
            </a:pPr>
            <a:r>
              <a:rPr lang="fr-FR" sz="2800" dirty="0" smtClean="0">
                <a:solidFill>
                  <a:schemeClr val="bg1"/>
                </a:solidFill>
              </a:rPr>
              <a:t>Aristophane </a:t>
            </a:r>
            <a:r>
              <a:rPr lang="fr-FR" sz="2800" dirty="0">
                <a:solidFill>
                  <a:schemeClr val="bg1"/>
                </a:solidFill>
              </a:rPr>
              <a:t>pointe ici un des enjeux de la démocratie, l’accès aux pouvoirs de démagogues sans </a:t>
            </a:r>
            <a:r>
              <a:rPr lang="fr-FR" sz="2800" dirty="0" smtClean="0">
                <a:solidFill>
                  <a:schemeClr val="bg1"/>
                </a:solidFill>
              </a:rPr>
              <a:t>scrupule.</a:t>
            </a:r>
          </a:p>
          <a:p>
            <a:pPr marL="342900" indent="-342900">
              <a:spcBef>
                <a:spcPct val="20000"/>
              </a:spcBef>
              <a:buFont typeface="Wingdings" charset="0"/>
              <a:buChar char="è"/>
            </a:pPr>
            <a:r>
              <a:rPr lang="fr-FR" sz="2800" dirty="0" smtClean="0">
                <a:solidFill>
                  <a:schemeClr val="bg1"/>
                </a:solidFill>
              </a:rPr>
              <a:t>Il </a:t>
            </a:r>
            <a:r>
              <a:rPr lang="fr-FR" sz="2800" dirty="0">
                <a:solidFill>
                  <a:schemeClr val="bg1"/>
                </a:solidFill>
              </a:rPr>
              <a:t>accentue ici le trait pour produire un effet </a:t>
            </a:r>
            <a:r>
              <a:rPr lang="fr-FR" sz="2800" dirty="0" smtClean="0">
                <a:solidFill>
                  <a:schemeClr val="bg1"/>
                </a:solidFill>
              </a:rPr>
              <a:t>comique.</a:t>
            </a:r>
            <a:endParaRPr lang="fr-FR" sz="2800" dirty="0">
              <a:solidFill>
                <a:schemeClr val="bg1"/>
              </a:solidFill>
            </a:endParaRPr>
          </a:p>
        </p:txBody>
      </p:sp>
      <p:sp>
        <p:nvSpPr>
          <p:cNvPr id="6" name="Titre 1"/>
          <p:cNvSpPr>
            <a:spLocks noGrp="1"/>
          </p:cNvSpPr>
          <p:nvPr>
            <p:ph type="title"/>
          </p:nvPr>
        </p:nvSpPr>
        <p:spPr>
          <a:xfrm>
            <a:off x="457200" y="274638"/>
            <a:ext cx="8229600" cy="1028259"/>
          </a:xfrm>
          <a:ln w="25400">
            <a:solidFill>
              <a:srgbClr val="000090"/>
            </a:solidFill>
          </a:ln>
        </p:spPr>
        <p:txBody>
          <a:bodyPr vert="horz" lIns="91440" tIns="45720" rIns="91440" bIns="45720" rtlCol="0" anchor="ctr">
            <a:noAutofit/>
          </a:bodyPr>
          <a:lstStyle/>
          <a:p>
            <a:r>
              <a:rPr lang="fr-FR" sz="3200" dirty="0" smtClean="0"/>
              <a:t>Le </a:t>
            </a:r>
            <a:r>
              <a:rPr lang="fr-FR" sz="3200" dirty="0" smtClean="0"/>
              <a:t>portrait du </a:t>
            </a:r>
            <a:r>
              <a:rPr lang="fr-FR" sz="3200" dirty="0" smtClean="0"/>
              <a:t>démagogue (3)</a:t>
            </a:r>
            <a:endParaRPr lang="fr-FR" sz="3200" dirty="0"/>
          </a:p>
        </p:txBody>
      </p:sp>
    </p:spTree>
    <p:extLst>
      <p:ext uri="{BB962C8B-B14F-4D97-AF65-F5344CB8AC3E}">
        <p14:creationId xmlns:p14="http://schemas.microsoft.com/office/powerpoint/2010/main" val="37663353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40669"/>
          </a:xfrm>
          <a:ln w="25400">
            <a:solidFill>
              <a:srgbClr val="000090"/>
            </a:solidFill>
          </a:ln>
        </p:spPr>
        <p:txBody>
          <a:bodyPr vert="horz" lIns="91440" tIns="45720" rIns="91440" bIns="45720" rtlCol="0" anchor="ctr">
            <a:noAutofit/>
          </a:bodyPr>
          <a:lstStyle/>
          <a:p>
            <a:r>
              <a:rPr lang="fr-FR" sz="3200" dirty="0" smtClean="0"/>
              <a:t>Poursuite du duel entre Cléon et </a:t>
            </a:r>
            <a:r>
              <a:rPr lang="fr-FR" sz="3200" dirty="0" err="1" smtClean="0"/>
              <a:t>Agoracritos</a:t>
            </a:r>
            <a:r>
              <a:rPr lang="fr-FR" sz="3200" dirty="0" smtClean="0"/>
              <a:t> (1)</a:t>
            </a:r>
            <a:endParaRPr lang="fr-FR" sz="3200" dirty="0"/>
          </a:p>
        </p:txBody>
      </p:sp>
      <p:sp>
        <p:nvSpPr>
          <p:cNvPr id="3" name="Espace réservé du contenu 2"/>
          <p:cNvSpPr>
            <a:spLocks noGrp="1"/>
          </p:cNvSpPr>
          <p:nvPr>
            <p:ph idx="1"/>
          </p:nvPr>
        </p:nvSpPr>
        <p:spPr>
          <a:xfrm>
            <a:off x="457200" y="1576615"/>
            <a:ext cx="8229600" cy="4981664"/>
          </a:xfrm>
        </p:spPr>
        <p:txBody>
          <a:bodyPr>
            <a:normAutofit lnSpcReduction="10000"/>
          </a:bodyPr>
          <a:lstStyle/>
          <a:p>
            <a:r>
              <a:rPr lang="fr-FR" sz="2800" dirty="0"/>
              <a:t>Le </a:t>
            </a:r>
            <a:r>
              <a:rPr lang="fr-FR" sz="2800" b="1" dirty="0"/>
              <a:t>prologue</a:t>
            </a:r>
            <a:r>
              <a:rPr lang="fr-FR" sz="2800" dirty="0"/>
              <a:t> prend fin, c’est le début du </a:t>
            </a:r>
            <a:r>
              <a:rPr lang="fr-FR" sz="2800" b="1" dirty="0" err="1"/>
              <a:t>parodos</a:t>
            </a:r>
            <a:r>
              <a:rPr lang="fr-FR" sz="2800" dirty="0"/>
              <a:t>, avec l’entrée du chœur.</a:t>
            </a:r>
          </a:p>
          <a:p>
            <a:r>
              <a:rPr lang="fr-FR" sz="2800" dirty="0"/>
              <a:t>Cléon est appréhendé par le chœur qui incarne les cavaliers </a:t>
            </a:r>
            <a:r>
              <a:rPr lang="fr-FR" sz="2800" dirty="0" smtClean="0"/>
              <a:t>d‘Athènes.</a:t>
            </a:r>
          </a:p>
          <a:p>
            <a:r>
              <a:rPr lang="fr-FR" sz="2800" dirty="0" smtClean="0"/>
              <a:t>Le </a:t>
            </a:r>
            <a:r>
              <a:rPr lang="fr-FR" sz="2800" dirty="0"/>
              <a:t>coryphée, le chef du chœur, énonce tout ce qui est reproché à Cléon. Il l'accuse de manipuler </a:t>
            </a:r>
            <a:r>
              <a:rPr lang="fr-FR" sz="2800" dirty="0" smtClean="0"/>
              <a:t>les institutions de la démocratie </a:t>
            </a:r>
            <a:r>
              <a:rPr lang="fr-FR" sz="2800" dirty="0"/>
              <a:t>à des fins personnelles</a:t>
            </a:r>
            <a:r>
              <a:rPr lang="fr-FR" sz="2800" dirty="0" smtClean="0"/>
              <a:t>.</a:t>
            </a:r>
          </a:p>
          <a:p>
            <a:r>
              <a:rPr lang="fr-FR" dirty="0"/>
              <a:t>S’ensuit une joute entre Créon et le marchand de boudin. C’est </a:t>
            </a:r>
            <a:r>
              <a:rPr lang="fr-FR" b="1" dirty="0"/>
              <a:t>l’agôn</a:t>
            </a:r>
            <a:r>
              <a:rPr lang="fr-FR" dirty="0"/>
              <a:t>. Chacun s’accuse mutuellement de nuire aux intérêts de la Cité. Les deux personnages </a:t>
            </a:r>
            <a:r>
              <a:rPr lang="fr-FR" b="1" dirty="0"/>
              <a:t>rivalisent </a:t>
            </a:r>
            <a:r>
              <a:rPr lang="fr-FR" b="1" dirty="0" smtClean="0"/>
              <a:t>d’effronterie</a:t>
            </a:r>
            <a:endParaRPr lang="fr-FR" dirty="0"/>
          </a:p>
        </p:txBody>
      </p:sp>
    </p:spTree>
    <p:extLst>
      <p:ext uri="{BB962C8B-B14F-4D97-AF65-F5344CB8AC3E}">
        <p14:creationId xmlns:p14="http://schemas.microsoft.com/office/powerpoint/2010/main" val="19565086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40669"/>
          </a:xfrm>
          <a:ln w="25400">
            <a:solidFill>
              <a:srgbClr val="000090"/>
            </a:solidFill>
          </a:ln>
        </p:spPr>
        <p:txBody>
          <a:bodyPr vert="horz" lIns="91440" tIns="45720" rIns="91440" bIns="45720" rtlCol="0" anchor="ctr">
            <a:noAutofit/>
          </a:bodyPr>
          <a:lstStyle/>
          <a:p>
            <a:r>
              <a:rPr lang="fr-FR" sz="3200" dirty="0"/>
              <a:t>Poursuite du duel entre Cléon et </a:t>
            </a:r>
            <a:r>
              <a:rPr lang="fr-FR" sz="3200" dirty="0" err="1" smtClean="0"/>
              <a:t>Agoracrite</a:t>
            </a:r>
            <a:r>
              <a:rPr lang="fr-FR" sz="3200" dirty="0" smtClean="0"/>
              <a:t> (2)</a:t>
            </a:r>
            <a:endParaRPr lang="fr-FR" sz="3200" dirty="0"/>
          </a:p>
        </p:txBody>
      </p:sp>
      <p:sp>
        <p:nvSpPr>
          <p:cNvPr id="3" name="Espace réservé du contenu 2"/>
          <p:cNvSpPr>
            <a:spLocks noGrp="1"/>
          </p:cNvSpPr>
          <p:nvPr>
            <p:ph idx="1"/>
          </p:nvPr>
        </p:nvSpPr>
        <p:spPr>
          <a:xfrm>
            <a:off x="457200" y="1587562"/>
            <a:ext cx="8229600" cy="5047357"/>
          </a:xfrm>
        </p:spPr>
        <p:txBody>
          <a:bodyPr>
            <a:normAutofit/>
          </a:bodyPr>
          <a:lstStyle/>
          <a:p>
            <a:r>
              <a:rPr lang="fr-FR" sz="2800" dirty="0" smtClean="0"/>
              <a:t>Les </a:t>
            </a:r>
            <a:r>
              <a:rPr lang="fr-FR" sz="2800" dirty="0"/>
              <a:t>cavaliers déclarent vainqueur le marchand de boudin ; Cléon se précipite alors à la </a:t>
            </a:r>
            <a:r>
              <a:rPr lang="fr-FR" sz="2800" b="1" dirty="0" err="1"/>
              <a:t>Boulè</a:t>
            </a:r>
            <a:r>
              <a:rPr lang="fr-FR" sz="2800" dirty="0"/>
              <a:t> afin d'accuser tout le monde de </a:t>
            </a:r>
            <a:r>
              <a:rPr lang="fr-FR" sz="2800" dirty="0" smtClean="0"/>
              <a:t>trahison.</a:t>
            </a:r>
          </a:p>
          <a:p>
            <a:r>
              <a:rPr lang="fr-FR" sz="2800" dirty="0" smtClean="0"/>
              <a:t>Le </a:t>
            </a:r>
            <a:r>
              <a:rPr lang="fr-FR" sz="2800" dirty="0"/>
              <a:t>marchand de boudin se lance à sa poursuite et l’action s'interrompt pour une </a:t>
            </a:r>
            <a:r>
              <a:rPr lang="fr-FR" sz="2800" b="1" dirty="0"/>
              <a:t>parabase</a:t>
            </a:r>
            <a:r>
              <a:rPr lang="fr-FR" sz="2800" dirty="0"/>
              <a:t>, durant laquelle le Chœur s'avance pour s'adresser au public au nom de l'auteur</a:t>
            </a:r>
            <a:r>
              <a:rPr lang="fr-FR" sz="2800" dirty="0" smtClean="0"/>
              <a:t>.</a:t>
            </a:r>
            <a:endParaRPr lang="fr-FR" sz="2800" dirty="0"/>
          </a:p>
        </p:txBody>
      </p:sp>
    </p:spTree>
    <p:extLst>
      <p:ext uri="{BB962C8B-B14F-4D97-AF65-F5344CB8AC3E}">
        <p14:creationId xmlns:p14="http://schemas.microsoft.com/office/powerpoint/2010/main" val="32096945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04900"/>
          </a:xfrm>
          <a:ln w="25400">
            <a:solidFill>
              <a:srgbClr val="000090"/>
            </a:solidFill>
          </a:ln>
        </p:spPr>
        <p:txBody>
          <a:bodyPr vert="horz" lIns="91440" tIns="45720" rIns="91440" bIns="45720" rtlCol="0" anchor="ctr">
            <a:noAutofit/>
          </a:bodyPr>
          <a:lstStyle/>
          <a:p>
            <a:r>
              <a:rPr lang="fr-FR" sz="3200" dirty="0"/>
              <a:t>Poursuite du duel entre Cléon et </a:t>
            </a:r>
            <a:r>
              <a:rPr lang="fr-FR" sz="3200" dirty="0" err="1" smtClean="0"/>
              <a:t>Agoracrite</a:t>
            </a:r>
            <a:r>
              <a:rPr lang="fr-FR" sz="3200" dirty="0" smtClean="0"/>
              <a:t> (3)</a:t>
            </a:r>
            <a:endParaRPr lang="fr-FR" sz="3200" dirty="0"/>
          </a:p>
        </p:txBody>
      </p:sp>
      <p:sp>
        <p:nvSpPr>
          <p:cNvPr id="3" name="Espace réservé du contenu 2"/>
          <p:cNvSpPr>
            <a:spLocks noGrp="1"/>
          </p:cNvSpPr>
          <p:nvPr>
            <p:ph idx="1"/>
          </p:nvPr>
        </p:nvSpPr>
        <p:spPr>
          <a:xfrm>
            <a:off x="457200" y="1609462"/>
            <a:ext cx="8229600" cy="5167792"/>
          </a:xfrm>
        </p:spPr>
        <p:txBody>
          <a:bodyPr>
            <a:normAutofit/>
          </a:bodyPr>
          <a:lstStyle/>
          <a:p>
            <a:r>
              <a:rPr lang="fr-FR" sz="2800" dirty="0"/>
              <a:t>Les cavaliers livrent ensuite un discours en l'honneur des anciens, suivi d'un éloge des chevaux qui ont fourni une performance héroïque lors du récent assaut amphibie de Corinthe.</a:t>
            </a:r>
          </a:p>
          <a:p>
            <a:r>
              <a:rPr lang="fr-FR" sz="2800" dirty="0"/>
              <a:t>De retour à l'intrigue, le marchand de boudin rapporte aux cavaliers sa bataille avec Cléon pour le contrôle du Conseil. Il a vaincu </a:t>
            </a:r>
            <a:r>
              <a:rPr lang="fr-FR" sz="2800" dirty="0" smtClean="0"/>
              <a:t>Cléon.</a:t>
            </a:r>
          </a:p>
          <a:p>
            <a:r>
              <a:rPr lang="fr-FR" sz="2800" dirty="0" smtClean="0"/>
              <a:t>Le </a:t>
            </a:r>
            <a:r>
              <a:rPr lang="fr-FR" sz="2800" dirty="0"/>
              <a:t>récit du Charcutier montre une </a:t>
            </a:r>
            <a:r>
              <a:rPr lang="fr-FR" sz="2800" b="1" dirty="0"/>
              <a:t>surenchère de démagogie</a:t>
            </a:r>
            <a:r>
              <a:rPr lang="fr-FR" sz="2800" dirty="0"/>
              <a:t>, et notamment des promesses de don de nourriture, pour plaire au </a:t>
            </a:r>
            <a:r>
              <a:rPr lang="fr-FR" sz="2800" b="1" dirty="0"/>
              <a:t>Conseil des Cinq-cents</a:t>
            </a:r>
            <a:r>
              <a:rPr lang="fr-FR" sz="2800" dirty="0" smtClean="0"/>
              <a:t>.</a:t>
            </a:r>
            <a:endParaRPr lang="fr-FR" sz="2800" dirty="0"/>
          </a:p>
        </p:txBody>
      </p:sp>
    </p:spTree>
    <p:extLst>
      <p:ext uri="{BB962C8B-B14F-4D97-AF65-F5344CB8AC3E}">
        <p14:creationId xmlns:p14="http://schemas.microsoft.com/office/powerpoint/2010/main" val="2588121908"/>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5142</TotalTime>
  <Words>6322</Words>
  <Application>Microsoft Macintosh PowerPoint</Application>
  <PresentationFormat>Présentation à l'écran (4:3)</PresentationFormat>
  <Paragraphs>599</Paragraphs>
  <Slides>134</Slides>
  <Notes>2</Notes>
  <HiddenSlides>0</HiddenSlides>
  <MMClips>0</MMClips>
  <ScaleCrop>false</ScaleCrop>
  <HeadingPairs>
    <vt:vector size="4" baseType="variant">
      <vt:variant>
        <vt:lpstr>Thème</vt:lpstr>
      </vt:variant>
      <vt:variant>
        <vt:i4>1</vt:i4>
      </vt:variant>
      <vt:variant>
        <vt:lpstr>Titres des diapositives</vt:lpstr>
      </vt:variant>
      <vt:variant>
        <vt:i4>134</vt:i4>
      </vt:variant>
    </vt:vector>
  </HeadingPairs>
  <TitlesOfParts>
    <vt:vector size="135" baseType="lpstr">
      <vt:lpstr>Thème Office</vt:lpstr>
      <vt:lpstr>Cours de français-philosophie : « La démocratie » 2ème séquence - La démocratie athénienne et Aristophane</vt:lpstr>
      <vt:lpstr>Plan de la deuxième séquence</vt:lpstr>
      <vt:lpstr>Plan de la deuxième séquence</vt:lpstr>
      <vt:lpstr>Démocratie et philosophie à Athènes :   un paradoxe ?</vt:lpstr>
      <vt:lpstr>Démocratie et philosophie à Athènes :   un paradoxe ?</vt:lpstr>
      <vt:lpstr>Une double origine de la philosophie : entre initiation secrète et parole publique</vt:lpstr>
      <vt:lpstr>Une analogie entre la représentation du cosmos et celle de l’espace de la cité</vt:lpstr>
      <vt:lpstr>Vers un dénouement du paradoxe des relations entre démocratie et philosophie ?</vt:lpstr>
      <vt:lpstr>Plan de la deuxième séquence</vt:lpstr>
      <vt:lpstr>Plan de la deuxième séquence</vt:lpstr>
      <vt:lpstr>Quelques repères historiques : de l’âge du bronze à l’époque archaïque (1)</vt:lpstr>
      <vt:lpstr>Quelques repères historiques : de l’âge du bronze à l’époque archaïque (2)</vt:lpstr>
      <vt:lpstr>Quelques repères historiques : de la Grèce archaïque à la domination romaine</vt:lpstr>
      <vt:lpstr>Quelques repères historiques : la démocratie marquée par la guerre</vt:lpstr>
      <vt:lpstr>La démocratie et l’Athènes classique</vt:lpstr>
      <vt:lpstr>Plan de la deuxième séquence</vt:lpstr>
      <vt:lpstr>Athènes avant Solon : archontes et conseil de l’Aéropage</vt:lpstr>
      <vt:lpstr>Athènes avant Solon : une société aristocratique</vt:lpstr>
      <vt:lpstr>Solon face à la crise paysanne</vt:lpstr>
      <vt:lpstr>Les réformes de Solon, un pas vers la démocratie</vt:lpstr>
      <vt:lpstr>La découverte de la « proportion juste » (eunomia)</vt:lpstr>
      <vt:lpstr>Les réformes de Solon, un pas vers la démocratie</vt:lpstr>
      <vt:lpstr>Plan de la deuxième séquence</vt:lpstr>
      <vt:lpstr>La démocratie athénienne : entre fantasme et réalité</vt:lpstr>
      <vt:lpstr>La démocratie athénienne : entre fantasme et réalité</vt:lpstr>
      <vt:lpstr>Les innovations caractéristiques de la démocratie athénienne</vt:lpstr>
      <vt:lpstr>Une proportion minoritaire de citoyens à part entière</vt:lpstr>
      <vt:lpstr>Les réformes de Clisthène</vt:lpstr>
      <vt:lpstr>L’isonomie, principe clé de la démocratie athénienne</vt:lpstr>
      <vt:lpstr>La réorganisation territoriale et la création de dix grandes tribus</vt:lpstr>
      <vt:lpstr>Une réorganisation territoriale autour de l’unité de base du dème</vt:lpstr>
      <vt:lpstr>Une réorganisation territoriale pour limiter le pouvoir des familles aristocratiques</vt:lpstr>
      <vt:lpstr>La réorganisation par Clisthène des institutions</vt:lpstr>
      <vt:lpstr>Les institutions de la démocratie athénienne : l’Ecclésia</vt:lpstr>
      <vt:lpstr>Les institutions de la démocratie athénienne : la Boulè ou Conseil des Cinq-Cents</vt:lpstr>
      <vt:lpstr>Les institutions de la démocratie athénienne : le tribunal de l’Héliée</vt:lpstr>
      <vt:lpstr>L’ostracisme, une mesure destinée à limiter le risque de guerre civile</vt:lpstr>
      <vt:lpstr>Plan de la deuxième séquence</vt:lpstr>
      <vt:lpstr>Naissance d’une réflexion collective sur les mérites et limites de la démocratie</vt:lpstr>
      <vt:lpstr>Hérodote, Enquête, III, §80 : éloge de la démocratie</vt:lpstr>
      <vt:lpstr>L’esprit de la démocratie selon Thucydide</vt:lpstr>
      <vt:lpstr>Les valeurs de la démocratie, selon Thucydide</vt:lpstr>
      <vt:lpstr>Les valeurs de la démocratie, selon Thucydide</vt:lpstr>
      <vt:lpstr>Plan de la deuxième séquence</vt:lpstr>
      <vt:lpstr>Plan de la deuxième séquence</vt:lpstr>
      <vt:lpstr>Les difficultés structurelles de la démocratie</vt:lpstr>
      <vt:lpstr>L’apathie démocratique : le manque d’implication des citoyens</vt:lpstr>
      <vt:lpstr>La « solution » du misthos</vt:lpstr>
      <vt:lpstr>Le misthos en question</vt:lpstr>
      <vt:lpstr>L’influence du leader : l’exemple de Périclès</vt:lpstr>
      <vt:lpstr>Le « procès des stratèges » ou l’instabilité démocratique</vt:lpstr>
      <vt:lpstr>Les tentatives de renversement du pouvoir</vt:lpstr>
      <vt:lpstr>Les difficultés de la démocratie athénienne</vt:lpstr>
      <vt:lpstr>Plan de la deuxième séquence</vt:lpstr>
      <vt:lpstr>La critique platonicienne de la démocratie</vt:lpstr>
      <vt:lpstr>La critique platonicienne de la démocratie</vt:lpstr>
      <vt:lpstr>L’utopie platonicienne : la domination de l’âme sur le corps</vt:lpstr>
      <vt:lpstr>L’utopie platonicienne : les trois classes correspondant aux trois parties de l’âme</vt:lpstr>
      <vt:lpstr>La faiblesse de la démocratie selon Platon</vt:lpstr>
      <vt:lpstr>L’homme démocratique, selon Platon </vt:lpstr>
      <vt:lpstr>L’homme démocratique, selon Platon </vt:lpstr>
      <vt:lpstr>L’héritage politique de Platon</vt:lpstr>
      <vt:lpstr>Plan de la deuxième séquence</vt:lpstr>
      <vt:lpstr>Les régimes politiques et leur déviation selon Aristote</vt:lpstr>
      <vt:lpstr>Tableau des trois régimes politiques et de leur déviation, selon Aristote</vt:lpstr>
      <vt:lpstr>Une valorisation relative de la politeia, aux dépens de la démocratie</vt:lpstr>
      <vt:lpstr>Plan de la deuxième séquence</vt:lpstr>
      <vt:lpstr>Plan de la deuxième séquence</vt:lpstr>
      <vt:lpstr>Le contexte politique : une période trouble</vt:lpstr>
      <vt:lpstr>La vie et la carrière d’Aristophane</vt:lpstr>
      <vt:lpstr>La « comédie ancienne » : une portée politique</vt:lpstr>
      <vt:lpstr>La « comédie ancienne » : Aristophane, seul auteur dont nous avons conservé des pièces</vt:lpstr>
      <vt:lpstr>La « comédie ancienne », dérivée du cômos</vt:lpstr>
      <vt:lpstr>Le théâtre à Athènes : une institution qui rassemble la communauté</vt:lpstr>
      <vt:lpstr>Le rôle civique du théâtre à Athènes</vt:lpstr>
      <vt:lpstr>Des comédiens non professionnels</vt:lpstr>
      <vt:lpstr>Le théâtre de Dionysos</vt:lpstr>
      <vt:lpstr>Les moments d’une comédie ancienne (1)</vt:lpstr>
      <vt:lpstr>Les moments d’une comédie ancienne (2)</vt:lpstr>
      <vt:lpstr>Plan de la deuxième séquence</vt:lpstr>
      <vt:lpstr>Présentation des Cavaliers</vt:lpstr>
      <vt:lpstr>Les Cavaliers face au démagogue Cléon</vt:lpstr>
      <vt:lpstr>Cléon, une figure de va-t-en-guerre</vt:lpstr>
      <vt:lpstr>Cléon, une figure populaire grâce à une victoire militaire</vt:lpstr>
      <vt:lpstr>Une légitimité remise en cause par Aristophane dans Les Cavaliers</vt:lpstr>
      <vt:lpstr>Cléon, une figure populaire grâce à l’augmentation du misthos</vt:lpstr>
      <vt:lpstr>Cléon, une cible bien identifiée dans la pièce</vt:lpstr>
      <vt:lpstr>Les autres personnages et la situation initiale (1)</vt:lpstr>
      <vt:lpstr>Les autres personnages et la situation initiale (2)</vt:lpstr>
      <vt:lpstr>Cléon contre le charcutier (1)</vt:lpstr>
      <vt:lpstr>Cléon contre le charcutier (2)</vt:lpstr>
      <vt:lpstr>Cléon contre le charcutier (3)</vt:lpstr>
      <vt:lpstr>Cléon contre le charcutier (4)</vt:lpstr>
      <vt:lpstr>Présentation PowerPoint</vt:lpstr>
      <vt:lpstr>Présentation PowerPoint</vt:lpstr>
      <vt:lpstr>Le portrait du démagogue (3)</vt:lpstr>
      <vt:lpstr>Poursuite du duel entre Cléon et Agoracritos (1)</vt:lpstr>
      <vt:lpstr>Poursuite du duel entre Cléon et Agoracrite (2)</vt:lpstr>
      <vt:lpstr>Poursuite du duel entre Cléon et Agoracrite (3)</vt:lpstr>
      <vt:lpstr>Poursuite du duel entre Cléon et Agoracrite (4)</vt:lpstr>
      <vt:lpstr>Le démagogue comparé à une mauvaise nourrice</vt:lpstr>
      <vt:lpstr>La critique des va-t-en-guerre (1)</vt:lpstr>
      <vt:lpstr>La critique des va-t-en-guerre (2)</vt:lpstr>
      <vt:lpstr>La manipulation criminelle de charges onéreuses</vt:lpstr>
      <vt:lpstr>Surenchère comique et satire politique</vt:lpstr>
      <vt:lpstr>Le portrait du peuple : une naïveté…</vt:lpstr>
      <vt:lpstr>… toute relative</vt:lpstr>
      <vt:lpstr>La défaite de Cléon (1)</vt:lpstr>
      <vt:lpstr>La défaite de Cléon (2)</vt:lpstr>
      <vt:lpstr>La justification de la critique à travers la comédie</vt:lpstr>
      <vt:lpstr>Le rajeunissement de Dèmos et la conclusion (1)</vt:lpstr>
      <vt:lpstr>Le rajeunissement de Dèmos et la conclusion (2)</vt:lpstr>
      <vt:lpstr>Rappel des enjeux politiques de la pièce</vt:lpstr>
      <vt:lpstr>Rappel des enjeux politiques de la pièce</vt:lpstr>
      <vt:lpstr>Rappel des enjeux politiques de la pièce</vt:lpstr>
      <vt:lpstr>Plan de la deuxième séquence</vt:lpstr>
      <vt:lpstr>Contexte de L’Assemblée des femmes</vt:lpstr>
      <vt:lpstr>Résumé de L’Assemblée des femmes (1)</vt:lpstr>
      <vt:lpstr>Résumé de L’Assemblée des femmes (2)</vt:lpstr>
      <vt:lpstr>La question des femmes chez Aristophane, détour par Lysistrata</vt:lpstr>
      <vt:lpstr> La critique de la dérive de la démocratie athénienne : l’ambivalence des arguments (1)</vt:lpstr>
      <vt:lpstr> La critique de la dérive de la démocratie athénienne : l’ambivalence des arguments (2)</vt:lpstr>
      <vt:lpstr>Retour à la question du misthos</vt:lpstr>
      <vt:lpstr>De lointains échos de cette question dans les démocraties modernes ?</vt:lpstr>
      <vt:lpstr>Une utopie collectiviste ?</vt:lpstr>
      <vt:lpstr>La dégradation du politique en domestique</vt:lpstr>
      <vt:lpstr>La situation des femmes à Athènes</vt:lpstr>
      <vt:lpstr>La place des femmes dans la culture grecque antique : rappels sur le Banquet</vt:lpstr>
      <vt:lpstr>La place des femmes dans la culture grecque antique : rappels mythologiques</vt:lpstr>
      <vt:lpstr>La place des femmes dans la culture grecque antique : le mythe de Pandore</vt:lpstr>
      <vt:lpstr>La place des femmes dans la culture grecque antique : l’Iliade et l’Odyssée</vt:lpstr>
      <vt:lpstr>Ouverture contemporaine : The Dinner Party de Judy Chicago</vt:lpstr>
      <vt:lpstr>Ouverture contemporaine : The Dinner Party de Judy Chicago</vt:lpstr>
      <vt:lpstr>Remarques sur l’interprétation de la littérature, en particulier la littérature antique</vt:lpstr>
    </vt:vector>
  </TitlesOfParts>
  <Company>hL sarl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 de français-philosophie : « L’amour » </dc:title>
  <dc:creator>Michel Weinberg</dc:creator>
  <cp:lastModifiedBy>Michel Weinberg</cp:lastModifiedBy>
  <cp:revision>472</cp:revision>
  <dcterms:created xsi:type="dcterms:W3CDTF">2018-08-23T15:44:23Z</dcterms:created>
  <dcterms:modified xsi:type="dcterms:W3CDTF">2019-12-20T15:13:20Z</dcterms:modified>
</cp:coreProperties>
</file>