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 alt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42" d="100"/>
          <a:sy n="142" d="100"/>
        </p:scale>
        <p:origin x="-5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numCol="1"/>
          <a:lstStyle/>
          <a:p>
            <a:r>
              <a:rPr lang="fr-FR" alt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numCol="1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alt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721CD7D2-235E-6540-B2D9-A99B6DDE55BB}" type="datetimeFigureOut">
              <a:rPr lang="fr-FR" altLang="fr-FR" smtClean="0"/>
              <a:t>15/03/20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5F7DC194-9D92-7742-8492-0D70E444CD35}" type="slidenum">
              <a:rPr lang="fr-FR" altLang="fr-FR" smtClean="0"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82252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r-FR" alt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721CD7D2-235E-6540-B2D9-A99B6DDE55BB}" type="datetimeFigureOut">
              <a:rPr lang="fr-FR" altLang="fr-FR" smtClean="0"/>
              <a:t>15/03/20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5F7DC194-9D92-7742-8492-0D70E444CD35}" type="slidenum">
              <a:rPr lang="fr-FR" altLang="fr-FR" smtClean="0"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91171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 numCol="1"/>
          <a:lstStyle/>
          <a:p>
            <a:r>
              <a:rPr lang="fr-FR" alt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numCol="1"/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721CD7D2-235E-6540-B2D9-A99B6DDE55BB}" type="datetimeFigureOut">
              <a:rPr lang="fr-FR" altLang="fr-FR" smtClean="0"/>
              <a:t>15/03/20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5F7DC194-9D92-7742-8492-0D70E444CD35}" type="slidenum">
              <a:rPr lang="fr-FR" altLang="fr-FR" smtClean="0"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21026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r-FR" alt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721CD7D2-235E-6540-B2D9-A99B6DDE55BB}" type="datetimeFigureOut">
              <a:rPr lang="fr-FR" altLang="fr-FR" smtClean="0"/>
              <a:t>15/03/20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5F7DC194-9D92-7742-8492-0D70E444CD35}" type="slidenum">
              <a:rPr lang="fr-FR" altLang="fr-FR" smtClean="0"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30206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numCol="1" anchor="t"/>
          <a:lstStyle>
            <a:lvl1pPr algn="l">
              <a:defRPr sz="4000" b="1" cap="all"/>
            </a:lvl1pPr>
          </a:lstStyle>
          <a:p>
            <a:r>
              <a:rPr lang="fr-FR" alt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numCol="1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alt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721CD7D2-235E-6540-B2D9-A99B6DDE55BB}" type="datetimeFigureOut">
              <a:rPr lang="fr-FR" altLang="fr-FR" smtClean="0"/>
              <a:t>15/03/20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5F7DC194-9D92-7742-8492-0D70E444CD35}" type="slidenum">
              <a:rPr lang="fr-FR" altLang="fr-FR" smtClean="0"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33646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r-FR" alt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numCol="1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numCol="1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721CD7D2-235E-6540-B2D9-A99B6DDE55BB}" type="datetimeFigureOut">
              <a:rPr lang="fr-FR" altLang="fr-FR" smtClean="0"/>
              <a:t>15/03/20</a:t>
            </a:fld>
            <a:endParaRPr lang="fr-FR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5F7DC194-9D92-7742-8492-0D70E444CD35}" type="slidenum">
              <a:rPr lang="fr-FR" altLang="fr-FR" smtClean="0"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16159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numCol="1"/>
          <a:lstStyle>
            <a:lvl1pPr>
              <a:defRPr/>
            </a:lvl1pPr>
          </a:lstStyle>
          <a:p>
            <a:r>
              <a:rPr lang="fr-FR" alt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alt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numCol="1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alt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numCol="1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721CD7D2-235E-6540-B2D9-A99B6DDE55BB}" type="datetimeFigureOut">
              <a:rPr lang="fr-FR" altLang="fr-FR" smtClean="0"/>
              <a:t>15/03/20</a:t>
            </a:fld>
            <a:endParaRPr lang="fr-FR" alt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5F7DC194-9D92-7742-8492-0D70E444CD35}" type="slidenum">
              <a:rPr lang="fr-FR" altLang="fr-FR" smtClean="0"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37433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r-FR" alt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721CD7D2-235E-6540-B2D9-A99B6DDE55BB}" type="datetimeFigureOut">
              <a:rPr lang="fr-FR" altLang="fr-FR" smtClean="0"/>
              <a:t>15/03/20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5F7DC194-9D92-7742-8492-0D70E444CD35}" type="slidenum">
              <a:rPr lang="fr-FR" altLang="fr-FR" smtClean="0"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81250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721CD7D2-235E-6540-B2D9-A99B6DDE55BB}" type="datetimeFigureOut">
              <a:rPr lang="fr-FR" altLang="fr-FR" smtClean="0"/>
              <a:t>15/03/20</a:t>
            </a:fld>
            <a:endParaRPr lang="fr-FR" alt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5F7DC194-9D92-7742-8492-0D70E444CD35}" type="slidenum">
              <a:rPr lang="fr-FR" altLang="fr-FR" smtClean="0"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25667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numCol="1" anchor="b"/>
          <a:lstStyle>
            <a:lvl1pPr algn="l">
              <a:defRPr sz="2000" b="1"/>
            </a:lvl1pPr>
          </a:lstStyle>
          <a:p>
            <a:r>
              <a:rPr lang="fr-FR" alt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numCol="1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alt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721CD7D2-235E-6540-B2D9-A99B6DDE55BB}" type="datetimeFigureOut">
              <a:rPr lang="fr-FR" altLang="fr-FR" smtClean="0"/>
              <a:t>15/03/20</a:t>
            </a:fld>
            <a:endParaRPr lang="fr-FR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5F7DC194-9D92-7742-8492-0D70E444CD35}" type="slidenum">
              <a:rPr lang="fr-FR" altLang="fr-FR" smtClean="0"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20028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numCol="1" anchor="b"/>
          <a:lstStyle>
            <a:lvl1pPr algn="l">
              <a:defRPr sz="2000" b="1"/>
            </a:lvl1pPr>
          </a:lstStyle>
          <a:p>
            <a:r>
              <a:rPr lang="fr-FR" alt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numCol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alt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numCol="1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alt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721CD7D2-235E-6540-B2D9-A99B6DDE55BB}" type="datetimeFigureOut">
              <a:rPr lang="fr-FR" altLang="fr-FR" smtClean="0"/>
              <a:t>15/03/20</a:t>
            </a:fld>
            <a:endParaRPr lang="fr-FR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5F7DC194-9D92-7742-8492-0D70E444CD35}" type="slidenum">
              <a:rPr lang="fr-FR" altLang="fr-FR" smtClean="0"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03459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fr-FR" alt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CD7D2-235E-6540-B2D9-A99B6DDE55BB}" type="datetimeFigureOut">
              <a:rPr lang="fr-FR" altLang="fr-FR" smtClean="0"/>
              <a:t>15/03/20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DC194-9D92-7742-8492-0D70E444CD35}" type="slidenum">
              <a:rPr lang="fr-FR" altLang="fr-FR" smtClean="0"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57991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 alt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vuefranaiseanthropologiexyz.com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numCol="1"/>
          <a:lstStyle/>
          <a:p>
            <a:r>
              <a:rPr lang="fr-FR" altLang="fr-FR" dirty="0"/>
              <a:t>Recommandations pour le « Projet journalistique »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numCol="1"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45360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numCol="1">
            <a:normAutofit fontScale="90000"/>
          </a:bodyPr>
          <a:lstStyle/>
          <a:p>
            <a:r>
              <a:rPr lang="fr-FR" altLang="fr-FR" dirty="0"/>
              <a:t>1) Ayez bien en tête l’esprit de l’exercice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r>
              <a:rPr lang="fr-FR" altLang="fr-FR" dirty="0"/>
              <a:t>Ce projet a bout but de vous amener à produire une </a:t>
            </a:r>
            <a:r>
              <a:rPr lang="fr-FR" altLang="fr-FR" b="1" dirty="0"/>
              <a:t>synthèse</a:t>
            </a:r>
            <a:r>
              <a:rPr lang="fr-FR" altLang="fr-FR" dirty="0"/>
              <a:t>, claire et précise, d’une </a:t>
            </a:r>
            <a:r>
              <a:rPr lang="fr-FR" altLang="fr-FR" b="1" dirty="0"/>
              <a:t>problématique judicieusement choisie</a:t>
            </a:r>
            <a:r>
              <a:rPr lang="fr-FR" altLang="fr-FR" dirty="0"/>
              <a:t>.</a:t>
            </a:r>
          </a:p>
          <a:p>
            <a:r>
              <a:rPr lang="fr-FR" altLang="fr-FR" dirty="0"/>
              <a:t>En </a:t>
            </a:r>
            <a:r>
              <a:rPr lang="fr-FR" altLang="fr-FR" b="1" dirty="0"/>
              <a:t>un article d’une à deux pages articulant différentes sources d’information</a:t>
            </a:r>
            <a:r>
              <a:rPr lang="fr-FR" altLang="fr-FR" dirty="0"/>
              <a:t>, vous devez donner les moyens à un lecteur de comprendre rapidement </a:t>
            </a:r>
            <a:r>
              <a:rPr lang="fr-FR" altLang="fr-FR" b="1" dirty="0"/>
              <a:t>l’essentiel des enjeux du problème</a:t>
            </a:r>
            <a:r>
              <a:rPr lang="fr-FR" alt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444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5330"/>
          </a:xfrm>
        </p:spPr>
        <p:txBody>
          <a:bodyPr numCol="1">
            <a:normAutofit/>
          </a:bodyPr>
          <a:lstStyle/>
          <a:p>
            <a:r>
              <a:rPr lang="fr-FR" altLang="fr-FR" dirty="0"/>
              <a:t>2) Le choix du sujet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1033"/>
            <a:ext cx="8423356" cy="5596967"/>
          </a:xfrm>
        </p:spPr>
        <p:txBody>
          <a:bodyPr numCol="1">
            <a:normAutofit fontScale="70000" lnSpcReduction="20000"/>
          </a:bodyPr>
          <a:lstStyle/>
          <a:p>
            <a:pPr marL="0" indent="0" algn="just">
              <a:buNone/>
            </a:pPr>
            <a:r>
              <a:rPr lang="fr-FR" altLang="fr-FR" b="1" dirty="0"/>
              <a:t>Trois pièges à éviter :</a:t>
            </a:r>
          </a:p>
          <a:p>
            <a:pPr algn="just"/>
            <a:r>
              <a:rPr lang="fr-FR" altLang="fr-FR" b="1" dirty="0"/>
              <a:t>La polémique maladroitement traitée</a:t>
            </a:r>
            <a:r>
              <a:rPr lang="fr-FR" altLang="fr-FR" dirty="0"/>
              <a:t>.</a:t>
            </a:r>
          </a:p>
          <a:p>
            <a:pPr lvl="1" algn="just"/>
            <a:r>
              <a:rPr lang="fr-FR" altLang="fr-FR" dirty="0"/>
              <a:t>Certains ont choisi des sujets très polémiques, comme « l’affaire Mila ». C’est votre droit, mais ces sujets sont difficiles à traiter. Ils exigent une grande rigueur intellectuelle dans le maniement des sources et la rédaction de l’article.</a:t>
            </a:r>
          </a:p>
          <a:p>
            <a:pPr lvl="1" algn="just"/>
            <a:r>
              <a:rPr lang="fr-FR" altLang="fr-FR" dirty="0"/>
              <a:t>Evitez les provocations gratuites, en adoptant un ton délibérément polémique, il ne vous est pas demandé d’écrire un article satirique.</a:t>
            </a:r>
          </a:p>
          <a:p>
            <a:pPr algn="just"/>
            <a:r>
              <a:rPr lang="fr-FR" altLang="fr-FR" b="1" dirty="0"/>
              <a:t>La réduction à l’actualité</a:t>
            </a:r>
            <a:endParaRPr lang="fr-FR" altLang="fr-FR" dirty="0"/>
          </a:p>
          <a:p>
            <a:pPr lvl="1" algn="just"/>
            <a:r>
              <a:rPr lang="fr-FR" altLang="fr-FR" dirty="0"/>
              <a:t>Si le sujet est ancré dans l’actualité immédiate, il faut dépasser la seule actualité pour proposer une véritable analyse de portée plus générale.</a:t>
            </a:r>
          </a:p>
          <a:p>
            <a:pPr lvl="1" algn="just"/>
            <a:r>
              <a:rPr lang="fr-FR" altLang="fr-FR" dirty="0"/>
              <a:t>Sur les grèves, par exemple, quels sont les enjeux sociaux, politiques, économiques, etc. ?</a:t>
            </a:r>
          </a:p>
          <a:p>
            <a:pPr algn="just"/>
            <a:r>
              <a:rPr lang="fr-FR" altLang="fr-FR" b="1" dirty="0"/>
              <a:t>L’excès de généralité</a:t>
            </a:r>
            <a:r>
              <a:rPr lang="fr-FR" altLang="fr-FR" dirty="0"/>
              <a:t>.</a:t>
            </a:r>
          </a:p>
          <a:p>
            <a:pPr lvl="1" algn="just"/>
            <a:r>
              <a:rPr lang="fr-FR" altLang="fr-FR" dirty="0"/>
              <a:t>A l’inverse, évitez la généralité excessive. Ne vous perdez pas dans des considérations trop vagues.</a:t>
            </a:r>
          </a:p>
          <a:p>
            <a:pPr lvl="1" algn="just"/>
            <a:r>
              <a:rPr lang="fr-FR" altLang="fr-FR" dirty="0"/>
              <a:t>Pour cela, ayez un axe clair. N’oubliez pas que vous avez au maximum deux pages pour traiter le sujet et qu’il faut donc aller rapidement à l’essentiel.</a:t>
            </a:r>
          </a:p>
        </p:txBody>
      </p:sp>
    </p:spTree>
    <p:extLst>
      <p:ext uri="{BB962C8B-B14F-4D97-AF65-F5344CB8AC3E}">
        <p14:creationId xmlns:p14="http://schemas.microsoft.com/office/powerpoint/2010/main" val="1234390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7241"/>
          </a:xfrm>
        </p:spPr>
        <p:txBody>
          <a:bodyPr numCol="1">
            <a:normAutofit/>
          </a:bodyPr>
          <a:lstStyle/>
          <a:p>
            <a:r>
              <a:rPr lang="fr-FR" altLang="fr-FR" dirty="0"/>
              <a:t>3) La recherche des sources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5996"/>
            <a:ext cx="8459382" cy="5642003"/>
          </a:xfrm>
        </p:spPr>
        <p:txBody>
          <a:bodyPr numCol="1">
            <a:normAutofit fontScale="85000" lnSpcReduction="20000"/>
          </a:bodyPr>
          <a:lstStyle/>
          <a:p>
            <a:r>
              <a:rPr lang="fr-FR" altLang="fr-FR" dirty="0"/>
              <a:t>Attention à la </a:t>
            </a:r>
            <a:r>
              <a:rPr lang="fr-FR" altLang="fr-FR" b="1" dirty="0"/>
              <a:t>qualité</a:t>
            </a:r>
            <a:r>
              <a:rPr lang="fr-FR" altLang="fr-FR" dirty="0"/>
              <a:t> </a:t>
            </a:r>
            <a:r>
              <a:rPr lang="fr-FR" altLang="fr-FR" b="1" dirty="0"/>
              <a:t>des sources </a:t>
            </a:r>
            <a:r>
              <a:rPr lang="fr-FR" altLang="fr-FR" dirty="0"/>
              <a:t>:</a:t>
            </a:r>
          </a:p>
          <a:p>
            <a:pPr lvl="1"/>
            <a:r>
              <a:rPr lang="fr-FR" altLang="fr-FR" dirty="0"/>
              <a:t>Evitez les blogs si l’auteur n’est pas un spécialiste reconnu du sujet.</a:t>
            </a:r>
          </a:p>
          <a:p>
            <a:pPr lvl="1"/>
            <a:r>
              <a:rPr lang="en-US" dirty="0" err="1"/>
              <a:t>Soyez</a:t>
            </a:r>
            <a:r>
              <a:rPr lang="en-US" dirty="0"/>
              <a:t> vigilant avec</a:t>
            </a:r>
            <a:r>
              <a:rPr lang="fr-FR" altLang="fr-FR" dirty="0"/>
              <a:t> les informations émises par des acteurs qui ont des intérêts partisans sur un sujet : par exemple, un énergéticien sur une question environnementale, etc.</a:t>
            </a:r>
          </a:p>
          <a:p>
            <a:pPr lvl="1"/>
            <a:r>
              <a:rPr lang="fr-FR" altLang="fr-FR" dirty="0"/>
              <a:t>Pour des sujets complexes, utilisez des sources suffisamment précises. Par exemple, des sources universitaires, en allant sur les plateformes : </a:t>
            </a:r>
            <a:r>
              <a:rPr lang="fr-FR" altLang="fr-FR" u="sng" dirty="0" err="1"/>
              <a:t>cairn.info</a:t>
            </a:r>
            <a:r>
              <a:rPr lang="fr-FR" altLang="fr-FR" dirty="0"/>
              <a:t>, </a:t>
            </a:r>
            <a:r>
              <a:rPr lang="fr-FR" altLang="fr-FR" u="sng" dirty="0" err="1"/>
              <a:t>journals.openedition.org</a:t>
            </a:r>
            <a:r>
              <a:rPr lang="fr-FR" altLang="fr-FR" dirty="0"/>
              <a:t>, </a:t>
            </a:r>
            <a:r>
              <a:rPr lang="fr-FR" altLang="fr-FR" u="sng" dirty="0" err="1"/>
              <a:t>persee.fr</a:t>
            </a:r>
            <a:r>
              <a:rPr lang="fr-FR" altLang="fr-FR" dirty="0"/>
              <a:t> ou </a:t>
            </a:r>
            <a:r>
              <a:rPr lang="fr-FR" altLang="fr-FR" u="sng" dirty="0" err="1"/>
              <a:t>erudit.org</a:t>
            </a:r>
            <a:r>
              <a:rPr lang="fr-FR" altLang="fr-FR" dirty="0"/>
              <a:t>.</a:t>
            </a:r>
          </a:p>
          <a:p>
            <a:r>
              <a:rPr lang="fr-FR" altLang="fr-FR" dirty="0"/>
              <a:t>Attention à la </a:t>
            </a:r>
            <a:r>
              <a:rPr lang="fr-FR" altLang="fr-FR" b="1" dirty="0"/>
              <a:t>variété des sources</a:t>
            </a:r>
            <a:r>
              <a:rPr lang="fr-FR" altLang="fr-FR" dirty="0"/>
              <a:t>.</a:t>
            </a:r>
          </a:p>
          <a:p>
            <a:pPr lvl="1"/>
            <a:r>
              <a:rPr lang="fr-FR" altLang="fr-FR" dirty="0"/>
              <a:t>N’utilisez pas des sources redondantes (par exemple, plusieurs fois le même journal).</a:t>
            </a:r>
          </a:p>
          <a:p>
            <a:pPr lvl="1"/>
            <a:r>
              <a:rPr lang="fr-FR" altLang="fr-FR" dirty="0"/>
              <a:t>N’hésitez pas à recourir à des sources de tonalité politique différente, par exemple : </a:t>
            </a:r>
            <a:r>
              <a:rPr lang="fr-FR" altLang="fr-FR" i="1" dirty="0"/>
              <a:t>L’humanité</a:t>
            </a:r>
            <a:r>
              <a:rPr lang="fr-FR" altLang="fr-FR" dirty="0"/>
              <a:t> et </a:t>
            </a:r>
            <a:r>
              <a:rPr lang="fr-FR" altLang="fr-FR" i="1" dirty="0"/>
              <a:t>Le Figaro</a:t>
            </a:r>
            <a:r>
              <a:rPr lang="fr-FR" altLang="fr-FR" dirty="0"/>
              <a:t>, pour mettre en lumière les différents points de vue.</a:t>
            </a:r>
          </a:p>
        </p:txBody>
      </p:sp>
    </p:spTree>
    <p:extLst>
      <p:ext uri="{BB962C8B-B14F-4D97-AF65-F5344CB8AC3E}">
        <p14:creationId xmlns:p14="http://schemas.microsoft.com/office/powerpoint/2010/main" val="3208128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1359"/>
          </a:xfrm>
        </p:spPr>
        <p:txBody>
          <a:bodyPr numCol="1">
            <a:normAutofit/>
          </a:bodyPr>
          <a:lstStyle/>
          <a:p>
            <a:r>
              <a:rPr lang="fr-FR" altLang="fr-FR" dirty="0"/>
              <a:t>4) Le mise en valeur des sources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5996"/>
            <a:ext cx="8229600" cy="5642003"/>
          </a:xfrm>
        </p:spPr>
        <p:txBody>
          <a:bodyPr numCol="1">
            <a:normAutofit fontScale="70000" lnSpcReduction="20000"/>
          </a:bodyPr>
          <a:lstStyle/>
          <a:p>
            <a:r>
              <a:rPr lang="fr-FR" altLang="fr-FR" dirty="0"/>
              <a:t>Indiquez bien vos sources </a:t>
            </a:r>
            <a:r>
              <a:rPr lang="fr-FR" altLang="fr-FR" b="1" dirty="0"/>
              <a:t>dans le corps de l’article </a:t>
            </a:r>
            <a:r>
              <a:rPr lang="fr-FR" altLang="fr-FR" u="sng" dirty="0"/>
              <a:t>et</a:t>
            </a:r>
            <a:r>
              <a:rPr lang="fr-FR" altLang="fr-FR" dirty="0"/>
              <a:t> </a:t>
            </a:r>
            <a:r>
              <a:rPr lang="fr-FR" altLang="fr-FR" b="1" dirty="0"/>
              <a:t>en</a:t>
            </a:r>
            <a:r>
              <a:rPr lang="fr-FR" altLang="fr-FR" dirty="0"/>
              <a:t> </a:t>
            </a:r>
            <a:r>
              <a:rPr lang="fr-FR" altLang="fr-FR" b="1" dirty="0"/>
              <a:t>bibliographie</a:t>
            </a:r>
            <a:r>
              <a:rPr lang="fr-FR" altLang="fr-FR" dirty="0"/>
              <a:t>.</a:t>
            </a:r>
          </a:p>
          <a:p>
            <a:r>
              <a:rPr lang="fr-FR" altLang="fr-FR" dirty="0"/>
              <a:t>Dans le corps de l’article, indiquez la source de la manière suivante. Après l’information concernée, écrivez ainsi entre parenthèses : (nom de l’auteur ou des auteurs, date).</a:t>
            </a:r>
          </a:p>
          <a:p>
            <a:pPr lvl="1"/>
            <a:r>
              <a:rPr lang="fr-FR" altLang="fr-FR" dirty="0"/>
              <a:t>Exemple (fictif) : </a:t>
            </a:r>
            <a:r>
              <a:rPr lang="fr-FR" altLang="fr-FR" dirty="0">
                <a:solidFill>
                  <a:srgbClr val="0000FF"/>
                </a:solidFill>
              </a:rPr>
              <a:t>L’apprentissage profond permet aujourd’hui de créer des tableaux qui inventent leur propre style (Dupont, 2018)</a:t>
            </a:r>
          </a:p>
          <a:p>
            <a:r>
              <a:rPr lang="fr-FR" altLang="fr-FR" dirty="0"/>
              <a:t>La bibliographie doit impérativement être construite ainsi, pour chaque référence :</a:t>
            </a:r>
          </a:p>
          <a:p>
            <a:pPr lvl="1"/>
            <a:r>
              <a:rPr lang="fr-FR" altLang="fr-FR" dirty="0"/>
              <a:t>Nom et prénom de l’auteur ou des auteurs, « titre de l’article », </a:t>
            </a:r>
            <a:r>
              <a:rPr lang="fr-FR" altLang="fr-FR" i="1" dirty="0"/>
              <a:t>Nom du</a:t>
            </a:r>
            <a:r>
              <a:rPr lang="fr-FR" altLang="fr-FR" dirty="0"/>
              <a:t> </a:t>
            </a:r>
            <a:r>
              <a:rPr lang="fr-FR" altLang="fr-FR" i="1" dirty="0"/>
              <a:t>journal ou de la revue</a:t>
            </a:r>
            <a:r>
              <a:rPr lang="fr-FR" altLang="fr-FR" dirty="0"/>
              <a:t>, date – et si le source est en ligne, indication de l’URL suivie de la date de votre consultation.</a:t>
            </a:r>
          </a:p>
          <a:p>
            <a:pPr lvl="1"/>
            <a:r>
              <a:rPr lang="fr-FR" altLang="fr-FR" dirty="0"/>
              <a:t>Exemple (fictif) : </a:t>
            </a:r>
            <a:r>
              <a:rPr lang="fr-FR" altLang="fr-FR" dirty="0">
                <a:solidFill>
                  <a:srgbClr val="0000FF"/>
                </a:solidFill>
              </a:rPr>
              <a:t>DUPONT, Jean, « L’ intelligence artificielle appliquée à l’art », </a:t>
            </a:r>
            <a:r>
              <a:rPr lang="fr-FR" altLang="fr-FR" i="1" dirty="0">
                <a:solidFill>
                  <a:srgbClr val="0000FF"/>
                </a:solidFill>
              </a:rPr>
              <a:t>Revue française d’esthétique</a:t>
            </a:r>
            <a:r>
              <a:rPr lang="fr-FR" altLang="fr-FR" dirty="0">
                <a:solidFill>
                  <a:srgbClr val="0000FF"/>
                </a:solidFill>
              </a:rPr>
              <a:t>, janvier 2018, n°123, URL : </a:t>
            </a:r>
            <a:r>
              <a:rPr lang="fr-FR" altLang="fr-FR" dirty="0">
                <a:solidFill>
                  <a:srgbClr val="0000FF"/>
                </a:solidFill>
                <a:hlinkClick r:id="rId2"/>
              </a:rPr>
              <a:t>www.revuefranaisedesthetiquexyz.com</a:t>
            </a:r>
            <a:r>
              <a:rPr lang="fr-FR" altLang="fr-FR" dirty="0">
                <a:solidFill>
                  <a:srgbClr val="0000FF"/>
                </a:solidFill>
              </a:rPr>
              <a:t> [dernière consultation : le 3 mars 2020]</a:t>
            </a:r>
            <a:endParaRPr lang="fr-FR" altLang="fr-FR" dirty="0"/>
          </a:p>
          <a:p>
            <a:r>
              <a:rPr lang="fr-FR" altLang="fr-FR" dirty="0"/>
              <a:t>Les entrées de la bibliographie sont ensuite organisées thématiquement, alphabétiquement ou chronologiquement.</a:t>
            </a:r>
          </a:p>
        </p:txBody>
      </p:sp>
    </p:spTree>
    <p:extLst>
      <p:ext uri="{BB962C8B-B14F-4D97-AF65-F5344CB8AC3E}">
        <p14:creationId xmlns:p14="http://schemas.microsoft.com/office/powerpoint/2010/main" val="3368558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fr-FR" altLang="fr-FR" dirty="0"/>
              <a:t>5) Comment éviter le plagiat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37151"/>
            <a:ext cx="8229600" cy="5101294"/>
          </a:xfrm>
        </p:spPr>
        <p:txBody>
          <a:bodyPr numCol="1">
            <a:normAutofit fontScale="92500" lnSpcReduction="20000"/>
          </a:bodyPr>
          <a:lstStyle/>
          <a:p>
            <a:r>
              <a:rPr lang="fr-FR" altLang="fr-FR" b="1" u="sng" dirty="0">
                <a:solidFill>
                  <a:srgbClr val="FF0000"/>
                </a:solidFill>
              </a:rPr>
              <a:t>Tout plagiat entraînera systématiquement zéro</a:t>
            </a:r>
            <a:r>
              <a:rPr lang="fr-FR" altLang="fr-FR" dirty="0">
                <a:solidFill>
                  <a:srgbClr val="FF0000"/>
                </a:solidFill>
              </a:rPr>
              <a:t>.</a:t>
            </a:r>
            <a:r>
              <a:rPr lang="fr-FR" altLang="fr-FR" dirty="0"/>
              <a:t> Le plagiat n’est ni plus ni moins que du vol intellectuel.</a:t>
            </a:r>
          </a:p>
          <a:p>
            <a:r>
              <a:rPr lang="fr-FR" altLang="fr-FR" dirty="0"/>
              <a:t>Pour éviter le plagiat il faut :</a:t>
            </a:r>
          </a:p>
          <a:p>
            <a:pPr lvl="1"/>
            <a:r>
              <a:rPr lang="fr-FR" altLang="fr-FR" sz="3200" b="1" u="sng" dirty="0">
                <a:solidFill>
                  <a:srgbClr val="FF0000"/>
                </a:solidFill>
              </a:rPr>
              <a:t>indiquer toutes les références utilisées</a:t>
            </a:r>
            <a:r>
              <a:rPr lang="fr-FR" altLang="fr-FR" sz="3200" dirty="0"/>
              <a:t>, à la suite de chaque argument ou information, ainsi qu’à la fin en bibliographie.</a:t>
            </a:r>
          </a:p>
          <a:p>
            <a:pPr lvl="1"/>
            <a:r>
              <a:rPr lang="fr-FR" altLang="fr-FR" sz="3200" b="1" u="sng" dirty="0">
                <a:solidFill>
                  <a:srgbClr val="FF0000"/>
                </a:solidFill>
              </a:rPr>
              <a:t>ne pas citer </a:t>
            </a:r>
            <a:r>
              <a:rPr lang="fr-FR" altLang="fr-FR" sz="3200" dirty="0"/>
              <a:t>– c’est-à-dire copier-coller un passage venant d’un article – </a:t>
            </a:r>
            <a:r>
              <a:rPr lang="fr-FR" altLang="fr-FR" sz="3200" b="1" u="sng" dirty="0">
                <a:solidFill>
                  <a:srgbClr val="FF0000"/>
                </a:solidFill>
              </a:rPr>
              <a:t>sans utiliser des guillemets </a:t>
            </a:r>
            <a:r>
              <a:rPr lang="fr-FR" altLang="fr-FR" sz="3200" dirty="0"/>
              <a:t>(les guillemets n’étant </a:t>
            </a:r>
            <a:r>
              <a:rPr lang="fr-FR" altLang="fr-FR" sz="3200"/>
              <a:t>pas </a:t>
            </a:r>
            <a:r>
              <a:rPr lang="en-US" altLang="fr-FR" sz="3200"/>
              <a:t>appropriés</a:t>
            </a:r>
            <a:r>
              <a:rPr lang="fr-FR" altLang="fr-FR" sz="3200"/>
              <a:t> </a:t>
            </a:r>
            <a:r>
              <a:rPr lang="fr-FR" altLang="fr-FR" sz="3200" dirty="0"/>
              <a:t>en cas de reformulation de votre part).</a:t>
            </a:r>
            <a:endParaRPr lang="fr-FR" altLang="fr-FR" sz="3600" dirty="0"/>
          </a:p>
          <a:p>
            <a:pPr lvl="1"/>
            <a:endParaRPr lang="fr-FR" altLang="fr-FR" dirty="0"/>
          </a:p>
          <a:p>
            <a:pPr lvl="1"/>
            <a:endParaRPr lang="fr-FR" altLang="fr-FR" dirty="0"/>
          </a:p>
          <a:p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113555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numCol="1">
            <a:normAutofit fontScale="90000"/>
          </a:bodyPr>
          <a:lstStyle/>
          <a:p>
            <a:r>
              <a:rPr lang="fr-FR" altLang="fr-FR" dirty="0"/>
              <a:t>6) Recommandations pour la rédaction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75025"/>
            <a:ext cx="8229600" cy="5320849"/>
          </a:xfrm>
        </p:spPr>
        <p:txBody>
          <a:bodyPr numCol="1">
            <a:normAutofit fontScale="85000" lnSpcReduction="10000"/>
          </a:bodyPr>
          <a:lstStyle/>
          <a:p>
            <a:r>
              <a:rPr lang="fr-FR" altLang="fr-FR" dirty="0"/>
              <a:t>Votre article ne doit pas dépasser </a:t>
            </a:r>
            <a:r>
              <a:rPr lang="fr-FR" altLang="fr-FR" b="1" dirty="0"/>
              <a:t>une à deux pages au maximum</a:t>
            </a:r>
            <a:r>
              <a:rPr lang="fr-FR" altLang="fr-FR" dirty="0"/>
              <a:t>, sans compter la bibliographie finale.</a:t>
            </a:r>
          </a:p>
          <a:p>
            <a:r>
              <a:rPr lang="fr-FR" altLang="fr-FR" dirty="0"/>
              <a:t>Choisissez </a:t>
            </a:r>
            <a:r>
              <a:rPr lang="fr-FR" altLang="fr-FR" b="1" dirty="0"/>
              <a:t>5 sources (4 à 7 sources au maximum), </a:t>
            </a:r>
            <a:r>
              <a:rPr lang="fr-FR" altLang="fr-FR" dirty="0"/>
              <a:t>c’est-à-dire 5 articles que vous allez utiliser et/ou citer. Vous pouvez le faire plusieurs fois pour chaque article.</a:t>
            </a:r>
          </a:p>
          <a:p>
            <a:r>
              <a:rPr lang="fr-FR" altLang="fr-FR" b="1" dirty="0"/>
              <a:t>Ne multipliez pas les citations</a:t>
            </a:r>
            <a:r>
              <a:rPr lang="fr-FR" altLang="fr-FR" dirty="0"/>
              <a:t>. Si quelques citations sont permises, privilégiez la reformulation du propos.</a:t>
            </a:r>
          </a:p>
          <a:p>
            <a:r>
              <a:rPr lang="fr-FR" altLang="fr-FR" b="1" dirty="0"/>
              <a:t>Indiquez bien votre problématique et votre plan en introduction. Une brève conclusion viendra résumer le propos.</a:t>
            </a:r>
          </a:p>
          <a:p>
            <a:r>
              <a:rPr lang="fr-FR" altLang="fr-FR" dirty="0"/>
              <a:t>Des annexes facultatives peuvent contenir illustrations et iconographie, avec l’indication des références.</a:t>
            </a:r>
          </a:p>
          <a:p>
            <a:pPr marL="0" indent="0">
              <a:buNone/>
            </a:pPr>
            <a:endParaRPr lang="fr-FR" altLang="fr-FR" b="1" dirty="0"/>
          </a:p>
          <a:p>
            <a:endParaRPr lang="fr-FR" altLang="fr-FR" dirty="0"/>
          </a:p>
          <a:p>
            <a:endParaRPr lang="fr-FR" altLang="fr-FR" dirty="0"/>
          </a:p>
          <a:p>
            <a:pPr lvl="1"/>
            <a:endParaRPr lang="fr-FR" altLang="fr-FR" dirty="0"/>
          </a:p>
          <a:p>
            <a:pPr lvl="1"/>
            <a:endParaRPr lang="fr-FR" altLang="fr-FR" dirty="0"/>
          </a:p>
          <a:p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94963727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numCol="1"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 numCol="1"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437</Words>
  <Application>Microsoft Macintosh PowerPoint</Application>
  <PresentationFormat>Présentation à l'écran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Recommandations pour le « Projet journalistique »</vt:lpstr>
      <vt:lpstr>1) Ayez bien en tête l’esprit de l’exercice</vt:lpstr>
      <vt:lpstr>2) Le choix du sujet</vt:lpstr>
      <vt:lpstr>3) La recherche des sources</vt:lpstr>
      <vt:lpstr>4) Le mise en valeur des sources</vt:lpstr>
      <vt:lpstr>5) Comment éviter le plagiat ?</vt:lpstr>
      <vt:lpstr>6) Recommandations pour la rédaction</vt:lpstr>
    </vt:vector>
  </TitlesOfParts>
  <Company>hL sarl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Recommandations pour le « Projet journalistique »</dc:title>
  <dc:creator>Michel Weinberg</dc:creator>
  <cp:lastModifiedBy>Michel Weinberg</cp:lastModifiedBy>
  <cp:revision>23</cp:revision>
  <dcterms:created xsi:type="dcterms:W3CDTF">2020-02-19T14:26:35Z</dcterms:created>
  <dcterms:modified xsi:type="dcterms:W3CDTF">2020-03-15T18:49:34Z</dcterms:modified>
</cp:coreProperties>
</file>