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4"/>
  </p:notesMasterIdLst>
  <p:sldIdLst>
    <p:sldId id="256" r:id="rId2"/>
    <p:sldId id="342" r:id="rId3"/>
    <p:sldId id="389" r:id="rId4"/>
    <p:sldId id="457" r:id="rId5"/>
    <p:sldId id="344" r:id="rId6"/>
    <p:sldId id="386" r:id="rId7"/>
    <p:sldId id="387" r:id="rId8"/>
    <p:sldId id="405" r:id="rId9"/>
    <p:sldId id="430" r:id="rId10"/>
    <p:sldId id="431" r:id="rId11"/>
    <p:sldId id="439" r:id="rId12"/>
    <p:sldId id="390" r:id="rId13"/>
    <p:sldId id="391" r:id="rId14"/>
    <p:sldId id="432" r:id="rId15"/>
    <p:sldId id="433" r:id="rId16"/>
    <p:sldId id="435" r:id="rId17"/>
    <p:sldId id="392" r:id="rId18"/>
    <p:sldId id="440" r:id="rId19"/>
    <p:sldId id="393" r:id="rId20"/>
    <p:sldId id="442" r:id="rId21"/>
    <p:sldId id="441" r:id="rId22"/>
    <p:sldId id="456" r:id="rId23"/>
    <p:sldId id="396" r:id="rId24"/>
    <p:sldId id="427" r:id="rId25"/>
    <p:sldId id="378" r:id="rId26"/>
    <p:sldId id="397" r:id="rId27"/>
    <p:sldId id="455" r:id="rId28"/>
    <p:sldId id="347" r:id="rId29"/>
    <p:sldId id="406" r:id="rId30"/>
    <p:sldId id="472" r:id="rId31"/>
    <p:sldId id="475" r:id="rId32"/>
    <p:sldId id="443" r:id="rId33"/>
    <p:sldId id="398" r:id="rId34"/>
    <p:sldId id="350" r:id="rId35"/>
    <p:sldId id="410" r:id="rId36"/>
    <p:sldId id="351" r:id="rId37"/>
    <p:sldId id="352" r:id="rId38"/>
    <p:sldId id="444" r:id="rId39"/>
    <p:sldId id="446" r:id="rId40"/>
    <p:sldId id="409" r:id="rId41"/>
    <p:sldId id="353" r:id="rId42"/>
    <p:sldId id="473" r:id="rId43"/>
    <p:sldId id="407" r:id="rId44"/>
    <p:sldId id="354" r:id="rId45"/>
    <p:sldId id="483" r:id="rId46"/>
    <p:sldId id="445" r:id="rId47"/>
    <p:sldId id="411" r:id="rId48"/>
    <p:sldId id="355" r:id="rId49"/>
    <p:sldId id="417" r:id="rId50"/>
    <p:sldId id="474" r:id="rId51"/>
    <p:sldId id="356" r:id="rId52"/>
    <p:sldId id="418" r:id="rId53"/>
    <p:sldId id="447" r:id="rId54"/>
    <p:sldId id="412" r:id="rId55"/>
    <p:sldId id="357" r:id="rId56"/>
    <p:sldId id="358" r:id="rId57"/>
    <p:sldId id="448" r:id="rId58"/>
    <p:sldId id="459" r:id="rId59"/>
    <p:sldId id="484" r:id="rId60"/>
    <p:sldId id="460" r:id="rId61"/>
    <p:sldId id="449" r:id="rId62"/>
    <p:sldId id="465" r:id="rId63"/>
    <p:sldId id="359" r:id="rId64"/>
    <p:sldId id="437" r:id="rId65"/>
    <p:sldId id="428" r:id="rId66"/>
    <p:sldId id="429" r:id="rId67"/>
    <p:sldId id="450" r:id="rId68"/>
    <p:sldId id="399" r:id="rId69"/>
    <p:sldId id="413" r:id="rId70"/>
    <p:sldId id="361" r:id="rId71"/>
    <p:sldId id="362" r:id="rId72"/>
    <p:sldId id="476" r:id="rId73"/>
    <p:sldId id="464" r:id="rId74"/>
    <p:sldId id="485" r:id="rId75"/>
    <p:sldId id="363" r:id="rId76"/>
    <p:sldId id="467" r:id="rId77"/>
    <p:sldId id="364" r:id="rId78"/>
    <p:sldId id="365" r:id="rId79"/>
    <p:sldId id="461" r:id="rId80"/>
    <p:sldId id="462" r:id="rId81"/>
    <p:sldId id="366" r:id="rId82"/>
    <p:sldId id="468" r:id="rId83"/>
    <p:sldId id="367" r:id="rId84"/>
    <p:sldId id="451" r:id="rId85"/>
    <p:sldId id="368" r:id="rId86"/>
    <p:sldId id="369" r:id="rId87"/>
    <p:sldId id="477" r:id="rId88"/>
    <p:sldId id="370" r:id="rId89"/>
    <p:sldId id="452" r:id="rId90"/>
    <p:sldId id="414" r:id="rId91"/>
    <p:sldId id="371" r:id="rId92"/>
    <p:sldId id="469" r:id="rId93"/>
    <p:sldId id="372" r:id="rId94"/>
    <p:sldId id="374" r:id="rId95"/>
    <p:sldId id="470" r:id="rId96"/>
    <p:sldId id="479" r:id="rId97"/>
    <p:sldId id="375" r:id="rId98"/>
    <p:sldId id="478" r:id="rId99"/>
    <p:sldId id="458" r:id="rId100"/>
    <p:sldId id="373" r:id="rId101"/>
    <p:sldId id="400" r:id="rId102"/>
    <p:sldId id="415" r:id="rId103"/>
    <p:sldId id="382" r:id="rId104"/>
    <p:sldId id="383" r:id="rId105"/>
    <p:sldId id="419" r:id="rId106"/>
    <p:sldId id="420" r:id="rId107"/>
    <p:sldId id="421" r:id="rId108"/>
    <p:sldId id="471" r:id="rId109"/>
    <p:sldId id="422" r:id="rId110"/>
    <p:sldId id="423" r:id="rId111"/>
    <p:sldId id="424" r:id="rId112"/>
    <p:sldId id="425" r:id="rId113"/>
    <p:sldId id="453" r:id="rId114"/>
    <p:sldId id="376" r:id="rId115"/>
    <p:sldId id="454" r:id="rId116"/>
    <p:sldId id="416" r:id="rId117"/>
    <p:sldId id="402" r:id="rId118"/>
    <p:sldId id="463" r:id="rId119"/>
    <p:sldId id="403" r:id="rId120"/>
    <p:sldId id="480" r:id="rId121"/>
    <p:sldId id="482" r:id="rId122"/>
    <p:sldId id="404" r:id="rId12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5F9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25" d="100"/>
          <a:sy n="125" d="100"/>
        </p:scale>
        <p:origin x="-1040" y="-5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20" Type="http://schemas.openxmlformats.org/officeDocument/2006/relationships/slide" Target="slides/slide119.xml"/><Relationship Id="rId121" Type="http://schemas.openxmlformats.org/officeDocument/2006/relationships/slide" Target="slides/slide120.xml"/><Relationship Id="rId122" Type="http://schemas.openxmlformats.org/officeDocument/2006/relationships/slide" Target="slides/slide121.xml"/><Relationship Id="rId123" Type="http://schemas.openxmlformats.org/officeDocument/2006/relationships/slide" Target="slides/slide122.xml"/><Relationship Id="rId124" Type="http://schemas.openxmlformats.org/officeDocument/2006/relationships/notesMaster" Target="notesMasters/notesMaster1.xml"/><Relationship Id="rId125" Type="http://schemas.openxmlformats.org/officeDocument/2006/relationships/printerSettings" Target="printerSettings/printerSettings1.bin"/><Relationship Id="rId126" Type="http://schemas.openxmlformats.org/officeDocument/2006/relationships/presProps" Target="presProps.xml"/><Relationship Id="rId127" Type="http://schemas.openxmlformats.org/officeDocument/2006/relationships/viewProps" Target="viewProps.xml"/><Relationship Id="rId128" Type="http://schemas.openxmlformats.org/officeDocument/2006/relationships/theme" Target="theme/theme1.xml"/><Relationship Id="rId12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00" Type="http://schemas.openxmlformats.org/officeDocument/2006/relationships/slide" Target="slides/slide9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slide" Target="slides/slide113.xml"/><Relationship Id="rId115" Type="http://schemas.openxmlformats.org/officeDocument/2006/relationships/slide" Target="slides/slide114.xml"/><Relationship Id="rId116" Type="http://schemas.openxmlformats.org/officeDocument/2006/relationships/slide" Target="slides/slide115.xml"/><Relationship Id="rId117" Type="http://schemas.openxmlformats.org/officeDocument/2006/relationships/slide" Target="slides/slide116.xml"/><Relationship Id="rId118" Type="http://schemas.openxmlformats.org/officeDocument/2006/relationships/slide" Target="slides/slide117.xml"/><Relationship Id="rId119" Type="http://schemas.openxmlformats.org/officeDocument/2006/relationships/slide" Target="slides/slide1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6FFB40-B931-4A40-B591-7130A5B39B40}" type="datetimeFigureOut">
              <a:rPr lang="fr-FR" smtClean="0"/>
              <a:t>15/03/20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1F534C-A9D0-7A42-AF1A-06E0D83D4241}" type="slidenum">
              <a:rPr lang="fr-FR" smtClean="0"/>
              <a:t>‹#›</a:t>
            </a:fld>
            <a:endParaRPr lang="fr-FR"/>
          </a:p>
        </p:txBody>
      </p:sp>
    </p:spTree>
    <p:extLst>
      <p:ext uri="{BB962C8B-B14F-4D97-AF65-F5344CB8AC3E}">
        <p14:creationId xmlns:p14="http://schemas.microsoft.com/office/powerpoint/2010/main" val="18488669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4B31CA-486E-5E44-A2A0-4BF2A7A6CD0C}" type="slidenum">
              <a:rPr lang="fr-FR" smtClean="0"/>
              <a:t>‹#›</a:t>
            </a:fld>
            <a:endParaRPr lang="fr-FR"/>
          </a:p>
        </p:txBody>
      </p:sp>
      <p:sp>
        <p:nvSpPr>
          <p:cNvPr id="8" name="Rectangle 7"/>
          <p:cNvSpPr/>
          <p:nvPr userDrawn="1"/>
        </p:nvSpPr>
        <p:spPr>
          <a:xfrm>
            <a:off x="0" y="0"/>
            <a:ext cx="9144000" cy="168610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3576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199537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37661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228600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65352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7A4FA24-F486-BB49-A564-A5D45A89EB71}" type="datetimeFigureOut">
              <a:rPr lang="fr-FR" smtClean="0"/>
              <a:t>15/03/20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167345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7A4FA24-F486-BB49-A564-A5D45A89EB71}" type="datetimeFigureOut">
              <a:rPr lang="fr-FR" smtClean="0"/>
              <a:t>15/03/20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208900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77A4FA24-F486-BB49-A564-A5D45A89EB71}" type="datetimeFigureOut">
              <a:rPr lang="fr-FR" smtClean="0"/>
              <a:t>15/03/20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1358543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7A4FA24-F486-BB49-A564-A5D45A89EB71}" type="datetimeFigureOut">
              <a:rPr lang="fr-FR" smtClean="0"/>
              <a:t>15/03/20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2000020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7A4FA24-F486-BB49-A564-A5D45A89EB71}" type="datetimeFigureOut">
              <a:rPr lang="fr-FR" smtClean="0"/>
              <a:t>15/03/20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295394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7A4FA24-F486-BB49-A564-A5D45A89EB71}" type="datetimeFigureOut">
              <a:rPr lang="fr-FR" smtClean="0"/>
              <a:t>15/03/20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E4B31CA-486E-5E44-A2A0-4BF2A7A6CD0C}" type="slidenum">
              <a:rPr lang="fr-FR" smtClean="0"/>
              <a:t>‹#›</a:t>
            </a:fld>
            <a:endParaRPr lang="fr-FR"/>
          </a:p>
        </p:txBody>
      </p:sp>
    </p:spTree>
    <p:extLst>
      <p:ext uri="{BB962C8B-B14F-4D97-AF65-F5344CB8AC3E}">
        <p14:creationId xmlns:p14="http://schemas.microsoft.com/office/powerpoint/2010/main" val="540389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151092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457200" y="274638"/>
            <a:ext cx="8229600" cy="1143000"/>
          </a:xfrm>
          <a:prstGeom prst="rect">
            <a:avLst/>
          </a:prstGeom>
          <a:solidFill>
            <a:srgbClr val="FFFFFF"/>
          </a:solidFill>
          <a:ln w="12700" cmpd="sng">
            <a:solidFill>
              <a:schemeClr val="tx2"/>
            </a:solidFill>
          </a:ln>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4FA24-F486-BB49-A564-A5D45A89EB71}" type="datetimeFigureOut">
              <a:rPr lang="fr-FR" smtClean="0"/>
              <a:t>15/03/20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B31CA-486E-5E44-A2A0-4BF2A7A6CD0C}" type="slidenum">
              <a:rPr lang="fr-FR" smtClean="0"/>
              <a:t>‹#›</a:t>
            </a:fld>
            <a:endParaRPr lang="fr-FR"/>
          </a:p>
        </p:txBody>
      </p:sp>
    </p:spTree>
    <p:extLst>
      <p:ext uri="{BB962C8B-B14F-4D97-AF65-F5344CB8AC3E}">
        <p14:creationId xmlns:p14="http://schemas.microsoft.com/office/powerpoint/2010/main" val="3257255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38667" y="2038798"/>
            <a:ext cx="8667750" cy="2511830"/>
          </a:xfrm>
          <a:noFill/>
        </p:spPr>
        <p:txBody>
          <a:bodyPr>
            <a:normAutofit fontScale="90000"/>
          </a:bodyPr>
          <a:lstStyle/>
          <a:p>
            <a:r>
              <a:rPr lang="fr-FR" dirty="0"/>
              <a:t>Cours de français-philosophie :</a:t>
            </a:r>
            <a:br>
              <a:rPr lang="fr-FR" dirty="0"/>
            </a:br>
            <a:r>
              <a:rPr lang="fr-FR" dirty="0"/>
              <a:t>« La démocratie »</a:t>
            </a:r>
            <a:br>
              <a:rPr lang="fr-FR" dirty="0"/>
            </a:br>
            <a:r>
              <a:rPr lang="fr-FR" dirty="0"/>
              <a:t>3</a:t>
            </a:r>
            <a:r>
              <a:rPr lang="fr-FR" baseline="30000" dirty="0"/>
              <a:t>ème</a:t>
            </a:r>
            <a:r>
              <a:rPr lang="fr-FR" dirty="0"/>
              <a:t> séquence - Tocqueville et la démocratie moderne</a:t>
            </a:r>
          </a:p>
        </p:txBody>
      </p:sp>
      <p:pic>
        <p:nvPicPr>
          <p:cNvPr id="4" name="Image 3"/>
          <p:cNvPicPr>
            <a:picLocks noChangeAspect="1"/>
          </p:cNvPicPr>
          <p:nvPr/>
        </p:nvPicPr>
        <p:blipFill>
          <a:blip r:embed="rId2"/>
          <a:stretch>
            <a:fillRect/>
          </a:stretch>
        </p:blipFill>
        <p:spPr>
          <a:xfrm>
            <a:off x="0" y="76200"/>
            <a:ext cx="2125221" cy="1635424"/>
          </a:xfrm>
          <a:prstGeom prst="rect">
            <a:avLst/>
          </a:prstGeom>
        </p:spPr>
      </p:pic>
      <p:sp>
        <p:nvSpPr>
          <p:cNvPr id="5" name="Espace réservé du pied de page 5"/>
          <p:cNvSpPr>
            <a:spLocks noGrp="1"/>
          </p:cNvSpPr>
          <p:nvPr>
            <p:ph type="ftr" sz="quarter" idx="11"/>
          </p:nvPr>
        </p:nvSpPr>
        <p:spPr>
          <a:xfrm>
            <a:off x="1500034" y="6248349"/>
            <a:ext cx="6561502" cy="358890"/>
          </a:xfrm>
        </p:spPr>
        <p:txBody>
          <a:bodyPr/>
          <a:lstStyle/>
          <a:p>
            <a:r>
              <a:rPr lang="fr-FR" dirty="0"/>
              <a:t>Cours de français – CPI2– année 2019-2020 – enseignant : Alexis Weinberg </a:t>
            </a:r>
            <a:endParaRPr lang="fr-FR" i="1" dirty="0"/>
          </a:p>
        </p:txBody>
      </p:sp>
    </p:spTree>
    <p:extLst>
      <p:ext uri="{BB962C8B-B14F-4D97-AF65-F5344CB8AC3E}">
        <p14:creationId xmlns:p14="http://schemas.microsoft.com/office/powerpoint/2010/main" val="67040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dernières années </a:t>
            </a:r>
            <a:r>
              <a:rPr lang="fr-FR" sz="3200" dirty="0" smtClean="0"/>
              <a:t>:</a:t>
            </a:r>
            <a:br>
              <a:rPr lang="fr-FR" sz="3200" dirty="0" smtClean="0"/>
            </a:br>
            <a:r>
              <a:rPr lang="fr-FR" sz="3200" dirty="0" smtClean="0"/>
              <a:t>une </a:t>
            </a:r>
            <a:r>
              <a:rPr lang="fr-FR" sz="3200" dirty="0"/>
              <a:t>réflexion sur la Révolution française</a:t>
            </a:r>
          </a:p>
        </p:txBody>
      </p:sp>
      <p:sp>
        <p:nvSpPr>
          <p:cNvPr id="3" name="Espace réservé du contenu 2"/>
          <p:cNvSpPr>
            <a:spLocks noGrp="1"/>
          </p:cNvSpPr>
          <p:nvPr>
            <p:ph idx="1"/>
          </p:nvPr>
        </p:nvSpPr>
        <p:spPr>
          <a:xfrm>
            <a:off x="457200" y="1574800"/>
            <a:ext cx="8229600" cy="5161280"/>
          </a:xfrm>
        </p:spPr>
        <p:txBody>
          <a:bodyPr>
            <a:normAutofit/>
          </a:bodyPr>
          <a:lstStyle/>
          <a:p>
            <a:r>
              <a:rPr lang="fr-FR" sz="2800" dirty="0"/>
              <a:t>Il consacre les cinq dernières années de sa vie à la rédaction de </a:t>
            </a:r>
            <a:r>
              <a:rPr lang="fr-FR" sz="2800" b="1" i="1" dirty="0"/>
              <a:t>L'Ancien Régime et la Révolution</a:t>
            </a:r>
            <a:r>
              <a:rPr lang="fr-FR" sz="2800" dirty="0"/>
              <a:t>, </a:t>
            </a:r>
            <a:r>
              <a:rPr lang="fr-FR" sz="2800" dirty="0" smtClean="0"/>
              <a:t>ouvrage dans lequel il </a:t>
            </a:r>
            <a:r>
              <a:rPr lang="fr-FR" sz="2800" dirty="0"/>
              <a:t>cherche à comprendre l'enchaînement des événements révolutionnaires.</a:t>
            </a:r>
          </a:p>
          <a:p>
            <a:r>
              <a:rPr lang="fr-FR" sz="2800" dirty="0"/>
              <a:t>Il voit dans la Révolution non pas une rupture ou une surprise soudaine mais une accélération d'</a:t>
            </a:r>
            <a:r>
              <a:rPr lang="fr-FR" sz="2800" b="1" dirty="0"/>
              <a:t>une évolution déjà engagée sous l'Ancien Régime </a:t>
            </a:r>
            <a:r>
              <a:rPr lang="fr-FR" sz="2800" dirty="0"/>
              <a:t>et qui se </a:t>
            </a:r>
            <a:r>
              <a:rPr lang="fr-FR" sz="2800" dirty="0" smtClean="0"/>
              <a:t>poursuit, à savoir la </a:t>
            </a:r>
            <a:r>
              <a:rPr lang="fr-FR" sz="2800" b="1" dirty="0" smtClean="0"/>
              <a:t>centralisation administrative et étatique</a:t>
            </a:r>
            <a:r>
              <a:rPr lang="fr-FR" sz="2800" dirty="0" smtClean="0"/>
              <a:t>.</a:t>
            </a:r>
            <a:endParaRPr lang="fr-FR" sz="2800" dirty="0"/>
          </a:p>
          <a:p>
            <a:pPr marL="0" indent="0">
              <a:buNone/>
            </a:pPr>
            <a:endParaRPr lang="fr-FR" sz="1800" dirty="0"/>
          </a:p>
          <a:p>
            <a:endParaRPr lang="fr-FR" dirty="0"/>
          </a:p>
        </p:txBody>
      </p:sp>
    </p:spTree>
    <p:extLst>
      <p:ext uri="{BB962C8B-B14F-4D97-AF65-F5344CB8AC3E}">
        <p14:creationId xmlns:p14="http://schemas.microsoft.com/office/powerpoint/2010/main" val="172123065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Despotisme démocratique et</a:t>
            </a:r>
            <a:br>
              <a:rPr lang="fr-FR" sz="3200" dirty="0" smtClean="0"/>
            </a:br>
            <a:r>
              <a:rPr lang="fr-FR" sz="3200" dirty="0" smtClean="0"/>
              <a:t>paternalisme </a:t>
            </a:r>
            <a:r>
              <a:rPr lang="fr-FR" sz="3200" dirty="0"/>
              <a:t>d’Etat</a:t>
            </a:r>
          </a:p>
        </p:txBody>
      </p:sp>
      <p:sp>
        <p:nvSpPr>
          <p:cNvPr id="3" name="Espace réservé du contenu 2"/>
          <p:cNvSpPr>
            <a:spLocks noGrp="1"/>
          </p:cNvSpPr>
          <p:nvPr>
            <p:ph idx="1"/>
          </p:nvPr>
        </p:nvSpPr>
        <p:spPr>
          <a:xfrm>
            <a:off x="457200" y="1696720"/>
            <a:ext cx="8229600" cy="4897120"/>
          </a:xfrm>
          <a:solidFill>
            <a:schemeClr val="bg1">
              <a:lumMod val="50000"/>
            </a:schemeClr>
          </a:solidFill>
        </p:spPr>
        <p:txBody>
          <a:bodyPr>
            <a:normAutofit fontScale="77500" lnSpcReduction="20000"/>
          </a:bodyPr>
          <a:lstStyle/>
          <a:p>
            <a:pPr>
              <a:lnSpc>
                <a:spcPct val="120000"/>
              </a:lnSpc>
              <a:buFont typeface="Wingdings" charset="0"/>
              <a:buChar char="à"/>
            </a:pPr>
            <a:r>
              <a:rPr lang="fr-FR" dirty="0">
                <a:solidFill>
                  <a:schemeClr val="bg1"/>
                </a:solidFill>
              </a:rPr>
              <a:t>Ce que Tocqueville décrit, c’est un </a:t>
            </a:r>
            <a:r>
              <a:rPr lang="fr-FR" b="1" dirty="0">
                <a:solidFill>
                  <a:schemeClr val="bg1"/>
                </a:solidFill>
              </a:rPr>
              <a:t>paternalisme d’État </a:t>
            </a:r>
            <a:r>
              <a:rPr lang="fr-FR" dirty="0">
                <a:solidFill>
                  <a:schemeClr val="bg1"/>
                </a:solidFill>
              </a:rPr>
              <a:t>qui cherche à maintenir les citoyens dans un état d’enfance</a:t>
            </a:r>
            <a:r>
              <a:rPr lang="fr-FR" dirty="0">
                <a:solidFill>
                  <a:schemeClr val="bg1"/>
                </a:solidFill>
              </a:rPr>
              <a:t>. Il y a une sorte de </a:t>
            </a:r>
            <a:r>
              <a:rPr lang="fr-FR" b="1" dirty="0">
                <a:solidFill>
                  <a:schemeClr val="bg1"/>
                </a:solidFill>
              </a:rPr>
              <a:t>despotisme démocratique </a:t>
            </a:r>
            <a:r>
              <a:rPr lang="fr-FR" dirty="0">
                <a:solidFill>
                  <a:schemeClr val="bg1"/>
                </a:solidFill>
              </a:rPr>
              <a:t>d’autant plus discret qu’il est plus doux que d’autres formes. C’est donc un pouvoir jugé par Tocqueville infantilisant.</a:t>
            </a:r>
          </a:p>
          <a:p>
            <a:pPr>
              <a:lnSpc>
                <a:spcPct val="120000"/>
              </a:lnSpc>
              <a:buFont typeface="Wingdings" charset="0"/>
              <a:buChar char="à"/>
            </a:pPr>
            <a:r>
              <a:rPr lang="fr-FR" dirty="0" smtClean="0">
                <a:solidFill>
                  <a:schemeClr val="bg1"/>
                </a:solidFill>
              </a:rPr>
              <a:t>Ce </a:t>
            </a:r>
            <a:r>
              <a:rPr lang="fr-FR" dirty="0">
                <a:solidFill>
                  <a:schemeClr val="bg1"/>
                </a:solidFill>
              </a:rPr>
              <a:t>pouvoir </a:t>
            </a:r>
            <a:r>
              <a:rPr lang="fr-FR" dirty="0" smtClean="0">
                <a:solidFill>
                  <a:schemeClr val="bg1"/>
                </a:solidFill>
              </a:rPr>
              <a:t>central, en effet, </a:t>
            </a:r>
            <a:r>
              <a:rPr lang="fr-FR" dirty="0">
                <a:solidFill>
                  <a:schemeClr val="bg1"/>
                </a:solidFill>
              </a:rPr>
              <a:t>n’est pas </a:t>
            </a:r>
            <a:r>
              <a:rPr lang="fr-FR" dirty="0" smtClean="0">
                <a:solidFill>
                  <a:schemeClr val="bg1"/>
                </a:solidFill>
              </a:rPr>
              <a:t>essentiellement un</a:t>
            </a:r>
            <a:r>
              <a:rPr lang="fr-FR" b="1" dirty="0" smtClean="0">
                <a:solidFill>
                  <a:schemeClr val="bg1"/>
                </a:solidFill>
              </a:rPr>
              <a:t> </a:t>
            </a:r>
            <a:r>
              <a:rPr lang="fr-FR" b="1" dirty="0">
                <a:solidFill>
                  <a:schemeClr val="bg1"/>
                </a:solidFill>
              </a:rPr>
              <a:t>pouvoir oppressif</a:t>
            </a:r>
            <a:r>
              <a:rPr lang="fr-FR" dirty="0">
                <a:solidFill>
                  <a:schemeClr val="bg1"/>
                </a:solidFill>
              </a:rPr>
              <a:t>, vertical, mais un pouvoir plus insidieux, ce que Michel Foucault appellera bien plus tard « </a:t>
            </a:r>
            <a:r>
              <a:rPr lang="fr-FR" b="1" dirty="0">
                <a:solidFill>
                  <a:schemeClr val="bg1"/>
                </a:solidFill>
              </a:rPr>
              <a:t>biopouvoir </a:t>
            </a:r>
            <a:r>
              <a:rPr lang="fr-FR" dirty="0">
                <a:solidFill>
                  <a:schemeClr val="bg1"/>
                </a:solidFill>
              </a:rPr>
              <a:t>».</a:t>
            </a:r>
          </a:p>
          <a:p>
            <a:pPr>
              <a:lnSpc>
                <a:spcPct val="120000"/>
              </a:lnSpc>
              <a:buFont typeface="Wingdings" charset="0"/>
              <a:buChar char="à"/>
            </a:pPr>
            <a:r>
              <a:rPr lang="fr-FR" dirty="0" smtClean="0">
                <a:solidFill>
                  <a:schemeClr val="bg1"/>
                </a:solidFill>
              </a:rPr>
              <a:t>Nous </a:t>
            </a:r>
            <a:r>
              <a:rPr lang="fr-FR" dirty="0">
                <a:solidFill>
                  <a:schemeClr val="bg1"/>
                </a:solidFill>
              </a:rPr>
              <a:t>sommes davantage </a:t>
            </a:r>
            <a:r>
              <a:rPr lang="fr-FR" dirty="0" smtClean="0">
                <a:solidFill>
                  <a:schemeClr val="bg1"/>
                </a:solidFill>
              </a:rPr>
              <a:t>encore sous la </a:t>
            </a:r>
            <a:r>
              <a:rPr lang="fr-FR" dirty="0">
                <a:solidFill>
                  <a:schemeClr val="bg1"/>
                </a:solidFill>
              </a:rPr>
              <a:t>pression de la </a:t>
            </a:r>
            <a:r>
              <a:rPr lang="fr-FR" b="1" dirty="0">
                <a:solidFill>
                  <a:schemeClr val="bg1"/>
                </a:solidFill>
              </a:rPr>
              <a:t>norme</a:t>
            </a:r>
            <a:r>
              <a:rPr lang="fr-FR" dirty="0">
                <a:solidFill>
                  <a:schemeClr val="bg1"/>
                </a:solidFill>
              </a:rPr>
              <a:t> que </a:t>
            </a:r>
            <a:r>
              <a:rPr lang="fr-FR" dirty="0" smtClean="0">
                <a:solidFill>
                  <a:schemeClr val="bg1"/>
                </a:solidFill>
              </a:rPr>
              <a:t>sous la </a:t>
            </a:r>
            <a:r>
              <a:rPr lang="fr-FR" dirty="0">
                <a:solidFill>
                  <a:schemeClr val="bg1"/>
                </a:solidFill>
              </a:rPr>
              <a:t>contrainte de la </a:t>
            </a:r>
            <a:r>
              <a:rPr lang="fr-FR" b="1" dirty="0">
                <a:solidFill>
                  <a:schemeClr val="bg1"/>
                </a:solidFill>
              </a:rPr>
              <a:t>loi</a:t>
            </a:r>
            <a:r>
              <a:rPr lang="fr-FR" dirty="0">
                <a:solidFill>
                  <a:schemeClr val="bg1"/>
                </a:solidFill>
              </a:rPr>
              <a:t>.</a:t>
            </a:r>
          </a:p>
          <a:p>
            <a:pPr>
              <a:lnSpc>
                <a:spcPct val="120000"/>
              </a:lnSpc>
            </a:pPr>
            <a:endParaRPr lang="fr-FR" dirty="0">
              <a:solidFill>
                <a:schemeClr val="bg1"/>
              </a:solidFill>
            </a:endParaRPr>
          </a:p>
        </p:txBody>
      </p:sp>
    </p:spTree>
    <p:extLst>
      <p:ext uri="{BB962C8B-B14F-4D97-AF65-F5344CB8AC3E}">
        <p14:creationId xmlns:p14="http://schemas.microsoft.com/office/powerpoint/2010/main" val="33861052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a:t>
            </a:r>
            <a:r>
              <a:rPr lang="fr-FR" dirty="0" smtClean="0"/>
              <a:t>de la </a:t>
            </a:r>
            <a:r>
              <a:rPr lang="fr-FR" dirty="0"/>
              <a:t>troisième séquence</a:t>
            </a:r>
          </a:p>
        </p:txBody>
      </p:sp>
      <p:sp>
        <p:nvSpPr>
          <p:cNvPr id="3" name="Espace réservé du contenu 2"/>
          <p:cNvSpPr>
            <a:spLocks noGrp="1"/>
          </p:cNvSpPr>
          <p:nvPr>
            <p:ph idx="1"/>
          </p:nvPr>
        </p:nvSpPr>
        <p:spPr>
          <a:xfrm>
            <a:off x="457200" y="1074404"/>
            <a:ext cx="8229600" cy="5440080"/>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solidFill>
                  <a:schemeClr val="bg1">
                    <a:lumMod val="75000"/>
                  </a:schemeClr>
                </a:solidFill>
              </a:rPr>
              <a:t>3.3.3 Le pastorat démocratique (chap. 5 et 6)</a:t>
            </a:r>
          </a:p>
          <a:p>
            <a:pPr marL="760413" lvl="1" indent="263525" algn="just">
              <a:buNone/>
            </a:pPr>
            <a:r>
              <a:rPr lang="fr-FR" b="1" dirty="0"/>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5223906"/>
            <a:ext cx="7904727" cy="797886"/>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98765" y="5223906"/>
            <a:ext cx="665655" cy="79788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670410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288605" y="115893"/>
            <a:ext cx="8398195" cy="688445"/>
          </a:xfrm>
          <a:ln w="25400">
            <a:solidFill>
              <a:srgbClr val="4F81BD"/>
            </a:solidFill>
          </a:ln>
        </p:spPr>
        <p:txBody>
          <a:bodyPr>
            <a:normAutofit fontScale="90000"/>
          </a:bodyPr>
          <a:lstStyle/>
          <a:p>
            <a:r>
              <a:rPr lang="fr-FR" dirty="0"/>
              <a:t>Plan de la troisième séquence</a:t>
            </a:r>
          </a:p>
        </p:txBody>
      </p:sp>
      <p:sp>
        <p:nvSpPr>
          <p:cNvPr id="3" name="Espace réservé du contenu 2"/>
          <p:cNvSpPr>
            <a:spLocks noGrp="1"/>
          </p:cNvSpPr>
          <p:nvPr>
            <p:ph idx="1"/>
          </p:nvPr>
        </p:nvSpPr>
        <p:spPr>
          <a:xfrm>
            <a:off x="288605" y="1074404"/>
            <a:ext cx="8398195" cy="5440080"/>
          </a:xfrm>
        </p:spPr>
        <p:txBody>
          <a:bodyPr>
            <a:normAutofit fontScale="925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solidFill>
                  <a:schemeClr val="bg1">
                    <a:lumMod val="75000"/>
                  </a:schemeClr>
                </a:solidFill>
              </a:rPr>
              <a:t>3.3.3 Le pastorat démocratique (chap. 5 et 6)</a:t>
            </a:r>
          </a:p>
          <a:p>
            <a:pPr marL="760413" lvl="1" indent="263525" algn="just">
              <a:buNone/>
            </a:pPr>
            <a:r>
              <a:rPr lang="fr-FR" b="1" dirty="0"/>
              <a:t>3.3.4 Vers une démocratie de la liberté (chap. 7 et 8)</a:t>
            </a:r>
          </a:p>
          <a:p>
            <a:pPr marL="1160463" lvl="2" indent="263525" algn="just">
              <a:buNone/>
            </a:pPr>
            <a:r>
              <a:rPr lang="fr-FR" b="1" dirty="0"/>
              <a:t>3.3.4.1 Chapitre 7</a:t>
            </a:r>
          </a:p>
          <a:p>
            <a:pPr marL="1160463" lvl="2" indent="263525" algn="just">
              <a:buNone/>
            </a:pPr>
            <a:r>
              <a:rPr lang="fr-FR" b="1" dirty="0">
                <a:solidFill>
                  <a:srgbClr val="BFBFBF"/>
                </a:solidFill>
              </a:rPr>
              <a:t>3.3.4.2 Chapitre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5201920"/>
            <a:ext cx="7904727" cy="355600"/>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88605" y="5151120"/>
            <a:ext cx="665655" cy="504912"/>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3842057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Chapitre 7 – « Suite des chapitres précédents »</a:t>
            </a:r>
          </a:p>
        </p:txBody>
      </p:sp>
      <p:sp>
        <p:nvSpPr>
          <p:cNvPr id="3" name="Espace réservé du contenu 2"/>
          <p:cNvSpPr>
            <a:spLocks noGrp="1"/>
          </p:cNvSpPr>
          <p:nvPr>
            <p:ph idx="1"/>
          </p:nvPr>
        </p:nvSpPr>
        <p:spPr>
          <a:xfrm>
            <a:off x="457200" y="1600200"/>
            <a:ext cx="8229600" cy="4958079"/>
          </a:xfrm>
        </p:spPr>
        <p:txBody>
          <a:bodyPr>
            <a:normAutofit/>
          </a:bodyPr>
          <a:lstStyle/>
          <a:p>
            <a:pPr marL="0" indent="0">
              <a:buNone/>
            </a:pPr>
            <a:r>
              <a:rPr lang="fr-FR" sz="2800" dirty="0"/>
              <a:t>Ainsi commence le chapitre 7 : </a:t>
            </a:r>
          </a:p>
          <a:p>
            <a:pPr marL="0" indent="0">
              <a:buNone/>
            </a:pPr>
            <a:r>
              <a:rPr lang="fr-FR" sz="2800" dirty="0">
                <a:solidFill>
                  <a:srgbClr val="000090"/>
                </a:solidFill>
              </a:rPr>
              <a:t>« Je crois qu’il est plus facile d’établir un gouvernement absolu et despotique chez un peuple où les conditions sont égales que chez un autre, et je pense que, si un pareil gouvernement était une fois établi chez un semblable peuple, non seulement il y opprimerait les hommes, mais qu’à la longue il ravirait à chacun d’eux plusieurs des principaux </a:t>
            </a:r>
            <a:r>
              <a:rPr lang="fr-FR" sz="2800" dirty="0" smtClean="0">
                <a:solidFill>
                  <a:srgbClr val="000090"/>
                </a:solidFill>
              </a:rPr>
              <a:t>attributs de l’humanité » (p. 165) </a:t>
            </a:r>
          </a:p>
        </p:txBody>
      </p:sp>
    </p:spTree>
    <p:extLst>
      <p:ext uri="{BB962C8B-B14F-4D97-AF65-F5344CB8AC3E}">
        <p14:creationId xmlns:p14="http://schemas.microsoft.com/office/powerpoint/2010/main" val="154488766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Un impératif : rendre la société démocratique la plus libre possible</a:t>
            </a:r>
          </a:p>
        </p:txBody>
      </p:sp>
      <p:sp>
        <p:nvSpPr>
          <p:cNvPr id="3" name="Espace réservé du contenu 2"/>
          <p:cNvSpPr>
            <a:spLocks noGrp="1"/>
          </p:cNvSpPr>
          <p:nvPr>
            <p:ph idx="1"/>
          </p:nvPr>
        </p:nvSpPr>
        <p:spPr>
          <a:xfrm>
            <a:off x="457200" y="1600200"/>
            <a:ext cx="8229600" cy="5257800"/>
          </a:xfrm>
        </p:spPr>
        <p:txBody>
          <a:bodyPr>
            <a:normAutofit/>
          </a:bodyPr>
          <a:lstStyle/>
          <a:p>
            <a:pPr marL="0" indent="0">
              <a:buNone/>
            </a:pPr>
            <a:r>
              <a:rPr lang="fr-FR" sz="2800" dirty="0"/>
              <a:t>Regardons le raisonnement de Tocqueville :</a:t>
            </a:r>
          </a:p>
          <a:p>
            <a:pPr marL="514350" indent="-514350">
              <a:buAutoNum type="arabicParenR"/>
            </a:pPr>
            <a:r>
              <a:rPr lang="fr-FR" sz="2800" dirty="0"/>
              <a:t>Le despotisme, pour les raisons évoquées, est plus menaçant dans les âges démocratiques, dit Tocqueville. Il est donc particulièrement important d’être </a:t>
            </a:r>
            <a:r>
              <a:rPr lang="fr-FR" sz="2800" b="1" dirty="0"/>
              <a:t>vigilant quant à la préservation des libertés.</a:t>
            </a:r>
          </a:p>
          <a:p>
            <a:pPr marL="514350" indent="-514350">
              <a:buFont typeface="Arial"/>
              <a:buAutoNum type="arabicParenR"/>
            </a:pPr>
            <a:r>
              <a:rPr lang="fr-FR" sz="2800" dirty="0"/>
              <a:t>Pour pouvoir préserver la liberté, il faut montrer de l’intérêt à l’égalité, car c’est la tendance démocratique forte de l’époque ; c’est un mouvement immuable. Puisque </a:t>
            </a:r>
            <a:r>
              <a:rPr lang="fr-FR" sz="2800" b="1" dirty="0"/>
              <a:t>la société démocratique est inéluctable</a:t>
            </a:r>
            <a:r>
              <a:rPr lang="fr-FR" sz="2800" dirty="0"/>
              <a:t>, la question est donc de savoir comment la rendre</a:t>
            </a:r>
            <a:r>
              <a:rPr lang="fr-FR" sz="2800" b="1" dirty="0"/>
              <a:t> la plus libre possible</a:t>
            </a:r>
            <a:r>
              <a:rPr lang="fr-FR" sz="2800" dirty="0"/>
              <a:t>.</a:t>
            </a:r>
          </a:p>
          <a:p>
            <a:pPr marL="0" indent="0">
              <a:buNone/>
            </a:pPr>
            <a:endParaRPr lang="fr-FR" sz="2800" b="1" dirty="0"/>
          </a:p>
        </p:txBody>
      </p:sp>
    </p:spTree>
    <p:extLst>
      <p:ext uri="{BB962C8B-B14F-4D97-AF65-F5344CB8AC3E}">
        <p14:creationId xmlns:p14="http://schemas.microsoft.com/office/powerpoint/2010/main" val="348172755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 </a:t>
            </a:r>
            <a:r>
              <a:rPr lang="fr-FR" sz="3200" dirty="0" smtClean="0"/>
              <a:t>remède contre le despotisme démocratique </a:t>
            </a:r>
            <a:r>
              <a:rPr lang="fr-FR" sz="3200" dirty="0"/>
              <a:t>: la création de corps secondaires</a:t>
            </a:r>
          </a:p>
        </p:txBody>
      </p:sp>
      <p:sp>
        <p:nvSpPr>
          <p:cNvPr id="3" name="Espace réservé du contenu 2"/>
          <p:cNvSpPr>
            <a:spLocks noGrp="1"/>
          </p:cNvSpPr>
          <p:nvPr>
            <p:ph idx="1"/>
          </p:nvPr>
        </p:nvSpPr>
        <p:spPr>
          <a:xfrm>
            <a:off x="457200" y="1514158"/>
            <a:ext cx="8229600" cy="5343842"/>
          </a:xfrm>
        </p:spPr>
        <p:txBody>
          <a:bodyPr>
            <a:noAutofit/>
          </a:bodyPr>
          <a:lstStyle/>
          <a:p>
            <a:r>
              <a:rPr lang="fr-FR" sz="2600" dirty="0"/>
              <a:t>Sous l’Ancien régime, le pouvoir était moins centralisé (bien qu’absolu) et plus divisé, et la noblesse en exerçait une </a:t>
            </a:r>
            <a:r>
              <a:rPr lang="fr-FR" sz="2600" dirty="0" smtClean="0"/>
              <a:t>part. Cette </a:t>
            </a:r>
            <a:r>
              <a:rPr lang="fr-FR" sz="2600" dirty="0"/>
              <a:t>noblesse, détenant ses privilèges de naissance, n’était que partiellement sous la dépendance du souverain.</a:t>
            </a:r>
          </a:p>
          <a:p>
            <a:r>
              <a:rPr lang="fr-FR" sz="2600" dirty="0"/>
              <a:t>D’où la solution préconisée par Tocqueville :</a:t>
            </a:r>
          </a:p>
          <a:p>
            <a:pPr marL="0" indent="0">
              <a:buNone/>
            </a:pPr>
            <a:r>
              <a:rPr lang="fr-FR" sz="2600" dirty="0">
                <a:solidFill>
                  <a:srgbClr val="000090"/>
                </a:solidFill>
              </a:rPr>
              <a:t>« Au lieu de remettre au souverain seul tous les pouvoirs administratifs qu’on enlève à des corporations et à des nobles, on peut en confier une partie à des corps secondaires temporairement formés de simples citoyens ; de cette manière, la liberté des particuliers sera plus sûre, sans que leur égalité soit moindre »</a:t>
            </a:r>
            <a:r>
              <a:rPr lang="fr-FR" sz="2600" dirty="0" smtClean="0">
                <a:solidFill>
                  <a:srgbClr val="000090"/>
                </a:solidFill>
              </a:rPr>
              <a:t>.</a:t>
            </a:r>
            <a:endParaRPr lang="fr-FR" sz="2600" dirty="0">
              <a:solidFill>
                <a:srgbClr val="000090"/>
              </a:solidFill>
            </a:endParaRPr>
          </a:p>
        </p:txBody>
      </p:sp>
    </p:spTree>
    <p:extLst>
      <p:ext uri="{BB962C8B-B14F-4D97-AF65-F5344CB8AC3E}">
        <p14:creationId xmlns:p14="http://schemas.microsoft.com/office/powerpoint/2010/main" val="16138063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nSpc>
                <a:spcPct val="80000"/>
              </a:lnSpc>
            </a:pPr>
            <a:r>
              <a:rPr lang="fr-FR" sz="3200" dirty="0"/>
              <a:t>Des corps secondaires élus, exerçant un contrepouvoir équivalent à celui qu’exerçait la noblesse</a:t>
            </a:r>
          </a:p>
        </p:txBody>
      </p:sp>
      <p:sp>
        <p:nvSpPr>
          <p:cNvPr id="3" name="Espace réservé du contenu 2"/>
          <p:cNvSpPr>
            <a:spLocks noGrp="1"/>
          </p:cNvSpPr>
          <p:nvPr>
            <p:ph idx="1"/>
          </p:nvPr>
        </p:nvSpPr>
        <p:spPr>
          <a:xfrm>
            <a:off x="457200" y="1513840"/>
            <a:ext cx="8229600" cy="4815840"/>
          </a:xfrm>
        </p:spPr>
        <p:txBody>
          <a:bodyPr>
            <a:normAutofit/>
          </a:bodyPr>
          <a:lstStyle/>
          <a:p>
            <a:r>
              <a:rPr lang="fr-FR" sz="2800" dirty="0"/>
              <a:t>Ces « </a:t>
            </a:r>
            <a:r>
              <a:rPr lang="fr-FR" sz="2800" b="1" dirty="0"/>
              <a:t>corps secondaires</a:t>
            </a:r>
            <a:r>
              <a:rPr lang="fr-FR" sz="2800" dirty="0"/>
              <a:t> », indépendants du pouvoir central, doivent être le produit </a:t>
            </a:r>
            <a:r>
              <a:rPr lang="fr-FR" sz="2800" b="1" dirty="0"/>
              <a:t>d’élections</a:t>
            </a:r>
            <a:r>
              <a:rPr lang="fr-FR" sz="2800" dirty="0"/>
              <a:t>.</a:t>
            </a:r>
          </a:p>
          <a:p>
            <a:r>
              <a:rPr lang="fr-FR" sz="2800" dirty="0"/>
              <a:t>Le vote se substitue ici au principe d’une transmission héréditaire, associée à la noblesse d’Ancien régime.</a:t>
            </a:r>
          </a:p>
          <a:p>
            <a:r>
              <a:rPr lang="fr-FR" sz="2800" dirty="0"/>
              <a:t>Ces corps secondaires démocratiques : assemblées locales par exemple, Tocqueville les appelle par analogie « </a:t>
            </a:r>
            <a:r>
              <a:rPr lang="fr-FR" sz="2800" b="1" dirty="0"/>
              <a:t>personnes aristocratiques</a:t>
            </a:r>
            <a:r>
              <a:rPr lang="fr-FR" sz="2800" dirty="0"/>
              <a:t> » – le nom « personne » étant à prendre ici au sens qu’il a dans l’expression « personne morale ».</a:t>
            </a:r>
          </a:p>
        </p:txBody>
      </p:sp>
    </p:spTree>
    <p:extLst>
      <p:ext uri="{BB962C8B-B14F-4D97-AF65-F5344CB8AC3E}">
        <p14:creationId xmlns:p14="http://schemas.microsoft.com/office/powerpoint/2010/main" val="41968859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Importance de la liberté de la presse, en démocratie</a:t>
            </a:r>
          </a:p>
        </p:txBody>
      </p:sp>
      <p:sp>
        <p:nvSpPr>
          <p:cNvPr id="3" name="Espace réservé du contenu 2"/>
          <p:cNvSpPr>
            <a:spLocks noGrp="1"/>
          </p:cNvSpPr>
          <p:nvPr>
            <p:ph idx="1"/>
          </p:nvPr>
        </p:nvSpPr>
        <p:spPr>
          <a:xfrm>
            <a:off x="457200" y="1524000"/>
            <a:ext cx="8229600" cy="5130799"/>
          </a:xfrm>
        </p:spPr>
        <p:txBody>
          <a:bodyPr>
            <a:normAutofit/>
          </a:bodyPr>
          <a:lstStyle/>
          <a:p>
            <a:r>
              <a:rPr lang="fr-FR" sz="2800" dirty="0"/>
              <a:t>Une </a:t>
            </a:r>
            <a:r>
              <a:rPr lang="fr-FR" sz="2800" b="1" dirty="0"/>
              <a:t>presse libre</a:t>
            </a:r>
            <a:r>
              <a:rPr lang="fr-FR" sz="2800" dirty="0"/>
              <a:t> joue un rôle fondamental de contre-pouvoir, en l’absence de solidarité spontanée entre les citoyens d’une démocratie, comme cela peut être le cas de la solidarité entre aristocrates, sous un régime aristocratique</a:t>
            </a:r>
            <a:r>
              <a:rPr lang="fr-FR" sz="2800" dirty="0" smtClean="0"/>
              <a:t>.</a:t>
            </a:r>
          </a:p>
          <a:p>
            <a:r>
              <a:rPr lang="fr-FR" sz="2800" dirty="0" smtClean="0">
                <a:solidFill>
                  <a:srgbClr val="000090"/>
                </a:solidFill>
              </a:rPr>
              <a:t>«</a:t>
            </a:r>
            <a:r>
              <a:rPr lang="fr-FR" sz="2800" dirty="0">
                <a:solidFill>
                  <a:srgbClr val="000090"/>
                </a:solidFill>
              </a:rPr>
              <a:t> La presse est, par excellence, l’instrument démocratique de la liberté. » (p. 172)</a:t>
            </a:r>
          </a:p>
          <a:p>
            <a:r>
              <a:rPr lang="fr-FR" sz="2800" dirty="0" smtClean="0"/>
              <a:t>Elle permet à un citoyen opprimé, isolé, de faire jouer des solidarités.</a:t>
            </a:r>
            <a:endParaRPr lang="fr-FR" sz="2800" dirty="0"/>
          </a:p>
        </p:txBody>
      </p:sp>
    </p:spTree>
    <p:extLst>
      <p:ext uri="{BB962C8B-B14F-4D97-AF65-F5344CB8AC3E}">
        <p14:creationId xmlns:p14="http://schemas.microsoft.com/office/powerpoint/2010/main" val="332261929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6937E75-8865-8D41-8BA1-7D6879BC6FCA}"/>
              </a:ext>
            </a:extLst>
          </p:cNvPr>
          <p:cNvSpPr>
            <a:spLocks noGrp="1"/>
          </p:cNvSpPr>
          <p:nvPr>
            <p:ph type="title"/>
          </p:nvPr>
        </p:nvSpPr>
        <p:spPr/>
        <p:txBody>
          <a:bodyPr>
            <a:normAutofit/>
          </a:bodyPr>
          <a:lstStyle/>
          <a:p>
            <a:r>
              <a:rPr lang="fr-CA" sz="3200" dirty="0"/>
              <a:t>Les journaux, nécessaires aux associations, et réciproquement</a:t>
            </a:r>
          </a:p>
        </p:txBody>
      </p:sp>
      <p:sp>
        <p:nvSpPr>
          <p:cNvPr id="3" name="Espace réservé du contenu 2">
            <a:extLst>
              <a:ext uri="{FF2B5EF4-FFF2-40B4-BE49-F238E27FC236}">
                <a16:creationId xmlns:a16="http://schemas.microsoft.com/office/drawing/2014/main" xmlns="" id="{044A1FA3-6EF2-B748-A179-7C1AFCEE769B}"/>
              </a:ext>
            </a:extLst>
          </p:cNvPr>
          <p:cNvSpPr>
            <a:spLocks noGrp="1"/>
          </p:cNvSpPr>
          <p:nvPr>
            <p:ph idx="1"/>
          </p:nvPr>
        </p:nvSpPr>
        <p:spPr>
          <a:xfrm>
            <a:off x="457200" y="1600200"/>
            <a:ext cx="8229600" cy="4983162"/>
          </a:xfrm>
        </p:spPr>
        <p:txBody>
          <a:bodyPr>
            <a:normAutofit/>
          </a:bodyPr>
          <a:lstStyle/>
          <a:p>
            <a:r>
              <a:rPr lang="fr-FR" sz="2800" dirty="0"/>
              <a:t>Dans une société démocratique, les journaux rendent possible le ralliement d’individus isolés à une idée ou une cause qu’ils ont en commun.</a:t>
            </a:r>
          </a:p>
          <a:p>
            <a:r>
              <a:rPr lang="fr-FR" sz="2800" dirty="0"/>
              <a:t>Les </a:t>
            </a:r>
            <a:r>
              <a:rPr lang="fr-FR" sz="2800" b="1" dirty="0"/>
              <a:t>journaux sont donc la contrepartie logique des associations</a:t>
            </a:r>
            <a:r>
              <a:rPr lang="fr-FR" sz="2800" dirty="0"/>
              <a:t>, aidant à rapprocher les individus et à les tenir ensemble.</a:t>
            </a:r>
          </a:p>
          <a:p>
            <a:r>
              <a:rPr lang="fr-FR" sz="2800" dirty="0"/>
              <a:t>Les journaux sont </a:t>
            </a:r>
            <a:r>
              <a:rPr lang="fr-FR" sz="2800" b="1" dirty="0"/>
              <a:t>plus nombreux dans une société moins centralisée administrativemen</a:t>
            </a:r>
            <a:r>
              <a:rPr lang="fr-FR" sz="2800" dirty="0"/>
              <a:t>t, puisqu’ils accompagnent les pouvoirs exercés localement par les citoyens, d’où le développement important de la presse aux Etats-Unis (</a:t>
            </a:r>
            <a:r>
              <a:rPr lang="fr-FR" sz="2800" i="1" dirty="0"/>
              <a:t>DA</a:t>
            </a:r>
            <a:r>
              <a:rPr lang="fr-FR" sz="2800" dirty="0"/>
              <a:t>, tome II, partie II, chap. 5)</a:t>
            </a:r>
            <a:r>
              <a:rPr lang="en-US" sz="2800" dirty="0"/>
              <a:t>.</a:t>
            </a:r>
            <a:endParaRPr lang="fr-FR" sz="2800" dirty="0"/>
          </a:p>
        </p:txBody>
      </p:sp>
    </p:spTree>
    <p:extLst>
      <p:ext uri="{BB962C8B-B14F-4D97-AF65-F5344CB8AC3E}">
        <p14:creationId xmlns:p14="http://schemas.microsoft.com/office/powerpoint/2010/main" val="428557550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4158"/>
            <a:ext cx="8229600" cy="1143000"/>
          </a:xfrm>
        </p:spPr>
        <p:txBody>
          <a:bodyPr>
            <a:normAutofit/>
          </a:bodyPr>
          <a:lstStyle/>
          <a:p>
            <a:r>
              <a:rPr lang="fr-FR" sz="3200" dirty="0"/>
              <a:t>Rôle du pouvoir judiciaire et des « formes »</a:t>
            </a:r>
          </a:p>
        </p:txBody>
      </p:sp>
      <p:sp>
        <p:nvSpPr>
          <p:cNvPr id="3" name="Espace réservé du contenu 2"/>
          <p:cNvSpPr>
            <a:spLocks noGrp="1"/>
          </p:cNvSpPr>
          <p:nvPr>
            <p:ph idx="1"/>
          </p:nvPr>
        </p:nvSpPr>
        <p:spPr>
          <a:xfrm>
            <a:off x="457200" y="1483360"/>
            <a:ext cx="8229600" cy="5344160"/>
          </a:xfrm>
        </p:spPr>
        <p:txBody>
          <a:bodyPr>
            <a:noAutofit/>
          </a:bodyPr>
          <a:lstStyle/>
          <a:p>
            <a:pPr>
              <a:lnSpc>
                <a:spcPct val="90000"/>
              </a:lnSpc>
            </a:pPr>
            <a:r>
              <a:rPr lang="fr-FR" sz="2800" dirty="0"/>
              <a:t>Tocqueville met en avant le rôle non seulement des tribunaux :</a:t>
            </a:r>
          </a:p>
          <a:p>
            <a:pPr marL="0" indent="0">
              <a:lnSpc>
                <a:spcPct val="90000"/>
              </a:lnSpc>
              <a:buNone/>
            </a:pPr>
            <a:r>
              <a:rPr lang="fr-FR" sz="2800" dirty="0">
                <a:solidFill>
                  <a:srgbClr val="000090"/>
                </a:solidFill>
              </a:rPr>
              <a:t>« La force des tribunaux a été, de tout temps, la plus grande garantie qui se puisse offrir à l’indépendance individuelle, mais cela est surtout vrai dans les siècles démocratiques ».</a:t>
            </a:r>
          </a:p>
          <a:p>
            <a:pPr>
              <a:lnSpc>
                <a:spcPct val="90000"/>
              </a:lnSpc>
            </a:pPr>
            <a:r>
              <a:rPr lang="fr-FR" sz="2800" dirty="0">
                <a:solidFill>
                  <a:srgbClr val="000000"/>
                </a:solidFill>
              </a:rPr>
              <a:t>Mais également des « formes », c’est-à-dire de toutes les procédures qui font obstacle à une pression trop directe du pouvoir de l’Etat sur les individus, faibles et isolés</a:t>
            </a:r>
            <a:r>
              <a:rPr lang="fr-FR" sz="2800" dirty="0" smtClean="0">
                <a:solidFill>
                  <a:srgbClr val="000000"/>
                </a:solidFill>
              </a:rPr>
              <a:t>.</a:t>
            </a:r>
            <a:endParaRPr lang="fr-FR" sz="2800" dirty="0">
              <a:solidFill>
                <a:srgbClr val="000000"/>
              </a:solidFill>
            </a:endParaRPr>
          </a:p>
        </p:txBody>
      </p:sp>
    </p:spTree>
    <p:extLst>
      <p:ext uri="{BB962C8B-B14F-4D97-AF65-F5344CB8AC3E}">
        <p14:creationId xmlns:p14="http://schemas.microsoft.com/office/powerpoint/2010/main" val="2453994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L’essentiel de la vie de Tocqueville : une carrière politique, deux grands livres</a:t>
            </a:r>
            <a:endParaRPr lang="fr-FR" sz="3200" dirty="0"/>
          </a:p>
        </p:txBody>
      </p:sp>
      <p:sp>
        <p:nvSpPr>
          <p:cNvPr id="3" name="Espace réservé du contenu 2"/>
          <p:cNvSpPr>
            <a:spLocks noGrp="1"/>
          </p:cNvSpPr>
          <p:nvPr>
            <p:ph idx="1"/>
          </p:nvPr>
        </p:nvSpPr>
        <p:spPr>
          <a:xfrm>
            <a:off x="457200" y="1595120"/>
            <a:ext cx="8229600" cy="4866640"/>
          </a:xfrm>
          <a:solidFill>
            <a:srgbClr val="7F7F7F"/>
          </a:solidFill>
        </p:spPr>
        <p:txBody>
          <a:bodyPr>
            <a:normAutofit lnSpcReduction="10000"/>
          </a:bodyPr>
          <a:lstStyle/>
          <a:p>
            <a:pPr>
              <a:buFont typeface="Wingdings" charset="0"/>
              <a:buChar char="à"/>
            </a:pPr>
            <a:r>
              <a:rPr lang="fr-FR" dirty="0">
                <a:solidFill>
                  <a:srgbClr val="FFFFFF"/>
                </a:solidFill>
                <a:sym typeface="Wingdings"/>
              </a:rPr>
              <a:t>Issue d’une ancienne noblesse, Tocqueville a suivi une formation juridique.</a:t>
            </a:r>
          </a:p>
          <a:p>
            <a:pPr>
              <a:buFont typeface="Wingdings" charset="0"/>
              <a:buChar char="à"/>
            </a:pPr>
            <a:r>
              <a:rPr lang="fr-FR" dirty="0">
                <a:solidFill>
                  <a:srgbClr val="FFFFFF"/>
                </a:solidFill>
                <a:sym typeface="Wingdings"/>
              </a:rPr>
              <a:t>A la suite d’un voyage en Amérique, il rédige </a:t>
            </a:r>
            <a:r>
              <a:rPr lang="fr-FR" i="1" dirty="0">
                <a:solidFill>
                  <a:srgbClr val="FFFFFF"/>
                </a:solidFill>
                <a:sym typeface="Wingdings"/>
              </a:rPr>
              <a:t>De la démocratie en Amérique</a:t>
            </a:r>
            <a:r>
              <a:rPr lang="fr-FR" dirty="0">
                <a:solidFill>
                  <a:srgbClr val="FFFFFF"/>
                </a:solidFill>
                <a:sym typeface="Wingdings"/>
              </a:rPr>
              <a:t>, ce qui lui vaut un grand succès</a:t>
            </a:r>
            <a:r>
              <a:rPr lang="fr-FR" dirty="0" smtClean="0">
                <a:solidFill>
                  <a:srgbClr val="FFFFFF"/>
                </a:solidFill>
                <a:sym typeface="Wingdings"/>
              </a:rPr>
              <a:t>.</a:t>
            </a:r>
          </a:p>
          <a:p>
            <a:pPr>
              <a:buFont typeface="Wingdings" charset="0"/>
              <a:buChar char="à"/>
            </a:pPr>
            <a:r>
              <a:rPr lang="fr-FR" dirty="0" smtClean="0">
                <a:solidFill>
                  <a:srgbClr val="FFFFFF"/>
                </a:solidFill>
                <a:sym typeface="Wingdings"/>
              </a:rPr>
              <a:t>Après </a:t>
            </a:r>
            <a:r>
              <a:rPr lang="fr-FR" dirty="0">
                <a:solidFill>
                  <a:srgbClr val="FFFFFF"/>
                </a:solidFill>
                <a:sym typeface="Wingdings"/>
              </a:rPr>
              <a:t>une carrière politique qui s’interrompt </a:t>
            </a:r>
            <a:r>
              <a:rPr lang="fr-FR" dirty="0" smtClean="0">
                <a:solidFill>
                  <a:srgbClr val="FFFFFF"/>
                </a:solidFill>
                <a:sym typeface="Wingdings"/>
              </a:rPr>
              <a:t>avec le </a:t>
            </a:r>
            <a:r>
              <a:rPr lang="fr-FR" dirty="0">
                <a:solidFill>
                  <a:srgbClr val="FFFFFF"/>
                </a:solidFill>
                <a:sym typeface="Wingdings"/>
              </a:rPr>
              <a:t>coup d’Etat </a:t>
            </a:r>
            <a:r>
              <a:rPr lang="fr-FR" dirty="0" smtClean="0">
                <a:solidFill>
                  <a:srgbClr val="FFFFFF"/>
                </a:solidFill>
                <a:sym typeface="Wingdings"/>
              </a:rPr>
              <a:t>du futur </a:t>
            </a:r>
            <a:r>
              <a:rPr lang="fr-FR" dirty="0">
                <a:solidFill>
                  <a:srgbClr val="FFFFFF"/>
                </a:solidFill>
                <a:sym typeface="Wingdings"/>
              </a:rPr>
              <a:t>Napoléon III, Tocqueville se retire et consacre ses dernières années à une réflexion sur la Révolution française.</a:t>
            </a:r>
            <a:endParaRPr lang="fr-FR" dirty="0">
              <a:solidFill>
                <a:srgbClr val="FFFFFF"/>
              </a:solidFill>
            </a:endParaRPr>
          </a:p>
        </p:txBody>
      </p:sp>
    </p:spTree>
    <p:extLst>
      <p:ext uri="{BB962C8B-B14F-4D97-AF65-F5344CB8AC3E}">
        <p14:creationId xmlns:p14="http://schemas.microsoft.com/office/powerpoint/2010/main" val="101413321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Du danger des révolutions dans les sociétés démocratiques</a:t>
            </a:r>
          </a:p>
        </p:txBody>
      </p:sp>
      <p:sp>
        <p:nvSpPr>
          <p:cNvPr id="3" name="Espace réservé du contenu 2"/>
          <p:cNvSpPr>
            <a:spLocks noGrp="1"/>
          </p:cNvSpPr>
          <p:nvPr>
            <p:ph idx="1"/>
          </p:nvPr>
        </p:nvSpPr>
        <p:spPr>
          <a:xfrm>
            <a:off x="457200" y="1544320"/>
            <a:ext cx="8229600" cy="4856163"/>
          </a:xfrm>
        </p:spPr>
        <p:txBody>
          <a:bodyPr>
            <a:noAutofit/>
          </a:bodyPr>
          <a:lstStyle/>
          <a:p>
            <a:r>
              <a:rPr lang="fr-FR" sz="2800" dirty="0"/>
              <a:t>Les révolutions induisent une habitude des changements rapides et brutaux, recourant à la force et </a:t>
            </a:r>
            <a:r>
              <a:rPr lang="fr-FR" sz="2800" b="1" dirty="0"/>
              <a:t>négligeant les droits individuels</a:t>
            </a:r>
            <a:r>
              <a:rPr lang="fr-FR" sz="2800" dirty="0"/>
              <a:t>, d’où l’importance de les préserver par </a:t>
            </a:r>
            <a:r>
              <a:rPr lang="fr-FR" sz="2800" dirty="0" smtClean="0"/>
              <a:t>ces </a:t>
            </a:r>
            <a:r>
              <a:rPr lang="fr-FR" sz="2800" dirty="0"/>
              <a:t>« formes ».</a:t>
            </a:r>
          </a:p>
          <a:p>
            <a:r>
              <a:rPr lang="fr-FR" sz="2800" dirty="0"/>
              <a:t>Autrement, pour Tocqueville, la fin ne justifie pas les moyens, et Tocqueville </a:t>
            </a:r>
            <a:r>
              <a:rPr lang="fr-FR" sz="2800" b="1" dirty="0"/>
              <a:t>critique la perspective utilitariste</a:t>
            </a:r>
            <a:r>
              <a:rPr lang="fr-FR" sz="2800" dirty="0"/>
              <a:t>.</a:t>
            </a:r>
          </a:p>
          <a:p>
            <a:r>
              <a:rPr lang="fr-FR" sz="2800" dirty="0"/>
              <a:t>Sans délégitimer les révolutions dans tous les cas, Tocqueville nous met en garde contre leurs dangers en démocratie.</a:t>
            </a:r>
          </a:p>
        </p:txBody>
      </p:sp>
    </p:spTree>
    <p:extLst>
      <p:ext uri="{BB962C8B-B14F-4D97-AF65-F5344CB8AC3E}">
        <p14:creationId xmlns:p14="http://schemas.microsoft.com/office/powerpoint/2010/main" val="343574068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3518"/>
            <a:ext cx="8229600" cy="1143000"/>
          </a:xfrm>
        </p:spPr>
        <p:txBody>
          <a:bodyPr>
            <a:normAutofit/>
          </a:bodyPr>
          <a:lstStyle/>
          <a:p>
            <a:r>
              <a:rPr lang="fr-FR" sz="3200" dirty="0"/>
              <a:t>Un constat paradoxal : un risque plus grand de despotisme dans les époques démocratiques</a:t>
            </a:r>
          </a:p>
        </p:txBody>
      </p:sp>
      <p:sp>
        <p:nvSpPr>
          <p:cNvPr id="3" name="Espace réservé du contenu 2"/>
          <p:cNvSpPr>
            <a:spLocks noGrp="1"/>
          </p:cNvSpPr>
          <p:nvPr>
            <p:ph idx="1"/>
          </p:nvPr>
        </p:nvSpPr>
        <p:spPr>
          <a:xfrm>
            <a:off x="457200" y="2016760"/>
            <a:ext cx="8229600" cy="2992120"/>
          </a:xfrm>
          <a:solidFill>
            <a:schemeClr val="bg1">
              <a:lumMod val="50000"/>
            </a:schemeClr>
          </a:solidFill>
        </p:spPr>
        <p:txBody>
          <a:bodyPr vert="horz" lIns="91440" tIns="45720" rIns="91440" bIns="45720" rtlCol="0">
            <a:normAutofit/>
          </a:bodyPr>
          <a:lstStyle/>
          <a:p>
            <a:pPr>
              <a:lnSpc>
                <a:spcPct val="120000"/>
              </a:lnSpc>
              <a:buFont typeface="Wingdings" charset="0"/>
              <a:buChar char="à"/>
            </a:pPr>
            <a:r>
              <a:rPr lang="fr-FR" sz="3000" dirty="0">
                <a:solidFill>
                  <a:schemeClr val="bg1"/>
                </a:solidFill>
              </a:rPr>
              <a:t>Ce risque est lié à la </a:t>
            </a:r>
            <a:r>
              <a:rPr lang="fr-FR" sz="3000" b="1" dirty="0">
                <a:solidFill>
                  <a:schemeClr val="bg1"/>
                </a:solidFill>
              </a:rPr>
              <a:t>disproportion des forces </a:t>
            </a:r>
            <a:r>
              <a:rPr lang="fr-FR" sz="3000" dirty="0">
                <a:solidFill>
                  <a:schemeClr val="bg1"/>
                </a:solidFill>
              </a:rPr>
              <a:t>entre les individus, isolés et faible, et l’Etat, devenu fort.</a:t>
            </a:r>
          </a:p>
          <a:p>
            <a:pPr>
              <a:lnSpc>
                <a:spcPct val="120000"/>
              </a:lnSpc>
              <a:buFont typeface="Wingdings" charset="0"/>
              <a:buChar char="à"/>
            </a:pPr>
            <a:r>
              <a:rPr lang="fr-FR" sz="3000" dirty="0">
                <a:solidFill>
                  <a:schemeClr val="bg1"/>
                </a:solidFill>
              </a:rPr>
              <a:t>D’où la nécessité de s’attacher à ce que les</a:t>
            </a:r>
            <a:r>
              <a:rPr lang="fr-FR" sz="3000" b="1" dirty="0">
                <a:solidFill>
                  <a:schemeClr val="bg1"/>
                </a:solidFill>
              </a:rPr>
              <a:t> droits individuels </a:t>
            </a:r>
            <a:r>
              <a:rPr lang="fr-FR" sz="3000" dirty="0">
                <a:solidFill>
                  <a:schemeClr val="bg1"/>
                </a:solidFill>
              </a:rPr>
              <a:t>soient protégés.</a:t>
            </a:r>
          </a:p>
        </p:txBody>
      </p:sp>
    </p:spTree>
    <p:extLst>
      <p:ext uri="{BB962C8B-B14F-4D97-AF65-F5344CB8AC3E}">
        <p14:creationId xmlns:p14="http://schemas.microsoft.com/office/powerpoint/2010/main" val="278324468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La conviction de Tocqueville, face à deux erreurs symétriques concernant la liberté</a:t>
            </a:r>
          </a:p>
        </p:txBody>
      </p:sp>
      <p:sp>
        <p:nvSpPr>
          <p:cNvPr id="3" name="Espace réservé du contenu 2"/>
          <p:cNvSpPr>
            <a:spLocks noGrp="1"/>
          </p:cNvSpPr>
          <p:nvPr>
            <p:ph idx="1"/>
          </p:nvPr>
        </p:nvSpPr>
        <p:spPr>
          <a:xfrm>
            <a:off x="457200" y="1513840"/>
            <a:ext cx="8229600" cy="5151120"/>
          </a:xfrm>
        </p:spPr>
        <p:txBody>
          <a:bodyPr>
            <a:noAutofit/>
          </a:bodyPr>
          <a:lstStyle/>
          <a:p>
            <a:pPr marL="0" indent="263525">
              <a:lnSpc>
                <a:spcPct val="90000"/>
              </a:lnSpc>
              <a:buNone/>
            </a:pPr>
            <a:r>
              <a:rPr lang="fr-FR" sz="2800" dirty="0">
                <a:solidFill>
                  <a:srgbClr val="000090"/>
                </a:solidFill>
              </a:rPr>
              <a:t>« Je vois chez nos contemporains deux idées contraires mais également funestes.</a:t>
            </a:r>
          </a:p>
          <a:p>
            <a:pPr marL="0" indent="263525">
              <a:lnSpc>
                <a:spcPct val="90000"/>
              </a:lnSpc>
              <a:buNone/>
            </a:pPr>
            <a:r>
              <a:rPr lang="fr-FR" sz="2800" dirty="0">
                <a:solidFill>
                  <a:srgbClr val="000090"/>
                </a:solidFill>
              </a:rPr>
              <a:t>Les uns n’aperçoivent dans l’égalité que les tendances anarchiques qu’elle fait naître. Ils redoutent leur libre arbitre ; ils ont peur d’eux-mêmes.</a:t>
            </a:r>
          </a:p>
          <a:p>
            <a:pPr marL="0" indent="263525">
              <a:lnSpc>
                <a:spcPct val="90000"/>
              </a:lnSpc>
              <a:buNone/>
            </a:pPr>
            <a:r>
              <a:rPr lang="fr-FR" sz="2800" dirty="0">
                <a:solidFill>
                  <a:srgbClr val="000090"/>
                </a:solidFill>
              </a:rPr>
              <a:t>Les autres, en plus petit nombre, mais mieux éclairés, ont une autre vue. A côté de la route qui, partant de l’égalité, conduit à l’anarchie, ils ont enfin découvert le chemin qui semble invinciblement mener les hommes vers la servitude. Ils plient d’avance leur âme à cette servitude nécessaire ; et, désespérant de rester libres, ils adorent déjà au fond de leur cœur le maître qui doit bientôt venir.</a:t>
            </a:r>
          </a:p>
        </p:txBody>
      </p:sp>
    </p:spTree>
    <p:extLst>
      <p:ext uri="{BB962C8B-B14F-4D97-AF65-F5344CB8AC3E}">
        <p14:creationId xmlns:p14="http://schemas.microsoft.com/office/powerpoint/2010/main" val="82953241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La conviction de Tocqueville, face à deux erreurs symétriques concernant la liberté</a:t>
            </a:r>
          </a:p>
        </p:txBody>
      </p:sp>
      <p:sp>
        <p:nvSpPr>
          <p:cNvPr id="3" name="Espace réservé du contenu 2"/>
          <p:cNvSpPr>
            <a:spLocks noGrp="1"/>
          </p:cNvSpPr>
          <p:nvPr>
            <p:ph idx="1"/>
          </p:nvPr>
        </p:nvSpPr>
        <p:spPr>
          <a:xfrm>
            <a:off x="457200" y="1513840"/>
            <a:ext cx="8229600" cy="5151120"/>
          </a:xfrm>
        </p:spPr>
        <p:txBody>
          <a:bodyPr>
            <a:normAutofit/>
          </a:bodyPr>
          <a:lstStyle/>
          <a:p>
            <a:pPr marL="0" indent="263525">
              <a:buNone/>
            </a:pPr>
            <a:r>
              <a:rPr lang="fr-FR" sz="2800" dirty="0">
                <a:solidFill>
                  <a:srgbClr val="000090"/>
                </a:solidFill>
              </a:rPr>
              <a:t>Les premiers abandonnent la liberté parce qu’ils l’estiment dangereuse ; les seconds parce qu’ils la jugent impossible.</a:t>
            </a:r>
          </a:p>
          <a:p>
            <a:pPr marL="0" indent="263525">
              <a:buNone/>
            </a:pPr>
            <a:r>
              <a:rPr lang="fr-FR" sz="2800" dirty="0">
                <a:solidFill>
                  <a:srgbClr val="000090"/>
                </a:solidFill>
              </a:rPr>
              <a:t>Si j’avais eu cette dernière croyance, je n’aurais pas écrit l’ouvrage qu’on vient de lire ; je me serais borné à gémir en secret sur la destinée de </a:t>
            </a:r>
            <a:r>
              <a:rPr lang="fr-FR" sz="2800" dirty="0" smtClean="0">
                <a:solidFill>
                  <a:srgbClr val="000090"/>
                </a:solidFill>
              </a:rPr>
              <a:t>mes semblables</a:t>
            </a:r>
            <a:r>
              <a:rPr lang="fr-FR" sz="2800" dirty="0">
                <a:solidFill>
                  <a:srgbClr val="000090"/>
                </a:solidFill>
              </a:rPr>
              <a:t>. » (p</a:t>
            </a:r>
            <a:r>
              <a:rPr lang="fr-FR" sz="2800" dirty="0" smtClean="0">
                <a:solidFill>
                  <a:srgbClr val="000090"/>
                </a:solidFill>
              </a:rPr>
              <a:t>. 182</a:t>
            </a:r>
            <a:r>
              <a:rPr lang="fr-FR" sz="2800" dirty="0">
                <a:solidFill>
                  <a:srgbClr val="000090"/>
                </a:solidFill>
              </a:rPr>
              <a:t>-183)</a:t>
            </a:r>
            <a:r>
              <a:rPr lang="fr-FR" sz="2800" dirty="0" smtClean="0">
                <a:solidFill>
                  <a:srgbClr val="000090"/>
                </a:solidFill>
              </a:rPr>
              <a:t>.</a:t>
            </a:r>
            <a:endParaRPr lang="fr-FR" sz="2800" dirty="0">
              <a:solidFill>
                <a:srgbClr val="000090"/>
              </a:solidFill>
            </a:endParaRPr>
          </a:p>
        </p:txBody>
      </p:sp>
    </p:spTree>
    <p:extLst>
      <p:ext uri="{BB962C8B-B14F-4D97-AF65-F5344CB8AC3E}">
        <p14:creationId xmlns:p14="http://schemas.microsoft.com/office/powerpoint/2010/main" val="188848217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Récapitulatif des « mesures thérapeutiques » pour éviter le despotisme en démocratie</a:t>
            </a:r>
          </a:p>
        </p:txBody>
      </p:sp>
      <p:sp>
        <p:nvSpPr>
          <p:cNvPr id="3" name="Espace réservé du contenu 2"/>
          <p:cNvSpPr>
            <a:spLocks noGrp="1"/>
          </p:cNvSpPr>
          <p:nvPr>
            <p:ph idx="1"/>
          </p:nvPr>
        </p:nvSpPr>
        <p:spPr>
          <a:xfrm>
            <a:off x="457200" y="1549400"/>
            <a:ext cx="8229600" cy="5146040"/>
          </a:xfrm>
        </p:spPr>
        <p:txBody>
          <a:bodyPr>
            <a:normAutofit/>
          </a:bodyPr>
          <a:lstStyle/>
          <a:p>
            <a:r>
              <a:rPr lang="fr-FR" sz="2800" dirty="0"/>
              <a:t>Il faut instaurer des</a:t>
            </a:r>
            <a:r>
              <a:rPr lang="fr-FR" sz="2800" b="1" dirty="0"/>
              <a:t> pouvoirs secondaires électifs</a:t>
            </a:r>
            <a:r>
              <a:rPr lang="fr-FR" sz="2800" dirty="0"/>
              <a:t>, qui rétablissent l’équivalent d’un pouvoir aristocratique contre le pouvoir central.</a:t>
            </a:r>
          </a:p>
          <a:p>
            <a:r>
              <a:rPr lang="fr-FR" sz="2800" dirty="0" smtClean="0"/>
              <a:t>La </a:t>
            </a:r>
            <a:r>
              <a:rPr lang="fr-FR" sz="2800" b="1" dirty="0"/>
              <a:t>presse</a:t>
            </a:r>
            <a:r>
              <a:rPr lang="fr-FR" sz="2800" dirty="0"/>
              <a:t> </a:t>
            </a:r>
            <a:r>
              <a:rPr lang="fr-FR" sz="2800" dirty="0" smtClean="0"/>
              <a:t>joue un r</a:t>
            </a:r>
            <a:r>
              <a:rPr lang="fr-FR" sz="2800" dirty="0" smtClean="0"/>
              <a:t>ôle important </a:t>
            </a:r>
            <a:r>
              <a:rPr lang="fr-FR" sz="2800" dirty="0" smtClean="0"/>
              <a:t>dans </a:t>
            </a:r>
            <a:r>
              <a:rPr lang="fr-FR" sz="2800" dirty="0"/>
              <a:t>la préservation des libertés.</a:t>
            </a:r>
          </a:p>
          <a:p>
            <a:r>
              <a:rPr lang="fr-FR" sz="2800" dirty="0" smtClean="0"/>
              <a:t>D’où </a:t>
            </a:r>
            <a:r>
              <a:rPr lang="fr-FR" sz="2800" dirty="0"/>
              <a:t>l’importance des </a:t>
            </a:r>
            <a:r>
              <a:rPr lang="fr-FR" sz="2800" b="1" dirty="0"/>
              <a:t>associations</a:t>
            </a:r>
            <a:r>
              <a:rPr lang="fr-FR" sz="2800" dirty="0"/>
              <a:t>, qui sont une école de démocratie.</a:t>
            </a:r>
          </a:p>
          <a:p>
            <a:r>
              <a:rPr lang="fr-FR" sz="2800" dirty="0"/>
              <a:t>Tocqueville attache </a:t>
            </a:r>
            <a:r>
              <a:rPr lang="fr-FR" sz="2800" dirty="0" smtClean="0"/>
              <a:t>enfin de </a:t>
            </a:r>
            <a:r>
              <a:rPr lang="fr-FR" sz="2800" dirty="0"/>
              <a:t>l’importance aux </a:t>
            </a:r>
            <a:r>
              <a:rPr lang="fr-FR" sz="2800" b="1" dirty="0"/>
              <a:t>formes administratives</a:t>
            </a:r>
            <a:r>
              <a:rPr lang="fr-FR" sz="2800" dirty="0"/>
              <a:t> qui protègent les citoyens.</a:t>
            </a:r>
          </a:p>
          <a:p>
            <a:endParaRPr lang="fr-FR" sz="2800" dirty="0"/>
          </a:p>
        </p:txBody>
      </p:sp>
    </p:spTree>
    <p:extLst>
      <p:ext uri="{BB962C8B-B14F-4D97-AF65-F5344CB8AC3E}">
        <p14:creationId xmlns:p14="http://schemas.microsoft.com/office/powerpoint/2010/main" val="315103370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Le risque de négliger la liberté au profit de l’égalité</a:t>
            </a:r>
          </a:p>
        </p:txBody>
      </p:sp>
      <p:sp>
        <p:nvSpPr>
          <p:cNvPr id="3" name="Espace réservé du contenu 2"/>
          <p:cNvSpPr>
            <a:spLocks noGrp="1"/>
          </p:cNvSpPr>
          <p:nvPr>
            <p:ph idx="1"/>
          </p:nvPr>
        </p:nvSpPr>
        <p:spPr>
          <a:xfrm>
            <a:off x="457200" y="2260600"/>
            <a:ext cx="8229600" cy="3053080"/>
          </a:xfrm>
          <a:solidFill>
            <a:schemeClr val="bg1">
              <a:lumMod val="50000"/>
            </a:schemeClr>
          </a:solidFill>
        </p:spPr>
        <p:txBody>
          <a:bodyPr>
            <a:normAutofit fontScale="92500" lnSpcReduction="20000"/>
          </a:bodyPr>
          <a:lstStyle/>
          <a:p>
            <a:pPr marL="0" indent="0">
              <a:lnSpc>
                <a:spcPct val="120000"/>
              </a:lnSpc>
              <a:buNone/>
            </a:pPr>
            <a:r>
              <a:rPr lang="fr-FR" sz="3000" dirty="0">
                <a:solidFill>
                  <a:schemeClr val="bg1"/>
                </a:solidFill>
                <a:sym typeface="Wingdings"/>
              </a:rPr>
              <a:t> </a:t>
            </a:r>
            <a:r>
              <a:rPr lang="fr-FR" sz="3000" dirty="0">
                <a:solidFill>
                  <a:schemeClr val="bg1"/>
                </a:solidFill>
              </a:rPr>
              <a:t>Si </a:t>
            </a:r>
            <a:r>
              <a:rPr lang="fr-FR" sz="3000" b="1" dirty="0">
                <a:solidFill>
                  <a:schemeClr val="bg1"/>
                </a:solidFill>
              </a:rPr>
              <a:t>l’égalité</a:t>
            </a:r>
            <a:r>
              <a:rPr lang="fr-FR" sz="3000" dirty="0">
                <a:solidFill>
                  <a:schemeClr val="bg1"/>
                </a:solidFill>
              </a:rPr>
              <a:t> et la </a:t>
            </a:r>
            <a:r>
              <a:rPr lang="fr-FR" sz="3000" b="1" dirty="0">
                <a:solidFill>
                  <a:schemeClr val="bg1"/>
                </a:solidFill>
              </a:rPr>
              <a:t>liberté</a:t>
            </a:r>
            <a:r>
              <a:rPr lang="fr-FR" sz="3000" dirty="0">
                <a:solidFill>
                  <a:schemeClr val="bg1"/>
                </a:solidFill>
              </a:rPr>
              <a:t> sont les deux composantes clés de la démocratie, deux dangers la guettent :</a:t>
            </a:r>
          </a:p>
          <a:p>
            <a:pPr lvl="1">
              <a:lnSpc>
                <a:spcPct val="120000"/>
              </a:lnSpc>
              <a:buFontTx/>
              <a:buChar char="-"/>
            </a:pPr>
            <a:r>
              <a:rPr lang="fr-FR" sz="3000" dirty="0">
                <a:solidFill>
                  <a:schemeClr val="bg1"/>
                </a:solidFill>
              </a:rPr>
              <a:t>la tendance à renoncer à la liberté en assimilant la liberté à l’anarchie ;</a:t>
            </a:r>
          </a:p>
          <a:p>
            <a:pPr lvl="1">
              <a:lnSpc>
                <a:spcPct val="120000"/>
              </a:lnSpc>
              <a:buFontTx/>
              <a:buChar char="-"/>
            </a:pPr>
            <a:r>
              <a:rPr lang="fr-FR" sz="3000" dirty="0">
                <a:solidFill>
                  <a:schemeClr val="bg1"/>
                </a:solidFill>
              </a:rPr>
              <a:t>l’abandon de la liberté jugée moins importante que l’égalité.</a:t>
            </a:r>
          </a:p>
          <a:p>
            <a:pPr marL="0" indent="0">
              <a:buNone/>
            </a:pPr>
            <a:endParaRPr lang="fr-FR" sz="2800" dirty="0"/>
          </a:p>
        </p:txBody>
      </p:sp>
    </p:spTree>
    <p:extLst>
      <p:ext uri="{BB962C8B-B14F-4D97-AF65-F5344CB8AC3E}">
        <p14:creationId xmlns:p14="http://schemas.microsoft.com/office/powerpoint/2010/main" val="30506619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288605" y="115893"/>
            <a:ext cx="8398195" cy="688445"/>
          </a:xfrm>
          <a:ln w="25400">
            <a:solidFill>
              <a:srgbClr val="4F81BD"/>
            </a:solidFill>
          </a:ln>
        </p:spPr>
        <p:txBody>
          <a:bodyPr>
            <a:normAutofit fontScale="90000"/>
          </a:bodyPr>
          <a:lstStyle/>
          <a:p>
            <a:r>
              <a:rPr lang="fr-FR" dirty="0"/>
              <a:t>Plan de la troisième séquence</a:t>
            </a:r>
          </a:p>
        </p:txBody>
      </p:sp>
      <p:sp>
        <p:nvSpPr>
          <p:cNvPr id="3" name="Espace réservé du contenu 2"/>
          <p:cNvSpPr>
            <a:spLocks noGrp="1"/>
          </p:cNvSpPr>
          <p:nvPr>
            <p:ph idx="1"/>
          </p:nvPr>
        </p:nvSpPr>
        <p:spPr>
          <a:xfrm>
            <a:off x="288605" y="1074404"/>
            <a:ext cx="8398195" cy="5440080"/>
          </a:xfrm>
        </p:spPr>
        <p:txBody>
          <a:bodyPr>
            <a:normAutofit fontScale="925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solidFill>
                  <a:schemeClr val="bg1">
                    <a:lumMod val="75000"/>
                  </a:schemeClr>
                </a:solidFill>
              </a:rPr>
              <a:t>3.3.3 Le pastorat démocratique (chap. 5 et 6)</a:t>
            </a:r>
          </a:p>
          <a:p>
            <a:pPr marL="760413" lvl="1" indent="263525" algn="just">
              <a:buNone/>
            </a:pPr>
            <a:r>
              <a:rPr lang="fr-FR" b="1" dirty="0"/>
              <a:t>3.3.4 Vers une démocratie de la liberté (chap. 7 et 8)</a:t>
            </a:r>
          </a:p>
          <a:p>
            <a:pPr marL="1160463" lvl="2" indent="263525" algn="just">
              <a:buNone/>
            </a:pPr>
            <a:r>
              <a:rPr lang="fr-FR" b="1" dirty="0">
                <a:solidFill>
                  <a:schemeClr val="bg1">
                    <a:lumMod val="75000"/>
                  </a:schemeClr>
                </a:solidFill>
              </a:rPr>
              <a:t>3.3.4.1 Chapitre 7</a:t>
            </a:r>
          </a:p>
          <a:p>
            <a:pPr marL="1160463" lvl="2" indent="263525" algn="just">
              <a:buNone/>
            </a:pPr>
            <a:r>
              <a:rPr lang="fr-FR" b="1" dirty="0"/>
              <a:t>3.3.4.2 Chapitre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5527040"/>
            <a:ext cx="7904727" cy="355600"/>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88605" y="5476240"/>
            <a:ext cx="665655" cy="504912"/>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257842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La </a:t>
            </a:r>
            <a:r>
              <a:rPr lang="fr-FR" sz="3200" dirty="0" smtClean="0"/>
              <a:t>radicale nouveauté </a:t>
            </a:r>
            <a:r>
              <a:rPr lang="fr-FR" sz="3200" dirty="0"/>
              <a:t>de cette époque démocratique</a:t>
            </a:r>
          </a:p>
        </p:txBody>
      </p:sp>
      <p:sp>
        <p:nvSpPr>
          <p:cNvPr id="3" name="Espace réservé du contenu 2"/>
          <p:cNvSpPr>
            <a:spLocks noGrp="1"/>
          </p:cNvSpPr>
          <p:nvPr>
            <p:ph idx="1"/>
          </p:nvPr>
        </p:nvSpPr>
        <p:spPr>
          <a:xfrm>
            <a:off x="457200" y="1503680"/>
            <a:ext cx="8229600" cy="5242559"/>
          </a:xfrm>
        </p:spPr>
        <p:txBody>
          <a:bodyPr>
            <a:normAutofit/>
          </a:bodyPr>
          <a:lstStyle/>
          <a:p>
            <a:r>
              <a:rPr lang="fr-FR" sz="2800" dirty="0" smtClean="0"/>
              <a:t>La </a:t>
            </a:r>
            <a:r>
              <a:rPr lang="fr-FR" sz="2800" b="1" dirty="0" smtClean="0"/>
              <a:t>nouveauté </a:t>
            </a:r>
            <a:r>
              <a:rPr lang="fr-FR" sz="2800" b="1" dirty="0"/>
              <a:t>radicale </a:t>
            </a:r>
            <a:r>
              <a:rPr lang="fr-FR" sz="2800" dirty="0"/>
              <a:t>de cette nouvelle société démocratique qui se dessine sous les yeux de Tocqueville </a:t>
            </a:r>
            <a:r>
              <a:rPr lang="fr-FR" sz="2800" dirty="0" smtClean="0"/>
              <a:t>: </a:t>
            </a:r>
            <a:r>
              <a:rPr lang="fr-FR" sz="2800" dirty="0" smtClean="0">
                <a:solidFill>
                  <a:srgbClr val="000090"/>
                </a:solidFill>
              </a:rPr>
              <a:t>«</a:t>
            </a:r>
            <a:r>
              <a:rPr lang="fr-FR" sz="2800" dirty="0">
                <a:solidFill>
                  <a:srgbClr val="000090"/>
                </a:solidFill>
              </a:rPr>
              <a:t> Je remonte de siècle en siècle jusqu’à l’Antiquité la plus reculé ; je n’aperçois rien qui ressemble à ce qui est sous mes yeux. Le passé n’éclairant plus l’avenir, l’esprit marche dans les ténèbres. »</a:t>
            </a:r>
          </a:p>
          <a:p>
            <a:r>
              <a:rPr lang="fr-FR" sz="2800" dirty="0" smtClean="0"/>
              <a:t>De plus, Tocqueville pense que la Révolution n’a pas encore produit tous ces effets, il est donc difficile d’arrêter une représentation nette de la situation.</a:t>
            </a:r>
          </a:p>
          <a:p>
            <a:r>
              <a:rPr lang="fr-FR" sz="2800" dirty="0" smtClean="0"/>
              <a:t>Malgré </a:t>
            </a:r>
            <a:r>
              <a:rPr lang="fr-FR" sz="2800" dirty="0"/>
              <a:t>tout, </a:t>
            </a:r>
            <a:r>
              <a:rPr lang="fr-FR" sz="2800" dirty="0" smtClean="0"/>
              <a:t>on pet dégager </a:t>
            </a:r>
            <a:r>
              <a:rPr lang="fr-FR" sz="2800" dirty="0"/>
              <a:t>quelques grands traits.</a:t>
            </a:r>
          </a:p>
        </p:txBody>
      </p:sp>
    </p:spTree>
    <p:extLst>
      <p:ext uri="{BB962C8B-B14F-4D97-AF65-F5344CB8AC3E}">
        <p14:creationId xmlns:p14="http://schemas.microsoft.com/office/powerpoint/2010/main" val="412194649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Pourquoi la liberté effraie plus que l’égalité</a:t>
            </a:r>
            <a:r>
              <a:rPr lang="en-US" sz="3200" dirty="0" smtClean="0"/>
              <a:t>, </a:t>
            </a:r>
            <a:r>
              <a:rPr lang="en-US" sz="3200" dirty="0" err="1" smtClean="0"/>
              <a:t>selon</a:t>
            </a:r>
            <a:r>
              <a:rPr lang="en-US" sz="3200" dirty="0" smtClean="0"/>
              <a:t> </a:t>
            </a:r>
            <a:r>
              <a:rPr lang="en-US" sz="3200" dirty="0"/>
              <a:t>Tocqueville</a:t>
            </a:r>
            <a:endParaRPr lang="fr-FR" sz="3200" dirty="0"/>
          </a:p>
        </p:txBody>
      </p:sp>
      <p:sp>
        <p:nvSpPr>
          <p:cNvPr id="3" name="Espace réservé du contenu 2"/>
          <p:cNvSpPr>
            <a:spLocks noGrp="1"/>
          </p:cNvSpPr>
          <p:nvPr>
            <p:ph idx="1"/>
          </p:nvPr>
        </p:nvSpPr>
        <p:spPr/>
        <p:txBody>
          <a:bodyPr>
            <a:normAutofit/>
          </a:bodyPr>
          <a:lstStyle/>
          <a:p>
            <a:r>
              <a:rPr lang="fr-FR" sz="2800" dirty="0">
                <a:solidFill>
                  <a:srgbClr val="000090"/>
                </a:solidFill>
              </a:rPr>
              <a:t>« Que la liberté politique puisse, dans ses excès, compromettre la tranquillité, le patrimoine, la vie des particuliers, on ne rencontre point d’hommes si bornés et si légers qu’ils ne le découvrent. Il n’y a, au contraire, que les gens attentifs et clairvoyants qui aperçoivent les périls dont l’égalité nous menace , et d’ordinaire ils évitent de parler » (</a:t>
            </a:r>
            <a:r>
              <a:rPr lang="fr-FR" sz="2800" i="1" dirty="0">
                <a:solidFill>
                  <a:srgbClr val="000090"/>
                </a:solidFill>
              </a:rPr>
              <a:t>DA</a:t>
            </a:r>
            <a:r>
              <a:rPr lang="fr-FR" sz="2800" dirty="0">
                <a:solidFill>
                  <a:srgbClr val="000090"/>
                </a:solidFill>
              </a:rPr>
              <a:t>, tome II, partie II, chap. 1)</a:t>
            </a:r>
          </a:p>
        </p:txBody>
      </p:sp>
    </p:spTree>
    <p:extLst>
      <p:ext uri="{BB962C8B-B14F-4D97-AF65-F5344CB8AC3E}">
        <p14:creationId xmlns:p14="http://schemas.microsoft.com/office/powerpoint/2010/main" val="264504937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Les grands traits de l’époque démocratique </a:t>
            </a:r>
            <a:r>
              <a:rPr lang="fr-FR" sz="3200" dirty="0" smtClean="0"/>
              <a:t>: l’adoucissement des extrêmes</a:t>
            </a:r>
            <a:endParaRPr lang="fr-FR" sz="3200" dirty="0"/>
          </a:p>
        </p:txBody>
      </p:sp>
      <p:sp>
        <p:nvSpPr>
          <p:cNvPr id="3" name="Espace réservé du contenu 2"/>
          <p:cNvSpPr>
            <a:spLocks noGrp="1"/>
          </p:cNvSpPr>
          <p:nvPr>
            <p:ph idx="1"/>
          </p:nvPr>
        </p:nvSpPr>
        <p:spPr>
          <a:xfrm>
            <a:off x="457200" y="1534160"/>
            <a:ext cx="8229600" cy="5252720"/>
          </a:xfrm>
        </p:spPr>
        <p:txBody>
          <a:bodyPr>
            <a:normAutofit/>
          </a:bodyPr>
          <a:lstStyle/>
          <a:p>
            <a:r>
              <a:rPr lang="fr-FR" sz="2800" dirty="0"/>
              <a:t>Le principal trait est </a:t>
            </a:r>
            <a:r>
              <a:rPr lang="fr-FR" sz="2800" b="1" dirty="0"/>
              <a:t>l’adoucissement des extrêmes </a:t>
            </a:r>
            <a:r>
              <a:rPr lang="fr-FR" sz="2800" dirty="0"/>
              <a:t>pour faire place à une moyenne.</a:t>
            </a:r>
          </a:p>
          <a:p>
            <a:r>
              <a:rPr lang="fr-FR" sz="2800" dirty="0"/>
              <a:t>Cela se manifeste, selon Tocqueville, dans </a:t>
            </a:r>
            <a:r>
              <a:rPr lang="fr-FR" sz="2800" b="1" dirty="0"/>
              <a:t>les richesses, les ambitions, les mœurs, les plaisirs</a:t>
            </a:r>
            <a:r>
              <a:rPr lang="fr-FR" sz="2800" dirty="0" smtClean="0"/>
              <a:t>.</a:t>
            </a:r>
          </a:p>
          <a:p>
            <a:r>
              <a:rPr lang="fr-FR" sz="2800" dirty="0" smtClean="0"/>
              <a:t>Cet adoucissement offre certes moins </a:t>
            </a:r>
            <a:r>
              <a:rPr lang="fr-FR" sz="2800" dirty="0"/>
              <a:t>d</a:t>
            </a:r>
            <a:r>
              <a:rPr lang="fr-FR" sz="2800" dirty="0" smtClean="0"/>
              <a:t>e grandeur au regard de l’observateur, mais il est globalement </a:t>
            </a:r>
            <a:r>
              <a:rPr lang="fr-FR" sz="2800" b="1" dirty="0" smtClean="0"/>
              <a:t>plus juste</a:t>
            </a:r>
            <a:r>
              <a:rPr lang="fr-FR" sz="2800" dirty="0" smtClean="0"/>
              <a:t>.</a:t>
            </a:r>
            <a:endParaRPr lang="fr-FR" sz="2800" dirty="0"/>
          </a:p>
          <a:p>
            <a:endParaRPr lang="fr-FR" sz="2800" dirty="0"/>
          </a:p>
        </p:txBody>
      </p:sp>
    </p:spTree>
    <p:extLst>
      <p:ext uri="{BB962C8B-B14F-4D97-AF65-F5344CB8AC3E}">
        <p14:creationId xmlns:p14="http://schemas.microsoft.com/office/powerpoint/2010/main" val="1298529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a:t>
            </a:r>
            <a:r>
              <a:rPr lang="fr-FR"/>
              <a:t>de </a:t>
            </a:r>
            <a:r>
              <a:rPr lang="fr-FR" smtClean="0"/>
              <a:t>la troisième </a:t>
            </a:r>
            <a:r>
              <a:rPr lang="fr-FR" dirty="0"/>
              <a:t>séquence</a:t>
            </a:r>
          </a:p>
        </p:txBody>
      </p:sp>
      <p:sp>
        <p:nvSpPr>
          <p:cNvPr id="3" name="Espace réservé du contenu 2"/>
          <p:cNvSpPr>
            <a:spLocks noGrp="1"/>
          </p:cNvSpPr>
          <p:nvPr>
            <p:ph idx="1"/>
          </p:nvPr>
        </p:nvSpPr>
        <p:spPr>
          <a:xfrm>
            <a:off x="457200" y="1074404"/>
            <a:ext cx="8229600" cy="4246671"/>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rgbClr val="000000"/>
                </a:solidFill>
              </a:rPr>
              <a:t>3.1</a:t>
            </a:r>
            <a:r>
              <a:rPr lang="fr-FR" sz="3200" dirty="0">
                <a:solidFill>
                  <a:srgbClr val="000000"/>
                </a:solidFill>
              </a:rPr>
              <a:t>	</a:t>
            </a:r>
            <a:r>
              <a:rPr lang="fr-FR" sz="3200" b="1" dirty="0">
                <a:solidFill>
                  <a:srgbClr val="000000"/>
                </a:solidFill>
              </a:rPr>
              <a:t>Tocqueville et et son temps</a:t>
            </a:r>
          </a:p>
          <a:p>
            <a:pPr marL="760413" lvl="2" indent="263525" algn="just">
              <a:buNone/>
            </a:pPr>
            <a:r>
              <a:rPr lang="fr-FR" b="1" dirty="0">
                <a:solidFill>
                  <a:srgbClr val="BFBFBF"/>
                </a:solidFill>
              </a:rPr>
              <a:t>3.1.1 Qui était Tocqueville ?</a:t>
            </a:r>
          </a:p>
          <a:p>
            <a:pPr marL="760413" lvl="2" indent="263525" algn="just">
              <a:buNone/>
            </a:pPr>
            <a:r>
              <a:rPr lang="fr-FR" b="1" dirty="0"/>
              <a:t>3.1.2 Quelques repères sur les révolutions anglaise, française et américaine</a:t>
            </a:r>
          </a:p>
          <a:p>
            <a:pPr marL="360363" indent="263525" algn="just">
              <a:buNone/>
            </a:pPr>
            <a:r>
              <a:rPr lang="fr-FR" b="1" dirty="0">
                <a:solidFill>
                  <a:schemeClr val="bg1">
                    <a:lumMod val="75000"/>
                  </a:schemeClr>
                </a:solidFill>
              </a:rPr>
              <a:t>4.2</a:t>
            </a:r>
            <a:r>
              <a:rPr lang="fr-FR" dirty="0">
                <a:solidFill>
                  <a:schemeClr val="bg1">
                    <a:lumMod val="75000"/>
                  </a:schemeClr>
                </a:solidFill>
              </a:rPr>
              <a:t>	</a:t>
            </a:r>
            <a:r>
              <a:rPr lang="fr-FR" b="1" dirty="0">
                <a:solidFill>
                  <a:schemeClr val="bg1">
                    <a:lumMod val="75000"/>
                  </a:schemeClr>
                </a:solidFill>
              </a:rPr>
              <a:t>La réception de Tocqueville dans la pensée politique</a:t>
            </a:r>
          </a:p>
          <a:p>
            <a:pPr marL="360363" indent="263525" algn="just">
              <a:buNone/>
            </a:pPr>
            <a:r>
              <a:rPr lang="fr-FR" b="1" dirty="0">
                <a:solidFill>
                  <a:schemeClr val="bg1">
                    <a:lumMod val="75000"/>
                  </a:schemeClr>
                </a:solidFill>
              </a:rPr>
              <a:t>4.3 Lecture de </a:t>
            </a:r>
            <a:r>
              <a:rPr lang="fr-FR" b="1" i="1" dirty="0">
                <a:solidFill>
                  <a:schemeClr val="bg1">
                    <a:lumMod val="75000"/>
                  </a:schemeClr>
                </a:solidFill>
              </a:rPr>
              <a:t>De la démocratie en Amérique</a:t>
            </a:r>
          </a:p>
        </p:txBody>
      </p:sp>
      <p:sp>
        <p:nvSpPr>
          <p:cNvPr id="5" name="Rectangle à coins arrondis 4"/>
          <p:cNvSpPr/>
          <p:nvPr/>
        </p:nvSpPr>
        <p:spPr>
          <a:xfrm>
            <a:off x="837105" y="2901410"/>
            <a:ext cx="7904727" cy="591229"/>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Flèche vers la droite 5"/>
          <p:cNvSpPr/>
          <p:nvPr/>
        </p:nvSpPr>
        <p:spPr>
          <a:xfrm>
            <a:off x="208005" y="2901410"/>
            <a:ext cx="629100" cy="591229"/>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295452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grands traits de l’époque </a:t>
            </a:r>
            <a:r>
              <a:rPr lang="fr-FR" sz="3200" dirty="0" smtClean="0"/>
              <a:t>démocratique : une société plus douce</a:t>
            </a:r>
            <a:endParaRPr lang="fr-FR" sz="3200" dirty="0"/>
          </a:p>
        </p:txBody>
      </p:sp>
      <p:sp>
        <p:nvSpPr>
          <p:cNvPr id="3" name="Espace réservé du contenu 2"/>
          <p:cNvSpPr>
            <a:spLocks noGrp="1"/>
          </p:cNvSpPr>
          <p:nvPr>
            <p:ph idx="1"/>
          </p:nvPr>
        </p:nvSpPr>
        <p:spPr>
          <a:xfrm>
            <a:off x="457200" y="1534160"/>
            <a:ext cx="8229600" cy="5252720"/>
          </a:xfrm>
        </p:spPr>
        <p:txBody>
          <a:bodyPr>
            <a:normAutofit lnSpcReduction="10000"/>
          </a:bodyPr>
          <a:lstStyle/>
          <a:p>
            <a:r>
              <a:rPr lang="fr-FR" sz="3000" dirty="0" smtClean="0"/>
              <a:t>Et </a:t>
            </a:r>
            <a:r>
              <a:rPr lang="fr-FR" sz="3000" dirty="0"/>
              <a:t>il y a une corrélation entre ces phénomènes : </a:t>
            </a:r>
            <a:r>
              <a:rPr lang="fr-FR" sz="3000" b="1" dirty="0"/>
              <a:t>l’égalisation des conditions </a:t>
            </a:r>
            <a:r>
              <a:rPr lang="fr-FR" sz="3000" dirty="0"/>
              <a:t>et</a:t>
            </a:r>
            <a:r>
              <a:rPr lang="fr-FR" sz="3000" b="1" dirty="0"/>
              <a:t> l’adoucissement des mœurs </a:t>
            </a:r>
            <a:r>
              <a:rPr lang="fr-FR" sz="3000" dirty="0"/>
              <a:t>vont </a:t>
            </a:r>
            <a:r>
              <a:rPr lang="fr-FR" sz="3000" dirty="0" smtClean="0"/>
              <a:t>ensemble : cette </a:t>
            </a:r>
            <a:r>
              <a:rPr lang="fr-FR" sz="3000" dirty="0"/>
              <a:t>égalisation crée de la </a:t>
            </a:r>
            <a:r>
              <a:rPr lang="fr-FR" sz="3000" b="1" dirty="0"/>
              <a:t>douceur</a:t>
            </a:r>
            <a:r>
              <a:rPr lang="fr-FR" sz="3000" dirty="0"/>
              <a:t>.</a:t>
            </a:r>
          </a:p>
          <a:p>
            <a:r>
              <a:rPr lang="fr-FR" sz="3000" dirty="0"/>
              <a:t>Cette douceur est directement </a:t>
            </a:r>
            <a:r>
              <a:rPr lang="fr-FR" sz="3000" dirty="0" smtClean="0"/>
              <a:t>liée </a:t>
            </a:r>
            <a:r>
              <a:rPr lang="fr-FR" sz="3000" dirty="0"/>
              <a:t>à </a:t>
            </a:r>
            <a:r>
              <a:rPr lang="fr-FR" sz="3000" b="1" dirty="0"/>
              <a:t>l’empathie</a:t>
            </a:r>
            <a:r>
              <a:rPr lang="fr-FR" sz="3000" dirty="0"/>
              <a:t> qu’on éprouve, selon Tocqueville, davantage pour ses semblables, et donc accrue par les conditions plus égalitaires de la démocratie</a:t>
            </a:r>
            <a:r>
              <a:rPr lang="fr-FR" sz="3000" dirty="0" smtClean="0"/>
              <a:t>.</a:t>
            </a:r>
          </a:p>
          <a:p>
            <a:r>
              <a:rPr lang="fr-FR" sz="3000" dirty="0" smtClean="0"/>
              <a:t>Malgré tout, l’ancienne société et la nouvelle </a:t>
            </a:r>
            <a:r>
              <a:rPr lang="fr-FR" sz="3000" dirty="0" smtClean="0"/>
              <a:t>forment </a:t>
            </a:r>
            <a:r>
              <a:rPr lang="fr-FR" sz="3000" dirty="0" smtClean="0"/>
              <a:t>deux systèmes de valeurs bien différents, il est donc difficile de les évaluer comparativement.</a:t>
            </a:r>
            <a:endParaRPr lang="fr-FR" sz="3000" dirty="0"/>
          </a:p>
          <a:p>
            <a:endParaRPr lang="fr-FR" sz="2800" dirty="0"/>
          </a:p>
        </p:txBody>
      </p:sp>
    </p:spTree>
    <p:extLst>
      <p:ext uri="{BB962C8B-B14F-4D97-AF65-F5344CB8AC3E}">
        <p14:creationId xmlns:p14="http://schemas.microsoft.com/office/powerpoint/2010/main" val="139881614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dirty="0" smtClean="0"/>
              <a:t>Le refus de la résignation à un </a:t>
            </a:r>
            <a:r>
              <a:rPr lang="fr-FR" sz="3200" dirty="0" smtClean="0"/>
              <a:t>strict déterminisme : </a:t>
            </a:r>
            <a:r>
              <a:rPr lang="fr-FR" sz="3200" dirty="0" smtClean="0"/>
              <a:t>combatte les effets d’un excès d’égalité</a:t>
            </a:r>
            <a:endParaRPr lang="fr-FR" sz="3200" dirty="0"/>
          </a:p>
        </p:txBody>
      </p:sp>
      <p:sp>
        <p:nvSpPr>
          <p:cNvPr id="3" name="Espace réservé du contenu 2"/>
          <p:cNvSpPr>
            <a:spLocks noGrp="1"/>
          </p:cNvSpPr>
          <p:nvPr>
            <p:ph idx="1"/>
          </p:nvPr>
        </p:nvSpPr>
        <p:spPr>
          <a:xfrm>
            <a:off x="538480" y="1513840"/>
            <a:ext cx="8056880" cy="5252720"/>
          </a:xfrm>
        </p:spPr>
        <p:txBody>
          <a:bodyPr>
            <a:noAutofit/>
          </a:bodyPr>
          <a:lstStyle/>
          <a:p>
            <a:pPr marL="0" indent="0">
              <a:buNone/>
            </a:pPr>
            <a:r>
              <a:rPr lang="fr-FR" sz="2800" dirty="0" smtClean="0">
                <a:solidFill>
                  <a:srgbClr val="000090"/>
                </a:solidFill>
              </a:rPr>
              <a:t>« Je n’ignore pas que plusieurs de mes contemporains ont pensé que les peuples ne sont jamais ici-bas maîtres d’eux-mêmes, et qu’ils obéissent nécessairement à je ne sais quelle force insurmontable et inintelligente qui naît des événements antérieurs, de la race, du sol ou du climat.</a:t>
            </a:r>
          </a:p>
          <a:p>
            <a:pPr marL="0" indent="0">
              <a:buNone/>
            </a:pPr>
            <a:r>
              <a:rPr lang="fr-FR" sz="2800" dirty="0" smtClean="0">
                <a:solidFill>
                  <a:srgbClr val="000090"/>
                </a:solidFill>
              </a:rPr>
              <a:t>Ce sont là de fausses et lâches doctrines, qui ne sauraient jamais produire que des hommes faibles et pusillanimes : la Providence n’a créé le genre humain ni entièrement indépendant, ni tout à fait esclave. »</a:t>
            </a:r>
            <a:endParaRPr lang="fr-FR" sz="2800" dirty="0">
              <a:solidFill>
                <a:srgbClr val="000090"/>
              </a:solidFill>
            </a:endParaRPr>
          </a:p>
        </p:txBody>
      </p:sp>
    </p:spTree>
    <p:extLst>
      <p:ext uri="{BB962C8B-B14F-4D97-AF65-F5344CB8AC3E}">
        <p14:creationId xmlns:p14="http://schemas.microsoft.com/office/powerpoint/2010/main" val="407374807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Aux leçons données par Tocqueville, ajoutons la vigilance à l’égard de la tyrannie de la majorité</a:t>
            </a:r>
            <a:endParaRPr lang="fr-FR" sz="3200" dirty="0"/>
          </a:p>
        </p:txBody>
      </p:sp>
      <p:sp>
        <p:nvSpPr>
          <p:cNvPr id="3" name="Espace réservé du contenu 2"/>
          <p:cNvSpPr>
            <a:spLocks noGrp="1"/>
          </p:cNvSpPr>
          <p:nvPr>
            <p:ph idx="1"/>
          </p:nvPr>
        </p:nvSpPr>
        <p:spPr>
          <a:xfrm>
            <a:off x="457200" y="1600200"/>
            <a:ext cx="8229600" cy="5257800"/>
          </a:xfrm>
        </p:spPr>
        <p:txBody>
          <a:bodyPr>
            <a:normAutofit fontScale="85000" lnSpcReduction="10000"/>
          </a:bodyPr>
          <a:lstStyle/>
          <a:p>
            <a:r>
              <a:rPr lang="fr-FR" dirty="0" smtClean="0"/>
              <a:t>Tocqueville </a:t>
            </a:r>
            <a:r>
              <a:rPr lang="fr-FR" dirty="0"/>
              <a:t>est très attentif à ce qu’il appelle la « tyrannie de la majorité » (Voir </a:t>
            </a:r>
            <a:r>
              <a:rPr lang="fr-FR" i="1" dirty="0"/>
              <a:t>DA</a:t>
            </a:r>
            <a:r>
              <a:rPr lang="fr-FR" dirty="0"/>
              <a:t> tome I, partie 2, chap. 7), qu’il juge particulièrement forte en Amérique. Ce risque était bien identifié par les pères fondateurs qu’étaient Madison et Jefferson.</a:t>
            </a:r>
          </a:p>
          <a:p>
            <a:r>
              <a:rPr lang="fr-FR" dirty="0"/>
              <a:t>Il déplore notamment les limites que cette tyrannie de la majorité opposent à une pensée véritablement libre et critique, en lui substituant un conformisme généralisé.</a:t>
            </a:r>
          </a:p>
          <a:p>
            <a:r>
              <a:rPr lang="fr-FR" dirty="0"/>
              <a:t>Tocqueville considère qu’il faut, en démocratie, qu’il y ait des recours et contre-pouvoirs contre celui de ma majorité, afin de protéger les minorités.</a:t>
            </a:r>
          </a:p>
        </p:txBody>
      </p:sp>
    </p:spTree>
    <p:extLst>
      <p:ext uri="{BB962C8B-B14F-4D97-AF65-F5344CB8AC3E}">
        <p14:creationId xmlns:p14="http://schemas.microsoft.com/office/powerpoint/2010/main" val="16552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a:t>
            </a:r>
            <a:r>
              <a:rPr lang="fr-FR" sz="3200" dirty="0" smtClean="0"/>
              <a:t>deux révolutions anglaises : la Grande Rébellion et la Glorieuse Révolution</a:t>
            </a:r>
            <a:endParaRPr lang="fr-FR" sz="3200" dirty="0"/>
          </a:p>
        </p:txBody>
      </p:sp>
      <p:sp>
        <p:nvSpPr>
          <p:cNvPr id="3" name="Espace réservé du contenu 2"/>
          <p:cNvSpPr>
            <a:spLocks noGrp="1"/>
          </p:cNvSpPr>
          <p:nvPr>
            <p:ph idx="1"/>
          </p:nvPr>
        </p:nvSpPr>
        <p:spPr>
          <a:xfrm>
            <a:off x="457200" y="1600200"/>
            <a:ext cx="8229600" cy="4770120"/>
          </a:xfrm>
        </p:spPr>
        <p:txBody>
          <a:bodyPr>
            <a:normAutofit/>
          </a:bodyPr>
          <a:lstStyle/>
          <a:p>
            <a:r>
              <a:rPr lang="fr-FR" dirty="0" smtClean="0"/>
              <a:t>Il </a:t>
            </a:r>
            <a:r>
              <a:rPr lang="fr-FR" dirty="0"/>
              <a:t>y eut deux révolutions en Angleterre au XVII</a:t>
            </a:r>
            <a:r>
              <a:rPr lang="fr-FR" baseline="30000" dirty="0"/>
              <a:t>e </a:t>
            </a:r>
            <a:r>
              <a:rPr lang="fr-FR" dirty="0"/>
              <a:t>siècle</a:t>
            </a:r>
            <a:r>
              <a:rPr lang="fr-FR" baseline="30000" dirty="0"/>
              <a:t> </a:t>
            </a:r>
            <a:r>
              <a:rPr lang="fr-FR" dirty="0"/>
              <a:t>:</a:t>
            </a:r>
          </a:p>
          <a:p>
            <a:pPr lvl="1"/>
            <a:r>
              <a:rPr lang="fr-FR" dirty="0"/>
              <a:t>La première révolution anglaise (1642-1651) appelée « </a:t>
            </a:r>
            <a:r>
              <a:rPr lang="fr-FR" b="1" dirty="0"/>
              <a:t>Grande Rébellion </a:t>
            </a:r>
            <a:r>
              <a:rPr lang="fr-FR" dirty="0"/>
              <a:t>», renversa le roi </a:t>
            </a:r>
            <a:r>
              <a:rPr lang="fr-FR" b="1" dirty="0"/>
              <a:t>Charles Ier </a:t>
            </a:r>
            <a:r>
              <a:rPr lang="fr-FR" dirty="0"/>
              <a:t>et vit l'accession au pouvoir d'</a:t>
            </a:r>
            <a:r>
              <a:rPr lang="fr-FR" b="1" dirty="0"/>
              <a:t>Oliver Cromwell</a:t>
            </a:r>
            <a:r>
              <a:rPr lang="fr-FR" dirty="0"/>
              <a:t>.</a:t>
            </a:r>
          </a:p>
          <a:p>
            <a:pPr lvl="1"/>
            <a:r>
              <a:rPr lang="fr-FR" dirty="0"/>
              <a:t>La seconde révolution anglaise (1688-1689) appelée « </a:t>
            </a:r>
            <a:r>
              <a:rPr lang="fr-FR" b="1" dirty="0"/>
              <a:t>Glorieuse Révolution </a:t>
            </a:r>
            <a:r>
              <a:rPr lang="fr-FR" dirty="0"/>
              <a:t>», renversa le roi </a:t>
            </a:r>
            <a:r>
              <a:rPr lang="fr-FR" b="1" dirty="0"/>
              <a:t>Jacques II </a:t>
            </a:r>
            <a:r>
              <a:rPr lang="fr-FR" dirty="0"/>
              <a:t>et entraîna l'accession au trône de Mary II et Guillaume III.</a:t>
            </a:r>
          </a:p>
        </p:txBody>
      </p:sp>
    </p:spTree>
    <p:extLst>
      <p:ext uri="{BB962C8B-B14F-4D97-AF65-F5344CB8AC3E}">
        <p14:creationId xmlns:p14="http://schemas.microsoft.com/office/powerpoint/2010/main" val="3438974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 Grande Rébellion </a:t>
            </a:r>
            <a:r>
              <a:rPr lang="fr-FR" sz="3200" dirty="0" smtClean="0"/>
              <a:t>» : instauration du Commonwealth dirigé par Cromwell</a:t>
            </a:r>
            <a:endParaRPr lang="fr-FR" sz="3200" dirty="0"/>
          </a:p>
        </p:txBody>
      </p:sp>
      <p:sp>
        <p:nvSpPr>
          <p:cNvPr id="3" name="Espace réservé du contenu 2"/>
          <p:cNvSpPr>
            <a:spLocks noGrp="1"/>
          </p:cNvSpPr>
          <p:nvPr>
            <p:ph idx="1"/>
          </p:nvPr>
        </p:nvSpPr>
        <p:spPr>
          <a:xfrm>
            <a:off x="457200" y="1584960"/>
            <a:ext cx="8138160" cy="4917440"/>
          </a:xfrm>
        </p:spPr>
        <p:txBody>
          <a:bodyPr>
            <a:normAutofit/>
          </a:bodyPr>
          <a:lstStyle/>
          <a:p>
            <a:r>
              <a:rPr lang="fr-FR" sz="2800" dirty="0"/>
              <a:t>Cette révolution se termine par l'exécution du roi </a:t>
            </a:r>
            <a:r>
              <a:rPr lang="fr-FR" sz="2800" b="1" dirty="0"/>
              <a:t>Charles Ier </a:t>
            </a:r>
            <a:r>
              <a:rPr lang="fr-FR" sz="2800" dirty="0"/>
              <a:t>(petit-fils de Marie Stuart)</a:t>
            </a:r>
            <a:r>
              <a:rPr lang="fr-FR" sz="2800" b="1" dirty="0"/>
              <a:t> </a:t>
            </a:r>
            <a:r>
              <a:rPr lang="fr-FR" sz="2800" dirty="0"/>
              <a:t>le 30 janvier 1649.</a:t>
            </a:r>
          </a:p>
          <a:p>
            <a:r>
              <a:rPr lang="fr-FR" sz="2800" dirty="0"/>
              <a:t>La monarchie est abolie et une république, appelée </a:t>
            </a:r>
            <a:r>
              <a:rPr lang="fr-FR" sz="2800" b="1" dirty="0"/>
              <a:t>Commonwealth</a:t>
            </a:r>
            <a:r>
              <a:rPr lang="fr-FR" sz="2800" dirty="0"/>
              <a:t> est instaurée. </a:t>
            </a:r>
            <a:r>
              <a:rPr lang="fr-FR" sz="2800" b="1" dirty="0"/>
              <a:t>Oliver Cromwell </a:t>
            </a:r>
            <a:r>
              <a:rPr lang="fr-FR" sz="2800" dirty="0"/>
              <a:t>la dirige.</a:t>
            </a:r>
          </a:p>
          <a:p>
            <a:r>
              <a:rPr lang="fr-FR" sz="2800" dirty="0"/>
              <a:t>Cette révolution est une étape cruciale dans la transformation du pouvoir royal anglais qui s'orientera progressivement vers une </a:t>
            </a:r>
            <a:r>
              <a:rPr lang="fr-FR" sz="2800" b="1" dirty="0"/>
              <a:t>monarchie constitutionnelle</a:t>
            </a:r>
            <a:r>
              <a:rPr lang="fr-FR" sz="2800" dirty="0"/>
              <a:t>.</a:t>
            </a:r>
          </a:p>
        </p:txBody>
      </p:sp>
    </p:spTree>
    <p:extLst>
      <p:ext uri="{BB962C8B-B14F-4D97-AF65-F5344CB8AC3E}">
        <p14:creationId xmlns:p14="http://schemas.microsoft.com/office/powerpoint/2010/main" val="50948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 Glorieuse Révolution </a:t>
            </a:r>
            <a:r>
              <a:rPr lang="fr-FR" sz="3200" dirty="0" smtClean="0"/>
              <a:t>» :</a:t>
            </a:r>
            <a:br>
              <a:rPr lang="fr-FR" sz="3200" dirty="0" smtClean="0"/>
            </a:br>
            <a:r>
              <a:rPr lang="fr-FR" sz="3200" dirty="0" smtClean="0"/>
              <a:t>le renforcement du rôle du Parlement</a:t>
            </a:r>
            <a:endParaRPr lang="fr-FR" sz="3200" dirty="0"/>
          </a:p>
        </p:txBody>
      </p:sp>
      <p:sp>
        <p:nvSpPr>
          <p:cNvPr id="3" name="Espace réservé du contenu 2"/>
          <p:cNvSpPr>
            <a:spLocks noGrp="1"/>
          </p:cNvSpPr>
          <p:nvPr>
            <p:ph idx="1"/>
          </p:nvPr>
        </p:nvSpPr>
        <p:spPr>
          <a:xfrm>
            <a:off x="548640" y="1620520"/>
            <a:ext cx="7955280" cy="5237480"/>
          </a:xfrm>
        </p:spPr>
        <p:txBody>
          <a:bodyPr>
            <a:normAutofit/>
          </a:bodyPr>
          <a:lstStyle/>
          <a:p>
            <a:pPr algn="just"/>
            <a:r>
              <a:rPr lang="fr-FR" sz="2800" dirty="0"/>
              <a:t>Elle eut pour conséquence de renverser le roi </a:t>
            </a:r>
            <a:r>
              <a:rPr lang="fr-FR" sz="2800" b="1" dirty="0"/>
              <a:t>Jacques II d'Angleterre </a:t>
            </a:r>
            <a:r>
              <a:rPr lang="fr-FR" sz="2800" dirty="0"/>
              <a:t>(Jacques VII d'Écosse) </a:t>
            </a:r>
            <a:r>
              <a:rPr lang="fr-FR" sz="2800" dirty="0" smtClean="0"/>
              <a:t>.</a:t>
            </a:r>
          </a:p>
          <a:p>
            <a:pPr algn="just"/>
            <a:r>
              <a:rPr lang="fr-FR" sz="2800" dirty="0" smtClean="0"/>
              <a:t>Elle provoqua </a:t>
            </a:r>
            <a:r>
              <a:rPr lang="fr-FR" sz="2800" dirty="0"/>
              <a:t>l’avènement de la fille de celui-ci, Marie II, et de son époux, Guillaume III, prince d'Orange.</a:t>
            </a:r>
          </a:p>
          <a:p>
            <a:pPr algn="just"/>
            <a:r>
              <a:rPr lang="fr-FR" sz="2800" dirty="0"/>
              <a:t>Cette révolution renforça le rôle du parlement</a:t>
            </a:r>
            <a:r>
              <a:rPr lang="fr-FR" sz="2800" dirty="0" smtClean="0"/>
              <a:t>.</a:t>
            </a:r>
          </a:p>
          <a:p>
            <a:pPr algn="just"/>
            <a:r>
              <a:rPr lang="fr-FR" sz="2800" dirty="0" smtClean="0"/>
              <a:t>Tocqueville n’a de cesse de se référer à la</a:t>
            </a:r>
            <a:r>
              <a:rPr lang="fr-FR" sz="2800" b="1" dirty="0" smtClean="0"/>
              <a:t> situation de l’Angleterre</a:t>
            </a:r>
            <a:r>
              <a:rPr lang="fr-FR" sz="2800" dirty="0" smtClean="0"/>
              <a:t>, autre source de comparaison après les Etats-Unis.</a:t>
            </a:r>
            <a:endParaRPr lang="fr-FR" sz="2800" dirty="0"/>
          </a:p>
          <a:p>
            <a:pPr marL="0" indent="0">
              <a:buNone/>
            </a:pPr>
            <a:endParaRPr lang="fr-FR" sz="2800" dirty="0"/>
          </a:p>
          <a:p>
            <a:pPr marL="0" indent="0">
              <a:buNone/>
            </a:pPr>
            <a:r>
              <a:rPr lang="fr-FR" sz="2800" dirty="0"/>
              <a:t> </a:t>
            </a:r>
          </a:p>
        </p:txBody>
      </p:sp>
    </p:spTree>
    <p:extLst>
      <p:ext uri="{BB962C8B-B14F-4D97-AF65-F5344CB8AC3E}">
        <p14:creationId xmlns:p14="http://schemas.microsoft.com/office/powerpoint/2010/main" val="3247421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L’avènement de la monarchie </a:t>
            </a:r>
            <a:r>
              <a:rPr lang="fr-FR" sz="3200" dirty="0" smtClean="0"/>
              <a:t>constitutionnelle</a:t>
            </a:r>
            <a:br>
              <a:rPr lang="fr-FR" sz="3200" dirty="0" smtClean="0"/>
            </a:br>
            <a:r>
              <a:rPr lang="fr-FR" sz="3200" dirty="0" smtClean="0"/>
              <a:t>en </a:t>
            </a:r>
            <a:r>
              <a:rPr lang="fr-FR" sz="3200" dirty="0"/>
              <a:t>Angleterre</a:t>
            </a:r>
          </a:p>
        </p:txBody>
      </p:sp>
      <p:sp>
        <p:nvSpPr>
          <p:cNvPr id="4" name="ZoneTexte 3"/>
          <p:cNvSpPr txBox="1"/>
          <p:nvPr/>
        </p:nvSpPr>
        <p:spPr>
          <a:xfrm>
            <a:off x="477520" y="1863665"/>
            <a:ext cx="8229600" cy="3539430"/>
          </a:xfrm>
          <a:prstGeom prst="rect">
            <a:avLst/>
          </a:prstGeom>
          <a:solidFill>
            <a:schemeClr val="bg1">
              <a:lumMod val="50000"/>
            </a:schemeClr>
          </a:solidFill>
        </p:spPr>
        <p:txBody>
          <a:bodyPr wrap="square" rtlCol="0">
            <a:spAutoFit/>
          </a:bodyPr>
          <a:lstStyle/>
          <a:p>
            <a:r>
              <a:rPr lang="fr-FR" sz="3200" b="1" dirty="0">
                <a:solidFill>
                  <a:schemeClr val="bg1"/>
                </a:solidFill>
                <a:sym typeface="Wingdings"/>
              </a:rPr>
              <a:t> </a:t>
            </a:r>
            <a:r>
              <a:rPr lang="fr-FR" sz="3200" dirty="0">
                <a:solidFill>
                  <a:schemeClr val="bg1"/>
                </a:solidFill>
              </a:rPr>
              <a:t>Bien avant la Révolution française, l’Angleterre est devenue à travers ses deux révolutions au XVII</a:t>
            </a:r>
            <a:r>
              <a:rPr lang="fr-FR" sz="3200" baseline="30000" dirty="0">
                <a:solidFill>
                  <a:schemeClr val="bg1"/>
                </a:solidFill>
              </a:rPr>
              <a:t>e</a:t>
            </a:r>
            <a:r>
              <a:rPr lang="fr-FR" sz="3200" dirty="0">
                <a:solidFill>
                  <a:schemeClr val="bg1"/>
                </a:solidFill>
              </a:rPr>
              <a:t> siècle une </a:t>
            </a:r>
            <a:r>
              <a:rPr lang="fr-FR" sz="3200" b="1" dirty="0">
                <a:solidFill>
                  <a:schemeClr val="bg1"/>
                </a:solidFill>
              </a:rPr>
              <a:t>monarchie </a:t>
            </a:r>
            <a:r>
              <a:rPr lang="fr-FR" sz="3200" b="1" dirty="0" smtClean="0">
                <a:solidFill>
                  <a:schemeClr val="bg1"/>
                </a:solidFill>
              </a:rPr>
              <a:t>constitutionnelle.</a:t>
            </a:r>
            <a:endParaRPr lang="fr-FR" sz="3200" dirty="0">
              <a:solidFill>
                <a:schemeClr val="bg1"/>
              </a:solidFill>
            </a:endParaRPr>
          </a:p>
          <a:p>
            <a:r>
              <a:rPr lang="fr-FR" sz="3200" dirty="0">
                <a:solidFill>
                  <a:schemeClr val="bg1"/>
                </a:solidFill>
                <a:sym typeface="Wingdings"/>
              </a:rPr>
              <a:t> Elle</a:t>
            </a:r>
            <a:r>
              <a:rPr lang="fr-FR" sz="3200" dirty="0">
                <a:solidFill>
                  <a:schemeClr val="bg1"/>
                </a:solidFill>
              </a:rPr>
              <a:t> s’est notamment dotée de protections des libertés fondamentales </a:t>
            </a:r>
            <a:r>
              <a:rPr lang="fr-FR" sz="3200" dirty="0" smtClean="0">
                <a:solidFill>
                  <a:schemeClr val="bg1"/>
                </a:solidFill>
              </a:rPr>
              <a:t>avec </a:t>
            </a:r>
            <a:r>
              <a:rPr lang="fr-FR" sz="3200" b="1" dirty="0">
                <a:solidFill>
                  <a:schemeClr val="bg1"/>
                </a:solidFill>
              </a:rPr>
              <a:t>l’</a:t>
            </a:r>
            <a:r>
              <a:rPr lang="fr-FR" sz="3200" b="1" i="1" dirty="0">
                <a:solidFill>
                  <a:schemeClr val="bg1"/>
                </a:solidFill>
              </a:rPr>
              <a:t>Habeas corpus </a:t>
            </a:r>
            <a:r>
              <a:rPr lang="fr-FR" sz="3200" b="1" i="1" dirty="0" err="1">
                <a:solidFill>
                  <a:schemeClr val="bg1"/>
                </a:solidFill>
              </a:rPr>
              <a:t>Act</a:t>
            </a:r>
            <a:r>
              <a:rPr lang="fr-FR" sz="3200" b="1" dirty="0">
                <a:solidFill>
                  <a:schemeClr val="bg1"/>
                </a:solidFill>
              </a:rPr>
              <a:t> </a:t>
            </a:r>
            <a:r>
              <a:rPr lang="fr-FR" sz="3200" dirty="0">
                <a:solidFill>
                  <a:schemeClr val="bg1"/>
                </a:solidFill>
              </a:rPr>
              <a:t>(1679).</a:t>
            </a:r>
          </a:p>
        </p:txBody>
      </p:sp>
    </p:spTree>
    <p:extLst>
      <p:ext uri="{BB962C8B-B14F-4D97-AF65-F5344CB8AC3E}">
        <p14:creationId xmlns:p14="http://schemas.microsoft.com/office/powerpoint/2010/main" val="2435467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3198"/>
            <a:ext cx="8229600" cy="1143000"/>
          </a:xfrm>
        </p:spPr>
        <p:txBody>
          <a:bodyPr>
            <a:normAutofit/>
          </a:bodyPr>
          <a:lstStyle/>
          <a:p>
            <a:r>
              <a:rPr lang="fr-FR" sz="3200" dirty="0"/>
              <a:t>Les grandes dates de la Révolution américaine</a:t>
            </a:r>
          </a:p>
        </p:txBody>
      </p:sp>
      <p:sp>
        <p:nvSpPr>
          <p:cNvPr id="3" name="Espace réservé du contenu 2"/>
          <p:cNvSpPr>
            <a:spLocks noGrp="1"/>
          </p:cNvSpPr>
          <p:nvPr>
            <p:ph idx="1"/>
          </p:nvPr>
        </p:nvSpPr>
        <p:spPr>
          <a:xfrm>
            <a:off x="457200" y="1600200"/>
            <a:ext cx="8229600" cy="5085080"/>
          </a:xfrm>
        </p:spPr>
        <p:txBody>
          <a:bodyPr>
            <a:normAutofit/>
          </a:bodyPr>
          <a:lstStyle/>
          <a:p>
            <a:r>
              <a:rPr lang="fr-FR" sz="2800" dirty="0"/>
              <a:t>1773 : </a:t>
            </a:r>
            <a:r>
              <a:rPr lang="fr-FR" sz="2800" dirty="0" err="1"/>
              <a:t>Tea</a:t>
            </a:r>
            <a:r>
              <a:rPr lang="fr-FR" sz="2800" dirty="0"/>
              <a:t> </a:t>
            </a:r>
            <a:r>
              <a:rPr lang="fr-FR" sz="2800" dirty="0" err="1"/>
              <a:t>Act</a:t>
            </a:r>
            <a:r>
              <a:rPr lang="fr-FR" sz="2800" dirty="0"/>
              <a:t>, Pamphlet des Sons of </a:t>
            </a:r>
            <a:r>
              <a:rPr lang="fr-FR" sz="2800" dirty="0" smtClean="0"/>
              <a:t>Liberty, </a:t>
            </a:r>
            <a:r>
              <a:rPr lang="fr-FR" sz="2800" b="1" dirty="0" smtClean="0"/>
              <a:t>Boston </a:t>
            </a:r>
            <a:r>
              <a:rPr lang="fr-FR" sz="2800" b="1" dirty="0" err="1"/>
              <a:t>Tea</a:t>
            </a:r>
            <a:r>
              <a:rPr lang="fr-FR" sz="2800" b="1" dirty="0"/>
              <a:t> Party</a:t>
            </a:r>
          </a:p>
          <a:p>
            <a:r>
              <a:rPr lang="fr-FR" sz="2800" dirty="0"/>
              <a:t>1775 : début de la guerre d'indépendance des États-Unis</a:t>
            </a:r>
          </a:p>
          <a:p>
            <a:r>
              <a:rPr lang="fr-FR" sz="2800" dirty="0"/>
              <a:t>4 juillet 1776 : Déclaration d'indépendance américaine</a:t>
            </a:r>
          </a:p>
          <a:p>
            <a:r>
              <a:rPr lang="fr-FR" sz="2800" dirty="0"/>
              <a:t>1783 : traité de Paris</a:t>
            </a:r>
          </a:p>
          <a:p>
            <a:r>
              <a:rPr lang="fr-FR" sz="2800" dirty="0"/>
              <a:t>1789 : </a:t>
            </a:r>
            <a:r>
              <a:rPr lang="fr-FR" sz="2800" b="1" dirty="0"/>
              <a:t>George Washington</a:t>
            </a:r>
            <a:r>
              <a:rPr lang="fr-FR" sz="2800" dirty="0"/>
              <a:t>, premier président américain</a:t>
            </a:r>
          </a:p>
        </p:txBody>
      </p:sp>
    </p:spTree>
    <p:extLst>
      <p:ext uri="{BB962C8B-B14F-4D97-AF65-F5344CB8AC3E}">
        <p14:creationId xmlns:p14="http://schemas.microsoft.com/office/powerpoint/2010/main" val="238801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Remarques sur la Révolution </a:t>
            </a:r>
            <a:r>
              <a:rPr lang="fr-FR" sz="3200" dirty="0"/>
              <a:t>américaine</a:t>
            </a:r>
          </a:p>
        </p:txBody>
      </p:sp>
      <p:sp>
        <p:nvSpPr>
          <p:cNvPr id="3" name="Espace réservé du contenu 2"/>
          <p:cNvSpPr>
            <a:spLocks noGrp="1"/>
          </p:cNvSpPr>
          <p:nvPr>
            <p:ph idx="1"/>
          </p:nvPr>
        </p:nvSpPr>
        <p:spPr>
          <a:xfrm>
            <a:off x="457200" y="1539240"/>
            <a:ext cx="8229600" cy="5318760"/>
          </a:xfrm>
        </p:spPr>
        <p:txBody>
          <a:bodyPr vert="horz" lIns="91440" tIns="45720" rIns="91440" bIns="45720" rtlCol="0">
            <a:normAutofit lnSpcReduction="10000"/>
          </a:bodyPr>
          <a:lstStyle/>
          <a:p>
            <a:r>
              <a:rPr lang="fr-FR" sz="2800" dirty="0"/>
              <a:t>La </a:t>
            </a:r>
            <a:r>
              <a:rPr lang="fr-FR" sz="2800" b="1" dirty="0"/>
              <a:t>guerre d’Indépendance américaine </a:t>
            </a:r>
            <a:r>
              <a:rPr lang="fr-FR" sz="2800" dirty="0"/>
              <a:t>est la première guerre de décolonisation</a:t>
            </a:r>
          </a:p>
          <a:p>
            <a:r>
              <a:rPr lang="fr-FR" sz="2800" dirty="0"/>
              <a:t>Toutefois elle est le fait d’une population qui est essentiellement composée d’immigrants et de descendants d’immigrants européens, et non de populations autochtones, amérindiennes qui ont été largement décimées.</a:t>
            </a:r>
          </a:p>
          <a:p>
            <a:r>
              <a:rPr lang="fr-FR" sz="2800" dirty="0"/>
              <a:t>L’histoire des Etats-Unis portera cette </a:t>
            </a:r>
            <a:r>
              <a:rPr lang="fr-FR" sz="2800" b="1" dirty="0"/>
              <a:t>contradiction</a:t>
            </a:r>
            <a:r>
              <a:rPr lang="fr-FR" sz="2800" dirty="0"/>
              <a:t> : un principe d’égalité mis à mal par l’esclavage puis la ségrégation, ainsi que par le sort réservé aux </a:t>
            </a:r>
            <a:r>
              <a:rPr lang="fr-FR" sz="2800" dirty="0" smtClean="0"/>
              <a:t>Amérindiens </a:t>
            </a:r>
            <a:r>
              <a:rPr lang="fr-FR" sz="2800" dirty="0"/>
              <a:t>– contradiction bien vue par </a:t>
            </a:r>
            <a:r>
              <a:rPr lang="fr-FR" sz="2800" dirty="0" smtClean="0"/>
              <a:t>Tocqueville dans </a:t>
            </a:r>
            <a:r>
              <a:rPr lang="fr-FR" sz="2800" i="1" dirty="0" smtClean="0"/>
              <a:t>De la démocratie en Amérique</a:t>
            </a:r>
            <a:r>
              <a:rPr lang="fr-FR" sz="2800" dirty="0" smtClean="0"/>
              <a:t>.</a:t>
            </a:r>
            <a:endParaRPr lang="fr-FR" sz="2800" dirty="0"/>
          </a:p>
        </p:txBody>
      </p:sp>
    </p:spTree>
    <p:extLst>
      <p:ext uri="{BB962C8B-B14F-4D97-AF65-F5344CB8AC3E}">
        <p14:creationId xmlns:p14="http://schemas.microsoft.com/office/powerpoint/2010/main" val="1386797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grandes dates de la Révolution française</a:t>
            </a:r>
            <a:r>
              <a:rPr lang="fr-FR" sz="3200" dirty="0" smtClean="0"/>
              <a:t>,</a:t>
            </a:r>
            <a:br>
              <a:rPr lang="fr-FR" sz="3200" dirty="0" smtClean="0"/>
            </a:br>
            <a:r>
              <a:rPr lang="fr-FR" sz="3200" dirty="0" smtClean="0"/>
              <a:t>du </a:t>
            </a:r>
            <a:r>
              <a:rPr lang="fr-FR" sz="3200" dirty="0"/>
              <a:t>Consulat et de l’Empire</a:t>
            </a:r>
          </a:p>
        </p:txBody>
      </p:sp>
      <p:sp>
        <p:nvSpPr>
          <p:cNvPr id="3" name="Espace réservé du contenu 2"/>
          <p:cNvSpPr>
            <a:spLocks noGrp="1"/>
          </p:cNvSpPr>
          <p:nvPr>
            <p:ph idx="1"/>
          </p:nvPr>
        </p:nvSpPr>
        <p:spPr>
          <a:xfrm>
            <a:off x="457200" y="1727200"/>
            <a:ext cx="8229600" cy="4602480"/>
          </a:xfrm>
        </p:spPr>
        <p:txBody>
          <a:bodyPr>
            <a:noAutofit/>
          </a:bodyPr>
          <a:lstStyle/>
          <a:p>
            <a:pPr>
              <a:lnSpc>
                <a:spcPct val="80000"/>
              </a:lnSpc>
            </a:pPr>
            <a:r>
              <a:rPr lang="fr-FR" sz="2800" dirty="0"/>
              <a:t>5 mai 1789 : </a:t>
            </a:r>
            <a:r>
              <a:rPr lang="fr-FR" sz="2800" b="1" dirty="0"/>
              <a:t>Convocation des états généraux</a:t>
            </a:r>
            <a:r>
              <a:rPr lang="fr-FR" sz="2800" dirty="0"/>
              <a:t>.</a:t>
            </a:r>
          </a:p>
          <a:p>
            <a:pPr>
              <a:lnSpc>
                <a:spcPct val="80000"/>
              </a:lnSpc>
            </a:pPr>
            <a:r>
              <a:rPr lang="fr-FR" sz="2800" dirty="0"/>
              <a:t>14 juillet 1789 </a:t>
            </a:r>
            <a:r>
              <a:rPr lang="fr-FR" sz="2800" b="1" dirty="0"/>
              <a:t>: Prise de la Bastille</a:t>
            </a:r>
            <a:r>
              <a:rPr lang="fr-FR" sz="2800" dirty="0"/>
              <a:t>.</a:t>
            </a:r>
          </a:p>
          <a:p>
            <a:pPr>
              <a:lnSpc>
                <a:spcPct val="80000"/>
              </a:lnSpc>
            </a:pPr>
            <a:r>
              <a:rPr lang="fr-FR" sz="2800" dirty="0"/>
              <a:t>4 août 1789 : </a:t>
            </a:r>
            <a:r>
              <a:rPr lang="fr-FR" sz="2800" b="1" dirty="0"/>
              <a:t>Abolition des privilèges </a:t>
            </a:r>
            <a:r>
              <a:rPr lang="fr-FR" sz="2800" dirty="0"/>
              <a:t>et fin de l’Ancien Régime.</a:t>
            </a:r>
          </a:p>
          <a:p>
            <a:pPr>
              <a:lnSpc>
                <a:spcPct val="80000"/>
              </a:lnSpc>
            </a:pPr>
            <a:r>
              <a:rPr lang="fr-FR" sz="2800" dirty="0"/>
              <a:t>26 août 1789 : </a:t>
            </a:r>
            <a:r>
              <a:rPr lang="fr-FR" sz="2800" b="1" dirty="0"/>
              <a:t>Déclaration des droits de l’homme</a:t>
            </a:r>
            <a:r>
              <a:rPr lang="fr-FR" sz="2800" dirty="0"/>
              <a:t>.</a:t>
            </a:r>
          </a:p>
          <a:p>
            <a:pPr>
              <a:lnSpc>
                <a:spcPct val="80000"/>
              </a:lnSpc>
            </a:pPr>
            <a:r>
              <a:rPr lang="fr-FR" sz="2800" dirty="0"/>
              <a:t>1789-1792 : Monarchie constitutionnelle.</a:t>
            </a:r>
          </a:p>
          <a:p>
            <a:pPr>
              <a:lnSpc>
                <a:spcPct val="80000"/>
              </a:lnSpc>
            </a:pPr>
            <a:r>
              <a:rPr lang="fr-FR" sz="2800" dirty="0"/>
              <a:t>10 août 1792 : Chute de la monarchie et début de la république le 22 septembre.</a:t>
            </a:r>
          </a:p>
          <a:p>
            <a:pPr>
              <a:lnSpc>
                <a:spcPct val="80000"/>
              </a:lnSpc>
            </a:pPr>
            <a:r>
              <a:rPr lang="fr-FR" sz="2800" dirty="0"/>
              <a:t>1792-1794 : République des Sans-Culottes. Régime de la </a:t>
            </a:r>
            <a:r>
              <a:rPr lang="fr-FR" sz="2800" b="1" dirty="0"/>
              <a:t>Convention</a:t>
            </a:r>
            <a:r>
              <a:rPr lang="fr-FR" sz="2800" dirty="0"/>
              <a:t>.</a:t>
            </a:r>
          </a:p>
          <a:p>
            <a:pPr>
              <a:lnSpc>
                <a:spcPct val="80000"/>
              </a:lnSpc>
            </a:pPr>
            <a:r>
              <a:rPr lang="fr-FR" sz="2800" dirty="0"/>
              <a:t>14 février 1794 : </a:t>
            </a:r>
            <a:r>
              <a:rPr lang="fr-FR" sz="2800" b="1" dirty="0"/>
              <a:t>La Convention abolit l’esclavage</a:t>
            </a:r>
            <a:r>
              <a:rPr lang="fr-FR" sz="2800" dirty="0"/>
              <a:t>.</a:t>
            </a:r>
          </a:p>
        </p:txBody>
      </p:sp>
    </p:spTree>
    <p:extLst>
      <p:ext uri="{BB962C8B-B14F-4D97-AF65-F5344CB8AC3E}">
        <p14:creationId xmlns:p14="http://schemas.microsoft.com/office/powerpoint/2010/main" val="424537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229600" cy="4246671"/>
          </a:xfrm>
        </p:spPr>
        <p:txBody>
          <a:bodyPr>
            <a:normAutofit/>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rgbClr val="000000"/>
                </a:solidFill>
              </a:rPr>
              <a:t>3.1</a:t>
            </a:r>
            <a:r>
              <a:rPr lang="fr-FR" sz="3200" dirty="0">
                <a:solidFill>
                  <a:srgbClr val="000000"/>
                </a:solidFill>
              </a:rPr>
              <a:t>	</a:t>
            </a:r>
            <a:r>
              <a:rPr lang="fr-FR" sz="3200" b="1" dirty="0">
                <a:solidFill>
                  <a:srgbClr val="000000"/>
                </a:solidFill>
              </a:rPr>
              <a:t>Tocqueville et son temps</a:t>
            </a:r>
          </a:p>
          <a:p>
            <a:pPr marL="360363" indent="263525" algn="just">
              <a:buNone/>
            </a:pPr>
            <a:r>
              <a:rPr lang="fr-FR" b="1" dirty="0">
                <a:solidFill>
                  <a:srgbClr val="000000"/>
                </a:solidFill>
              </a:rPr>
              <a:t>3.2</a:t>
            </a:r>
            <a:r>
              <a:rPr lang="fr-FR" dirty="0">
                <a:solidFill>
                  <a:srgbClr val="000000"/>
                </a:solidFill>
              </a:rPr>
              <a:t>	</a:t>
            </a:r>
            <a:r>
              <a:rPr lang="fr-FR" b="1" dirty="0">
                <a:solidFill>
                  <a:srgbClr val="000000"/>
                </a:solidFill>
              </a:rPr>
              <a:t>La réception de Tocqueville dans la pensée politique</a:t>
            </a:r>
          </a:p>
          <a:p>
            <a:pPr marL="360363" indent="263525" algn="just">
              <a:buNone/>
            </a:pPr>
            <a:r>
              <a:rPr lang="fr-FR" b="1" dirty="0">
                <a:solidFill>
                  <a:srgbClr val="000000"/>
                </a:solidFill>
              </a:rPr>
              <a:t>3.3 Lecture de </a:t>
            </a:r>
            <a:r>
              <a:rPr lang="fr-FR" b="1" i="1" dirty="0">
                <a:solidFill>
                  <a:srgbClr val="000000"/>
                </a:solidFill>
              </a:rPr>
              <a:t>De la démocratie en Amérique</a:t>
            </a:r>
          </a:p>
        </p:txBody>
      </p:sp>
    </p:spTree>
    <p:extLst>
      <p:ext uri="{BB962C8B-B14F-4D97-AF65-F5344CB8AC3E}">
        <p14:creationId xmlns:p14="http://schemas.microsoft.com/office/powerpoint/2010/main" val="821709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grandes dates de la Révolution française</a:t>
            </a:r>
            <a:r>
              <a:rPr lang="fr-FR" sz="3200" dirty="0" smtClean="0"/>
              <a:t>,</a:t>
            </a:r>
            <a:br>
              <a:rPr lang="fr-FR" sz="3200" dirty="0" smtClean="0"/>
            </a:br>
            <a:r>
              <a:rPr lang="fr-FR" sz="3200" dirty="0" smtClean="0"/>
              <a:t>du </a:t>
            </a:r>
            <a:r>
              <a:rPr lang="fr-FR" sz="3200" dirty="0"/>
              <a:t>Consulat et de l’Empire</a:t>
            </a:r>
          </a:p>
        </p:txBody>
      </p:sp>
      <p:sp>
        <p:nvSpPr>
          <p:cNvPr id="3" name="Espace réservé du contenu 2"/>
          <p:cNvSpPr>
            <a:spLocks noGrp="1"/>
          </p:cNvSpPr>
          <p:nvPr>
            <p:ph idx="1"/>
          </p:nvPr>
        </p:nvSpPr>
        <p:spPr>
          <a:xfrm>
            <a:off x="457200" y="1605280"/>
            <a:ext cx="8229600" cy="5029200"/>
          </a:xfrm>
        </p:spPr>
        <p:txBody>
          <a:bodyPr>
            <a:noAutofit/>
          </a:bodyPr>
          <a:lstStyle/>
          <a:p>
            <a:pPr>
              <a:lnSpc>
                <a:spcPct val="90000"/>
              </a:lnSpc>
            </a:pPr>
            <a:r>
              <a:rPr lang="fr-FR" sz="2800" dirty="0"/>
              <a:t>27 juillet 1794 : Chute de </a:t>
            </a:r>
            <a:r>
              <a:rPr lang="fr-FR" sz="2800" b="1" dirty="0"/>
              <a:t>Robespierre</a:t>
            </a:r>
            <a:r>
              <a:rPr lang="fr-FR" sz="2800" dirty="0"/>
              <a:t>.</a:t>
            </a:r>
          </a:p>
          <a:p>
            <a:pPr>
              <a:lnSpc>
                <a:spcPct val="90000"/>
              </a:lnSpc>
            </a:pPr>
            <a:r>
              <a:rPr lang="fr-FR" sz="2800" dirty="0"/>
              <a:t>1794-1799 : Directoire.</a:t>
            </a:r>
          </a:p>
          <a:p>
            <a:pPr>
              <a:lnSpc>
                <a:spcPct val="90000"/>
              </a:lnSpc>
            </a:pPr>
            <a:r>
              <a:rPr lang="fr-FR" sz="2800" dirty="0"/>
              <a:t>10 novembre 1799 : </a:t>
            </a:r>
            <a:r>
              <a:rPr lang="fr-FR" sz="2800" b="1" dirty="0"/>
              <a:t>Bonaparte</a:t>
            </a:r>
            <a:r>
              <a:rPr lang="fr-FR" sz="2800" dirty="0"/>
              <a:t>, Premier Consul et début du Consulat.</a:t>
            </a:r>
          </a:p>
          <a:p>
            <a:pPr>
              <a:lnSpc>
                <a:spcPct val="90000"/>
              </a:lnSpc>
            </a:pPr>
            <a:r>
              <a:rPr lang="fr-FR" sz="2800" dirty="0"/>
              <a:t>1802 : Rétablissement de l’esclavage par Bonaparte.</a:t>
            </a:r>
          </a:p>
          <a:p>
            <a:pPr>
              <a:lnSpc>
                <a:spcPct val="90000"/>
              </a:lnSpc>
            </a:pPr>
            <a:r>
              <a:rPr lang="fr-FR" sz="2800" dirty="0"/>
              <a:t>2 décembre 1804 : </a:t>
            </a:r>
            <a:r>
              <a:rPr lang="fr-FR" sz="2800" b="1" dirty="0"/>
              <a:t>Sacre de Napoléon </a:t>
            </a:r>
            <a:r>
              <a:rPr lang="fr-FR" sz="2800" dirty="0"/>
              <a:t>et début de l’Empire.</a:t>
            </a:r>
          </a:p>
          <a:p>
            <a:pPr>
              <a:lnSpc>
                <a:spcPct val="90000"/>
              </a:lnSpc>
            </a:pPr>
            <a:r>
              <a:rPr lang="fr-FR" sz="2800" dirty="0"/>
              <a:t>1804-1815 : G</a:t>
            </a:r>
            <a:r>
              <a:rPr lang="fr-FR" sz="2800" dirty="0" smtClean="0"/>
              <a:t>uerres </a:t>
            </a:r>
            <a:r>
              <a:rPr lang="fr-FR" sz="2800" dirty="0"/>
              <a:t>napoléoniennes. L’Empire s’effondre face à la coalition européenne.</a:t>
            </a:r>
          </a:p>
          <a:p>
            <a:pPr>
              <a:lnSpc>
                <a:spcPct val="90000"/>
              </a:lnSpc>
            </a:pPr>
            <a:r>
              <a:rPr lang="fr-FR" sz="2800" dirty="0"/>
              <a:t>9 juin 1815 : Acte final du Congrès de Vienne qui rétablit l’ordre ancien des princes sur l’Europe.</a:t>
            </a:r>
          </a:p>
        </p:txBody>
      </p:sp>
    </p:spTree>
    <p:extLst>
      <p:ext uri="{BB962C8B-B14F-4D97-AF65-F5344CB8AC3E}">
        <p14:creationId xmlns:p14="http://schemas.microsoft.com/office/powerpoint/2010/main" val="1522444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Remarques sur la Révolution </a:t>
            </a:r>
            <a:r>
              <a:rPr lang="fr-FR" sz="3200" dirty="0"/>
              <a:t>française</a:t>
            </a:r>
          </a:p>
        </p:txBody>
      </p:sp>
      <p:sp>
        <p:nvSpPr>
          <p:cNvPr id="4" name="ZoneTexte 3"/>
          <p:cNvSpPr txBox="1"/>
          <p:nvPr/>
        </p:nvSpPr>
        <p:spPr>
          <a:xfrm>
            <a:off x="457200" y="1711265"/>
            <a:ext cx="8229600" cy="3539431"/>
          </a:xfrm>
          <a:prstGeom prst="rect">
            <a:avLst/>
          </a:prstGeom>
          <a:noFill/>
        </p:spPr>
        <p:txBody>
          <a:bodyPr wrap="square" rtlCol="0">
            <a:spAutoFit/>
          </a:bodyPr>
          <a:lstStyle/>
          <a:p>
            <a:pPr marL="457200" indent="-457200">
              <a:buFont typeface="Arial"/>
              <a:buChar char="•"/>
            </a:pPr>
            <a:r>
              <a:rPr lang="fr-FR" sz="2800" dirty="0"/>
              <a:t>La </a:t>
            </a:r>
            <a:r>
              <a:rPr lang="fr-FR" sz="2800" b="1" dirty="0"/>
              <a:t>Révolution française</a:t>
            </a:r>
            <a:r>
              <a:rPr lang="fr-FR" sz="2800" dirty="0"/>
              <a:t>, bien qu’elle ait été suivie par le Consulat, l’Empire et une Restauration de la monarchie, a durablement bouleversé le destin de la France (et de l’Europe), y inscrivant un </a:t>
            </a:r>
            <a:r>
              <a:rPr lang="fr-FR" sz="2800" b="1" dirty="0"/>
              <a:t>idéal républicain</a:t>
            </a:r>
            <a:r>
              <a:rPr lang="fr-FR" sz="2800" dirty="0"/>
              <a:t>.</a:t>
            </a:r>
          </a:p>
          <a:p>
            <a:pPr marL="457200" indent="-457200">
              <a:buFont typeface="Arial"/>
              <a:buChar char="•"/>
            </a:pPr>
            <a:r>
              <a:rPr lang="fr-FR" sz="2800" dirty="0"/>
              <a:t>Certains historiens considèrent que la Révolution ne porte véritablement ses fruits qu’avec la </a:t>
            </a:r>
            <a:r>
              <a:rPr lang="fr-FR" sz="2800" b="1" dirty="0"/>
              <a:t>III</a:t>
            </a:r>
            <a:r>
              <a:rPr lang="fr-FR" sz="2800" b="1" baseline="30000" dirty="0"/>
              <a:t>e</a:t>
            </a:r>
            <a:r>
              <a:rPr lang="fr-FR" sz="2800" b="1" dirty="0"/>
              <a:t> République</a:t>
            </a:r>
            <a:r>
              <a:rPr lang="fr-FR" sz="2800" dirty="0"/>
              <a:t>, c’est-à-dire près d’un siècle plus tard. </a:t>
            </a:r>
          </a:p>
        </p:txBody>
      </p:sp>
    </p:spTree>
    <p:extLst>
      <p:ext uri="{BB962C8B-B14F-4D97-AF65-F5344CB8AC3E}">
        <p14:creationId xmlns:p14="http://schemas.microsoft.com/office/powerpoint/2010/main" val="4069620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point de vue de </a:t>
            </a:r>
            <a:r>
              <a:rPr lang="fr-FR" sz="3200" dirty="0" smtClean="0"/>
              <a:t>Tocqueville</a:t>
            </a:r>
            <a:br>
              <a:rPr lang="fr-FR" sz="3200" dirty="0" smtClean="0"/>
            </a:br>
            <a:r>
              <a:rPr lang="fr-FR" sz="3200" dirty="0" smtClean="0"/>
              <a:t>sur </a:t>
            </a:r>
            <a:r>
              <a:rPr lang="fr-FR" sz="3200" dirty="0"/>
              <a:t>la Révolution française</a:t>
            </a:r>
          </a:p>
        </p:txBody>
      </p:sp>
      <p:sp>
        <p:nvSpPr>
          <p:cNvPr id="3" name="Espace réservé du contenu 2"/>
          <p:cNvSpPr>
            <a:spLocks noGrp="1"/>
          </p:cNvSpPr>
          <p:nvPr>
            <p:ph idx="1"/>
          </p:nvPr>
        </p:nvSpPr>
        <p:spPr/>
        <p:txBody>
          <a:bodyPr/>
          <a:lstStyle/>
          <a:p>
            <a:r>
              <a:rPr lang="fr-FR" sz="2800" dirty="0"/>
              <a:t>Tocqueville, de manière originale, </a:t>
            </a:r>
            <a:r>
              <a:rPr lang="fr-FR" sz="2800" dirty="0" smtClean="0"/>
              <a:t>insiste </a:t>
            </a:r>
            <a:r>
              <a:rPr lang="fr-FR" sz="2800" dirty="0"/>
              <a:t>dans son dernier </a:t>
            </a:r>
            <a:r>
              <a:rPr lang="fr-FR" sz="2800" dirty="0" smtClean="0"/>
              <a:t>ouvrage, </a:t>
            </a:r>
            <a:r>
              <a:rPr lang="fr-FR" sz="2800" dirty="0"/>
              <a:t>sur la </a:t>
            </a:r>
            <a:r>
              <a:rPr lang="fr-FR" sz="2800" b="1" dirty="0"/>
              <a:t>continuité entre l’Ancien régime et la Révolution française</a:t>
            </a:r>
            <a:r>
              <a:rPr lang="fr-FR" sz="2800" dirty="0"/>
              <a:t>. Sans cette continuité, on comprend mal pourquoi </a:t>
            </a:r>
            <a:r>
              <a:rPr lang="fr-FR" sz="2800" dirty="0" smtClean="0"/>
              <a:t>un régime autoritaire fortement centralisé a pu </a:t>
            </a:r>
            <a:r>
              <a:rPr lang="fr-FR" sz="2800" dirty="0" smtClean="0"/>
              <a:t>être rétabli</a:t>
            </a:r>
            <a:r>
              <a:rPr lang="fr-FR" sz="2800" dirty="0" smtClean="0"/>
              <a:t>.</a:t>
            </a:r>
            <a:endParaRPr lang="fr-FR" sz="2800" dirty="0"/>
          </a:p>
          <a:p>
            <a:r>
              <a:rPr lang="fr-FR" sz="2800" dirty="0"/>
              <a:t>L’égalisation des conditions, mouvement historique global, trouve en France la </a:t>
            </a:r>
            <a:r>
              <a:rPr lang="fr-FR" sz="2800" b="1" dirty="0"/>
              <a:t>centralisation</a:t>
            </a:r>
            <a:r>
              <a:rPr lang="fr-FR" sz="2800" dirty="0"/>
              <a:t> comme facteur particulier, d’où la </a:t>
            </a:r>
            <a:r>
              <a:rPr lang="fr-FR" sz="2800" b="1" dirty="0"/>
              <a:t>spécificité révolutionnaire de la France</a:t>
            </a:r>
            <a:r>
              <a:rPr lang="fr-FR" sz="2800" dirty="0"/>
              <a:t>.</a:t>
            </a:r>
          </a:p>
          <a:p>
            <a:endParaRPr lang="fr-FR" dirty="0"/>
          </a:p>
        </p:txBody>
      </p:sp>
    </p:spTree>
    <p:extLst>
      <p:ext uri="{BB962C8B-B14F-4D97-AF65-F5344CB8AC3E}">
        <p14:creationId xmlns:p14="http://schemas.microsoft.com/office/powerpoint/2010/main" val="561036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229600" cy="4246671"/>
          </a:xfrm>
        </p:spPr>
        <p:txBody>
          <a:bodyPr>
            <a:normAutofit/>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indent="263525" algn="just">
              <a:buNone/>
            </a:pPr>
            <a:r>
              <a:rPr lang="fr-FR" b="1" dirty="0"/>
              <a:t>3.2</a:t>
            </a:r>
            <a:r>
              <a:rPr lang="fr-FR" dirty="0"/>
              <a:t>	</a:t>
            </a:r>
            <a:r>
              <a:rPr lang="fr-FR" b="1" dirty="0"/>
              <a:t>La réception de Tocqueville dans la pensée politique</a:t>
            </a:r>
          </a:p>
          <a:p>
            <a:pPr marL="360363" indent="263525" algn="just">
              <a:buNone/>
            </a:pPr>
            <a:r>
              <a:rPr lang="fr-FR" b="1" dirty="0">
                <a:solidFill>
                  <a:schemeClr val="bg1">
                    <a:lumMod val="75000"/>
                  </a:schemeClr>
                </a:solidFill>
              </a:rPr>
              <a:t>3.3 Lecture de </a:t>
            </a:r>
            <a:r>
              <a:rPr lang="fr-FR" b="1" i="1" dirty="0">
                <a:solidFill>
                  <a:schemeClr val="bg1">
                    <a:lumMod val="75000"/>
                  </a:schemeClr>
                </a:solidFill>
              </a:rPr>
              <a:t>De la démocratie en Amérique</a:t>
            </a:r>
          </a:p>
        </p:txBody>
      </p:sp>
      <p:sp>
        <p:nvSpPr>
          <p:cNvPr id="5" name="Rectangle à coins arrondis 4"/>
          <p:cNvSpPr/>
          <p:nvPr/>
        </p:nvSpPr>
        <p:spPr>
          <a:xfrm>
            <a:off x="837105" y="2791922"/>
            <a:ext cx="7904727" cy="974435"/>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Flèche vers la droite 5"/>
          <p:cNvSpPr/>
          <p:nvPr/>
        </p:nvSpPr>
        <p:spPr>
          <a:xfrm>
            <a:off x="208005" y="2901410"/>
            <a:ext cx="629100" cy="864947"/>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20279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Quelques tendances politiques</a:t>
            </a:r>
            <a:r>
              <a:rPr lang="fr-FR" sz="3200" dirty="0" smtClean="0"/>
              <a:t>, </a:t>
            </a:r>
            <a:r>
              <a:rPr lang="fr-FR" sz="3200" dirty="0" smtClean="0"/>
              <a:t/>
            </a:r>
            <a:br>
              <a:rPr lang="fr-FR" sz="3200" dirty="0" smtClean="0"/>
            </a:br>
            <a:r>
              <a:rPr lang="fr-FR" sz="3200" dirty="0" smtClean="0"/>
              <a:t>de la Révolution de 1789 à celle de 1848</a:t>
            </a:r>
            <a:endParaRPr lang="fr-FR" sz="3200" dirty="0"/>
          </a:p>
        </p:txBody>
      </p:sp>
      <p:sp>
        <p:nvSpPr>
          <p:cNvPr id="3" name="Espace réservé du contenu 2"/>
          <p:cNvSpPr>
            <a:spLocks noGrp="1"/>
          </p:cNvSpPr>
          <p:nvPr>
            <p:ph idx="1"/>
          </p:nvPr>
        </p:nvSpPr>
        <p:spPr>
          <a:xfrm>
            <a:off x="457200" y="1615441"/>
            <a:ext cx="8229600" cy="3108960"/>
          </a:xfrm>
        </p:spPr>
        <p:txBody>
          <a:bodyPr>
            <a:normAutofit/>
          </a:bodyPr>
          <a:lstStyle/>
          <a:p>
            <a:r>
              <a:rPr lang="fr-FR" sz="2800" dirty="0"/>
              <a:t>Les libéraux : voir </a:t>
            </a:r>
            <a:r>
              <a:rPr lang="fr-FR" sz="2800" dirty="0">
                <a:sym typeface="Wingdings"/>
              </a:rPr>
              <a:t>texte de Guizot, p. 212-215.</a:t>
            </a:r>
          </a:p>
          <a:p>
            <a:r>
              <a:rPr lang="fr-FR" sz="2800" dirty="0">
                <a:sym typeface="Wingdings"/>
              </a:rPr>
              <a:t>Les contre-révolutionnaires : voir texte de Bonald, p. 215-217.</a:t>
            </a:r>
          </a:p>
          <a:p>
            <a:r>
              <a:rPr lang="fr-FR" sz="2800" dirty="0">
                <a:sym typeface="Wingdings"/>
              </a:rPr>
              <a:t>Les socialistes </a:t>
            </a:r>
            <a:r>
              <a:rPr lang="fr-FR" sz="2800" dirty="0" smtClean="0">
                <a:sym typeface="Wingdings"/>
              </a:rPr>
              <a:t>(il faut distinguer </a:t>
            </a:r>
            <a:r>
              <a:rPr lang="fr-FR" sz="2800" dirty="0" smtClean="0">
                <a:sym typeface="Wingdings"/>
              </a:rPr>
              <a:t>les tendances «</a:t>
            </a:r>
            <a:r>
              <a:rPr lang="fr-FR" sz="2800" dirty="0" smtClean="0">
                <a:sym typeface="Wingdings"/>
              </a:rPr>
              <a:t> utopiste », « anarchiste » et « scientifique ») </a:t>
            </a:r>
            <a:r>
              <a:rPr lang="fr-FR" sz="2800" dirty="0">
                <a:sym typeface="Wingdings"/>
              </a:rPr>
              <a:t>: voir texte de Marx, p. 221-222.</a:t>
            </a:r>
            <a:endParaRPr lang="fr-FR" sz="2800" dirty="0"/>
          </a:p>
        </p:txBody>
      </p:sp>
      <p:sp>
        <p:nvSpPr>
          <p:cNvPr id="4" name="ZoneTexte 3"/>
          <p:cNvSpPr txBox="1"/>
          <p:nvPr/>
        </p:nvSpPr>
        <p:spPr>
          <a:xfrm>
            <a:off x="355600" y="4724400"/>
            <a:ext cx="8331200" cy="1569660"/>
          </a:xfrm>
          <a:prstGeom prst="rect">
            <a:avLst/>
          </a:prstGeom>
          <a:solidFill>
            <a:schemeClr val="bg1">
              <a:lumMod val="50000"/>
            </a:schemeClr>
          </a:solidFill>
        </p:spPr>
        <p:txBody>
          <a:bodyPr wrap="square" rtlCol="0">
            <a:spAutoFit/>
          </a:bodyPr>
          <a:lstStyle>
            <a:defPPr>
              <a:defRPr lang="fr-FR"/>
            </a:defPPr>
            <a:lvl1pPr>
              <a:defRPr sz="3200" b="1">
                <a:solidFill>
                  <a:schemeClr val="bg1"/>
                </a:solidFill>
              </a:defRPr>
            </a:lvl1pPr>
          </a:lstStyle>
          <a:p>
            <a:r>
              <a:rPr lang="fr-FR" dirty="0">
                <a:sym typeface="Wingdings"/>
              </a:rPr>
              <a:t> </a:t>
            </a:r>
            <a:r>
              <a:rPr lang="fr-FR" dirty="0"/>
              <a:t>Tocqueville</a:t>
            </a:r>
            <a:r>
              <a:rPr lang="fr-FR" b="0" dirty="0"/>
              <a:t> </a:t>
            </a:r>
            <a:r>
              <a:rPr lang="fr-FR" b="0" dirty="0" smtClean="0"/>
              <a:t>s’inscrit </a:t>
            </a:r>
            <a:r>
              <a:rPr lang="fr-FR" b="0" dirty="0"/>
              <a:t>dans la tradition </a:t>
            </a:r>
            <a:r>
              <a:rPr lang="fr-FR" dirty="0"/>
              <a:t>libérale</a:t>
            </a:r>
            <a:r>
              <a:rPr lang="fr-FR" b="0" dirty="0"/>
              <a:t>, en s’opposant toutefois à certains de ses aspects (voir ses désaccords avec Guizot).</a:t>
            </a:r>
          </a:p>
        </p:txBody>
      </p:sp>
    </p:spTree>
    <p:extLst>
      <p:ext uri="{BB962C8B-B14F-4D97-AF65-F5344CB8AC3E}">
        <p14:creationId xmlns:p14="http://schemas.microsoft.com/office/powerpoint/2010/main" val="1381873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Des réceptions divergentes de l’œuvre de Tocqueville en France</a:t>
            </a:r>
            <a:endParaRPr lang="fr-FR" sz="3200" dirty="0"/>
          </a:p>
        </p:txBody>
      </p:sp>
      <p:sp>
        <p:nvSpPr>
          <p:cNvPr id="3" name="Espace réservé du contenu 2"/>
          <p:cNvSpPr>
            <a:spLocks noGrp="1"/>
          </p:cNvSpPr>
          <p:nvPr>
            <p:ph idx="1"/>
          </p:nvPr>
        </p:nvSpPr>
        <p:spPr>
          <a:xfrm>
            <a:off x="457200" y="1600200"/>
            <a:ext cx="8229600" cy="5125720"/>
          </a:xfrm>
        </p:spPr>
        <p:txBody>
          <a:bodyPr>
            <a:noAutofit/>
          </a:bodyPr>
          <a:lstStyle/>
          <a:p>
            <a:pPr>
              <a:lnSpc>
                <a:spcPct val="90000"/>
              </a:lnSpc>
            </a:pPr>
            <a:r>
              <a:rPr lang="fr-FR" sz="2800" dirty="0" smtClean="0"/>
              <a:t>Il </a:t>
            </a:r>
            <a:r>
              <a:rPr lang="fr-FR" sz="2800" dirty="0"/>
              <a:t>y a principalement deux grandes manières de lire Tocqueville </a:t>
            </a:r>
            <a:r>
              <a:rPr lang="fr-FR" sz="2800" dirty="0" smtClean="0"/>
              <a:t>aujourd’hui, que distingue notamment la réception favorable ou </a:t>
            </a:r>
            <a:r>
              <a:rPr lang="fr-FR" sz="2800" dirty="0" smtClean="0"/>
              <a:t>plus </a:t>
            </a:r>
            <a:r>
              <a:rPr lang="fr-FR" sz="2800" dirty="0" smtClean="0"/>
              <a:t>réservé des </a:t>
            </a:r>
            <a:r>
              <a:rPr lang="fr-FR" sz="2800" dirty="0" smtClean="0"/>
              <a:t>événements de Mai 1968 </a:t>
            </a:r>
            <a:r>
              <a:rPr lang="fr-FR" sz="2800" dirty="0"/>
              <a:t>:</a:t>
            </a:r>
          </a:p>
          <a:p>
            <a:pPr lvl="1">
              <a:lnSpc>
                <a:spcPct val="90000"/>
              </a:lnSpc>
            </a:pPr>
            <a:r>
              <a:rPr lang="fr-FR" dirty="0"/>
              <a:t>Une lecture qu’on dira « de gauche », mettant l’accent sur </a:t>
            </a:r>
            <a:r>
              <a:rPr lang="fr-FR" dirty="0" smtClean="0"/>
              <a:t>la </a:t>
            </a:r>
            <a:r>
              <a:rPr lang="fr-FR" b="1" dirty="0"/>
              <a:t>participation active à la </a:t>
            </a:r>
            <a:r>
              <a:rPr lang="fr-FR" b="1" dirty="0" smtClean="0"/>
              <a:t>vie démocratique via les associations </a:t>
            </a:r>
            <a:r>
              <a:rPr lang="fr-FR" dirty="0" smtClean="0"/>
              <a:t>;</a:t>
            </a:r>
            <a:endParaRPr lang="fr-FR" dirty="0"/>
          </a:p>
          <a:p>
            <a:pPr lvl="1">
              <a:lnSpc>
                <a:spcPct val="90000"/>
              </a:lnSpc>
            </a:pPr>
            <a:r>
              <a:rPr lang="fr-FR" dirty="0"/>
              <a:t>Une lecture dite « de droite », </a:t>
            </a:r>
            <a:r>
              <a:rPr lang="fr-FR" b="1" dirty="0" smtClean="0"/>
              <a:t>libérale</a:t>
            </a:r>
            <a:r>
              <a:rPr lang="fr-FR" dirty="0" smtClean="0"/>
              <a:t>-</a:t>
            </a:r>
            <a:r>
              <a:rPr lang="fr-FR" b="1" dirty="0" smtClean="0"/>
              <a:t>conservatrice</a:t>
            </a:r>
            <a:r>
              <a:rPr lang="fr-FR" dirty="0"/>
              <a:t>, hostile notamment à l’interventionnisme de </a:t>
            </a:r>
            <a:r>
              <a:rPr lang="fr-FR" dirty="0" smtClean="0"/>
              <a:t>l’Etat et mettant l’accent sur les risques liés </a:t>
            </a:r>
            <a:r>
              <a:rPr lang="fr-FR" dirty="0" smtClean="0"/>
              <a:t>à l’excès d’individualisme</a:t>
            </a:r>
            <a:r>
              <a:rPr lang="fr-FR" dirty="0" smtClean="0"/>
              <a:t>.</a:t>
            </a:r>
            <a:endParaRPr lang="fr-FR" dirty="0"/>
          </a:p>
          <a:p>
            <a:pPr>
              <a:lnSpc>
                <a:spcPct val="90000"/>
              </a:lnSpc>
            </a:pPr>
            <a:endParaRPr lang="fr-FR" sz="2800" dirty="0"/>
          </a:p>
        </p:txBody>
      </p:sp>
    </p:spTree>
    <p:extLst>
      <p:ext uri="{BB962C8B-B14F-4D97-AF65-F5344CB8AC3E}">
        <p14:creationId xmlns:p14="http://schemas.microsoft.com/office/powerpoint/2010/main" val="3687863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a:t>
            </a:r>
            <a:r>
              <a:rPr lang="fr-FR" dirty="0" smtClean="0"/>
              <a:t>de la </a:t>
            </a:r>
            <a:r>
              <a:rPr lang="fr-FR" dirty="0"/>
              <a:t>troisième séquence</a:t>
            </a:r>
          </a:p>
        </p:txBody>
      </p:sp>
      <p:sp>
        <p:nvSpPr>
          <p:cNvPr id="3" name="Espace réservé du contenu 2"/>
          <p:cNvSpPr>
            <a:spLocks noGrp="1"/>
          </p:cNvSpPr>
          <p:nvPr>
            <p:ph idx="1"/>
          </p:nvPr>
        </p:nvSpPr>
        <p:spPr>
          <a:xfrm>
            <a:off x="457200" y="1074404"/>
            <a:ext cx="8229600" cy="5505772"/>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t>3.3.1 L’égalité des conditions : le point de départ</a:t>
            </a:r>
          </a:p>
          <a:p>
            <a:pPr marL="760413" lvl="1" indent="263525" algn="just">
              <a:buNone/>
            </a:pPr>
            <a:r>
              <a:rPr lang="fr-FR" b="1" dirty="0">
                <a:solidFill>
                  <a:srgbClr val="BFBFBF"/>
                </a:solidFill>
              </a:rPr>
              <a:t>3.3.2 La centralisation (chap. 1 à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79439" y="3894210"/>
            <a:ext cx="7904727" cy="430532"/>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13784" y="3894210"/>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91101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 Le </a:t>
            </a:r>
            <a:r>
              <a:rPr lang="fr-FR" sz="3200" dirty="0"/>
              <a:t>développement graduel de l’égalité des conditions est donc un fait </a:t>
            </a:r>
            <a:r>
              <a:rPr lang="fr-FR" sz="3200" dirty="0" smtClean="0"/>
              <a:t>providentiel</a:t>
            </a:r>
            <a:r>
              <a:rPr lang="fr-FR" sz="3200" dirty="0" smtClean="0"/>
              <a:t> »</a:t>
            </a:r>
            <a:endParaRPr lang="fr-FR" sz="3200" dirty="0"/>
          </a:p>
        </p:txBody>
      </p:sp>
      <p:sp>
        <p:nvSpPr>
          <p:cNvPr id="3" name="Espace réservé du contenu 2"/>
          <p:cNvSpPr>
            <a:spLocks noGrp="1"/>
          </p:cNvSpPr>
          <p:nvPr>
            <p:ph idx="1"/>
          </p:nvPr>
        </p:nvSpPr>
        <p:spPr>
          <a:xfrm>
            <a:off x="457200" y="1524000"/>
            <a:ext cx="8229600" cy="5242560"/>
          </a:xfrm>
        </p:spPr>
        <p:txBody>
          <a:bodyPr>
            <a:noAutofit/>
          </a:bodyPr>
          <a:lstStyle/>
          <a:p>
            <a:pPr marL="0" indent="0">
              <a:buNone/>
            </a:pPr>
            <a:r>
              <a:rPr lang="fr-FR" sz="2800" dirty="0">
                <a:solidFill>
                  <a:srgbClr val="000090"/>
                </a:solidFill>
              </a:rPr>
              <a:t>« Le développement graduel de l’égalité des conditions est donc un fait providentiel, il en a les principaux caractères : il est universel, il est durable, il échappe chaque jour à la puissance humaine ; tous les événements, comme tous les hommes, servent à son développement. […] Le livre entier qu’on va lire a été écrit sous l’impression d’une sorte de terreur religieuse produite dans l’âme de l’auteur par la vue de cette </a:t>
            </a:r>
            <a:r>
              <a:rPr lang="fr-FR" sz="2800" dirty="0" smtClean="0">
                <a:solidFill>
                  <a:srgbClr val="000090"/>
                </a:solidFill>
              </a:rPr>
              <a:t>révolution </a:t>
            </a:r>
            <a:r>
              <a:rPr lang="fr-FR" sz="2800" dirty="0">
                <a:solidFill>
                  <a:srgbClr val="000090"/>
                </a:solidFill>
              </a:rPr>
              <a:t>irrésistible qui marche depuis tant de siècles à travers tous les obstacles et qu’on voit encore s’avancer au milieu des ruines qu’elle a faites. » (</a:t>
            </a:r>
            <a:r>
              <a:rPr lang="fr-FR" sz="2800" i="1" dirty="0">
                <a:solidFill>
                  <a:srgbClr val="000090"/>
                </a:solidFill>
              </a:rPr>
              <a:t>DA</a:t>
            </a:r>
            <a:r>
              <a:rPr lang="fr-FR" sz="2800" dirty="0">
                <a:solidFill>
                  <a:srgbClr val="000090"/>
                </a:solidFill>
              </a:rPr>
              <a:t>, Introduction)</a:t>
            </a:r>
            <a:r>
              <a:rPr lang="fr-FR" sz="2800" dirty="0" smtClean="0">
                <a:solidFill>
                  <a:srgbClr val="000090"/>
                </a:solidFill>
              </a:rPr>
              <a:t>.</a:t>
            </a:r>
            <a:endParaRPr lang="fr-FR" sz="2800" dirty="0">
              <a:solidFill>
                <a:srgbClr val="000090"/>
              </a:solidFill>
            </a:endParaRPr>
          </a:p>
        </p:txBody>
      </p:sp>
    </p:spTree>
    <p:extLst>
      <p:ext uri="{BB962C8B-B14F-4D97-AF65-F5344CB8AC3E}">
        <p14:creationId xmlns:p14="http://schemas.microsoft.com/office/powerpoint/2010/main" val="3000857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Le point de départ de la réflexion </a:t>
            </a:r>
            <a:r>
              <a:rPr lang="fr-FR" sz="3200" kern="1200" dirty="0" smtClean="0">
                <a:solidFill>
                  <a:schemeClr val="tx1"/>
                </a:solidFill>
                <a:latin typeface="+mj-lt"/>
                <a:ea typeface="+mj-ea"/>
                <a:cs typeface="+mj-cs"/>
              </a:rPr>
              <a:t>:</a:t>
            </a:r>
            <a:br>
              <a:rPr lang="fr-FR" sz="3200" kern="1200" dirty="0" smtClean="0">
                <a:solidFill>
                  <a:schemeClr val="tx1"/>
                </a:solidFill>
                <a:latin typeface="+mj-lt"/>
                <a:ea typeface="+mj-ea"/>
                <a:cs typeface="+mj-cs"/>
              </a:rPr>
            </a:br>
            <a:r>
              <a:rPr lang="fr-FR" sz="3200" kern="1200" dirty="0" smtClean="0">
                <a:solidFill>
                  <a:schemeClr val="tx1"/>
                </a:solidFill>
                <a:latin typeface="+mj-lt"/>
                <a:ea typeface="+mj-ea"/>
                <a:cs typeface="+mj-cs"/>
              </a:rPr>
              <a:t>«</a:t>
            </a:r>
            <a:r>
              <a:rPr lang="fr-FR" sz="3200" kern="1200" dirty="0">
                <a:solidFill>
                  <a:schemeClr val="tx1"/>
                </a:solidFill>
                <a:latin typeface="+mj-lt"/>
                <a:ea typeface="+mj-ea"/>
                <a:cs typeface="+mj-cs"/>
              </a:rPr>
              <a:t> l’égalité des conditions »</a:t>
            </a:r>
          </a:p>
        </p:txBody>
      </p:sp>
      <p:sp>
        <p:nvSpPr>
          <p:cNvPr id="3" name="Espace réservé du contenu 2"/>
          <p:cNvSpPr>
            <a:spLocks noGrp="1"/>
          </p:cNvSpPr>
          <p:nvPr>
            <p:ph idx="1"/>
          </p:nvPr>
        </p:nvSpPr>
        <p:spPr>
          <a:xfrm>
            <a:off x="457200" y="1554481"/>
            <a:ext cx="8229600" cy="5171440"/>
          </a:xfrm>
        </p:spPr>
        <p:txBody>
          <a:bodyPr>
            <a:normAutofit/>
          </a:bodyPr>
          <a:lstStyle/>
          <a:p>
            <a:r>
              <a:rPr lang="fr-FR" sz="2800" dirty="0"/>
              <a:t>Le concept le plus important de l’Introduction de </a:t>
            </a:r>
            <a:r>
              <a:rPr lang="fr-FR" sz="2800" i="1" dirty="0"/>
              <a:t>De la démocratie en Amérique</a:t>
            </a:r>
            <a:r>
              <a:rPr lang="fr-FR" sz="2800" dirty="0"/>
              <a:t> est l’« </a:t>
            </a:r>
            <a:r>
              <a:rPr lang="fr-FR" sz="2800" b="1" dirty="0"/>
              <a:t>égalité des conditions </a:t>
            </a:r>
            <a:r>
              <a:rPr lang="fr-FR" sz="2800" dirty="0"/>
              <a:t>», comme « fait générateur dont chaque fait particulier semble descendre » (</a:t>
            </a:r>
            <a:r>
              <a:rPr lang="fr-FR" sz="2800" i="1" dirty="0" smtClean="0"/>
              <a:t>DA</a:t>
            </a:r>
            <a:r>
              <a:rPr lang="fr-FR" sz="2800" dirty="0" smtClean="0"/>
              <a:t>, </a:t>
            </a:r>
            <a:r>
              <a:rPr lang="fr-FR" sz="2800" dirty="0"/>
              <a:t>Introduction).</a:t>
            </a:r>
          </a:p>
          <a:p>
            <a:r>
              <a:rPr lang="fr-FR" sz="2800" dirty="0"/>
              <a:t>Que signifie cette expression ? Elle désigne une situation où les différents groupes sociaux ont un intérêt commun, et où les barrières de classe ne sont pas infranchissables. </a:t>
            </a:r>
            <a:endParaRPr lang="fr-FR" sz="2800" dirty="0" smtClean="0"/>
          </a:p>
          <a:p>
            <a:endParaRPr lang="fr-FR" sz="2800" dirty="0"/>
          </a:p>
        </p:txBody>
      </p:sp>
    </p:spTree>
    <p:extLst>
      <p:ext uri="{BB962C8B-B14F-4D97-AF65-F5344CB8AC3E}">
        <p14:creationId xmlns:p14="http://schemas.microsoft.com/office/powerpoint/2010/main" val="6578420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Une illustration : le renouveau de la relation entre maîtres et serviteurs</a:t>
            </a:r>
          </a:p>
        </p:txBody>
      </p:sp>
      <p:sp>
        <p:nvSpPr>
          <p:cNvPr id="3" name="Espace réservé du contenu 2"/>
          <p:cNvSpPr>
            <a:spLocks noGrp="1"/>
          </p:cNvSpPr>
          <p:nvPr>
            <p:ph idx="1"/>
          </p:nvPr>
        </p:nvSpPr>
        <p:spPr>
          <a:xfrm>
            <a:off x="457200" y="1544320"/>
            <a:ext cx="8229600" cy="5313679"/>
          </a:xfrm>
        </p:spPr>
        <p:txBody>
          <a:bodyPr>
            <a:normAutofit fontScale="92500" lnSpcReduction="10000"/>
          </a:bodyPr>
          <a:lstStyle/>
          <a:p>
            <a:r>
              <a:rPr lang="fr-FR" sz="2800" dirty="0"/>
              <a:t>Ce principe s’illustre par le fait que </a:t>
            </a:r>
            <a:r>
              <a:rPr lang="fr-FR" sz="2800" b="1" dirty="0"/>
              <a:t>la relation entre maîtres et serviteurs</a:t>
            </a:r>
            <a:r>
              <a:rPr lang="fr-FR" sz="2800" dirty="0"/>
              <a:t> est très différente sous l’Ancien régime et en démocratie (voir </a:t>
            </a:r>
            <a:r>
              <a:rPr lang="fr-FR" sz="2800" i="1" dirty="0"/>
              <a:t>DA</a:t>
            </a:r>
            <a:r>
              <a:rPr lang="fr-FR" sz="2800" dirty="0"/>
              <a:t>, II, III, chap. 5).</a:t>
            </a:r>
          </a:p>
          <a:p>
            <a:r>
              <a:rPr lang="fr-FR" sz="2800" dirty="0"/>
              <a:t>En démocratie, les positions peuvent à la limite s’inverser, tandis que les classes sociales sont plus rigides sous l’Ancien régime.</a:t>
            </a:r>
          </a:p>
          <a:p>
            <a:r>
              <a:rPr lang="fr-FR" sz="2800" dirty="0"/>
              <a:t>Mais cela ne signifie pas que les relations sociales sont pacifiées. Comme l’écrit Philipe Raynaud :</a:t>
            </a:r>
          </a:p>
          <a:p>
            <a:pPr marL="0" indent="0">
              <a:buNone/>
            </a:pPr>
            <a:r>
              <a:rPr lang="fr-FR" sz="2800" dirty="0">
                <a:solidFill>
                  <a:srgbClr val="000090"/>
                </a:solidFill>
              </a:rPr>
              <a:t>« l’incertitude sur les statuts pousse au contraire les puissants à marquer artificiellement leurs distances avec leurs inférieurs là où, au contraire, la stabilité des rapports de dépendance favorisait une certaine familiarité et des attachements réels… » (p. 26).</a:t>
            </a:r>
          </a:p>
          <a:p>
            <a:endParaRPr lang="fr-FR" sz="2800" dirty="0"/>
          </a:p>
        </p:txBody>
      </p:sp>
    </p:spTree>
    <p:extLst>
      <p:ext uri="{BB962C8B-B14F-4D97-AF65-F5344CB8AC3E}">
        <p14:creationId xmlns:p14="http://schemas.microsoft.com/office/powerpoint/2010/main" val="1311223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229600" cy="4246671"/>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rgbClr val="000000"/>
                </a:solidFill>
              </a:rPr>
              <a:t>3.1</a:t>
            </a:r>
            <a:r>
              <a:rPr lang="fr-FR" sz="3200" dirty="0">
                <a:solidFill>
                  <a:srgbClr val="000000"/>
                </a:solidFill>
              </a:rPr>
              <a:t>	</a:t>
            </a:r>
            <a:r>
              <a:rPr lang="fr-FR" sz="3200" b="1" dirty="0">
                <a:solidFill>
                  <a:srgbClr val="000000"/>
                </a:solidFill>
              </a:rPr>
              <a:t>Tocqueville et son temps</a:t>
            </a:r>
          </a:p>
          <a:p>
            <a:pPr marL="760413" lvl="2" indent="263525" algn="just">
              <a:buNone/>
            </a:pPr>
            <a:r>
              <a:rPr lang="fr-FR" b="1" dirty="0">
                <a:solidFill>
                  <a:srgbClr val="000000"/>
                </a:solidFill>
              </a:rPr>
              <a:t>3.1.1 Qui était Tocqueville ?</a:t>
            </a:r>
          </a:p>
          <a:p>
            <a:pPr marL="760413" lvl="2" indent="263525" algn="just">
              <a:buNone/>
            </a:pPr>
            <a:r>
              <a:rPr lang="fr-FR" b="1" dirty="0">
                <a:solidFill>
                  <a:srgbClr val="BFBFBF"/>
                </a:solidFill>
              </a:rPr>
              <a:t>3.1.2 Quelques repères sur les révolutions anglaise, française et américaine</a:t>
            </a:r>
          </a:p>
          <a:p>
            <a:pPr marL="360363" indent="263525" algn="just">
              <a:buNone/>
            </a:pPr>
            <a:r>
              <a:rPr lang="fr-FR" b="1" dirty="0">
                <a:solidFill>
                  <a:schemeClr val="bg1">
                    <a:lumMod val="75000"/>
                  </a:schemeClr>
                </a:solidFill>
              </a:rPr>
              <a:t>3.2</a:t>
            </a:r>
            <a:r>
              <a:rPr lang="fr-FR" dirty="0">
                <a:solidFill>
                  <a:schemeClr val="bg1">
                    <a:lumMod val="75000"/>
                  </a:schemeClr>
                </a:solidFill>
              </a:rPr>
              <a:t>	</a:t>
            </a:r>
            <a:r>
              <a:rPr lang="fr-FR" b="1" dirty="0">
                <a:solidFill>
                  <a:schemeClr val="bg1">
                    <a:lumMod val="75000"/>
                  </a:schemeClr>
                </a:solidFill>
              </a:rPr>
              <a:t>La réception de Tocqueville dans la pensée politique</a:t>
            </a:r>
          </a:p>
          <a:p>
            <a:pPr marL="360363" indent="263525" algn="just">
              <a:buNone/>
            </a:pPr>
            <a:r>
              <a:rPr lang="fr-FR" b="1" dirty="0">
                <a:solidFill>
                  <a:schemeClr val="bg1">
                    <a:lumMod val="75000"/>
                  </a:schemeClr>
                </a:solidFill>
              </a:rPr>
              <a:t>3.3 Lecture de </a:t>
            </a:r>
            <a:r>
              <a:rPr lang="fr-FR" b="1" i="1" dirty="0">
                <a:solidFill>
                  <a:schemeClr val="bg1">
                    <a:lumMod val="75000"/>
                  </a:schemeClr>
                </a:solidFill>
              </a:rPr>
              <a:t>De la démocratie en Amérique</a:t>
            </a:r>
          </a:p>
        </p:txBody>
      </p:sp>
      <p:sp>
        <p:nvSpPr>
          <p:cNvPr id="5" name="Rectangle à coins arrondis 4"/>
          <p:cNvSpPr/>
          <p:nvPr/>
        </p:nvSpPr>
        <p:spPr>
          <a:xfrm>
            <a:off x="837105" y="2448981"/>
            <a:ext cx="7904727" cy="452429"/>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Flèche vers la droite 5"/>
          <p:cNvSpPr/>
          <p:nvPr/>
        </p:nvSpPr>
        <p:spPr>
          <a:xfrm>
            <a:off x="208005" y="2448981"/>
            <a:ext cx="629100" cy="452429"/>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73180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Tocqueville et les inégalités socioéconomiques dans les sociétés démocratiques</a:t>
            </a:r>
          </a:p>
        </p:txBody>
      </p:sp>
      <p:sp>
        <p:nvSpPr>
          <p:cNvPr id="3" name="Espace réservé du contenu 2"/>
          <p:cNvSpPr>
            <a:spLocks noGrp="1"/>
          </p:cNvSpPr>
          <p:nvPr>
            <p:ph idx="1"/>
          </p:nvPr>
        </p:nvSpPr>
        <p:spPr>
          <a:xfrm>
            <a:off x="457200" y="1600200"/>
            <a:ext cx="8229600" cy="5257800"/>
          </a:xfrm>
        </p:spPr>
        <p:txBody>
          <a:bodyPr>
            <a:normAutofit fontScale="85000" lnSpcReduction="20000"/>
          </a:bodyPr>
          <a:lstStyle/>
          <a:p>
            <a:r>
              <a:rPr lang="fr-FR" dirty="0"/>
              <a:t>Tocqueville croit que l’élévation lente et progressive des salaires est une loi générale des sociétés démocratiques.</a:t>
            </a:r>
          </a:p>
          <a:p>
            <a:r>
              <a:rPr lang="fr-FR" dirty="0">
                <a:sym typeface="Wingdings"/>
              </a:rPr>
              <a:t>Tocqueville n’a pas connu le développement des inégalités dues à la révolution industrielle dans toute leur ampleur, même s’il a clairement observé la naissance d’une classe de riches industriels (« l’aristocratie manufacturière ») et le risque inégalitaire qui y est associé (voir </a:t>
            </a:r>
            <a:r>
              <a:rPr lang="fr-FR" i="1" dirty="0">
                <a:sym typeface="Wingdings"/>
              </a:rPr>
              <a:t>DA</a:t>
            </a:r>
            <a:r>
              <a:rPr lang="fr-FR" dirty="0">
                <a:sym typeface="Wingdings"/>
              </a:rPr>
              <a:t>, II, II, 20)</a:t>
            </a:r>
            <a:r>
              <a:rPr lang="en-US" dirty="0">
                <a:sym typeface="Wingdings"/>
              </a:rPr>
              <a:t>.</a:t>
            </a:r>
            <a:endParaRPr lang="fr-FR" dirty="0"/>
          </a:p>
          <a:p>
            <a:r>
              <a:rPr lang="fr-FR" dirty="0"/>
              <a:t>Tocqueville considère en effet </a:t>
            </a:r>
            <a:r>
              <a:rPr lang="fr-FR" dirty="0" smtClean="0"/>
              <a:t>la spécificité de la </a:t>
            </a:r>
            <a:r>
              <a:rPr lang="fr-FR" dirty="0"/>
              <a:t>condition ouvrière qui, du fait d’un rapport de force défavorable, ne profite pas de cette </a:t>
            </a:r>
            <a:r>
              <a:rPr lang="fr-FR" dirty="0" smtClean="0"/>
              <a:t>augmentation.</a:t>
            </a:r>
          </a:p>
          <a:p>
            <a:r>
              <a:rPr lang="fr-FR" dirty="0" smtClean="0"/>
              <a:t>Il </a:t>
            </a:r>
            <a:r>
              <a:rPr lang="fr-FR" dirty="0"/>
              <a:t>pense que c’est là une grave menace qui pèse sur les sociétés démocratiques (</a:t>
            </a:r>
            <a:r>
              <a:rPr lang="fr-FR" i="1" dirty="0"/>
              <a:t>DA</a:t>
            </a:r>
            <a:r>
              <a:rPr lang="fr-FR" dirty="0"/>
              <a:t>, II, III, 7).</a:t>
            </a:r>
          </a:p>
          <a:p>
            <a:pPr marL="0" indent="0">
              <a:buNone/>
            </a:pPr>
            <a:endParaRPr lang="fr-FR" dirty="0"/>
          </a:p>
        </p:txBody>
      </p:sp>
    </p:spTree>
    <p:extLst>
      <p:ext uri="{BB962C8B-B14F-4D97-AF65-F5344CB8AC3E}">
        <p14:creationId xmlns:p14="http://schemas.microsoft.com/office/powerpoint/2010/main" val="3873806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Tocqueville et les inégalités socioéconomiques dans les sociétés démocratiques</a:t>
            </a:r>
          </a:p>
        </p:txBody>
      </p:sp>
      <p:sp>
        <p:nvSpPr>
          <p:cNvPr id="3" name="Espace réservé du contenu 2"/>
          <p:cNvSpPr>
            <a:spLocks noGrp="1"/>
          </p:cNvSpPr>
          <p:nvPr>
            <p:ph idx="1"/>
          </p:nvPr>
        </p:nvSpPr>
        <p:spPr>
          <a:xfrm>
            <a:off x="457200" y="1590040"/>
            <a:ext cx="8229600" cy="4525963"/>
          </a:xfrm>
        </p:spPr>
        <p:txBody>
          <a:bodyPr>
            <a:normAutofit lnSpcReduction="10000"/>
          </a:bodyPr>
          <a:lstStyle/>
          <a:p>
            <a:r>
              <a:rPr lang="fr-FR" sz="2800" dirty="0"/>
              <a:t>Si Tocqueville voit bien les différences de richesse, il considère </a:t>
            </a:r>
            <a:r>
              <a:rPr lang="fr-FR" sz="2800" dirty="0" smtClean="0"/>
              <a:t>cependant que </a:t>
            </a:r>
            <a:r>
              <a:rPr lang="fr-FR" sz="2800" dirty="0"/>
              <a:t>la société démocratique a fait disparaître les riches et les pauvres comme « race ».</a:t>
            </a:r>
          </a:p>
          <a:p>
            <a:r>
              <a:rPr lang="fr-FR" sz="2800" dirty="0"/>
              <a:t>Autrement dit, il ne pense pas qu’il y ait, en démocratie, des classes sociales constituées dont la lutte serait le </a:t>
            </a:r>
            <a:r>
              <a:rPr lang="fr-FR" sz="2800" dirty="0" smtClean="0"/>
              <a:t>« moteur </a:t>
            </a:r>
            <a:r>
              <a:rPr lang="fr-FR" sz="2800" dirty="0"/>
              <a:t>de </a:t>
            </a:r>
            <a:r>
              <a:rPr lang="fr-FR" sz="2800" dirty="0" smtClean="0"/>
              <a:t>l’Histoire ».</a:t>
            </a:r>
            <a:endParaRPr lang="fr-FR" sz="2800" dirty="0"/>
          </a:p>
          <a:p>
            <a:r>
              <a:rPr lang="fr-FR" sz="2800" dirty="0"/>
              <a:t>Il est par ailleurs sensible au </a:t>
            </a:r>
            <a:r>
              <a:rPr lang="fr-FR" sz="2800" dirty="0" smtClean="0"/>
              <a:t>rôle, en démocratie, </a:t>
            </a:r>
            <a:r>
              <a:rPr lang="fr-FR" sz="2800" dirty="0"/>
              <a:t>de ce qu’on appelle aujourd’hui « classes moyennes », qui sont un facteur de stabilité sociale (</a:t>
            </a:r>
            <a:r>
              <a:rPr lang="fr-FR" sz="2800" i="1" dirty="0"/>
              <a:t>DA</a:t>
            </a:r>
            <a:r>
              <a:rPr lang="fr-FR" sz="2800" dirty="0"/>
              <a:t>, II, III, 21)</a:t>
            </a:r>
            <a:r>
              <a:rPr lang="fr-FR" sz="2800" dirty="0" smtClean="0"/>
              <a:t>.</a:t>
            </a:r>
          </a:p>
        </p:txBody>
      </p:sp>
    </p:spTree>
    <p:extLst>
      <p:ext uri="{BB962C8B-B14F-4D97-AF65-F5344CB8AC3E}">
        <p14:creationId xmlns:p14="http://schemas.microsoft.com/office/powerpoint/2010/main" val="2426914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2" algn="ctr" defTabSz="457200" rtl="0">
              <a:spcBef>
                <a:spcPct val="0"/>
              </a:spcBef>
            </a:pPr>
            <a:r>
              <a:rPr lang="fr-FR" sz="3200" kern="1200" dirty="0">
                <a:solidFill>
                  <a:schemeClr val="tx1"/>
                </a:solidFill>
                <a:latin typeface="+mj-lt"/>
                <a:ea typeface="+mj-ea"/>
                <a:cs typeface="+mj-cs"/>
              </a:rPr>
              <a:t>Une insistance excessive sur l’égalité, comme fait constitutif de l’âge démocratique ?</a:t>
            </a:r>
          </a:p>
        </p:txBody>
      </p:sp>
      <p:sp>
        <p:nvSpPr>
          <p:cNvPr id="3" name="Espace réservé du contenu 2"/>
          <p:cNvSpPr>
            <a:spLocks noGrp="1"/>
          </p:cNvSpPr>
          <p:nvPr>
            <p:ph idx="1"/>
          </p:nvPr>
        </p:nvSpPr>
        <p:spPr>
          <a:xfrm>
            <a:off x="457200" y="1994503"/>
            <a:ext cx="8229600" cy="3461417"/>
          </a:xfrm>
          <a:solidFill>
            <a:schemeClr val="bg1">
              <a:lumMod val="50000"/>
            </a:schemeClr>
          </a:solidFill>
        </p:spPr>
        <p:txBody>
          <a:bodyPr>
            <a:normAutofit/>
          </a:bodyPr>
          <a:lstStyle/>
          <a:p>
            <a:pPr>
              <a:buFont typeface="Wingdings" charset="0"/>
              <a:buChar char="à"/>
            </a:pPr>
            <a:r>
              <a:rPr lang="fr-FR" dirty="0">
                <a:solidFill>
                  <a:schemeClr val="bg1"/>
                </a:solidFill>
                <a:sym typeface="Wingdings"/>
              </a:rPr>
              <a:t>Tocqueville insiste largement sur cette détermination des nouvelles sociétés démocratiques, </a:t>
            </a:r>
            <a:r>
              <a:rPr lang="fr-FR" b="1" dirty="0">
                <a:solidFill>
                  <a:schemeClr val="bg1"/>
                </a:solidFill>
                <a:sym typeface="Wingdings"/>
              </a:rPr>
              <a:t>allant tendanciellement vers l’égalité</a:t>
            </a:r>
            <a:r>
              <a:rPr lang="fr-FR" dirty="0">
                <a:solidFill>
                  <a:schemeClr val="bg1"/>
                </a:solidFill>
                <a:sym typeface="Wingdings"/>
              </a:rPr>
              <a:t>, aux dépens de la liberté.</a:t>
            </a:r>
            <a:endParaRPr lang="fr-FR" dirty="0">
              <a:solidFill>
                <a:schemeClr val="bg1"/>
              </a:solidFill>
            </a:endParaRPr>
          </a:p>
          <a:p>
            <a:pPr>
              <a:buFont typeface="Wingdings" charset="0"/>
              <a:buChar char="à"/>
            </a:pPr>
            <a:r>
              <a:rPr lang="fr-FR" dirty="0">
                <a:solidFill>
                  <a:schemeClr val="bg1"/>
                </a:solidFill>
                <a:sym typeface="Wingdings"/>
              </a:rPr>
              <a:t> </a:t>
            </a:r>
            <a:r>
              <a:rPr lang="fr-FR" dirty="0" smtClean="0">
                <a:solidFill>
                  <a:schemeClr val="bg1"/>
                </a:solidFill>
                <a:sym typeface="Wingdings"/>
              </a:rPr>
              <a:t>Des </a:t>
            </a:r>
            <a:r>
              <a:rPr lang="fr-FR" b="1" dirty="0">
                <a:solidFill>
                  <a:schemeClr val="bg1"/>
                </a:solidFill>
                <a:sym typeface="Wingdings"/>
              </a:rPr>
              <a:t>commentateurs marxistes </a:t>
            </a:r>
            <a:r>
              <a:rPr lang="fr-FR" dirty="0">
                <a:solidFill>
                  <a:schemeClr val="bg1"/>
                </a:solidFill>
                <a:sym typeface="Wingdings"/>
              </a:rPr>
              <a:t>de son œuvre ont jugé cette insistance excessive</a:t>
            </a:r>
            <a:r>
              <a:rPr lang="en-US" dirty="0">
                <a:solidFill>
                  <a:schemeClr val="bg1"/>
                </a:solidFill>
                <a:sym typeface="Wingdings"/>
              </a:rPr>
              <a:t>.</a:t>
            </a:r>
            <a:endParaRPr lang="fr-FR" dirty="0">
              <a:solidFill>
                <a:schemeClr val="bg1"/>
              </a:solidFill>
              <a:sym typeface="Wingdings"/>
            </a:endParaRPr>
          </a:p>
        </p:txBody>
      </p:sp>
    </p:spTree>
    <p:extLst>
      <p:ext uri="{BB962C8B-B14F-4D97-AF65-F5344CB8AC3E}">
        <p14:creationId xmlns:p14="http://schemas.microsoft.com/office/powerpoint/2010/main" val="4172717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a:t>
            </a:r>
            <a:r>
              <a:rPr lang="fr-FR" dirty="0" smtClean="0"/>
              <a:t>de la </a:t>
            </a:r>
            <a:r>
              <a:rPr lang="fr-FR" dirty="0"/>
              <a:t>troisième séquence</a:t>
            </a:r>
          </a:p>
        </p:txBody>
      </p:sp>
      <p:sp>
        <p:nvSpPr>
          <p:cNvPr id="3" name="Espace réservé du contenu 2"/>
          <p:cNvSpPr>
            <a:spLocks noGrp="1"/>
          </p:cNvSpPr>
          <p:nvPr>
            <p:ph idx="1"/>
          </p:nvPr>
        </p:nvSpPr>
        <p:spPr>
          <a:xfrm>
            <a:off x="457200" y="1074404"/>
            <a:ext cx="8229600" cy="5440080"/>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t>3.3.2 La centralisation (chap. 1 à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87787" y="4401382"/>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98765" y="4401382"/>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28755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2" algn="ctr" defTabSz="457200" rtl="0">
              <a:spcBef>
                <a:spcPct val="0"/>
              </a:spcBef>
            </a:pPr>
            <a:r>
              <a:rPr lang="fr-FR" sz="3200" kern="1200" dirty="0">
                <a:solidFill>
                  <a:schemeClr val="tx1"/>
                </a:solidFill>
                <a:latin typeface="+mj-lt"/>
                <a:ea typeface="+mj-ea"/>
                <a:cs typeface="+mj-cs"/>
              </a:rPr>
              <a:t>La centralisation (chapitres 1 à 4)</a:t>
            </a:r>
          </a:p>
        </p:txBody>
      </p:sp>
      <p:sp>
        <p:nvSpPr>
          <p:cNvPr id="3" name="Espace réservé du contenu 2"/>
          <p:cNvSpPr>
            <a:spLocks noGrp="1"/>
          </p:cNvSpPr>
          <p:nvPr>
            <p:ph idx="1"/>
          </p:nvPr>
        </p:nvSpPr>
        <p:spPr>
          <a:xfrm>
            <a:off x="457200" y="1720636"/>
            <a:ext cx="8229600" cy="3852259"/>
          </a:xfrm>
        </p:spPr>
        <p:txBody>
          <a:bodyPr>
            <a:normAutofit/>
          </a:bodyPr>
          <a:lstStyle/>
          <a:p>
            <a:r>
              <a:rPr lang="fr-FR" sz="2800" dirty="0"/>
              <a:t>La section qui est donnée à lire est la dernière section de l’ouvrage, la </a:t>
            </a:r>
            <a:r>
              <a:rPr lang="fr-FR" sz="2800" b="1" dirty="0"/>
              <a:t>partie IV du tome II</a:t>
            </a:r>
            <a:r>
              <a:rPr lang="fr-FR" sz="2800" dirty="0"/>
              <a:t>, </a:t>
            </a:r>
            <a:r>
              <a:rPr lang="fr-FR" sz="2800" dirty="0" smtClean="0"/>
              <a:t>qui s’intitule </a:t>
            </a:r>
            <a:r>
              <a:rPr lang="fr-FR" sz="2800" dirty="0"/>
              <a:t>« De l’influence qu’exercent les idées et sentiments démocratiques sur la société politique ».</a:t>
            </a:r>
          </a:p>
          <a:p>
            <a:r>
              <a:rPr lang="fr-FR" sz="2800" dirty="0"/>
              <a:t>C’est une forme de </a:t>
            </a:r>
            <a:r>
              <a:rPr lang="fr-FR" sz="2800" b="1" dirty="0"/>
              <a:t>synthèse</a:t>
            </a:r>
            <a:r>
              <a:rPr lang="fr-FR" sz="2800" dirty="0"/>
              <a:t> et d’</a:t>
            </a:r>
            <a:r>
              <a:rPr lang="fr-FR" sz="2800" b="1" dirty="0"/>
              <a:t>ouverture</a:t>
            </a:r>
            <a:r>
              <a:rPr lang="fr-FR" sz="2800" dirty="0"/>
              <a:t> de ce vaste ensemble des deux </a:t>
            </a:r>
            <a:r>
              <a:rPr lang="fr-FR" sz="2800" dirty="0" smtClean="0"/>
              <a:t>tomes de</a:t>
            </a:r>
            <a:r>
              <a:rPr lang="fr-FR" sz="2800" i="1" dirty="0" smtClean="0"/>
              <a:t> De la démocratie en Amérique</a:t>
            </a:r>
            <a:r>
              <a:rPr lang="fr-FR" sz="2800" dirty="0" smtClean="0"/>
              <a:t>.</a:t>
            </a:r>
            <a:endParaRPr lang="fr-FR" sz="2800" dirty="0"/>
          </a:p>
          <a:p>
            <a:endParaRPr lang="fr-FR" sz="2800" dirty="0"/>
          </a:p>
        </p:txBody>
      </p:sp>
    </p:spTree>
    <p:extLst>
      <p:ext uri="{BB962C8B-B14F-4D97-AF65-F5344CB8AC3E}">
        <p14:creationId xmlns:p14="http://schemas.microsoft.com/office/powerpoint/2010/main" val="37009669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335314" cy="5712476"/>
          </a:xfrm>
        </p:spPr>
        <p:txBody>
          <a:bodyPr>
            <a:normAutofit fontScale="850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t>3.3.2 La centralisation (chap. 1 à 4)</a:t>
            </a:r>
          </a:p>
          <a:p>
            <a:pPr marL="1160463" lvl="2" indent="263525" algn="just">
              <a:buNone/>
            </a:pPr>
            <a:r>
              <a:rPr lang="fr-FR" b="1" dirty="0"/>
              <a:t>3.3.2.1 Chapitre 1</a:t>
            </a:r>
          </a:p>
          <a:p>
            <a:pPr marL="1160463" lvl="2" indent="263525" algn="just">
              <a:buNone/>
            </a:pPr>
            <a:r>
              <a:rPr lang="fr-FR" b="1" dirty="0">
                <a:solidFill>
                  <a:schemeClr val="bg1">
                    <a:lumMod val="75000"/>
                  </a:schemeClr>
                </a:solidFill>
              </a:rPr>
              <a:t>3.3.2.2. Chapitre 2</a:t>
            </a:r>
          </a:p>
          <a:p>
            <a:pPr marL="1160463" lvl="2" indent="263525" algn="just">
              <a:buNone/>
            </a:pPr>
            <a:r>
              <a:rPr lang="fr-FR" b="1" dirty="0">
                <a:solidFill>
                  <a:schemeClr val="bg1">
                    <a:lumMod val="75000"/>
                  </a:schemeClr>
                </a:solidFill>
              </a:rPr>
              <a:t>3.3.2.3. Chapitre 3</a:t>
            </a:r>
          </a:p>
          <a:p>
            <a:pPr marL="1160463" lvl="2" indent="263525" algn="just">
              <a:buNone/>
            </a:pPr>
            <a:r>
              <a:rPr lang="fr-FR" b="1" dirty="0">
                <a:solidFill>
                  <a:schemeClr val="bg1">
                    <a:lumMod val="75000"/>
                  </a:schemeClr>
                </a:solidFill>
              </a:rPr>
              <a:t>3.3.2.4. Chapitre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87787" y="4127063"/>
            <a:ext cx="7904727" cy="274320"/>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176845" y="4045782"/>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205120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spcBef>
                <a:spcPct val="0"/>
              </a:spcBef>
            </a:pPr>
            <a:r>
              <a:rPr lang="fr-FR" sz="2800" kern="1200" dirty="0">
                <a:solidFill>
                  <a:schemeClr val="tx1"/>
                </a:solidFill>
                <a:latin typeface="+mj-lt"/>
                <a:ea typeface="+mj-ea"/>
                <a:cs typeface="+mj-cs"/>
              </a:rPr>
              <a:t>Chapitre 1 – « L’égalité donne naturellement aux hommes le goût des institutions libres »</a:t>
            </a:r>
          </a:p>
        </p:txBody>
      </p:sp>
      <p:sp>
        <p:nvSpPr>
          <p:cNvPr id="3" name="Espace réservé du contenu 2"/>
          <p:cNvSpPr>
            <a:spLocks noGrp="1"/>
          </p:cNvSpPr>
          <p:nvPr>
            <p:ph idx="1"/>
          </p:nvPr>
        </p:nvSpPr>
        <p:spPr>
          <a:xfrm>
            <a:off x="457200" y="1600200"/>
            <a:ext cx="8229600" cy="5078515"/>
          </a:xfrm>
        </p:spPr>
        <p:txBody>
          <a:bodyPr>
            <a:normAutofit fontScale="92500" lnSpcReduction="10000"/>
          </a:bodyPr>
          <a:lstStyle/>
          <a:p>
            <a:r>
              <a:rPr lang="fr-FR" dirty="0">
                <a:solidFill>
                  <a:srgbClr val="000000"/>
                </a:solidFill>
                <a:latin typeface="Calibri"/>
                <a:ea typeface="Times New Roman"/>
                <a:cs typeface="Calibri"/>
              </a:rPr>
              <a:t>Nous avions évoqué, dans l’introduction, la question des rapports entre </a:t>
            </a:r>
            <a:r>
              <a:rPr lang="fr-FR" b="1" dirty="0">
                <a:solidFill>
                  <a:srgbClr val="000000"/>
                </a:solidFill>
                <a:latin typeface="Calibri"/>
                <a:ea typeface="Times New Roman"/>
                <a:cs typeface="Calibri"/>
              </a:rPr>
              <a:t>égalité</a:t>
            </a:r>
            <a:r>
              <a:rPr lang="fr-FR" dirty="0">
                <a:solidFill>
                  <a:srgbClr val="000000"/>
                </a:solidFill>
                <a:latin typeface="Calibri"/>
                <a:ea typeface="Times New Roman"/>
                <a:cs typeface="Calibri"/>
              </a:rPr>
              <a:t> et </a:t>
            </a:r>
            <a:r>
              <a:rPr lang="fr-FR" b="1" dirty="0">
                <a:solidFill>
                  <a:srgbClr val="000000"/>
                </a:solidFill>
                <a:latin typeface="Calibri"/>
                <a:ea typeface="Times New Roman"/>
                <a:cs typeface="Calibri"/>
              </a:rPr>
              <a:t>liberté</a:t>
            </a:r>
            <a:r>
              <a:rPr lang="fr-FR" dirty="0">
                <a:solidFill>
                  <a:srgbClr val="000000"/>
                </a:solidFill>
                <a:latin typeface="Calibri"/>
                <a:ea typeface="Times New Roman"/>
                <a:cs typeface="Calibri"/>
              </a:rPr>
              <a:t>.</a:t>
            </a:r>
          </a:p>
          <a:p>
            <a:r>
              <a:rPr lang="fr-FR" dirty="0">
                <a:solidFill>
                  <a:srgbClr val="000000"/>
                </a:solidFill>
                <a:latin typeface="Calibri"/>
                <a:ea typeface="Times New Roman"/>
                <a:cs typeface="Calibri"/>
              </a:rPr>
              <a:t>Le début du tome </a:t>
            </a:r>
            <a:r>
              <a:rPr lang="fr-FR" dirty="0" smtClean="0">
                <a:solidFill>
                  <a:srgbClr val="000000"/>
                </a:solidFill>
                <a:latin typeface="Calibri"/>
                <a:ea typeface="Times New Roman"/>
                <a:cs typeface="Calibri"/>
              </a:rPr>
              <a:t>II, </a:t>
            </a:r>
            <a:r>
              <a:rPr lang="fr-FR" dirty="0">
                <a:solidFill>
                  <a:srgbClr val="000000"/>
                </a:solidFill>
                <a:latin typeface="Calibri"/>
                <a:ea typeface="Times New Roman"/>
                <a:cs typeface="Calibri"/>
              </a:rPr>
              <a:t>partie </a:t>
            </a:r>
            <a:r>
              <a:rPr lang="fr-FR" dirty="0" smtClean="0">
                <a:solidFill>
                  <a:srgbClr val="000000"/>
                </a:solidFill>
                <a:latin typeface="Calibri"/>
                <a:ea typeface="Times New Roman"/>
                <a:cs typeface="Calibri"/>
              </a:rPr>
              <a:t>4, </a:t>
            </a:r>
            <a:r>
              <a:rPr lang="fr-FR" dirty="0">
                <a:solidFill>
                  <a:srgbClr val="000000"/>
                </a:solidFill>
                <a:latin typeface="Calibri"/>
                <a:ea typeface="Times New Roman"/>
                <a:cs typeface="Calibri"/>
              </a:rPr>
              <a:t>nous renseigne à ce sujet (p. 83) :</a:t>
            </a:r>
          </a:p>
          <a:p>
            <a:pPr marL="457200" lvl="1" indent="0">
              <a:buNone/>
            </a:pPr>
            <a:r>
              <a:rPr lang="fr-FR" dirty="0" smtClean="0">
                <a:solidFill>
                  <a:srgbClr val="000090"/>
                </a:solidFill>
                <a:latin typeface="Calibri"/>
                <a:ea typeface="Times New Roman"/>
                <a:cs typeface="Calibri"/>
              </a:rPr>
              <a:t>« L’égalité</a:t>
            </a:r>
            <a:r>
              <a:rPr lang="fr-FR" dirty="0">
                <a:solidFill>
                  <a:srgbClr val="000090"/>
                </a:solidFill>
                <a:latin typeface="Calibri"/>
                <a:ea typeface="Times New Roman"/>
                <a:cs typeface="Calibri"/>
              </a:rPr>
              <a:t>, qui rend les hommes indépendants les uns des autres, leur fait contracter l’habitude et le goût de ne suivre, dans leurs actions particulières, que leur volonté. Cette entière indépendance, dont ils jouissent continuellement vis-à-vis de leurs égaux et dans l’usage de la vie privée, les dispose à considérer d’un œil mécontent toute autorité, et leur suggère bientôt l’idée et l’amour de la liberté politique</a:t>
            </a:r>
            <a:r>
              <a:rPr lang="fr-FR" dirty="0" smtClean="0">
                <a:solidFill>
                  <a:srgbClr val="000090"/>
                </a:solidFill>
                <a:latin typeface="Calibri"/>
                <a:ea typeface="Times New Roman"/>
                <a:cs typeface="Calibri"/>
              </a:rPr>
              <a:t>. »</a:t>
            </a:r>
            <a:endParaRPr lang="fr-FR" dirty="0">
              <a:solidFill>
                <a:srgbClr val="000090"/>
              </a:solidFill>
              <a:latin typeface="Calibri"/>
              <a:ea typeface="Times New Roman"/>
              <a:cs typeface="Calibri"/>
            </a:endParaRPr>
          </a:p>
        </p:txBody>
      </p:sp>
    </p:spTree>
    <p:extLst>
      <p:ext uri="{BB962C8B-B14F-4D97-AF65-F5344CB8AC3E}">
        <p14:creationId xmlns:p14="http://schemas.microsoft.com/office/powerpoint/2010/main" val="7549386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démocratie et le risque souvent pointé de l’anarchie</a:t>
            </a:r>
          </a:p>
        </p:txBody>
      </p:sp>
      <p:sp>
        <p:nvSpPr>
          <p:cNvPr id="3" name="Espace réservé du contenu 2"/>
          <p:cNvSpPr>
            <a:spLocks noGrp="1"/>
          </p:cNvSpPr>
          <p:nvPr>
            <p:ph idx="1"/>
          </p:nvPr>
        </p:nvSpPr>
        <p:spPr>
          <a:xfrm>
            <a:off x="457200" y="1568031"/>
            <a:ext cx="8229600" cy="4995244"/>
          </a:xfrm>
        </p:spPr>
        <p:txBody>
          <a:bodyPr>
            <a:noAutofit/>
          </a:bodyPr>
          <a:lstStyle/>
          <a:p>
            <a:r>
              <a:rPr lang="fr-FR" sz="2400" dirty="0">
                <a:solidFill>
                  <a:srgbClr val="000000"/>
                </a:solidFill>
                <a:latin typeface="Calibri"/>
                <a:ea typeface="Times New Roman"/>
                <a:cs typeface="Calibri"/>
              </a:rPr>
              <a:t>Tocqueville considère qu’en démocratie, quand le pouvoir central manque, </a:t>
            </a:r>
            <a:r>
              <a:rPr lang="fr-FR" sz="2400" b="1" dirty="0">
                <a:solidFill>
                  <a:srgbClr val="000000"/>
                </a:solidFill>
                <a:latin typeface="Calibri"/>
                <a:ea typeface="Times New Roman"/>
                <a:cs typeface="Calibri"/>
              </a:rPr>
              <a:t>le risque d’anarchie est plus grand </a:t>
            </a:r>
            <a:r>
              <a:rPr lang="fr-FR" sz="2400" dirty="0">
                <a:solidFill>
                  <a:srgbClr val="000000"/>
                </a:solidFill>
                <a:latin typeface="Calibri"/>
                <a:ea typeface="Times New Roman"/>
                <a:cs typeface="Calibri"/>
              </a:rPr>
              <a:t>puisque les individus sont indépendants les uns des autres.</a:t>
            </a:r>
          </a:p>
          <a:p>
            <a:r>
              <a:rPr lang="fr-FR" sz="2400" dirty="0">
                <a:solidFill>
                  <a:srgbClr val="000000"/>
                </a:solidFill>
                <a:latin typeface="Calibri"/>
                <a:ea typeface="Times New Roman"/>
                <a:cs typeface="Calibri"/>
              </a:rPr>
              <a:t>De plus : </a:t>
            </a:r>
            <a:r>
              <a:rPr lang="fr-FR" sz="2400" dirty="0" smtClean="0">
                <a:solidFill>
                  <a:srgbClr val="000090"/>
                </a:solidFill>
                <a:ea typeface="Times New Roman"/>
                <a:cs typeface="Calibri"/>
              </a:rPr>
              <a:t>« </a:t>
            </a:r>
            <a:r>
              <a:rPr lang="fr-FR" sz="2400" dirty="0">
                <a:solidFill>
                  <a:srgbClr val="000090"/>
                </a:solidFill>
                <a:ea typeface="Times New Roman"/>
                <a:cs typeface="Calibri"/>
              </a:rPr>
              <a:t>l’anarchie a des traits plus effrayants dans les démocraties qu’ailleurs. »</a:t>
            </a:r>
          </a:p>
          <a:p>
            <a:r>
              <a:rPr lang="fr-FR" sz="2400" dirty="0">
                <a:solidFill>
                  <a:srgbClr val="000000"/>
                </a:solidFill>
                <a:latin typeface="Calibri"/>
                <a:ea typeface="Times New Roman"/>
                <a:cs typeface="Calibri"/>
              </a:rPr>
              <a:t>Tocqueville ne se détache donc pas tout à fait de cette</a:t>
            </a:r>
            <a:r>
              <a:rPr lang="fr-FR" sz="2400" b="1" dirty="0">
                <a:solidFill>
                  <a:srgbClr val="000000"/>
                </a:solidFill>
                <a:latin typeface="Calibri"/>
                <a:ea typeface="Times New Roman"/>
                <a:cs typeface="Calibri"/>
              </a:rPr>
              <a:t> thèse traditionnelle sur la démocratie</a:t>
            </a:r>
            <a:r>
              <a:rPr lang="fr-FR" sz="2400" dirty="0">
                <a:solidFill>
                  <a:srgbClr val="000000"/>
                </a:solidFill>
                <a:latin typeface="Calibri"/>
                <a:ea typeface="Times New Roman"/>
                <a:cs typeface="Calibri"/>
              </a:rPr>
              <a:t>, partagée tant par des contre-révolutionnaires que </a:t>
            </a:r>
            <a:r>
              <a:rPr lang="fr-FR" sz="2400" dirty="0" smtClean="0">
                <a:solidFill>
                  <a:srgbClr val="000000"/>
                </a:solidFill>
                <a:latin typeface="Calibri"/>
                <a:ea typeface="Times New Roman"/>
                <a:cs typeface="Calibri"/>
              </a:rPr>
              <a:t>par des </a:t>
            </a:r>
            <a:r>
              <a:rPr lang="fr-FR" sz="2400" dirty="0">
                <a:solidFill>
                  <a:srgbClr val="000000"/>
                </a:solidFill>
                <a:latin typeface="Calibri"/>
                <a:ea typeface="Times New Roman"/>
                <a:cs typeface="Calibri"/>
              </a:rPr>
              <a:t>libéraux comme Guizot.</a:t>
            </a:r>
            <a:endParaRPr lang="en-US" sz="2400" dirty="0">
              <a:solidFill>
                <a:srgbClr val="000000"/>
              </a:solidFill>
              <a:latin typeface="Calibri"/>
              <a:ea typeface="Times New Roman"/>
              <a:cs typeface="Calibri"/>
            </a:endParaRPr>
          </a:p>
          <a:p>
            <a:r>
              <a:rPr lang="fr-FR" sz="2400" dirty="0" smtClean="0">
                <a:solidFill>
                  <a:srgbClr val="000000"/>
                </a:solidFill>
                <a:latin typeface="Calibri"/>
                <a:ea typeface="Times New Roman"/>
                <a:cs typeface="Calibri"/>
              </a:rPr>
              <a:t>Mais en réalité, Tocqueville l’avait déjà dit (</a:t>
            </a:r>
            <a:r>
              <a:rPr lang="fr-FR" sz="2400" i="1" dirty="0" smtClean="0">
                <a:solidFill>
                  <a:srgbClr val="000000"/>
                </a:solidFill>
                <a:latin typeface="Calibri"/>
                <a:ea typeface="Times New Roman"/>
                <a:cs typeface="Calibri"/>
              </a:rPr>
              <a:t>DA</a:t>
            </a:r>
            <a:r>
              <a:rPr lang="fr-FR" sz="2400" dirty="0" smtClean="0">
                <a:solidFill>
                  <a:srgbClr val="000000"/>
                </a:solidFill>
                <a:latin typeface="Calibri"/>
                <a:ea typeface="Times New Roman"/>
                <a:cs typeface="Calibri"/>
              </a:rPr>
              <a:t>, II, III, 21), les risques révolutionnaires sont associés surtout aux naissances des démocraties, quand les conditions ne sont pas encore uniformisées.</a:t>
            </a:r>
            <a:endParaRPr lang="fr-FR" sz="2400" dirty="0">
              <a:solidFill>
                <a:srgbClr val="000000"/>
              </a:solidFill>
              <a:latin typeface="Calibri"/>
              <a:ea typeface="Times New Roman"/>
              <a:cs typeface="Calibri"/>
            </a:endParaRPr>
          </a:p>
        </p:txBody>
      </p:sp>
    </p:spTree>
    <p:extLst>
      <p:ext uri="{BB962C8B-B14F-4D97-AF65-F5344CB8AC3E}">
        <p14:creationId xmlns:p14="http://schemas.microsoft.com/office/powerpoint/2010/main" val="22514367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risque plus grave et moins souvent vu de la servitude</a:t>
            </a:r>
          </a:p>
        </p:txBody>
      </p:sp>
      <p:sp>
        <p:nvSpPr>
          <p:cNvPr id="3" name="Espace réservé du contenu 2"/>
          <p:cNvSpPr>
            <a:spLocks noGrp="1"/>
          </p:cNvSpPr>
          <p:nvPr>
            <p:ph idx="1"/>
          </p:nvPr>
        </p:nvSpPr>
        <p:spPr>
          <a:xfrm>
            <a:off x="457200" y="1600200"/>
            <a:ext cx="8229600" cy="5257800"/>
          </a:xfrm>
        </p:spPr>
        <p:txBody>
          <a:bodyPr>
            <a:normAutofit fontScale="77500" lnSpcReduction="20000"/>
          </a:bodyPr>
          <a:lstStyle/>
          <a:p>
            <a:r>
              <a:rPr lang="fr-FR" sz="3600" dirty="0" smtClean="0">
                <a:solidFill>
                  <a:srgbClr val="000000"/>
                </a:solidFill>
                <a:latin typeface="Calibri"/>
                <a:ea typeface="Times New Roman"/>
                <a:cs typeface="Calibri"/>
              </a:rPr>
              <a:t>Car, </a:t>
            </a:r>
            <a:r>
              <a:rPr lang="fr-FR" sz="3600" dirty="0">
                <a:solidFill>
                  <a:srgbClr val="000000"/>
                </a:solidFill>
                <a:latin typeface="Calibri"/>
                <a:ea typeface="Times New Roman"/>
                <a:cs typeface="Calibri"/>
              </a:rPr>
              <a:t>précise Tocqueville, dans un passage fondamental qui donne sa thèse (p. 84-85) :</a:t>
            </a:r>
          </a:p>
          <a:p>
            <a:pPr marL="800100" lvl="2" indent="0">
              <a:buNone/>
            </a:pPr>
            <a:r>
              <a:rPr lang="fr-FR" sz="3600" dirty="0">
                <a:solidFill>
                  <a:srgbClr val="000090"/>
                </a:solidFill>
                <a:latin typeface="Calibri"/>
                <a:ea typeface="Times New Roman"/>
                <a:cs typeface="Calibri"/>
              </a:rPr>
              <a:t>« Je suis convaincu toutefois que l’anarchie n’est pas le mal principal que les siècles démocratiques doivent craindre, mais le moindre.</a:t>
            </a:r>
          </a:p>
          <a:p>
            <a:pPr marL="800100" lvl="2" indent="0">
              <a:buNone/>
            </a:pPr>
            <a:r>
              <a:rPr lang="fr-FR" sz="3600" dirty="0">
                <a:solidFill>
                  <a:srgbClr val="000090"/>
                </a:solidFill>
                <a:latin typeface="Calibri"/>
                <a:ea typeface="Times New Roman"/>
                <a:cs typeface="Calibri"/>
              </a:rPr>
              <a:t>L’égalité produit, en effet, deux tendances : l’une mène directement les hommes à l’indépendance et peut les pousser tout à coup jusqu’à l’anarchie, l’autre les conduit par un chemin plus long, plus secret, mais plus sûr, vers la servitude.</a:t>
            </a:r>
          </a:p>
          <a:p>
            <a:pPr marL="800100" lvl="2" indent="0">
              <a:buNone/>
            </a:pPr>
            <a:r>
              <a:rPr lang="fr-FR" sz="3600" dirty="0">
                <a:solidFill>
                  <a:srgbClr val="000090"/>
                </a:solidFill>
                <a:latin typeface="Calibri"/>
                <a:ea typeface="Times New Roman"/>
                <a:cs typeface="Calibri"/>
              </a:rPr>
              <a:t>Les peuples voient aisément la première et y résistent ; ils se laissent entraîner par l’autre sans la voir ; il importe particulièrement de le montrer. </a:t>
            </a:r>
            <a:r>
              <a:rPr lang="fr-FR" sz="3600" dirty="0" smtClean="0">
                <a:solidFill>
                  <a:srgbClr val="000090"/>
                </a:solidFill>
                <a:latin typeface="Calibri"/>
                <a:ea typeface="Times New Roman"/>
                <a:cs typeface="Calibri"/>
              </a:rPr>
              <a:t>»</a:t>
            </a:r>
            <a:endParaRPr lang="fr-FR" sz="3800" dirty="0">
              <a:solidFill>
                <a:srgbClr val="000090"/>
              </a:solidFill>
              <a:latin typeface="Calibri"/>
              <a:ea typeface="Times New Roman"/>
              <a:cs typeface="Calibri"/>
            </a:endParaRPr>
          </a:p>
        </p:txBody>
      </p:sp>
    </p:spTree>
    <p:extLst>
      <p:ext uri="{BB962C8B-B14F-4D97-AF65-F5344CB8AC3E}">
        <p14:creationId xmlns:p14="http://schemas.microsoft.com/office/powerpoint/2010/main" val="978809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servitude, un risque plus grand que l’anarchie en démocratie</a:t>
            </a:r>
          </a:p>
        </p:txBody>
      </p:sp>
      <p:sp>
        <p:nvSpPr>
          <p:cNvPr id="3" name="Espace réservé du contenu 2"/>
          <p:cNvSpPr>
            <a:spLocks noGrp="1"/>
          </p:cNvSpPr>
          <p:nvPr>
            <p:ph idx="1"/>
          </p:nvPr>
        </p:nvSpPr>
        <p:spPr>
          <a:xfrm>
            <a:off x="457200" y="2118361"/>
            <a:ext cx="8229600" cy="3276600"/>
          </a:xfrm>
          <a:solidFill>
            <a:srgbClr val="7F7F7F"/>
          </a:solidFill>
        </p:spPr>
        <p:txBody>
          <a:bodyPr/>
          <a:lstStyle/>
          <a:p>
            <a:pPr marL="0" indent="0">
              <a:buNone/>
            </a:pPr>
            <a:r>
              <a:rPr lang="fr-FR" dirty="0">
                <a:solidFill>
                  <a:srgbClr val="FFFFFF"/>
                </a:solidFill>
                <a:sym typeface="Wingdings"/>
              </a:rPr>
              <a:t> </a:t>
            </a:r>
            <a:r>
              <a:rPr lang="fr-FR" dirty="0">
                <a:solidFill>
                  <a:srgbClr val="FFFFFF"/>
                </a:solidFill>
              </a:rPr>
              <a:t>C’est la grande thèse de Tocqueville, héritière de </a:t>
            </a:r>
            <a:r>
              <a:rPr lang="fr-FR" b="1" dirty="0">
                <a:solidFill>
                  <a:srgbClr val="FFFFFF"/>
                </a:solidFill>
              </a:rPr>
              <a:t>La Boétie </a:t>
            </a:r>
            <a:r>
              <a:rPr lang="fr-FR" dirty="0">
                <a:solidFill>
                  <a:srgbClr val="FFFFFF"/>
                </a:solidFill>
              </a:rPr>
              <a:t>: à long terme, c’est la </a:t>
            </a:r>
            <a:r>
              <a:rPr lang="fr-FR" b="1" dirty="0">
                <a:solidFill>
                  <a:srgbClr val="FFFFFF"/>
                </a:solidFill>
              </a:rPr>
              <a:t>servitude</a:t>
            </a:r>
            <a:r>
              <a:rPr lang="fr-FR" dirty="0">
                <a:solidFill>
                  <a:srgbClr val="FFFFFF"/>
                </a:solidFill>
              </a:rPr>
              <a:t> qui menace les sociétés démocratiques.</a:t>
            </a:r>
          </a:p>
          <a:p>
            <a:pPr marL="0" indent="0">
              <a:buNone/>
            </a:pPr>
            <a:r>
              <a:rPr lang="fr-FR" dirty="0">
                <a:solidFill>
                  <a:srgbClr val="FFFFFF"/>
                </a:solidFill>
                <a:sym typeface="Wingdings"/>
              </a:rPr>
              <a:t></a:t>
            </a:r>
            <a:r>
              <a:rPr lang="fr-FR" dirty="0">
                <a:solidFill>
                  <a:srgbClr val="FFFFFF"/>
                </a:solidFill>
              </a:rPr>
              <a:t>Le risque d’anarchie, certes réel, a déjà bien été identifié : ce n’est donc pas le principal danger.</a:t>
            </a:r>
          </a:p>
        </p:txBody>
      </p:sp>
    </p:spTree>
    <p:extLst>
      <p:ext uri="{BB962C8B-B14F-4D97-AF65-F5344CB8AC3E}">
        <p14:creationId xmlns:p14="http://schemas.microsoft.com/office/powerpoint/2010/main" val="3345212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a:t>
            </a:r>
            <a:r>
              <a:rPr lang="fr-FR" sz="3200" dirty="0"/>
              <a:t> </a:t>
            </a:r>
            <a:r>
              <a:rPr lang="fr-FR" sz="3200" dirty="0" smtClean="0"/>
              <a:t>en </a:t>
            </a:r>
            <a:r>
              <a:rPr lang="fr-FR" sz="3200" dirty="0"/>
              <a:t>équilibre entre le passé et </a:t>
            </a:r>
            <a:r>
              <a:rPr lang="fr-FR" sz="3200" dirty="0" smtClean="0"/>
              <a:t>l’avenir » </a:t>
            </a:r>
            <a:r>
              <a:rPr lang="fr-FR" sz="3200" dirty="0" smtClean="0"/>
              <a:t>:</a:t>
            </a:r>
            <a:br>
              <a:rPr lang="fr-FR" sz="3200" dirty="0" smtClean="0"/>
            </a:br>
            <a:r>
              <a:rPr lang="fr-FR" sz="3200" dirty="0" smtClean="0"/>
              <a:t>la génération de Tocqueville dans l’histoire</a:t>
            </a:r>
            <a:endParaRPr lang="fr-FR" sz="3200" dirty="0"/>
          </a:p>
        </p:txBody>
      </p:sp>
      <p:sp>
        <p:nvSpPr>
          <p:cNvPr id="3" name="Espace réservé du contenu 2"/>
          <p:cNvSpPr>
            <a:spLocks noGrp="1"/>
          </p:cNvSpPr>
          <p:nvPr>
            <p:ph idx="1"/>
          </p:nvPr>
        </p:nvSpPr>
        <p:spPr>
          <a:xfrm>
            <a:off x="457200" y="1600200"/>
            <a:ext cx="8229600" cy="4942840"/>
          </a:xfrm>
        </p:spPr>
        <p:txBody>
          <a:bodyPr>
            <a:normAutofit fontScale="92500" lnSpcReduction="20000"/>
          </a:bodyPr>
          <a:lstStyle/>
          <a:p>
            <a:pPr marL="0" indent="0">
              <a:buNone/>
            </a:pPr>
            <a:r>
              <a:rPr lang="fr-FR" dirty="0">
                <a:solidFill>
                  <a:srgbClr val="000090"/>
                </a:solidFill>
              </a:rPr>
              <a:t>« L’aristocratie était déjà morte quand j’ai commencé à vivre et la Démocratie n’existait point encore ; mon instinct ne pouvait donc m’entraîner aveuglément ni vers l’une ni vers l’autre […] j’étais si bien en équilibre entre le passé et l’avenir que je ne me sentais naturellement et instinctivement attiré ni vers l’un ni vers l’autre, et que je n’ai pas eu besoin de grands efforts pour jeter des regards tranquilles des deux côtés. » Lettre à Henry </a:t>
            </a:r>
            <a:r>
              <a:rPr lang="fr-FR" dirty="0" err="1">
                <a:solidFill>
                  <a:srgbClr val="000090"/>
                </a:solidFill>
              </a:rPr>
              <a:t>Reeve</a:t>
            </a:r>
            <a:r>
              <a:rPr lang="fr-FR" dirty="0">
                <a:solidFill>
                  <a:srgbClr val="000090"/>
                </a:solidFill>
              </a:rPr>
              <a:t>, traducteur anglais de la </a:t>
            </a:r>
            <a:r>
              <a:rPr lang="fr-FR" i="1" dirty="0">
                <a:solidFill>
                  <a:srgbClr val="000090"/>
                </a:solidFill>
              </a:rPr>
              <a:t>Démocratie en Amérique</a:t>
            </a:r>
            <a:r>
              <a:rPr lang="fr-FR" dirty="0">
                <a:solidFill>
                  <a:srgbClr val="000090"/>
                </a:solidFill>
              </a:rPr>
              <a:t>, 22 mars 1837 ; cité par Brigitte </a:t>
            </a:r>
            <a:r>
              <a:rPr lang="fr-FR" dirty="0" err="1">
                <a:solidFill>
                  <a:srgbClr val="000090"/>
                </a:solidFill>
              </a:rPr>
              <a:t>Kulic</a:t>
            </a:r>
            <a:r>
              <a:rPr lang="fr-FR" dirty="0">
                <a:solidFill>
                  <a:srgbClr val="000090"/>
                </a:solidFill>
              </a:rPr>
              <a:t> dans </a:t>
            </a:r>
            <a:r>
              <a:rPr lang="fr-FR" i="1" dirty="0">
                <a:solidFill>
                  <a:srgbClr val="000090"/>
                </a:solidFill>
              </a:rPr>
              <a:t>Tocqueville</a:t>
            </a:r>
            <a:r>
              <a:rPr lang="fr-FR" dirty="0">
                <a:solidFill>
                  <a:srgbClr val="000090"/>
                </a:solidFill>
              </a:rPr>
              <a:t>, Gallimard, coll. « folio biographies », 2016, p. 80.</a:t>
            </a:r>
          </a:p>
        </p:txBody>
      </p:sp>
    </p:spTree>
    <p:extLst>
      <p:ext uri="{BB962C8B-B14F-4D97-AF65-F5344CB8AC3E}">
        <p14:creationId xmlns:p14="http://schemas.microsoft.com/office/powerpoint/2010/main" val="25385155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335314" cy="5712476"/>
          </a:xfrm>
        </p:spPr>
        <p:txBody>
          <a:bodyPr>
            <a:normAutofit fontScale="850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t>3.3.2 La centralisation (chap. 1 à 4)</a:t>
            </a:r>
          </a:p>
          <a:p>
            <a:pPr marL="1160463" lvl="2" indent="263525" algn="just">
              <a:buNone/>
            </a:pPr>
            <a:r>
              <a:rPr lang="fr-FR" b="1" dirty="0">
                <a:solidFill>
                  <a:srgbClr val="BFBFBF"/>
                </a:solidFill>
              </a:rPr>
              <a:t>3.3.2.1 Chapitre 1</a:t>
            </a:r>
          </a:p>
          <a:p>
            <a:pPr marL="1160463" lvl="2" indent="263525" algn="just">
              <a:buNone/>
            </a:pPr>
            <a:r>
              <a:rPr lang="fr-FR" b="1" dirty="0"/>
              <a:t>3.3.2.2. Chapitre 2</a:t>
            </a:r>
          </a:p>
          <a:p>
            <a:pPr marL="1160463" lvl="2" indent="263525" algn="just">
              <a:buNone/>
            </a:pPr>
            <a:r>
              <a:rPr lang="fr-FR" b="1" dirty="0">
                <a:solidFill>
                  <a:srgbClr val="BFBFBF"/>
                </a:solidFill>
              </a:rPr>
              <a:t>3.3.2.3. Chapitre 3</a:t>
            </a:r>
          </a:p>
          <a:p>
            <a:pPr marL="1160463" lvl="2" indent="263525" algn="just">
              <a:buNone/>
            </a:pPr>
            <a:r>
              <a:rPr lang="fr-FR" b="1" dirty="0">
                <a:solidFill>
                  <a:srgbClr val="BFBFBF"/>
                </a:solidFill>
              </a:rPr>
              <a:t>3.3.2.4. Chapitre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87787" y="4401382"/>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47965" y="4330262"/>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71328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spcBef>
                <a:spcPct val="0"/>
              </a:spcBef>
            </a:pPr>
            <a:r>
              <a:rPr lang="fr-FR" sz="2600" dirty="0">
                <a:latin typeface="+mn-lt"/>
              </a:rPr>
              <a:t>Chapitre 2 – « Que les idées des peuples démocratiques en matière de gouvernement sont naturellement favorables à la concentration des pouvoirs. »</a:t>
            </a:r>
          </a:p>
        </p:txBody>
      </p:sp>
      <p:sp>
        <p:nvSpPr>
          <p:cNvPr id="3" name="Espace réservé du contenu 2"/>
          <p:cNvSpPr>
            <a:spLocks noGrp="1"/>
          </p:cNvSpPr>
          <p:nvPr>
            <p:ph idx="1"/>
          </p:nvPr>
        </p:nvSpPr>
        <p:spPr>
          <a:xfrm>
            <a:off x="457200" y="1600200"/>
            <a:ext cx="8229600" cy="5156200"/>
          </a:xfrm>
        </p:spPr>
        <p:txBody>
          <a:bodyPr>
            <a:normAutofit/>
          </a:bodyPr>
          <a:lstStyle/>
          <a:p>
            <a:r>
              <a:rPr lang="fr-FR" sz="2800" dirty="0">
                <a:solidFill>
                  <a:srgbClr val="000000"/>
                </a:solidFill>
                <a:latin typeface="+mj-lt"/>
                <a:ea typeface="Times New Roman"/>
                <a:cs typeface="Times New Roman"/>
              </a:rPr>
              <a:t>L’argument de ce chapitre est le suivant : dans les sociétés aristocratiques, les hiérarchies sociales étaient assumées comme allant de soi, et par conséquent les pouvoirs secondaires faisaient plus spontanément obstacle à un pouvoir central fort.</a:t>
            </a:r>
          </a:p>
          <a:p>
            <a:r>
              <a:rPr lang="fr-FR" sz="2800" dirty="0">
                <a:solidFill>
                  <a:srgbClr val="000000"/>
                </a:solidFill>
                <a:latin typeface="+mj-lt"/>
                <a:ea typeface="Times New Roman"/>
                <a:cs typeface="Times New Roman"/>
              </a:rPr>
              <a:t>C’est donc artificiellement, en démocratie, qu’il faut introduire de la </a:t>
            </a:r>
            <a:r>
              <a:rPr lang="fr-FR" sz="2800" b="1" dirty="0">
                <a:solidFill>
                  <a:srgbClr val="000000"/>
                </a:solidFill>
                <a:latin typeface="+mj-lt"/>
                <a:ea typeface="Times New Roman"/>
                <a:cs typeface="Times New Roman"/>
              </a:rPr>
              <a:t>décentralisation</a:t>
            </a:r>
            <a:r>
              <a:rPr lang="fr-FR" sz="2800" dirty="0">
                <a:solidFill>
                  <a:srgbClr val="000000"/>
                </a:solidFill>
                <a:latin typeface="+mj-lt"/>
                <a:ea typeface="Times New Roman"/>
                <a:cs typeface="Times New Roman"/>
              </a:rPr>
              <a:t>.</a:t>
            </a:r>
          </a:p>
        </p:txBody>
      </p:sp>
    </p:spTree>
    <p:extLst>
      <p:ext uri="{BB962C8B-B14F-4D97-AF65-F5344CB8AC3E}">
        <p14:creationId xmlns:p14="http://schemas.microsoft.com/office/powerpoint/2010/main" val="26898225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spcBef>
                <a:spcPct val="0"/>
              </a:spcBef>
            </a:pPr>
            <a:r>
              <a:rPr lang="fr-FR" sz="2600" dirty="0">
                <a:latin typeface="+mn-lt"/>
              </a:rPr>
              <a:t>Chapitre 2 – « Que les idées des peuples démocratiques en matière de gouvernement sont naturellement favorables à la concentration des pouvoirs. »</a:t>
            </a:r>
          </a:p>
        </p:txBody>
      </p:sp>
      <p:sp>
        <p:nvSpPr>
          <p:cNvPr id="3" name="Espace réservé du contenu 2"/>
          <p:cNvSpPr>
            <a:spLocks noGrp="1"/>
          </p:cNvSpPr>
          <p:nvPr>
            <p:ph idx="1"/>
          </p:nvPr>
        </p:nvSpPr>
        <p:spPr>
          <a:xfrm>
            <a:off x="457200" y="1600200"/>
            <a:ext cx="8229600" cy="5156200"/>
          </a:xfrm>
        </p:spPr>
        <p:txBody>
          <a:bodyPr>
            <a:normAutofit/>
          </a:bodyPr>
          <a:lstStyle/>
          <a:p>
            <a:r>
              <a:rPr lang="fr-FR" sz="2800" dirty="0">
                <a:solidFill>
                  <a:srgbClr val="000000"/>
                </a:solidFill>
                <a:latin typeface="+mj-lt"/>
                <a:ea typeface="Times New Roman"/>
                <a:cs typeface="Times New Roman"/>
              </a:rPr>
              <a:t>En démocratie, les hommes sont attirés par les idées simples, parmi lesquels celle d’un </a:t>
            </a:r>
            <a:r>
              <a:rPr lang="fr-FR" sz="2800" b="1" dirty="0">
                <a:solidFill>
                  <a:srgbClr val="000000"/>
                </a:solidFill>
                <a:latin typeface="+mj-lt"/>
                <a:ea typeface="Times New Roman"/>
                <a:cs typeface="Times New Roman"/>
              </a:rPr>
              <a:t>pouvoir central</a:t>
            </a:r>
            <a:r>
              <a:rPr lang="fr-FR" sz="2800" dirty="0">
                <a:solidFill>
                  <a:srgbClr val="000000"/>
                </a:solidFill>
                <a:latin typeface="+mj-lt"/>
                <a:ea typeface="Times New Roman"/>
                <a:cs typeface="Times New Roman"/>
              </a:rPr>
              <a:t> et de </a:t>
            </a:r>
            <a:r>
              <a:rPr lang="fr-FR" sz="2800" b="1" dirty="0">
                <a:solidFill>
                  <a:srgbClr val="000000"/>
                </a:solidFill>
                <a:latin typeface="+mj-lt"/>
                <a:ea typeface="Times New Roman"/>
                <a:cs typeface="Times New Roman"/>
              </a:rPr>
              <a:t>législation uniforme</a:t>
            </a:r>
            <a:r>
              <a:rPr lang="fr-FR" sz="2800" dirty="0">
                <a:solidFill>
                  <a:srgbClr val="000000"/>
                </a:solidFill>
                <a:latin typeface="+mj-lt"/>
                <a:ea typeface="Times New Roman"/>
                <a:cs typeface="Times New Roman"/>
              </a:rPr>
              <a:t>. Cette législation uniforme, faite de mêmes règles imposées à tous, est en revanche contraire à l’idéal aristocratique.</a:t>
            </a:r>
          </a:p>
          <a:p>
            <a:r>
              <a:rPr lang="fr-FR" sz="2800" dirty="0">
                <a:solidFill>
                  <a:srgbClr val="000000"/>
                </a:solidFill>
                <a:latin typeface="+mj-lt"/>
                <a:ea typeface="Times New Roman"/>
                <a:cs typeface="Times New Roman"/>
              </a:rPr>
              <a:t>En démocratie donc, il paraît impossible d’accorder des </a:t>
            </a:r>
            <a:r>
              <a:rPr lang="fr-FR" sz="2800" b="1" dirty="0">
                <a:solidFill>
                  <a:srgbClr val="000000"/>
                </a:solidFill>
                <a:latin typeface="+mj-lt"/>
                <a:ea typeface="Times New Roman"/>
                <a:cs typeface="Times New Roman"/>
              </a:rPr>
              <a:t>privilèges particuliers</a:t>
            </a:r>
            <a:r>
              <a:rPr lang="fr-FR" sz="2800" dirty="0">
                <a:solidFill>
                  <a:srgbClr val="000000"/>
                </a:solidFill>
                <a:latin typeface="+mj-lt"/>
                <a:ea typeface="Times New Roman"/>
                <a:cs typeface="Times New Roman"/>
              </a:rPr>
              <a:t> à des groupes ou à des individus. </a:t>
            </a:r>
          </a:p>
        </p:txBody>
      </p:sp>
    </p:spTree>
    <p:extLst>
      <p:ext uri="{BB962C8B-B14F-4D97-AF65-F5344CB8AC3E}">
        <p14:creationId xmlns:p14="http://schemas.microsoft.com/office/powerpoint/2010/main" val="8684527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spcBef>
                <a:spcPct val="0"/>
              </a:spcBef>
            </a:pPr>
            <a:r>
              <a:rPr lang="fr-FR" sz="3200" dirty="0">
                <a:latin typeface="+mn-lt"/>
              </a:rPr>
              <a:t>Le cercle du fait et de la </a:t>
            </a:r>
            <a:r>
              <a:rPr lang="fr-FR" sz="3200" dirty="0" smtClean="0">
                <a:latin typeface="+mn-lt"/>
              </a:rPr>
              <a:t>norme</a:t>
            </a:r>
            <a:endParaRPr lang="fr-FR" sz="3200" dirty="0">
              <a:latin typeface="+mn-lt"/>
            </a:endParaRPr>
          </a:p>
        </p:txBody>
      </p:sp>
      <p:sp>
        <p:nvSpPr>
          <p:cNvPr id="3" name="Espace réservé du contenu 2"/>
          <p:cNvSpPr>
            <a:spLocks noGrp="1"/>
          </p:cNvSpPr>
          <p:nvPr>
            <p:ph idx="1"/>
          </p:nvPr>
        </p:nvSpPr>
        <p:spPr>
          <a:xfrm>
            <a:off x="457200" y="1600200"/>
            <a:ext cx="8229600" cy="5156200"/>
          </a:xfrm>
        </p:spPr>
        <p:txBody>
          <a:bodyPr>
            <a:normAutofit/>
          </a:bodyPr>
          <a:lstStyle/>
          <a:p>
            <a:r>
              <a:rPr lang="fr-FR" sz="2800" dirty="0">
                <a:solidFill>
                  <a:srgbClr val="000000"/>
                </a:solidFill>
                <a:latin typeface="+mj-lt"/>
                <a:ea typeface="Times New Roman"/>
                <a:cs typeface="Times New Roman"/>
              </a:rPr>
              <a:t>Il est intéressant de remarquer, chez Tocqueville, qu’une situation </a:t>
            </a:r>
            <a:r>
              <a:rPr lang="fr-FR" sz="2800" b="1" dirty="0">
                <a:solidFill>
                  <a:srgbClr val="000000"/>
                </a:solidFill>
                <a:latin typeface="+mj-lt"/>
                <a:ea typeface="Times New Roman"/>
                <a:cs typeface="Times New Roman"/>
              </a:rPr>
              <a:t>de fait </a:t>
            </a:r>
            <a:r>
              <a:rPr lang="fr-FR" sz="2800" dirty="0">
                <a:solidFill>
                  <a:srgbClr val="000000"/>
                </a:solidFill>
                <a:latin typeface="+mj-lt"/>
                <a:ea typeface="Times New Roman"/>
                <a:cs typeface="Times New Roman"/>
              </a:rPr>
              <a:t>– l’égalisation des conditions – induit inconsciemment </a:t>
            </a:r>
            <a:r>
              <a:rPr lang="fr-FR" sz="2800" b="1" dirty="0">
                <a:solidFill>
                  <a:srgbClr val="000000"/>
                </a:solidFill>
                <a:latin typeface="+mj-lt"/>
                <a:ea typeface="Times New Roman"/>
                <a:cs typeface="Times New Roman"/>
              </a:rPr>
              <a:t>des normes et des valeurs </a:t>
            </a:r>
            <a:r>
              <a:rPr lang="fr-FR" sz="2800" dirty="0">
                <a:solidFill>
                  <a:srgbClr val="000000"/>
                </a:solidFill>
                <a:latin typeface="+mj-lt"/>
                <a:ea typeface="Times New Roman"/>
                <a:cs typeface="Times New Roman"/>
              </a:rPr>
              <a:t>qui deviennent inéluctables.</a:t>
            </a:r>
          </a:p>
          <a:p>
            <a:r>
              <a:rPr lang="fr-FR" sz="2800" dirty="0">
                <a:solidFill>
                  <a:srgbClr val="000000"/>
                </a:solidFill>
                <a:latin typeface="+mj-lt"/>
                <a:ea typeface="Times New Roman"/>
                <a:cs typeface="Times New Roman"/>
              </a:rPr>
              <a:t>Cela produit une sorte de cercle qui s’entretient (p. 91) :</a:t>
            </a:r>
          </a:p>
          <a:p>
            <a:pPr marL="800100" lvl="2" indent="0">
              <a:buNone/>
            </a:pPr>
            <a:r>
              <a:rPr lang="fr-FR" sz="2800" dirty="0">
                <a:solidFill>
                  <a:srgbClr val="000090"/>
                </a:solidFill>
                <a:latin typeface="+mj-lt"/>
                <a:ea typeface="Times New Roman"/>
                <a:cs typeface="Times New Roman"/>
              </a:rPr>
              <a:t>« Ces idées s’enracinent et croissent à mesure que les conditions deviennent plus égales et les hommes plus semblables ; l’égalité les fait naître et elles hâtent à leur tour les progrès de l’égalité. »</a:t>
            </a:r>
            <a:endParaRPr lang="fr-FR" sz="2800" dirty="0">
              <a:latin typeface="+mj-lt"/>
            </a:endParaRPr>
          </a:p>
        </p:txBody>
      </p:sp>
    </p:spTree>
    <p:extLst>
      <p:ext uri="{BB962C8B-B14F-4D97-AF65-F5344CB8AC3E}">
        <p14:creationId xmlns:p14="http://schemas.microsoft.com/office/powerpoint/2010/main" val="747840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Le consensus </a:t>
            </a:r>
            <a:r>
              <a:rPr lang="fr-FR" sz="3200" dirty="0" smtClean="0"/>
              <a:t>autour </a:t>
            </a:r>
            <a:r>
              <a:rPr lang="fr-FR" sz="3200" dirty="0"/>
              <a:t>de l’idée d’un pouvoir central fort</a:t>
            </a:r>
          </a:p>
        </p:txBody>
      </p:sp>
      <p:sp>
        <p:nvSpPr>
          <p:cNvPr id="3" name="Espace réservé du contenu 2"/>
          <p:cNvSpPr>
            <a:spLocks noGrp="1"/>
          </p:cNvSpPr>
          <p:nvPr>
            <p:ph idx="1"/>
          </p:nvPr>
        </p:nvSpPr>
        <p:spPr>
          <a:xfrm>
            <a:off x="457200" y="1554480"/>
            <a:ext cx="8229600" cy="5303520"/>
          </a:xfrm>
        </p:spPr>
        <p:txBody>
          <a:bodyPr>
            <a:noAutofit/>
          </a:bodyPr>
          <a:lstStyle/>
          <a:p>
            <a:r>
              <a:rPr lang="fr-FR" sz="2800" dirty="0">
                <a:solidFill>
                  <a:srgbClr val="000000"/>
                </a:solidFill>
                <a:latin typeface="Calibri"/>
                <a:ea typeface="Times New Roman"/>
                <a:cs typeface="Calibri"/>
              </a:rPr>
              <a:t>Tocqueville considère qu’en France, par-delà les oppositions politiques entre les camps, </a:t>
            </a:r>
            <a:r>
              <a:rPr lang="fr-FR" sz="2800" dirty="0" smtClean="0">
                <a:solidFill>
                  <a:srgbClr val="000000"/>
                </a:solidFill>
                <a:latin typeface="Calibri"/>
                <a:ea typeface="Times New Roman"/>
                <a:cs typeface="Calibri"/>
              </a:rPr>
              <a:t>il existe un consensus fort sur un point précis.</a:t>
            </a:r>
          </a:p>
          <a:p>
            <a:r>
              <a:rPr lang="fr-FR" sz="2800" dirty="0" smtClean="0">
                <a:solidFill>
                  <a:srgbClr val="000000"/>
                </a:solidFill>
                <a:latin typeface="Calibri"/>
                <a:ea typeface="Times New Roman"/>
                <a:cs typeface="Calibri"/>
              </a:rPr>
              <a:t>Ce point est le suivant : </a:t>
            </a:r>
            <a:r>
              <a:rPr lang="fr-FR" sz="2800" dirty="0" smtClean="0">
                <a:solidFill>
                  <a:srgbClr val="000090"/>
                </a:solidFill>
                <a:latin typeface="Calibri"/>
                <a:ea typeface="Times New Roman"/>
                <a:cs typeface="Calibri"/>
              </a:rPr>
              <a:t>« </a:t>
            </a:r>
            <a:r>
              <a:rPr lang="fr-FR" sz="2800" dirty="0">
                <a:solidFill>
                  <a:srgbClr val="000090"/>
                </a:solidFill>
                <a:latin typeface="Calibri"/>
                <a:ea typeface="Times New Roman"/>
                <a:cs typeface="Calibri"/>
              </a:rPr>
              <a:t>l’unité, l’ubiquité, l’omnipotence du pouvoir social, l’uniformité de ses règles »</a:t>
            </a:r>
            <a:r>
              <a:rPr lang="fr-FR" sz="2800" dirty="0">
                <a:solidFill>
                  <a:srgbClr val="000000"/>
                </a:solidFill>
                <a:latin typeface="Calibri"/>
                <a:ea typeface="Times New Roman"/>
                <a:cs typeface="Calibri"/>
              </a:rPr>
              <a:t> </a:t>
            </a:r>
            <a:endParaRPr lang="fr-FR" sz="2800" dirty="0" smtClean="0">
              <a:solidFill>
                <a:srgbClr val="000000"/>
              </a:solidFill>
              <a:latin typeface="Calibri"/>
              <a:ea typeface="Times New Roman"/>
              <a:cs typeface="Calibri"/>
            </a:endParaRPr>
          </a:p>
          <a:p>
            <a:r>
              <a:rPr lang="fr-FR" sz="2800" dirty="0" smtClean="0">
                <a:solidFill>
                  <a:srgbClr val="000000"/>
                </a:solidFill>
                <a:latin typeface="Calibri"/>
                <a:ea typeface="Times New Roman"/>
                <a:cs typeface="Calibri"/>
              </a:rPr>
              <a:t>Ce consensus</a:t>
            </a:r>
            <a:r>
              <a:rPr lang="fr-FR" sz="2800" dirty="0" smtClean="0">
                <a:solidFill>
                  <a:srgbClr val="000000"/>
                </a:solidFill>
                <a:latin typeface="Calibri"/>
                <a:ea typeface="Times New Roman"/>
                <a:cs typeface="Calibri"/>
              </a:rPr>
              <a:t> porte ainsi sur l’image m</a:t>
            </a:r>
            <a:r>
              <a:rPr lang="fr-FR" sz="2800" dirty="0" smtClean="0">
                <a:solidFill>
                  <a:srgbClr val="000000"/>
                </a:solidFill>
                <a:latin typeface="Calibri"/>
                <a:ea typeface="Times New Roman"/>
                <a:cs typeface="Calibri"/>
              </a:rPr>
              <a:t>ême de ce que doit être un gouvernement politique, à savoir sa centralisation avant tout.</a:t>
            </a:r>
            <a:endParaRPr lang="fr-FR" sz="2800" dirty="0">
              <a:solidFill>
                <a:srgbClr val="000000"/>
              </a:solidFill>
              <a:latin typeface="Calibri"/>
              <a:ea typeface="Times New Roman"/>
              <a:cs typeface="Calibri"/>
            </a:endParaRPr>
          </a:p>
        </p:txBody>
      </p:sp>
    </p:spTree>
    <p:extLst>
      <p:ext uri="{BB962C8B-B14F-4D97-AF65-F5344CB8AC3E}">
        <p14:creationId xmlns:p14="http://schemas.microsoft.com/office/powerpoint/2010/main" val="11376585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Le consensus </a:t>
            </a:r>
            <a:r>
              <a:rPr lang="fr-FR" sz="3200" dirty="0" smtClean="0"/>
              <a:t>autour </a:t>
            </a:r>
            <a:r>
              <a:rPr lang="fr-FR" sz="3200" dirty="0"/>
              <a:t>de l’idée d’un pouvoir central fort</a:t>
            </a:r>
          </a:p>
        </p:txBody>
      </p:sp>
      <p:sp>
        <p:nvSpPr>
          <p:cNvPr id="3" name="Espace réservé du contenu 2"/>
          <p:cNvSpPr>
            <a:spLocks noGrp="1"/>
          </p:cNvSpPr>
          <p:nvPr>
            <p:ph idx="1"/>
          </p:nvPr>
        </p:nvSpPr>
        <p:spPr>
          <a:xfrm>
            <a:off x="457200" y="1554480"/>
            <a:ext cx="8229600" cy="5303520"/>
          </a:xfrm>
        </p:spPr>
        <p:txBody>
          <a:bodyPr>
            <a:noAutofit/>
          </a:bodyPr>
          <a:lstStyle/>
          <a:p>
            <a:r>
              <a:rPr lang="fr-FR" sz="2800" dirty="0" smtClean="0">
                <a:solidFill>
                  <a:srgbClr val="000000"/>
                </a:solidFill>
                <a:latin typeface="Calibri"/>
                <a:ea typeface="Times New Roman"/>
                <a:cs typeface="Calibri"/>
              </a:rPr>
              <a:t>C’est</a:t>
            </a:r>
            <a:r>
              <a:rPr lang="fr-FR" sz="2800" dirty="0">
                <a:solidFill>
                  <a:srgbClr val="000000"/>
                </a:solidFill>
                <a:latin typeface="Calibri"/>
                <a:ea typeface="Times New Roman"/>
                <a:cs typeface="Calibri"/>
              </a:rPr>
              <a:t>, par-delà les clivages politiques, une catégorie de pensée qui s’est solidement installée jusqu’à faire une sorte de consensus non vu.</a:t>
            </a:r>
          </a:p>
          <a:p>
            <a:pPr marL="800100" lvl="2" indent="0">
              <a:buNone/>
            </a:pPr>
            <a:r>
              <a:rPr lang="fr-FR" sz="2800" dirty="0">
                <a:solidFill>
                  <a:srgbClr val="000090"/>
                </a:solidFill>
                <a:latin typeface="Calibri"/>
                <a:ea typeface="Times New Roman"/>
                <a:cs typeface="Calibri"/>
              </a:rPr>
              <a:t>« Les hommes  de nos jours sont donc bien moins divisés qu’on ne l’imagine ; ils se disputent sans cesse pour savoir dans quelles mains la souveraineté sera remise ; mais ils s’entendent aisément sur les devoirs et sur les droits de la souveraineté. Tous conçoivent le gouvernement sous l’image d’un pouvoir unique, simple, providentiel et créateur. »</a:t>
            </a:r>
          </a:p>
        </p:txBody>
      </p:sp>
    </p:spTree>
    <p:extLst>
      <p:ext uri="{BB962C8B-B14F-4D97-AF65-F5344CB8AC3E}">
        <p14:creationId xmlns:p14="http://schemas.microsoft.com/office/powerpoint/2010/main" val="39301645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Egalisation des conditions et consensus sur le pouvoir central, en démocratie</a:t>
            </a:r>
          </a:p>
        </p:txBody>
      </p:sp>
      <p:sp>
        <p:nvSpPr>
          <p:cNvPr id="3" name="Espace réservé du contenu 2"/>
          <p:cNvSpPr>
            <a:spLocks noGrp="1"/>
          </p:cNvSpPr>
          <p:nvPr>
            <p:ph idx="1"/>
          </p:nvPr>
        </p:nvSpPr>
        <p:spPr>
          <a:xfrm>
            <a:off x="599440" y="2103120"/>
            <a:ext cx="8087360" cy="3088640"/>
          </a:xfrm>
          <a:solidFill>
            <a:srgbClr val="7F7F7F"/>
          </a:solidFill>
        </p:spPr>
        <p:txBody>
          <a:bodyPr>
            <a:normAutofit lnSpcReduction="10000"/>
          </a:bodyPr>
          <a:lstStyle/>
          <a:p>
            <a:pPr>
              <a:buFont typeface="Wingdings" charset="0"/>
              <a:buChar char="à"/>
            </a:pPr>
            <a:r>
              <a:rPr lang="fr-FR" dirty="0">
                <a:solidFill>
                  <a:schemeClr val="bg1"/>
                </a:solidFill>
                <a:latin typeface="Calibri"/>
                <a:ea typeface="Times New Roman"/>
                <a:cs typeface="Calibri"/>
              </a:rPr>
              <a:t>Ici, ce qui frappe, c’est que quelles que soient les opinions politiques des uns et des autres, il y a un </a:t>
            </a:r>
            <a:r>
              <a:rPr lang="fr-FR" b="1" dirty="0">
                <a:solidFill>
                  <a:schemeClr val="bg1"/>
                </a:solidFill>
                <a:latin typeface="Calibri"/>
                <a:ea typeface="Times New Roman"/>
                <a:cs typeface="Calibri"/>
              </a:rPr>
              <a:t>consensus</a:t>
            </a:r>
            <a:r>
              <a:rPr lang="fr-FR" dirty="0">
                <a:solidFill>
                  <a:schemeClr val="bg1"/>
                </a:solidFill>
                <a:latin typeface="Calibri"/>
                <a:ea typeface="Times New Roman"/>
                <a:cs typeface="Calibri"/>
              </a:rPr>
              <a:t> qui émerge sur la nature du gouvernement.</a:t>
            </a:r>
          </a:p>
          <a:p>
            <a:pPr>
              <a:buFont typeface="Wingdings" charset="0"/>
              <a:buChar char="à"/>
            </a:pPr>
            <a:r>
              <a:rPr lang="fr-FR" b="1" dirty="0">
                <a:solidFill>
                  <a:schemeClr val="bg1"/>
                </a:solidFill>
                <a:latin typeface="Calibri"/>
                <a:ea typeface="Times New Roman"/>
                <a:cs typeface="Calibri"/>
              </a:rPr>
              <a:t> Ce consensus est lié </a:t>
            </a:r>
            <a:r>
              <a:rPr lang="fr-FR" b="1" dirty="0" smtClean="0">
                <a:solidFill>
                  <a:schemeClr val="bg1"/>
                </a:solidFill>
                <a:latin typeface="Calibri"/>
                <a:ea typeface="Times New Roman"/>
                <a:cs typeface="Calibri"/>
              </a:rPr>
              <a:t>à la centralisation historique de la France</a:t>
            </a:r>
            <a:r>
              <a:rPr lang="fr-FR" dirty="0" smtClean="0">
                <a:solidFill>
                  <a:schemeClr val="bg1"/>
                </a:solidFill>
                <a:latin typeface="Calibri"/>
                <a:ea typeface="Times New Roman"/>
                <a:cs typeface="Calibri"/>
              </a:rPr>
              <a:t>.</a:t>
            </a:r>
            <a:endParaRPr lang="fr-FR" dirty="0">
              <a:solidFill>
                <a:schemeClr val="bg1"/>
              </a:solidFill>
              <a:latin typeface="Calibri"/>
              <a:cs typeface="Calibri"/>
            </a:endParaRPr>
          </a:p>
        </p:txBody>
      </p:sp>
    </p:spTree>
    <p:extLst>
      <p:ext uri="{BB962C8B-B14F-4D97-AF65-F5344CB8AC3E}">
        <p14:creationId xmlns:p14="http://schemas.microsoft.com/office/powerpoint/2010/main" val="19228145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335314" cy="5712476"/>
          </a:xfrm>
        </p:spPr>
        <p:txBody>
          <a:bodyPr>
            <a:normAutofit fontScale="850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t>3.3.2 La centralisation (chap. 1 à 4)</a:t>
            </a:r>
          </a:p>
          <a:p>
            <a:pPr marL="1160463" lvl="2" indent="263525" algn="just">
              <a:buNone/>
            </a:pPr>
            <a:r>
              <a:rPr lang="fr-FR" b="1" dirty="0">
                <a:solidFill>
                  <a:srgbClr val="BFBFBF"/>
                </a:solidFill>
              </a:rPr>
              <a:t>3.3.2.1 Chapitre 1</a:t>
            </a:r>
          </a:p>
          <a:p>
            <a:pPr marL="1160463" lvl="2" indent="263525" algn="just">
              <a:buNone/>
            </a:pPr>
            <a:r>
              <a:rPr lang="fr-FR" b="1" dirty="0">
                <a:solidFill>
                  <a:schemeClr val="bg1">
                    <a:lumMod val="75000"/>
                  </a:schemeClr>
                </a:solidFill>
              </a:rPr>
              <a:t>3.3.2.2. Chapitre 2</a:t>
            </a:r>
          </a:p>
          <a:p>
            <a:pPr marL="1160463" lvl="2" indent="263525" algn="just">
              <a:buNone/>
            </a:pPr>
            <a:r>
              <a:rPr lang="fr-FR" b="1" dirty="0"/>
              <a:t>3.3.2.3. Chapitre 3</a:t>
            </a:r>
          </a:p>
          <a:p>
            <a:pPr marL="1160463" lvl="2" indent="263525" algn="just">
              <a:buNone/>
            </a:pPr>
            <a:r>
              <a:rPr lang="fr-FR" b="1" dirty="0">
                <a:solidFill>
                  <a:srgbClr val="BFBFBF"/>
                </a:solidFill>
              </a:rPr>
              <a:t>3.3.2.4. Chapitre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87787" y="4696022"/>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47965" y="4624902"/>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541263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360" y="162878"/>
            <a:ext cx="8229600" cy="1218882"/>
          </a:xfrm>
        </p:spPr>
        <p:txBody>
          <a:bodyPr>
            <a:noAutofit/>
          </a:bodyPr>
          <a:lstStyle/>
          <a:p>
            <a:pPr lvl="3" algn="ctr" defTabSz="457200" rtl="0">
              <a:lnSpc>
                <a:spcPct val="80000"/>
              </a:lnSpc>
              <a:spcBef>
                <a:spcPct val="0"/>
              </a:spcBef>
            </a:pPr>
            <a:r>
              <a:rPr lang="fr-FR" sz="3200" dirty="0">
                <a:latin typeface="Calibri"/>
                <a:cs typeface="Calibri"/>
              </a:rPr>
              <a:t>Chapitre 3 – « Que les sentiments des peuples démocratiques sont d’accord avec leurs idées pour porter à concentrer le pouvoir »</a:t>
            </a:r>
          </a:p>
        </p:txBody>
      </p:sp>
      <p:sp>
        <p:nvSpPr>
          <p:cNvPr id="3" name="Espace réservé du contenu 2"/>
          <p:cNvSpPr>
            <a:spLocks noGrp="1"/>
          </p:cNvSpPr>
          <p:nvPr>
            <p:ph idx="1"/>
          </p:nvPr>
        </p:nvSpPr>
        <p:spPr>
          <a:xfrm>
            <a:off x="386080" y="1524000"/>
            <a:ext cx="8310880" cy="5252720"/>
          </a:xfrm>
        </p:spPr>
        <p:txBody>
          <a:bodyPr>
            <a:noAutofit/>
          </a:bodyPr>
          <a:lstStyle/>
          <a:p>
            <a:pPr marL="0" indent="0">
              <a:buNone/>
            </a:pPr>
            <a:r>
              <a:rPr lang="fr-FR" sz="2800" dirty="0">
                <a:solidFill>
                  <a:srgbClr val="000000"/>
                </a:solidFill>
                <a:latin typeface="Calibri"/>
                <a:ea typeface="Times New Roman"/>
                <a:cs typeface="Calibri"/>
              </a:rPr>
              <a:t>Tocqueville fait ici la démonstration de ce qu’il a avancé au chapitre précédent :</a:t>
            </a:r>
          </a:p>
          <a:p>
            <a:r>
              <a:rPr lang="fr-FR" sz="2800" dirty="0">
                <a:solidFill>
                  <a:srgbClr val="000000"/>
                </a:solidFill>
                <a:latin typeface="Calibri"/>
                <a:ea typeface="Times New Roman"/>
                <a:cs typeface="Calibri"/>
              </a:rPr>
              <a:t>Il ajoute que les hommes, par </a:t>
            </a:r>
            <a:r>
              <a:rPr lang="fr-FR" sz="2800" b="1" dirty="0">
                <a:solidFill>
                  <a:srgbClr val="000000"/>
                </a:solidFill>
                <a:latin typeface="Calibri"/>
                <a:ea typeface="Times New Roman"/>
                <a:cs typeface="Calibri"/>
              </a:rPr>
              <a:t>habitude de se replier sur les affaires privées</a:t>
            </a:r>
            <a:r>
              <a:rPr lang="fr-FR" sz="2800" dirty="0">
                <a:solidFill>
                  <a:srgbClr val="000000"/>
                </a:solidFill>
                <a:latin typeface="Calibri"/>
                <a:ea typeface="Times New Roman"/>
                <a:cs typeface="Calibri"/>
              </a:rPr>
              <a:t>, ne se soucient plus aisément des affaires communes</a:t>
            </a:r>
          </a:p>
          <a:p>
            <a:r>
              <a:rPr lang="fr-FR" sz="2800" dirty="0">
                <a:solidFill>
                  <a:srgbClr val="000000"/>
                </a:solidFill>
                <a:latin typeface="Calibri"/>
                <a:ea typeface="Times New Roman"/>
                <a:cs typeface="Calibri"/>
              </a:rPr>
              <a:t>C’est une thèse </a:t>
            </a:r>
            <a:r>
              <a:rPr lang="fr-FR" sz="2800" dirty="0" smtClean="0">
                <a:solidFill>
                  <a:srgbClr val="000000"/>
                </a:solidFill>
                <a:latin typeface="Calibri"/>
                <a:ea typeface="Times New Roman"/>
                <a:cs typeface="Calibri"/>
              </a:rPr>
              <a:t>contrintuitive </a:t>
            </a:r>
            <a:r>
              <a:rPr lang="fr-FR" sz="2800" dirty="0">
                <a:solidFill>
                  <a:srgbClr val="000000"/>
                </a:solidFill>
                <a:latin typeface="Calibri"/>
                <a:ea typeface="Times New Roman"/>
                <a:cs typeface="Calibri"/>
              </a:rPr>
              <a:t>de dire que la démocratie détourne des affaires communes, mais on se souvient du risque déjà avéré dans la démocratie athénienne : l’</a:t>
            </a:r>
            <a:r>
              <a:rPr lang="fr-FR" sz="2800" b="1" dirty="0">
                <a:solidFill>
                  <a:srgbClr val="000000"/>
                </a:solidFill>
                <a:latin typeface="Calibri"/>
                <a:ea typeface="Times New Roman"/>
                <a:cs typeface="Calibri"/>
              </a:rPr>
              <a:t>apathie civique</a:t>
            </a:r>
            <a:r>
              <a:rPr lang="fr-FR" sz="2800" dirty="0">
                <a:solidFill>
                  <a:srgbClr val="000000"/>
                </a:solidFill>
                <a:latin typeface="Calibri"/>
                <a:ea typeface="Times New Roman"/>
                <a:cs typeface="Calibri"/>
              </a:rPr>
              <a:t>.</a:t>
            </a:r>
          </a:p>
          <a:p>
            <a:r>
              <a:rPr lang="fr-FR" sz="2800" dirty="0" smtClean="0">
                <a:solidFill>
                  <a:srgbClr val="000000"/>
                </a:solidFill>
                <a:latin typeface="Calibri"/>
                <a:ea typeface="Times New Roman"/>
                <a:cs typeface="Calibri"/>
              </a:rPr>
              <a:t>Plus encore ici, </a:t>
            </a:r>
            <a:r>
              <a:rPr lang="fr-FR" sz="2800" dirty="0">
                <a:solidFill>
                  <a:srgbClr val="000000"/>
                </a:solidFill>
                <a:latin typeface="Calibri"/>
                <a:ea typeface="Times New Roman"/>
                <a:cs typeface="Calibri"/>
              </a:rPr>
              <a:t>c’est la marque des </a:t>
            </a:r>
            <a:r>
              <a:rPr lang="fr-FR" sz="2800" b="1" dirty="0" smtClean="0">
                <a:solidFill>
                  <a:srgbClr val="000000"/>
                </a:solidFill>
                <a:latin typeface="Calibri"/>
                <a:ea typeface="Times New Roman"/>
                <a:cs typeface="Calibri"/>
              </a:rPr>
              <a:t>Modernes</a:t>
            </a:r>
            <a:r>
              <a:rPr lang="fr-FR" sz="2800" dirty="0" smtClean="0">
                <a:solidFill>
                  <a:srgbClr val="000000"/>
                </a:solidFill>
                <a:latin typeface="Calibri"/>
                <a:ea typeface="Times New Roman"/>
                <a:cs typeface="Calibri"/>
              </a:rPr>
              <a:t>, repliés sur la sph</a:t>
            </a:r>
            <a:r>
              <a:rPr lang="fr-FR" sz="2800" dirty="0" smtClean="0">
                <a:solidFill>
                  <a:srgbClr val="000000"/>
                </a:solidFill>
                <a:latin typeface="Calibri"/>
                <a:ea typeface="Times New Roman"/>
                <a:cs typeface="Calibri"/>
              </a:rPr>
              <a:t>ère privée</a:t>
            </a:r>
            <a:r>
              <a:rPr lang="fr-FR" sz="2800" dirty="0" smtClean="0">
                <a:solidFill>
                  <a:srgbClr val="000000"/>
                </a:solidFill>
                <a:latin typeface="Calibri"/>
                <a:ea typeface="Times New Roman"/>
                <a:cs typeface="Calibri"/>
              </a:rPr>
              <a:t>.</a:t>
            </a:r>
            <a:endParaRPr lang="fr-FR" sz="2800" dirty="0">
              <a:solidFill>
                <a:srgbClr val="000000"/>
              </a:solidFill>
              <a:latin typeface="Calibri"/>
              <a:ea typeface="Times New Roman"/>
              <a:cs typeface="Calibri"/>
            </a:endParaRPr>
          </a:p>
        </p:txBody>
      </p:sp>
    </p:spTree>
    <p:extLst>
      <p:ext uri="{BB962C8B-B14F-4D97-AF65-F5344CB8AC3E}">
        <p14:creationId xmlns:p14="http://schemas.microsoft.com/office/powerpoint/2010/main" val="2431931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lnSpc>
                <a:spcPct val="80000"/>
              </a:lnSpc>
              <a:spcBef>
                <a:spcPct val="0"/>
              </a:spcBef>
            </a:pPr>
            <a:r>
              <a:rPr lang="fr-FR" sz="3200" dirty="0">
                <a:latin typeface="Calibri"/>
                <a:cs typeface="Calibri"/>
              </a:rPr>
              <a:t>L’inflation de la vie privée aux dépens de la vie publique : un écho aux thèses de Benjamin Constant</a:t>
            </a:r>
          </a:p>
        </p:txBody>
      </p:sp>
      <p:sp>
        <p:nvSpPr>
          <p:cNvPr id="3" name="Espace réservé du contenu 2"/>
          <p:cNvSpPr>
            <a:spLocks noGrp="1"/>
          </p:cNvSpPr>
          <p:nvPr>
            <p:ph idx="1"/>
          </p:nvPr>
        </p:nvSpPr>
        <p:spPr>
          <a:xfrm>
            <a:off x="457200" y="1600200"/>
            <a:ext cx="8229600" cy="4841240"/>
          </a:xfrm>
        </p:spPr>
        <p:txBody>
          <a:bodyPr>
            <a:normAutofit/>
          </a:bodyPr>
          <a:lstStyle/>
          <a:p>
            <a:r>
              <a:rPr lang="fr-FR" sz="2800" dirty="0">
                <a:solidFill>
                  <a:srgbClr val="000000"/>
                </a:solidFill>
                <a:ea typeface="Times New Roman"/>
                <a:cs typeface="Calibri"/>
              </a:rPr>
              <a:t>Celle-ci découle, à l’époque </a:t>
            </a:r>
            <a:r>
              <a:rPr lang="fr-FR" sz="2800" dirty="0" smtClean="0">
                <a:solidFill>
                  <a:srgbClr val="000000"/>
                </a:solidFill>
                <a:ea typeface="Times New Roman"/>
                <a:cs typeface="Calibri"/>
              </a:rPr>
              <a:t>moderne</a:t>
            </a:r>
            <a:r>
              <a:rPr lang="fr-FR" sz="2800" dirty="0">
                <a:solidFill>
                  <a:srgbClr val="000000"/>
                </a:solidFill>
                <a:ea typeface="Times New Roman"/>
                <a:cs typeface="Calibri"/>
              </a:rPr>
              <a:t>, de l’inflation de la vie privée, de ses occupations et des désirs qui y sont associés.</a:t>
            </a:r>
            <a:endParaRPr lang="en-US" sz="2800" dirty="0">
              <a:solidFill>
                <a:srgbClr val="000000"/>
              </a:solidFill>
              <a:ea typeface="Times New Roman"/>
              <a:cs typeface="Calibri"/>
            </a:endParaRPr>
          </a:p>
          <a:p>
            <a:pPr marL="0" indent="0">
              <a:buNone/>
            </a:pPr>
            <a:r>
              <a:rPr lang="fr-FR" sz="2800" dirty="0" smtClean="0">
                <a:solidFill>
                  <a:srgbClr val="000090"/>
                </a:solidFill>
                <a:ea typeface="Times New Roman"/>
                <a:cs typeface="Calibri"/>
              </a:rPr>
              <a:t>« Non seulement ils [les hommes dans les pays démocratiques] n’ont pas naturellement le goût de s’occuper du public, mais souvent le temps leur manque pour le faire. La vie privée est si active dans les temps démocratiques, si agitée, si remplie de désirs, de travaux, qu’il ne reste presque plus d’énergie ni de loisir à chaque homme pour la vie politique. »</a:t>
            </a:r>
          </a:p>
          <a:p>
            <a:endParaRPr lang="fr-FR" sz="2800" dirty="0">
              <a:solidFill>
                <a:srgbClr val="FF0000"/>
              </a:solidFill>
              <a:latin typeface="Calibri"/>
              <a:cs typeface="Calibri"/>
            </a:endParaRPr>
          </a:p>
        </p:txBody>
      </p:sp>
    </p:spTree>
    <p:extLst>
      <p:ext uri="{BB962C8B-B14F-4D97-AF65-F5344CB8AC3E}">
        <p14:creationId xmlns:p14="http://schemas.microsoft.com/office/powerpoint/2010/main" val="3830060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Une famille de l’ancienne </a:t>
            </a:r>
            <a:r>
              <a:rPr lang="fr-FR" sz="3200" dirty="0" smtClean="0"/>
              <a:t>noblesse</a:t>
            </a:r>
            <a:br>
              <a:rPr lang="fr-FR" sz="3200" dirty="0" smtClean="0"/>
            </a:br>
            <a:r>
              <a:rPr lang="fr-FR" sz="3200" dirty="0" smtClean="0"/>
              <a:t>marquée </a:t>
            </a:r>
            <a:r>
              <a:rPr lang="fr-FR" sz="3200" dirty="0"/>
              <a:t>par la Révolution</a:t>
            </a:r>
          </a:p>
        </p:txBody>
      </p:sp>
      <p:sp>
        <p:nvSpPr>
          <p:cNvPr id="3" name="Espace réservé du contenu 2"/>
          <p:cNvSpPr>
            <a:spLocks noGrp="1"/>
          </p:cNvSpPr>
          <p:nvPr>
            <p:ph idx="1"/>
          </p:nvPr>
        </p:nvSpPr>
        <p:spPr>
          <a:xfrm>
            <a:off x="457200" y="1720636"/>
            <a:ext cx="8229600" cy="4720804"/>
          </a:xfrm>
        </p:spPr>
        <p:txBody>
          <a:bodyPr>
            <a:normAutofit/>
          </a:bodyPr>
          <a:lstStyle/>
          <a:p>
            <a:r>
              <a:rPr lang="fr-FR" sz="2800" dirty="0"/>
              <a:t>Tocqueville appartient à une </a:t>
            </a:r>
            <a:r>
              <a:rPr lang="fr-FR" sz="2800" b="1" dirty="0" smtClean="0"/>
              <a:t>ancienne </a:t>
            </a:r>
            <a:r>
              <a:rPr lang="fr-FR" sz="2800" b="1" dirty="0"/>
              <a:t>lignée de la noblesse normande</a:t>
            </a:r>
            <a:r>
              <a:rPr lang="fr-FR" sz="2800" dirty="0"/>
              <a:t>, qui remonte à l’époque de Guillaume le </a:t>
            </a:r>
            <a:r>
              <a:rPr lang="fr-FR" sz="2800" dirty="0" smtClean="0"/>
              <a:t>Conquérant.</a:t>
            </a:r>
          </a:p>
          <a:p>
            <a:r>
              <a:rPr lang="fr-FR" sz="2800" dirty="0" smtClean="0"/>
              <a:t>Sa </a:t>
            </a:r>
            <a:r>
              <a:rPr lang="fr-FR" sz="2800" dirty="0"/>
              <a:t>famille est apparentée à celle de </a:t>
            </a:r>
            <a:r>
              <a:rPr lang="fr-FR" sz="2800" b="1" dirty="0" smtClean="0"/>
              <a:t>Chateaubriand</a:t>
            </a:r>
            <a:r>
              <a:rPr lang="fr-FR" sz="2800" dirty="0" smtClean="0"/>
              <a:t>, la plus grande figure littéraire de l’époque.</a:t>
            </a:r>
            <a:endParaRPr lang="fr-FR" sz="2800" dirty="0"/>
          </a:p>
          <a:p>
            <a:r>
              <a:rPr lang="fr-FR" sz="2800" dirty="0" smtClean="0"/>
              <a:t>Une partie </a:t>
            </a:r>
            <a:r>
              <a:rPr lang="fr-FR" sz="2800" dirty="0"/>
              <a:t>de sa famille a été exécutée, pendant la </a:t>
            </a:r>
            <a:r>
              <a:rPr lang="fr-FR" sz="2800" b="1" dirty="0"/>
              <a:t>Révolution française</a:t>
            </a:r>
            <a:r>
              <a:rPr lang="fr-FR" sz="2800" dirty="0"/>
              <a:t>.</a:t>
            </a:r>
          </a:p>
          <a:p>
            <a:r>
              <a:rPr lang="fr-FR" sz="2800" dirty="0" smtClean="0"/>
              <a:t>Tocqueville naît </a:t>
            </a:r>
            <a:r>
              <a:rPr lang="fr-FR" sz="2800" dirty="0"/>
              <a:t>en </a:t>
            </a:r>
            <a:r>
              <a:rPr lang="fr-FR" sz="2800" dirty="0" smtClean="0"/>
              <a:t>1805, c’est-à-dire juste après le sacre de Napoléon.</a:t>
            </a:r>
          </a:p>
        </p:txBody>
      </p:sp>
    </p:spTree>
    <p:extLst>
      <p:ext uri="{BB962C8B-B14F-4D97-AF65-F5344CB8AC3E}">
        <p14:creationId xmlns:p14="http://schemas.microsoft.com/office/powerpoint/2010/main" val="4990267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3" algn="ctr" defTabSz="457200" rtl="0">
              <a:lnSpc>
                <a:spcPct val="80000"/>
              </a:lnSpc>
              <a:spcBef>
                <a:spcPct val="0"/>
              </a:spcBef>
            </a:pPr>
            <a:r>
              <a:rPr lang="fr-FR" sz="3200" dirty="0">
                <a:latin typeface="Calibri"/>
                <a:cs typeface="Calibri"/>
              </a:rPr>
              <a:t>Tocqueville </a:t>
            </a:r>
            <a:r>
              <a:rPr lang="fr-FR" sz="3200" dirty="0" smtClean="0">
                <a:latin typeface="Calibri"/>
                <a:cs typeface="Calibri"/>
              </a:rPr>
              <a:t>et </a:t>
            </a:r>
            <a:r>
              <a:rPr lang="fr-FR" sz="3200" dirty="0">
                <a:latin typeface="Calibri"/>
                <a:cs typeface="Calibri"/>
              </a:rPr>
              <a:t>la « nature humaine </a:t>
            </a:r>
            <a:r>
              <a:rPr lang="fr-FR" sz="3200" dirty="0" smtClean="0">
                <a:latin typeface="Calibri"/>
                <a:cs typeface="Calibri"/>
              </a:rPr>
              <a:t>» :</a:t>
            </a:r>
            <a:br>
              <a:rPr lang="fr-FR" sz="3200" dirty="0" smtClean="0">
                <a:latin typeface="Calibri"/>
                <a:cs typeface="Calibri"/>
              </a:rPr>
            </a:br>
            <a:r>
              <a:rPr lang="fr-FR" sz="3200" dirty="0" smtClean="0">
                <a:latin typeface="Calibri"/>
                <a:cs typeface="Calibri"/>
              </a:rPr>
              <a:t>quelques remarques</a:t>
            </a:r>
            <a:endParaRPr lang="fr-FR" sz="3200" dirty="0">
              <a:latin typeface="Calibri"/>
              <a:cs typeface="Calibri"/>
            </a:endParaRPr>
          </a:p>
        </p:txBody>
      </p:sp>
      <p:sp>
        <p:nvSpPr>
          <p:cNvPr id="3" name="Espace réservé du contenu 2"/>
          <p:cNvSpPr>
            <a:spLocks noGrp="1"/>
          </p:cNvSpPr>
          <p:nvPr>
            <p:ph idx="1"/>
          </p:nvPr>
        </p:nvSpPr>
        <p:spPr>
          <a:xfrm>
            <a:off x="457200" y="1554480"/>
            <a:ext cx="8229600" cy="5257800"/>
          </a:xfrm>
        </p:spPr>
        <p:txBody>
          <a:bodyPr>
            <a:normAutofit lnSpcReduction="10000"/>
          </a:bodyPr>
          <a:lstStyle/>
          <a:p>
            <a:r>
              <a:rPr lang="fr-FR" sz="2800" dirty="0">
                <a:solidFill>
                  <a:srgbClr val="000000"/>
                </a:solidFill>
                <a:latin typeface="Calibri"/>
                <a:ea typeface="Times New Roman"/>
                <a:cs typeface="Calibri"/>
              </a:rPr>
              <a:t>Tocqueville utilise souvent l’expression : « nature humaine ». La note de bas de page écrite par Arnaud </a:t>
            </a:r>
            <a:r>
              <a:rPr lang="fr-FR" sz="2800" dirty="0" err="1">
                <a:solidFill>
                  <a:srgbClr val="000000"/>
                </a:solidFill>
                <a:latin typeface="Calibri"/>
                <a:ea typeface="Times New Roman"/>
                <a:cs typeface="Calibri"/>
              </a:rPr>
              <a:t>Sorosina</a:t>
            </a:r>
            <a:r>
              <a:rPr lang="fr-FR" sz="2800" dirty="0">
                <a:solidFill>
                  <a:srgbClr val="000000"/>
                </a:solidFill>
                <a:latin typeface="Calibri"/>
                <a:ea typeface="Times New Roman"/>
                <a:cs typeface="Calibri"/>
              </a:rPr>
              <a:t> est fort utile à ce sujet (p. 99) : </a:t>
            </a:r>
            <a:r>
              <a:rPr lang="fr-FR" sz="2800" dirty="0">
                <a:solidFill>
                  <a:srgbClr val="000090"/>
                </a:solidFill>
                <a:latin typeface="Calibri"/>
                <a:ea typeface="Times New Roman"/>
                <a:cs typeface="Calibri"/>
              </a:rPr>
              <a:t>« La "nature" humaine, selon Tocqueville, est toujours en réalité, la naturalisation de certaines propriétés appartenant à une conjoncture historique ».</a:t>
            </a:r>
          </a:p>
          <a:p>
            <a:r>
              <a:rPr lang="fr-FR" sz="2800" dirty="0">
                <a:solidFill>
                  <a:srgbClr val="000000"/>
                </a:solidFill>
                <a:latin typeface="Calibri"/>
                <a:ea typeface="Times New Roman"/>
                <a:cs typeface="Calibri"/>
              </a:rPr>
              <a:t>Tocqueville, toutefois, ne déconstruit pas totalement la notion de « nature humaine », puisqu’il distingue toujours l’apport social propre à un temps et un lieu (la féodalité européenne, la démocratie américaine, etc.) des prescriptions d’une « raison générale » et d’une « conscience universelle » qu’il suppose exister (voir </a:t>
            </a:r>
            <a:r>
              <a:rPr lang="fr-FR" sz="2800" i="1" dirty="0">
                <a:solidFill>
                  <a:srgbClr val="000000"/>
                </a:solidFill>
                <a:latin typeface="Calibri"/>
                <a:ea typeface="Times New Roman"/>
                <a:cs typeface="Calibri"/>
              </a:rPr>
              <a:t>DA</a:t>
            </a:r>
            <a:r>
              <a:rPr lang="fr-FR" sz="2800" dirty="0">
                <a:solidFill>
                  <a:srgbClr val="000000"/>
                </a:solidFill>
                <a:latin typeface="Calibri"/>
                <a:ea typeface="Times New Roman"/>
                <a:cs typeface="Calibri"/>
              </a:rPr>
              <a:t>, II, III, 18).</a:t>
            </a:r>
          </a:p>
          <a:p>
            <a:pPr marL="0" indent="0" algn="ctr">
              <a:buNone/>
            </a:pPr>
            <a:endParaRPr lang="fr-FR" sz="2800" dirty="0">
              <a:solidFill>
                <a:srgbClr val="FF0000"/>
              </a:solidFill>
              <a:latin typeface="Calibri"/>
              <a:cs typeface="Calibri"/>
            </a:endParaRPr>
          </a:p>
        </p:txBody>
      </p:sp>
    </p:spTree>
    <p:extLst>
      <p:ext uri="{BB962C8B-B14F-4D97-AF65-F5344CB8AC3E}">
        <p14:creationId xmlns:p14="http://schemas.microsoft.com/office/powerpoint/2010/main" val="32420759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smtClean="0"/>
              <a:t>L’amour de la tranquillité, passion démocratique</a:t>
            </a:r>
            <a:endParaRPr lang="fr-FR" sz="3200" dirty="0"/>
          </a:p>
        </p:txBody>
      </p:sp>
      <p:sp>
        <p:nvSpPr>
          <p:cNvPr id="3" name="Espace réservé du contenu 2"/>
          <p:cNvSpPr>
            <a:spLocks noGrp="1"/>
          </p:cNvSpPr>
          <p:nvPr>
            <p:ph idx="1"/>
          </p:nvPr>
        </p:nvSpPr>
        <p:spPr>
          <a:xfrm>
            <a:off x="457200" y="1600200"/>
            <a:ext cx="8229600" cy="5105400"/>
          </a:xfrm>
        </p:spPr>
        <p:txBody>
          <a:bodyPr>
            <a:noAutofit/>
          </a:bodyPr>
          <a:lstStyle/>
          <a:p>
            <a:r>
              <a:rPr lang="fr-FR" sz="2800" dirty="0">
                <a:solidFill>
                  <a:srgbClr val="000000"/>
                </a:solidFill>
                <a:ea typeface="Times New Roman"/>
                <a:cs typeface="Times New Roman"/>
              </a:rPr>
              <a:t>Tocqueville avait souligné la gravité de l’anarchie en démocratie, quand elle survient.</a:t>
            </a:r>
            <a:endParaRPr lang="en-US" sz="2800" dirty="0">
              <a:solidFill>
                <a:srgbClr val="000000"/>
              </a:solidFill>
              <a:ea typeface="Times New Roman"/>
              <a:cs typeface="Times New Roman"/>
            </a:endParaRPr>
          </a:p>
          <a:p>
            <a:r>
              <a:rPr lang="fr-FR" sz="2800" dirty="0">
                <a:solidFill>
                  <a:srgbClr val="000000"/>
                </a:solidFill>
                <a:ea typeface="Times New Roman"/>
                <a:cs typeface="Times New Roman"/>
              </a:rPr>
              <a:t>Il nous dit maintenant que les risques sont faibles, les individus étant tellement attachés à leur tranquillité</a:t>
            </a:r>
            <a:r>
              <a:rPr lang="en-US" sz="2800" dirty="0">
                <a:solidFill>
                  <a:srgbClr val="000000"/>
                </a:solidFill>
                <a:ea typeface="Times New Roman"/>
                <a:cs typeface="Times New Roman"/>
              </a:rPr>
              <a:t>, </a:t>
            </a:r>
            <a:r>
              <a:rPr lang="fr-FR" sz="2800" dirty="0" smtClean="0">
                <a:solidFill>
                  <a:srgbClr val="000000"/>
                </a:solidFill>
                <a:ea typeface="Times New Roman"/>
                <a:cs typeface="Times New Roman"/>
              </a:rPr>
              <a:t>par goût du confort et peur de perdre leurs biens, que la passion politique qui demeure est celle de la </a:t>
            </a:r>
            <a:r>
              <a:rPr lang="fr-FR" sz="2800" b="1" dirty="0" smtClean="0">
                <a:solidFill>
                  <a:srgbClr val="000000"/>
                </a:solidFill>
                <a:ea typeface="Times New Roman"/>
                <a:cs typeface="Times New Roman"/>
              </a:rPr>
              <a:t>tranquillité</a:t>
            </a:r>
            <a:r>
              <a:rPr lang="fr-FR" sz="2800" dirty="0" smtClean="0">
                <a:solidFill>
                  <a:srgbClr val="000000"/>
                </a:solidFill>
                <a:ea typeface="Times New Roman"/>
                <a:cs typeface="Times New Roman"/>
              </a:rPr>
              <a:t>.</a:t>
            </a:r>
          </a:p>
          <a:p>
            <a:r>
              <a:rPr lang="fr-FR" sz="2800" dirty="0" smtClean="0">
                <a:solidFill>
                  <a:srgbClr val="000000"/>
                </a:solidFill>
                <a:ea typeface="Times New Roman"/>
                <a:cs typeface="Times New Roman"/>
              </a:rPr>
              <a:t>C’est pour la défendre qu’ils confient des droits importants au pouvoir central.</a:t>
            </a:r>
            <a:endParaRPr lang="fr-FR" sz="2800" dirty="0">
              <a:solidFill>
                <a:srgbClr val="000000"/>
              </a:solidFill>
              <a:ea typeface="Times New Roman"/>
              <a:cs typeface="Times New Roman"/>
            </a:endParaRPr>
          </a:p>
        </p:txBody>
      </p:sp>
    </p:spTree>
    <p:extLst>
      <p:ext uri="{BB962C8B-B14F-4D97-AF65-F5344CB8AC3E}">
        <p14:creationId xmlns:p14="http://schemas.microsoft.com/office/powerpoint/2010/main" val="28905601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Ce qui accentue la tendance à la centralisation en démocratie</a:t>
            </a:r>
            <a:endParaRPr lang="fr-FR" sz="3200" dirty="0"/>
          </a:p>
        </p:txBody>
      </p:sp>
      <p:sp>
        <p:nvSpPr>
          <p:cNvPr id="3" name="Espace réservé du contenu 2"/>
          <p:cNvSpPr>
            <a:spLocks noGrp="1"/>
          </p:cNvSpPr>
          <p:nvPr>
            <p:ph idx="1"/>
          </p:nvPr>
        </p:nvSpPr>
        <p:spPr>
          <a:xfrm>
            <a:off x="457200" y="1550204"/>
            <a:ext cx="8321040" cy="5146040"/>
          </a:xfrm>
        </p:spPr>
        <p:txBody>
          <a:bodyPr>
            <a:noAutofit/>
          </a:bodyPr>
          <a:lstStyle/>
          <a:p>
            <a:r>
              <a:rPr lang="fr-FR" sz="2400" dirty="0">
                <a:solidFill>
                  <a:srgbClr val="000000"/>
                </a:solidFill>
                <a:ea typeface="Times New Roman"/>
                <a:cs typeface="Times New Roman"/>
              </a:rPr>
              <a:t>L’individu démocratique, ne bénéficiant pas de la force que peuvent lui prêter les autres, est à la fois </a:t>
            </a:r>
            <a:r>
              <a:rPr lang="fr-FR" sz="2400" b="1" dirty="0">
                <a:solidFill>
                  <a:srgbClr val="000000"/>
                </a:solidFill>
                <a:ea typeface="Times New Roman"/>
                <a:cs typeface="Times New Roman"/>
              </a:rPr>
              <a:t>indépendant</a:t>
            </a:r>
            <a:r>
              <a:rPr lang="en-US" sz="2400" b="1" dirty="0">
                <a:solidFill>
                  <a:srgbClr val="000000"/>
                </a:solidFill>
                <a:ea typeface="Times New Roman"/>
                <a:cs typeface="Times New Roman"/>
              </a:rPr>
              <a:t>,</a:t>
            </a:r>
            <a:r>
              <a:rPr lang="en-US" sz="2400" dirty="0">
                <a:solidFill>
                  <a:srgbClr val="000000"/>
                </a:solidFill>
                <a:ea typeface="Times New Roman"/>
                <a:cs typeface="Times New Roman"/>
              </a:rPr>
              <a:t> </a:t>
            </a:r>
            <a:r>
              <a:rPr lang="fr-FR" sz="2400" dirty="0" smtClean="0">
                <a:solidFill>
                  <a:srgbClr val="000000"/>
                </a:solidFill>
                <a:ea typeface="Times New Roman"/>
                <a:cs typeface="Times New Roman"/>
              </a:rPr>
              <a:t>d’où des désirs importants, et </a:t>
            </a:r>
            <a:r>
              <a:rPr lang="fr-FR" sz="2400" b="1" dirty="0" smtClean="0">
                <a:solidFill>
                  <a:srgbClr val="000000"/>
                </a:solidFill>
                <a:ea typeface="Times New Roman"/>
                <a:cs typeface="Times New Roman"/>
              </a:rPr>
              <a:t>faible</a:t>
            </a:r>
            <a:r>
              <a:rPr lang="fr-FR" sz="2400" dirty="0" smtClean="0">
                <a:solidFill>
                  <a:srgbClr val="000000"/>
                </a:solidFill>
                <a:ea typeface="Times New Roman"/>
                <a:cs typeface="Times New Roman"/>
              </a:rPr>
              <a:t>, d’où le besoin d’un pouvoir centralisé fort.</a:t>
            </a:r>
          </a:p>
          <a:p>
            <a:r>
              <a:rPr lang="fr-FR" sz="2400" dirty="0" smtClean="0">
                <a:solidFill>
                  <a:srgbClr val="000000"/>
                </a:solidFill>
                <a:ea typeface="Times New Roman"/>
                <a:cs typeface="Times New Roman"/>
              </a:rPr>
              <a:t>Plus </a:t>
            </a:r>
            <a:r>
              <a:rPr lang="fr-FR" sz="2400" dirty="0">
                <a:solidFill>
                  <a:srgbClr val="000000"/>
                </a:solidFill>
                <a:ea typeface="Times New Roman"/>
                <a:cs typeface="Times New Roman"/>
              </a:rPr>
              <a:t>les conditions s’égalisent, moins les </a:t>
            </a:r>
            <a:r>
              <a:rPr lang="fr-FR" sz="2400" b="1" dirty="0">
                <a:solidFill>
                  <a:srgbClr val="000000"/>
                </a:solidFill>
                <a:ea typeface="Times New Roman"/>
                <a:cs typeface="Times New Roman"/>
              </a:rPr>
              <a:t>inégalités</a:t>
            </a:r>
            <a:r>
              <a:rPr lang="fr-FR" sz="2400" dirty="0">
                <a:solidFill>
                  <a:srgbClr val="000000"/>
                </a:solidFill>
                <a:ea typeface="Times New Roman"/>
                <a:cs typeface="Times New Roman"/>
              </a:rPr>
              <a:t> sont supportables. Cette haine des privilèges contribue à la </a:t>
            </a:r>
            <a:r>
              <a:rPr lang="fr-FR" sz="2400" dirty="0">
                <a:solidFill>
                  <a:srgbClr val="000090"/>
                </a:solidFill>
                <a:ea typeface="Times New Roman"/>
                <a:cs typeface="Times New Roman"/>
              </a:rPr>
              <a:t>« concentration graduelle de tous les droits politiques dans les mains d’un seul représentant de l’État » (p. 101).</a:t>
            </a:r>
          </a:p>
          <a:p>
            <a:r>
              <a:rPr lang="fr-FR" sz="2400" dirty="0">
                <a:solidFill>
                  <a:srgbClr val="000000"/>
                </a:solidFill>
                <a:ea typeface="Times New Roman"/>
                <a:cs typeface="Times New Roman"/>
              </a:rPr>
              <a:t>Tocqueville se risque, à l’issue de son raisonnement, à une sorte de prévision (p. 103) :</a:t>
            </a:r>
            <a:r>
              <a:rPr lang="en-US" sz="2400" dirty="0">
                <a:solidFill>
                  <a:srgbClr val="000000"/>
                </a:solidFill>
                <a:ea typeface="Times New Roman"/>
                <a:cs typeface="Times New Roman"/>
              </a:rPr>
              <a:t> </a:t>
            </a:r>
            <a:r>
              <a:rPr lang="fr-FR" sz="2400" dirty="0">
                <a:solidFill>
                  <a:srgbClr val="000090"/>
                </a:solidFill>
                <a:ea typeface="Times New Roman"/>
                <a:cs typeface="Times New Roman"/>
              </a:rPr>
              <a:t>« Je pense que, dans les siècles démocratiques qui vont s’entrouvrir, l’indépendance individuelle et les libertés locales seront toujours un produit de l’art. La centralisation sera le gouvernement naturel. »</a:t>
            </a:r>
          </a:p>
        </p:txBody>
      </p:sp>
    </p:spTree>
    <p:extLst>
      <p:ext uri="{BB962C8B-B14F-4D97-AF65-F5344CB8AC3E}">
        <p14:creationId xmlns:p14="http://schemas.microsoft.com/office/powerpoint/2010/main" val="22838002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L’homme démocratique : attaché à la sécurité, en demande d’un pouvoir central fort</a:t>
            </a:r>
          </a:p>
        </p:txBody>
      </p:sp>
      <p:sp>
        <p:nvSpPr>
          <p:cNvPr id="4" name="Espace réservé du contenu 2"/>
          <p:cNvSpPr>
            <a:spLocks noGrp="1"/>
          </p:cNvSpPr>
          <p:nvPr>
            <p:ph idx="1"/>
          </p:nvPr>
        </p:nvSpPr>
        <p:spPr>
          <a:xfrm>
            <a:off x="599440" y="2103120"/>
            <a:ext cx="8087360" cy="3576320"/>
          </a:xfrm>
          <a:solidFill>
            <a:srgbClr val="7F7F7F"/>
          </a:solidFill>
        </p:spPr>
        <p:txBody>
          <a:bodyPr>
            <a:normAutofit lnSpcReduction="10000"/>
          </a:bodyPr>
          <a:lstStyle/>
          <a:p>
            <a:pPr marL="447675" indent="-447675">
              <a:buFont typeface="Wingdings" charset="0"/>
              <a:buChar char="à"/>
            </a:pPr>
            <a:r>
              <a:rPr lang="fr-FR" sz="3000" dirty="0">
                <a:solidFill>
                  <a:schemeClr val="bg1"/>
                </a:solidFill>
                <a:latin typeface="Calibri"/>
                <a:ea typeface="Times New Roman"/>
                <a:cs typeface="Calibri"/>
              </a:rPr>
              <a:t>Contrairement à ce qu’on pourrait penser, la démocratie se caractérise pour Tocqueville par un </a:t>
            </a:r>
            <a:r>
              <a:rPr lang="fr-FR" sz="3000" b="1" dirty="0">
                <a:solidFill>
                  <a:schemeClr val="bg1"/>
                </a:solidFill>
                <a:latin typeface="Calibri"/>
                <a:ea typeface="Times New Roman"/>
                <a:cs typeface="Calibri"/>
              </a:rPr>
              <a:t>repli des individus sur la sphère </a:t>
            </a:r>
            <a:r>
              <a:rPr lang="fr-FR" sz="3000" b="1" dirty="0" smtClean="0">
                <a:solidFill>
                  <a:schemeClr val="bg1"/>
                </a:solidFill>
                <a:latin typeface="Calibri"/>
                <a:ea typeface="Times New Roman"/>
                <a:cs typeface="Calibri"/>
              </a:rPr>
              <a:t>privée</a:t>
            </a:r>
            <a:r>
              <a:rPr lang="fr-FR" sz="3000" dirty="0" smtClean="0">
                <a:solidFill>
                  <a:schemeClr val="bg1"/>
                </a:solidFill>
                <a:latin typeface="Calibri"/>
                <a:ea typeface="Times New Roman"/>
                <a:cs typeface="Calibri"/>
              </a:rPr>
              <a:t>. C’est ce qui s’appelle l’individualisme.</a:t>
            </a:r>
            <a:endParaRPr lang="fr-FR" sz="3000" dirty="0">
              <a:solidFill>
                <a:schemeClr val="bg1"/>
              </a:solidFill>
              <a:latin typeface="Calibri"/>
              <a:ea typeface="Times New Roman"/>
              <a:cs typeface="Calibri"/>
            </a:endParaRPr>
          </a:p>
          <a:p>
            <a:pPr marL="447675" indent="-447675">
              <a:buFont typeface="Wingdings" charset="0"/>
              <a:buChar char="à"/>
            </a:pPr>
            <a:r>
              <a:rPr lang="fr-FR" sz="3000" b="1" dirty="0">
                <a:solidFill>
                  <a:schemeClr val="bg1"/>
                </a:solidFill>
                <a:latin typeface="Calibri"/>
                <a:ea typeface="Times New Roman"/>
                <a:cs typeface="Calibri"/>
              </a:rPr>
              <a:t>Indépendants et faibles</a:t>
            </a:r>
            <a:r>
              <a:rPr lang="fr-FR" sz="3000" dirty="0">
                <a:solidFill>
                  <a:schemeClr val="bg1"/>
                </a:solidFill>
                <a:latin typeface="Calibri"/>
                <a:ea typeface="Times New Roman"/>
                <a:cs typeface="Calibri"/>
              </a:rPr>
              <a:t>, ils ont donc besoin d’un pouvoir central fort pour les protéger.</a:t>
            </a:r>
          </a:p>
          <a:p>
            <a:pPr marL="447675" indent="-447675">
              <a:buFont typeface="Wingdings" charset="0"/>
              <a:buChar char="à"/>
            </a:pPr>
            <a:r>
              <a:rPr lang="fr-FR" sz="3000" dirty="0">
                <a:solidFill>
                  <a:schemeClr val="bg1"/>
                </a:solidFill>
                <a:latin typeface="Calibri"/>
                <a:ea typeface="Times New Roman"/>
                <a:cs typeface="Calibri"/>
              </a:rPr>
              <a:t>Attachés à leur </a:t>
            </a:r>
            <a:r>
              <a:rPr lang="fr-FR" sz="3000" b="1" dirty="0">
                <a:solidFill>
                  <a:schemeClr val="bg1"/>
                </a:solidFill>
                <a:latin typeface="Calibri"/>
                <a:ea typeface="Times New Roman"/>
                <a:cs typeface="Calibri"/>
              </a:rPr>
              <a:t>sécurité</a:t>
            </a:r>
            <a:r>
              <a:rPr lang="fr-FR" sz="3000" dirty="0">
                <a:solidFill>
                  <a:schemeClr val="bg1"/>
                </a:solidFill>
                <a:latin typeface="Calibri"/>
                <a:ea typeface="Times New Roman"/>
                <a:cs typeface="Calibri"/>
              </a:rPr>
              <a:t> et leur </a:t>
            </a:r>
            <a:r>
              <a:rPr lang="fr-FR" sz="3000" b="1" dirty="0">
                <a:solidFill>
                  <a:schemeClr val="bg1"/>
                </a:solidFill>
                <a:latin typeface="Calibri"/>
                <a:ea typeface="Times New Roman"/>
                <a:cs typeface="Calibri"/>
              </a:rPr>
              <a:t>confort</a:t>
            </a:r>
            <a:r>
              <a:rPr lang="fr-FR" sz="3000" dirty="0">
                <a:solidFill>
                  <a:schemeClr val="bg1"/>
                </a:solidFill>
                <a:latin typeface="Calibri"/>
                <a:ea typeface="Times New Roman"/>
                <a:cs typeface="Calibri"/>
              </a:rPr>
              <a:t>, ils sont en </a:t>
            </a:r>
            <a:r>
              <a:rPr lang="fr-FR" sz="3000" dirty="0" smtClean="0">
                <a:solidFill>
                  <a:schemeClr val="bg1"/>
                </a:solidFill>
                <a:latin typeface="Calibri"/>
                <a:ea typeface="Times New Roman"/>
                <a:cs typeface="Calibri"/>
              </a:rPr>
              <a:t>réalité pour la plupart </a:t>
            </a:r>
            <a:r>
              <a:rPr lang="fr-FR" sz="3000" dirty="0">
                <a:solidFill>
                  <a:schemeClr val="bg1"/>
                </a:solidFill>
                <a:latin typeface="Calibri"/>
                <a:ea typeface="Times New Roman"/>
                <a:cs typeface="Calibri"/>
              </a:rPr>
              <a:t>hostiles à l’anarchie.</a:t>
            </a:r>
            <a:endParaRPr lang="fr-FR" sz="3000" dirty="0">
              <a:solidFill>
                <a:schemeClr val="bg1"/>
              </a:solidFill>
              <a:latin typeface="Calibri"/>
              <a:cs typeface="Calibri"/>
            </a:endParaRPr>
          </a:p>
        </p:txBody>
      </p:sp>
    </p:spTree>
    <p:extLst>
      <p:ext uri="{BB962C8B-B14F-4D97-AF65-F5344CB8AC3E}">
        <p14:creationId xmlns:p14="http://schemas.microsoft.com/office/powerpoint/2010/main" val="28442648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a:t>
            </a:r>
            <a:r>
              <a:rPr lang="fr-FR" dirty="0" smtClean="0"/>
              <a:t>de la </a:t>
            </a:r>
            <a:r>
              <a:rPr lang="fr-FR" dirty="0"/>
              <a:t>troisième séquence</a:t>
            </a:r>
          </a:p>
        </p:txBody>
      </p:sp>
      <p:sp>
        <p:nvSpPr>
          <p:cNvPr id="3" name="Espace réservé du contenu 2"/>
          <p:cNvSpPr>
            <a:spLocks noGrp="1"/>
          </p:cNvSpPr>
          <p:nvPr>
            <p:ph idx="1"/>
          </p:nvPr>
        </p:nvSpPr>
        <p:spPr>
          <a:xfrm>
            <a:off x="457200" y="1074404"/>
            <a:ext cx="8335314" cy="5712476"/>
          </a:xfrm>
        </p:spPr>
        <p:txBody>
          <a:bodyPr>
            <a:normAutofit fontScale="85000" lnSpcReduction="2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t>3.3.2 La centralisation (chap. 1 à 4)</a:t>
            </a:r>
          </a:p>
          <a:p>
            <a:pPr marL="1160463" lvl="2" indent="263525" algn="just">
              <a:buNone/>
            </a:pPr>
            <a:r>
              <a:rPr lang="fr-FR" b="1" dirty="0">
                <a:solidFill>
                  <a:srgbClr val="BFBFBF"/>
                </a:solidFill>
              </a:rPr>
              <a:t>3.3.2.1 Chapitre 1</a:t>
            </a:r>
          </a:p>
          <a:p>
            <a:pPr marL="1160463" lvl="2" indent="263525" algn="just">
              <a:buNone/>
            </a:pPr>
            <a:r>
              <a:rPr lang="fr-FR" b="1" dirty="0">
                <a:solidFill>
                  <a:schemeClr val="bg1">
                    <a:lumMod val="75000"/>
                  </a:schemeClr>
                </a:solidFill>
              </a:rPr>
              <a:t>3.3.2.2. Chapitre 2</a:t>
            </a:r>
          </a:p>
          <a:p>
            <a:pPr marL="1160463" lvl="2" indent="263525" algn="just">
              <a:buNone/>
            </a:pPr>
            <a:r>
              <a:rPr lang="fr-FR" b="1" dirty="0">
                <a:solidFill>
                  <a:schemeClr val="bg1">
                    <a:lumMod val="75000"/>
                  </a:schemeClr>
                </a:solidFill>
              </a:rPr>
              <a:t>3.3.2.3. Chapitre 3</a:t>
            </a:r>
          </a:p>
          <a:p>
            <a:pPr marL="1160463" lvl="2" indent="263525" algn="just">
              <a:buNone/>
            </a:pPr>
            <a:r>
              <a:rPr lang="fr-FR" b="1" dirty="0"/>
              <a:t>3.3.2.4. Chapitre 4</a:t>
            </a:r>
          </a:p>
          <a:p>
            <a:pPr marL="760413" lvl="1" indent="263525" algn="just">
              <a:buNone/>
            </a:pPr>
            <a:r>
              <a:rPr lang="fr-FR" b="1" dirty="0">
                <a:solidFill>
                  <a:srgbClr val="BFBFBF"/>
                </a:solidFill>
              </a:rPr>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887787" y="4990662"/>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47965" y="4919542"/>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848651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120"/>
            <a:ext cx="8229600" cy="1346518"/>
          </a:xfrm>
        </p:spPr>
        <p:txBody>
          <a:bodyPr>
            <a:noAutofit/>
          </a:bodyPr>
          <a:lstStyle/>
          <a:p>
            <a:pPr lvl="3" algn="ctr" defTabSz="457200" rtl="0">
              <a:lnSpc>
                <a:spcPct val="70000"/>
              </a:lnSpc>
              <a:spcBef>
                <a:spcPct val="0"/>
              </a:spcBef>
            </a:pPr>
            <a:r>
              <a:rPr lang="fr-FR" sz="2800" dirty="0">
                <a:latin typeface="Calibri"/>
                <a:cs typeface="Calibri"/>
              </a:rPr>
              <a:t>Chapitre 4 – « De quelques causes particulières et accidentelles qui achèvent de porter un peuple démocratique à centraliser le pouvoir ou qui l’en détournent »</a:t>
            </a:r>
          </a:p>
        </p:txBody>
      </p:sp>
      <p:sp>
        <p:nvSpPr>
          <p:cNvPr id="3" name="Espace réservé du contenu 2"/>
          <p:cNvSpPr>
            <a:spLocks noGrp="1"/>
          </p:cNvSpPr>
          <p:nvPr>
            <p:ph idx="1"/>
          </p:nvPr>
        </p:nvSpPr>
        <p:spPr>
          <a:xfrm>
            <a:off x="457200" y="1584960"/>
            <a:ext cx="8310880" cy="4978400"/>
          </a:xfrm>
        </p:spPr>
        <p:txBody>
          <a:bodyPr>
            <a:normAutofit/>
          </a:bodyPr>
          <a:lstStyle/>
          <a:p>
            <a:r>
              <a:rPr lang="fr-FR" sz="2800" dirty="0">
                <a:solidFill>
                  <a:srgbClr val="000000"/>
                </a:solidFill>
                <a:latin typeface="Calibri"/>
                <a:ea typeface="Times New Roman"/>
                <a:cs typeface="Calibri"/>
              </a:rPr>
              <a:t>Les risques liés à </a:t>
            </a:r>
            <a:r>
              <a:rPr lang="fr-FR" sz="2800" b="1" dirty="0">
                <a:solidFill>
                  <a:srgbClr val="000000"/>
                </a:solidFill>
                <a:latin typeface="Calibri"/>
                <a:ea typeface="Times New Roman"/>
                <a:cs typeface="Calibri"/>
              </a:rPr>
              <a:t>l’excès de centralisation</a:t>
            </a:r>
            <a:r>
              <a:rPr lang="fr-FR" sz="2800" dirty="0">
                <a:solidFill>
                  <a:srgbClr val="000000"/>
                </a:solidFill>
                <a:latin typeface="Calibri"/>
                <a:ea typeface="Times New Roman"/>
                <a:cs typeface="Calibri"/>
              </a:rPr>
              <a:t> auquel conduit la </a:t>
            </a:r>
            <a:r>
              <a:rPr lang="fr-FR" sz="2800" b="1" dirty="0">
                <a:solidFill>
                  <a:srgbClr val="000000"/>
                </a:solidFill>
                <a:latin typeface="Calibri"/>
                <a:ea typeface="Times New Roman"/>
                <a:cs typeface="Calibri"/>
              </a:rPr>
              <a:t>démocratie</a:t>
            </a:r>
            <a:r>
              <a:rPr lang="fr-FR" sz="2800" dirty="0">
                <a:solidFill>
                  <a:srgbClr val="000000"/>
                </a:solidFill>
                <a:latin typeface="Calibri"/>
                <a:ea typeface="Times New Roman"/>
                <a:cs typeface="Calibri"/>
              </a:rPr>
              <a:t>, selon Tocqueville, sont, ici encore, l’objet du chapitre.</a:t>
            </a:r>
          </a:p>
          <a:p>
            <a:r>
              <a:rPr lang="fr-FR" sz="2800" dirty="0">
                <a:solidFill>
                  <a:srgbClr val="000000"/>
                </a:solidFill>
                <a:latin typeface="Calibri"/>
                <a:ea typeface="Times New Roman"/>
                <a:cs typeface="Calibri"/>
              </a:rPr>
              <a:t>Tout dépend, chez le peuple concerné, de ce qui est le plus anciennement installé, de la </a:t>
            </a:r>
            <a:r>
              <a:rPr lang="fr-FR" sz="2800" b="1" dirty="0">
                <a:solidFill>
                  <a:srgbClr val="000000"/>
                </a:solidFill>
                <a:latin typeface="Calibri"/>
                <a:ea typeface="Times New Roman"/>
                <a:cs typeface="Calibri"/>
              </a:rPr>
              <a:t>liberté</a:t>
            </a:r>
            <a:r>
              <a:rPr lang="fr-FR" sz="2800" dirty="0">
                <a:solidFill>
                  <a:srgbClr val="000000"/>
                </a:solidFill>
                <a:latin typeface="Calibri"/>
                <a:ea typeface="Times New Roman"/>
                <a:cs typeface="Calibri"/>
              </a:rPr>
              <a:t> ou de </a:t>
            </a:r>
            <a:r>
              <a:rPr lang="fr-FR" sz="2800" b="1" dirty="0">
                <a:solidFill>
                  <a:srgbClr val="000000"/>
                </a:solidFill>
                <a:latin typeface="Calibri"/>
                <a:ea typeface="Times New Roman"/>
                <a:cs typeface="Calibri"/>
              </a:rPr>
              <a:t>l’égalité</a:t>
            </a:r>
            <a:r>
              <a:rPr lang="fr-FR" sz="2800" dirty="0" smtClean="0">
                <a:solidFill>
                  <a:srgbClr val="000000"/>
                </a:solidFill>
                <a:latin typeface="Calibri"/>
                <a:ea typeface="Times New Roman"/>
                <a:cs typeface="Calibri"/>
              </a:rPr>
              <a:t>.</a:t>
            </a:r>
          </a:p>
          <a:p>
            <a:r>
              <a:rPr lang="fr-FR" sz="2800" dirty="0" smtClean="0">
                <a:solidFill>
                  <a:srgbClr val="000000"/>
                </a:solidFill>
                <a:latin typeface="Calibri"/>
                <a:ea typeface="Times New Roman"/>
                <a:cs typeface="Calibri"/>
              </a:rPr>
              <a:t>A cet égard, </a:t>
            </a:r>
            <a:r>
              <a:rPr lang="fr-FR" sz="2800" b="1" dirty="0" smtClean="0">
                <a:solidFill>
                  <a:srgbClr val="000000"/>
                </a:solidFill>
                <a:latin typeface="Calibri"/>
                <a:ea typeface="Times New Roman"/>
                <a:cs typeface="Calibri"/>
              </a:rPr>
              <a:t>les situations française et américaine diffèrent</a:t>
            </a:r>
            <a:r>
              <a:rPr lang="fr-FR" sz="2800" dirty="0" smtClean="0">
                <a:solidFill>
                  <a:srgbClr val="000000"/>
                </a:solidFill>
                <a:latin typeface="Calibri"/>
                <a:ea typeface="Times New Roman"/>
                <a:cs typeface="Calibri"/>
              </a:rPr>
              <a:t>.</a:t>
            </a:r>
            <a:endParaRPr lang="fr-FR" sz="2800" dirty="0">
              <a:solidFill>
                <a:srgbClr val="000000"/>
              </a:solidFill>
              <a:latin typeface="Calibri"/>
              <a:ea typeface="Times New Roman"/>
              <a:cs typeface="Calibri"/>
            </a:endParaRPr>
          </a:p>
        </p:txBody>
      </p:sp>
    </p:spTree>
    <p:extLst>
      <p:ext uri="{BB962C8B-B14F-4D97-AF65-F5344CB8AC3E}">
        <p14:creationId xmlns:p14="http://schemas.microsoft.com/office/powerpoint/2010/main" val="30262878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Liberté et égalité en France et en Amérique : la comparaison et ses conséquences</a:t>
            </a:r>
          </a:p>
        </p:txBody>
      </p:sp>
      <p:sp>
        <p:nvSpPr>
          <p:cNvPr id="3" name="Espace réservé du contenu 2"/>
          <p:cNvSpPr>
            <a:spLocks noGrp="1"/>
          </p:cNvSpPr>
          <p:nvPr>
            <p:ph idx="1"/>
          </p:nvPr>
        </p:nvSpPr>
        <p:spPr>
          <a:xfrm>
            <a:off x="457200" y="1539240"/>
            <a:ext cx="8229600" cy="5034280"/>
          </a:xfrm>
        </p:spPr>
        <p:txBody>
          <a:bodyPr>
            <a:noAutofit/>
          </a:bodyPr>
          <a:lstStyle/>
          <a:p>
            <a:pPr>
              <a:lnSpc>
                <a:spcPct val="90000"/>
              </a:lnSpc>
            </a:pPr>
            <a:r>
              <a:rPr lang="fr-FR" sz="2800" dirty="0">
                <a:solidFill>
                  <a:srgbClr val="000000"/>
                </a:solidFill>
                <a:latin typeface="Calibri"/>
                <a:ea typeface="Times New Roman"/>
                <a:cs typeface="Calibri"/>
              </a:rPr>
              <a:t>En Amérique, c’est </a:t>
            </a:r>
            <a:r>
              <a:rPr lang="fr-FR" sz="2800" b="1" dirty="0">
                <a:solidFill>
                  <a:srgbClr val="000000"/>
                </a:solidFill>
                <a:latin typeface="Calibri"/>
                <a:ea typeface="Times New Roman"/>
                <a:cs typeface="Calibri"/>
              </a:rPr>
              <a:t>la liberté qui est plus ancienne</a:t>
            </a:r>
            <a:r>
              <a:rPr lang="fr-FR" sz="2800" dirty="0">
                <a:solidFill>
                  <a:srgbClr val="000000"/>
                </a:solidFill>
                <a:latin typeface="Calibri"/>
                <a:ea typeface="Times New Roman"/>
                <a:cs typeface="Calibri"/>
              </a:rPr>
              <a:t>, ce qui contrecarre quelque peu la tendance à la centralisation.</a:t>
            </a:r>
          </a:p>
          <a:p>
            <a:pPr>
              <a:lnSpc>
                <a:spcPct val="90000"/>
              </a:lnSpc>
            </a:pPr>
            <a:r>
              <a:rPr lang="fr-FR" sz="2800" dirty="0">
                <a:solidFill>
                  <a:srgbClr val="000090"/>
                </a:solidFill>
                <a:latin typeface="Calibri"/>
                <a:ea typeface="Times New Roman"/>
                <a:cs typeface="Calibri"/>
              </a:rPr>
              <a:t>« Le contraire arrive en Europe » </a:t>
            </a:r>
            <a:r>
              <a:rPr lang="fr-FR" sz="2800" dirty="0">
                <a:solidFill>
                  <a:srgbClr val="000000"/>
                </a:solidFill>
                <a:latin typeface="Calibri"/>
                <a:ea typeface="Times New Roman"/>
                <a:cs typeface="Calibri"/>
              </a:rPr>
              <a:t>(p. 108), nous dit Tocqueville, l’égalité ayant d’abord été introduite </a:t>
            </a:r>
            <a:r>
              <a:rPr lang="fr-FR" sz="2800" dirty="0">
                <a:solidFill>
                  <a:srgbClr val="000090"/>
                </a:solidFill>
                <a:latin typeface="Calibri"/>
                <a:ea typeface="Times New Roman"/>
                <a:cs typeface="Calibri"/>
              </a:rPr>
              <a:t>« par le pouvoir absolu et sous l’œil des rois ».</a:t>
            </a:r>
          </a:p>
          <a:p>
            <a:pPr>
              <a:lnSpc>
                <a:spcPct val="90000"/>
              </a:lnSpc>
            </a:pPr>
            <a:r>
              <a:rPr lang="fr-FR" sz="2800" dirty="0">
                <a:solidFill>
                  <a:srgbClr val="000000"/>
                </a:solidFill>
                <a:latin typeface="Calibri"/>
                <a:ea typeface="Times New Roman"/>
                <a:cs typeface="Calibri"/>
              </a:rPr>
              <a:t>De plus, quand l’égalité survient dans les circonstances d’une </a:t>
            </a:r>
            <a:r>
              <a:rPr lang="fr-FR" sz="2800" b="1" dirty="0">
                <a:solidFill>
                  <a:srgbClr val="000000"/>
                </a:solidFill>
                <a:latin typeface="Calibri"/>
                <a:ea typeface="Times New Roman"/>
                <a:cs typeface="Calibri"/>
              </a:rPr>
              <a:t>révolution violente </a:t>
            </a:r>
            <a:r>
              <a:rPr lang="fr-FR" sz="2800" dirty="0">
                <a:solidFill>
                  <a:srgbClr val="000000"/>
                </a:solidFill>
                <a:latin typeface="Calibri"/>
                <a:ea typeface="Times New Roman"/>
                <a:cs typeface="Calibri"/>
              </a:rPr>
              <a:t>qui</a:t>
            </a:r>
            <a:r>
              <a:rPr lang="fr-FR" sz="2800" b="1" dirty="0">
                <a:solidFill>
                  <a:srgbClr val="000000"/>
                </a:solidFill>
                <a:latin typeface="Calibri"/>
                <a:ea typeface="Times New Roman"/>
                <a:cs typeface="Calibri"/>
              </a:rPr>
              <a:t> </a:t>
            </a:r>
            <a:r>
              <a:rPr lang="fr-FR" sz="2800" dirty="0">
                <a:solidFill>
                  <a:srgbClr val="000000"/>
                </a:solidFill>
                <a:latin typeface="Calibri"/>
                <a:ea typeface="Times New Roman"/>
                <a:cs typeface="Calibri"/>
              </a:rPr>
              <a:t>balaie les pouvoirs intermédiaires, comme pour Tocqueville ce fut le cas en France, alors la centralisation du pouvoir est d’autant plus forte, ce qui explique que Napoléon ait pu s’imposer.</a:t>
            </a:r>
          </a:p>
        </p:txBody>
      </p:sp>
    </p:spTree>
    <p:extLst>
      <p:ext uri="{BB962C8B-B14F-4D97-AF65-F5344CB8AC3E}">
        <p14:creationId xmlns:p14="http://schemas.microsoft.com/office/powerpoint/2010/main" val="21710956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conséquences de la Révolution française sur la centralisation du pouvoir</a:t>
            </a:r>
          </a:p>
        </p:txBody>
      </p:sp>
      <p:sp>
        <p:nvSpPr>
          <p:cNvPr id="3" name="Espace réservé du contenu 2"/>
          <p:cNvSpPr>
            <a:spLocks noGrp="1"/>
          </p:cNvSpPr>
          <p:nvPr>
            <p:ph idx="1"/>
          </p:nvPr>
        </p:nvSpPr>
        <p:spPr>
          <a:xfrm>
            <a:off x="457200" y="1600200"/>
            <a:ext cx="8229600" cy="4973320"/>
          </a:xfrm>
        </p:spPr>
        <p:txBody>
          <a:bodyPr>
            <a:noAutofit/>
          </a:bodyPr>
          <a:lstStyle/>
          <a:p>
            <a:r>
              <a:rPr lang="fr-FR" sz="2800" dirty="0" smtClean="0">
                <a:latin typeface="Calibri"/>
                <a:ea typeface="Times New Roman"/>
                <a:cs typeface="Calibri"/>
              </a:rPr>
              <a:t>De surcro</a:t>
            </a:r>
            <a:r>
              <a:rPr lang="fr-FR" sz="2800" dirty="0" smtClean="0">
                <a:latin typeface="Calibri"/>
                <a:ea typeface="Times New Roman"/>
                <a:cs typeface="Calibri"/>
              </a:rPr>
              <a:t>ît, une révolution violente induit une aspiration populaire à un retour massif à l’ordre.</a:t>
            </a:r>
            <a:endParaRPr lang="fr-FR" sz="2800" dirty="0" smtClean="0">
              <a:latin typeface="Calibri"/>
              <a:ea typeface="Times New Roman"/>
              <a:cs typeface="Calibri"/>
            </a:endParaRPr>
          </a:p>
          <a:p>
            <a:pPr marL="0" indent="0">
              <a:buNone/>
            </a:pPr>
            <a:r>
              <a:rPr lang="fr-FR" sz="2800" dirty="0" smtClean="0">
                <a:solidFill>
                  <a:srgbClr val="000090"/>
                </a:solidFill>
                <a:latin typeface="Calibri"/>
                <a:ea typeface="Times New Roman"/>
                <a:cs typeface="Calibri"/>
              </a:rPr>
              <a:t>« </a:t>
            </a:r>
            <a:r>
              <a:rPr lang="fr-FR" sz="2800" dirty="0">
                <a:solidFill>
                  <a:srgbClr val="000090"/>
                </a:solidFill>
                <a:latin typeface="Calibri"/>
                <a:ea typeface="Times New Roman"/>
                <a:cs typeface="Calibri"/>
              </a:rPr>
              <a:t>Un peuple n’est donc jamais si disposé à accroître les attributions du pouvoir central qu’au sortir d’une révolution longue et sanglante qui, après avoir arraché les biens des mains de leurs anciens possesseurs, a ébranlé toutes les croyances, rempli la nation de haines furieuses, d’intérêts opposés et de factions contraires. Le goût de la tranquillité devient alors une passion aveuglante, et les citoyens sont sujets à s’éprendre d’un amour très désordonné pour l’ordre. </a:t>
            </a:r>
            <a:r>
              <a:rPr lang="fr-FR" sz="2800" dirty="0" smtClean="0">
                <a:solidFill>
                  <a:srgbClr val="000090"/>
                </a:solidFill>
                <a:latin typeface="Calibri"/>
                <a:ea typeface="Times New Roman"/>
                <a:cs typeface="Calibri"/>
              </a:rPr>
              <a:t>»</a:t>
            </a:r>
            <a:endParaRPr lang="fr-FR" sz="2800" dirty="0">
              <a:solidFill>
                <a:srgbClr val="000090"/>
              </a:solidFill>
              <a:latin typeface="Calibri"/>
              <a:ea typeface="Times New Roman"/>
              <a:cs typeface="Calibri"/>
            </a:endParaRPr>
          </a:p>
        </p:txBody>
      </p:sp>
    </p:spTree>
    <p:extLst>
      <p:ext uri="{BB962C8B-B14F-4D97-AF65-F5344CB8AC3E}">
        <p14:creationId xmlns:p14="http://schemas.microsoft.com/office/powerpoint/2010/main" val="21206880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conclusions de la réflexion de Tocqueville sur la Révolution française</a:t>
            </a:r>
          </a:p>
        </p:txBody>
      </p:sp>
      <p:sp>
        <p:nvSpPr>
          <p:cNvPr id="3" name="Espace réservé du contenu 2"/>
          <p:cNvSpPr>
            <a:spLocks noGrp="1"/>
          </p:cNvSpPr>
          <p:nvPr>
            <p:ph idx="1"/>
          </p:nvPr>
        </p:nvSpPr>
        <p:spPr>
          <a:xfrm>
            <a:off x="260617" y="1615240"/>
            <a:ext cx="8622765" cy="5137484"/>
          </a:xfrm>
        </p:spPr>
        <p:txBody>
          <a:bodyPr>
            <a:noAutofit/>
          </a:bodyPr>
          <a:lstStyle/>
          <a:p>
            <a:r>
              <a:rPr lang="fr-FR" sz="2800" dirty="0"/>
              <a:t>Les différents facteurs qui expliquent la Révolution française, selon Tocqueville (voir </a:t>
            </a:r>
            <a:r>
              <a:rPr lang="fr-FR" sz="2800" dirty="0" smtClean="0"/>
              <a:t>le dernier </a:t>
            </a:r>
            <a:r>
              <a:rPr lang="fr-FR" sz="2800" dirty="0"/>
              <a:t>chapitre de </a:t>
            </a:r>
            <a:r>
              <a:rPr lang="fr-FR" sz="2800" i="1" dirty="0"/>
              <a:t>L’Ancien Régime et la Révolution</a:t>
            </a:r>
            <a:r>
              <a:rPr lang="fr-FR" sz="2800" dirty="0"/>
              <a:t>) :</a:t>
            </a:r>
          </a:p>
          <a:p>
            <a:pPr lvl="1"/>
            <a:r>
              <a:rPr lang="fr-FR" dirty="0"/>
              <a:t>La perte de pouvoir politique et l’isolement de la </a:t>
            </a:r>
            <a:r>
              <a:rPr lang="fr-FR" dirty="0" smtClean="0"/>
              <a:t>noblesse</a:t>
            </a:r>
            <a:r>
              <a:rPr lang="fr-FR" dirty="0"/>
              <a:t>, mais </a:t>
            </a:r>
            <a:r>
              <a:rPr lang="fr-FR" dirty="0" smtClean="0"/>
              <a:t>le maintien </a:t>
            </a:r>
            <a:r>
              <a:rPr lang="fr-FR" dirty="0"/>
              <a:t>de ses privilèges, notamment immunités pécuniaires, ont rendu insupportables de tels privilèges.</a:t>
            </a:r>
          </a:p>
          <a:p>
            <a:pPr lvl="1"/>
            <a:r>
              <a:rPr lang="fr-FR" dirty="0"/>
              <a:t>La destruction des pouvoirs locaux par le pouvoir centralisé situé à Paris, a rendu l’ensemble de la France particulièrement </a:t>
            </a:r>
            <a:r>
              <a:rPr lang="fr-FR" dirty="0" smtClean="0"/>
              <a:t>sensible à </a:t>
            </a:r>
            <a:r>
              <a:rPr lang="fr-FR" dirty="0"/>
              <a:t>l’effet d’une révolte parisienne</a:t>
            </a:r>
            <a:r>
              <a:rPr lang="fr-FR" dirty="0" smtClean="0"/>
              <a:t>.</a:t>
            </a:r>
            <a:endParaRPr lang="en-US" dirty="0"/>
          </a:p>
        </p:txBody>
      </p:sp>
    </p:spTree>
    <p:extLst>
      <p:ext uri="{BB962C8B-B14F-4D97-AF65-F5344CB8AC3E}">
        <p14:creationId xmlns:p14="http://schemas.microsoft.com/office/powerpoint/2010/main" val="13468609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conclusions de la réflexion de Tocqueville sur la Révolution française</a:t>
            </a:r>
          </a:p>
        </p:txBody>
      </p:sp>
      <p:sp>
        <p:nvSpPr>
          <p:cNvPr id="3" name="Espace réservé du contenu 2"/>
          <p:cNvSpPr>
            <a:spLocks noGrp="1"/>
          </p:cNvSpPr>
          <p:nvPr>
            <p:ph idx="1"/>
          </p:nvPr>
        </p:nvSpPr>
        <p:spPr>
          <a:xfrm>
            <a:off x="260617" y="1533960"/>
            <a:ext cx="8622765" cy="5137484"/>
          </a:xfrm>
        </p:spPr>
        <p:txBody>
          <a:bodyPr>
            <a:noAutofit/>
          </a:bodyPr>
          <a:lstStyle/>
          <a:p>
            <a:pPr lvl="1">
              <a:lnSpc>
                <a:spcPct val="90000"/>
              </a:lnSpc>
            </a:pPr>
            <a:r>
              <a:rPr lang="fr-FR" dirty="0" smtClean="0"/>
              <a:t>Une situation d’isolement de paysans, sur lesquels repose une grande partie de la charge fiscale </a:t>
            </a:r>
            <a:r>
              <a:rPr lang="fr-FR" dirty="0"/>
              <a:t>q</a:t>
            </a:r>
            <a:r>
              <a:rPr lang="fr-FR" dirty="0" smtClean="0"/>
              <a:t>ui augmente au XVIIIe siècle. Les bourgeois s’enrichissent, mais ont peu de contact avec la noblesse. Le rôle politique de la noblesse décline.</a:t>
            </a:r>
          </a:p>
          <a:p>
            <a:pPr lvl="1">
              <a:lnSpc>
                <a:spcPct val="90000"/>
              </a:lnSpc>
            </a:pPr>
            <a:r>
              <a:rPr lang="fr-FR" dirty="0" smtClean="0"/>
              <a:t>La philosophie politique abstraite exerce une forte influence sur l’ensemble de la population, sans contrepartie pratique associée à une classe politique en exercice, du fait de la disparition de toute vie politique.</a:t>
            </a:r>
          </a:p>
          <a:p>
            <a:pPr lvl="1">
              <a:lnSpc>
                <a:spcPct val="90000"/>
              </a:lnSpc>
            </a:pPr>
            <a:r>
              <a:rPr lang="fr-FR" dirty="0" smtClean="0"/>
              <a:t>L’Eglise est associée à l’ordre ancien qu’il faut détruire. Sa propension stabilisatrice de l’ordre social donc est neutralisée.</a:t>
            </a:r>
            <a:endParaRPr lang="fr-FR" dirty="0"/>
          </a:p>
        </p:txBody>
      </p:sp>
    </p:spTree>
    <p:extLst>
      <p:ext uri="{BB962C8B-B14F-4D97-AF65-F5344CB8AC3E}">
        <p14:creationId xmlns:p14="http://schemas.microsoft.com/office/powerpoint/2010/main" val="3709346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smtClean="0"/>
              <a:t>Un milieu familial légitimiste, une attention personnelle aux idéaux des Lumières</a:t>
            </a:r>
            <a:endParaRPr lang="fr-FR" sz="3200" dirty="0"/>
          </a:p>
        </p:txBody>
      </p:sp>
      <p:sp>
        <p:nvSpPr>
          <p:cNvPr id="3" name="Espace réservé du contenu 2"/>
          <p:cNvSpPr>
            <a:spLocks noGrp="1"/>
          </p:cNvSpPr>
          <p:nvPr>
            <p:ph idx="1"/>
          </p:nvPr>
        </p:nvSpPr>
        <p:spPr>
          <a:xfrm>
            <a:off x="457200" y="1629196"/>
            <a:ext cx="8229600" cy="4914284"/>
          </a:xfrm>
        </p:spPr>
        <p:txBody>
          <a:bodyPr>
            <a:normAutofit lnSpcReduction="10000"/>
          </a:bodyPr>
          <a:lstStyle/>
          <a:p>
            <a:r>
              <a:rPr lang="fr-FR" sz="3000" dirty="0" smtClean="0"/>
              <a:t>Bien que de sensibilité royaliste, </a:t>
            </a:r>
            <a:r>
              <a:rPr lang="fr-FR" sz="3000" b="1" dirty="0" smtClean="0"/>
              <a:t>légitimiste</a:t>
            </a:r>
            <a:r>
              <a:rPr lang="fr-FR" sz="3000" dirty="0" smtClean="0"/>
              <a:t>, par son milieu, Tocqueville est marqué par sa lecture adolescente des philosophes des Lumières et par leur défense de l’idée de </a:t>
            </a:r>
            <a:r>
              <a:rPr lang="fr-FR" sz="3000" b="1" dirty="0" smtClean="0"/>
              <a:t>liberté</a:t>
            </a:r>
            <a:r>
              <a:rPr lang="fr-FR" sz="3000" dirty="0" smtClean="0"/>
              <a:t>.</a:t>
            </a:r>
          </a:p>
          <a:p>
            <a:r>
              <a:rPr lang="fr-FR" sz="3000" dirty="0" smtClean="0"/>
              <a:t>Il se rend compte de </a:t>
            </a:r>
            <a:r>
              <a:rPr lang="fr-FR" sz="3000" b="1" dirty="0" smtClean="0"/>
              <a:t>l’anachronisme des valeurs aristocratiques.</a:t>
            </a:r>
          </a:p>
          <a:p>
            <a:r>
              <a:rPr lang="fr-FR" sz="3000" dirty="0" smtClean="0"/>
              <a:t>En 1827, sous </a:t>
            </a:r>
            <a:r>
              <a:rPr lang="fr-FR" sz="3000" b="1" dirty="0" smtClean="0"/>
              <a:t>Charles X</a:t>
            </a:r>
            <a:r>
              <a:rPr lang="fr-FR" sz="3000" dirty="0" smtClean="0"/>
              <a:t>, il commence une carrière au tribunal de Versailles, qui fait suite à des </a:t>
            </a:r>
            <a:r>
              <a:rPr lang="fr-FR" sz="3000" b="1" dirty="0" smtClean="0"/>
              <a:t>études de droit </a:t>
            </a:r>
            <a:r>
              <a:rPr lang="fr-FR" sz="3000" dirty="0" smtClean="0"/>
              <a:t>et à ce qu’on appelait « le Grand Tour », un voyage en Europe sur les lieux de culture.</a:t>
            </a:r>
          </a:p>
          <a:p>
            <a:endParaRPr lang="fr-FR" dirty="0"/>
          </a:p>
        </p:txBody>
      </p:sp>
    </p:spTree>
    <p:extLst>
      <p:ext uri="{BB962C8B-B14F-4D97-AF65-F5344CB8AC3E}">
        <p14:creationId xmlns:p14="http://schemas.microsoft.com/office/powerpoint/2010/main" val="38810868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Les conclusions de la réflexion de Tocqueville sur la Révolution française</a:t>
            </a:r>
          </a:p>
        </p:txBody>
      </p:sp>
      <p:sp>
        <p:nvSpPr>
          <p:cNvPr id="3" name="Espace réservé du contenu 2"/>
          <p:cNvSpPr>
            <a:spLocks noGrp="1"/>
          </p:cNvSpPr>
          <p:nvPr>
            <p:ph idx="1"/>
          </p:nvPr>
        </p:nvSpPr>
        <p:spPr>
          <a:xfrm>
            <a:off x="457200" y="1600200"/>
            <a:ext cx="8138160" cy="5257800"/>
          </a:xfrm>
        </p:spPr>
        <p:txBody>
          <a:bodyPr>
            <a:normAutofit/>
          </a:bodyPr>
          <a:lstStyle/>
          <a:p>
            <a:r>
              <a:rPr lang="fr-FR" sz="2800" dirty="0"/>
              <a:t>Dans cette configuration, en France, la haine de l’inégalité était plus enracinée que la passion </a:t>
            </a:r>
            <a:r>
              <a:rPr lang="fr-FR" sz="2800" dirty="0" smtClean="0"/>
              <a:t>révolutionnaire récente </a:t>
            </a:r>
            <a:r>
              <a:rPr lang="fr-FR" sz="2800" dirty="0"/>
              <a:t>de la liberté, selon Tocqueville.</a:t>
            </a:r>
          </a:p>
          <a:p>
            <a:r>
              <a:rPr lang="fr-FR" sz="2800" dirty="0"/>
              <a:t>Il y aurait donc un primat de l’égalité sur la liberté qui est un risque en démocratie, mais qui </a:t>
            </a:r>
            <a:r>
              <a:rPr lang="fr-FR" sz="2800" dirty="0" smtClean="0"/>
              <a:t>se trouve surdéterminé </a:t>
            </a:r>
            <a:r>
              <a:rPr lang="fr-FR" sz="2800" dirty="0"/>
              <a:t>par la situation historique française</a:t>
            </a:r>
            <a:r>
              <a:rPr lang="fr-FR" sz="2800" dirty="0" smtClean="0"/>
              <a:t>.</a:t>
            </a:r>
            <a:endParaRPr lang="fr-FR" sz="2800" dirty="0"/>
          </a:p>
        </p:txBody>
      </p:sp>
    </p:spTree>
    <p:extLst>
      <p:ext uri="{BB962C8B-B14F-4D97-AF65-F5344CB8AC3E}">
        <p14:creationId xmlns:p14="http://schemas.microsoft.com/office/powerpoint/2010/main" val="32234332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 risque accru de despotisme en France, qui s’est avéré avec Napoléon</a:t>
            </a:r>
          </a:p>
        </p:txBody>
      </p:sp>
      <p:sp>
        <p:nvSpPr>
          <p:cNvPr id="4" name="Rectangle 3"/>
          <p:cNvSpPr/>
          <p:nvPr/>
        </p:nvSpPr>
        <p:spPr>
          <a:xfrm>
            <a:off x="609600" y="2427019"/>
            <a:ext cx="8077200" cy="2677656"/>
          </a:xfrm>
          <a:prstGeom prst="rect">
            <a:avLst/>
          </a:prstGeom>
          <a:solidFill>
            <a:srgbClr val="7F7F7F"/>
          </a:solidFill>
        </p:spPr>
        <p:txBody>
          <a:bodyPr wrap="square">
            <a:spAutoFit/>
          </a:bodyPr>
          <a:lstStyle/>
          <a:p>
            <a:pPr>
              <a:buFont typeface="Wingdings" charset="0"/>
              <a:buChar char="à"/>
            </a:pPr>
            <a:r>
              <a:rPr lang="fr-FR" sz="2800" dirty="0">
                <a:solidFill>
                  <a:srgbClr val="FFFFFF"/>
                </a:solidFill>
                <a:ea typeface="Times New Roman"/>
                <a:cs typeface="Calibri"/>
              </a:rPr>
              <a:t>Autrement dit, </a:t>
            </a:r>
            <a:r>
              <a:rPr lang="fr-FR" sz="2800" b="1" dirty="0">
                <a:solidFill>
                  <a:srgbClr val="FFFFFF"/>
                </a:solidFill>
                <a:ea typeface="Times New Roman"/>
                <a:cs typeface="Calibri"/>
              </a:rPr>
              <a:t>quand un peuple n’a pas déjà connu la liberté, la démocratie s’installe sur une base fragile.</a:t>
            </a:r>
          </a:p>
          <a:p>
            <a:pPr>
              <a:buFont typeface="Wingdings" charset="0"/>
              <a:buChar char="à"/>
            </a:pPr>
            <a:r>
              <a:rPr lang="fr-FR" sz="2800" b="1" dirty="0">
                <a:solidFill>
                  <a:srgbClr val="FFFFFF"/>
                </a:solidFill>
                <a:ea typeface="Times New Roman"/>
                <a:cs typeface="Calibri"/>
              </a:rPr>
              <a:t>Elle peut facilement virer au despotisme.</a:t>
            </a:r>
          </a:p>
          <a:p>
            <a:pPr>
              <a:buFont typeface="Wingdings" charset="0"/>
              <a:buChar char="à"/>
            </a:pPr>
            <a:r>
              <a:rPr lang="fr-FR" sz="2800" dirty="0">
                <a:solidFill>
                  <a:srgbClr val="FFFFFF"/>
                </a:solidFill>
                <a:ea typeface="Times New Roman"/>
                <a:cs typeface="Calibri"/>
              </a:rPr>
              <a:t>Ce risque est accru par un épisode révolutionnaires qui détruit </a:t>
            </a:r>
            <a:r>
              <a:rPr lang="fr-FR" sz="2800" b="1" dirty="0">
                <a:solidFill>
                  <a:srgbClr val="FFFFFF"/>
                </a:solidFill>
                <a:ea typeface="Times New Roman"/>
                <a:cs typeface="Calibri"/>
              </a:rPr>
              <a:t>les corps intermédiaires anciens.</a:t>
            </a:r>
          </a:p>
        </p:txBody>
      </p:sp>
    </p:spTree>
    <p:extLst>
      <p:ext uri="{BB962C8B-B14F-4D97-AF65-F5344CB8AC3E}">
        <p14:creationId xmlns:p14="http://schemas.microsoft.com/office/powerpoint/2010/main" val="3295879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liberté politique comme correctif à l’excès d’égalité</a:t>
            </a:r>
          </a:p>
        </p:txBody>
      </p:sp>
      <p:sp>
        <p:nvSpPr>
          <p:cNvPr id="3" name="Espace réservé du contenu 2"/>
          <p:cNvSpPr>
            <a:spLocks noGrp="1"/>
          </p:cNvSpPr>
          <p:nvPr>
            <p:ph idx="1"/>
          </p:nvPr>
        </p:nvSpPr>
        <p:spPr>
          <a:xfrm>
            <a:off x="457200" y="1600200"/>
            <a:ext cx="8229600" cy="5095240"/>
          </a:xfrm>
        </p:spPr>
        <p:txBody>
          <a:bodyPr>
            <a:normAutofit fontScale="92500" lnSpcReduction="20000"/>
          </a:bodyPr>
          <a:lstStyle/>
          <a:p>
            <a:r>
              <a:rPr lang="fr-FR" dirty="0"/>
              <a:t>Tocqueville valorise l’implication des Américains dans la politique à l’échelon local</a:t>
            </a:r>
            <a:r>
              <a:rPr lang="fr-FR" dirty="0" smtClean="0"/>
              <a:t>.</a:t>
            </a:r>
          </a:p>
          <a:p>
            <a:r>
              <a:rPr lang="fr-FR" dirty="0" smtClean="0"/>
              <a:t>Ainsi, la liberté politique serait un remède, et non un mal, rétorque-t-il à ses interlocuteurs conservateurs.</a:t>
            </a:r>
            <a:endParaRPr lang="fr-FR" dirty="0"/>
          </a:p>
          <a:p>
            <a:pPr marL="0" indent="0">
              <a:buNone/>
            </a:pPr>
            <a:r>
              <a:rPr lang="fr-FR" dirty="0">
                <a:solidFill>
                  <a:srgbClr val="000090"/>
                </a:solidFill>
              </a:rPr>
              <a:t>« Beaucoup de gens en France considèrent l’égalité des conditions comme un premier mal, et la liberté politique comme un second. Quand il sont forcés de subir l’une, ils s’efforcent du moins d’échapper à l’autre. Et moi, je dis que, pour combattre les maux </a:t>
            </a:r>
            <a:r>
              <a:rPr lang="fr-FR" dirty="0" smtClean="0">
                <a:solidFill>
                  <a:srgbClr val="000090"/>
                </a:solidFill>
              </a:rPr>
              <a:t>que l’égalité </a:t>
            </a:r>
            <a:r>
              <a:rPr lang="fr-FR" dirty="0">
                <a:solidFill>
                  <a:srgbClr val="000090"/>
                </a:solidFill>
              </a:rPr>
              <a:t>peut produire, il n’y </a:t>
            </a:r>
            <a:r>
              <a:rPr lang="fr-FR" dirty="0" smtClean="0">
                <a:solidFill>
                  <a:srgbClr val="000090"/>
                </a:solidFill>
              </a:rPr>
              <a:t>a qu’un </a:t>
            </a:r>
            <a:r>
              <a:rPr lang="fr-FR" dirty="0">
                <a:solidFill>
                  <a:srgbClr val="000090"/>
                </a:solidFill>
              </a:rPr>
              <a:t>remède efficace : c’est la liberté politique » (</a:t>
            </a:r>
            <a:r>
              <a:rPr lang="fr-FR" i="1" dirty="0">
                <a:solidFill>
                  <a:srgbClr val="000090"/>
                </a:solidFill>
              </a:rPr>
              <a:t>DA</a:t>
            </a:r>
            <a:r>
              <a:rPr lang="fr-FR" dirty="0">
                <a:solidFill>
                  <a:srgbClr val="000090"/>
                </a:solidFill>
              </a:rPr>
              <a:t>, tome II, partie II, chap. 3)</a:t>
            </a:r>
          </a:p>
        </p:txBody>
      </p:sp>
    </p:spTree>
    <p:extLst>
      <p:ext uri="{BB962C8B-B14F-4D97-AF65-F5344CB8AC3E}">
        <p14:creationId xmlns:p14="http://schemas.microsoft.com/office/powerpoint/2010/main" val="40009405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rôle clé des associations en démocratie</a:t>
            </a:r>
          </a:p>
        </p:txBody>
      </p:sp>
      <p:sp>
        <p:nvSpPr>
          <p:cNvPr id="3" name="Espace réservé du contenu 2"/>
          <p:cNvSpPr>
            <a:spLocks noGrp="1"/>
          </p:cNvSpPr>
          <p:nvPr>
            <p:ph idx="1"/>
          </p:nvPr>
        </p:nvSpPr>
        <p:spPr>
          <a:xfrm>
            <a:off x="314960" y="1569720"/>
            <a:ext cx="8554720" cy="5257800"/>
          </a:xfrm>
        </p:spPr>
        <p:txBody>
          <a:bodyPr>
            <a:noAutofit/>
          </a:bodyPr>
          <a:lstStyle/>
          <a:p>
            <a:pPr>
              <a:lnSpc>
                <a:spcPct val="90000"/>
              </a:lnSpc>
            </a:pPr>
            <a:r>
              <a:rPr lang="fr-FR" sz="2800" dirty="0">
                <a:solidFill>
                  <a:srgbClr val="000000"/>
                </a:solidFill>
                <a:latin typeface="Calibri"/>
                <a:ea typeface="Times New Roman"/>
                <a:cs typeface="Calibri"/>
              </a:rPr>
              <a:t>Tocqueville explique qu’en effet, il y a une ancienne tradition de liberté en Amérique, contrairement à l’Europe.</a:t>
            </a:r>
          </a:p>
          <a:p>
            <a:pPr>
              <a:lnSpc>
                <a:spcPct val="90000"/>
              </a:lnSpc>
            </a:pPr>
            <a:r>
              <a:rPr lang="fr-FR" sz="2800" dirty="0">
                <a:solidFill>
                  <a:srgbClr val="000000"/>
                </a:solidFill>
                <a:latin typeface="Calibri"/>
                <a:ea typeface="Times New Roman"/>
                <a:cs typeface="Calibri"/>
              </a:rPr>
              <a:t>Les </a:t>
            </a:r>
            <a:r>
              <a:rPr lang="fr-FR" sz="2800" b="1" dirty="0">
                <a:solidFill>
                  <a:srgbClr val="000000"/>
                </a:solidFill>
                <a:latin typeface="Calibri"/>
                <a:ea typeface="Times New Roman"/>
                <a:cs typeface="Calibri"/>
              </a:rPr>
              <a:t>associations</a:t>
            </a:r>
            <a:r>
              <a:rPr lang="fr-FR" sz="2800" dirty="0">
                <a:solidFill>
                  <a:srgbClr val="000000"/>
                </a:solidFill>
                <a:latin typeface="Calibri"/>
                <a:ea typeface="Times New Roman"/>
                <a:cs typeface="Calibri"/>
              </a:rPr>
              <a:t> jouent en Amérique le rôle de pouvoirs intermédiaires, qui limitent le rôle du pouvoir central sans détruire l’ordre.</a:t>
            </a:r>
          </a:p>
          <a:p>
            <a:pPr>
              <a:lnSpc>
                <a:spcPct val="90000"/>
              </a:lnSpc>
            </a:pPr>
            <a:r>
              <a:rPr lang="fr-FR" sz="2800" dirty="0">
                <a:solidFill>
                  <a:srgbClr val="000000"/>
                </a:solidFill>
                <a:latin typeface="Calibri"/>
                <a:ea typeface="Times New Roman"/>
                <a:cs typeface="Calibri"/>
              </a:rPr>
              <a:t>Elles ont une double fonction :</a:t>
            </a:r>
          </a:p>
          <a:p>
            <a:pPr lvl="1">
              <a:lnSpc>
                <a:spcPct val="90000"/>
              </a:lnSpc>
            </a:pPr>
            <a:r>
              <a:rPr lang="fr-FR" dirty="0">
                <a:solidFill>
                  <a:srgbClr val="000000"/>
                </a:solidFill>
                <a:latin typeface="Calibri"/>
                <a:ea typeface="Times New Roman"/>
                <a:cs typeface="Calibri"/>
              </a:rPr>
              <a:t>Les </a:t>
            </a:r>
            <a:r>
              <a:rPr lang="fr-FR" b="1" dirty="0">
                <a:solidFill>
                  <a:srgbClr val="000000"/>
                </a:solidFill>
                <a:latin typeface="Calibri"/>
                <a:ea typeface="Times New Roman"/>
                <a:cs typeface="Calibri"/>
              </a:rPr>
              <a:t>associations politiques </a:t>
            </a:r>
            <a:r>
              <a:rPr lang="fr-FR" dirty="0">
                <a:solidFill>
                  <a:srgbClr val="000000"/>
                </a:solidFill>
                <a:latin typeface="Calibri"/>
                <a:ea typeface="Times New Roman"/>
                <a:cs typeface="Calibri"/>
              </a:rPr>
              <a:t>jouent un rôle de contre-pouvoir.</a:t>
            </a:r>
          </a:p>
          <a:p>
            <a:pPr lvl="1">
              <a:lnSpc>
                <a:spcPct val="90000"/>
              </a:lnSpc>
            </a:pPr>
            <a:r>
              <a:rPr lang="fr-FR" dirty="0">
                <a:solidFill>
                  <a:srgbClr val="000000"/>
                </a:solidFill>
                <a:latin typeface="Calibri"/>
                <a:ea typeface="Times New Roman"/>
                <a:cs typeface="Calibri"/>
              </a:rPr>
              <a:t>Les </a:t>
            </a:r>
            <a:r>
              <a:rPr lang="fr-FR" b="1" dirty="0">
                <a:solidFill>
                  <a:srgbClr val="000000"/>
                </a:solidFill>
                <a:latin typeface="Calibri"/>
                <a:ea typeface="Times New Roman"/>
                <a:cs typeface="Calibri"/>
              </a:rPr>
              <a:t>associations civiles </a:t>
            </a:r>
            <a:r>
              <a:rPr lang="fr-FR" dirty="0">
                <a:solidFill>
                  <a:srgbClr val="000000"/>
                </a:solidFill>
                <a:latin typeface="Calibri"/>
                <a:ea typeface="Times New Roman"/>
                <a:cs typeface="Calibri"/>
              </a:rPr>
              <a:t>permettent de contrebalancer l’isolement dû à l’individualisme (voir texte p. 246-248, </a:t>
            </a:r>
            <a:r>
              <a:rPr lang="fr-FR" i="1" dirty="0">
                <a:solidFill>
                  <a:srgbClr val="000000"/>
                </a:solidFill>
                <a:latin typeface="Calibri"/>
                <a:ea typeface="Times New Roman"/>
                <a:cs typeface="Calibri"/>
              </a:rPr>
              <a:t>DA</a:t>
            </a:r>
            <a:r>
              <a:rPr lang="fr-FR" dirty="0">
                <a:solidFill>
                  <a:srgbClr val="000000"/>
                </a:solidFill>
                <a:latin typeface="Calibri"/>
                <a:ea typeface="Times New Roman"/>
                <a:cs typeface="Calibri"/>
              </a:rPr>
              <a:t>, tome II, partie II, chap. 2).</a:t>
            </a:r>
          </a:p>
        </p:txBody>
      </p:sp>
    </p:spTree>
    <p:extLst>
      <p:ext uri="{BB962C8B-B14F-4D97-AF65-F5344CB8AC3E}">
        <p14:creationId xmlns:p14="http://schemas.microsoft.com/office/powerpoint/2010/main" val="36241352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Tocqueville, un penseur des associations</a:t>
            </a:r>
          </a:p>
        </p:txBody>
      </p:sp>
      <p:sp>
        <p:nvSpPr>
          <p:cNvPr id="3" name="Espace réservé du contenu 2"/>
          <p:cNvSpPr>
            <a:spLocks noGrp="1"/>
          </p:cNvSpPr>
          <p:nvPr>
            <p:ph idx="1"/>
          </p:nvPr>
        </p:nvSpPr>
        <p:spPr>
          <a:xfrm>
            <a:off x="457200" y="1671320"/>
            <a:ext cx="8310880" cy="4759960"/>
          </a:xfrm>
          <a:solidFill>
            <a:srgbClr val="7F7F7F"/>
          </a:solidFill>
        </p:spPr>
        <p:txBody>
          <a:bodyPr>
            <a:noAutofit/>
          </a:bodyPr>
          <a:lstStyle/>
          <a:p>
            <a:pPr>
              <a:lnSpc>
                <a:spcPct val="90000"/>
              </a:lnSpc>
              <a:buFont typeface="Wingdings" charset="0"/>
              <a:buChar char="à"/>
            </a:pPr>
            <a:r>
              <a:rPr lang="fr-FR" sz="3000" dirty="0">
                <a:solidFill>
                  <a:schemeClr val="bg1"/>
                </a:solidFill>
                <a:ea typeface="Times New Roman"/>
                <a:cs typeface="Calibri"/>
              </a:rPr>
              <a:t>La thèse de Tocqueville est la suivante : en démocratie, les individus ne sont </a:t>
            </a:r>
            <a:r>
              <a:rPr lang="fr-FR" sz="3000" b="1" dirty="0">
                <a:solidFill>
                  <a:schemeClr val="bg1"/>
                </a:solidFill>
                <a:ea typeface="Times New Roman"/>
                <a:cs typeface="Calibri"/>
              </a:rPr>
              <a:t>pas assez forts </a:t>
            </a:r>
            <a:r>
              <a:rPr lang="fr-FR" sz="3000" dirty="0">
                <a:solidFill>
                  <a:schemeClr val="bg1"/>
                </a:solidFill>
                <a:ea typeface="Times New Roman"/>
                <a:cs typeface="Calibri"/>
              </a:rPr>
              <a:t>seuls pour mener certaines entreprises, ils ont donc besoin de s’associer. Les puissants aristocrates n’avaient pas ce problème.</a:t>
            </a:r>
            <a:endParaRPr lang="fr-FR" sz="3000" dirty="0">
              <a:solidFill>
                <a:schemeClr val="bg1"/>
              </a:solidFill>
            </a:endParaRPr>
          </a:p>
          <a:p>
            <a:pPr>
              <a:lnSpc>
                <a:spcPct val="90000"/>
              </a:lnSpc>
              <a:buFont typeface="Wingdings" charset="0"/>
              <a:buChar char="à"/>
            </a:pPr>
            <a:r>
              <a:rPr lang="fr-FR" sz="3000" dirty="0">
                <a:solidFill>
                  <a:schemeClr val="bg1"/>
                </a:solidFill>
              </a:rPr>
              <a:t>Les associations servent de</a:t>
            </a:r>
            <a:r>
              <a:rPr lang="fr-FR" sz="3000" b="1" dirty="0">
                <a:solidFill>
                  <a:schemeClr val="bg1"/>
                </a:solidFill>
              </a:rPr>
              <a:t> correctif à l’individualisme </a:t>
            </a:r>
            <a:r>
              <a:rPr lang="fr-FR" sz="3000" dirty="0">
                <a:solidFill>
                  <a:schemeClr val="bg1"/>
                </a:solidFill>
              </a:rPr>
              <a:t>et de </a:t>
            </a:r>
            <a:r>
              <a:rPr lang="fr-FR" sz="3000" b="1" dirty="0">
                <a:solidFill>
                  <a:schemeClr val="bg1"/>
                </a:solidFill>
              </a:rPr>
              <a:t>rempart à la tyrannie </a:t>
            </a:r>
            <a:r>
              <a:rPr lang="fr-FR" sz="3000" dirty="0">
                <a:solidFill>
                  <a:schemeClr val="bg1"/>
                </a:solidFill>
              </a:rPr>
              <a:t>étatique, elles jouent donc un rôle considérable en démocratie, selon Tocqueville. </a:t>
            </a:r>
          </a:p>
          <a:p>
            <a:pPr>
              <a:lnSpc>
                <a:spcPct val="90000"/>
              </a:lnSpc>
              <a:buFont typeface="Wingdings" charset="0"/>
              <a:buChar char="à"/>
            </a:pPr>
            <a:r>
              <a:rPr lang="fr-FR" sz="3000" dirty="0">
                <a:solidFill>
                  <a:schemeClr val="bg1"/>
                </a:solidFill>
              </a:rPr>
              <a:t>Elles regroupent communes, presse, partis politiques, etc.</a:t>
            </a:r>
          </a:p>
        </p:txBody>
      </p:sp>
    </p:spTree>
    <p:extLst>
      <p:ext uri="{BB962C8B-B14F-4D97-AF65-F5344CB8AC3E}">
        <p14:creationId xmlns:p14="http://schemas.microsoft.com/office/powerpoint/2010/main" val="24643400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centralisation, opposée à l’aristocratie</a:t>
            </a:r>
          </a:p>
        </p:txBody>
      </p:sp>
      <p:sp>
        <p:nvSpPr>
          <p:cNvPr id="3" name="Espace réservé du contenu 2"/>
          <p:cNvSpPr>
            <a:spLocks noGrp="1"/>
          </p:cNvSpPr>
          <p:nvPr>
            <p:ph idx="1"/>
          </p:nvPr>
        </p:nvSpPr>
        <p:spPr>
          <a:xfrm>
            <a:off x="457200" y="1600200"/>
            <a:ext cx="8229600" cy="5257800"/>
          </a:xfrm>
        </p:spPr>
        <p:txBody>
          <a:bodyPr>
            <a:normAutofit/>
          </a:bodyPr>
          <a:lstStyle/>
          <a:p>
            <a:r>
              <a:rPr lang="fr-FR" dirty="0">
                <a:solidFill>
                  <a:srgbClr val="000000"/>
                </a:solidFill>
                <a:latin typeface="Calibri"/>
                <a:ea typeface="Times New Roman"/>
                <a:cs typeface="Calibri"/>
              </a:rPr>
              <a:t>Tocqueville, enfin, présente un autre facteur propice à la </a:t>
            </a:r>
            <a:r>
              <a:rPr lang="fr-FR">
                <a:solidFill>
                  <a:srgbClr val="000000"/>
                </a:solidFill>
                <a:latin typeface="Calibri"/>
                <a:ea typeface="Times New Roman"/>
                <a:cs typeface="Calibri"/>
              </a:rPr>
              <a:t>centralisation :</a:t>
            </a:r>
            <a:r>
              <a:rPr lang="en-US">
                <a:solidFill>
                  <a:srgbClr val="000000"/>
                </a:solidFill>
                <a:latin typeface="Calibri"/>
                <a:ea typeface="Times New Roman"/>
                <a:cs typeface="Calibri"/>
              </a:rPr>
              <a:t> </a:t>
            </a:r>
            <a:r>
              <a:rPr lang="fr-FR">
                <a:solidFill>
                  <a:srgbClr val="000090"/>
                </a:solidFill>
                <a:latin typeface="Calibri"/>
                <a:ea typeface="Times New Roman"/>
                <a:cs typeface="Calibri"/>
              </a:rPr>
              <a:t>« </a:t>
            </a:r>
            <a:r>
              <a:rPr lang="fr-FR" dirty="0">
                <a:solidFill>
                  <a:srgbClr val="000090"/>
                </a:solidFill>
                <a:latin typeface="Calibri"/>
                <a:ea typeface="Times New Roman"/>
                <a:cs typeface="Calibri"/>
              </a:rPr>
              <a:t>Dans les sociétés démocratiques, la centralisation sera toujours d’autant plus grande que le souverain sera moins aristocratique : voilà la règle</a:t>
            </a:r>
            <a:r>
              <a:rPr lang="fr-FR">
                <a:solidFill>
                  <a:srgbClr val="000090"/>
                </a:solidFill>
                <a:latin typeface="Calibri"/>
                <a:ea typeface="Times New Roman"/>
                <a:cs typeface="Calibri"/>
              </a:rPr>
              <a:t>. »</a:t>
            </a:r>
            <a:endParaRPr lang="en-US">
              <a:solidFill>
                <a:srgbClr val="000090"/>
              </a:solidFill>
              <a:latin typeface="Calibri"/>
              <a:ea typeface="Times New Roman"/>
              <a:cs typeface="Calibri"/>
            </a:endParaRPr>
          </a:p>
          <a:p>
            <a:r>
              <a:rPr lang="en-US">
                <a:latin typeface="Calibri"/>
                <a:ea typeface="Times New Roman"/>
                <a:cs typeface="Calibri"/>
              </a:rPr>
              <a:t>Autrement dit, quand le souverain a encore des liens avec la société aristocratique, la tendance à la centralisation est moins forte.</a:t>
            </a:r>
            <a:endParaRPr lang="fr-FR" dirty="0">
              <a:latin typeface="Calibri"/>
              <a:ea typeface="Times New Roman"/>
              <a:cs typeface="Calibri"/>
            </a:endParaRPr>
          </a:p>
          <a:p>
            <a:pPr marL="0" indent="0" algn="ctr">
              <a:buNone/>
            </a:pPr>
            <a:r>
              <a:rPr lang="fr-FR" dirty="0">
                <a:solidFill>
                  <a:srgbClr val="FF0000"/>
                </a:solidFill>
                <a:latin typeface="Calibri"/>
                <a:ea typeface="Times New Roman"/>
                <a:cs typeface="Calibri"/>
              </a:rPr>
              <a:t>POUR QUELLES RAISONS TOCQUEVILLE PRÉSENTE-T-IL CETTE RÈGLE ?</a:t>
            </a:r>
          </a:p>
        </p:txBody>
      </p:sp>
    </p:spTree>
    <p:extLst>
      <p:ext uri="{BB962C8B-B14F-4D97-AF65-F5344CB8AC3E}">
        <p14:creationId xmlns:p14="http://schemas.microsoft.com/office/powerpoint/2010/main" val="25509839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Centralisation gouvernementale et centralisation administrative</a:t>
            </a:r>
          </a:p>
        </p:txBody>
      </p:sp>
      <p:sp>
        <p:nvSpPr>
          <p:cNvPr id="3" name="Espace réservé du contenu 2"/>
          <p:cNvSpPr>
            <a:spLocks noGrp="1"/>
          </p:cNvSpPr>
          <p:nvPr>
            <p:ph idx="1"/>
          </p:nvPr>
        </p:nvSpPr>
        <p:spPr>
          <a:xfrm>
            <a:off x="314960" y="1584960"/>
            <a:ext cx="8473440" cy="5273040"/>
          </a:xfrm>
        </p:spPr>
        <p:txBody>
          <a:bodyPr>
            <a:normAutofit fontScale="92500" lnSpcReduction="20000"/>
          </a:bodyPr>
          <a:lstStyle/>
          <a:p>
            <a:r>
              <a:rPr lang="fr-FR" sz="2800" dirty="0"/>
              <a:t>Tocqueville distingue toutefois deux types de centralisation (voir p. 248-250) :</a:t>
            </a:r>
          </a:p>
          <a:p>
            <a:pPr lvl="1"/>
            <a:r>
              <a:rPr lang="fr-FR" dirty="0"/>
              <a:t>La centralisation </a:t>
            </a:r>
            <a:r>
              <a:rPr lang="fr-FR" u="sng" dirty="0"/>
              <a:t>administrative</a:t>
            </a:r>
            <a:r>
              <a:rPr lang="fr-FR" dirty="0"/>
              <a:t> : elle s’immisce dans les libertés individuelles, créant une alternance de « servitude » et de « licence », alors qu’il est préférable de laisser les citoyens s’occuper de ce qui les concerne à l’échelon local.</a:t>
            </a:r>
          </a:p>
          <a:p>
            <a:pPr lvl="1"/>
            <a:r>
              <a:rPr lang="fr-FR" dirty="0"/>
              <a:t>La centralisation </a:t>
            </a:r>
            <a:r>
              <a:rPr lang="fr-FR" u="sng" dirty="0"/>
              <a:t>gouvernementale</a:t>
            </a:r>
            <a:r>
              <a:rPr lang="fr-FR" dirty="0"/>
              <a:t> : elle consiste à diriger les grandes questions de manière centralisée ; elle est nécessaire dans les Etats modernes.</a:t>
            </a:r>
          </a:p>
          <a:p>
            <a:r>
              <a:rPr lang="fr-FR" sz="2800" dirty="0"/>
              <a:t>Tocqueville est favorable à la conjonction d’une grande centralisation gouvernementale avec une forte dose de décentralisation administrative, ce qui est le cas des Etats-Unis selon les observations de Tocqueville.</a:t>
            </a:r>
          </a:p>
          <a:p>
            <a:pPr lvl="1"/>
            <a:endParaRPr lang="fr-FR" dirty="0"/>
          </a:p>
        </p:txBody>
      </p:sp>
    </p:spTree>
    <p:extLst>
      <p:ext uri="{BB962C8B-B14F-4D97-AF65-F5344CB8AC3E}">
        <p14:creationId xmlns:p14="http://schemas.microsoft.com/office/powerpoint/2010/main" val="13617051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démocratie a un penchant pour la centralisation</a:t>
            </a:r>
          </a:p>
        </p:txBody>
      </p:sp>
      <p:sp>
        <p:nvSpPr>
          <p:cNvPr id="3" name="Espace réservé du contenu 2"/>
          <p:cNvSpPr>
            <a:spLocks noGrp="1"/>
          </p:cNvSpPr>
          <p:nvPr>
            <p:ph idx="1"/>
          </p:nvPr>
        </p:nvSpPr>
        <p:spPr>
          <a:xfrm>
            <a:off x="457200" y="1600200"/>
            <a:ext cx="8229600" cy="4638040"/>
          </a:xfrm>
          <a:solidFill>
            <a:srgbClr val="7F7F7F"/>
          </a:solidFill>
        </p:spPr>
        <p:txBody>
          <a:bodyPr>
            <a:normAutofit fontScale="92500" lnSpcReduction="10000"/>
          </a:bodyPr>
          <a:lstStyle/>
          <a:p>
            <a:pPr>
              <a:buFont typeface="Wingdings" charset="0"/>
              <a:buChar char="à"/>
            </a:pPr>
            <a:r>
              <a:rPr lang="fr-FR" sz="3000" dirty="0">
                <a:solidFill>
                  <a:srgbClr val="FFFFFF"/>
                </a:solidFill>
                <a:ea typeface="Times New Roman"/>
                <a:cs typeface="Calibri"/>
              </a:rPr>
              <a:t>La </a:t>
            </a:r>
            <a:r>
              <a:rPr lang="fr-FR" sz="3000" b="1" dirty="0">
                <a:solidFill>
                  <a:srgbClr val="FFFFFF"/>
                </a:solidFill>
                <a:ea typeface="Times New Roman"/>
                <a:cs typeface="Calibri"/>
              </a:rPr>
              <a:t>centralisation</a:t>
            </a:r>
            <a:r>
              <a:rPr lang="fr-FR" sz="3000" dirty="0">
                <a:solidFill>
                  <a:srgbClr val="FFFFFF"/>
                </a:solidFill>
                <a:ea typeface="Times New Roman"/>
                <a:cs typeface="Calibri"/>
              </a:rPr>
              <a:t> est un risque couru par la démocratie, la centralisation du pouvoir pouvant verser dans la </a:t>
            </a:r>
            <a:r>
              <a:rPr lang="fr-FR" sz="3000" b="1" dirty="0">
                <a:solidFill>
                  <a:srgbClr val="FFFFFF"/>
                </a:solidFill>
                <a:ea typeface="Times New Roman"/>
                <a:cs typeface="Calibri"/>
              </a:rPr>
              <a:t>tyrannie</a:t>
            </a:r>
            <a:r>
              <a:rPr lang="fr-FR" sz="3000" dirty="0">
                <a:solidFill>
                  <a:srgbClr val="FFFFFF"/>
                </a:solidFill>
                <a:ea typeface="Times New Roman"/>
                <a:cs typeface="Calibri"/>
              </a:rPr>
              <a:t>.</a:t>
            </a:r>
          </a:p>
          <a:p>
            <a:pPr>
              <a:buFont typeface="Wingdings" charset="0"/>
              <a:buChar char="à"/>
            </a:pPr>
            <a:r>
              <a:rPr lang="fr-FR" sz="3000" dirty="0">
                <a:solidFill>
                  <a:srgbClr val="FFFFFF"/>
                </a:solidFill>
                <a:ea typeface="Times New Roman"/>
                <a:cs typeface="Calibri"/>
              </a:rPr>
              <a:t>L’individu démocratique n’a pas « naturellement le goût de s’occuper du public », d’où l’épanouissement en démocratie d’un pouvoir central.</a:t>
            </a:r>
          </a:p>
          <a:p>
            <a:pPr>
              <a:buFont typeface="Wingdings" charset="0"/>
              <a:buChar char="à"/>
            </a:pPr>
            <a:r>
              <a:rPr lang="fr-FR" sz="3000" dirty="0">
                <a:solidFill>
                  <a:srgbClr val="FFFFFF"/>
                </a:solidFill>
                <a:ea typeface="Times New Roman"/>
                <a:cs typeface="Calibri"/>
              </a:rPr>
              <a:t>L’individu en démocratie se soucie de soi, de ses intérêts privés, et non de la chose publique. En démocratie, l’individu serait attaché à la « </a:t>
            </a:r>
            <a:r>
              <a:rPr lang="fr-FR" sz="3000" b="1" dirty="0">
                <a:solidFill>
                  <a:srgbClr val="FFFFFF"/>
                </a:solidFill>
                <a:ea typeface="Times New Roman"/>
                <a:cs typeface="Calibri"/>
              </a:rPr>
              <a:t>tranquillité</a:t>
            </a:r>
            <a:r>
              <a:rPr lang="fr-FR" sz="3000" dirty="0">
                <a:solidFill>
                  <a:srgbClr val="FFFFFF"/>
                </a:solidFill>
                <a:ea typeface="Times New Roman"/>
                <a:cs typeface="Calibri"/>
              </a:rPr>
              <a:t> ». </a:t>
            </a:r>
            <a:endParaRPr lang="fr-FR" sz="3000" dirty="0">
              <a:solidFill>
                <a:srgbClr val="FFFFFF"/>
              </a:solidFill>
              <a:cs typeface="Calibri"/>
            </a:endParaRPr>
          </a:p>
          <a:p>
            <a:endParaRPr lang="fr-FR" dirty="0">
              <a:solidFill>
                <a:srgbClr val="FFFFFF"/>
              </a:solidFill>
            </a:endParaRPr>
          </a:p>
        </p:txBody>
      </p:sp>
    </p:spTree>
    <p:extLst>
      <p:ext uri="{BB962C8B-B14F-4D97-AF65-F5344CB8AC3E}">
        <p14:creationId xmlns:p14="http://schemas.microsoft.com/office/powerpoint/2010/main" val="2945606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a:t>
            </a:r>
            <a:r>
              <a:rPr lang="fr-FR" dirty="0" smtClean="0"/>
              <a:t>la troisième </a:t>
            </a:r>
            <a:r>
              <a:rPr lang="fr-FR" dirty="0"/>
              <a:t>séquence</a:t>
            </a:r>
          </a:p>
        </p:txBody>
      </p:sp>
      <p:sp>
        <p:nvSpPr>
          <p:cNvPr id="3" name="Espace réservé du contenu 2"/>
          <p:cNvSpPr>
            <a:spLocks noGrp="1"/>
          </p:cNvSpPr>
          <p:nvPr>
            <p:ph idx="1"/>
          </p:nvPr>
        </p:nvSpPr>
        <p:spPr>
          <a:xfrm>
            <a:off x="457200" y="1074404"/>
            <a:ext cx="8229600" cy="5440080"/>
          </a:xfrm>
        </p:spPr>
        <p:txBody>
          <a:bodyPr>
            <a:normAutofit fontScale="925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t>3.3.3 Le pastorat démocratique (chap. 5 et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4818118"/>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98765" y="4807170"/>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07992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la troisième séquence</a:t>
            </a:r>
          </a:p>
        </p:txBody>
      </p:sp>
      <p:sp>
        <p:nvSpPr>
          <p:cNvPr id="3" name="Espace réservé du contenu 2"/>
          <p:cNvSpPr>
            <a:spLocks noGrp="1"/>
          </p:cNvSpPr>
          <p:nvPr>
            <p:ph idx="1"/>
          </p:nvPr>
        </p:nvSpPr>
        <p:spPr>
          <a:xfrm>
            <a:off x="457200" y="1074404"/>
            <a:ext cx="8229600" cy="5440080"/>
          </a:xfrm>
        </p:spPr>
        <p:txBody>
          <a:bodyPr>
            <a:normAutofit fontScale="850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t>3.3.3 Le pastorat démocratique (chap. 5 et 6)</a:t>
            </a:r>
          </a:p>
          <a:p>
            <a:pPr marL="1160463" lvl="2" indent="263525" algn="just">
              <a:buNone/>
            </a:pPr>
            <a:r>
              <a:rPr lang="fr-FR" b="1" dirty="0"/>
              <a:t>3.3.3.1 Chapitre 5</a:t>
            </a:r>
          </a:p>
          <a:p>
            <a:pPr marL="1160463" lvl="2" indent="263525" algn="just">
              <a:buNone/>
            </a:pPr>
            <a:r>
              <a:rPr lang="fr-FR" b="1" dirty="0">
                <a:solidFill>
                  <a:srgbClr val="BFBFBF"/>
                </a:solidFill>
              </a:rPr>
              <a:t>3.3.3.2 Chapitre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4818118"/>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98765" y="4807170"/>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96437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voyage aux Etats-</a:t>
            </a:r>
            <a:r>
              <a:rPr lang="fr-FR" sz="3200" dirty="0" smtClean="0"/>
              <a:t>Unis,</a:t>
            </a:r>
            <a:br>
              <a:rPr lang="fr-FR" sz="3200" dirty="0" smtClean="0"/>
            </a:br>
            <a:r>
              <a:rPr lang="fr-FR" sz="3200" dirty="0" smtClean="0"/>
              <a:t>le tournant de la vie de Tocqueville</a:t>
            </a:r>
            <a:endParaRPr lang="fr-FR" sz="3200" dirty="0"/>
          </a:p>
        </p:txBody>
      </p:sp>
      <p:sp>
        <p:nvSpPr>
          <p:cNvPr id="3" name="Espace réservé du contenu 2"/>
          <p:cNvSpPr>
            <a:spLocks noGrp="1"/>
          </p:cNvSpPr>
          <p:nvPr>
            <p:ph idx="1"/>
          </p:nvPr>
        </p:nvSpPr>
        <p:spPr>
          <a:xfrm>
            <a:off x="457200" y="1600200"/>
            <a:ext cx="8229600" cy="5135880"/>
          </a:xfrm>
        </p:spPr>
        <p:txBody>
          <a:bodyPr>
            <a:normAutofit fontScale="92500" lnSpcReduction="10000"/>
          </a:bodyPr>
          <a:lstStyle/>
          <a:p>
            <a:r>
              <a:rPr lang="fr-FR" sz="3000" dirty="0"/>
              <a:t>Après </a:t>
            </a:r>
            <a:r>
              <a:rPr lang="fr-FR" sz="3000" dirty="0" smtClean="0"/>
              <a:t>les journées </a:t>
            </a:r>
            <a:r>
              <a:rPr lang="fr-FR" sz="3000" dirty="0"/>
              <a:t>révolutionnaires de juillet 1830 appelées les « </a:t>
            </a:r>
            <a:r>
              <a:rPr lang="fr-FR" sz="3000" b="1" dirty="0"/>
              <a:t>Trois Glorieuses </a:t>
            </a:r>
            <a:r>
              <a:rPr lang="fr-FR" sz="3000" dirty="0" smtClean="0"/>
              <a:t>», Tocqueville</a:t>
            </a:r>
            <a:r>
              <a:rPr lang="fr-FR" sz="3000" dirty="0"/>
              <a:t>, avec un ami, </a:t>
            </a:r>
            <a:r>
              <a:rPr lang="fr-FR" sz="3000" dirty="0" smtClean="0"/>
              <a:t>Gustave de Beaumont, présente au Ministère de la Justice </a:t>
            </a:r>
            <a:r>
              <a:rPr lang="fr-FR" sz="3000" dirty="0"/>
              <a:t>un projet de voyage en Amérique pour y étudier le système pénitentiaire.</a:t>
            </a:r>
          </a:p>
          <a:p>
            <a:r>
              <a:rPr lang="fr-FR" sz="3000" dirty="0"/>
              <a:t>Il y avait le modèle de </a:t>
            </a:r>
            <a:r>
              <a:rPr lang="fr-FR" sz="3000" b="1" dirty="0"/>
              <a:t>Châteaubriand</a:t>
            </a:r>
            <a:r>
              <a:rPr lang="fr-FR" sz="3000" dirty="0"/>
              <a:t> qui avait voyagé en Amérique, et qui </a:t>
            </a:r>
            <a:r>
              <a:rPr lang="fr-FR" sz="3000" dirty="0" smtClean="0"/>
              <a:t>avait inspiré le </a:t>
            </a:r>
            <a:r>
              <a:rPr lang="fr-FR" sz="3000" b="1" dirty="0"/>
              <a:t>romantisme français</a:t>
            </a:r>
            <a:r>
              <a:rPr lang="fr-FR" sz="3000" dirty="0"/>
              <a:t>.</a:t>
            </a:r>
          </a:p>
          <a:p>
            <a:r>
              <a:rPr lang="fr-FR" sz="3000" dirty="0"/>
              <a:t>Beaucoup de choses frappèrent l’esprit de Tocqueville pendant son voyage, </a:t>
            </a:r>
            <a:r>
              <a:rPr lang="fr-FR" sz="3000" dirty="0" smtClean="0"/>
              <a:t>notamment </a:t>
            </a:r>
            <a:r>
              <a:rPr lang="fr-FR" sz="3000" dirty="0"/>
              <a:t>la bien plus grande </a:t>
            </a:r>
            <a:r>
              <a:rPr lang="fr-FR" sz="3000" b="1" dirty="0"/>
              <a:t>mobilité sociale</a:t>
            </a:r>
            <a:r>
              <a:rPr lang="fr-FR" sz="3000" dirty="0"/>
              <a:t> qu’en </a:t>
            </a:r>
            <a:r>
              <a:rPr lang="fr-FR" sz="3000" dirty="0" smtClean="0"/>
              <a:t>France et le rôle majeur des </a:t>
            </a:r>
            <a:r>
              <a:rPr lang="fr-FR" sz="3000" b="1" dirty="0" smtClean="0"/>
              <a:t>associations</a:t>
            </a:r>
            <a:r>
              <a:rPr lang="fr-FR" sz="3000" dirty="0" smtClean="0"/>
              <a:t>.</a:t>
            </a:r>
            <a:endParaRPr lang="fr-FR" sz="3000" dirty="0"/>
          </a:p>
          <a:p>
            <a:endParaRPr lang="fr-FR" dirty="0"/>
          </a:p>
          <a:p>
            <a:endParaRPr lang="fr-FR" dirty="0"/>
          </a:p>
        </p:txBody>
      </p:sp>
    </p:spTree>
    <p:extLst>
      <p:ext uri="{BB962C8B-B14F-4D97-AF65-F5344CB8AC3E}">
        <p14:creationId xmlns:p14="http://schemas.microsoft.com/office/powerpoint/2010/main" val="39083241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5600" y="182880"/>
            <a:ext cx="8524240" cy="1178560"/>
          </a:xfrm>
        </p:spPr>
        <p:txBody>
          <a:bodyPr>
            <a:noAutofit/>
          </a:bodyPr>
          <a:lstStyle/>
          <a:p>
            <a:pPr lvl="3" algn="ctr" defTabSz="457200" rtl="0">
              <a:lnSpc>
                <a:spcPct val="70000"/>
              </a:lnSpc>
              <a:spcBef>
                <a:spcPct val="0"/>
              </a:spcBef>
            </a:pPr>
            <a:r>
              <a:rPr lang="fr-FR" sz="3200" dirty="0">
                <a:latin typeface="Calibri"/>
                <a:cs typeface="Calibri"/>
              </a:rPr>
              <a:t>Chapitre 5 – « Que parmi les nations européennes de nos jours le pouvoir souverain s’accroît quoique les souverains soient moins stables »</a:t>
            </a:r>
          </a:p>
        </p:txBody>
      </p:sp>
      <p:sp>
        <p:nvSpPr>
          <p:cNvPr id="3" name="Espace réservé du contenu 2"/>
          <p:cNvSpPr>
            <a:spLocks noGrp="1"/>
          </p:cNvSpPr>
          <p:nvPr>
            <p:ph idx="1"/>
          </p:nvPr>
        </p:nvSpPr>
        <p:spPr>
          <a:xfrm>
            <a:off x="457200" y="1559560"/>
            <a:ext cx="8351520" cy="5298440"/>
          </a:xfrm>
        </p:spPr>
        <p:txBody>
          <a:bodyPr>
            <a:noAutofit/>
          </a:bodyPr>
          <a:lstStyle/>
          <a:p>
            <a:pPr>
              <a:lnSpc>
                <a:spcPct val="80000"/>
              </a:lnSpc>
            </a:pPr>
            <a:r>
              <a:rPr lang="fr-FR" sz="2800" dirty="0">
                <a:solidFill>
                  <a:srgbClr val="000000"/>
                </a:solidFill>
                <a:latin typeface="Calibri"/>
                <a:ea typeface="Times New Roman"/>
                <a:cs typeface="Calibri"/>
              </a:rPr>
              <a:t>Selon Tocqueville, la démocratie, loin de concourir à émanciper l’individu, peut au </a:t>
            </a:r>
            <a:r>
              <a:rPr lang="fr-FR" sz="2800" dirty="0" smtClean="0">
                <a:solidFill>
                  <a:srgbClr val="000000"/>
                </a:solidFill>
                <a:latin typeface="Calibri"/>
                <a:ea typeface="Times New Roman"/>
                <a:cs typeface="Calibri"/>
              </a:rPr>
              <a:t>contraire risquer de </a:t>
            </a:r>
            <a:r>
              <a:rPr lang="fr-FR" sz="2800" dirty="0">
                <a:solidFill>
                  <a:srgbClr val="000000"/>
                </a:solidFill>
                <a:latin typeface="Calibri"/>
                <a:ea typeface="Times New Roman"/>
                <a:cs typeface="Calibri"/>
              </a:rPr>
              <a:t>rendre l’existence individuelle « plus subordonnée et précaire ». </a:t>
            </a:r>
          </a:p>
          <a:p>
            <a:pPr>
              <a:lnSpc>
                <a:spcPct val="80000"/>
              </a:lnSpc>
            </a:pPr>
            <a:r>
              <a:rPr lang="fr-FR" sz="2800" dirty="0">
                <a:solidFill>
                  <a:srgbClr val="000000"/>
                </a:solidFill>
                <a:latin typeface="Calibri"/>
                <a:ea typeface="Times New Roman"/>
                <a:cs typeface="Calibri"/>
              </a:rPr>
              <a:t>La situation européenne est plus inquiétante que la situation </a:t>
            </a:r>
            <a:r>
              <a:rPr lang="fr-FR" sz="2800" dirty="0" smtClean="0">
                <a:solidFill>
                  <a:srgbClr val="000000"/>
                </a:solidFill>
                <a:latin typeface="Calibri"/>
                <a:ea typeface="Times New Roman"/>
                <a:cs typeface="Calibri"/>
              </a:rPr>
              <a:t>américaine, puisqu’elle ne bénéfice pas des garde-fous dont dispose les Etats-Unis.</a:t>
            </a:r>
            <a:endParaRPr lang="fr-FR" sz="2800" dirty="0">
              <a:solidFill>
                <a:srgbClr val="000000"/>
              </a:solidFill>
              <a:latin typeface="Calibri"/>
              <a:ea typeface="Times New Roman"/>
              <a:cs typeface="Calibri"/>
            </a:endParaRPr>
          </a:p>
          <a:p>
            <a:pPr marL="0" indent="0">
              <a:lnSpc>
                <a:spcPct val="80000"/>
              </a:lnSpc>
              <a:buNone/>
            </a:pPr>
            <a:r>
              <a:rPr lang="fr-FR" sz="2800" dirty="0">
                <a:solidFill>
                  <a:srgbClr val="000090"/>
                </a:solidFill>
                <a:latin typeface="Calibri"/>
                <a:ea typeface="Times New Roman"/>
                <a:cs typeface="Calibri"/>
              </a:rPr>
              <a:t>« Les nations démocratiques de l’Europe ont toutes les tendances générales et permanentes qui portent les Américains vers la centralisation des pouvoirs, et, de plus, elles sont soumises à une multitude de causes secondaires et accidentelles que les Américains ne connaissent point. On dirait que chaque pas qu’elles font vers l’égalité les rapproche du despotisme. </a:t>
            </a:r>
            <a:r>
              <a:rPr lang="fr-FR" sz="2800" dirty="0" smtClean="0">
                <a:solidFill>
                  <a:srgbClr val="000090"/>
                </a:solidFill>
                <a:latin typeface="Calibri"/>
                <a:ea typeface="Times New Roman"/>
                <a:cs typeface="Calibri"/>
              </a:rPr>
              <a:t>»</a:t>
            </a:r>
            <a:endParaRPr lang="fr-FR" sz="2800" dirty="0">
              <a:solidFill>
                <a:srgbClr val="000090"/>
              </a:solidFill>
              <a:latin typeface="Calibri"/>
              <a:ea typeface="Times New Roman"/>
              <a:cs typeface="Calibri"/>
            </a:endParaRPr>
          </a:p>
        </p:txBody>
      </p:sp>
    </p:spTree>
    <p:extLst>
      <p:ext uri="{BB962C8B-B14F-4D97-AF65-F5344CB8AC3E}">
        <p14:creationId xmlns:p14="http://schemas.microsoft.com/office/powerpoint/2010/main" val="22549182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L’affaiblissement des pouvoirs </a:t>
            </a:r>
            <a:r>
              <a:rPr lang="fr-FR" sz="3200" dirty="0" smtClean="0"/>
              <a:t>intermédiaires, du fait de la tendance à l’égalisation</a:t>
            </a:r>
            <a:endParaRPr lang="fr-FR" sz="3200" dirty="0"/>
          </a:p>
        </p:txBody>
      </p:sp>
      <p:sp>
        <p:nvSpPr>
          <p:cNvPr id="3" name="Espace réservé du contenu 2"/>
          <p:cNvSpPr>
            <a:spLocks noGrp="1"/>
          </p:cNvSpPr>
          <p:nvPr>
            <p:ph idx="1"/>
          </p:nvPr>
        </p:nvSpPr>
        <p:spPr>
          <a:xfrm>
            <a:off x="457200" y="1600200"/>
            <a:ext cx="8229600" cy="5166360"/>
          </a:xfrm>
        </p:spPr>
        <p:txBody>
          <a:bodyPr>
            <a:normAutofit/>
          </a:bodyPr>
          <a:lstStyle/>
          <a:p>
            <a:r>
              <a:rPr lang="fr-FR" sz="2800" dirty="0"/>
              <a:t>Ce que Tocqueville dénonce, c’est l’affaiblissement des pouvoirs intermédiaires.</a:t>
            </a:r>
          </a:p>
          <a:p>
            <a:r>
              <a:rPr lang="fr-FR" sz="2800" dirty="0"/>
              <a:t>Or, ces pouvoirs intermédiaires existaient sous l’Ancien régime : </a:t>
            </a:r>
            <a:r>
              <a:rPr lang="fr-FR" sz="2800" dirty="0">
                <a:solidFill>
                  <a:srgbClr val="000090"/>
                </a:solidFill>
              </a:rPr>
              <a:t>« privilèges des seigneurs, libertés des villes, administrations provinciales » </a:t>
            </a:r>
            <a:r>
              <a:rPr lang="fr-FR" sz="2800" dirty="0"/>
              <a:t>(p. 121).</a:t>
            </a:r>
            <a:endParaRPr lang="en-US" sz="2800" dirty="0"/>
          </a:p>
          <a:p>
            <a:r>
              <a:rPr lang="fr-FR" sz="2800" dirty="0"/>
              <a:t>Ces pouvoirs intermédiaires, dit Tocqueville, ont été transmis à un pouvoir </a:t>
            </a:r>
            <a:r>
              <a:rPr lang="fr-FR" sz="2800" dirty="0" smtClean="0"/>
              <a:t>centralisé.</a:t>
            </a:r>
            <a:endParaRPr lang="en-US" sz="2800" dirty="0"/>
          </a:p>
          <a:p>
            <a:r>
              <a:rPr lang="fr-FR" sz="2800" dirty="0" smtClean="0"/>
              <a:t>Tocqueville évoque, par exemple, le droit des successions de plus en plus strict.</a:t>
            </a:r>
          </a:p>
          <a:p>
            <a:endParaRPr lang="fr-FR" sz="2800" dirty="0"/>
          </a:p>
        </p:txBody>
      </p:sp>
    </p:spTree>
    <p:extLst>
      <p:ext uri="{BB962C8B-B14F-4D97-AF65-F5344CB8AC3E}">
        <p14:creationId xmlns:p14="http://schemas.microsoft.com/office/powerpoint/2010/main" val="24872727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L’affaiblissement des pouvoirs intermédiaires, du fait de la tendance à l’égalisation</a:t>
            </a:r>
            <a:endParaRPr lang="fr-FR" sz="3200" dirty="0"/>
          </a:p>
        </p:txBody>
      </p:sp>
      <p:sp>
        <p:nvSpPr>
          <p:cNvPr id="3" name="Espace réservé du contenu 2"/>
          <p:cNvSpPr>
            <a:spLocks noGrp="1"/>
          </p:cNvSpPr>
          <p:nvPr>
            <p:ph idx="1"/>
          </p:nvPr>
        </p:nvSpPr>
        <p:spPr>
          <a:xfrm>
            <a:off x="457200" y="1600200"/>
            <a:ext cx="8229600" cy="5166360"/>
          </a:xfrm>
        </p:spPr>
        <p:txBody>
          <a:bodyPr>
            <a:normAutofit/>
          </a:bodyPr>
          <a:lstStyle/>
          <a:p>
            <a:r>
              <a:rPr lang="fr-FR" sz="2800" dirty="0" smtClean="0"/>
              <a:t>Les affaires qui sont désormais prises en charge par l’Etat à un niveau centralisé, sont, dit Tocqueville, la </a:t>
            </a:r>
            <a:r>
              <a:rPr lang="fr-FR" sz="2800" b="1" dirty="0" smtClean="0"/>
              <a:t>charité</a:t>
            </a:r>
            <a:r>
              <a:rPr lang="fr-FR" sz="2800" dirty="0" smtClean="0"/>
              <a:t>, </a:t>
            </a:r>
            <a:r>
              <a:rPr lang="fr-FR" sz="2800" b="1" dirty="0" smtClean="0"/>
              <a:t>l’éducation, l’Etat étant devenu “le réparateur presque unique de toutes les misères”</a:t>
            </a:r>
            <a:r>
              <a:rPr lang="fr-FR" sz="2800" dirty="0" smtClean="0"/>
              <a:t>.</a:t>
            </a:r>
          </a:p>
          <a:p>
            <a:r>
              <a:rPr lang="fr-FR" sz="2800" dirty="0" smtClean="0"/>
              <a:t>Dans ces domaines, il règne une uniformité imprimée par le pouvoir centralisé. Or, cette uniformité </a:t>
            </a:r>
            <a:r>
              <a:rPr lang="fr-FR" sz="2800" b="1" dirty="0" smtClean="0"/>
              <a:t>menace la diversité et la liberté</a:t>
            </a:r>
            <a:r>
              <a:rPr lang="fr-FR" sz="2800" dirty="0" smtClean="0"/>
              <a:t>, selon Tocqueville.</a:t>
            </a:r>
          </a:p>
          <a:p>
            <a:r>
              <a:rPr lang="fr-FR" sz="2800" dirty="0" smtClean="0"/>
              <a:t>Parallèlement, le nombre de fonctionnaires augmente et devenir agent de l’Etat devient une carrière désirable.</a:t>
            </a:r>
            <a:endParaRPr lang="fr-FR" sz="2800" dirty="0"/>
          </a:p>
        </p:txBody>
      </p:sp>
    </p:spTree>
    <p:extLst>
      <p:ext uri="{BB962C8B-B14F-4D97-AF65-F5344CB8AC3E}">
        <p14:creationId xmlns:p14="http://schemas.microsoft.com/office/powerpoint/2010/main" val="27972688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rôle de la religion en démocratie, selon Tocqueville</a:t>
            </a:r>
          </a:p>
        </p:txBody>
      </p:sp>
      <p:sp>
        <p:nvSpPr>
          <p:cNvPr id="3" name="Espace réservé du contenu 2"/>
          <p:cNvSpPr>
            <a:spLocks noGrp="1"/>
          </p:cNvSpPr>
          <p:nvPr>
            <p:ph idx="1"/>
          </p:nvPr>
        </p:nvSpPr>
        <p:spPr>
          <a:xfrm>
            <a:off x="274320" y="1498918"/>
            <a:ext cx="8727440" cy="5440362"/>
          </a:xfrm>
        </p:spPr>
        <p:txBody>
          <a:bodyPr>
            <a:normAutofit/>
          </a:bodyPr>
          <a:lstStyle/>
          <a:p>
            <a:r>
              <a:rPr lang="fr-FR" sz="2800" dirty="0"/>
              <a:t>Tocqueville remarque l’</a:t>
            </a:r>
            <a:r>
              <a:rPr lang="fr-FR" sz="2800" b="1" dirty="0"/>
              <a:t>importance de la religion dans la démocratie </a:t>
            </a:r>
            <a:r>
              <a:rPr lang="fr-FR" sz="2800" b="1" dirty="0" smtClean="0"/>
              <a:t>américaine</a:t>
            </a:r>
            <a:r>
              <a:rPr lang="fr-FR" sz="2800" dirty="0" smtClean="0"/>
              <a:t>.</a:t>
            </a:r>
          </a:p>
          <a:p>
            <a:r>
              <a:rPr lang="fr-FR" sz="2800" dirty="0" smtClean="0"/>
              <a:t>Loin </a:t>
            </a:r>
            <a:r>
              <a:rPr lang="fr-FR" sz="2800" dirty="0"/>
              <a:t>d’observer un conflit entre religion et démocratie (comme en France), il voit dans la religion un facteur de stabilisation des mœurs (voir </a:t>
            </a:r>
            <a:r>
              <a:rPr lang="fr-FR" sz="2800" i="1" dirty="0"/>
              <a:t>DA</a:t>
            </a:r>
            <a:r>
              <a:rPr lang="fr-FR" sz="2800" dirty="0"/>
              <a:t>, tome I, livre I, chapitre 9).</a:t>
            </a:r>
          </a:p>
          <a:p>
            <a:r>
              <a:rPr lang="fr-FR" sz="2800" dirty="0"/>
              <a:t>Tocqueville est convaincu que la religion participe activement au </a:t>
            </a:r>
            <a:r>
              <a:rPr lang="fr-FR" sz="2800" b="1" dirty="0"/>
              <a:t>lien moral entre les citoyens</a:t>
            </a:r>
            <a:r>
              <a:rPr lang="fr-FR" sz="2800" dirty="0"/>
              <a:t>, qu’elle est donc nécessaire à la démocratie. Cette conviction va à l’encontre de l’anticléricalisme de la plupart des philosophes des Lumières</a:t>
            </a:r>
            <a:r>
              <a:rPr lang="fr-FR" sz="2800" dirty="0" smtClean="0"/>
              <a:t>.</a:t>
            </a:r>
            <a:endParaRPr lang="fr-FR" sz="2800" dirty="0"/>
          </a:p>
        </p:txBody>
      </p:sp>
    </p:spTree>
    <p:extLst>
      <p:ext uri="{BB962C8B-B14F-4D97-AF65-F5344CB8AC3E}">
        <p14:creationId xmlns:p14="http://schemas.microsoft.com/office/powerpoint/2010/main" val="133082669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rôle de la religion en démocratie, selon Tocqueville</a:t>
            </a:r>
          </a:p>
        </p:txBody>
      </p:sp>
      <p:sp>
        <p:nvSpPr>
          <p:cNvPr id="3" name="Espace réservé du contenu 2"/>
          <p:cNvSpPr>
            <a:spLocks noGrp="1"/>
          </p:cNvSpPr>
          <p:nvPr>
            <p:ph idx="1"/>
          </p:nvPr>
        </p:nvSpPr>
        <p:spPr>
          <a:xfrm>
            <a:off x="274320" y="1498918"/>
            <a:ext cx="8727440" cy="4444682"/>
          </a:xfrm>
        </p:spPr>
        <p:txBody>
          <a:bodyPr>
            <a:normAutofit/>
          </a:bodyPr>
          <a:lstStyle/>
          <a:p>
            <a:r>
              <a:rPr lang="fr-FR" sz="2800" dirty="0" smtClean="0"/>
              <a:t>Cette </a:t>
            </a:r>
            <a:r>
              <a:rPr lang="fr-FR" sz="2800" dirty="0"/>
              <a:t>convergence inattendue de « l’esprit de liberté » et de « l’esprit de religion » serait permise par la </a:t>
            </a:r>
            <a:r>
              <a:rPr lang="fr-FR" sz="2800" b="1" dirty="0"/>
              <a:t>séparation de l’Eglise et de </a:t>
            </a:r>
            <a:r>
              <a:rPr lang="fr-FR" sz="2800" b="1" dirty="0" smtClean="0"/>
              <a:t>l’Etat</a:t>
            </a:r>
            <a:r>
              <a:rPr lang="fr-FR" sz="2800" dirty="0" smtClean="0"/>
              <a:t>.</a:t>
            </a:r>
          </a:p>
          <a:p>
            <a:r>
              <a:rPr lang="fr-FR" sz="2800" dirty="0" smtClean="0"/>
              <a:t>Moins </a:t>
            </a:r>
            <a:r>
              <a:rPr lang="fr-FR" sz="2800" dirty="0"/>
              <a:t>la religion se mêlerait de politique, plus elle gagnerait en force morale et en stabilité, selon Tocqueville, ce qui est particulièrement vrai en démocratie où les opinions politiques sont changeantes.</a:t>
            </a:r>
          </a:p>
        </p:txBody>
      </p:sp>
    </p:spTree>
    <p:extLst>
      <p:ext uri="{BB962C8B-B14F-4D97-AF65-F5344CB8AC3E}">
        <p14:creationId xmlns:p14="http://schemas.microsoft.com/office/powerpoint/2010/main" val="20748168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4" algn="ctr" defTabSz="457200" rtl="0">
              <a:spcBef>
                <a:spcPct val="0"/>
              </a:spcBef>
            </a:pPr>
            <a:r>
              <a:rPr lang="fr-FR" sz="3200" dirty="0">
                <a:latin typeface="Calibri"/>
                <a:cs typeface="Calibri"/>
              </a:rPr>
              <a:t>L’emprise du pouvoir centralisé sur le domaine religieux</a:t>
            </a:r>
          </a:p>
        </p:txBody>
      </p:sp>
      <p:sp>
        <p:nvSpPr>
          <p:cNvPr id="3" name="Espace réservé du contenu 2"/>
          <p:cNvSpPr>
            <a:spLocks noGrp="1"/>
          </p:cNvSpPr>
          <p:nvPr>
            <p:ph idx="1"/>
          </p:nvPr>
        </p:nvSpPr>
        <p:spPr>
          <a:xfrm>
            <a:off x="457200" y="1600200"/>
            <a:ext cx="8229600" cy="5166360"/>
          </a:xfrm>
        </p:spPr>
        <p:txBody>
          <a:bodyPr>
            <a:normAutofit/>
          </a:bodyPr>
          <a:lstStyle/>
          <a:p>
            <a:r>
              <a:rPr lang="fr-FR" sz="2800" dirty="0" smtClean="0"/>
              <a:t>Le </a:t>
            </a:r>
            <a:r>
              <a:rPr lang="fr-FR" sz="2800" dirty="0"/>
              <a:t>pouvoir centralisé va également exercer son influence </a:t>
            </a:r>
            <a:r>
              <a:rPr lang="fr-FR" sz="2800" b="1" dirty="0"/>
              <a:t>en matière religieuse</a:t>
            </a:r>
            <a:r>
              <a:rPr lang="fr-FR" sz="2800" dirty="0"/>
              <a:t>, non pas sur le contenu, mais sur la détention des propriétés et le versement des salaires.</a:t>
            </a:r>
          </a:p>
          <a:p>
            <a:r>
              <a:rPr lang="fr-FR" sz="2800" dirty="0"/>
              <a:t>Cette extension des champs d’application du pouvoir centralisé est très caractéristique d’une tendance de la démocratie, selon </a:t>
            </a:r>
            <a:r>
              <a:rPr lang="fr-FR" sz="2800" dirty="0" smtClean="0"/>
              <a:t>Tocqueville.</a:t>
            </a:r>
            <a:endParaRPr lang="fr-FR" sz="2800" dirty="0"/>
          </a:p>
          <a:p>
            <a:endParaRPr lang="fr-FR" sz="2800" dirty="0"/>
          </a:p>
        </p:txBody>
      </p:sp>
    </p:spTree>
    <p:extLst>
      <p:ext uri="{BB962C8B-B14F-4D97-AF65-F5344CB8AC3E}">
        <p14:creationId xmlns:p14="http://schemas.microsoft.com/office/powerpoint/2010/main" val="381691134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4" algn="ctr" defTabSz="457200" rtl="0">
              <a:spcBef>
                <a:spcPct val="0"/>
              </a:spcBef>
            </a:pPr>
            <a:r>
              <a:rPr lang="fr-FR" sz="3200" dirty="0" smtClean="0">
                <a:latin typeface="Calibri"/>
                <a:cs typeface="Calibri"/>
              </a:rPr>
              <a:t>L’accroissement des prérogatives du pouvoir central : le paternalisme d’Etat</a:t>
            </a:r>
            <a:endParaRPr lang="fr-FR" sz="3200" dirty="0">
              <a:latin typeface="Calibri"/>
              <a:cs typeface="Calibri"/>
            </a:endParaRPr>
          </a:p>
        </p:txBody>
      </p:sp>
      <p:sp>
        <p:nvSpPr>
          <p:cNvPr id="3" name="Espace réservé du contenu 2"/>
          <p:cNvSpPr>
            <a:spLocks noGrp="1"/>
          </p:cNvSpPr>
          <p:nvPr>
            <p:ph idx="1"/>
          </p:nvPr>
        </p:nvSpPr>
        <p:spPr>
          <a:xfrm>
            <a:off x="457200" y="1529080"/>
            <a:ext cx="8229600" cy="5166360"/>
          </a:xfrm>
        </p:spPr>
        <p:txBody>
          <a:bodyPr>
            <a:normAutofit lnSpcReduction="10000"/>
          </a:bodyPr>
          <a:lstStyle/>
          <a:p>
            <a:pPr marL="0" indent="0">
              <a:buNone/>
            </a:pPr>
            <a:r>
              <a:rPr lang="fr-FR" sz="2800" dirty="0">
                <a:solidFill>
                  <a:srgbClr val="000090"/>
                </a:solidFill>
              </a:rPr>
              <a:t>« Chez les peuples aristocratiques, le pouvoir social se bornait d’ordinaire à diriger et à surveiller les citoyens dans tout ce qui a un rapport direct et visible avec l’intérêt national ; il les abandonnait volontiers à leur libre arbitre en tout le reste. [...] De leur côté, les particuliers envisagent de plus en plus le pouvoir social sous le même jour ; dans tous leurs besoins, il l’appellent à l’aide... »</a:t>
            </a:r>
          </a:p>
          <a:p>
            <a:r>
              <a:rPr lang="fr-FR" sz="2800" dirty="0"/>
              <a:t>Tout se passe comme si le pouvoir centralisé démocratique voulait faire le bonheur de citoyens, c’est ce qui </a:t>
            </a:r>
            <a:r>
              <a:rPr lang="fr-FR" sz="2800" dirty="0" smtClean="0"/>
              <a:t>s’appelle, péjorativement, </a:t>
            </a:r>
            <a:r>
              <a:rPr lang="fr-FR" sz="2800" dirty="0"/>
              <a:t>le </a:t>
            </a:r>
            <a:r>
              <a:rPr lang="fr-FR" sz="2800" dirty="0" smtClean="0"/>
              <a:t>« </a:t>
            </a:r>
            <a:r>
              <a:rPr lang="fr-FR" sz="2800" b="1" dirty="0" smtClean="0"/>
              <a:t>paternalisme »</a:t>
            </a:r>
            <a:r>
              <a:rPr lang="fr-FR" sz="2800" dirty="0" smtClean="0"/>
              <a:t>.</a:t>
            </a:r>
            <a:endParaRPr lang="fr-FR" sz="2800" dirty="0"/>
          </a:p>
          <a:p>
            <a:endParaRPr lang="fr-FR" sz="2800" dirty="0"/>
          </a:p>
        </p:txBody>
      </p:sp>
    </p:spTree>
    <p:extLst>
      <p:ext uri="{BB962C8B-B14F-4D97-AF65-F5344CB8AC3E}">
        <p14:creationId xmlns:p14="http://schemas.microsoft.com/office/powerpoint/2010/main" val="107023881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4" algn="ctr" defTabSz="457200" rtl="0">
              <a:spcBef>
                <a:spcPct val="0"/>
              </a:spcBef>
            </a:pPr>
            <a:r>
              <a:rPr lang="fr-FR" sz="3200" dirty="0">
                <a:latin typeface="+mn-lt"/>
              </a:rPr>
              <a:t>L’emprise du pouvoir central dans la sphère économique</a:t>
            </a:r>
          </a:p>
        </p:txBody>
      </p:sp>
      <p:sp>
        <p:nvSpPr>
          <p:cNvPr id="3" name="Espace réservé du contenu 2"/>
          <p:cNvSpPr>
            <a:spLocks noGrp="1"/>
          </p:cNvSpPr>
          <p:nvPr>
            <p:ph idx="1"/>
          </p:nvPr>
        </p:nvSpPr>
        <p:spPr>
          <a:xfrm>
            <a:off x="457200" y="1600200"/>
            <a:ext cx="8229600" cy="5186680"/>
          </a:xfrm>
        </p:spPr>
        <p:txBody>
          <a:bodyPr>
            <a:normAutofit/>
          </a:bodyPr>
          <a:lstStyle/>
          <a:p>
            <a:r>
              <a:rPr lang="fr-FR" sz="2800" dirty="0" smtClean="0"/>
              <a:t>Avec l’emprunt auprès des riches et l’épargne des particuliers plus pauvres, l’État « centralise les plus grands capitaux ».</a:t>
            </a:r>
          </a:p>
          <a:p>
            <a:r>
              <a:rPr lang="fr-FR" sz="2800" dirty="0" smtClean="0"/>
              <a:t>Devenu « intendant » et « caissier » des particuliers, le pouvoir central s’insinue donc dans la </a:t>
            </a:r>
            <a:r>
              <a:rPr lang="fr-FR" sz="2800" b="1" dirty="0" smtClean="0"/>
              <a:t>sphère économique privée</a:t>
            </a:r>
            <a:r>
              <a:rPr lang="fr-FR" sz="2800" dirty="0" smtClean="0"/>
              <a:t>, grâce à la rationalisation administrative. Auparavant, il se contentait de prélever des taxes et impôts.</a:t>
            </a:r>
          </a:p>
          <a:p>
            <a:r>
              <a:rPr lang="fr-FR" sz="2800" dirty="0" smtClean="0"/>
              <a:t>Tocqueville anticipe ici sur ce qu’on appellera la « </a:t>
            </a:r>
            <a:r>
              <a:rPr lang="fr-FR" sz="2800" b="1" dirty="0" smtClean="0"/>
              <a:t>bureaucratie »</a:t>
            </a:r>
            <a:r>
              <a:rPr lang="fr-FR" sz="2800" dirty="0" smtClean="0"/>
              <a:t>.</a:t>
            </a:r>
          </a:p>
          <a:p>
            <a:endParaRPr lang="fr-FR" sz="2800" dirty="0"/>
          </a:p>
        </p:txBody>
      </p:sp>
    </p:spTree>
    <p:extLst>
      <p:ext uri="{BB962C8B-B14F-4D97-AF65-F5344CB8AC3E}">
        <p14:creationId xmlns:p14="http://schemas.microsoft.com/office/powerpoint/2010/main" val="4799631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4" algn="ctr" defTabSz="457200" rtl="0">
              <a:spcBef>
                <a:spcPct val="0"/>
              </a:spcBef>
            </a:pPr>
            <a:r>
              <a:rPr lang="fr-FR" sz="3200" dirty="0">
                <a:latin typeface="+mj-lt"/>
              </a:rPr>
              <a:t>Le domaine judiciaire : une limitation dangereuse de l’indépendance de la justice</a:t>
            </a:r>
          </a:p>
        </p:txBody>
      </p:sp>
      <p:sp>
        <p:nvSpPr>
          <p:cNvPr id="3" name="Espace réservé du contenu 2"/>
          <p:cNvSpPr>
            <a:spLocks noGrp="1"/>
          </p:cNvSpPr>
          <p:nvPr>
            <p:ph idx="1"/>
          </p:nvPr>
        </p:nvSpPr>
        <p:spPr>
          <a:xfrm>
            <a:off x="457200" y="1463358"/>
            <a:ext cx="8229600" cy="5135880"/>
          </a:xfrm>
        </p:spPr>
        <p:txBody>
          <a:bodyPr>
            <a:noAutofit/>
          </a:bodyPr>
          <a:lstStyle/>
          <a:p>
            <a:r>
              <a:rPr lang="fr-FR" sz="2800" dirty="0"/>
              <a:t>Dans le domaine judiciaire, Tocqueville note également une évolution : le pouvoir judiciaire semble se resserrer sur les querelles entre particuliers.</a:t>
            </a:r>
          </a:p>
          <a:p>
            <a:r>
              <a:rPr lang="fr-FR" sz="2800" dirty="0"/>
              <a:t>En revanche, en ce qui concerne les conflits entre particuliers et États, des tribunaux nouveaux se créent que Tocqueville juge plus dépendants du pouvoir centralisé.</a:t>
            </a:r>
          </a:p>
          <a:p>
            <a:r>
              <a:rPr lang="fr-FR" sz="2800" dirty="0"/>
              <a:t>La critique est grave : en nommant les juges, l’Etat </a:t>
            </a:r>
            <a:r>
              <a:rPr lang="fr-FR" sz="2800" b="1" dirty="0"/>
              <a:t>limite l’indépendance de la justice</a:t>
            </a:r>
            <a:r>
              <a:rPr lang="fr-FR" sz="2800" dirty="0"/>
              <a:t>. Or, sans indépendance du pouvoir judiciaire, il n’y a </a:t>
            </a:r>
            <a:r>
              <a:rPr lang="fr-FR" sz="2800" b="1" dirty="0"/>
              <a:t>pas d’Etat de droit</a:t>
            </a:r>
            <a:r>
              <a:rPr lang="fr-FR" sz="2800" dirty="0"/>
              <a:t>.</a:t>
            </a:r>
          </a:p>
        </p:txBody>
      </p:sp>
    </p:spTree>
    <p:extLst>
      <p:ext uri="{BB962C8B-B14F-4D97-AF65-F5344CB8AC3E}">
        <p14:creationId xmlns:p14="http://schemas.microsoft.com/office/powerpoint/2010/main" val="40057940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portée politique du pouvoir judiciaire aux Etats-Unis</a:t>
            </a:r>
          </a:p>
        </p:txBody>
      </p:sp>
      <p:sp>
        <p:nvSpPr>
          <p:cNvPr id="3" name="Espace réservé du contenu 2"/>
          <p:cNvSpPr>
            <a:spLocks noGrp="1"/>
          </p:cNvSpPr>
          <p:nvPr>
            <p:ph idx="1"/>
          </p:nvPr>
        </p:nvSpPr>
        <p:spPr>
          <a:xfrm>
            <a:off x="314960" y="1600200"/>
            <a:ext cx="8514080" cy="5186680"/>
          </a:xfrm>
        </p:spPr>
        <p:txBody>
          <a:bodyPr>
            <a:noAutofit/>
          </a:bodyPr>
          <a:lstStyle/>
          <a:p>
            <a:r>
              <a:rPr lang="fr-FR" sz="2800" dirty="0"/>
              <a:t>Dans le chapitre VI de la Première partie, Tocqueville salue la place du juge aux Etats-Unis, qui a la possibilité de</a:t>
            </a:r>
            <a:r>
              <a:rPr lang="fr-FR" sz="2800" b="1" dirty="0"/>
              <a:t> refuser d’appliquer une loi s’il la considère inconstitutionnelle</a:t>
            </a:r>
            <a:r>
              <a:rPr lang="fr-FR" sz="2800" dirty="0"/>
              <a:t>.</a:t>
            </a:r>
          </a:p>
          <a:p>
            <a:r>
              <a:rPr lang="fr-FR" sz="2800" dirty="0"/>
              <a:t>Ce n’est pas le cas en France, la Constitution étant immuable, cela donnerait trop de pouvoir au juge ; cela n’est pas le cas en Angleterre, le Parlement ayant le pouvoir de changer facilement la constitution.</a:t>
            </a:r>
          </a:p>
          <a:p>
            <a:r>
              <a:rPr lang="fr-FR" sz="2800" dirty="0"/>
              <a:t>Aux Etats-Unis, la Constitution peut être changée par des procédures spécifiques.</a:t>
            </a:r>
          </a:p>
        </p:txBody>
      </p:sp>
    </p:spTree>
    <p:extLst>
      <p:ext uri="{BB962C8B-B14F-4D97-AF65-F5344CB8AC3E}">
        <p14:creationId xmlns:p14="http://schemas.microsoft.com/office/powerpoint/2010/main" val="859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succès </a:t>
            </a:r>
            <a:r>
              <a:rPr lang="fr-FR" sz="3200" dirty="0" smtClean="0"/>
              <a:t>de </a:t>
            </a:r>
            <a:r>
              <a:rPr lang="fr-FR" sz="3200" i="1" dirty="0"/>
              <a:t>De la démocratie en </a:t>
            </a:r>
            <a:r>
              <a:rPr lang="fr-FR" sz="3200" i="1" dirty="0" smtClean="0"/>
              <a:t>Amérique</a:t>
            </a:r>
            <a:r>
              <a:rPr lang="fr-FR" sz="3200" dirty="0" smtClean="0"/>
              <a:t>, le changement de statut de son auteur</a:t>
            </a:r>
            <a:endParaRPr lang="fr-FR" sz="3200" i="1" dirty="0"/>
          </a:p>
        </p:txBody>
      </p:sp>
      <p:sp>
        <p:nvSpPr>
          <p:cNvPr id="3" name="Espace réservé du contenu 2"/>
          <p:cNvSpPr>
            <a:spLocks noGrp="1"/>
          </p:cNvSpPr>
          <p:nvPr>
            <p:ph idx="1"/>
          </p:nvPr>
        </p:nvSpPr>
        <p:spPr>
          <a:xfrm>
            <a:off x="457200" y="1600200"/>
            <a:ext cx="8229600" cy="4914284"/>
          </a:xfrm>
        </p:spPr>
        <p:txBody>
          <a:bodyPr>
            <a:normAutofit/>
          </a:bodyPr>
          <a:lstStyle/>
          <a:p>
            <a:r>
              <a:rPr lang="fr-FR" dirty="0"/>
              <a:t>Il rédige à son retour </a:t>
            </a:r>
            <a:r>
              <a:rPr lang="fr-FR" b="1" i="1" dirty="0"/>
              <a:t>De la démocratie en Amérique</a:t>
            </a:r>
            <a:r>
              <a:rPr lang="fr-FR" dirty="0"/>
              <a:t>, qui connaît un grand succès à sa publication en 1835 (pour le premier tome) et </a:t>
            </a:r>
            <a:r>
              <a:rPr lang="fr-FR" dirty="0" smtClean="0"/>
              <a:t>en 1840 </a:t>
            </a:r>
            <a:r>
              <a:rPr lang="fr-FR" dirty="0"/>
              <a:t>(pour le second).</a:t>
            </a:r>
          </a:p>
          <a:p>
            <a:r>
              <a:rPr lang="fr-FR" dirty="0"/>
              <a:t>Il est élu à l'Académie des sciences morales et politiques à seulement trente-trois ans, puis à </a:t>
            </a:r>
            <a:r>
              <a:rPr lang="fr-FR" b="1" dirty="0"/>
              <a:t>l'Académie française </a:t>
            </a:r>
            <a:r>
              <a:rPr lang="fr-FR" dirty="0"/>
              <a:t>à trente-six</a:t>
            </a:r>
            <a:r>
              <a:rPr lang="fr-FR" dirty="0" smtClean="0"/>
              <a:t>.</a:t>
            </a:r>
          </a:p>
          <a:p>
            <a:r>
              <a:rPr lang="fr-FR" dirty="0" smtClean="0"/>
              <a:t>En quelques années, Tocqueville est devenu une </a:t>
            </a:r>
            <a:r>
              <a:rPr lang="fr-FR" b="1" dirty="0" smtClean="0"/>
              <a:t>référence intellectuelle </a:t>
            </a:r>
            <a:r>
              <a:rPr lang="fr-FR" dirty="0" smtClean="0"/>
              <a:t>en France.</a:t>
            </a:r>
            <a:endParaRPr lang="fr-FR" dirty="0"/>
          </a:p>
          <a:p>
            <a:endParaRPr lang="fr-FR" dirty="0"/>
          </a:p>
          <a:p>
            <a:endParaRPr lang="fr-FR" dirty="0"/>
          </a:p>
        </p:txBody>
      </p:sp>
    </p:spTree>
    <p:extLst>
      <p:ext uri="{BB962C8B-B14F-4D97-AF65-F5344CB8AC3E}">
        <p14:creationId xmlns:p14="http://schemas.microsoft.com/office/powerpoint/2010/main" val="25501533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portée politique du pouvoir judiciaire aux Etats-Unis</a:t>
            </a:r>
          </a:p>
        </p:txBody>
      </p:sp>
      <p:sp>
        <p:nvSpPr>
          <p:cNvPr id="3" name="Espace réservé du contenu 2"/>
          <p:cNvSpPr>
            <a:spLocks noGrp="1"/>
          </p:cNvSpPr>
          <p:nvPr>
            <p:ph idx="1"/>
          </p:nvPr>
        </p:nvSpPr>
        <p:spPr>
          <a:xfrm>
            <a:off x="314960" y="1600200"/>
            <a:ext cx="8514080" cy="5186680"/>
          </a:xfrm>
        </p:spPr>
        <p:txBody>
          <a:bodyPr>
            <a:noAutofit/>
          </a:bodyPr>
          <a:lstStyle/>
          <a:p>
            <a:r>
              <a:rPr lang="fr-FR" sz="2800" dirty="0" smtClean="0"/>
              <a:t>Le juge possède ainsi aux Etats-Unis un </a:t>
            </a:r>
            <a:r>
              <a:rPr lang="fr-FR" sz="2800" b="1" dirty="0" smtClean="0"/>
              <a:t>pouvoir politique indirect très fort</a:t>
            </a:r>
            <a:r>
              <a:rPr lang="fr-FR" sz="2800" dirty="0" smtClean="0"/>
              <a:t>, qui représente une </a:t>
            </a:r>
            <a:r>
              <a:rPr lang="fr-FR" sz="2800" b="1" dirty="0" smtClean="0"/>
              <a:t>garantie contre la tyrannie</a:t>
            </a:r>
            <a:r>
              <a:rPr lang="fr-FR" sz="2800" dirty="0" smtClean="0"/>
              <a:t>.</a:t>
            </a:r>
          </a:p>
          <a:p>
            <a:r>
              <a:rPr lang="fr-FR" sz="2800" dirty="0" smtClean="0"/>
              <a:t>Il peut en effet décider de ne pas appliquer une loi s’il la juge anticonstitutionnelle, ce qui oblige le pouvoir législatif, par cette jurisprudence, à réfléchir à la loi en question ou à la constitution.</a:t>
            </a:r>
          </a:p>
          <a:p>
            <a:r>
              <a:rPr lang="fr-FR" sz="2800" dirty="0" smtClean="0"/>
              <a:t>Il reste néanmoins dans le </a:t>
            </a:r>
            <a:r>
              <a:rPr lang="fr-FR" sz="2800" b="1" dirty="0" smtClean="0"/>
              <a:t>cadre judiciaire</a:t>
            </a:r>
            <a:r>
              <a:rPr lang="fr-FR" sz="2800" dirty="0" smtClean="0"/>
              <a:t>, comme en France et en Angleterre : il doit être saisi, Il sert d’arbitre et se prononce sur les cas particuliers, autrement il détiendrait un pouvoir législatif.</a:t>
            </a:r>
            <a:endParaRPr lang="fr-FR" sz="2800" dirty="0"/>
          </a:p>
        </p:txBody>
      </p:sp>
    </p:spTree>
    <p:extLst>
      <p:ext uri="{BB962C8B-B14F-4D97-AF65-F5344CB8AC3E}">
        <p14:creationId xmlns:p14="http://schemas.microsoft.com/office/powerpoint/2010/main" val="5337506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0807" y="192996"/>
            <a:ext cx="8229600" cy="1143000"/>
          </a:xfrm>
        </p:spPr>
        <p:txBody>
          <a:bodyPr>
            <a:normAutofit/>
          </a:bodyPr>
          <a:lstStyle/>
          <a:p>
            <a:r>
              <a:rPr lang="fr-FR" sz="3200" dirty="0"/>
              <a:t>Le rôle de l’industrie dans la centralisation</a:t>
            </a:r>
          </a:p>
        </p:txBody>
      </p:sp>
      <p:sp>
        <p:nvSpPr>
          <p:cNvPr id="3" name="Espace réservé du contenu 2"/>
          <p:cNvSpPr>
            <a:spLocks noGrp="1"/>
          </p:cNvSpPr>
          <p:nvPr>
            <p:ph idx="1"/>
          </p:nvPr>
        </p:nvSpPr>
        <p:spPr>
          <a:xfrm>
            <a:off x="457200" y="1450523"/>
            <a:ext cx="8229600" cy="5095240"/>
          </a:xfrm>
        </p:spPr>
        <p:txBody>
          <a:bodyPr numCol="1">
            <a:noAutofit/>
          </a:bodyPr>
          <a:lstStyle/>
          <a:p>
            <a:r>
              <a:rPr lang="fr-FR" sz="2800" dirty="0" smtClean="0"/>
              <a:t>Tocqueville s’intéresse ensuite au rôle de </a:t>
            </a:r>
            <a:r>
              <a:rPr lang="fr-FR" sz="2800" b="1" dirty="0" smtClean="0"/>
              <a:t>l’industrie</a:t>
            </a:r>
            <a:r>
              <a:rPr lang="fr-FR" sz="2800" dirty="0" smtClean="0"/>
              <a:t> dans le développement de la centralisation du pouvoir.</a:t>
            </a:r>
          </a:p>
          <a:p>
            <a:r>
              <a:rPr lang="fr-FR" sz="2800" dirty="0" smtClean="0"/>
              <a:t>L’industrie requiert davantage de </a:t>
            </a:r>
            <a:r>
              <a:rPr lang="fr-FR" sz="2800" b="1" dirty="0" smtClean="0"/>
              <a:t>réglementation</a:t>
            </a:r>
            <a:r>
              <a:rPr lang="fr-FR" sz="2800" dirty="0" smtClean="0"/>
              <a:t> et de </a:t>
            </a:r>
            <a:r>
              <a:rPr lang="fr-FR" sz="2800" b="1" dirty="0" smtClean="0"/>
              <a:t>centralisation</a:t>
            </a:r>
            <a:r>
              <a:rPr lang="fr-FR" sz="2800" dirty="0" smtClean="0"/>
              <a:t>, eu égard à sa complexité, son besoin en infrastructures, notamment de transport.</a:t>
            </a:r>
          </a:p>
          <a:p>
            <a:r>
              <a:rPr lang="fr-FR" sz="2800" dirty="0" smtClean="0"/>
              <a:t>Tocqueville prend l’exemple des </a:t>
            </a:r>
            <a:r>
              <a:rPr lang="fr-FR" sz="2800" b="1" dirty="0" smtClean="0"/>
              <a:t>mines</a:t>
            </a:r>
            <a:r>
              <a:rPr lang="fr-FR" sz="2800" dirty="0" smtClean="0"/>
              <a:t> (industrie minière) qui sont tombées dans le domaine public, l’Etat contrôlant la manière dont il faut les exploiter.</a:t>
            </a:r>
          </a:p>
          <a:p>
            <a:r>
              <a:rPr lang="fr-FR" sz="2800" dirty="0" smtClean="0"/>
              <a:t>Classe sociale longtemps secondaire, la classe industrielle est en train de devenir la plus puissante à l’époque de Tocqueville.</a:t>
            </a:r>
            <a:endParaRPr lang="fr-FR" sz="2800" dirty="0"/>
          </a:p>
        </p:txBody>
      </p:sp>
    </p:spTree>
    <p:extLst>
      <p:ext uri="{BB962C8B-B14F-4D97-AF65-F5344CB8AC3E}">
        <p14:creationId xmlns:p14="http://schemas.microsoft.com/office/powerpoint/2010/main" val="373985818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rôle de l’industrie dans la centralisation</a:t>
            </a:r>
          </a:p>
        </p:txBody>
      </p:sp>
      <p:sp>
        <p:nvSpPr>
          <p:cNvPr id="3" name="Espace réservé du contenu 2"/>
          <p:cNvSpPr>
            <a:spLocks noGrp="1"/>
          </p:cNvSpPr>
          <p:nvPr>
            <p:ph idx="1"/>
          </p:nvPr>
        </p:nvSpPr>
        <p:spPr>
          <a:xfrm>
            <a:off x="457200" y="1600200"/>
            <a:ext cx="8229600" cy="5095240"/>
          </a:xfrm>
        </p:spPr>
        <p:txBody>
          <a:bodyPr numCol="1">
            <a:noAutofit/>
          </a:bodyPr>
          <a:lstStyle/>
          <a:p>
            <a:pPr>
              <a:lnSpc>
                <a:spcPct val="90000"/>
              </a:lnSpc>
            </a:pPr>
            <a:r>
              <a:rPr lang="fr-FR" sz="2800" dirty="0"/>
              <a:t>Or, </a:t>
            </a:r>
            <a:r>
              <a:rPr lang="fr-FR" sz="2800" b="1" dirty="0"/>
              <a:t>cette classe industrielle, historiquement, est régie par le pouvoir royal</a:t>
            </a:r>
            <a:r>
              <a:rPr lang="fr-FR" sz="2800" dirty="0"/>
              <a:t>, tandis que les grands domaines fonciers étaient plus indépendants du pouvoir </a:t>
            </a:r>
            <a:r>
              <a:rPr lang="fr-FR" sz="2800" dirty="0" smtClean="0"/>
              <a:t>central.</a:t>
            </a:r>
          </a:p>
          <a:p>
            <a:pPr>
              <a:lnSpc>
                <a:spcPct val="90000"/>
              </a:lnSpc>
            </a:pPr>
            <a:r>
              <a:rPr lang="fr-FR" sz="2800" dirty="0" smtClean="0"/>
              <a:t>Les </a:t>
            </a:r>
            <a:r>
              <a:rPr lang="fr-FR" sz="2800" dirty="0"/>
              <a:t>grands travaux, que les particuliers ne peuvent pas assumer, alimentent une telle tendance de renforcement de la mainmise du pouvoir centralisé sur l’industrie.</a:t>
            </a:r>
          </a:p>
          <a:p>
            <a:pPr>
              <a:lnSpc>
                <a:spcPct val="90000"/>
              </a:lnSpc>
            </a:pPr>
            <a:r>
              <a:rPr lang="fr-FR" sz="2800" dirty="0" smtClean="0"/>
              <a:t>L’État </a:t>
            </a:r>
            <a:r>
              <a:rPr lang="fr-FR" sz="2800" dirty="0"/>
              <a:t>lui-même devient directement </a:t>
            </a:r>
            <a:r>
              <a:rPr lang="fr-FR" sz="2800" dirty="0">
                <a:solidFill>
                  <a:srgbClr val="000090"/>
                </a:solidFill>
              </a:rPr>
              <a:t>“le plus grand des industriels”</a:t>
            </a:r>
            <a:r>
              <a:rPr lang="fr-FR" sz="2800" dirty="0"/>
              <a:t> (p. 134).</a:t>
            </a:r>
          </a:p>
        </p:txBody>
      </p:sp>
    </p:spTree>
    <p:extLst>
      <p:ext uri="{BB962C8B-B14F-4D97-AF65-F5344CB8AC3E}">
        <p14:creationId xmlns:p14="http://schemas.microsoft.com/office/powerpoint/2010/main" val="38191779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Les associations : une source de résistance au pouvoir central</a:t>
            </a:r>
          </a:p>
        </p:txBody>
      </p:sp>
      <p:sp>
        <p:nvSpPr>
          <p:cNvPr id="3" name="Espace réservé du contenu 2"/>
          <p:cNvSpPr>
            <a:spLocks noGrp="1"/>
          </p:cNvSpPr>
          <p:nvPr>
            <p:ph idx="1"/>
          </p:nvPr>
        </p:nvSpPr>
        <p:spPr/>
        <p:txBody>
          <a:bodyPr>
            <a:normAutofit fontScale="92500" lnSpcReduction="20000"/>
          </a:bodyPr>
          <a:lstStyle/>
          <a:p>
            <a:pPr>
              <a:lnSpc>
                <a:spcPct val="110000"/>
              </a:lnSpc>
            </a:pPr>
            <a:r>
              <a:rPr lang="fr-FR" sz="3000" dirty="0"/>
              <a:t>Les associations sont la source principale de </a:t>
            </a:r>
            <a:r>
              <a:rPr lang="fr-FR" sz="3000" b="1" dirty="0"/>
              <a:t>résistance</a:t>
            </a:r>
            <a:r>
              <a:rPr lang="fr-FR" sz="3000" dirty="0"/>
              <a:t> potentielle des citoyens au pouvoir central, dans un régime démocratique.</a:t>
            </a:r>
          </a:p>
          <a:p>
            <a:pPr>
              <a:lnSpc>
                <a:spcPct val="110000"/>
              </a:lnSpc>
            </a:pPr>
            <a:r>
              <a:rPr lang="fr-FR" sz="3000" dirty="0"/>
              <a:t>Mais le problème de la </a:t>
            </a:r>
            <a:r>
              <a:rPr lang="fr-FR" sz="3000" dirty="0" smtClean="0"/>
              <a:t>démocratie en France </a:t>
            </a:r>
            <a:r>
              <a:rPr lang="fr-FR" sz="3000" dirty="0"/>
              <a:t>réside dans le fait que les </a:t>
            </a:r>
            <a:r>
              <a:rPr lang="fr-FR" sz="3000" b="1" dirty="0"/>
              <a:t>citoyens se méfient </a:t>
            </a:r>
            <a:r>
              <a:rPr lang="fr-FR" sz="3000" dirty="0"/>
              <a:t>des « pouvoirs secondaires » comme les associations, qu’ils identifient à </a:t>
            </a:r>
            <a:r>
              <a:rPr lang="fr-FR" sz="3000" b="1" dirty="0"/>
              <a:t>l’aristocratie</a:t>
            </a:r>
            <a:r>
              <a:rPr lang="fr-FR" sz="3000" dirty="0"/>
              <a:t> qu’ils rejettent.</a:t>
            </a:r>
          </a:p>
          <a:p>
            <a:pPr>
              <a:lnSpc>
                <a:spcPct val="110000"/>
              </a:lnSpc>
            </a:pPr>
            <a:r>
              <a:rPr lang="fr-FR" sz="3000" dirty="0"/>
              <a:t>Or, ces pouvoirs seraient pourtant potentiellement des pouvoirs de </a:t>
            </a:r>
            <a:r>
              <a:rPr lang="fr-FR" sz="3000" b="1" dirty="0"/>
              <a:t>contrôle et de résistance </a:t>
            </a:r>
            <a:r>
              <a:rPr lang="fr-FR" sz="3000" dirty="0"/>
              <a:t>contre le pouvoir central.</a:t>
            </a:r>
          </a:p>
          <a:p>
            <a:pPr>
              <a:lnSpc>
                <a:spcPct val="110000"/>
              </a:lnSpc>
            </a:pPr>
            <a:endParaRPr lang="fr-FR" dirty="0"/>
          </a:p>
        </p:txBody>
      </p:sp>
    </p:spTree>
    <p:extLst>
      <p:ext uri="{BB962C8B-B14F-4D97-AF65-F5344CB8AC3E}">
        <p14:creationId xmlns:p14="http://schemas.microsoft.com/office/powerpoint/2010/main" val="28770467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Les associations : une source de résistance au pouvoir central</a:t>
            </a:r>
          </a:p>
        </p:txBody>
      </p:sp>
      <p:sp>
        <p:nvSpPr>
          <p:cNvPr id="4" name="Rectangle 3"/>
          <p:cNvSpPr/>
          <p:nvPr/>
        </p:nvSpPr>
        <p:spPr>
          <a:xfrm>
            <a:off x="518160" y="2013924"/>
            <a:ext cx="8148320" cy="3625608"/>
          </a:xfrm>
          <a:prstGeom prst="rect">
            <a:avLst/>
          </a:prstGeom>
          <a:solidFill>
            <a:srgbClr val="7F7F7F"/>
          </a:solidFill>
        </p:spPr>
        <p:txBody>
          <a:bodyPr wrap="square">
            <a:spAutoFit/>
          </a:bodyPr>
          <a:lstStyle/>
          <a:p>
            <a:pPr marL="457200" lvl="0" indent="-457200">
              <a:spcBef>
                <a:spcPct val="20000"/>
              </a:spcBef>
              <a:buFont typeface="Wingdings" charset="0"/>
              <a:buChar char="à"/>
            </a:pPr>
            <a:r>
              <a:rPr lang="fr-FR" sz="2800" dirty="0">
                <a:solidFill>
                  <a:schemeClr val="bg1"/>
                </a:solidFill>
              </a:rPr>
              <a:t>Le problème de la démocratie en France réside dans le fait qu’elle </a:t>
            </a:r>
            <a:r>
              <a:rPr lang="fr-FR" sz="2800" b="1" dirty="0">
                <a:solidFill>
                  <a:schemeClr val="bg1"/>
                </a:solidFill>
              </a:rPr>
              <a:t>se méfie des « pouvoirs secondaires »</a:t>
            </a:r>
            <a:r>
              <a:rPr lang="fr-FR" sz="2800" dirty="0">
                <a:solidFill>
                  <a:schemeClr val="bg1"/>
                </a:solidFill>
              </a:rPr>
              <a:t>, qu’elle identifie à l’aristocratie qu’elle rejette, alors que ces pouvoirs seraient</a:t>
            </a:r>
            <a:r>
              <a:rPr lang="fr-FR" sz="2800" b="1" dirty="0">
                <a:solidFill>
                  <a:schemeClr val="bg1"/>
                </a:solidFill>
              </a:rPr>
              <a:t> le meilleur garde-fou contre la tendance despotique du pouvoir centralisé</a:t>
            </a:r>
            <a:r>
              <a:rPr lang="fr-FR" sz="2800" dirty="0">
                <a:solidFill>
                  <a:schemeClr val="bg1"/>
                </a:solidFill>
              </a:rPr>
              <a:t>.</a:t>
            </a:r>
          </a:p>
          <a:p>
            <a:pPr marL="457200" lvl="0" indent="-457200">
              <a:spcBef>
                <a:spcPct val="20000"/>
              </a:spcBef>
              <a:buFont typeface="Wingdings" charset="0"/>
              <a:buChar char="à"/>
            </a:pPr>
            <a:r>
              <a:rPr lang="fr-FR" sz="2800" dirty="0">
                <a:solidFill>
                  <a:schemeClr val="bg1"/>
                </a:solidFill>
              </a:rPr>
              <a:t>A l’inverse, les associations sont très nombreuses aux Etats-Unis.</a:t>
            </a:r>
          </a:p>
        </p:txBody>
      </p:sp>
    </p:spTree>
    <p:extLst>
      <p:ext uri="{BB962C8B-B14F-4D97-AF65-F5344CB8AC3E}">
        <p14:creationId xmlns:p14="http://schemas.microsoft.com/office/powerpoint/2010/main" val="222887096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Le paradoxe des révolutions européennes</a:t>
            </a:r>
          </a:p>
        </p:txBody>
      </p:sp>
      <p:sp>
        <p:nvSpPr>
          <p:cNvPr id="3" name="Espace réservé du contenu 2"/>
          <p:cNvSpPr>
            <a:spLocks noGrp="1"/>
          </p:cNvSpPr>
          <p:nvPr>
            <p:ph idx="1"/>
          </p:nvPr>
        </p:nvSpPr>
        <p:spPr>
          <a:xfrm>
            <a:off x="457200" y="1513840"/>
            <a:ext cx="8229600" cy="5344160"/>
          </a:xfrm>
        </p:spPr>
        <p:txBody>
          <a:bodyPr>
            <a:normAutofit fontScale="85000" lnSpcReduction="20000"/>
          </a:bodyPr>
          <a:lstStyle/>
          <a:p>
            <a:r>
              <a:rPr lang="fr-FR" dirty="0"/>
              <a:t>Il y a donc un </a:t>
            </a:r>
            <a:r>
              <a:rPr lang="fr-FR" b="1" dirty="0"/>
              <a:t>paradoxe massif</a:t>
            </a:r>
            <a:r>
              <a:rPr lang="fr-FR" dirty="0"/>
              <a:t> : les peuples européens connaissent des </a:t>
            </a:r>
            <a:r>
              <a:rPr lang="fr-FR" dirty="0" smtClean="0"/>
              <a:t>révolutions </a:t>
            </a:r>
            <a:r>
              <a:rPr lang="fr-FR" dirty="0"/>
              <a:t>qui leur font mettre à bas les anciennes tutelles, et concomitamment un pouvoir administratif centralisé gagne en force comme jamais.</a:t>
            </a:r>
          </a:p>
          <a:p>
            <a:r>
              <a:rPr lang="fr-FR" dirty="0"/>
              <a:t>Tocqueville écrit </a:t>
            </a:r>
            <a:r>
              <a:rPr lang="fr-FR" dirty="0" smtClean="0"/>
              <a:t>éloquemment</a:t>
            </a:r>
            <a:r>
              <a:rPr lang="fr-FR" dirty="0"/>
              <a:t> </a:t>
            </a:r>
            <a:r>
              <a:rPr lang="fr-FR" dirty="0" smtClean="0"/>
              <a:t>(</a:t>
            </a:r>
            <a:r>
              <a:rPr lang="fr-FR" dirty="0" smtClean="0"/>
              <a:t>p</a:t>
            </a:r>
            <a:r>
              <a:rPr lang="fr-FR" dirty="0"/>
              <a:t>. </a:t>
            </a:r>
            <a:r>
              <a:rPr lang="fr-FR" dirty="0" smtClean="0"/>
              <a:t>139) :</a:t>
            </a:r>
            <a:endParaRPr lang="fr-FR" dirty="0"/>
          </a:p>
          <a:p>
            <a:pPr marL="0" indent="0">
              <a:buNone/>
            </a:pPr>
            <a:r>
              <a:rPr lang="fr-FR" dirty="0">
                <a:solidFill>
                  <a:srgbClr val="000090"/>
                </a:solidFill>
              </a:rPr>
              <a:t>« …et ces mêmes hommes qui de temps à autre renversent un trône et foulent aux pieds ses rois, se plient de plus en plus, sans résistance, aux moindres volontés d’un commis. »</a:t>
            </a:r>
          </a:p>
          <a:p>
            <a:r>
              <a:rPr lang="fr-FR" dirty="0"/>
              <a:t>D’où  </a:t>
            </a:r>
            <a:r>
              <a:rPr lang="fr-FR" dirty="0" smtClean="0"/>
              <a:t>: </a:t>
            </a:r>
            <a:r>
              <a:rPr lang="fr-FR" dirty="0" smtClean="0">
                <a:solidFill>
                  <a:srgbClr val="000090"/>
                </a:solidFill>
              </a:rPr>
              <a:t>«</a:t>
            </a:r>
            <a:r>
              <a:rPr lang="fr-FR" dirty="0">
                <a:solidFill>
                  <a:srgbClr val="000090"/>
                </a:solidFill>
              </a:rPr>
              <a:t> Ainsi donc, deux révolutions semblent s’opérer de nos jours, en sens contraire : l’une affaiblit continuellement le pouvoir, et l’autre le renforce sans cesse : à aucune autre époque de notre histoire il n’a paru si faible ni si fort. </a:t>
            </a:r>
            <a:r>
              <a:rPr lang="fr-FR" dirty="0" smtClean="0">
                <a:solidFill>
                  <a:srgbClr val="000090"/>
                </a:solidFill>
              </a:rPr>
              <a:t>»</a:t>
            </a:r>
            <a:endParaRPr lang="fr-FR" dirty="0">
              <a:solidFill>
                <a:srgbClr val="000090"/>
              </a:solidFill>
            </a:endParaRPr>
          </a:p>
        </p:txBody>
      </p:sp>
    </p:spTree>
    <p:extLst>
      <p:ext uri="{BB962C8B-B14F-4D97-AF65-F5344CB8AC3E}">
        <p14:creationId xmlns:p14="http://schemas.microsoft.com/office/powerpoint/2010/main" val="198751877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 paradoxe qui s’explique par la dialectique entre excès de liberté et d’égalité</a:t>
            </a:r>
          </a:p>
        </p:txBody>
      </p:sp>
      <p:sp>
        <p:nvSpPr>
          <p:cNvPr id="3" name="Espace réservé du contenu 2"/>
          <p:cNvSpPr>
            <a:spLocks noGrp="1"/>
          </p:cNvSpPr>
          <p:nvPr>
            <p:ph idx="1"/>
          </p:nvPr>
        </p:nvSpPr>
        <p:spPr>
          <a:xfrm>
            <a:off x="457200" y="1600200"/>
            <a:ext cx="8229600" cy="5257800"/>
          </a:xfrm>
        </p:spPr>
        <p:txBody>
          <a:bodyPr>
            <a:normAutofit fontScale="92500" lnSpcReduction="20000"/>
          </a:bodyPr>
          <a:lstStyle/>
          <a:p>
            <a:r>
              <a:rPr lang="fr-FR" sz="3300" dirty="0"/>
              <a:t>Mais ces deux révolutions sont en fait liées, le paradoxe n’en est pas un.</a:t>
            </a:r>
          </a:p>
          <a:p>
            <a:r>
              <a:rPr lang="fr-FR" sz="3300" dirty="0"/>
              <a:t>L’excès de liberté, liée aux épisodes révolutionnaires, a conduit à une égalisation qui a elle-même contribué à diminuer les libertés.</a:t>
            </a:r>
          </a:p>
          <a:p>
            <a:r>
              <a:rPr lang="fr-FR" sz="3300" dirty="0"/>
              <a:t>D’où cette belle formule très condensée, qui thématise l’évolution des relations entre liberté et égalité, p. 141 :</a:t>
            </a:r>
          </a:p>
          <a:p>
            <a:pPr marL="0" indent="0">
              <a:buNone/>
            </a:pPr>
            <a:r>
              <a:rPr lang="fr-FR" sz="3300" dirty="0">
                <a:solidFill>
                  <a:srgbClr val="000090"/>
                </a:solidFill>
              </a:rPr>
              <a:t>« Ils avaient voulu être libres pour pouvoir se faire égaux, et, à mesure que l’égalité s’établissait davantage à l’aide de la liberté, elle leur rendait la liberté plus difficile »</a:t>
            </a:r>
          </a:p>
          <a:p>
            <a:pPr marL="0" indent="0">
              <a:buNone/>
            </a:pPr>
            <a:endParaRPr lang="fr-FR" dirty="0"/>
          </a:p>
        </p:txBody>
      </p:sp>
    </p:spTree>
    <p:extLst>
      <p:ext uri="{BB962C8B-B14F-4D97-AF65-F5344CB8AC3E}">
        <p14:creationId xmlns:p14="http://schemas.microsoft.com/office/powerpoint/2010/main" val="108214769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18C3EF9-4A01-424E-90C2-836756CED376}"/>
              </a:ext>
            </a:extLst>
          </p:cNvPr>
          <p:cNvSpPr>
            <a:spLocks noGrp="1"/>
          </p:cNvSpPr>
          <p:nvPr>
            <p:ph type="title"/>
          </p:nvPr>
        </p:nvSpPr>
        <p:spPr/>
        <p:txBody>
          <a:bodyPr>
            <a:normAutofit/>
          </a:bodyPr>
          <a:lstStyle/>
          <a:p>
            <a:r>
              <a:rPr lang="en-US" sz="3200"/>
              <a:t>Deux tendances contraires, qui concourent en définitive à la perte de la liberté</a:t>
            </a:r>
            <a:endParaRPr lang="fr-FR" sz="3200"/>
          </a:p>
        </p:txBody>
      </p:sp>
      <p:sp>
        <p:nvSpPr>
          <p:cNvPr id="3" name="Espace réservé du contenu 2">
            <a:extLst>
              <a:ext uri="{FF2B5EF4-FFF2-40B4-BE49-F238E27FC236}">
                <a16:creationId xmlns:a16="http://schemas.microsoft.com/office/drawing/2014/main" xmlns="" id="{1F3BFFF7-C408-0F46-B058-E5C21CE49B0E}"/>
              </a:ext>
            </a:extLst>
          </p:cNvPr>
          <p:cNvSpPr>
            <a:spLocks noGrp="1"/>
          </p:cNvSpPr>
          <p:nvPr>
            <p:ph idx="1"/>
          </p:nvPr>
        </p:nvSpPr>
        <p:spPr>
          <a:xfrm>
            <a:off x="457200" y="1464130"/>
            <a:ext cx="8229600" cy="5080907"/>
          </a:xfrm>
        </p:spPr>
        <p:txBody>
          <a:bodyPr>
            <a:noAutofit/>
          </a:bodyPr>
          <a:lstStyle/>
          <a:p>
            <a:pPr marL="0" indent="0">
              <a:lnSpc>
                <a:spcPct val="90000"/>
              </a:lnSpc>
              <a:buNone/>
            </a:pPr>
            <a:r>
              <a:rPr lang="fr-FR" sz="2800" dirty="0" smtClean="0">
                <a:solidFill>
                  <a:srgbClr val="000090"/>
                </a:solidFill>
              </a:rPr>
              <a:t>« De là sont sorties les deux tendances contraires que j’ai précédemment montrées. Tant que la révolution démocratique était dans sa chaleur, les hommes occupés à détruire les anciens pouvoirs aristocratiques qui combattaient contre elle se montraient animés d’un grand esprit d’indépendance, et, à mesure que la victoire de l’égalité devenait plus complète, ils s’abandonnaient peu à peu aux instincts naturels que cette même égalité fait naître, et ils renforçaient et centralisaient le pouvoir social. Ils avaient voulu être libres pour pouvoir se faire égaux, et, à mesure que l’égalité s’établissait davantage avec l’aide de la liberté, elle leur rendait la liberté plus difficile. »</a:t>
            </a:r>
          </a:p>
          <a:p>
            <a:pPr marL="0" indent="0">
              <a:buNone/>
            </a:pPr>
            <a:endParaRPr lang="fr-FR" sz="2800" dirty="0">
              <a:solidFill>
                <a:srgbClr val="325F95"/>
              </a:solidFill>
            </a:endParaRPr>
          </a:p>
        </p:txBody>
      </p:sp>
    </p:spTree>
    <p:extLst>
      <p:ext uri="{BB962C8B-B14F-4D97-AF65-F5344CB8AC3E}">
        <p14:creationId xmlns:p14="http://schemas.microsoft.com/office/powerpoint/2010/main" val="305909849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Liberté apparente et libéralisme </a:t>
            </a:r>
            <a:r>
              <a:rPr lang="fr-FR" sz="3200" dirty="0" smtClean="0"/>
              <a:t>:</a:t>
            </a:r>
            <a:r>
              <a:rPr lang="fr-FR" sz="3200" dirty="0"/>
              <a:t> </a:t>
            </a:r>
            <a:r>
              <a:rPr lang="fr-FR" sz="3200" dirty="0" smtClean="0"/>
              <a:t>u</a:t>
            </a:r>
            <a:r>
              <a:rPr lang="fr-FR" sz="3200" dirty="0" smtClean="0"/>
              <a:t>ne </a:t>
            </a:r>
            <a:r>
              <a:rPr lang="fr-FR" sz="3200" dirty="0"/>
              <a:t>distinction </a:t>
            </a:r>
            <a:r>
              <a:rPr lang="fr-FR" sz="3200" dirty="0" smtClean="0"/>
              <a:t>décisive, du point de vue de Tocqueville</a:t>
            </a:r>
            <a:endParaRPr lang="fr-FR" sz="3200" dirty="0"/>
          </a:p>
        </p:txBody>
      </p:sp>
      <p:sp>
        <p:nvSpPr>
          <p:cNvPr id="3" name="Espace réservé du contenu 2"/>
          <p:cNvSpPr>
            <a:spLocks noGrp="1"/>
          </p:cNvSpPr>
          <p:nvPr>
            <p:ph idx="1"/>
          </p:nvPr>
        </p:nvSpPr>
        <p:spPr>
          <a:xfrm>
            <a:off x="457200" y="1600200"/>
            <a:ext cx="8229600" cy="5257800"/>
          </a:xfrm>
        </p:spPr>
        <p:txBody>
          <a:bodyPr>
            <a:noAutofit/>
          </a:bodyPr>
          <a:lstStyle/>
          <a:p>
            <a:pPr>
              <a:lnSpc>
                <a:spcPct val="80000"/>
              </a:lnSpc>
            </a:pPr>
            <a:r>
              <a:rPr lang="fr-FR" sz="2800" dirty="0"/>
              <a:t>C’est pourquoi, Tocqueville le répète, ceux qui craignent les conséquences anarchiques de la démocratie se trompent de motif de crainte ; c’est la perte de liberté par excès de centralisation qu’il faut craindre.</a:t>
            </a:r>
          </a:p>
          <a:p>
            <a:pPr>
              <a:lnSpc>
                <a:spcPct val="80000"/>
              </a:lnSpc>
            </a:pPr>
            <a:r>
              <a:rPr lang="fr-FR" sz="2800" dirty="0"/>
              <a:t>Le chapitre se conclut sur cette mise en garde :</a:t>
            </a:r>
          </a:p>
          <a:p>
            <a:pPr marL="0" indent="0">
              <a:lnSpc>
                <a:spcPct val="80000"/>
              </a:lnSpc>
              <a:buNone/>
            </a:pPr>
            <a:r>
              <a:rPr lang="fr-FR" sz="2800" dirty="0">
                <a:solidFill>
                  <a:srgbClr val="000090"/>
                </a:solidFill>
              </a:rPr>
              <a:t>« Pour moi, je ne me fie point, je le confesse, à l’esprit de liberté qui semble animer mes contemporains ; je vois bien que les nations de nos jours sont turbulentes ; mais je ne découvre pas clairement qu’elles soient libérales, et je redoute qu’au sortir de ces agitations qui font vaciller les trônes, les souverains ne se trouvent plus puissants qu’ils ne l’aient jamais été. » </a:t>
            </a:r>
          </a:p>
        </p:txBody>
      </p:sp>
    </p:spTree>
    <p:extLst>
      <p:ext uri="{BB962C8B-B14F-4D97-AF65-F5344CB8AC3E}">
        <p14:creationId xmlns:p14="http://schemas.microsoft.com/office/powerpoint/2010/main" val="27244528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a:t>La « turbulence » démocratique et le risque d’oppression </a:t>
            </a:r>
          </a:p>
        </p:txBody>
      </p:sp>
      <p:sp>
        <p:nvSpPr>
          <p:cNvPr id="4" name="Rectangle 3"/>
          <p:cNvSpPr/>
          <p:nvPr/>
        </p:nvSpPr>
        <p:spPr>
          <a:xfrm>
            <a:off x="599440" y="1851364"/>
            <a:ext cx="7914640" cy="4573560"/>
          </a:xfrm>
          <a:prstGeom prst="rect">
            <a:avLst/>
          </a:prstGeom>
          <a:solidFill>
            <a:srgbClr val="7F7F7F"/>
          </a:solidFill>
        </p:spPr>
        <p:txBody>
          <a:bodyPr wrap="square">
            <a:spAutoFit/>
          </a:bodyPr>
          <a:lstStyle/>
          <a:p>
            <a:pPr marL="457200" lvl="0" indent="-457200">
              <a:spcBef>
                <a:spcPct val="20000"/>
              </a:spcBef>
              <a:buFont typeface="Wingdings" charset="0"/>
              <a:buChar char="à"/>
            </a:pPr>
            <a:r>
              <a:rPr lang="fr-FR" sz="2800" dirty="0">
                <a:solidFill>
                  <a:schemeClr val="bg1"/>
                </a:solidFill>
              </a:rPr>
              <a:t>Il y a un paradoxe apparent : les </a:t>
            </a:r>
            <a:r>
              <a:rPr lang="fr-FR" sz="2800" b="1" dirty="0">
                <a:solidFill>
                  <a:schemeClr val="bg1"/>
                </a:solidFill>
              </a:rPr>
              <a:t>peuples européens</a:t>
            </a:r>
            <a:r>
              <a:rPr lang="fr-FR" sz="2800" dirty="0">
                <a:solidFill>
                  <a:schemeClr val="bg1"/>
                </a:solidFill>
              </a:rPr>
              <a:t>, par la </a:t>
            </a:r>
            <a:r>
              <a:rPr lang="fr-FR" sz="2800" b="1" dirty="0">
                <a:solidFill>
                  <a:schemeClr val="bg1"/>
                </a:solidFill>
              </a:rPr>
              <a:t>révolution</a:t>
            </a:r>
            <a:r>
              <a:rPr lang="fr-FR" sz="2800" dirty="0">
                <a:solidFill>
                  <a:schemeClr val="bg1"/>
                </a:solidFill>
              </a:rPr>
              <a:t>, se sont </a:t>
            </a:r>
            <a:r>
              <a:rPr lang="fr-FR" sz="2800" dirty="0" smtClean="0">
                <a:solidFill>
                  <a:schemeClr val="bg1"/>
                </a:solidFill>
              </a:rPr>
              <a:t>libérés pour certains </a:t>
            </a:r>
            <a:r>
              <a:rPr lang="fr-FR" sz="2800" dirty="0">
                <a:solidFill>
                  <a:schemeClr val="bg1"/>
                </a:solidFill>
              </a:rPr>
              <a:t>de l’oppression de la monarchie.</a:t>
            </a:r>
          </a:p>
          <a:p>
            <a:pPr marL="457200" lvl="0" indent="-457200">
              <a:spcBef>
                <a:spcPct val="20000"/>
              </a:spcBef>
              <a:buFont typeface="Wingdings" charset="0"/>
              <a:buChar char="à"/>
            </a:pPr>
            <a:r>
              <a:rPr lang="fr-FR" sz="2800" dirty="0">
                <a:solidFill>
                  <a:schemeClr val="bg1"/>
                </a:solidFill>
              </a:rPr>
              <a:t>Mais ce faisant, ils ont fait peser sur eux, selon Tocqueville, le risque d’une survenue d’une oppression plus cachée.</a:t>
            </a:r>
          </a:p>
          <a:p>
            <a:pPr marL="457200" lvl="0" indent="-457200">
              <a:spcBef>
                <a:spcPct val="20000"/>
              </a:spcBef>
              <a:buFont typeface="Wingdings" charset="0"/>
              <a:buChar char="à"/>
            </a:pPr>
            <a:r>
              <a:rPr lang="fr-FR" sz="2800" dirty="0">
                <a:solidFill>
                  <a:schemeClr val="bg1"/>
                </a:solidFill>
              </a:rPr>
              <a:t>Il y a donc une contradiction entre des « turbulences » qui donnent l’impression de la liberté, et une liberté véritable qui préserve les droits fondamentaux.</a:t>
            </a:r>
          </a:p>
        </p:txBody>
      </p:sp>
    </p:spTree>
    <p:extLst>
      <p:ext uri="{BB962C8B-B14F-4D97-AF65-F5344CB8AC3E}">
        <p14:creationId xmlns:p14="http://schemas.microsoft.com/office/powerpoint/2010/main" val="960764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Une carrière politique interrompue par le coup d’Etat de Louis-Napoléon Bonaparte </a:t>
            </a:r>
            <a:endParaRPr lang="fr-FR" sz="3200" dirty="0"/>
          </a:p>
        </p:txBody>
      </p:sp>
      <p:sp>
        <p:nvSpPr>
          <p:cNvPr id="3" name="Espace réservé du contenu 2"/>
          <p:cNvSpPr>
            <a:spLocks noGrp="1"/>
          </p:cNvSpPr>
          <p:nvPr>
            <p:ph idx="1"/>
          </p:nvPr>
        </p:nvSpPr>
        <p:spPr>
          <a:xfrm>
            <a:off x="457200" y="1539240"/>
            <a:ext cx="8229600" cy="5318760"/>
          </a:xfrm>
        </p:spPr>
        <p:txBody>
          <a:bodyPr>
            <a:noAutofit/>
          </a:bodyPr>
          <a:lstStyle/>
          <a:p>
            <a:pPr>
              <a:lnSpc>
                <a:spcPct val="90000"/>
              </a:lnSpc>
            </a:pPr>
            <a:r>
              <a:rPr lang="fr-FR" sz="2800" dirty="0"/>
              <a:t>Il se présente aux élections législatives de 1839 et est élu </a:t>
            </a:r>
            <a:r>
              <a:rPr lang="fr-FR" sz="2800" b="1" dirty="0"/>
              <a:t>député de Valognes</a:t>
            </a:r>
            <a:r>
              <a:rPr lang="fr-FR" sz="2800" dirty="0"/>
              <a:t>, dans la Manche, où il sera réélu deux fois.</a:t>
            </a:r>
          </a:p>
          <a:p>
            <a:pPr>
              <a:lnSpc>
                <a:spcPct val="90000"/>
              </a:lnSpc>
            </a:pPr>
            <a:r>
              <a:rPr lang="fr-FR" sz="2800" dirty="0"/>
              <a:t>Il est favorable à </a:t>
            </a:r>
            <a:r>
              <a:rPr lang="fr-FR" sz="2800" b="1" dirty="0"/>
              <a:t>l’émancipation des esclaves </a:t>
            </a:r>
            <a:r>
              <a:rPr lang="fr-FR" sz="2800" dirty="0"/>
              <a:t>dans les colonies françaises, notamment en </a:t>
            </a:r>
            <a:r>
              <a:rPr lang="fr-FR" sz="2800" dirty="0" smtClean="0"/>
              <a:t>Algérie, mais il défend la </a:t>
            </a:r>
            <a:r>
              <a:rPr lang="fr-FR" sz="2800" b="1" dirty="0" smtClean="0"/>
              <a:t>colonisation</a:t>
            </a:r>
            <a:r>
              <a:rPr lang="fr-FR" sz="2800" dirty="0" smtClean="0"/>
              <a:t>.</a:t>
            </a:r>
            <a:endParaRPr lang="fr-FR" sz="2800" dirty="0"/>
          </a:p>
          <a:p>
            <a:pPr>
              <a:lnSpc>
                <a:spcPct val="90000"/>
              </a:lnSpc>
            </a:pPr>
            <a:r>
              <a:rPr lang="fr-FR" sz="2800" dirty="0"/>
              <a:t>En 1848, il est élu au suffrage universel à </a:t>
            </a:r>
            <a:r>
              <a:rPr lang="fr-FR" sz="2800" b="1" dirty="0"/>
              <a:t>l'Assemblée constituante </a:t>
            </a:r>
            <a:r>
              <a:rPr lang="fr-FR" sz="2800" dirty="0"/>
              <a:t>qui élabore et vote la constitution de la Deuxième République.</a:t>
            </a:r>
          </a:p>
          <a:p>
            <a:pPr>
              <a:lnSpc>
                <a:spcPct val="90000"/>
              </a:lnSpc>
            </a:pPr>
            <a:r>
              <a:rPr lang="fr-FR" sz="2800" dirty="0"/>
              <a:t>En 1849, il est </a:t>
            </a:r>
            <a:r>
              <a:rPr lang="fr-FR" sz="2800" b="1" dirty="0"/>
              <a:t>ministre des Affaires étrangères </a:t>
            </a:r>
            <a:r>
              <a:rPr lang="fr-FR" sz="2800" dirty="0" smtClean="0"/>
              <a:t>et il </a:t>
            </a:r>
            <a:r>
              <a:rPr lang="fr-FR" sz="2800" dirty="0"/>
              <a:t>est élu président du Conseil général de la Manche, à la tête duquel il reste jusqu'en </a:t>
            </a:r>
            <a:r>
              <a:rPr lang="fr-FR" sz="2800" dirty="0" smtClean="0"/>
              <a:t>1852, coup </a:t>
            </a:r>
            <a:r>
              <a:rPr lang="fr-FR" sz="2800" dirty="0" smtClean="0"/>
              <a:t>d’Etat </a:t>
            </a:r>
            <a:r>
              <a:rPr lang="fr-FR" sz="2800" dirty="0" smtClean="0"/>
              <a:t>de Louis-Napoléon Bonaparte.</a:t>
            </a:r>
            <a:endParaRPr lang="fr-FR" sz="2800" dirty="0"/>
          </a:p>
        </p:txBody>
      </p:sp>
    </p:spTree>
    <p:extLst>
      <p:ext uri="{BB962C8B-B14F-4D97-AF65-F5344CB8AC3E}">
        <p14:creationId xmlns:p14="http://schemas.microsoft.com/office/powerpoint/2010/main" val="233832152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5893"/>
            <a:ext cx="8229600" cy="688445"/>
          </a:xfrm>
          <a:ln w="25400">
            <a:solidFill>
              <a:srgbClr val="4F81BD"/>
            </a:solidFill>
          </a:ln>
        </p:spPr>
        <p:txBody>
          <a:bodyPr>
            <a:normAutofit fontScale="90000"/>
          </a:bodyPr>
          <a:lstStyle/>
          <a:p>
            <a:r>
              <a:rPr lang="fr-FR" dirty="0"/>
              <a:t>Plan de la troisième séquence</a:t>
            </a:r>
          </a:p>
        </p:txBody>
      </p:sp>
      <p:sp>
        <p:nvSpPr>
          <p:cNvPr id="3" name="Espace réservé du contenu 2"/>
          <p:cNvSpPr>
            <a:spLocks noGrp="1"/>
          </p:cNvSpPr>
          <p:nvPr>
            <p:ph idx="1"/>
          </p:nvPr>
        </p:nvSpPr>
        <p:spPr>
          <a:xfrm>
            <a:off x="457200" y="1074404"/>
            <a:ext cx="8229600" cy="5440080"/>
          </a:xfrm>
        </p:spPr>
        <p:txBody>
          <a:bodyPr>
            <a:normAutofit fontScale="85000" lnSpcReduction="10000"/>
          </a:bodyPr>
          <a:lstStyle/>
          <a:p>
            <a:pPr marL="0" indent="0" algn="just">
              <a:buNone/>
            </a:pPr>
            <a:r>
              <a:rPr lang="fr-FR" b="1" dirty="0">
                <a:solidFill>
                  <a:srgbClr val="000000"/>
                </a:solidFill>
              </a:rPr>
              <a:t>3.</a:t>
            </a:r>
            <a:r>
              <a:rPr lang="fr-FR" dirty="0">
                <a:solidFill>
                  <a:srgbClr val="000000"/>
                </a:solidFill>
              </a:rPr>
              <a:t>	</a:t>
            </a:r>
            <a:r>
              <a:rPr lang="fr-FR" b="1" dirty="0">
                <a:solidFill>
                  <a:srgbClr val="000000"/>
                </a:solidFill>
              </a:rPr>
              <a:t>Troisième séquence : Tocqueville et la démocratie moderne</a:t>
            </a:r>
          </a:p>
          <a:p>
            <a:pPr marL="360363" lvl="1" indent="263525" algn="just">
              <a:buNone/>
            </a:pPr>
            <a:r>
              <a:rPr lang="fr-FR" sz="3200" b="1" dirty="0">
                <a:solidFill>
                  <a:schemeClr val="bg1">
                    <a:lumMod val="75000"/>
                  </a:schemeClr>
                </a:solidFill>
              </a:rPr>
              <a:t>3.1</a:t>
            </a:r>
            <a:r>
              <a:rPr lang="fr-FR" sz="3200" dirty="0">
                <a:solidFill>
                  <a:schemeClr val="bg1">
                    <a:lumMod val="75000"/>
                  </a:schemeClr>
                </a:solidFill>
              </a:rPr>
              <a:t>	</a:t>
            </a:r>
            <a:r>
              <a:rPr lang="fr-FR" sz="3200" b="1" dirty="0">
                <a:solidFill>
                  <a:schemeClr val="bg1">
                    <a:lumMod val="75000"/>
                  </a:schemeClr>
                </a:solidFill>
              </a:rPr>
              <a:t>Tocqueville et et son temps</a:t>
            </a:r>
          </a:p>
          <a:p>
            <a:pPr marL="360363" lvl="1" indent="263525" algn="just">
              <a:buNone/>
            </a:pPr>
            <a:r>
              <a:rPr lang="fr-FR" sz="3200" b="1" dirty="0">
                <a:solidFill>
                  <a:schemeClr val="bg1">
                    <a:lumMod val="75000"/>
                  </a:schemeClr>
                </a:solidFill>
              </a:rPr>
              <a:t>3.2	La réception de Tocqueville dans la pensée politique</a:t>
            </a:r>
          </a:p>
          <a:p>
            <a:pPr marL="360363" indent="263525" algn="just">
              <a:buNone/>
            </a:pPr>
            <a:r>
              <a:rPr lang="fr-FR" b="1" dirty="0"/>
              <a:t>3.3 Lecture de </a:t>
            </a:r>
            <a:r>
              <a:rPr lang="fr-FR" b="1" i="1" dirty="0"/>
              <a:t>De la démocratie en Amérique</a:t>
            </a:r>
          </a:p>
          <a:p>
            <a:pPr marL="760413" lvl="1" indent="263525" algn="just">
              <a:buNone/>
            </a:pPr>
            <a:r>
              <a:rPr lang="fr-FR" b="1" dirty="0">
                <a:solidFill>
                  <a:schemeClr val="bg1">
                    <a:lumMod val="75000"/>
                  </a:schemeClr>
                </a:solidFill>
              </a:rPr>
              <a:t>3.3.1 L’égalité des conditions : le point de départ</a:t>
            </a:r>
          </a:p>
          <a:p>
            <a:pPr marL="760413" lvl="1" indent="263525" algn="just">
              <a:buNone/>
            </a:pPr>
            <a:r>
              <a:rPr lang="fr-FR" b="1" dirty="0">
                <a:solidFill>
                  <a:schemeClr val="bg1">
                    <a:lumMod val="75000"/>
                  </a:schemeClr>
                </a:solidFill>
              </a:rPr>
              <a:t>3.3.2 La centralisation (chap. 1 à 4)</a:t>
            </a:r>
          </a:p>
          <a:p>
            <a:pPr marL="760413" lvl="1" indent="263525" algn="just">
              <a:buNone/>
            </a:pPr>
            <a:r>
              <a:rPr lang="fr-FR" b="1" dirty="0"/>
              <a:t>3.3.3 Le pastorat démocratique (chap. 5 et 6)</a:t>
            </a:r>
          </a:p>
          <a:p>
            <a:pPr marL="1160463" lvl="2" indent="263525" algn="just">
              <a:buNone/>
            </a:pPr>
            <a:r>
              <a:rPr lang="fr-FR" b="1" dirty="0">
                <a:solidFill>
                  <a:schemeClr val="bg1">
                    <a:lumMod val="75000"/>
                  </a:schemeClr>
                </a:solidFill>
              </a:rPr>
              <a:t>3.3.3.1 Chapitre 5</a:t>
            </a:r>
          </a:p>
          <a:p>
            <a:pPr marL="1160463" lvl="2" indent="263525" algn="just">
              <a:buNone/>
            </a:pPr>
            <a:r>
              <a:rPr lang="fr-FR" b="1" dirty="0"/>
              <a:t>3.3.3.2 Chapitre 6</a:t>
            </a:r>
          </a:p>
          <a:p>
            <a:pPr marL="760413" lvl="1" indent="263525" algn="just">
              <a:buNone/>
            </a:pPr>
            <a:r>
              <a:rPr lang="fr-FR" b="1" dirty="0">
                <a:solidFill>
                  <a:srgbClr val="BFBFBF"/>
                </a:solidFill>
              </a:rPr>
              <a:t>3.3.4 Vers une démocratie de la liberté (chap. 7 et 8)</a:t>
            </a:r>
          </a:p>
          <a:p>
            <a:pPr marL="760413" lvl="1" indent="263525" algn="just">
              <a:buNone/>
            </a:pPr>
            <a:r>
              <a:rPr lang="fr-FR" b="1" dirty="0">
                <a:solidFill>
                  <a:srgbClr val="BFBFBF"/>
                </a:solidFill>
              </a:rPr>
              <a:t>3.3.5 Conclusion</a:t>
            </a:r>
          </a:p>
        </p:txBody>
      </p:sp>
      <p:sp>
        <p:nvSpPr>
          <p:cNvPr id="8" name="Rectangle à coins arrondis 7"/>
          <p:cNvSpPr/>
          <p:nvPr/>
        </p:nvSpPr>
        <p:spPr>
          <a:xfrm>
            <a:off x="964420" y="5143238"/>
            <a:ext cx="7904727" cy="339411"/>
          </a:xfrm>
          <a:prstGeom prst="round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Flèche vers la droite 8"/>
          <p:cNvSpPr/>
          <p:nvPr/>
        </p:nvSpPr>
        <p:spPr>
          <a:xfrm>
            <a:off x="298765" y="5132290"/>
            <a:ext cx="665655" cy="416736"/>
          </a:xfrm>
          <a:prstGeom prst="rightArrow">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3235537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3" algn="ctr" defTabSz="457200" rtl="0">
              <a:spcBef>
                <a:spcPct val="0"/>
              </a:spcBef>
            </a:pPr>
            <a:r>
              <a:rPr lang="fr-FR" sz="3200" dirty="0">
                <a:latin typeface="+mj-lt"/>
              </a:rPr>
              <a:t>Chapitre 6 – « Quelle espèce de despotisme les nations démocratiques ont à craindre »</a:t>
            </a:r>
          </a:p>
        </p:txBody>
      </p:sp>
      <p:sp>
        <p:nvSpPr>
          <p:cNvPr id="3" name="Espace réservé du contenu 2"/>
          <p:cNvSpPr>
            <a:spLocks noGrp="1"/>
          </p:cNvSpPr>
          <p:nvPr>
            <p:ph idx="1"/>
          </p:nvPr>
        </p:nvSpPr>
        <p:spPr>
          <a:xfrm>
            <a:off x="457200" y="1600200"/>
            <a:ext cx="8229600" cy="5257800"/>
          </a:xfrm>
        </p:spPr>
        <p:txBody>
          <a:bodyPr>
            <a:normAutofit/>
          </a:bodyPr>
          <a:lstStyle/>
          <a:p>
            <a:r>
              <a:rPr lang="fr-FR" sz="2800" dirty="0"/>
              <a:t>Tocqueville commence par évoquer la période de l’empire romain, et considère que </a:t>
            </a:r>
            <a:r>
              <a:rPr lang="fr-FR" sz="2800" b="1" dirty="0"/>
              <a:t>l’interventionnisme de l’État dans les affaires privées</a:t>
            </a:r>
            <a:r>
              <a:rPr lang="fr-FR" sz="2800" dirty="0"/>
              <a:t> y était bien moindre que dans les États démocratiques moderne.</a:t>
            </a:r>
            <a:endParaRPr lang="en-US" sz="2800" dirty="0"/>
          </a:p>
          <a:p>
            <a:r>
              <a:rPr lang="fr-FR" sz="2800" dirty="0"/>
              <a:t>Leur tyrannie « était violente et restreinte ».</a:t>
            </a:r>
          </a:p>
          <a:p>
            <a:pPr marL="0" indent="0">
              <a:buNone/>
            </a:pPr>
            <a:r>
              <a:rPr lang="fr-FR" sz="2800" dirty="0">
                <a:solidFill>
                  <a:srgbClr val="000090"/>
                </a:solidFill>
              </a:rPr>
              <a:t>« Il semble que, si le despotisme venait à s’établir chez les nations démocratiques de nos jours, il aurait d’autres caractères : il serait plus étendu et plus doux, et il dégraderait les hommes sans les tourmenter ».</a:t>
            </a:r>
          </a:p>
          <a:p>
            <a:endParaRPr lang="fr-FR" sz="2800" dirty="0"/>
          </a:p>
        </p:txBody>
      </p:sp>
    </p:spTree>
    <p:extLst>
      <p:ext uri="{BB962C8B-B14F-4D97-AF65-F5344CB8AC3E}">
        <p14:creationId xmlns:p14="http://schemas.microsoft.com/office/powerpoint/2010/main" val="29715378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3" algn="ctr" defTabSz="457200" rtl="0">
              <a:spcBef>
                <a:spcPct val="0"/>
              </a:spcBef>
            </a:pPr>
            <a:r>
              <a:rPr lang="fr-FR" sz="3200" dirty="0">
                <a:latin typeface="+mj-lt"/>
              </a:rPr>
              <a:t>Chapitre 6 – « Quelle espèce de despotisme les nations démocratiques ont à craindre »</a:t>
            </a:r>
          </a:p>
        </p:txBody>
      </p:sp>
      <p:sp>
        <p:nvSpPr>
          <p:cNvPr id="3" name="Espace réservé du contenu 2"/>
          <p:cNvSpPr>
            <a:spLocks noGrp="1"/>
          </p:cNvSpPr>
          <p:nvPr>
            <p:ph idx="1"/>
          </p:nvPr>
        </p:nvSpPr>
        <p:spPr>
          <a:xfrm>
            <a:off x="457200" y="1600200"/>
            <a:ext cx="8229600" cy="5257800"/>
          </a:xfrm>
        </p:spPr>
        <p:txBody>
          <a:bodyPr>
            <a:normAutofit/>
          </a:bodyPr>
          <a:lstStyle/>
          <a:p>
            <a:r>
              <a:rPr lang="fr-FR" sz="2800" dirty="0"/>
              <a:t>Tocqueville se dit obligé de chercher des expressions nouvelles pour cette espèce de </a:t>
            </a:r>
            <a:r>
              <a:rPr lang="fr-FR" sz="2800" b="1" dirty="0"/>
              <a:t>despotisme doux </a:t>
            </a:r>
            <a:r>
              <a:rPr lang="fr-FR" sz="2800" dirty="0"/>
              <a:t>caractéristique de la démocratie moderne, à l’image de ses citoyens, sans grands vices ni grandes vertus dit-il.</a:t>
            </a:r>
          </a:p>
          <a:p>
            <a:r>
              <a:rPr lang="fr-FR" sz="2800" dirty="0"/>
              <a:t>C’est donc un phénomène historique radicalement neuf qu’il est en train </a:t>
            </a:r>
            <a:r>
              <a:rPr lang="fr-FR" sz="2800" dirty="0" smtClean="0"/>
              <a:t>d’analyser. Et </a:t>
            </a:r>
            <a:r>
              <a:rPr lang="fr-FR" sz="2800" dirty="0"/>
              <a:t>Tocqueville de proposer une sorte d’anticipation, p. 152 :</a:t>
            </a:r>
          </a:p>
          <a:p>
            <a:endParaRPr lang="fr-FR" sz="2800" dirty="0"/>
          </a:p>
          <a:p>
            <a:endParaRPr lang="fr-FR" sz="2800" dirty="0"/>
          </a:p>
        </p:txBody>
      </p:sp>
    </p:spTree>
    <p:extLst>
      <p:ext uri="{BB962C8B-B14F-4D97-AF65-F5344CB8AC3E}">
        <p14:creationId xmlns:p14="http://schemas.microsoft.com/office/powerpoint/2010/main" val="234166830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La nouvelle forme de despotisme en démocratie, selon </a:t>
            </a:r>
            <a:r>
              <a:rPr lang="fr-FR" sz="3200" dirty="0" smtClean="0"/>
              <a:t>Tocqueville</a:t>
            </a:r>
            <a:endParaRPr lang="fr-FR" sz="3200" dirty="0"/>
          </a:p>
        </p:txBody>
      </p:sp>
      <p:sp>
        <p:nvSpPr>
          <p:cNvPr id="3" name="Espace réservé du contenu 2"/>
          <p:cNvSpPr>
            <a:spLocks noGrp="1"/>
          </p:cNvSpPr>
          <p:nvPr>
            <p:ph idx="1"/>
          </p:nvPr>
        </p:nvSpPr>
        <p:spPr>
          <a:xfrm>
            <a:off x="457200" y="1600200"/>
            <a:ext cx="8229600" cy="5257800"/>
          </a:xfrm>
        </p:spPr>
        <p:txBody>
          <a:bodyPr>
            <a:noAutofit/>
          </a:bodyPr>
          <a:lstStyle/>
          <a:p>
            <a:pPr marL="0" indent="0">
              <a:buNone/>
            </a:pPr>
            <a:r>
              <a:rPr lang="fr-FR" sz="2600" dirty="0">
                <a:solidFill>
                  <a:srgbClr val="000090"/>
                </a:solidFill>
              </a:rPr>
              <a:t>« Je veux imaginer sous quels traits nouveaux le despotisme pourrait se produire dans le monde : je vois une foule innombrable d’hommes semblables et égaux qui tournent sans repos sur eux-mêmes pour se procurer de petits et vulgaires plaisirs, dont ils emplissent leur âme. Chacun d’eux, retiré à l’écart, est comme étranger à la destinée de tous les autres : ses enfants et ses amis particuliers forment pour lui toute l’espèce humaine ; quant au demeurant de ses concitoyens, il est à côté d’eux, mais il ne les voit pas ; il les touche et ne les sent point ; il n’existe qu’en lui-même et pour lui seul, et, s’il lui reste encore une famille, on peut dire du moins qu’il n’a plus de patrie</a:t>
            </a:r>
            <a:r>
              <a:rPr lang="fr-FR" sz="2600" dirty="0" smtClean="0">
                <a:solidFill>
                  <a:srgbClr val="000090"/>
                </a:solidFill>
              </a:rPr>
              <a:t>.</a:t>
            </a:r>
            <a:r>
              <a:rPr lang="fr-FR" sz="2600" dirty="0" smtClean="0">
                <a:solidFill>
                  <a:srgbClr val="000090"/>
                </a:solidFill>
              </a:rPr>
              <a:t> »</a:t>
            </a:r>
            <a:endParaRPr lang="fr-FR" sz="2600" dirty="0">
              <a:solidFill>
                <a:srgbClr val="000090"/>
              </a:solidFill>
            </a:endParaRPr>
          </a:p>
        </p:txBody>
      </p:sp>
    </p:spTree>
    <p:extLst>
      <p:ext uri="{BB962C8B-B14F-4D97-AF65-F5344CB8AC3E}">
        <p14:creationId xmlns:p14="http://schemas.microsoft.com/office/powerpoint/2010/main" val="138067011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Comment le pouvoir exerce une servitude douce</a:t>
            </a:r>
            <a:endParaRPr lang="fr-FR" sz="3200" dirty="0"/>
          </a:p>
        </p:txBody>
      </p:sp>
      <p:sp>
        <p:nvSpPr>
          <p:cNvPr id="3" name="Espace réservé du contenu 2"/>
          <p:cNvSpPr>
            <a:spLocks noGrp="1"/>
          </p:cNvSpPr>
          <p:nvPr>
            <p:ph idx="1"/>
          </p:nvPr>
        </p:nvSpPr>
        <p:spPr>
          <a:xfrm>
            <a:off x="457200" y="1600200"/>
            <a:ext cx="8229600" cy="5257800"/>
          </a:xfrm>
        </p:spPr>
        <p:txBody>
          <a:bodyPr>
            <a:normAutofit/>
          </a:bodyPr>
          <a:lstStyle/>
          <a:p>
            <a:pPr marL="0" indent="0">
              <a:buNone/>
            </a:pPr>
            <a:r>
              <a:rPr lang="fr-FR" sz="2800" dirty="0">
                <a:solidFill>
                  <a:srgbClr val="000090"/>
                </a:solidFill>
              </a:rPr>
              <a:t>« [Le souverain] ne brise pas les volontés, mais il les mollit, les plie et les dirige ; il force rarement d’agir, mais il s’oppose sans cesse à ce qu’on agisse ; il ne détruit point, il empêche de naître ; il ne tyrannise point, il gêne, il comprime, il énerve, il éteint, il hébète, et il réduit enfin chaque nation à n’être plus qu’un troupeau d’animaux timides et industrieux, dont le gouvernement est le berger. » (p. 154-155)</a:t>
            </a:r>
          </a:p>
        </p:txBody>
      </p:sp>
    </p:spTree>
    <p:extLst>
      <p:ext uri="{BB962C8B-B14F-4D97-AF65-F5344CB8AC3E}">
        <p14:creationId xmlns:p14="http://schemas.microsoft.com/office/powerpoint/2010/main" val="1095226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Une servitude douce </a:t>
            </a:r>
            <a:r>
              <a:rPr lang="fr-FR" sz="3200" dirty="0" smtClean="0"/>
              <a:t>: derrière la souveraineté populaire le despotisme administratif</a:t>
            </a:r>
            <a:endParaRPr lang="fr-FR" sz="3200" dirty="0"/>
          </a:p>
        </p:txBody>
      </p:sp>
      <p:sp>
        <p:nvSpPr>
          <p:cNvPr id="3" name="Espace réservé du contenu 2"/>
          <p:cNvSpPr>
            <a:spLocks noGrp="1"/>
          </p:cNvSpPr>
          <p:nvPr>
            <p:ph idx="1"/>
          </p:nvPr>
        </p:nvSpPr>
        <p:spPr>
          <a:xfrm>
            <a:off x="457200" y="1532164"/>
            <a:ext cx="8229600" cy="5325836"/>
          </a:xfrm>
        </p:spPr>
        <p:txBody>
          <a:bodyPr>
            <a:normAutofit fontScale="92500" lnSpcReduction="10000"/>
          </a:bodyPr>
          <a:lstStyle/>
          <a:p>
            <a:r>
              <a:rPr lang="fr-FR" sz="2800" dirty="0"/>
              <a:t>C’est ici une servitude si discrète qu’elle pourrait s’établir à l’ombre d’une apparence de souveraineté populaire, dit Tocqueville.</a:t>
            </a:r>
          </a:p>
          <a:p>
            <a:r>
              <a:rPr lang="fr-FR" sz="2800" dirty="0"/>
              <a:t>Puisque la « tutelle » semble être choisie par les citoyens, ceux-ci se donnent l’illusion de demeurer libre, notamment par les élections, en assouvissant l’envie d’être conduits.</a:t>
            </a:r>
            <a:endParaRPr lang="en-US" sz="2800" dirty="0"/>
          </a:p>
          <a:p>
            <a:r>
              <a:rPr lang="fr-FR" sz="2800" dirty="0" smtClean="0"/>
              <a:t>Tocqueville évoque « </a:t>
            </a:r>
            <a:r>
              <a:rPr lang="fr-FR" sz="2800" b="1" dirty="0" smtClean="0"/>
              <a:t>un compromis entre le despotisme administratif et la souveraineté du peuple</a:t>
            </a:r>
            <a:r>
              <a:rPr lang="fr-FR" sz="2800" dirty="0" smtClean="0"/>
              <a:t> », tout à fait paradoxal, puisque la liberté d’initiative est ôtée aux individus pour les petites choses, alors qu’on leur demande d’élire leurs représentants pour les plus grandes</a:t>
            </a:r>
            <a:r>
              <a:rPr lang="fr-FR" sz="2800" dirty="0" smtClean="0"/>
              <a:t>.</a:t>
            </a:r>
            <a:endParaRPr lang="fr-FR" sz="2800" dirty="0" smtClean="0"/>
          </a:p>
        </p:txBody>
      </p:sp>
    </p:spTree>
    <p:extLst>
      <p:ext uri="{BB962C8B-B14F-4D97-AF65-F5344CB8AC3E}">
        <p14:creationId xmlns:p14="http://schemas.microsoft.com/office/powerpoint/2010/main" val="251426696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Une servitude douce </a:t>
            </a:r>
            <a:r>
              <a:rPr lang="fr-FR" sz="3200" dirty="0" smtClean="0"/>
              <a:t>: derrière la souveraineté populaire le despotisme administratif</a:t>
            </a:r>
            <a:endParaRPr lang="fr-FR" sz="3200" dirty="0"/>
          </a:p>
        </p:txBody>
      </p:sp>
      <p:sp>
        <p:nvSpPr>
          <p:cNvPr id="3" name="Espace réservé du contenu 2"/>
          <p:cNvSpPr>
            <a:spLocks noGrp="1"/>
          </p:cNvSpPr>
          <p:nvPr>
            <p:ph idx="1"/>
          </p:nvPr>
        </p:nvSpPr>
        <p:spPr>
          <a:xfrm>
            <a:off x="457200" y="1532164"/>
            <a:ext cx="8229600" cy="4441916"/>
          </a:xfrm>
        </p:spPr>
        <p:txBody>
          <a:bodyPr>
            <a:normAutofit/>
          </a:bodyPr>
          <a:lstStyle/>
          <a:p>
            <a:r>
              <a:rPr lang="fr-FR" sz="2800" dirty="0" smtClean="0"/>
              <a:t>Le paradoxe est bien exprimé dans cet extrait, à la fin du chapitre 6 :</a:t>
            </a:r>
          </a:p>
          <a:p>
            <a:pPr marL="0" indent="0">
              <a:buNone/>
            </a:pPr>
            <a:r>
              <a:rPr lang="fr-FR" sz="2800" dirty="0">
                <a:solidFill>
                  <a:srgbClr val="000090"/>
                </a:solidFill>
              </a:rPr>
              <a:t>« Il est, en effet, difficile de concevoir comment des hommes qui ont entièrement renoncé à l’habitude de se diriger eux-mêmes pourraient réussir à bien choisir ceux qui doivent les conduire ; et l’on ne fera point croire qu’un gouvernement libéral, énergique et sage, puisse jamais sortir des suffrages d’un peuple de </a:t>
            </a:r>
            <a:r>
              <a:rPr lang="fr-FR" sz="2800" dirty="0" smtClean="0">
                <a:solidFill>
                  <a:srgbClr val="000090"/>
                </a:solidFill>
              </a:rPr>
              <a:t>serviteur.</a:t>
            </a:r>
            <a:r>
              <a:rPr lang="fr-FR" sz="2800" dirty="0">
                <a:solidFill>
                  <a:srgbClr val="000090"/>
                </a:solidFill>
              </a:rPr>
              <a:t> </a:t>
            </a:r>
            <a:r>
              <a:rPr lang="fr-FR" sz="2800" dirty="0" smtClean="0">
                <a:solidFill>
                  <a:srgbClr val="000090"/>
                </a:solidFill>
              </a:rPr>
              <a:t>»</a:t>
            </a:r>
            <a:endParaRPr lang="fr-FR" sz="2800" cap="all" dirty="0" smtClean="0">
              <a:solidFill>
                <a:srgbClr val="FF0000"/>
              </a:solidFill>
            </a:endParaRPr>
          </a:p>
          <a:p>
            <a:endParaRPr lang="fr-FR" sz="2800" dirty="0"/>
          </a:p>
        </p:txBody>
      </p:sp>
    </p:spTree>
    <p:extLst>
      <p:ext uri="{BB962C8B-B14F-4D97-AF65-F5344CB8AC3E}">
        <p14:creationId xmlns:p14="http://schemas.microsoft.com/office/powerpoint/2010/main" val="914215765"/>
      </p:ext>
    </p:extLst>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Tocqueville, Rousseau </a:t>
            </a:r>
            <a:r>
              <a:rPr lang="fr-FR" sz="3200" dirty="0"/>
              <a:t>et le système représentatif</a:t>
            </a:r>
          </a:p>
        </p:txBody>
      </p:sp>
      <p:sp>
        <p:nvSpPr>
          <p:cNvPr id="3" name="Espace réservé du contenu 2"/>
          <p:cNvSpPr>
            <a:spLocks noGrp="1"/>
          </p:cNvSpPr>
          <p:nvPr>
            <p:ph idx="1"/>
          </p:nvPr>
        </p:nvSpPr>
        <p:spPr>
          <a:xfrm>
            <a:off x="457200" y="1503680"/>
            <a:ext cx="8310880" cy="5354320"/>
          </a:xfrm>
        </p:spPr>
        <p:txBody>
          <a:bodyPr>
            <a:noAutofit/>
          </a:bodyPr>
          <a:lstStyle/>
          <a:p>
            <a:r>
              <a:rPr lang="fr-FR" sz="2800" b="1" dirty="0"/>
              <a:t>Ici, Tocqueville se démarque de Rousseau, </a:t>
            </a:r>
            <a:r>
              <a:rPr lang="fr-FR" sz="2800" b="1" i="1" dirty="0"/>
              <a:t>Contrat social</a:t>
            </a:r>
            <a:r>
              <a:rPr lang="fr-FR" sz="2800" b="1" dirty="0"/>
              <a:t>, I, 6</a:t>
            </a:r>
            <a:r>
              <a:rPr lang="fr-FR" sz="2800" dirty="0"/>
              <a:t>, qui postule qu’en se donnant à la volonté générale, le citoyen ne se donne à personne.</a:t>
            </a:r>
            <a:r>
              <a:rPr lang="en-US" sz="2800" dirty="0"/>
              <a:t> </a:t>
            </a:r>
            <a:r>
              <a:rPr lang="fr-FR" sz="2800" dirty="0" smtClean="0"/>
              <a:t>Tocqueville pense différemment : l’individu aliène ici sa liberté.</a:t>
            </a:r>
          </a:p>
          <a:p>
            <a:r>
              <a:rPr lang="fr-FR" sz="2800" dirty="0" smtClean="0"/>
              <a:t>En </a:t>
            </a:r>
            <a:r>
              <a:rPr lang="fr-FR" sz="2800" dirty="0"/>
              <a:t>outre, le </a:t>
            </a:r>
            <a:r>
              <a:rPr lang="fr-FR" sz="2800" b="1" dirty="0"/>
              <a:t>système représentatif</a:t>
            </a:r>
            <a:r>
              <a:rPr lang="fr-FR" sz="2800" dirty="0"/>
              <a:t> est jugé être un moindre mal, atténuant la servitude, mais ne la détruisant pas</a:t>
            </a:r>
            <a:r>
              <a:rPr lang="fr-FR" sz="2800" dirty="0" smtClean="0"/>
              <a:t>.</a:t>
            </a:r>
          </a:p>
          <a:p>
            <a:pPr marL="0" indent="0">
              <a:buNone/>
            </a:pPr>
            <a:endParaRPr lang="fr-FR" sz="2800" dirty="0"/>
          </a:p>
        </p:txBody>
      </p:sp>
    </p:spTree>
    <p:extLst>
      <p:ext uri="{BB962C8B-B14F-4D97-AF65-F5344CB8AC3E}">
        <p14:creationId xmlns:p14="http://schemas.microsoft.com/office/powerpoint/2010/main" val="214263067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L’importance d’un exercice de la liberté « dans les petites choses »</a:t>
            </a:r>
            <a:endParaRPr lang="fr-FR" sz="3200" dirty="0"/>
          </a:p>
        </p:txBody>
      </p:sp>
      <p:sp>
        <p:nvSpPr>
          <p:cNvPr id="3" name="Espace réservé du contenu 2"/>
          <p:cNvSpPr>
            <a:spLocks noGrp="1"/>
          </p:cNvSpPr>
          <p:nvPr>
            <p:ph idx="1"/>
          </p:nvPr>
        </p:nvSpPr>
        <p:spPr>
          <a:xfrm>
            <a:off x="457200" y="1503680"/>
            <a:ext cx="8310880" cy="5262880"/>
          </a:xfrm>
        </p:spPr>
        <p:txBody>
          <a:bodyPr>
            <a:noAutofit/>
          </a:bodyPr>
          <a:lstStyle/>
          <a:p>
            <a:r>
              <a:rPr lang="fr-FR" sz="2800" dirty="0" smtClean="0"/>
              <a:t>La soumission des citoyens dans les petites choses leur fait perdre l’usage de leur liberté, l’habitude de choisir et d’agir par soi-même.</a:t>
            </a:r>
          </a:p>
          <a:p>
            <a:r>
              <a:rPr lang="fr-FR" sz="2800" dirty="0" smtClean="0"/>
              <a:t>En effet, si la volonté générale s’exerce dans les grandes choses au bénéfice de la démocratie, il est important que le citoyens conserve un rapport direct à l’exercice de la liberté.</a:t>
            </a:r>
          </a:p>
          <a:p>
            <a:r>
              <a:rPr lang="fr-FR" sz="2800" dirty="0" smtClean="0"/>
              <a:t>Les seules élections ne suffisent pas à compenser ce déficit d’exercice de la liberté politique. Ce que redoute Tocqueville, c’est donc « </a:t>
            </a:r>
            <a:r>
              <a:rPr lang="fr-FR" sz="2800" b="1" dirty="0" smtClean="0"/>
              <a:t>l’</a:t>
            </a:r>
            <a:r>
              <a:rPr lang="fr-FR" sz="2800" b="1" i="1" dirty="0" smtClean="0"/>
              <a:t>apathie générale</a:t>
            </a:r>
            <a:r>
              <a:rPr lang="fr-FR" sz="2800" b="1" dirty="0" smtClean="0"/>
              <a:t>, fruit de l’individualisme </a:t>
            </a:r>
            <a:r>
              <a:rPr lang="fr-FR" sz="2800" dirty="0" smtClean="0"/>
              <a:t>» (p. 162). C’est la racine et de l’anarchie et du despotisme.</a:t>
            </a:r>
          </a:p>
          <a:p>
            <a:endParaRPr lang="fr-FR" sz="2800" dirty="0"/>
          </a:p>
        </p:txBody>
      </p:sp>
    </p:spTree>
    <p:extLst>
      <p:ext uri="{BB962C8B-B14F-4D97-AF65-F5344CB8AC3E}">
        <p14:creationId xmlns:p14="http://schemas.microsoft.com/office/powerpoint/2010/main" val="180715509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L’individualisme, selon </a:t>
            </a:r>
            <a:r>
              <a:rPr lang="fr-FR" sz="3200" dirty="0" smtClean="0"/>
              <a:t>Tocqueville, facteur d’apathie civique</a:t>
            </a:r>
            <a:endParaRPr lang="fr-FR" sz="3200" dirty="0"/>
          </a:p>
        </p:txBody>
      </p:sp>
      <p:sp>
        <p:nvSpPr>
          <p:cNvPr id="3" name="Espace réservé du contenu 2"/>
          <p:cNvSpPr>
            <a:spLocks noGrp="1"/>
          </p:cNvSpPr>
          <p:nvPr>
            <p:ph idx="1"/>
          </p:nvPr>
        </p:nvSpPr>
        <p:spPr>
          <a:xfrm>
            <a:off x="609600" y="1600200"/>
            <a:ext cx="8077200" cy="4963160"/>
          </a:xfrm>
        </p:spPr>
        <p:txBody>
          <a:bodyPr>
            <a:normAutofit/>
          </a:bodyPr>
          <a:lstStyle/>
          <a:p>
            <a:pPr marL="0" indent="0">
              <a:buNone/>
            </a:pPr>
            <a:r>
              <a:rPr lang="fr-FR" sz="2800" dirty="0">
                <a:solidFill>
                  <a:srgbClr val="000090"/>
                </a:solidFill>
              </a:rPr>
              <a:t>« L’individualisme est un sentiment réfléchi et paisible qui dispose chaque citoyen à s’isoler de la masse de ses semblables et à se retirer à l’écart avec sa famille et ses amis ; de telle sorte que, après s’être créé une petite société à son usage, il abandonne volontiers la grande société à elle-même. </a:t>
            </a:r>
            <a:r>
              <a:rPr lang="fr-FR" sz="2800" dirty="0" smtClean="0">
                <a:solidFill>
                  <a:srgbClr val="000090"/>
                </a:solidFill>
              </a:rPr>
              <a:t>»</a:t>
            </a:r>
            <a:endParaRPr lang="fr-FR" sz="2800" dirty="0">
              <a:solidFill>
                <a:srgbClr val="000090"/>
              </a:solidFill>
            </a:endParaRPr>
          </a:p>
        </p:txBody>
      </p:sp>
    </p:spTree>
    <p:extLst>
      <p:ext uri="{BB962C8B-B14F-4D97-AF65-F5344CB8AC3E}">
        <p14:creationId xmlns:p14="http://schemas.microsoft.com/office/powerpoint/2010/main" val="175917571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10077</TotalTime>
  <Words>6398</Words>
  <Application>Microsoft Macintosh PowerPoint</Application>
  <PresentationFormat>Présentation à l'écran (4:3)</PresentationFormat>
  <Paragraphs>579</Paragraphs>
  <Slides>122</Slides>
  <Notes>0</Notes>
  <HiddenSlides>0</HiddenSlides>
  <MMClips>0</MMClips>
  <ScaleCrop>false</ScaleCrop>
  <HeadingPairs>
    <vt:vector size="4" baseType="variant">
      <vt:variant>
        <vt:lpstr>Thème</vt:lpstr>
      </vt:variant>
      <vt:variant>
        <vt:i4>1</vt:i4>
      </vt:variant>
      <vt:variant>
        <vt:lpstr>Titres des diapositives</vt:lpstr>
      </vt:variant>
      <vt:variant>
        <vt:i4>122</vt:i4>
      </vt:variant>
    </vt:vector>
  </HeadingPairs>
  <TitlesOfParts>
    <vt:vector size="123" baseType="lpstr">
      <vt:lpstr>Thème Office</vt:lpstr>
      <vt:lpstr>Cours de français-philosophie : « La démocratie » 3ème séquence - Tocqueville et la démocratie moderne</vt:lpstr>
      <vt:lpstr>Plan de la troisième séquence</vt:lpstr>
      <vt:lpstr>Plan de la troisième séquence</vt:lpstr>
      <vt:lpstr>« en équilibre entre le passé et l’avenir » : la génération de Tocqueville dans l’histoire</vt:lpstr>
      <vt:lpstr>Une famille de l’ancienne noblesse marquée par la Révolution</vt:lpstr>
      <vt:lpstr>Un milieu familial légitimiste, une attention personnelle aux idéaux des Lumières</vt:lpstr>
      <vt:lpstr>Le voyage aux Etats-Unis, le tournant de la vie de Tocqueville</vt:lpstr>
      <vt:lpstr>Le succès de De la démocratie en Amérique, le changement de statut de son auteur</vt:lpstr>
      <vt:lpstr>Une carrière politique interrompue par le coup d’Etat de Louis-Napoléon Bonaparte </vt:lpstr>
      <vt:lpstr>Les dernières années : une réflexion sur la Révolution française</vt:lpstr>
      <vt:lpstr>L’essentiel de la vie de Tocqueville : une carrière politique, deux grands livres</vt:lpstr>
      <vt:lpstr>Plan de la troisième séquence</vt:lpstr>
      <vt:lpstr>Les deux révolutions anglaises : la Grande Rébellion et la Glorieuse Révolution</vt:lpstr>
      <vt:lpstr>La « Grande Rébellion » : instauration du Commonwealth dirigé par Cromwell</vt:lpstr>
      <vt:lpstr>La « Glorieuse Révolution » : le renforcement du rôle du Parlement</vt:lpstr>
      <vt:lpstr>L’avènement de la monarchie constitutionnelle en Angleterre</vt:lpstr>
      <vt:lpstr>Les grandes dates de la Révolution américaine</vt:lpstr>
      <vt:lpstr>Remarques sur la Révolution américaine</vt:lpstr>
      <vt:lpstr>Les grandes dates de la Révolution française, du Consulat et de l’Empire</vt:lpstr>
      <vt:lpstr>Les grandes dates de la Révolution française, du Consulat et de l’Empire</vt:lpstr>
      <vt:lpstr>Remarques sur la Révolution française</vt:lpstr>
      <vt:lpstr>Le point de vue de Tocqueville sur la Révolution française</vt:lpstr>
      <vt:lpstr>Plan de la troisième séquence</vt:lpstr>
      <vt:lpstr>Quelques tendances politiques,  de la Révolution de 1789 à celle de 1848</vt:lpstr>
      <vt:lpstr>Des réceptions divergentes de l’œuvre de Tocqueville en France</vt:lpstr>
      <vt:lpstr>Plan de la troisième séquence</vt:lpstr>
      <vt:lpstr>« Le développement graduel de l’égalité des conditions est donc un fait providentiel »</vt:lpstr>
      <vt:lpstr>Le point de départ de la réflexion : « l’égalité des conditions »</vt:lpstr>
      <vt:lpstr>Une illustration : le renouveau de la relation entre maîtres et serviteurs</vt:lpstr>
      <vt:lpstr>Tocqueville et les inégalités socioéconomiques dans les sociétés démocratiques</vt:lpstr>
      <vt:lpstr>Tocqueville et les inégalités socioéconomiques dans les sociétés démocratiques</vt:lpstr>
      <vt:lpstr>Une insistance excessive sur l’égalité, comme fait constitutif de l’âge démocratique ?</vt:lpstr>
      <vt:lpstr>Plan de la troisième séquence</vt:lpstr>
      <vt:lpstr>La centralisation (chapitres 1 à 4)</vt:lpstr>
      <vt:lpstr>Plan de la troisième séquence</vt:lpstr>
      <vt:lpstr>Chapitre 1 – « L’égalité donne naturellement aux hommes le goût des institutions libres »</vt:lpstr>
      <vt:lpstr>La démocratie et le risque souvent pointé de l’anarchie</vt:lpstr>
      <vt:lpstr>Le risque plus grave et moins souvent vu de la servitude</vt:lpstr>
      <vt:lpstr>La servitude, un risque plus grand que l’anarchie en démocratie</vt:lpstr>
      <vt:lpstr>Plan de la troisième séquence</vt:lpstr>
      <vt:lpstr>Chapitre 2 – « Que les idées des peuples démocratiques en matière de gouvernement sont naturellement favorables à la concentration des pouvoirs. »</vt:lpstr>
      <vt:lpstr>Chapitre 2 – « Que les idées des peuples démocratiques en matière de gouvernement sont naturellement favorables à la concentration des pouvoirs. »</vt:lpstr>
      <vt:lpstr>Le cercle du fait et de la norme</vt:lpstr>
      <vt:lpstr>Le consensus autour de l’idée d’un pouvoir central fort</vt:lpstr>
      <vt:lpstr>Le consensus autour de l’idée d’un pouvoir central fort</vt:lpstr>
      <vt:lpstr>Egalisation des conditions et consensus sur le pouvoir central, en démocratie</vt:lpstr>
      <vt:lpstr>Plan de la troisième séquence</vt:lpstr>
      <vt:lpstr>Chapitre 3 – « Que les sentiments des peuples démocratiques sont d’accord avec leurs idées pour porter à concentrer le pouvoir »</vt:lpstr>
      <vt:lpstr>L’inflation de la vie privée aux dépens de la vie publique : un écho aux thèses de Benjamin Constant</vt:lpstr>
      <vt:lpstr>Tocqueville et la « nature humaine » : quelques remarques</vt:lpstr>
      <vt:lpstr>L’amour de la tranquillité, passion démocratique</vt:lpstr>
      <vt:lpstr>Ce qui accentue la tendance à la centralisation en démocratie</vt:lpstr>
      <vt:lpstr>L’homme démocratique : attaché à la sécurité, en demande d’un pouvoir central fort</vt:lpstr>
      <vt:lpstr>Plan de la troisième séquence</vt:lpstr>
      <vt:lpstr>Chapitre 4 – « De quelques causes particulières et accidentelles qui achèvent de porter un peuple démocratique à centraliser le pouvoir ou qui l’en détournent »</vt:lpstr>
      <vt:lpstr>Liberté et égalité en France et en Amérique : la comparaison et ses conséquences</vt:lpstr>
      <vt:lpstr>Les conséquences de la Révolution française sur la centralisation du pouvoir</vt:lpstr>
      <vt:lpstr>Les conclusions de la réflexion de Tocqueville sur la Révolution française</vt:lpstr>
      <vt:lpstr>Les conclusions de la réflexion de Tocqueville sur la Révolution française</vt:lpstr>
      <vt:lpstr>Les conclusions de la réflexion de Tocqueville sur la Révolution française</vt:lpstr>
      <vt:lpstr>Un risque accru de despotisme en France, qui s’est avéré avec Napoléon</vt:lpstr>
      <vt:lpstr>La liberté politique comme correctif à l’excès d’égalité</vt:lpstr>
      <vt:lpstr>Le rôle clé des associations en démocratie</vt:lpstr>
      <vt:lpstr>Tocqueville, un penseur des associations</vt:lpstr>
      <vt:lpstr>La centralisation, opposée à l’aristocratie</vt:lpstr>
      <vt:lpstr>Centralisation gouvernementale et centralisation administrative</vt:lpstr>
      <vt:lpstr>La démocratie a un penchant pour la centralisation</vt:lpstr>
      <vt:lpstr>Plan de la troisième séquence</vt:lpstr>
      <vt:lpstr>Plan de la troisième séquence</vt:lpstr>
      <vt:lpstr>Chapitre 5 – « Que parmi les nations européennes de nos jours le pouvoir souverain s’accroît quoique les souverains soient moins stables »</vt:lpstr>
      <vt:lpstr>L’affaiblissement des pouvoirs intermédiaires, du fait de la tendance à l’égalisation</vt:lpstr>
      <vt:lpstr>L’affaiblissement des pouvoirs intermédiaires, du fait de la tendance à l’égalisation</vt:lpstr>
      <vt:lpstr>Le rôle de la religion en démocratie, selon Tocqueville</vt:lpstr>
      <vt:lpstr>Le rôle de la religion en démocratie, selon Tocqueville</vt:lpstr>
      <vt:lpstr>L’emprise du pouvoir centralisé sur le domaine religieux</vt:lpstr>
      <vt:lpstr>L’accroissement des prérogatives du pouvoir central : le paternalisme d’Etat</vt:lpstr>
      <vt:lpstr>L’emprise du pouvoir central dans la sphère économique</vt:lpstr>
      <vt:lpstr>Le domaine judiciaire : une limitation dangereuse de l’indépendance de la justice</vt:lpstr>
      <vt:lpstr>La portée politique du pouvoir judiciaire aux Etats-Unis</vt:lpstr>
      <vt:lpstr>La portée politique du pouvoir judiciaire aux Etats-Unis</vt:lpstr>
      <vt:lpstr>Le rôle de l’industrie dans la centralisation</vt:lpstr>
      <vt:lpstr>Le rôle de l’industrie dans la centralisation</vt:lpstr>
      <vt:lpstr>Les associations : une source de résistance au pouvoir central</vt:lpstr>
      <vt:lpstr>Les associations : une source de résistance au pouvoir central</vt:lpstr>
      <vt:lpstr>Le paradoxe des révolutions européennes</vt:lpstr>
      <vt:lpstr>Un paradoxe qui s’explique par la dialectique entre excès de liberté et d’égalité</vt:lpstr>
      <vt:lpstr>Deux tendances contraires, qui concourent en définitive à la perte de la liberté</vt:lpstr>
      <vt:lpstr>Liberté apparente et libéralisme : une distinction décisive, du point de vue de Tocqueville</vt:lpstr>
      <vt:lpstr>La « turbulence » démocratique et le risque d’oppression </vt:lpstr>
      <vt:lpstr>Plan de la troisième séquence</vt:lpstr>
      <vt:lpstr>Chapitre 6 – « Quelle espèce de despotisme les nations démocratiques ont à craindre »</vt:lpstr>
      <vt:lpstr>Chapitre 6 – « Quelle espèce de despotisme les nations démocratiques ont à craindre »</vt:lpstr>
      <vt:lpstr>La nouvelle forme de despotisme en démocratie, selon Tocqueville</vt:lpstr>
      <vt:lpstr>Comment le pouvoir exerce une servitude douce</vt:lpstr>
      <vt:lpstr>Une servitude douce : derrière la souveraineté populaire le despotisme administratif</vt:lpstr>
      <vt:lpstr>Une servitude douce : derrière la souveraineté populaire le despotisme administratif</vt:lpstr>
      <vt:lpstr>Tocqueville, Rousseau et le système représentatif</vt:lpstr>
      <vt:lpstr>L’importance d’un exercice de la liberté « dans les petites choses »</vt:lpstr>
      <vt:lpstr>L’individualisme, selon Tocqueville, facteur d’apathie civique</vt:lpstr>
      <vt:lpstr>Despotisme démocratique et paternalisme d’Etat</vt:lpstr>
      <vt:lpstr>Plan de la troisième séquence</vt:lpstr>
      <vt:lpstr>Plan de la troisième séquence</vt:lpstr>
      <vt:lpstr>Chapitre 7 – « Suite des chapitres précédents »</vt:lpstr>
      <vt:lpstr>Un impératif : rendre la société démocratique la plus libre possible</vt:lpstr>
      <vt:lpstr>Un remède contre le despotisme démocratique : la création de corps secondaires</vt:lpstr>
      <vt:lpstr>Des corps secondaires élus, exerçant un contrepouvoir équivalent à celui qu’exerçait la noblesse</vt:lpstr>
      <vt:lpstr>Importance de la liberté de la presse, en démocratie</vt:lpstr>
      <vt:lpstr>Les journaux, nécessaires aux associations, et réciproquement</vt:lpstr>
      <vt:lpstr>Rôle du pouvoir judiciaire et des « formes »</vt:lpstr>
      <vt:lpstr>Du danger des révolutions dans les sociétés démocratiques</vt:lpstr>
      <vt:lpstr>Un constat paradoxal : un risque plus grand de despotisme dans les époques démocratiques</vt:lpstr>
      <vt:lpstr>La conviction de Tocqueville, face à deux erreurs symétriques concernant la liberté</vt:lpstr>
      <vt:lpstr>La conviction de Tocqueville, face à deux erreurs symétriques concernant la liberté</vt:lpstr>
      <vt:lpstr>Récapitulatif des « mesures thérapeutiques » pour éviter le despotisme en démocratie</vt:lpstr>
      <vt:lpstr>Le risque de négliger la liberté au profit de l’égalité</vt:lpstr>
      <vt:lpstr>Plan de la troisième séquence</vt:lpstr>
      <vt:lpstr>La radicale nouveauté de cette époque démocratique</vt:lpstr>
      <vt:lpstr>Pourquoi la liberté effraie plus que l’égalité, selon Tocqueville</vt:lpstr>
      <vt:lpstr>Les grands traits de l’époque démocratique : l’adoucissement des extrêmes</vt:lpstr>
      <vt:lpstr>Les grands traits de l’époque démocratique : une société plus douce</vt:lpstr>
      <vt:lpstr>Le refus de la résignation à un strict déterminisme : combatte les effets d’un excès d’égalité</vt:lpstr>
      <vt:lpstr>Aux leçons données par Tocqueville, ajoutons la vigilance à l’égard de la tyrannie de la majorité</vt:lpstr>
    </vt:vector>
  </TitlesOfParts>
  <Company>hL sarl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français-philosophie : « L’amour » </dc:title>
  <dc:creator>Michel Weinberg</dc:creator>
  <cp:lastModifiedBy>Michel Weinberg</cp:lastModifiedBy>
  <cp:revision>656</cp:revision>
  <dcterms:created xsi:type="dcterms:W3CDTF">2018-08-23T15:44:23Z</dcterms:created>
  <dcterms:modified xsi:type="dcterms:W3CDTF">2020-03-15T22:05:14Z</dcterms:modified>
</cp:coreProperties>
</file>