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4" r:id="rId4"/>
    <p:sldId id="283" r:id="rId5"/>
    <p:sldId id="268" r:id="rId6"/>
    <p:sldId id="266" r:id="rId7"/>
    <p:sldId id="267" r:id="rId8"/>
    <p:sldId id="260" r:id="rId9"/>
    <p:sldId id="280" r:id="rId10"/>
    <p:sldId id="281" r:id="rId11"/>
    <p:sldId id="259" r:id="rId12"/>
    <p:sldId id="261" r:id="rId13"/>
    <p:sldId id="269" r:id="rId14"/>
    <p:sldId id="262" r:id="rId15"/>
    <p:sldId id="270" r:id="rId16"/>
    <p:sldId id="282" r:id="rId17"/>
    <p:sldId id="271" r:id="rId18"/>
    <p:sldId id="272" r:id="rId19"/>
    <p:sldId id="273"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5" d="100"/>
          <a:sy n="135" d="100"/>
        </p:scale>
        <p:origin x="-16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7A4FA24-F486-BB49-A564-A5D45A89EB71}" type="datetimeFigureOut">
              <a:rPr lang="fr-FR" smtClean="0"/>
              <a:t>02/10/18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424357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A4FA24-F486-BB49-A564-A5D45A89EB71}" type="datetimeFigureOut">
              <a:rPr lang="fr-FR" smtClean="0"/>
              <a:t>02/10/18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19953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A4FA24-F486-BB49-A564-A5D45A89EB71}" type="datetimeFigureOut">
              <a:rPr lang="fr-FR" smtClean="0"/>
              <a:t>02/10/18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37661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A4FA24-F486-BB49-A564-A5D45A89EB71}" type="datetimeFigureOut">
              <a:rPr lang="fr-FR" smtClean="0"/>
              <a:t>02/10/18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228600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7A4FA24-F486-BB49-A564-A5D45A89EB71}" type="datetimeFigureOut">
              <a:rPr lang="fr-FR" smtClean="0"/>
              <a:t>02/10/18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65352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A4FA24-F486-BB49-A564-A5D45A89EB71}" type="datetimeFigureOut">
              <a:rPr lang="fr-FR" smtClean="0"/>
              <a:t>02/10/18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167345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A4FA24-F486-BB49-A564-A5D45A89EB71}" type="datetimeFigureOut">
              <a:rPr lang="fr-FR" smtClean="0"/>
              <a:t>02/10/18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208900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7A4FA24-F486-BB49-A564-A5D45A89EB71}" type="datetimeFigureOut">
              <a:rPr lang="fr-FR" smtClean="0"/>
              <a:t>02/10/18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135854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A4FA24-F486-BB49-A564-A5D45A89EB71}" type="datetimeFigureOut">
              <a:rPr lang="fr-FR" smtClean="0"/>
              <a:t>02/10/18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200002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A4FA24-F486-BB49-A564-A5D45A89EB71}" type="datetimeFigureOut">
              <a:rPr lang="fr-FR" smtClean="0"/>
              <a:t>02/10/18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295394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7A4FA24-F486-BB49-A564-A5D45A89EB71}" type="datetimeFigureOut">
              <a:rPr lang="fr-FR" smtClean="0"/>
              <a:t>02/10/18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E4B31CA-486E-5E44-A2A0-4BF2A7A6CD0C}" type="slidenum">
              <a:rPr lang="fr-FR" smtClean="0"/>
              <a:t>‹#›</a:t>
            </a:fld>
            <a:endParaRPr lang="fr-FR"/>
          </a:p>
        </p:txBody>
      </p:sp>
    </p:spTree>
    <p:extLst>
      <p:ext uri="{BB962C8B-B14F-4D97-AF65-F5344CB8AC3E}">
        <p14:creationId xmlns:p14="http://schemas.microsoft.com/office/powerpoint/2010/main" val="54038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4FA24-F486-BB49-A564-A5D45A89EB71}" type="datetimeFigureOut">
              <a:rPr lang="fr-FR" smtClean="0"/>
              <a:t>02/10/18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B31CA-486E-5E44-A2A0-4BF2A7A6CD0C}" type="slidenum">
              <a:rPr lang="fr-FR" smtClean="0"/>
              <a:t>‹#›</a:t>
            </a:fld>
            <a:endParaRPr lang="fr-FR"/>
          </a:p>
        </p:txBody>
      </p:sp>
    </p:spTree>
    <p:extLst>
      <p:ext uri="{BB962C8B-B14F-4D97-AF65-F5344CB8AC3E}">
        <p14:creationId xmlns:p14="http://schemas.microsoft.com/office/powerpoint/2010/main" val="325725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Cours de français-philosophie : « L’amour »</a:t>
            </a:r>
            <a:br>
              <a:rPr lang="fr-FR" dirty="0" smtClean="0"/>
            </a:br>
            <a:r>
              <a:rPr lang="fr-FR" dirty="0" smtClean="0"/>
              <a:t>I - Introduction générale au thème</a:t>
            </a:r>
            <a:endParaRPr lang="fr-FR" dirty="0"/>
          </a:p>
        </p:txBody>
      </p:sp>
      <p:sp>
        <p:nvSpPr>
          <p:cNvPr id="3" name="Sous-titre 2"/>
          <p:cNvSpPr>
            <a:spLocks noGrp="1"/>
          </p:cNvSpPr>
          <p:nvPr>
            <p:ph type="subTitle" idx="1"/>
          </p:nvPr>
        </p:nvSpPr>
        <p:spPr>
          <a:xfrm>
            <a:off x="1371600" y="3936632"/>
            <a:ext cx="6400800" cy="1752600"/>
          </a:xfrm>
        </p:spPr>
        <p:txBody>
          <a:bodyPr/>
          <a:lstStyle/>
          <a:p>
            <a:r>
              <a:rPr lang="fr-FR" dirty="0" smtClean="0"/>
              <a:t>Plan du cours</a:t>
            </a:r>
          </a:p>
          <a:p>
            <a:r>
              <a:rPr lang="fr-FR" dirty="0" smtClean="0"/>
              <a:t>Iconographie et citations</a:t>
            </a:r>
          </a:p>
          <a:p>
            <a:endParaRPr lang="fr-FR" i="1" dirty="0"/>
          </a:p>
        </p:txBody>
      </p:sp>
      <p:pic>
        <p:nvPicPr>
          <p:cNvPr id="4" name="Image 3"/>
          <p:cNvPicPr>
            <a:picLocks noChangeAspect="1"/>
          </p:cNvPicPr>
          <p:nvPr/>
        </p:nvPicPr>
        <p:blipFill>
          <a:blip r:embed="rId2"/>
          <a:stretch>
            <a:fillRect/>
          </a:stretch>
        </p:blipFill>
        <p:spPr>
          <a:xfrm>
            <a:off x="0" y="76200"/>
            <a:ext cx="2125221" cy="1635424"/>
          </a:xfrm>
          <a:prstGeom prst="rect">
            <a:avLst/>
          </a:prstGeom>
        </p:spPr>
      </p:pic>
      <p:sp>
        <p:nvSpPr>
          <p:cNvPr id="5" name="Espace réservé du pied de page 5"/>
          <p:cNvSpPr>
            <a:spLocks noGrp="1"/>
          </p:cNvSpPr>
          <p:nvPr>
            <p:ph type="ftr" sz="quarter" idx="11"/>
          </p:nvPr>
        </p:nvSpPr>
        <p:spPr>
          <a:xfrm>
            <a:off x="1500034" y="6248349"/>
            <a:ext cx="6561502" cy="358890"/>
          </a:xfrm>
        </p:spPr>
        <p:txBody>
          <a:bodyPr/>
          <a:lstStyle/>
          <a:p>
            <a:r>
              <a:rPr lang="fr-FR" dirty="0" smtClean="0"/>
              <a:t>Cours de français – CP1 – année 2018-2019 – enseignant : Alexis Weinberg </a:t>
            </a:r>
            <a:endParaRPr lang="fr-FR" i="1" dirty="0" smtClean="0"/>
          </a:p>
        </p:txBody>
      </p:sp>
    </p:spTree>
    <p:extLst>
      <p:ext uri="{BB962C8B-B14F-4D97-AF65-F5344CB8AC3E}">
        <p14:creationId xmlns:p14="http://schemas.microsoft.com/office/powerpoint/2010/main" val="6704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127458"/>
            <a:ext cx="8229600" cy="993634"/>
          </a:xfrm>
          <a:prstGeom prst="rect">
            <a:avLst/>
          </a:prstGeom>
          <a:ln>
            <a:solidFill>
              <a:schemeClr val="tx1"/>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smtClean="0"/>
              <a:t>La dialectique de l’amour et de la haine :</a:t>
            </a:r>
          </a:p>
          <a:p>
            <a:r>
              <a:rPr lang="fr-FR" sz="2800" b="1" dirty="0" smtClean="0"/>
              <a:t>Jean Racine, </a:t>
            </a:r>
            <a:r>
              <a:rPr lang="fr-FR" sz="2800" b="1" i="1" dirty="0" smtClean="0"/>
              <a:t>Andromaque </a:t>
            </a:r>
            <a:r>
              <a:rPr lang="fr-FR" sz="2800" b="1" dirty="0" smtClean="0"/>
              <a:t>(1668), Ace V, scène IV</a:t>
            </a:r>
            <a:endParaRPr lang="fr-FR" sz="2800" b="1" dirty="0"/>
          </a:p>
        </p:txBody>
      </p:sp>
      <p:sp>
        <p:nvSpPr>
          <p:cNvPr id="2" name="Rectangle 1"/>
          <p:cNvSpPr/>
          <p:nvPr/>
        </p:nvSpPr>
        <p:spPr>
          <a:xfrm>
            <a:off x="535258" y="1235505"/>
            <a:ext cx="8514284" cy="4893648"/>
          </a:xfrm>
          <a:prstGeom prst="rect">
            <a:avLst/>
          </a:prstGeom>
        </p:spPr>
        <p:txBody>
          <a:bodyPr wrap="square">
            <a:spAutoFit/>
          </a:bodyPr>
          <a:lstStyle/>
          <a:p>
            <a:r>
              <a:rPr lang="fr-FR" sz="2600" dirty="0" smtClean="0"/>
              <a:t>Hermione reproche à Oreste d’avoir obéi à sa demande d’assassiner Pyrrhus qu’elle aimait.</a:t>
            </a:r>
          </a:p>
          <a:p>
            <a:endParaRPr lang="fr-FR" sz="2600" dirty="0" smtClean="0"/>
          </a:p>
          <a:p>
            <a:r>
              <a:rPr lang="fr-FR" sz="2600" dirty="0" smtClean="0">
                <a:solidFill>
                  <a:srgbClr val="000090"/>
                </a:solidFill>
              </a:rPr>
              <a:t>Ah </a:t>
            </a:r>
            <a:r>
              <a:rPr lang="fr-FR" sz="2600" dirty="0">
                <a:solidFill>
                  <a:srgbClr val="000090"/>
                </a:solidFill>
              </a:rPr>
              <a:t>! fallait-il en croire une amante insensée ?</a:t>
            </a:r>
          </a:p>
          <a:p>
            <a:r>
              <a:rPr lang="fr-FR" sz="2600" dirty="0">
                <a:solidFill>
                  <a:srgbClr val="000090"/>
                </a:solidFill>
              </a:rPr>
              <a:t>Ne devais-tu pas lire au fond de ma pensée ?</a:t>
            </a:r>
          </a:p>
          <a:p>
            <a:r>
              <a:rPr lang="fr-FR" sz="2600" dirty="0">
                <a:solidFill>
                  <a:srgbClr val="000090"/>
                </a:solidFill>
              </a:rPr>
              <a:t>Et ne voyais-tu pas, dans mes emportements,</a:t>
            </a:r>
          </a:p>
          <a:p>
            <a:r>
              <a:rPr lang="fr-FR" sz="2600" dirty="0">
                <a:solidFill>
                  <a:srgbClr val="000090"/>
                </a:solidFill>
              </a:rPr>
              <a:t>Que </a:t>
            </a:r>
            <a:r>
              <a:rPr lang="fr-FR" sz="2600" b="1" dirty="0">
                <a:solidFill>
                  <a:srgbClr val="000090"/>
                </a:solidFill>
              </a:rPr>
              <a:t>mon cœur démentait ma bouche à tous moments </a:t>
            </a:r>
            <a:r>
              <a:rPr lang="fr-FR" sz="2600" dirty="0">
                <a:solidFill>
                  <a:srgbClr val="000090"/>
                </a:solidFill>
              </a:rPr>
              <a:t>?</a:t>
            </a:r>
          </a:p>
          <a:p>
            <a:r>
              <a:rPr lang="fr-FR" sz="2600" dirty="0">
                <a:solidFill>
                  <a:srgbClr val="000090"/>
                </a:solidFill>
              </a:rPr>
              <a:t>Quand je l’aurais voulu, fallait-il y souscrire ?</a:t>
            </a:r>
          </a:p>
          <a:p>
            <a:r>
              <a:rPr lang="fr-FR" sz="2600" dirty="0">
                <a:solidFill>
                  <a:srgbClr val="000090"/>
                </a:solidFill>
              </a:rPr>
              <a:t>N’as-tu pas dû cent fois te le faire redire ?</a:t>
            </a:r>
          </a:p>
          <a:p>
            <a:r>
              <a:rPr lang="fr-FR" sz="2600" dirty="0">
                <a:solidFill>
                  <a:srgbClr val="000090"/>
                </a:solidFill>
              </a:rPr>
              <a:t>Toi-même avant le coup me venir consulter,</a:t>
            </a:r>
          </a:p>
          <a:p>
            <a:r>
              <a:rPr lang="fr-FR" sz="2600" dirty="0">
                <a:solidFill>
                  <a:srgbClr val="000090"/>
                </a:solidFill>
              </a:rPr>
              <a:t>Y revenir encore, ou plutôt m’éviter </a:t>
            </a:r>
            <a:r>
              <a:rPr lang="fr-FR" sz="2600" dirty="0" smtClean="0">
                <a:solidFill>
                  <a:srgbClr val="000090"/>
                </a:solidFill>
              </a:rPr>
              <a:t>?</a:t>
            </a:r>
            <a:endParaRPr lang="fr-FR" sz="2600" dirty="0">
              <a:solidFill>
                <a:srgbClr val="000090"/>
              </a:solidFill>
            </a:endParaRPr>
          </a:p>
          <a:p>
            <a:endParaRPr lang="fr-FR" sz="2600" dirty="0">
              <a:solidFill>
                <a:srgbClr val="000090"/>
              </a:solidFill>
            </a:endParaRPr>
          </a:p>
        </p:txBody>
      </p:sp>
    </p:spTree>
    <p:extLst>
      <p:ext uri="{BB962C8B-B14F-4D97-AF65-F5344CB8AC3E}">
        <p14:creationId xmlns:p14="http://schemas.microsoft.com/office/powerpoint/2010/main" val="146074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230" y="1405186"/>
            <a:ext cx="7745505" cy="4031873"/>
          </a:xfrm>
          <a:prstGeom prst="rect">
            <a:avLst/>
          </a:prstGeom>
        </p:spPr>
        <p:txBody>
          <a:bodyPr wrap="square">
            <a:spAutoFit/>
          </a:bodyPr>
          <a:lstStyle/>
          <a:p>
            <a:r>
              <a:rPr lang="fr-FR" sz="3200" dirty="0" smtClean="0">
                <a:solidFill>
                  <a:srgbClr val="000090"/>
                </a:solidFill>
              </a:rPr>
              <a:t>Préférence </a:t>
            </a:r>
            <a:r>
              <a:rPr lang="fr-FR" sz="3200" dirty="0">
                <a:solidFill>
                  <a:srgbClr val="000090"/>
                </a:solidFill>
              </a:rPr>
              <a:t>durable, plus ou moins justifiée et fondée en réalité, envers un être humain singulier (ou une entité personnifiée) considéré come unique et présenté comme le principe du privilège ainsi dévolu. Cette préférence pousse à vouloir s’unir à son objet et à lui donner ce que l’on croit le bien, cœur, corps et âme</a:t>
            </a:r>
            <a:r>
              <a:rPr lang="fr-FR" sz="3200" dirty="0" smtClean="0">
                <a:solidFill>
                  <a:srgbClr val="000090"/>
                </a:solidFill>
              </a:rPr>
              <a:t>.</a:t>
            </a:r>
            <a:endParaRPr lang="fr-FR" sz="3200" dirty="0">
              <a:solidFill>
                <a:srgbClr val="000090"/>
              </a:solidFill>
            </a:endParaRPr>
          </a:p>
        </p:txBody>
      </p:sp>
      <p:sp>
        <p:nvSpPr>
          <p:cNvPr id="5" name="Rectangle 4"/>
          <p:cNvSpPr/>
          <p:nvPr/>
        </p:nvSpPr>
        <p:spPr>
          <a:xfrm>
            <a:off x="372917" y="173336"/>
            <a:ext cx="8243696" cy="954107"/>
          </a:xfrm>
          <a:prstGeom prst="rect">
            <a:avLst/>
          </a:prstGeom>
          <a:ln>
            <a:solidFill>
              <a:srgbClr val="000000"/>
            </a:solidFill>
          </a:ln>
        </p:spPr>
        <p:txBody>
          <a:bodyPr wrap="square">
            <a:spAutoFit/>
          </a:bodyPr>
          <a:lstStyle/>
          <a:p>
            <a:pPr lvl="0" algn="ctr"/>
            <a:r>
              <a:rPr lang="fr-FR" sz="2800" b="1" dirty="0" smtClean="0">
                <a:solidFill>
                  <a:prstClr val="black"/>
                </a:solidFill>
              </a:rPr>
              <a:t>Définition de l’amour par Éric Blondel</a:t>
            </a:r>
            <a:r>
              <a:rPr lang="fr-FR" sz="2800" b="1" dirty="0">
                <a:solidFill>
                  <a:prstClr val="black"/>
                </a:solidFill>
              </a:rPr>
              <a:t> </a:t>
            </a:r>
            <a:r>
              <a:rPr lang="fr-FR" sz="2800" b="1" dirty="0" smtClean="0">
                <a:solidFill>
                  <a:prstClr val="black"/>
                </a:solidFill>
              </a:rPr>
              <a:t>dans </a:t>
            </a:r>
            <a:r>
              <a:rPr lang="fr-FR" sz="2800" b="1" i="1" dirty="0" smtClean="0">
                <a:solidFill>
                  <a:prstClr val="black"/>
                </a:solidFill>
              </a:rPr>
              <a:t>L’Amour</a:t>
            </a:r>
            <a:r>
              <a:rPr lang="fr-FR" sz="2800" b="1" dirty="0">
                <a:solidFill>
                  <a:prstClr val="black"/>
                </a:solidFill>
              </a:rPr>
              <a:t>, Paris, GF Flammarion, coll. « Corpus », p. 17.</a:t>
            </a:r>
          </a:p>
        </p:txBody>
      </p:sp>
    </p:spTree>
    <p:extLst>
      <p:ext uri="{BB962C8B-B14F-4D97-AF65-F5344CB8AC3E}">
        <p14:creationId xmlns:p14="http://schemas.microsoft.com/office/powerpoint/2010/main" val="337273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6710"/>
            <a:ext cx="8229600" cy="835958"/>
          </a:xfrm>
          <a:ln>
            <a:solidFill>
              <a:srgbClr val="000000"/>
            </a:solidFill>
          </a:ln>
        </p:spPr>
        <p:txBody>
          <a:bodyPr>
            <a:noAutofit/>
          </a:bodyPr>
          <a:lstStyle/>
          <a:p>
            <a:r>
              <a:rPr lang="fr-FR" sz="2800" b="1" i="1" dirty="0" smtClean="0"/>
              <a:t>L'Amour </a:t>
            </a:r>
            <a:r>
              <a:rPr lang="fr-FR" sz="2800" b="1" i="1" dirty="0"/>
              <a:t>bandant son arc</a:t>
            </a:r>
            <a:r>
              <a:rPr lang="fr-FR" sz="2800" b="1" dirty="0" smtClean="0"/>
              <a:t>, copie </a:t>
            </a:r>
            <a:r>
              <a:rPr lang="fr-FR" sz="2800" b="1" dirty="0"/>
              <a:t>romaine d'un original de Lysippe, musée du </a:t>
            </a:r>
            <a:r>
              <a:rPr lang="fr-FR" sz="2800" b="1" dirty="0" smtClean="0"/>
              <a:t>Capitole </a:t>
            </a:r>
            <a:endParaRPr lang="fr-FR" sz="2800" b="1" dirty="0"/>
          </a:p>
        </p:txBody>
      </p:sp>
      <p:pic>
        <p:nvPicPr>
          <p:cNvPr id="6" name="Image 5"/>
          <p:cNvPicPr>
            <a:picLocks noChangeAspect="1"/>
          </p:cNvPicPr>
          <p:nvPr/>
        </p:nvPicPr>
        <p:blipFill>
          <a:blip r:embed="rId2"/>
          <a:stretch>
            <a:fillRect/>
          </a:stretch>
        </p:blipFill>
        <p:spPr>
          <a:xfrm>
            <a:off x="2449112" y="1002591"/>
            <a:ext cx="3923223" cy="5466004"/>
          </a:xfrm>
          <a:prstGeom prst="rect">
            <a:avLst/>
          </a:prstGeom>
        </p:spPr>
      </p:pic>
      <p:sp>
        <p:nvSpPr>
          <p:cNvPr id="3" name="ZoneTexte 2"/>
          <p:cNvSpPr txBox="1"/>
          <p:nvPr/>
        </p:nvSpPr>
        <p:spPr>
          <a:xfrm>
            <a:off x="2449111" y="6468595"/>
            <a:ext cx="3923223" cy="369332"/>
          </a:xfrm>
          <a:prstGeom prst="rect">
            <a:avLst/>
          </a:prstGeom>
          <a:noFill/>
        </p:spPr>
        <p:txBody>
          <a:bodyPr wrap="square" rtlCol="0">
            <a:spAutoFit/>
          </a:bodyPr>
          <a:lstStyle/>
          <a:p>
            <a:pPr algn="ctr"/>
            <a:r>
              <a:rPr lang="fr-FR" dirty="0" smtClean="0"/>
              <a:t>Source : Wikipédia</a:t>
            </a:r>
            <a:endParaRPr lang="fr-FR" dirty="0"/>
          </a:p>
        </p:txBody>
      </p:sp>
    </p:spTree>
    <p:extLst>
      <p:ext uri="{BB962C8B-B14F-4D97-AF65-F5344CB8AC3E}">
        <p14:creationId xmlns:p14="http://schemas.microsoft.com/office/powerpoint/2010/main" val="362099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265290"/>
            <a:ext cx="8229600" cy="855801"/>
          </a:xfrm>
          <a:ln>
            <a:solidFill>
              <a:srgbClr val="000000"/>
            </a:solidFill>
          </a:ln>
        </p:spPr>
        <p:txBody>
          <a:bodyPr>
            <a:noAutofit/>
          </a:bodyPr>
          <a:lstStyle/>
          <a:p>
            <a:r>
              <a:rPr lang="fr-FR" sz="2800" b="1" dirty="0" smtClean="0"/>
              <a:t>Définition de l’« amitié » dans </a:t>
            </a:r>
            <a:r>
              <a:rPr lang="fr-FR" sz="2800" b="1" i="1" dirty="0" smtClean="0"/>
              <a:t>L’Ethique à </a:t>
            </a:r>
            <a:r>
              <a:rPr lang="fr-FR" sz="2800" b="1" i="1" dirty="0" err="1" smtClean="0"/>
              <a:t>Nicomaque</a:t>
            </a:r>
            <a:r>
              <a:rPr lang="fr-FR" sz="2800" b="1" i="1" dirty="0" smtClean="0"/>
              <a:t> </a:t>
            </a:r>
            <a:r>
              <a:rPr lang="fr-FR" sz="2800" b="1" dirty="0" smtClean="0"/>
              <a:t>d’Aristote, livre VIII</a:t>
            </a:r>
            <a:endParaRPr lang="fr-FR" sz="2800" b="1" dirty="0"/>
          </a:p>
        </p:txBody>
      </p:sp>
      <p:sp>
        <p:nvSpPr>
          <p:cNvPr id="3" name="Rectangle 2"/>
          <p:cNvSpPr/>
          <p:nvPr/>
        </p:nvSpPr>
        <p:spPr>
          <a:xfrm>
            <a:off x="457200" y="1594166"/>
            <a:ext cx="8229601" cy="2554545"/>
          </a:xfrm>
          <a:prstGeom prst="rect">
            <a:avLst/>
          </a:prstGeom>
        </p:spPr>
        <p:txBody>
          <a:bodyPr wrap="square">
            <a:spAutoFit/>
          </a:bodyPr>
          <a:lstStyle/>
          <a:p>
            <a:r>
              <a:rPr lang="fr-FR" sz="3200" dirty="0" smtClean="0">
                <a:solidFill>
                  <a:srgbClr val="000090"/>
                </a:solidFill>
              </a:rPr>
              <a:t>La </a:t>
            </a:r>
            <a:r>
              <a:rPr lang="fr-FR" sz="3200" dirty="0">
                <a:solidFill>
                  <a:srgbClr val="000090"/>
                </a:solidFill>
              </a:rPr>
              <a:t>parfaite amitié est celle des hommes vertueux et qui sont semblables en vertu : car ces amis-là se souhaitent pareillement du bien les uns aux autres en tant qu'ils sont bons, et ils sont bons par eux-mêmes</a:t>
            </a:r>
            <a:r>
              <a:rPr lang="fr-FR" sz="3200" dirty="0" smtClean="0">
                <a:solidFill>
                  <a:srgbClr val="000090"/>
                </a:solidFill>
              </a:rPr>
              <a:t>. </a:t>
            </a:r>
            <a:endParaRPr lang="fr-FR" sz="3200" dirty="0">
              <a:solidFill>
                <a:srgbClr val="000090"/>
              </a:solidFill>
            </a:endParaRPr>
          </a:p>
        </p:txBody>
      </p:sp>
    </p:spTree>
    <p:extLst>
      <p:ext uri="{BB962C8B-B14F-4D97-AF65-F5344CB8AC3E}">
        <p14:creationId xmlns:p14="http://schemas.microsoft.com/office/powerpoint/2010/main" val="279991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63892" cy="896059"/>
          </a:xfrm>
          <a:ln>
            <a:solidFill>
              <a:srgbClr val="000000"/>
            </a:solidFill>
          </a:ln>
        </p:spPr>
        <p:txBody>
          <a:bodyPr>
            <a:noAutofit/>
          </a:bodyPr>
          <a:lstStyle/>
          <a:p>
            <a:r>
              <a:rPr lang="fr-FR" sz="2800" b="1" i="1" dirty="0" smtClean="0"/>
              <a:t>La </a:t>
            </a:r>
            <a:r>
              <a:rPr lang="fr-FR" sz="2800" b="1" i="1" dirty="0" err="1"/>
              <a:t>Transverbération</a:t>
            </a:r>
            <a:r>
              <a:rPr lang="fr-FR" sz="2800" b="1" i="1" dirty="0"/>
              <a:t> de sainte Thérèse, </a:t>
            </a:r>
            <a:r>
              <a:rPr lang="fr-FR" sz="2800" b="1" dirty="0"/>
              <a:t>Le Bernin, 	</a:t>
            </a:r>
            <a:br>
              <a:rPr lang="fr-FR" sz="2800" b="1" dirty="0"/>
            </a:br>
            <a:r>
              <a:rPr lang="fr-FR" sz="2800" b="1" dirty="0"/>
              <a:t>Église Santa Maria </a:t>
            </a:r>
            <a:r>
              <a:rPr lang="fr-FR" sz="2800" b="1" dirty="0" err="1"/>
              <a:t>Della</a:t>
            </a:r>
            <a:r>
              <a:rPr lang="fr-FR" sz="2800" b="1" dirty="0"/>
              <a:t> Vittoria de Rome, Rome</a:t>
            </a:r>
          </a:p>
        </p:txBody>
      </p:sp>
      <p:pic>
        <p:nvPicPr>
          <p:cNvPr id="5" name="Image 4"/>
          <p:cNvPicPr>
            <a:picLocks noChangeAspect="1"/>
          </p:cNvPicPr>
          <p:nvPr/>
        </p:nvPicPr>
        <p:blipFill>
          <a:blip r:embed="rId2"/>
          <a:stretch>
            <a:fillRect/>
          </a:stretch>
        </p:blipFill>
        <p:spPr>
          <a:xfrm>
            <a:off x="596726" y="1260231"/>
            <a:ext cx="3206465" cy="5226538"/>
          </a:xfrm>
          <a:prstGeom prst="rect">
            <a:avLst/>
          </a:prstGeom>
        </p:spPr>
      </p:pic>
      <p:sp>
        <p:nvSpPr>
          <p:cNvPr id="4" name="ZoneTexte 3"/>
          <p:cNvSpPr txBox="1"/>
          <p:nvPr/>
        </p:nvSpPr>
        <p:spPr>
          <a:xfrm>
            <a:off x="2449111" y="6468595"/>
            <a:ext cx="3923223" cy="369332"/>
          </a:xfrm>
          <a:prstGeom prst="rect">
            <a:avLst/>
          </a:prstGeom>
          <a:noFill/>
        </p:spPr>
        <p:txBody>
          <a:bodyPr wrap="square" rtlCol="0">
            <a:spAutoFit/>
          </a:bodyPr>
          <a:lstStyle/>
          <a:p>
            <a:pPr algn="ctr"/>
            <a:r>
              <a:rPr lang="fr-FR" dirty="0" smtClean="0"/>
              <a:t>Source : Wikipédia</a:t>
            </a:r>
            <a:endParaRPr lang="fr-FR" dirty="0"/>
          </a:p>
        </p:txBody>
      </p:sp>
      <p:pic>
        <p:nvPicPr>
          <p:cNvPr id="6" name="Image 5"/>
          <p:cNvPicPr>
            <a:picLocks noChangeAspect="1"/>
          </p:cNvPicPr>
          <p:nvPr/>
        </p:nvPicPr>
        <p:blipFill>
          <a:blip r:embed="rId3"/>
          <a:stretch>
            <a:fillRect/>
          </a:stretch>
        </p:blipFill>
        <p:spPr>
          <a:xfrm>
            <a:off x="3876914" y="1770095"/>
            <a:ext cx="4506843" cy="4123073"/>
          </a:xfrm>
          <a:prstGeom prst="rect">
            <a:avLst/>
          </a:prstGeom>
        </p:spPr>
      </p:pic>
    </p:spTree>
    <p:extLst>
      <p:ext uri="{BB962C8B-B14F-4D97-AF65-F5344CB8AC3E}">
        <p14:creationId xmlns:p14="http://schemas.microsoft.com/office/powerpoint/2010/main" val="14890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92516"/>
          </a:xfrm>
          <a:ln>
            <a:solidFill>
              <a:srgbClr val="000000"/>
            </a:solidFill>
          </a:ln>
        </p:spPr>
        <p:txBody>
          <a:bodyPr>
            <a:normAutofit/>
          </a:bodyPr>
          <a:lstStyle/>
          <a:p>
            <a:r>
              <a:rPr lang="fr-FR" sz="2800" b="1" dirty="0" smtClean="0"/>
              <a:t>Flaubert, </a:t>
            </a:r>
            <a:r>
              <a:rPr lang="fr-FR" sz="2800" b="1" i="1" dirty="0" smtClean="0"/>
              <a:t>Madame Bovary</a:t>
            </a:r>
            <a:r>
              <a:rPr lang="fr-FR" sz="2800" b="1" dirty="0" smtClean="0"/>
              <a:t> (1857)</a:t>
            </a:r>
            <a:r>
              <a:rPr lang="fr-FR" sz="2800" b="1" i="1" dirty="0" smtClean="0"/>
              <a:t>,</a:t>
            </a:r>
            <a:r>
              <a:rPr lang="fr-FR" sz="2800" b="1" dirty="0" smtClean="0"/>
              <a:t> II, 4</a:t>
            </a:r>
            <a:endParaRPr lang="fr-FR" sz="2800" b="1" dirty="0"/>
          </a:p>
        </p:txBody>
      </p:sp>
      <p:sp>
        <p:nvSpPr>
          <p:cNvPr id="4" name="Rectangle 3"/>
          <p:cNvSpPr/>
          <p:nvPr/>
        </p:nvSpPr>
        <p:spPr>
          <a:xfrm>
            <a:off x="575270" y="1523202"/>
            <a:ext cx="8111529" cy="3046988"/>
          </a:xfrm>
          <a:prstGeom prst="rect">
            <a:avLst/>
          </a:prstGeom>
        </p:spPr>
        <p:txBody>
          <a:bodyPr wrap="square">
            <a:spAutoFit/>
          </a:bodyPr>
          <a:lstStyle/>
          <a:p>
            <a:r>
              <a:rPr lang="fr-FR" sz="3200" dirty="0" smtClean="0">
                <a:solidFill>
                  <a:srgbClr val="000090"/>
                </a:solidFill>
              </a:rPr>
              <a:t>L’amour</a:t>
            </a:r>
            <a:r>
              <a:rPr lang="fr-FR" sz="3200" dirty="0">
                <a:solidFill>
                  <a:srgbClr val="000090"/>
                </a:solidFill>
              </a:rPr>
              <a:t>, croyait-elle, devait arriver tout à coup, avec de grands éclats et des fulgurations, ouragan des cieux qui tombe sur la vie, la bouleverse, arrache les volontés comme des feuilles et emporte à l’abîme le cœur tout </a:t>
            </a:r>
            <a:r>
              <a:rPr lang="fr-FR" sz="3200" dirty="0" smtClean="0">
                <a:solidFill>
                  <a:srgbClr val="000090"/>
                </a:solidFill>
              </a:rPr>
              <a:t>entier</a:t>
            </a:r>
            <a:endParaRPr lang="fr-FR" sz="3200" dirty="0">
              <a:solidFill>
                <a:srgbClr val="000090"/>
              </a:solidFill>
            </a:endParaRPr>
          </a:p>
        </p:txBody>
      </p:sp>
    </p:spTree>
    <p:extLst>
      <p:ext uri="{BB962C8B-B14F-4D97-AF65-F5344CB8AC3E}">
        <p14:creationId xmlns:p14="http://schemas.microsoft.com/office/powerpoint/2010/main" val="44680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92516"/>
          </a:xfrm>
          <a:ln>
            <a:solidFill>
              <a:srgbClr val="000000"/>
            </a:solidFill>
          </a:ln>
        </p:spPr>
        <p:txBody>
          <a:bodyPr>
            <a:normAutofit/>
          </a:bodyPr>
          <a:lstStyle/>
          <a:p>
            <a:r>
              <a:rPr lang="fr-FR" sz="2800" b="1" dirty="0" smtClean="0"/>
              <a:t>Jean-Paul Sartre, </a:t>
            </a:r>
            <a:r>
              <a:rPr lang="fr-FR" sz="2800" b="1" i="1" dirty="0" smtClean="0"/>
              <a:t>L’Etre et le néant </a:t>
            </a:r>
            <a:r>
              <a:rPr lang="fr-FR" sz="2800" b="1" dirty="0" smtClean="0"/>
              <a:t>(1943)</a:t>
            </a:r>
            <a:r>
              <a:rPr lang="fr-FR" sz="2800" b="1" i="1" dirty="0" smtClean="0"/>
              <a:t>, III 3</a:t>
            </a:r>
            <a:endParaRPr lang="fr-FR" sz="2800" b="1" dirty="0"/>
          </a:p>
        </p:txBody>
      </p:sp>
      <p:sp>
        <p:nvSpPr>
          <p:cNvPr id="4" name="Rectangle 3"/>
          <p:cNvSpPr/>
          <p:nvPr/>
        </p:nvSpPr>
        <p:spPr>
          <a:xfrm>
            <a:off x="457200" y="1376253"/>
            <a:ext cx="8229600" cy="4893647"/>
          </a:xfrm>
          <a:prstGeom prst="rect">
            <a:avLst/>
          </a:prstGeom>
        </p:spPr>
        <p:txBody>
          <a:bodyPr wrap="square">
            <a:spAutoFit/>
          </a:bodyPr>
          <a:lstStyle/>
          <a:p>
            <a:r>
              <a:rPr lang="fr-FR" sz="2400" b="1" dirty="0" smtClean="0">
                <a:solidFill>
                  <a:srgbClr val="000090"/>
                </a:solidFill>
              </a:rPr>
              <a:t>Ainsi </a:t>
            </a:r>
            <a:r>
              <a:rPr lang="fr-FR" sz="2400" b="1" dirty="0">
                <a:solidFill>
                  <a:srgbClr val="000090"/>
                </a:solidFill>
              </a:rPr>
              <a:t>l’amant demande le serment et s’irrite du serment. </a:t>
            </a:r>
            <a:r>
              <a:rPr lang="fr-FR" sz="2400" dirty="0">
                <a:solidFill>
                  <a:srgbClr val="000090"/>
                </a:solidFill>
              </a:rPr>
              <a:t>Il veut être aimé par une liberté et réclame que cette liberté comme liberté ne soit plus libre. Il veut à la fois que la liberté de l’Autre se détermine elle-même à devenir Amour – et cela non point au commencement de l’aventure – mais à chaque instant – et à la fois que cette liberté soit captivée par elle-même, qu’elle se retourne sur elle-même, comme dans la folie, comme dans le rêve, pour vouloir sa captivité. Et cette captivité doit être démission libre et enchaînée à la fois entre nos mains. </a:t>
            </a:r>
            <a:r>
              <a:rPr lang="fr-FR" sz="2400" b="1" dirty="0">
                <a:solidFill>
                  <a:srgbClr val="000090"/>
                </a:solidFill>
              </a:rPr>
              <a:t>Ce n’est pas le déterminisme passionnel que nous désirons chez autrui</a:t>
            </a:r>
            <a:r>
              <a:rPr lang="fr-FR" sz="2400" dirty="0">
                <a:solidFill>
                  <a:srgbClr val="000090"/>
                </a:solidFill>
              </a:rPr>
              <a:t>, dans l’amour, ni une liberté hors d’atteinte : mais </a:t>
            </a:r>
            <a:r>
              <a:rPr lang="fr-FR" sz="2400" b="1" dirty="0">
                <a:solidFill>
                  <a:srgbClr val="000090"/>
                </a:solidFill>
              </a:rPr>
              <a:t>c’est une liberté qui joue le déterminisme passionnel et se prend à son jeu</a:t>
            </a:r>
            <a:r>
              <a:rPr lang="fr-FR" sz="2400" dirty="0" smtClean="0">
                <a:solidFill>
                  <a:srgbClr val="000090"/>
                </a:solidFill>
              </a:rPr>
              <a:t>.</a:t>
            </a:r>
            <a:endParaRPr lang="fr-FR" sz="2400" dirty="0">
              <a:solidFill>
                <a:srgbClr val="000090"/>
              </a:solidFill>
            </a:endParaRPr>
          </a:p>
        </p:txBody>
      </p:sp>
    </p:spTree>
    <p:extLst>
      <p:ext uri="{BB962C8B-B14F-4D97-AF65-F5344CB8AC3E}">
        <p14:creationId xmlns:p14="http://schemas.microsoft.com/office/powerpoint/2010/main" val="46049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92516"/>
          </a:xfrm>
          <a:ln>
            <a:solidFill>
              <a:srgbClr val="000000"/>
            </a:solidFill>
          </a:ln>
        </p:spPr>
        <p:txBody>
          <a:bodyPr>
            <a:normAutofit/>
          </a:bodyPr>
          <a:lstStyle/>
          <a:p>
            <a:r>
              <a:rPr lang="fr-FR" sz="2800" b="1" dirty="0" smtClean="0"/>
              <a:t>Marcel Proust, </a:t>
            </a:r>
            <a:r>
              <a:rPr lang="fr-FR" sz="2800" b="1" i="1" dirty="0" smtClean="0"/>
              <a:t>A la recherche du temps perdu</a:t>
            </a:r>
            <a:r>
              <a:rPr lang="fr-FR" sz="2800" b="1" i="1" dirty="0"/>
              <a:t>, </a:t>
            </a:r>
            <a:endParaRPr lang="fr-FR" sz="2800" b="1" dirty="0"/>
          </a:p>
        </p:txBody>
      </p:sp>
      <p:sp>
        <p:nvSpPr>
          <p:cNvPr id="3" name="Rectangle 2"/>
          <p:cNvSpPr/>
          <p:nvPr/>
        </p:nvSpPr>
        <p:spPr>
          <a:xfrm>
            <a:off x="591750" y="1477819"/>
            <a:ext cx="7839963" cy="4524315"/>
          </a:xfrm>
          <a:prstGeom prst="rect">
            <a:avLst/>
          </a:prstGeom>
        </p:spPr>
        <p:txBody>
          <a:bodyPr wrap="square">
            <a:spAutoFit/>
          </a:bodyPr>
          <a:lstStyle/>
          <a:p>
            <a:r>
              <a:rPr lang="fr-FR" sz="3200" dirty="0">
                <a:solidFill>
                  <a:srgbClr val="000090"/>
                </a:solidFill>
              </a:rPr>
              <a:t> Dire que j'ai gâché des années de ma vie, que j'ai voulu mourir, que j'ai eu mon plus grand amour, pour une femme qui ne me plaisait pas, qui n'était pas mon genre! (</a:t>
            </a:r>
            <a:r>
              <a:rPr lang="fr-FR" sz="3200" i="1" dirty="0">
                <a:solidFill>
                  <a:srgbClr val="000090"/>
                </a:solidFill>
              </a:rPr>
              <a:t>Du côté de chez Swann</a:t>
            </a:r>
            <a:r>
              <a:rPr lang="fr-FR" sz="3200" dirty="0">
                <a:solidFill>
                  <a:srgbClr val="000090"/>
                </a:solidFill>
              </a:rPr>
              <a:t>, 1919</a:t>
            </a:r>
            <a:r>
              <a:rPr lang="fr-FR" sz="3200" dirty="0" smtClean="0">
                <a:solidFill>
                  <a:srgbClr val="000090"/>
                </a:solidFill>
              </a:rPr>
              <a:t>)</a:t>
            </a:r>
          </a:p>
          <a:p>
            <a:endParaRPr lang="fr-FR" sz="3200" dirty="0">
              <a:solidFill>
                <a:srgbClr val="000090"/>
              </a:solidFill>
            </a:endParaRPr>
          </a:p>
          <a:p>
            <a:r>
              <a:rPr lang="fr-FR" sz="3200" dirty="0" smtClean="0">
                <a:solidFill>
                  <a:srgbClr val="000090"/>
                </a:solidFill>
              </a:rPr>
              <a:t>L’amour</a:t>
            </a:r>
            <a:r>
              <a:rPr lang="fr-FR" sz="3200" dirty="0">
                <a:solidFill>
                  <a:srgbClr val="000090"/>
                </a:solidFill>
              </a:rPr>
              <a:t>, c’est l’espace et le temps rendus sensibles au cœur</a:t>
            </a:r>
            <a:r>
              <a:rPr lang="fr-FR" sz="3200" dirty="0" smtClean="0">
                <a:solidFill>
                  <a:srgbClr val="000090"/>
                </a:solidFill>
              </a:rPr>
              <a:t>.</a:t>
            </a:r>
            <a:r>
              <a:rPr lang="fr-FR" sz="3200" b="1" i="1" dirty="0"/>
              <a:t> </a:t>
            </a:r>
            <a:r>
              <a:rPr lang="fr-FR" sz="3200" dirty="0" smtClean="0">
                <a:solidFill>
                  <a:srgbClr val="000090"/>
                </a:solidFill>
              </a:rPr>
              <a:t>(</a:t>
            </a:r>
            <a:r>
              <a:rPr lang="fr-FR" sz="3200" i="1" dirty="0" smtClean="0">
                <a:solidFill>
                  <a:srgbClr val="000090"/>
                </a:solidFill>
              </a:rPr>
              <a:t>La Prisonnière</a:t>
            </a:r>
            <a:r>
              <a:rPr lang="fr-FR" sz="3200" dirty="0" smtClean="0">
                <a:solidFill>
                  <a:srgbClr val="000090"/>
                </a:solidFill>
              </a:rPr>
              <a:t>, 1923)</a:t>
            </a:r>
          </a:p>
          <a:p>
            <a:endParaRPr lang="fr-FR" sz="3200" dirty="0" smtClean="0">
              <a:solidFill>
                <a:srgbClr val="000090"/>
              </a:solidFill>
            </a:endParaRPr>
          </a:p>
        </p:txBody>
      </p:sp>
    </p:spTree>
    <p:extLst>
      <p:ext uri="{BB962C8B-B14F-4D97-AF65-F5344CB8AC3E}">
        <p14:creationId xmlns:p14="http://schemas.microsoft.com/office/powerpoint/2010/main" val="320700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92516"/>
          </a:xfrm>
          <a:ln>
            <a:solidFill>
              <a:srgbClr val="000000"/>
            </a:solidFill>
          </a:ln>
        </p:spPr>
        <p:txBody>
          <a:bodyPr>
            <a:normAutofit/>
          </a:bodyPr>
          <a:lstStyle/>
          <a:p>
            <a:r>
              <a:rPr lang="fr-FR" sz="2800" b="1" dirty="0" smtClean="0"/>
              <a:t>L’amour et les moralistes français</a:t>
            </a:r>
            <a:endParaRPr lang="fr-FR" sz="2800" b="1" dirty="0"/>
          </a:p>
        </p:txBody>
      </p:sp>
      <p:sp>
        <p:nvSpPr>
          <p:cNvPr id="4" name="Rectangle 3"/>
          <p:cNvSpPr/>
          <p:nvPr/>
        </p:nvSpPr>
        <p:spPr>
          <a:xfrm>
            <a:off x="556250" y="1269245"/>
            <a:ext cx="8039372" cy="4031873"/>
          </a:xfrm>
          <a:prstGeom prst="rect">
            <a:avLst/>
          </a:prstGeom>
        </p:spPr>
        <p:txBody>
          <a:bodyPr wrap="square">
            <a:spAutoFit/>
          </a:bodyPr>
          <a:lstStyle/>
          <a:p>
            <a:r>
              <a:rPr lang="fr-FR" sz="3200" dirty="0">
                <a:solidFill>
                  <a:srgbClr val="000090"/>
                </a:solidFill>
              </a:rPr>
              <a:t>La Rochefoucauld : « Il y a des gens qui n’auraient jamais été amoureux s’ils n’avaient entendu parler de l’amour » (</a:t>
            </a:r>
            <a:r>
              <a:rPr lang="fr-FR" sz="3200" i="1" dirty="0">
                <a:solidFill>
                  <a:srgbClr val="000090"/>
                </a:solidFill>
              </a:rPr>
              <a:t>Maximes</a:t>
            </a:r>
            <a:r>
              <a:rPr lang="fr-FR" sz="3200" dirty="0">
                <a:solidFill>
                  <a:srgbClr val="000090"/>
                </a:solidFill>
              </a:rPr>
              <a:t>, n° </a:t>
            </a:r>
            <a:r>
              <a:rPr lang="fr-FR" sz="3200" dirty="0" smtClean="0">
                <a:solidFill>
                  <a:srgbClr val="000090"/>
                </a:solidFill>
              </a:rPr>
              <a:t>136)</a:t>
            </a:r>
            <a:endParaRPr lang="fr-FR" sz="3200" dirty="0">
              <a:solidFill>
                <a:srgbClr val="000090"/>
              </a:solidFill>
            </a:endParaRPr>
          </a:p>
          <a:p>
            <a:endParaRPr lang="fr-FR" sz="3200" dirty="0" smtClean="0">
              <a:solidFill>
                <a:srgbClr val="000090"/>
              </a:solidFill>
            </a:endParaRPr>
          </a:p>
          <a:p>
            <a:r>
              <a:rPr lang="fr-FR" sz="3200" dirty="0" smtClean="0">
                <a:solidFill>
                  <a:srgbClr val="000090"/>
                </a:solidFill>
              </a:rPr>
              <a:t>Chamfort</a:t>
            </a:r>
            <a:r>
              <a:rPr lang="fr-FR" sz="3200" dirty="0">
                <a:solidFill>
                  <a:srgbClr val="000090"/>
                </a:solidFill>
              </a:rPr>
              <a:t> : « L’amour, tel qu’il existe dans la société, n’est que l’échange de deux fantaisies et le contact de deux épidermes </a:t>
            </a:r>
            <a:r>
              <a:rPr lang="fr-FR" sz="3200" dirty="0" smtClean="0">
                <a:solidFill>
                  <a:srgbClr val="000090"/>
                </a:solidFill>
              </a:rPr>
              <a:t>» (</a:t>
            </a:r>
            <a:r>
              <a:rPr lang="fr-FR" sz="3200" i="1" dirty="0" smtClean="0">
                <a:solidFill>
                  <a:srgbClr val="000090"/>
                </a:solidFill>
              </a:rPr>
              <a:t>Maximes et pensées</a:t>
            </a:r>
            <a:r>
              <a:rPr lang="fr-FR" sz="3200" dirty="0" smtClean="0">
                <a:solidFill>
                  <a:srgbClr val="000090"/>
                </a:solidFill>
              </a:rPr>
              <a:t>, chap. 6)</a:t>
            </a:r>
            <a:endParaRPr lang="fr-FR" sz="3200" dirty="0">
              <a:solidFill>
                <a:srgbClr val="000090"/>
              </a:solidFill>
            </a:endParaRPr>
          </a:p>
        </p:txBody>
      </p:sp>
    </p:spTree>
    <p:extLst>
      <p:ext uri="{BB962C8B-B14F-4D97-AF65-F5344CB8AC3E}">
        <p14:creationId xmlns:p14="http://schemas.microsoft.com/office/powerpoint/2010/main" val="426571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92516"/>
          </a:xfrm>
          <a:ln>
            <a:solidFill>
              <a:srgbClr val="000000"/>
            </a:solidFill>
          </a:ln>
        </p:spPr>
        <p:txBody>
          <a:bodyPr>
            <a:normAutofit/>
          </a:bodyPr>
          <a:lstStyle/>
          <a:p>
            <a:r>
              <a:rPr lang="fr-FR" sz="2800" b="1" dirty="0" smtClean="0"/>
              <a:t>Jan van </a:t>
            </a:r>
            <a:r>
              <a:rPr lang="fr-FR" sz="2800" b="1" dirty="0" err="1" smtClean="0"/>
              <a:t>Eyck</a:t>
            </a:r>
            <a:r>
              <a:rPr lang="fr-FR" sz="2800" b="1" dirty="0" smtClean="0"/>
              <a:t>, </a:t>
            </a:r>
            <a:r>
              <a:rPr lang="fr-FR" sz="2800" b="1" i="1" dirty="0" smtClean="0"/>
              <a:t>Les époux </a:t>
            </a:r>
            <a:r>
              <a:rPr lang="fr-FR" sz="2800" b="1" i="1" dirty="0" err="1" smtClean="0"/>
              <a:t>Arnolfini</a:t>
            </a:r>
            <a:r>
              <a:rPr lang="fr-FR" sz="2800" b="1" dirty="0" smtClean="0"/>
              <a:t>, 1434</a:t>
            </a:r>
            <a:endParaRPr lang="fr-FR" sz="2800" b="1" dirty="0"/>
          </a:p>
        </p:txBody>
      </p:sp>
      <p:pic>
        <p:nvPicPr>
          <p:cNvPr id="3" name="Image 2"/>
          <p:cNvPicPr>
            <a:picLocks noChangeAspect="1"/>
          </p:cNvPicPr>
          <p:nvPr/>
        </p:nvPicPr>
        <p:blipFill>
          <a:blip r:embed="rId2"/>
          <a:stretch>
            <a:fillRect/>
          </a:stretch>
        </p:blipFill>
        <p:spPr>
          <a:xfrm>
            <a:off x="2561095" y="1049626"/>
            <a:ext cx="4030358" cy="5521038"/>
          </a:xfrm>
          <a:prstGeom prst="rect">
            <a:avLst/>
          </a:prstGeom>
        </p:spPr>
      </p:pic>
    </p:spTree>
    <p:extLst>
      <p:ext uri="{BB962C8B-B14F-4D97-AF65-F5344CB8AC3E}">
        <p14:creationId xmlns:p14="http://schemas.microsoft.com/office/powerpoint/2010/main" val="376239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1928" y="793693"/>
            <a:ext cx="7830968" cy="5810310"/>
          </a:xfrm>
        </p:spPr>
        <p:txBody>
          <a:bodyPr numCol="1">
            <a:noAutofit/>
          </a:bodyPr>
          <a:lstStyle/>
          <a:p>
            <a:pPr marL="0" indent="0">
              <a:buNone/>
            </a:pPr>
            <a:r>
              <a:rPr lang="fr-FR" sz="2000" b="1" dirty="0" smtClean="0"/>
              <a:t>I – L’amour, une notion universelle ou relative à un contexte historique et </a:t>
            </a:r>
            <a:r>
              <a:rPr lang="fr-FR" sz="2000" b="1" dirty="0" smtClean="0"/>
              <a:t>culturel </a:t>
            </a:r>
            <a:r>
              <a:rPr lang="fr-FR" sz="2000" b="1" dirty="0" smtClean="0"/>
              <a:t>?</a:t>
            </a:r>
          </a:p>
          <a:p>
            <a:pPr marL="625475" indent="-268288">
              <a:buFont typeface="+mj-lt"/>
              <a:buAutoNum type="arabicPeriod"/>
            </a:pPr>
            <a:r>
              <a:rPr lang="fr-FR" sz="2000" i="1" dirty="0" smtClean="0"/>
              <a:t>Fausse ou vraie évidence de l’amour ?</a:t>
            </a:r>
          </a:p>
          <a:p>
            <a:pPr marL="625475" indent="-268288">
              <a:buFont typeface="+mj-lt"/>
              <a:buAutoNum type="arabicPeriod"/>
            </a:pPr>
            <a:r>
              <a:rPr lang="fr-FR" sz="2000" i="1" dirty="0"/>
              <a:t>De l’amour à Athènes au IV</a:t>
            </a:r>
            <a:r>
              <a:rPr lang="fr-FR" sz="2000" i="1" baseline="30000" dirty="0"/>
              <a:t>e</a:t>
            </a:r>
            <a:r>
              <a:rPr lang="fr-FR" sz="2000" i="1" dirty="0"/>
              <a:t> siècle av. J.-C. à la conception contemporaine de </a:t>
            </a:r>
            <a:r>
              <a:rPr lang="fr-FR" sz="2000" i="1" dirty="0" smtClean="0"/>
              <a:t>l’amour</a:t>
            </a:r>
          </a:p>
          <a:p>
            <a:pPr marL="357187" indent="0">
              <a:buNone/>
            </a:pPr>
            <a:endParaRPr lang="fr-FR" sz="2000" dirty="0"/>
          </a:p>
          <a:p>
            <a:pPr marL="0" indent="0">
              <a:buNone/>
            </a:pPr>
            <a:r>
              <a:rPr lang="fr-FR" sz="2000" b="1" dirty="0" smtClean="0"/>
              <a:t>II - L’amour</a:t>
            </a:r>
            <a:r>
              <a:rPr lang="fr-FR" sz="2000" b="1" dirty="0"/>
              <a:t>, entre philosophie et littérature : un partage apparemment inégal	</a:t>
            </a:r>
          </a:p>
          <a:p>
            <a:pPr marL="714375" lvl="1" indent="-314325">
              <a:buFont typeface="+mj-lt"/>
              <a:buAutoNum type="arabicPeriod"/>
            </a:pPr>
            <a:r>
              <a:rPr lang="fr-FR" sz="2000" i="1" dirty="0"/>
              <a:t>Centralité de l’amour dans la </a:t>
            </a:r>
            <a:r>
              <a:rPr lang="fr-FR" sz="2000" i="1" dirty="0" smtClean="0"/>
              <a:t>littérature</a:t>
            </a:r>
          </a:p>
          <a:p>
            <a:pPr lvl="2" indent="-342900">
              <a:buFont typeface="+mj-lt"/>
              <a:buAutoNum type="alphaLcPeriod"/>
            </a:pPr>
            <a:r>
              <a:rPr lang="fr-FR" sz="1600" i="1" dirty="0" smtClean="0"/>
              <a:t>« L’amour heureux est sans histoire »</a:t>
            </a:r>
          </a:p>
          <a:p>
            <a:pPr lvl="2" indent="-342900">
              <a:buFont typeface="+mj-lt"/>
              <a:buAutoNum type="alphaLcPeriod"/>
            </a:pPr>
            <a:r>
              <a:rPr lang="fr-FR" sz="1600" i="1" dirty="0" smtClean="0"/>
              <a:t>Le </a:t>
            </a:r>
            <a:r>
              <a:rPr lang="fr-FR" sz="1600" i="1" smtClean="0"/>
              <a:t>thème </a:t>
            </a:r>
            <a:r>
              <a:rPr lang="fr-FR" sz="1600" i="1" smtClean="0"/>
              <a:t>de </a:t>
            </a:r>
            <a:r>
              <a:rPr lang="fr-FR" sz="1600" i="1" dirty="0" smtClean="0"/>
              <a:t>l’amour selon les genres littéraires et les époques : des traitements variés</a:t>
            </a:r>
            <a:endParaRPr lang="fr-FR" sz="1600" i="1" dirty="0"/>
          </a:p>
          <a:p>
            <a:pPr marL="714375" lvl="1" indent="-314325">
              <a:buFont typeface="+mj-lt"/>
              <a:buAutoNum type="arabicPeriod"/>
            </a:pPr>
            <a:r>
              <a:rPr lang="fr-FR" sz="2000" i="1" dirty="0" smtClean="0"/>
              <a:t>Ambivalence </a:t>
            </a:r>
            <a:r>
              <a:rPr lang="fr-FR" sz="2000" i="1" dirty="0"/>
              <a:t>du rapport de la philosophie à </a:t>
            </a:r>
            <a:r>
              <a:rPr lang="fr-FR" sz="2000" i="1" dirty="0" smtClean="0"/>
              <a:t>l’amour</a:t>
            </a:r>
          </a:p>
          <a:p>
            <a:pPr lvl="2" indent="-342900">
              <a:buFont typeface="+mj-lt"/>
              <a:buAutoNum type="alphaLcPeriod"/>
            </a:pPr>
            <a:r>
              <a:rPr lang="fr-FR" sz="1600" i="1" dirty="0" smtClean="0"/>
              <a:t>Discrétion thématique</a:t>
            </a:r>
          </a:p>
          <a:p>
            <a:pPr lvl="2" indent="-342900">
              <a:buFont typeface="+mj-lt"/>
              <a:buAutoNum type="alphaLcPeriod"/>
            </a:pPr>
            <a:r>
              <a:rPr lang="fr-FR" sz="1600" i="1" dirty="0"/>
              <a:t>I</a:t>
            </a:r>
            <a:r>
              <a:rPr lang="fr-FR" sz="1600" i="1" dirty="0" smtClean="0"/>
              <a:t>mplication étymologique</a:t>
            </a:r>
            <a:r>
              <a:rPr lang="fr-FR" sz="1600" i="1" dirty="0"/>
              <a:t>	</a:t>
            </a:r>
          </a:p>
          <a:p>
            <a:pPr marL="0" indent="0">
              <a:buNone/>
            </a:pPr>
            <a:endParaRPr lang="fr-FR" sz="2000" i="1" dirty="0"/>
          </a:p>
        </p:txBody>
      </p:sp>
      <p:sp>
        <p:nvSpPr>
          <p:cNvPr id="2" name="Rectangle 1"/>
          <p:cNvSpPr/>
          <p:nvPr/>
        </p:nvSpPr>
        <p:spPr>
          <a:xfrm>
            <a:off x="969497" y="178631"/>
            <a:ext cx="7387004" cy="523220"/>
          </a:xfrm>
          <a:prstGeom prst="rect">
            <a:avLst/>
          </a:prstGeom>
          <a:ln>
            <a:solidFill>
              <a:schemeClr val="tx1"/>
            </a:solidFill>
          </a:ln>
        </p:spPr>
        <p:txBody>
          <a:bodyPr wrap="square">
            <a:spAutoFit/>
          </a:bodyPr>
          <a:lstStyle/>
          <a:p>
            <a:pPr lvl="0" algn="ctr">
              <a:spcBef>
                <a:spcPct val="20000"/>
              </a:spcBef>
            </a:pPr>
            <a:r>
              <a:rPr lang="fr-FR" sz="2800" b="1" dirty="0" smtClean="0">
                <a:solidFill>
                  <a:prstClr val="black"/>
                </a:solidFill>
              </a:rPr>
              <a:t>Plan de l’introduction générale (1/3)</a:t>
            </a:r>
            <a:endParaRPr lang="fr-FR" sz="2800" dirty="0">
              <a:solidFill>
                <a:prstClr val="black"/>
              </a:solidFill>
            </a:endParaRPr>
          </a:p>
        </p:txBody>
      </p:sp>
    </p:spTree>
    <p:extLst>
      <p:ext uri="{BB962C8B-B14F-4D97-AF65-F5344CB8AC3E}">
        <p14:creationId xmlns:p14="http://schemas.microsoft.com/office/powerpoint/2010/main" val="28032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7648" y="863141"/>
            <a:ext cx="8453208" cy="5740862"/>
          </a:xfrm>
        </p:spPr>
        <p:txBody>
          <a:bodyPr numCol="1">
            <a:noAutofit/>
          </a:bodyPr>
          <a:lstStyle/>
          <a:p>
            <a:pPr marL="0" indent="0">
              <a:buNone/>
            </a:pPr>
            <a:r>
              <a:rPr lang="fr-FR" sz="2000" b="1" dirty="0" smtClean="0"/>
              <a:t>III - Qu’est</a:t>
            </a:r>
            <a:r>
              <a:rPr lang="fr-FR" sz="2000" b="1" dirty="0"/>
              <a:t>-ce que l’amour ? Pluralité des définitions, unité de la notion </a:t>
            </a:r>
            <a:r>
              <a:rPr lang="fr-FR" sz="2000" b="1" dirty="0" smtClean="0"/>
              <a:t>?</a:t>
            </a:r>
            <a:endParaRPr lang="fr-FR" sz="2000" b="1" dirty="0"/>
          </a:p>
          <a:p>
            <a:pPr marL="857250" lvl="1" indent="-457200">
              <a:buFont typeface="+mj-lt"/>
              <a:buAutoNum type="arabicPeriod"/>
            </a:pPr>
            <a:r>
              <a:rPr lang="fr-FR" sz="2000" i="1" dirty="0" smtClean="0"/>
              <a:t>Trois définitions du dictionnaire : convergences et divergences</a:t>
            </a:r>
            <a:endParaRPr lang="fr-FR" sz="2000" i="1" dirty="0"/>
          </a:p>
          <a:p>
            <a:pPr marL="857250" lvl="1" indent="-457200">
              <a:buFont typeface="+mj-lt"/>
              <a:buAutoNum type="arabicPeriod"/>
            </a:pPr>
            <a:r>
              <a:rPr lang="fr-FR" sz="2000" i="1" dirty="0" smtClean="0"/>
              <a:t>Les enjeux de la « prohibition de l’inceste » : Freud et Lévi-Strauss</a:t>
            </a:r>
          </a:p>
          <a:p>
            <a:pPr marL="857250" lvl="1" indent="-457200">
              <a:buFont typeface="+mj-lt"/>
              <a:buAutoNum type="arabicPeriod"/>
            </a:pPr>
            <a:r>
              <a:rPr lang="fr-FR" sz="2000" i="1" dirty="0" smtClean="0"/>
              <a:t>Synonymes :</a:t>
            </a:r>
          </a:p>
          <a:p>
            <a:pPr marL="1257300" lvl="2" indent="-457200">
              <a:buFont typeface="+mj-lt"/>
              <a:buAutoNum type="alphaLcPeriod"/>
            </a:pPr>
            <a:r>
              <a:rPr lang="fr-FR" sz="1600" i="1" dirty="0" smtClean="0"/>
              <a:t>Les enjeux linguistiques de la synonymie</a:t>
            </a:r>
            <a:endParaRPr lang="fr-FR" sz="1600" i="1" dirty="0"/>
          </a:p>
          <a:p>
            <a:pPr marL="1257300" lvl="2" indent="-457200">
              <a:buFont typeface="+mj-lt"/>
              <a:buAutoNum type="alphaLcPeriod"/>
            </a:pPr>
            <a:r>
              <a:rPr lang="fr-FR" sz="1600" i="1" dirty="0"/>
              <a:t>A</a:t>
            </a:r>
            <a:r>
              <a:rPr lang="fr-FR" sz="1600" i="1" dirty="0" smtClean="0"/>
              <a:t>mour et passion, une ambivalence partagée</a:t>
            </a:r>
            <a:endParaRPr lang="fr-FR" sz="1600" i="1" dirty="0"/>
          </a:p>
          <a:p>
            <a:pPr marL="857250" lvl="1" indent="-457200">
              <a:buFont typeface="+mj-lt"/>
              <a:buAutoNum type="arabicPeriod"/>
            </a:pPr>
            <a:r>
              <a:rPr lang="fr-FR" sz="2000" i="1" dirty="0" smtClean="0"/>
              <a:t>Antonymes :</a:t>
            </a:r>
          </a:p>
          <a:p>
            <a:pPr marL="1257300" lvl="2" indent="-457200">
              <a:buFont typeface="+mj-lt"/>
              <a:buAutoNum type="alphaLcPeriod"/>
            </a:pPr>
            <a:r>
              <a:rPr lang="fr-FR" sz="1600" i="1" dirty="0"/>
              <a:t>A</a:t>
            </a:r>
            <a:r>
              <a:rPr lang="fr-FR" sz="1600" i="1" dirty="0" smtClean="0"/>
              <a:t>mour, haine et indifférence</a:t>
            </a:r>
          </a:p>
          <a:p>
            <a:pPr marL="1257300" lvl="2" indent="-457200">
              <a:buFont typeface="+mj-lt"/>
              <a:buAutoNum type="alphaLcPeriod"/>
            </a:pPr>
            <a:r>
              <a:rPr lang="fr-FR" sz="1600" i="1" dirty="0" smtClean="0"/>
              <a:t>La dialectique de l’amour et de ses contraires</a:t>
            </a:r>
            <a:endParaRPr lang="fr-FR" sz="1600" i="1" dirty="0"/>
          </a:p>
          <a:p>
            <a:pPr marL="857250" lvl="1" indent="-457200">
              <a:buFont typeface="+mj-lt"/>
              <a:buAutoNum type="arabicPeriod"/>
            </a:pPr>
            <a:r>
              <a:rPr lang="fr-FR" sz="2000" i="1" dirty="0" smtClean="0"/>
              <a:t>Vers une définition extensive de la notion</a:t>
            </a:r>
            <a:r>
              <a:rPr lang="fr-FR" sz="2000" i="1" dirty="0"/>
              <a:t>	</a:t>
            </a:r>
          </a:p>
        </p:txBody>
      </p:sp>
      <p:sp>
        <p:nvSpPr>
          <p:cNvPr id="2" name="Rectangle 1"/>
          <p:cNvSpPr/>
          <p:nvPr/>
        </p:nvSpPr>
        <p:spPr>
          <a:xfrm>
            <a:off x="661927" y="59577"/>
            <a:ext cx="7387004" cy="523220"/>
          </a:xfrm>
          <a:prstGeom prst="rect">
            <a:avLst/>
          </a:prstGeom>
          <a:ln>
            <a:solidFill>
              <a:schemeClr val="tx1"/>
            </a:solidFill>
          </a:ln>
        </p:spPr>
        <p:txBody>
          <a:bodyPr wrap="square">
            <a:spAutoFit/>
          </a:bodyPr>
          <a:lstStyle/>
          <a:p>
            <a:pPr lvl="0" algn="ctr">
              <a:spcBef>
                <a:spcPct val="20000"/>
              </a:spcBef>
            </a:pPr>
            <a:r>
              <a:rPr lang="fr-FR" sz="2800" b="1" dirty="0" smtClean="0">
                <a:solidFill>
                  <a:prstClr val="black"/>
                </a:solidFill>
              </a:rPr>
              <a:t>Plan de l’introduction générale (2/</a:t>
            </a:r>
            <a:r>
              <a:rPr lang="fr-FR" sz="2800" b="1" dirty="0">
                <a:solidFill>
                  <a:prstClr val="black"/>
                </a:solidFill>
              </a:rPr>
              <a:t>3</a:t>
            </a:r>
            <a:r>
              <a:rPr lang="fr-FR" sz="2800" b="1" dirty="0" smtClean="0">
                <a:solidFill>
                  <a:prstClr val="black"/>
                </a:solidFill>
              </a:rPr>
              <a:t>)</a:t>
            </a:r>
            <a:endParaRPr lang="fr-FR" sz="2800" dirty="0">
              <a:solidFill>
                <a:prstClr val="black"/>
              </a:solidFill>
            </a:endParaRPr>
          </a:p>
        </p:txBody>
      </p:sp>
    </p:spTree>
    <p:extLst>
      <p:ext uri="{BB962C8B-B14F-4D97-AF65-F5344CB8AC3E}">
        <p14:creationId xmlns:p14="http://schemas.microsoft.com/office/powerpoint/2010/main" val="356125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5845" y="754007"/>
            <a:ext cx="7947206" cy="5849995"/>
          </a:xfrm>
        </p:spPr>
        <p:txBody>
          <a:bodyPr numCol="1">
            <a:noAutofit/>
          </a:bodyPr>
          <a:lstStyle/>
          <a:p>
            <a:pPr marL="0" indent="0">
              <a:buNone/>
            </a:pPr>
            <a:r>
              <a:rPr lang="fr-FR" sz="2000" b="1" dirty="0" smtClean="0"/>
              <a:t>IV - </a:t>
            </a:r>
            <a:r>
              <a:rPr lang="fr-FR" sz="2000" b="1" i="1" dirty="0" smtClean="0"/>
              <a:t>Éros</a:t>
            </a:r>
            <a:r>
              <a:rPr lang="fr-FR" sz="2000" b="1" dirty="0"/>
              <a:t>, </a:t>
            </a:r>
            <a:r>
              <a:rPr lang="fr-FR" sz="2000" b="1" i="1" dirty="0" err="1"/>
              <a:t>philia</a:t>
            </a:r>
            <a:r>
              <a:rPr lang="fr-FR" sz="2000" b="1" dirty="0"/>
              <a:t> et </a:t>
            </a:r>
            <a:r>
              <a:rPr lang="fr-FR" sz="2000" b="1" i="1" dirty="0"/>
              <a:t>agapè</a:t>
            </a:r>
            <a:r>
              <a:rPr lang="fr-FR" sz="2000" b="1" dirty="0"/>
              <a:t>	</a:t>
            </a:r>
            <a:endParaRPr lang="fr-FR" sz="2000" b="1" dirty="0" smtClean="0"/>
          </a:p>
          <a:p>
            <a:pPr marL="857250" lvl="1" indent="-457200">
              <a:buFont typeface="+mj-lt"/>
              <a:buAutoNum type="arabicPeriod"/>
            </a:pPr>
            <a:r>
              <a:rPr lang="fr-FR" sz="2000" i="1" dirty="0" smtClean="0"/>
              <a:t>Eros et l’iconographie traditionnelle de l’amour</a:t>
            </a:r>
          </a:p>
          <a:p>
            <a:pPr marL="857250" lvl="1" indent="-457200">
              <a:buFont typeface="+mj-lt"/>
              <a:buAutoNum type="arabicPeriod"/>
            </a:pPr>
            <a:r>
              <a:rPr lang="fr-FR" sz="2000" i="1" dirty="0" err="1" smtClean="0"/>
              <a:t>Philia</a:t>
            </a:r>
            <a:endParaRPr lang="fr-FR" sz="2000" i="1" dirty="0" smtClean="0"/>
          </a:p>
          <a:p>
            <a:pPr marL="1257300" lvl="2" indent="-457200">
              <a:buFont typeface="+mj-lt"/>
              <a:buAutoNum type="alphaLcPeriod"/>
            </a:pPr>
            <a:r>
              <a:rPr lang="fr-FR" sz="1600" i="1" dirty="0" smtClean="0"/>
              <a:t>La définition d’Aristote</a:t>
            </a:r>
          </a:p>
          <a:p>
            <a:pPr marL="1257300" lvl="2" indent="-457200">
              <a:buFont typeface="+mj-lt"/>
              <a:buAutoNum type="alphaLcPeriod"/>
            </a:pPr>
            <a:r>
              <a:rPr lang="fr-FR" sz="1600" i="1" dirty="0" smtClean="0"/>
              <a:t>L’exemple de Montaigne et La Boétie</a:t>
            </a:r>
          </a:p>
          <a:p>
            <a:pPr marL="857250" lvl="1" indent="-457200">
              <a:buFont typeface="+mj-lt"/>
              <a:buAutoNum type="arabicPeriod"/>
            </a:pPr>
            <a:r>
              <a:rPr lang="fr-FR" sz="2000" i="1" dirty="0" smtClean="0"/>
              <a:t>Agapè : bienveillance, charité et mystique</a:t>
            </a:r>
          </a:p>
          <a:p>
            <a:pPr marL="857250" lvl="1" indent="-457200">
              <a:buFont typeface="+mj-lt"/>
              <a:buAutoNum type="arabicPeriod"/>
            </a:pPr>
            <a:endParaRPr lang="fr-FR" sz="2000" i="1" dirty="0"/>
          </a:p>
          <a:p>
            <a:pPr marL="0" indent="0">
              <a:buNone/>
            </a:pPr>
            <a:r>
              <a:rPr lang="fr-FR" sz="2000" b="1" dirty="0" smtClean="0"/>
              <a:t>V - Les </a:t>
            </a:r>
            <a:r>
              <a:rPr lang="fr-FR" sz="2000" b="1" dirty="0"/>
              <a:t>paradoxes </a:t>
            </a:r>
            <a:r>
              <a:rPr lang="fr-FR" sz="2000" b="1" dirty="0" smtClean="0"/>
              <a:t>d’</a:t>
            </a:r>
            <a:r>
              <a:rPr lang="fr-FR" sz="2000" b="1" i="1" dirty="0" smtClean="0"/>
              <a:t>éros</a:t>
            </a:r>
            <a:r>
              <a:rPr lang="fr-FR" sz="2000" b="1" dirty="0" smtClean="0"/>
              <a:t>, ou l’opposition entre :</a:t>
            </a:r>
            <a:r>
              <a:rPr lang="fr-FR" sz="2000" b="1" dirty="0"/>
              <a:t>	</a:t>
            </a:r>
          </a:p>
          <a:p>
            <a:pPr marL="857250" lvl="1" indent="-457200">
              <a:buFont typeface="+mj-lt"/>
              <a:buAutoNum type="arabicPeriod"/>
            </a:pPr>
            <a:r>
              <a:rPr lang="fr-FR" sz="2000" i="1" dirty="0" smtClean="0"/>
              <a:t>Singularité </a:t>
            </a:r>
            <a:r>
              <a:rPr lang="fr-FR" sz="2000" i="1" dirty="0"/>
              <a:t>et généralité	</a:t>
            </a:r>
          </a:p>
          <a:p>
            <a:pPr marL="857250" lvl="1" indent="-457200">
              <a:buFont typeface="+mj-lt"/>
              <a:buAutoNum type="arabicPeriod"/>
            </a:pPr>
            <a:r>
              <a:rPr lang="fr-FR" sz="2000" i="1" dirty="0" smtClean="0"/>
              <a:t>Contingence </a:t>
            </a:r>
            <a:r>
              <a:rPr lang="fr-FR" sz="2000" i="1" dirty="0"/>
              <a:t>et nécessité	</a:t>
            </a:r>
          </a:p>
          <a:p>
            <a:pPr marL="857250" lvl="1" indent="-457200">
              <a:buFont typeface="+mj-lt"/>
              <a:buAutoNum type="arabicPeriod"/>
            </a:pPr>
            <a:r>
              <a:rPr lang="fr-FR" sz="2000" i="1" dirty="0" smtClean="0"/>
              <a:t>Liberté </a:t>
            </a:r>
            <a:r>
              <a:rPr lang="fr-FR" sz="2000" i="1" dirty="0"/>
              <a:t>et servitude	</a:t>
            </a:r>
          </a:p>
          <a:p>
            <a:pPr marL="857250" lvl="1" indent="-457200">
              <a:buFont typeface="+mj-lt"/>
              <a:buAutoNum type="arabicPeriod"/>
            </a:pPr>
            <a:r>
              <a:rPr lang="fr-FR" sz="2000" i="1" dirty="0" smtClean="0"/>
              <a:t>Egoïsme </a:t>
            </a:r>
            <a:r>
              <a:rPr lang="fr-FR" sz="2000" i="1" dirty="0"/>
              <a:t>et altruisme	</a:t>
            </a:r>
          </a:p>
          <a:p>
            <a:pPr marL="857250" lvl="1" indent="-457200">
              <a:buFont typeface="+mj-lt"/>
              <a:buAutoNum type="arabicPeriod"/>
            </a:pPr>
            <a:r>
              <a:rPr lang="fr-FR" sz="2000" i="1" dirty="0" smtClean="0"/>
              <a:t>Illusion </a:t>
            </a:r>
            <a:r>
              <a:rPr lang="fr-FR" sz="2000" i="1" dirty="0"/>
              <a:t>et vérité	</a:t>
            </a:r>
          </a:p>
          <a:p>
            <a:pPr marL="857250" lvl="1" indent="-457200">
              <a:buFont typeface="+mj-lt"/>
              <a:buAutoNum type="arabicPeriod"/>
            </a:pPr>
            <a:r>
              <a:rPr lang="fr-FR" sz="2000" i="1" dirty="0" smtClean="0"/>
              <a:t>Absolu </a:t>
            </a:r>
            <a:r>
              <a:rPr lang="fr-FR" sz="2000" i="1" dirty="0"/>
              <a:t>et relatif	</a:t>
            </a:r>
          </a:p>
          <a:p>
            <a:pPr marL="0" indent="0">
              <a:buNone/>
            </a:pPr>
            <a:endParaRPr lang="fr-FR" sz="2000" dirty="0"/>
          </a:p>
        </p:txBody>
      </p:sp>
      <p:sp>
        <p:nvSpPr>
          <p:cNvPr id="2" name="Rectangle 1"/>
          <p:cNvSpPr/>
          <p:nvPr/>
        </p:nvSpPr>
        <p:spPr>
          <a:xfrm>
            <a:off x="661927" y="59577"/>
            <a:ext cx="7387004" cy="523220"/>
          </a:xfrm>
          <a:prstGeom prst="rect">
            <a:avLst/>
          </a:prstGeom>
          <a:ln>
            <a:solidFill>
              <a:schemeClr val="tx1"/>
            </a:solidFill>
          </a:ln>
        </p:spPr>
        <p:txBody>
          <a:bodyPr wrap="square">
            <a:spAutoFit/>
          </a:bodyPr>
          <a:lstStyle/>
          <a:p>
            <a:pPr lvl="0" algn="ctr">
              <a:spcBef>
                <a:spcPct val="20000"/>
              </a:spcBef>
            </a:pPr>
            <a:r>
              <a:rPr lang="fr-FR" sz="2800" b="1" dirty="0" smtClean="0">
                <a:solidFill>
                  <a:prstClr val="black"/>
                </a:solidFill>
              </a:rPr>
              <a:t>Plan de l’introduction générale (3/</a:t>
            </a:r>
            <a:r>
              <a:rPr lang="fr-FR" sz="2800" b="1" dirty="0">
                <a:solidFill>
                  <a:prstClr val="black"/>
                </a:solidFill>
              </a:rPr>
              <a:t>3</a:t>
            </a:r>
            <a:r>
              <a:rPr lang="fr-FR" sz="2800" b="1" dirty="0" smtClean="0">
                <a:solidFill>
                  <a:prstClr val="black"/>
                </a:solidFill>
              </a:rPr>
              <a:t>)</a:t>
            </a:r>
            <a:endParaRPr lang="fr-FR" sz="2800" dirty="0">
              <a:solidFill>
                <a:prstClr val="black"/>
              </a:solidFill>
            </a:endParaRPr>
          </a:p>
        </p:txBody>
      </p:sp>
    </p:spTree>
    <p:extLst>
      <p:ext uri="{BB962C8B-B14F-4D97-AF65-F5344CB8AC3E}">
        <p14:creationId xmlns:p14="http://schemas.microsoft.com/office/powerpoint/2010/main" val="145312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7588"/>
            <a:ext cx="8229600" cy="551900"/>
          </a:xfrm>
          <a:ln>
            <a:solidFill>
              <a:schemeClr val="tx1"/>
            </a:solidFill>
          </a:ln>
        </p:spPr>
        <p:txBody>
          <a:bodyPr>
            <a:normAutofit fontScale="90000"/>
          </a:bodyPr>
          <a:lstStyle/>
          <a:p>
            <a:r>
              <a:rPr lang="fr-FR" sz="3200" b="1" dirty="0" smtClean="0"/>
              <a:t>Quelques ouvrages évoqués dans l’introduction</a:t>
            </a:r>
            <a:endParaRPr lang="fr-FR" sz="3200" b="1" dirty="0"/>
          </a:p>
        </p:txBody>
      </p:sp>
      <p:sp>
        <p:nvSpPr>
          <p:cNvPr id="5" name="Rectangle 4"/>
          <p:cNvSpPr/>
          <p:nvPr/>
        </p:nvSpPr>
        <p:spPr>
          <a:xfrm>
            <a:off x="457199" y="1053548"/>
            <a:ext cx="8229601" cy="5286062"/>
          </a:xfrm>
          <a:prstGeom prst="rect">
            <a:avLst/>
          </a:prstGeom>
        </p:spPr>
        <p:txBody>
          <a:bodyPr wrap="square">
            <a:spAutoFit/>
          </a:bodyPr>
          <a:lstStyle/>
          <a:p>
            <a:pPr marL="457200" indent="-457200">
              <a:spcBef>
                <a:spcPts val="300"/>
              </a:spcBef>
              <a:buFont typeface="Arial"/>
              <a:buChar char="•"/>
            </a:pPr>
            <a:r>
              <a:rPr lang="fr-FR" sz="3200" i="1" dirty="0" smtClean="0"/>
              <a:t>De </a:t>
            </a:r>
            <a:r>
              <a:rPr lang="fr-FR" sz="3200" i="1" dirty="0"/>
              <a:t>Tristan et Iseult </a:t>
            </a:r>
            <a:r>
              <a:rPr lang="fr-FR" sz="3200" dirty="0"/>
              <a:t>(fin du XII</a:t>
            </a:r>
            <a:r>
              <a:rPr lang="fr-FR" sz="3200" baseline="30000" dirty="0"/>
              <a:t>e</a:t>
            </a:r>
            <a:r>
              <a:rPr lang="fr-FR" sz="3200" dirty="0"/>
              <a:t> siècle) </a:t>
            </a:r>
            <a:endParaRPr lang="fr-FR" sz="3200" dirty="0" smtClean="0"/>
          </a:p>
          <a:p>
            <a:pPr marL="457200" indent="-457200">
              <a:spcBef>
                <a:spcPts val="300"/>
              </a:spcBef>
              <a:buFont typeface="Arial"/>
              <a:buChar char="•"/>
            </a:pPr>
            <a:r>
              <a:rPr lang="fr-FR" sz="3200" i="1" dirty="0"/>
              <a:t>L’Astrée</a:t>
            </a:r>
            <a:r>
              <a:rPr lang="fr-FR" sz="3200" dirty="0"/>
              <a:t> (1612) d’Honoré d’Urfé</a:t>
            </a:r>
          </a:p>
          <a:p>
            <a:pPr marL="457200" indent="-457200">
              <a:spcBef>
                <a:spcPts val="300"/>
              </a:spcBef>
              <a:buFont typeface="Arial"/>
              <a:buChar char="•"/>
            </a:pPr>
            <a:r>
              <a:rPr lang="fr-FR" sz="3200" i="1" dirty="0"/>
              <a:t>La Princesse de Clèves </a:t>
            </a:r>
            <a:r>
              <a:rPr lang="fr-FR" sz="3200" dirty="0"/>
              <a:t>(1678) de Madame de Lafayette </a:t>
            </a:r>
          </a:p>
          <a:p>
            <a:pPr marL="457200" indent="-457200">
              <a:spcBef>
                <a:spcPts val="300"/>
              </a:spcBef>
              <a:buFont typeface="Arial"/>
              <a:buChar char="•"/>
            </a:pPr>
            <a:r>
              <a:rPr lang="fr-FR" sz="3200" i="1" dirty="0"/>
              <a:t>Adolphe </a:t>
            </a:r>
            <a:r>
              <a:rPr lang="fr-FR" sz="3200" dirty="0"/>
              <a:t>(1816) de Benjamin </a:t>
            </a:r>
            <a:r>
              <a:rPr lang="fr-FR" sz="3200" dirty="0" smtClean="0"/>
              <a:t>Contant</a:t>
            </a:r>
          </a:p>
          <a:p>
            <a:pPr marL="457200" indent="-457200">
              <a:spcBef>
                <a:spcPts val="300"/>
              </a:spcBef>
              <a:buFont typeface="Arial"/>
              <a:buChar char="•"/>
            </a:pPr>
            <a:r>
              <a:rPr lang="fr-FR" sz="3200" i="1" dirty="0"/>
              <a:t>Un amour de Swann</a:t>
            </a:r>
            <a:r>
              <a:rPr lang="fr-FR" sz="3200" dirty="0"/>
              <a:t> (1913) de Marcel Proust</a:t>
            </a:r>
          </a:p>
          <a:p>
            <a:pPr marL="457200" indent="-457200">
              <a:spcBef>
                <a:spcPts val="300"/>
              </a:spcBef>
              <a:buFont typeface="Arial"/>
              <a:buChar char="•"/>
            </a:pPr>
            <a:r>
              <a:rPr lang="fr-FR" sz="3200" i="1" dirty="0" smtClean="0"/>
              <a:t>L’Amour </a:t>
            </a:r>
            <a:r>
              <a:rPr lang="fr-FR" sz="3200" i="1" dirty="0"/>
              <a:t>fou</a:t>
            </a:r>
            <a:r>
              <a:rPr lang="fr-FR" sz="3200" dirty="0"/>
              <a:t> (1937) d’André Breton</a:t>
            </a:r>
          </a:p>
          <a:p>
            <a:pPr marL="457200" indent="-457200">
              <a:spcBef>
                <a:spcPts val="300"/>
              </a:spcBef>
              <a:buFont typeface="Arial"/>
              <a:buChar char="•"/>
            </a:pPr>
            <a:r>
              <a:rPr lang="fr-FR" sz="3200" i="1" dirty="0" smtClean="0"/>
              <a:t>Belle </a:t>
            </a:r>
            <a:r>
              <a:rPr lang="fr-FR" sz="3200" i="1" dirty="0"/>
              <a:t>du seigneur </a:t>
            </a:r>
            <a:r>
              <a:rPr lang="fr-FR" sz="3200" dirty="0"/>
              <a:t>(1968) d’Albert </a:t>
            </a:r>
            <a:r>
              <a:rPr lang="fr-FR" sz="3200" dirty="0" smtClean="0"/>
              <a:t>Cohen</a:t>
            </a:r>
            <a:endParaRPr lang="fr-FR" sz="3200" dirty="0"/>
          </a:p>
          <a:p>
            <a:pPr marL="457200" indent="-457200">
              <a:spcBef>
                <a:spcPts val="300"/>
              </a:spcBef>
              <a:buFont typeface="Arial"/>
              <a:buChar char="•"/>
            </a:pPr>
            <a:r>
              <a:rPr lang="fr-FR" sz="3200" i="1" dirty="0" smtClean="0"/>
              <a:t>Fragments </a:t>
            </a:r>
            <a:r>
              <a:rPr lang="fr-FR" sz="3200" i="1" dirty="0"/>
              <a:t>d’un discours amoureux</a:t>
            </a:r>
            <a:r>
              <a:rPr lang="fr-FR" sz="3200" dirty="0"/>
              <a:t> (1977) de Roland Barthes </a:t>
            </a:r>
            <a:r>
              <a:rPr lang="fr-FR" sz="3200" dirty="0" smtClean="0"/>
              <a:t>	</a:t>
            </a:r>
            <a:endParaRPr lang="fr-FR" sz="3200" dirty="0"/>
          </a:p>
        </p:txBody>
      </p:sp>
    </p:spTree>
    <p:extLst>
      <p:ext uri="{BB962C8B-B14F-4D97-AF65-F5344CB8AC3E}">
        <p14:creationId xmlns:p14="http://schemas.microsoft.com/office/powerpoint/2010/main" val="150164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67093"/>
            <a:ext cx="8284799" cy="850221"/>
          </a:xfrm>
          <a:ln>
            <a:solidFill>
              <a:schemeClr val="tx1"/>
            </a:solidFill>
          </a:ln>
        </p:spPr>
        <p:txBody>
          <a:bodyPr>
            <a:normAutofit fontScale="90000"/>
          </a:bodyPr>
          <a:lstStyle/>
          <a:p>
            <a:r>
              <a:rPr lang="fr-FR" sz="3200" b="1" dirty="0" smtClean="0"/>
              <a:t>Flaubert, </a:t>
            </a:r>
            <a:r>
              <a:rPr lang="fr-FR" sz="3200" b="1" i="1" dirty="0" smtClean="0"/>
              <a:t>L’Education sentimentale</a:t>
            </a:r>
            <a:r>
              <a:rPr lang="fr-FR" sz="3200" b="1" dirty="0"/>
              <a:t> </a:t>
            </a:r>
            <a:r>
              <a:rPr lang="fr-FR" sz="3200" b="1" dirty="0" smtClean="0"/>
              <a:t>(1869), I, 1 :</a:t>
            </a:r>
            <a:br>
              <a:rPr lang="fr-FR" sz="3200" b="1" dirty="0" smtClean="0"/>
            </a:br>
            <a:r>
              <a:rPr lang="fr-FR" sz="3200" b="1" dirty="0" smtClean="0"/>
              <a:t>« Ce fut comme une apparition… » </a:t>
            </a:r>
            <a:endParaRPr lang="fr-FR" sz="3200" b="1" dirty="0"/>
          </a:p>
        </p:txBody>
      </p:sp>
      <p:sp>
        <p:nvSpPr>
          <p:cNvPr id="4" name="Rectangle 3"/>
          <p:cNvSpPr/>
          <p:nvPr/>
        </p:nvSpPr>
        <p:spPr>
          <a:xfrm>
            <a:off x="457199" y="1255582"/>
            <a:ext cx="8284799" cy="5632310"/>
          </a:xfrm>
          <a:prstGeom prst="rect">
            <a:avLst/>
          </a:prstGeom>
        </p:spPr>
        <p:txBody>
          <a:bodyPr wrap="square">
            <a:spAutoFit/>
          </a:bodyPr>
          <a:lstStyle/>
          <a:p>
            <a:r>
              <a:rPr lang="fr-FR" sz="2400" b="1" dirty="0" smtClean="0">
                <a:solidFill>
                  <a:srgbClr val="000090"/>
                </a:solidFill>
              </a:rPr>
              <a:t>Ce </a:t>
            </a:r>
            <a:r>
              <a:rPr lang="fr-FR" sz="2400" b="1" dirty="0">
                <a:solidFill>
                  <a:srgbClr val="000090"/>
                </a:solidFill>
              </a:rPr>
              <a:t>fut comme une apparition </a:t>
            </a:r>
            <a:r>
              <a:rPr lang="fr-FR" sz="2400" dirty="0" smtClean="0">
                <a:solidFill>
                  <a:srgbClr val="000090"/>
                </a:solidFill>
              </a:rPr>
              <a:t>:</a:t>
            </a:r>
            <a:endParaRPr lang="fr-FR" sz="2400" dirty="0">
              <a:solidFill>
                <a:srgbClr val="000090"/>
              </a:solidFill>
            </a:endParaRPr>
          </a:p>
          <a:p>
            <a:r>
              <a:rPr lang="fr-FR" sz="2400" dirty="0">
                <a:solidFill>
                  <a:srgbClr val="000090"/>
                </a:solidFill>
              </a:rPr>
              <a:t>Elle était assise, au milieu du banc, toute seule ; ou du moins il ne distingua personne, dans l'éblouissement que lui envoyèrent ses yeux. En même temps qu'il passait, elle leva la tête ; il fléchit involontairement les épaules ; et, quand il se fut mis plus loin, du même côté, il la regarda. </a:t>
            </a:r>
          </a:p>
          <a:p>
            <a:r>
              <a:rPr lang="fr-FR" sz="2400" dirty="0" smtClean="0">
                <a:solidFill>
                  <a:srgbClr val="000090"/>
                </a:solidFill>
              </a:rPr>
              <a:t>Elle </a:t>
            </a:r>
            <a:r>
              <a:rPr lang="fr-FR" sz="2400" dirty="0">
                <a:solidFill>
                  <a:srgbClr val="000090"/>
                </a:solidFill>
              </a:rPr>
              <a:t>avait un large chapeau de paille, avec des rubans roses qui palpitaient au vent derrière elle. Ses bandeaux noirs, contournant la pointe de ses grands sourcils, descendaient très bas et semblaient presser amoureusement l'ovale de sa figure. Sa robe de mousseline claire, tachetée de petits pois, se répandait à plis nombreux. Elle était en train de broder quelque chose ; et son nez droit, son menton, toute sa personne se découpait sur le fond de l'air bleu. </a:t>
            </a:r>
          </a:p>
          <a:p>
            <a:r>
              <a:rPr lang="fr-FR" sz="2400" dirty="0" smtClean="0">
                <a:solidFill>
                  <a:srgbClr val="000090"/>
                </a:solidFill>
              </a:rPr>
              <a:t>[…]</a:t>
            </a:r>
            <a:endParaRPr lang="fr-FR" sz="2400" dirty="0">
              <a:solidFill>
                <a:srgbClr val="000090"/>
              </a:solidFill>
            </a:endParaRPr>
          </a:p>
        </p:txBody>
      </p:sp>
    </p:spTree>
    <p:extLst>
      <p:ext uri="{BB962C8B-B14F-4D97-AF65-F5344CB8AC3E}">
        <p14:creationId xmlns:p14="http://schemas.microsoft.com/office/powerpoint/2010/main" val="1099633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67093"/>
            <a:ext cx="8284799" cy="850221"/>
          </a:xfrm>
          <a:ln>
            <a:solidFill>
              <a:schemeClr val="tx1"/>
            </a:solidFill>
          </a:ln>
        </p:spPr>
        <p:txBody>
          <a:bodyPr>
            <a:normAutofit fontScale="90000"/>
          </a:bodyPr>
          <a:lstStyle/>
          <a:p>
            <a:r>
              <a:rPr lang="fr-FR" sz="3200" b="1" dirty="0"/>
              <a:t>Flaubert, </a:t>
            </a:r>
            <a:r>
              <a:rPr lang="fr-FR" sz="3200" b="1" i="1" dirty="0"/>
              <a:t>L’Education sentimentale</a:t>
            </a:r>
            <a:r>
              <a:rPr lang="fr-FR" sz="3200" b="1" dirty="0"/>
              <a:t> (1869), I, 1 :</a:t>
            </a:r>
            <a:br>
              <a:rPr lang="fr-FR" sz="3200" b="1" dirty="0"/>
            </a:br>
            <a:r>
              <a:rPr lang="fr-FR" sz="3200" b="1" dirty="0"/>
              <a:t>« Ce fut comme une apparition… » </a:t>
            </a:r>
            <a:r>
              <a:rPr lang="fr-FR" sz="3200" b="1" dirty="0" smtClean="0"/>
              <a:t>(suite et fin)</a:t>
            </a:r>
            <a:endParaRPr lang="fr-FR" sz="3200" b="1" dirty="0"/>
          </a:p>
        </p:txBody>
      </p:sp>
      <p:sp>
        <p:nvSpPr>
          <p:cNvPr id="4" name="Rectangle 3"/>
          <p:cNvSpPr/>
          <p:nvPr/>
        </p:nvSpPr>
        <p:spPr>
          <a:xfrm>
            <a:off x="457199" y="1522954"/>
            <a:ext cx="8284799" cy="4832093"/>
          </a:xfrm>
          <a:prstGeom prst="rect">
            <a:avLst/>
          </a:prstGeom>
        </p:spPr>
        <p:txBody>
          <a:bodyPr wrap="square">
            <a:spAutoFit/>
          </a:bodyPr>
          <a:lstStyle/>
          <a:p>
            <a:r>
              <a:rPr lang="fr-FR" sz="2800" dirty="0" smtClean="0">
                <a:solidFill>
                  <a:srgbClr val="000090"/>
                </a:solidFill>
              </a:rPr>
              <a:t>Jamais </a:t>
            </a:r>
            <a:r>
              <a:rPr lang="fr-FR" sz="2800" dirty="0">
                <a:solidFill>
                  <a:srgbClr val="000090"/>
                </a:solidFill>
              </a:rPr>
              <a:t>il n'avait vu cette splendeur de sa peau brune, la séduction de sa taille, ni cette finesse des doigts que la lumière traversait. Il considérait son panier à ouvrage avec ébahissement, comme une chose extraordinaire. Quels étaient son nom, sa demeure, sa vie, son passé ? Il souhaitait connaître les meubles de sa chambre, toutes les robes qu'elle avait portées, les gens qu'elle fréquentait ; et </a:t>
            </a:r>
            <a:r>
              <a:rPr lang="fr-FR" sz="2800" b="1" dirty="0">
                <a:solidFill>
                  <a:srgbClr val="000090"/>
                </a:solidFill>
              </a:rPr>
              <a:t>le désir de la possession physique même disparaissait sous une envie plus profonde, dans une curiosité douloureuse qui n'avait pas de limites</a:t>
            </a:r>
            <a:r>
              <a:rPr lang="fr-FR" sz="2800" dirty="0">
                <a:solidFill>
                  <a:srgbClr val="000090"/>
                </a:solidFill>
              </a:rPr>
              <a:t>. </a:t>
            </a:r>
          </a:p>
        </p:txBody>
      </p:sp>
    </p:spTree>
    <p:extLst>
      <p:ext uri="{BB962C8B-B14F-4D97-AF65-F5344CB8AC3E}">
        <p14:creationId xmlns:p14="http://schemas.microsoft.com/office/powerpoint/2010/main" val="7249311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9" y="1588041"/>
            <a:ext cx="8229601" cy="4031873"/>
          </a:xfrm>
          <a:prstGeom prst="rect">
            <a:avLst/>
          </a:prstGeom>
        </p:spPr>
        <p:txBody>
          <a:bodyPr wrap="square">
            <a:spAutoFit/>
          </a:bodyPr>
          <a:lstStyle/>
          <a:p>
            <a:pPr>
              <a:buAutoNum type="arabicPeriod"/>
            </a:pPr>
            <a:r>
              <a:rPr lang="fr-FR" sz="3200" dirty="0" smtClean="0"/>
              <a:t>Élan </a:t>
            </a:r>
            <a:r>
              <a:rPr lang="fr-FR" sz="3200" dirty="0"/>
              <a:t>physique ou sentimental qui porte un être humain vers un autre</a:t>
            </a:r>
            <a:r>
              <a:rPr lang="fr-FR" sz="3200" dirty="0" smtClean="0"/>
              <a:t>.</a:t>
            </a:r>
          </a:p>
          <a:p>
            <a:pPr marL="514350" indent="-514350">
              <a:buAutoNum type="arabicPeriod"/>
            </a:pPr>
            <a:endParaRPr lang="fr-FR" sz="3200" dirty="0"/>
          </a:p>
          <a:p>
            <a:r>
              <a:rPr lang="fr-FR" sz="3200" dirty="0" smtClean="0"/>
              <a:t>2. Dévotion </a:t>
            </a:r>
            <a:r>
              <a:rPr lang="fr-FR" sz="3200" dirty="0"/>
              <a:t>envers une personne, envers une divinité, etc. : </a:t>
            </a:r>
            <a:r>
              <a:rPr lang="fr-FR" sz="3200" i="1" dirty="0"/>
              <a:t>amour de Dieu, du prochain</a:t>
            </a:r>
            <a:r>
              <a:rPr lang="fr-FR" sz="3200" dirty="0" smtClean="0"/>
              <a:t>.</a:t>
            </a:r>
          </a:p>
          <a:p>
            <a:endParaRPr lang="fr-FR" sz="3200" dirty="0"/>
          </a:p>
          <a:p>
            <a:pPr lvl="0"/>
            <a:r>
              <a:rPr lang="fr-FR" sz="3200" dirty="0" smtClean="0"/>
              <a:t>3. Passion</a:t>
            </a:r>
            <a:r>
              <a:rPr lang="fr-FR" sz="3200" dirty="0"/>
              <a:t>, goût vif pour quelque chose : </a:t>
            </a:r>
            <a:r>
              <a:rPr lang="fr-FR" sz="3200" i="1" dirty="0"/>
              <a:t>amour des arts</a:t>
            </a:r>
            <a:r>
              <a:rPr lang="fr-FR" sz="3200" dirty="0"/>
              <a:t>.</a:t>
            </a:r>
          </a:p>
        </p:txBody>
      </p:sp>
      <p:sp>
        <p:nvSpPr>
          <p:cNvPr id="5" name="Titre 1"/>
          <p:cNvSpPr txBox="1">
            <a:spLocks/>
          </p:cNvSpPr>
          <p:nvPr/>
        </p:nvSpPr>
        <p:spPr>
          <a:xfrm>
            <a:off x="457200" y="127458"/>
            <a:ext cx="8229600" cy="785288"/>
          </a:xfrm>
          <a:prstGeom prst="rect">
            <a:avLst/>
          </a:prstGeom>
          <a:ln>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smtClean="0"/>
              <a:t>Définitions de « l’amour » dans </a:t>
            </a:r>
            <a:r>
              <a:rPr lang="fr-FR" sz="2800" b="1" i="1" dirty="0" smtClean="0"/>
              <a:t>Le Petit Larousse illustré </a:t>
            </a:r>
            <a:r>
              <a:rPr lang="fr-FR" sz="2800" b="1" dirty="0" smtClean="0"/>
              <a:t>(1987)</a:t>
            </a:r>
            <a:endParaRPr lang="fr-FR" sz="2800" b="1" dirty="0"/>
          </a:p>
        </p:txBody>
      </p:sp>
    </p:spTree>
    <p:extLst>
      <p:ext uri="{BB962C8B-B14F-4D97-AF65-F5344CB8AC3E}">
        <p14:creationId xmlns:p14="http://schemas.microsoft.com/office/powerpoint/2010/main" val="420207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127458"/>
            <a:ext cx="8229600" cy="854737"/>
          </a:xfrm>
          <a:prstGeom prst="rect">
            <a:avLst/>
          </a:prstGeom>
          <a:ln>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800" b="1" dirty="0" smtClean="0"/>
              <a:t>Claude Lévi-Strauss, </a:t>
            </a:r>
            <a:r>
              <a:rPr lang="fr-FR" sz="2800" b="1" i="1" dirty="0" smtClean="0"/>
              <a:t>Les structures élémentaire de la parenté </a:t>
            </a:r>
            <a:r>
              <a:rPr lang="fr-FR" sz="2800" b="1" dirty="0" smtClean="0"/>
              <a:t>(1949), « La prohibition de l’inceste »</a:t>
            </a:r>
            <a:endParaRPr lang="fr-FR" sz="2800" b="1" dirty="0"/>
          </a:p>
        </p:txBody>
      </p:sp>
      <p:sp>
        <p:nvSpPr>
          <p:cNvPr id="2" name="Rectangle 1"/>
          <p:cNvSpPr/>
          <p:nvPr/>
        </p:nvSpPr>
        <p:spPr>
          <a:xfrm>
            <a:off x="457200" y="1187338"/>
            <a:ext cx="8229600" cy="5293757"/>
          </a:xfrm>
          <a:prstGeom prst="rect">
            <a:avLst/>
          </a:prstGeom>
        </p:spPr>
        <p:txBody>
          <a:bodyPr wrap="square">
            <a:spAutoFit/>
          </a:bodyPr>
          <a:lstStyle/>
          <a:p>
            <a:r>
              <a:rPr lang="fr-FR" sz="2600" dirty="0" smtClean="0">
                <a:solidFill>
                  <a:srgbClr val="000090"/>
                </a:solidFill>
              </a:rPr>
              <a:t>La </a:t>
            </a:r>
            <a:r>
              <a:rPr lang="fr-FR" sz="2600" b="1" dirty="0">
                <a:solidFill>
                  <a:srgbClr val="000090"/>
                </a:solidFill>
              </a:rPr>
              <a:t>prohibition de </a:t>
            </a:r>
            <a:r>
              <a:rPr lang="fr-FR" sz="2600" b="1" dirty="0" smtClean="0">
                <a:solidFill>
                  <a:srgbClr val="000090"/>
                </a:solidFill>
              </a:rPr>
              <a:t>l’inceste </a:t>
            </a:r>
            <a:r>
              <a:rPr lang="fr-FR" sz="2600" b="1" dirty="0">
                <a:solidFill>
                  <a:srgbClr val="000090"/>
                </a:solidFill>
              </a:rPr>
              <a:t>n'est, ni purement d'origine culturelle, ni purement d'origine naturelle </a:t>
            </a:r>
            <a:r>
              <a:rPr lang="fr-FR" sz="2600" dirty="0">
                <a:solidFill>
                  <a:srgbClr val="000090"/>
                </a:solidFill>
              </a:rPr>
              <a:t>; et elle n'est pas, non plus, un dosage d'éléments composites empruntés partiellement à la nature et partiellement à la culture. Elle constitue la démarche fondamentale grâce à laquelle, par laquelle, mais surtout en laquelle, s'accomplit </a:t>
            </a:r>
            <a:r>
              <a:rPr lang="fr-FR" sz="2600" b="1" dirty="0">
                <a:solidFill>
                  <a:srgbClr val="000090"/>
                </a:solidFill>
              </a:rPr>
              <a:t>le passage de la nature à la culture</a:t>
            </a:r>
            <a:r>
              <a:rPr lang="fr-FR" sz="2600" dirty="0">
                <a:solidFill>
                  <a:srgbClr val="000090"/>
                </a:solidFill>
              </a:rPr>
              <a:t>. En un sens, elle appartient à la nature, car elle est une condition générale de la culture, et par conséquent il ne faut pas s'étonner de la voir tenir de la nature </a:t>
            </a:r>
            <a:r>
              <a:rPr lang="fr-FR" sz="2600" b="1" dirty="0">
                <a:solidFill>
                  <a:srgbClr val="000090"/>
                </a:solidFill>
              </a:rPr>
              <a:t>son caractère formel, c'est-à-dire </a:t>
            </a:r>
            <a:r>
              <a:rPr lang="fr-FR" sz="2600" b="1" dirty="0" smtClean="0">
                <a:solidFill>
                  <a:srgbClr val="000090"/>
                </a:solidFill>
              </a:rPr>
              <a:t>l’universalité</a:t>
            </a:r>
            <a:r>
              <a:rPr lang="fr-FR" sz="2600" dirty="0">
                <a:solidFill>
                  <a:srgbClr val="000090"/>
                </a:solidFill>
              </a:rPr>
              <a:t>. Mais en un sens aussi, elle est déjà la culture, agissant et imposant sa règle au sein de phénomènes qui ne dépendent point, d'abord d'elle</a:t>
            </a:r>
            <a:r>
              <a:rPr lang="fr-FR" sz="2600" dirty="0" smtClean="0">
                <a:solidFill>
                  <a:srgbClr val="000090"/>
                </a:solidFill>
              </a:rPr>
              <a:t>.</a:t>
            </a:r>
            <a:endParaRPr lang="fr-FR" sz="2600" dirty="0">
              <a:solidFill>
                <a:srgbClr val="000090"/>
              </a:solidFill>
            </a:endParaRPr>
          </a:p>
        </p:txBody>
      </p:sp>
    </p:spTree>
    <p:extLst>
      <p:ext uri="{BB962C8B-B14F-4D97-AF65-F5344CB8AC3E}">
        <p14:creationId xmlns:p14="http://schemas.microsoft.com/office/powerpoint/2010/main" val="69403078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1122</TotalTime>
  <Words>1231</Words>
  <Application>Microsoft Macintosh PowerPoint</Application>
  <PresentationFormat>Présentation à l'écran (4:3)</PresentationFormat>
  <Paragraphs>99</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Cours de français-philosophie : « L’amour » I - Introduction générale au thème</vt:lpstr>
      <vt:lpstr>Présentation PowerPoint</vt:lpstr>
      <vt:lpstr>Présentation PowerPoint</vt:lpstr>
      <vt:lpstr>Présentation PowerPoint</vt:lpstr>
      <vt:lpstr>Quelques ouvrages évoqués dans l’introduction</vt:lpstr>
      <vt:lpstr>Flaubert, L’Education sentimentale (1869), I, 1 : « Ce fut comme une apparition… » </vt:lpstr>
      <vt:lpstr>Flaubert, L’Education sentimentale (1869), I, 1 : « Ce fut comme une apparition… » (suite et fin)</vt:lpstr>
      <vt:lpstr>Présentation PowerPoint</vt:lpstr>
      <vt:lpstr>Présentation PowerPoint</vt:lpstr>
      <vt:lpstr>Présentation PowerPoint</vt:lpstr>
      <vt:lpstr>Présentation PowerPoint</vt:lpstr>
      <vt:lpstr>L'Amour bandant son arc, copie romaine d'un original de Lysippe, musée du Capitole </vt:lpstr>
      <vt:lpstr>Définition de l’« amitié » dans L’Ethique à Nicomaque d’Aristote, livre VIII</vt:lpstr>
      <vt:lpstr>La Transverbération de sainte Thérèse, Le Bernin,   Église Santa Maria Della Vittoria de Rome, Rome</vt:lpstr>
      <vt:lpstr>Flaubert, Madame Bovary (1857), II, 4</vt:lpstr>
      <vt:lpstr>Jean-Paul Sartre, L’Etre et le néant (1943), III 3</vt:lpstr>
      <vt:lpstr>Marcel Proust, A la recherche du temps perdu, </vt:lpstr>
      <vt:lpstr>L’amour et les moralistes français</vt:lpstr>
      <vt:lpstr>Jan van Eyck, Les époux Arnolfini, 1434</vt:lpstr>
    </vt:vector>
  </TitlesOfParts>
  <Company>hL sarl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français-philosophie : « L’amour » </dc:title>
  <dc:creator>Michel Weinberg</dc:creator>
  <cp:lastModifiedBy>Michel Weinberg</cp:lastModifiedBy>
  <cp:revision>44</cp:revision>
  <dcterms:created xsi:type="dcterms:W3CDTF">2018-08-23T15:44:23Z</dcterms:created>
  <dcterms:modified xsi:type="dcterms:W3CDTF">2018-10-02T19:14:05Z</dcterms:modified>
</cp:coreProperties>
</file>