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95" r:id="rId3"/>
    <p:sldId id="296" r:id="rId4"/>
    <p:sldId id="293" r:id="rId5"/>
    <p:sldId id="294" r:id="rId6"/>
    <p:sldId id="257" r:id="rId7"/>
    <p:sldId id="301" r:id="rId8"/>
    <p:sldId id="300" r:id="rId9"/>
    <p:sldId id="270" r:id="rId10"/>
    <p:sldId id="258" r:id="rId11"/>
    <p:sldId id="259" r:id="rId12"/>
    <p:sldId id="260" r:id="rId13"/>
    <p:sldId id="261" r:id="rId14"/>
    <p:sldId id="262" r:id="rId15"/>
    <p:sldId id="263" r:id="rId16"/>
    <p:sldId id="271" r:id="rId17"/>
    <p:sldId id="283" r:id="rId18"/>
    <p:sldId id="285" r:id="rId19"/>
    <p:sldId id="286" r:id="rId20"/>
    <p:sldId id="299" r:id="rId2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44" d="100"/>
          <a:sy n="144" d="100"/>
        </p:scale>
        <p:origin x="-192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A75EA6-E054-924B-A703-6326F34A1FEB}" type="datetimeFigureOut">
              <a:rPr lang="fr-FR" smtClean="0"/>
              <a:t>01/06/19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F8E52-D7BB-724D-8C34-C8943E82A1F5}" type="slidenum">
              <a:rPr lang="fr-FR" smtClean="0"/>
              <a:t>‹#›</a:t>
            </a:fld>
            <a:endParaRPr lang="fr-FR"/>
          </a:p>
        </p:txBody>
      </p:sp>
    </p:spTree>
    <p:extLst>
      <p:ext uri="{BB962C8B-B14F-4D97-AF65-F5344CB8AC3E}">
        <p14:creationId xmlns:p14="http://schemas.microsoft.com/office/powerpoint/2010/main" val="10102235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i="1" dirty="0" smtClean="0"/>
              <a:t>Tristan et Iseut </a:t>
            </a:r>
            <a:r>
              <a:rPr lang="fr-FR" dirty="0" smtClean="0"/>
              <a:t>d’Edmund Blair Leighton</a:t>
            </a:r>
            <a:r>
              <a:rPr lang="fr-FR" baseline="0" dirty="0" smtClean="0"/>
              <a:t> (1902).</a:t>
            </a:r>
            <a:endParaRPr lang="fr-FR" dirty="0"/>
          </a:p>
        </p:txBody>
      </p:sp>
      <p:sp>
        <p:nvSpPr>
          <p:cNvPr id="4" name="Espace réservé du numéro de diapositive 3"/>
          <p:cNvSpPr>
            <a:spLocks noGrp="1"/>
          </p:cNvSpPr>
          <p:nvPr>
            <p:ph type="sldNum" sz="quarter" idx="10"/>
          </p:nvPr>
        </p:nvSpPr>
        <p:spPr/>
        <p:txBody>
          <a:bodyPr/>
          <a:lstStyle/>
          <a:p>
            <a:fld id="{90680700-2A9D-794F-AF4E-7BDD00196F4E}" type="slidenum">
              <a:rPr lang="fr-FR" smtClean="0"/>
              <a:t>10</a:t>
            </a:fld>
            <a:endParaRPr lang="fr-FR"/>
          </a:p>
        </p:txBody>
      </p:sp>
    </p:spTree>
    <p:extLst>
      <p:ext uri="{BB962C8B-B14F-4D97-AF65-F5344CB8AC3E}">
        <p14:creationId xmlns:p14="http://schemas.microsoft.com/office/powerpoint/2010/main" val="3701106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Tristan</a:t>
            </a:r>
            <a:r>
              <a:rPr lang="fr-FR" baseline="0" dirty="0" smtClean="0"/>
              <a:t> et Iseut buvant le philtre d’amour. Miniature (1470) extrait du Livre de lancelot du lac, de Gautier </a:t>
            </a:r>
            <a:r>
              <a:rPr lang="fr-FR" baseline="0" dirty="0" err="1" smtClean="0"/>
              <a:t>Map</a:t>
            </a:r>
            <a:r>
              <a:rPr lang="fr-FR" baseline="0" dirty="0" smtClean="0"/>
              <a:t>. (Bibliothèque nationale de France, Paris</a:t>
            </a:r>
            <a:r>
              <a:rPr lang="fr-FR" baseline="0" smtClean="0"/>
              <a:t>).</a:t>
            </a:r>
            <a:endParaRPr lang="fr-FR" dirty="0"/>
          </a:p>
        </p:txBody>
      </p:sp>
      <p:sp>
        <p:nvSpPr>
          <p:cNvPr id="4" name="Espace réservé du numéro de diapositive 3"/>
          <p:cNvSpPr>
            <a:spLocks noGrp="1"/>
          </p:cNvSpPr>
          <p:nvPr>
            <p:ph type="sldNum" sz="quarter" idx="10"/>
          </p:nvPr>
        </p:nvSpPr>
        <p:spPr/>
        <p:txBody>
          <a:bodyPr/>
          <a:lstStyle/>
          <a:p>
            <a:fld id="{90680700-2A9D-794F-AF4E-7BDD00196F4E}" type="slidenum">
              <a:rPr lang="fr-FR" smtClean="0"/>
              <a:t>11</a:t>
            </a:fld>
            <a:endParaRPr lang="fr-FR"/>
          </a:p>
        </p:txBody>
      </p:sp>
    </p:spTree>
    <p:extLst>
      <p:ext uri="{BB962C8B-B14F-4D97-AF65-F5344CB8AC3E}">
        <p14:creationId xmlns:p14="http://schemas.microsoft.com/office/powerpoint/2010/main" val="1380087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Affiche du film </a:t>
            </a:r>
            <a:r>
              <a:rPr lang="fr-FR" i="1" dirty="0" smtClean="0"/>
              <a:t>Tristan</a:t>
            </a:r>
            <a:r>
              <a:rPr lang="fr-FR" i="1" baseline="0" dirty="0" smtClean="0"/>
              <a:t> et Yseult </a:t>
            </a:r>
            <a:r>
              <a:rPr lang="fr-FR" baseline="0" dirty="0" smtClean="0"/>
              <a:t>de Kevin Reynolds (2006).</a:t>
            </a:r>
            <a:endParaRPr lang="fr-FR" dirty="0"/>
          </a:p>
        </p:txBody>
      </p:sp>
      <p:sp>
        <p:nvSpPr>
          <p:cNvPr id="4" name="Espace réservé du numéro de diapositive 3"/>
          <p:cNvSpPr>
            <a:spLocks noGrp="1"/>
          </p:cNvSpPr>
          <p:nvPr>
            <p:ph type="sldNum" sz="quarter" idx="10"/>
          </p:nvPr>
        </p:nvSpPr>
        <p:spPr/>
        <p:txBody>
          <a:bodyPr/>
          <a:lstStyle/>
          <a:p>
            <a:fld id="{90680700-2A9D-794F-AF4E-7BDD00196F4E}" type="slidenum">
              <a:rPr lang="fr-FR" smtClean="0"/>
              <a:t>12</a:t>
            </a:fld>
            <a:endParaRPr lang="fr-FR"/>
          </a:p>
        </p:txBody>
      </p:sp>
    </p:spTree>
    <p:extLst>
      <p:ext uri="{BB962C8B-B14F-4D97-AF65-F5344CB8AC3E}">
        <p14:creationId xmlns:p14="http://schemas.microsoft.com/office/powerpoint/2010/main" val="1119055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i="1" dirty="0" smtClean="0"/>
              <a:t>Tristan et Iseut</a:t>
            </a:r>
            <a:r>
              <a:rPr lang="fr-FR" dirty="0" smtClean="0"/>
              <a:t>, Salvador</a:t>
            </a:r>
            <a:r>
              <a:rPr lang="fr-FR" baseline="0" dirty="0" smtClean="0"/>
              <a:t> Dali (1944)</a:t>
            </a:r>
            <a:endParaRPr lang="fr-FR" dirty="0"/>
          </a:p>
        </p:txBody>
      </p:sp>
      <p:sp>
        <p:nvSpPr>
          <p:cNvPr id="4" name="Espace réservé du numéro de diapositive 3"/>
          <p:cNvSpPr>
            <a:spLocks noGrp="1"/>
          </p:cNvSpPr>
          <p:nvPr>
            <p:ph type="sldNum" sz="quarter" idx="10"/>
          </p:nvPr>
        </p:nvSpPr>
        <p:spPr/>
        <p:txBody>
          <a:bodyPr/>
          <a:lstStyle/>
          <a:p>
            <a:fld id="{90680700-2A9D-794F-AF4E-7BDD00196F4E}" type="slidenum">
              <a:rPr lang="fr-FR" smtClean="0"/>
              <a:t>13</a:t>
            </a:fld>
            <a:endParaRPr lang="fr-FR"/>
          </a:p>
        </p:txBody>
      </p:sp>
    </p:spTree>
    <p:extLst>
      <p:ext uri="{BB962C8B-B14F-4D97-AF65-F5344CB8AC3E}">
        <p14:creationId xmlns:p14="http://schemas.microsoft.com/office/powerpoint/2010/main" val="1107783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Tristan et Iseut à la fontaine, épiés</a:t>
            </a:r>
            <a:r>
              <a:rPr lang="fr-FR" baseline="0" dirty="0" smtClean="0"/>
              <a:t> par le roi Marc. </a:t>
            </a:r>
            <a:r>
              <a:rPr lang="fr-FR" dirty="0" smtClean="0"/>
              <a:t>Détail d’un panneau de coffret en ivoire, datant de 1340-1350.</a:t>
            </a:r>
            <a:endParaRPr lang="fr-FR" dirty="0"/>
          </a:p>
        </p:txBody>
      </p:sp>
      <p:sp>
        <p:nvSpPr>
          <p:cNvPr id="4" name="Espace réservé du numéro de diapositive 3"/>
          <p:cNvSpPr>
            <a:spLocks noGrp="1"/>
          </p:cNvSpPr>
          <p:nvPr>
            <p:ph type="sldNum" sz="quarter" idx="10"/>
          </p:nvPr>
        </p:nvSpPr>
        <p:spPr/>
        <p:txBody>
          <a:bodyPr/>
          <a:lstStyle/>
          <a:p>
            <a:fld id="{90680700-2A9D-794F-AF4E-7BDD00196F4E}" type="slidenum">
              <a:rPr lang="fr-FR" smtClean="0"/>
              <a:t>14</a:t>
            </a:fld>
            <a:endParaRPr lang="fr-FR"/>
          </a:p>
        </p:txBody>
      </p:sp>
    </p:spTree>
    <p:extLst>
      <p:ext uri="{BB962C8B-B14F-4D97-AF65-F5344CB8AC3E}">
        <p14:creationId xmlns:p14="http://schemas.microsoft.com/office/powerpoint/2010/main" val="4067784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dirty="0" smtClean="0"/>
              <a:t>Elles représentent toutes les personnages de Tristan et Iseut, lors d’un épisode de leur histoire.</a:t>
            </a:r>
          </a:p>
          <a:p>
            <a:pPr marL="0" indent="0">
              <a:buNone/>
            </a:pPr>
            <a:endParaRPr lang="fr-FR" dirty="0" smtClean="0"/>
          </a:p>
          <a:p>
            <a:pPr marL="0" indent="0">
              <a:buNone/>
            </a:pPr>
            <a:r>
              <a:rPr lang="fr-FR" dirty="0" smtClean="0"/>
              <a:t>Nous reviendrons sur ces images, après la lecture du livre, pour identifier les épisodes qui y sont figurés.</a:t>
            </a:r>
          </a:p>
          <a:p>
            <a:endParaRPr lang="fr-FR" dirty="0"/>
          </a:p>
        </p:txBody>
      </p:sp>
      <p:sp>
        <p:nvSpPr>
          <p:cNvPr id="4" name="Espace réservé du numéro de diapositive 3"/>
          <p:cNvSpPr>
            <a:spLocks noGrp="1"/>
          </p:cNvSpPr>
          <p:nvPr>
            <p:ph type="sldNum" sz="quarter" idx="10"/>
          </p:nvPr>
        </p:nvSpPr>
        <p:spPr/>
        <p:txBody>
          <a:bodyPr/>
          <a:lstStyle/>
          <a:p>
            <a:fld id="{90680700-2A9D-794F-AF4E-7BDD00196F4E}" type="slidenum">
              <a:rPr lang="fr-FR" smtClean="0"/>
              <a:t>15</a:t>
            </a:fld>
            <a:endParaRPr lang="fr-FR"/>
          </a:p>
        </p:txBody>
      </p:sp>
    </p:spTree>
    <p:extLst>
      <p:ext uri="{BB962C8B-B14F-4D97-AF65-F5344CB8AC3E}">
        <p14:creationId xmlns:p14="http://schemas.microsoft.com/office/powerpoint/2010/main" val="3871961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77A4FA24-F486-BB49-A564-A5D45A89EB71}" type="datetimeFigureOut">
              <a:rPr lang="fr-FR" smtClean="0"/>
              <a:t>01/06/19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4243576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7A4FA24-F486-BB49-A564-A5D45A89EB71}" type="datetimeFigureOut">
              <a:rPr lang="fr-FR" smtClean="0"/>
              <a:t>01/06/19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1995370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7A4FA24-F486-BB49-A564-A5D45A89EB71}" type="datetimeFigureOut">
              <a:rPr lang="fr-FR" smtClean="0"/>
              <a:t>01/06/19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376617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7A4FA24-F486-BB49-A564-A5D45A89EB71}" type="datetimeFigureOut">
              <a:rPr lang="fr-FR" smtClean="0"/>
              <a:t>01/06/19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228600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7A4FA24-F486-BB49-A564-A5D45A89EB71}" type="datetimeFigureOut">
              <a:rPr lang="fr-FR" smtClean="0"/>
              <a:t>01/06/19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653527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7A4FA24-F486-BB49-A564-A5D45A89EB71}" type="datetimeFigureOut">
              <a:rPr lang="fr-FR" smtClean="0"/>
              <a:t>01/06/19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1673453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7A4FA24-F486-BB49-A564-A5D45A89EB71}" type="datetimeFigureOut">
              <a:rPr lang="fr-FR" smtClean="0"/>
              <a:t>01/06/19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208900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77A4FA24-F486-BB49-A564-A5D45A89EB71}" type="datetimeFigureOut">
              <a:rPr lang="fr-FR" smtClean="0"/>
              <a:t>01/06/19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1358543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7A4FA24-F486-BB49-A564-A5D45A89EB71}" type="datetimeFigureOut">
              <a:rPr lang="fr-FR" smtClean="0"/>
              <a:t>01/06/19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2000020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7A4FA24-F486-BB49-A564-A5D45A89EB71}" type="datetimeFigureOut">
              <a:rPr lang="fr-FR" smtClean="0"/>
              <a:t>01/06/19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2953947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7A4FA24-F486-BB49-A564-A5D45A89EB71}" type="datetimeFigureOut">
              <a:rPr lang="fr-FR" smtClean="0"/>
              <a:t>01/06/19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E4B31CA-486E-5E44-A2A0-4BF2A7A6CD0C}" type="slidenum">
              <a:rPr lang="fr-FR" smtClean="0"/>
              <a:t>‹#›</a:t>
            </a:fld>
            <a:endParaRPr lang="fr-FR"/>
          </a:p>
        </p:txBody>
      </p:sp>
    </p:spTree>
    <p:extLst>
      <p:ext uri="{BB962C8B-B14F-4D97-AF65-F5344CB8AC3E}">
        <p14:creationId xmlns:p14="http://schemas.microsoft.com/office/powerpoint/2010/main" val="540389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A4FA24-F486-BB49-A564-A5D45A89EB71}" type="datetimeFigureOut">
              <a:rPr lang="fr-FR" smtClean="0"/>
              <a:t>01/06/19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B31CA-486E-5E44-A2A0-4BF2A7A6CD0C}" type="slidenum">
              <a:rPr lang="fr-FR" smtClean="0"/>
              <a:t>‹#›</a:t>
            </a:fld>
            <a:endParaRPr lang="fr-FR"/>
          </a:p>
        </p:txBody>
      </p:sp>
    </p:spTree>
    <p:extLst>
      <p:ext uri="{BB962C8B-B14F-4D97-AF65-F5344CB8AC3E}">
        <p14:creationId xmlns:p14="http://schemas.microsoft.com/office/powerpoint/2010/main" val="3257255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899513"/>
            <a:ext cx="7772400" cy="1470025"/>
          </a:xfrm>
        </p:spPr>
        <p:txBody>
          <a:bodyPr>
            <a:normAutofit fontScale="90000"/>
          </a:bodyPr>
          <a:lstStyle/>
          <a:p>
            <a:r>
              <a:rPr lang="fr-FR" dirty="0" smtClean="0"/>
              <a:t>Cours de français-philosophie : « L’amour »</a:t>
            </a:r>
            <a:br>
              <a:rPr lang="fr-FR" dirty="0" smtClean="0"/>
            </a:br>
            <a:r>
              <a:rPr lang="fr-FR" dirty="0" smtClean="0"/>
              <a:t>L’amour courtois, </a:t>
            </a:r>
            <a:r>
              <a:rPr lang="fr-FR" i="1" dirty="0" smtClean="0"/>
              <a:t>Tristan et Iseult</a:t>
            </a:r>
            <a:endParaRPr lang="fr-FR" i="1" dirty="0"/>
          </a:p>
        </p:txBody>
      </p:sp>
      <p:sp>
        <p:nvSpPr>
          <p:cNvPr id="3" name="Sous-titre 2"/>
          <p:cNvSpPr>
            <a:spLocks noGrp="1"/>
          </p:cNvSpPr>
          <p:nvPr>
            <p:ph type="subTitle" idx="1"/>
          </p:nvPr>
        </p:nvSpPr>
        <p:spPr/>
        <p:txBody>
          <a:bodyPr/>
          <a:lstStyle/>
          <a:p>
            <a:r>
              <a:rPr lang="fr-FR" dirty="0" smtClean="0"/>
              <a:t>Plan du cours</a:t>
            </a:r>
          </a:p>
          <a:p>
            <a:r>
              <a:rPr lang="fr-FR" dirty="0" smtClean="0"/>
              <a:t>Iconographie et citations</a:t>
            </a:r>
          </a:p>
          <a:p>
            <a:endParaRPr lang="fr-FR" i="1" dirty="0"/>
          </a:p>
        </p:txBody>
      </p:sp>
      <p:pic>
        <p:nvPicPr>
          <p:cNvPr id="4" name="Image 3"/>
          <p:cNvPicPr>
            <a:picLocks noChangeAspect="1"/>
          </p:cNvPicPr>
          <p:nvPr/>
        </p:nvPicPr>
        <p:blipFill>
          <a:blip r:embed="rId2"/>
          <a:stretch>
            <a:fillRect/>
          </a:stretch>
        </p:blipFill>
        <p:spPr>
          <a:xfrm>
            <a:off x="1" y="76201"/>
            <a:ext cx="1920634" cy="1477988"/>
          </a:xfrm>
          <a:prstGeom prst="rect">
            <a:avLst/>
          </a:prstGeom>
        </p:spPr>
      </p:pic>
      <p:sp>
        <p:nvSpPr>
          <p:cNvPr id="5" name="Espace réservé du pied de page 5"/>
          <p:cNvSpPr>
            <a:spLocks noGrp="1"/>
          </p:cNvSpPr>
          <p:nvPr>
            <p:ph type="ftr" sz="quarter" idx="11"/>
          </p:nvPr>
        </p:nvSpPr>
        <p:spPr>
          <a:xfrm>
            <a:off x="1500034" y="6248349"/>
            <a:ext cx="6561502" cy="358890"/>
          </a:xfrm>
        </p:spPr>
        <p:txBody>
          <a:bodyPr/>
          <a:lstStyle/>
          <a:p>
            <a:r>
              <a:rPr lang="fr-FR" dirty="0" smtClean="0"/>
              <a:t>Cours de français – CP1 – année 2018-2019 – enseignant : Alexis Weinberg </a:t>
            </a:r>
            <a:endParaRPr lang="fr-FR" i="1" dirty="0" smtClean="0"/>
          </a:p>
        </p:txBody>
      </p:sp>
    </p:spTree>
    <p:extLst>
      <p:ext uri="{BB962C8B-B14F-4D97-AF65-F5344CB8AC3E}">
        <p14:creationId xmlns:p14="http://schemas.microsoft.com/office/powerpoint/2010/main" val="67040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260580" y="123468"/>
            <a:ext cx="6474446" cy="5644540"/>
          </a:xfrm>
          <a:prstGeom prst="rect">
            <a:avLst/>
          </a:prstGeom>
        </p:spPr>
      </p:pic>
      <p:sp>
        <p:nvSpPr>
          <p:cNvPr id="2" name="Rectangle 1"/>
          <p:cNvSpPr/>
          <p:nvPr/>
        </p:nvSpPr>
        <p:spPr>
          <a:xfrm>
            <a:off x="1260580" y="5762288"/>
            <a:ext cx="6536185" cy="646331"/>
          </a:xfrm>
          <a:prstGeom prst="rect">
            <a:avLst/>
          </a:prstGeom>
        </p:spPr>
        <p:txBody>
          <a:bodyPr wrap="square">
            <a:spAutoFit/>
          </a:bodyPr>
          <a:lstStyle/>
          <a:p>
            <a:r>
              <a:rPr lang="fr-FR" i="1" dirty="0"/>
              <a:t>The End of The </a:t>
            </a:r>
            <a:r>
              <a:rPr lang="fr-FR" i="1" dirty="0" smtClean="0"/>
              <a:t>Song, </a:t>
            </a:r>
            <a:r>
              <a:rPr lang="fr-FR" dirty="0" smtClean="0"/>
              <a:t>1902, huile </a:t>
            </a:r>
            <a:r>
              <a:rPr lang="fr-FR" dirty="0"/>
              <a:t>sur </a:t>
            </a:r>
            <a:r>
              <a:rPr lang="fr-FR" dirty="0" smtClean="0"/>
              <a:t>toile, 128,5 </a:t>
            </a:r>
            <a:r>
              <a:rPr lang="fr-FR" dirty="0"/>
              <a:t>× </a:t>
            </a:r>
            <a:r>
              <a:rPr lang="fr-FR" dirty="0" smtClean="0"/>
              <a:t>147,3, Collection </a:t>
            </a:r>
            <a:r>
              <a:rPr lang="fr-FR" dirty="0"/>
              <a:t>particulière</a:t>
            </a:r>
          </a:p>
        </p:txBody>
      </p:sp>
    </p:spTree>
    <p:extLst>
      <p:ext uri="{BB962C8B-B14F-4D97-AF65-F5344CB8AC3E}">
        <p14:creationId xmlns:p14="http://schemas.microsoft.com/office/powerpoint/2010/main" val="15022417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079500" y="187692"/>
            <a:ext cx="6985000" cy="5905500"/>
          </a:xfrm>
          <a:prstGeom prst="rect">
            <a:avLst/>
          </a:prstGeom>
        </p:spPr>
      </p:pic>
      <p:sp>
        <p:nvSpPr>
          <p:cNvPr id="3" name="Rectangle 2"/>
          <p:cNvSpPr/>
          <p:nvPr/>
        </p:nvSpPr>
        <p:spPr>
          <a:xfrm>
            <a:off x="1079500" y="6093192"/>
            <a:ext cx="6985000" cy="646331"/>
          </a:xfrm>
          <a:prstGeom prst="rect">
            <a:avLst/>
          </a:prstGeom>
        </p:spPr>
        <p:txBody>
          <a:bodyPr wrap="square">
            <a:spAutoFit/>
          </a:bodyPr>
          <a:lstStyle/>
          <a:p>
            <a:r>
              <a:rPr lang="fr-FR" dirty="0"/>
              <a:t>“Tristan boit le philtre d’amour”. Enluminure, 1470. Tiré du “Livre de Messire Lancelot du Lac” de Gautier de </a:t>
            </a:r>
            <a:r>
              <a:rPr lang="fr-FR" dirty="0" err="1"/>
              <a:t>Map</a:t>
            </a:r>
            <a:r>
              <a:rPr lang="fr-FR" dirty="0"/>
              <a:t>.</a:t>
            </a:r>
          </a:p>
        </p:txBody>
      </p:sp>
    </p:spTree>
    <p:extLst>
      <p:ext uri="{BB962C8B-B14F-4D97-AF65-F5344CB8AC3E}">
        <p14:creationId xmlns:p14="http://schemas.microsoft.com/office/powerpoint/2010/main" val="5259737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382297" y="292310"/>
            <a:ext cx="4573680" cy="6098240"/>
          </a:xfrm>
          <a:prstGeom prst="rect">
            <a:avLst/>
          </a:prstGeom>
        </p:spPr>
      </p:pic>
      <p:sp>
        <p:nvSpPr>
          <p:cNvPr id="3" name="Rectangle 2"/>
          <p:cNvSpPr/>
          <p:nvPr/>
        </p:nvSpPr>
        <p:spPr>
          <a:xfrm>
            <a:off x="2382296" y="6379810"/>
            <a:ext cx="4573681" cy="369332"/>
          </a:xfrm>
          <a:prstGeom prst="rect">
            <a:avLst/>
          </a:prstGeom>
        </p:spPr>
        <p:txBody>
          <a:bodyPr wrap="square">
            <a:spAutoFit/>
          </a:bodyPr>
          <a:lstStyle/>
          <a:p>
            <a:r>
              <a:rPr lang="fr-FR" i="1" dirty="0" smtClean="0"/>
              <a:t>Tristan &amp; Yseult</a:t>
            </a:r>
            <a:r>
              <a:rPr lang="fr-FR" dirty="0" smtClean="0"/>
              <a:t>, 2006, film de Kevin Reynolds </a:t>
            </a:r>
            <a:endParaRPr lang="fr-FR" dirty="0"/>
          </a:p>
        </p:txBody>
      </p:sp>
    </p:spTree>
    <p:extLst>
      <p:ext uri="{BB962C8B-B14F-4D97-AF65-F5344CB8AC3E}">
        <p14:creationId xmlns:p14="http://schemas.microsoft.com/office/powerpoint/2010/main" val="20241438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49936" y="305396"/>
            <a:ext cx="8817665" cy="5086618"/>
          </a:xfrm>
          <a:prstGeom prst="rect">
            <a:avLst/>
          </a:prstGeom>
        </p:spPr>
      </p:pic>
      <p:sp>
        <p:nvSpPr>
          <p:cNvPr id="3" name="Rectangle 2"/>
          <p:cNvSpPr/>
          <p:nvPr/>
        </p:nvSpPr>
        <p:spPr>
          <a:xfrm>
            <a:off x="2382296" y="5665458"/>
            <a:ext cx="4573681" cy="369332"/>
          </a:xfrm>
          <a:prstGeom prst="rect">
            <a:avLst/>
          </a:prstGeom>
        </p:spPr>
        <p:txBody>
          <a:bodyPr wrap="square">
            <a:spAutoFit/>
          </a:bodyPr>
          <a:lstStyle/>
          <a:p>
            <a:r>
              <a:rPr lang="fr-FR" dirty="0" smtClean="0"/>
              <a:t>Dali, </a:t>
            </a:r>
            <a:r>
              <a:rPr lang="fr-FR" i="1" dirty="0" smtClean="0"/>
              <a:t>Tristan et Iseult</a:t>
            </a:r>
            <a:r>
              <a:rPr lang="fr-FR" dirty="0" smtClean="0"/>
              <a:t>, 1944</a:t>
            </a:r>
            <a:endParaRPr lang="fr-FR" dirty="0"/>
          </a:p>
        </p:txBody>
      </p:sp>
    </p:spTree>
    <p:extLst>
      <p:ext uri="{BB962C8B-B14F-4D97-AF65-F5344CB8AC3E}">
        <p14:creationId xmlns:p14="http://schemas.microsoft.com/office/powerpoint/2010/main" val="41214009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156897" y="893589"/>
            <a:ext cx="5359400" cy="4864100"/>
          </a:xfrm>
          <a:prstGeom prst="rect">
            <a:avLst/>
          </a:prstGeom>
        </p:spPr>
      </p:pic>
      <p:sp>
        <p:nvSpPr>
          <p:cNvPr id="2" name="Rectangle 1"/>
          <p:cNvSpPr/>
          <p:nvPr/>
        </p:nvSpPr>
        <p:spPr>
          <a:xfrm>
            <a:off x="2156896" y="5744148"/>
            <a:ext cx="5287073" cy="923330"/>
          </a:xfrm>
          <a:prstGeom prst="rect">
            <a:avLst/>
          </a:prstGeom>
        </p:spPr>
        <p:txBody>
          <a:bodyPr wrap="square">
            <a:spAutoFit/>
          </a:bodyPr>
          <a:lstStyle/>
          <a:p>
            <a:r>
              <a:rPr lang="fr-FR" dirty="0"/>
              <a:t>Tristan et Iseut à la fontaine, épiés par le roi Marc, détail d'un panneau de coffret, ivoire, Paris, 1340-1350 (musée du Louvre).</a:t>
            </a:r>
          </a:p>
        </p:txBody>
      </p:sp>
    </p:spTree>
    <p:extLst>
      <p:ext uri="{BB962C8B-B14F-4D97-AF65-F5344CB8AC3E}">
        <p14:creationId xmlns:p14="http://schemas.microsoft.com/office/powerpoint/2010/main" val="30362044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97516" y="2343614"/>
            <a:ext cx="8229600" cy="1456447"/>
          </a:xfrm>
        </p:spPr>
        <p:txBody>
          <a:bodyPr>
            <a:normAutofit/>
          </a:bodyPr>
          <a:lstStyle/>
          <a:p>
            <a:pPr marL="0" indent="0">
              <a:buNone/>
            </a:pPr>
            <a:r>
              <a:rPr lang="fr-FR" dirty="0" smtClean="0"/>
              <a:t>Qu’est-ce que ces représentations artistiques ont en commun </a:t>
            </a:r>
            <a:r>
              <a:rPr lang="fr-FR" dirty="0" smtClean="0"/>
              <a:t>? En quoi se distinguent-elles ?</a:t>
            </a:r>
            <a:endParaRPr lang="fr-FR" dirty="0" smtClean="0"/>
          </a:p>
        </p:txBody>
      </p:sp>
    </p:spTree>
    <p:extLst>
      <p:ext uri="{BB962C8B-B14F-4D97-AF65-F5344CB8AC3E}">
        <p14:creationId xmlns:p14="http://schemas.microsoft.com/office/powerpoint/2010/main" val="8450798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489" y="2462368"/>
            <a:ext cx="8229600" cy="1336811"/>
          </a:xfrm>
          <a:ln>
            <a:solidFill>
              <a:schemeClr val="tx1"/>
            </a:solidFill>
          </a:ln>
        </p:spPr>
        <p:txBody>
          <a:bodyPr>
            <a:normAutofit/>
          </a:bodyPr>
          <a:lstStyle/>
          <a:p>
            <a:r>
              <a:rPr lang="fr-FR" i="1" dirty="0" smtClean="0"/>
              <a:t>Tristan et Iseult</a:t>
            </a:r>
            <a:r>
              <a:rPr lang="fr-FR" dirty="0"/>
              <a:t>,</a:t>
            </a:r>
            <a:r>
              <a:rPr lang="fr-FR" dirty="0" smtClean="0"/>
              <a:t> « Le philtre »</a:t>
            </a:r>
            <a:endParaRPr lang="fr-FR" dirty="0"/>
          </a:p>
        </p:txBody>
      </p:sp>
    </p:spTree>
    <p:extLst>
      <p:ext uri="{BB962C8B-B14F-4D97-AF65-F5344CB8AC3E}">
        <p14:creationId xmlns:p14="http://schemas.microsoft.com/office/powerpoint/2010/main" val="457775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88319"/>
            <a:ext cx="9144000" cy="6093977"/>
          </a:xfrm>
          <a:prstGeom prst="rect">
            <a:avLst/>
          </a:prstGeom>
        </p:spPr>
        <p:txBody>
          <a:bodyPr wrap="square">
            <a:spAutoFit/>
          </a:bodyPr>
          <a:lstStyle/>
          <a:p>
            <a:r>
              <a:rPr lang="fr-FR" sz="2600" dirty="0" smtClean="0"/>
              <a:t>Avant </a:t>
            </a:r>
            <a:r>
              <a:rPr lang="fr-FR" sz="2600" dirty="0"/>
              <a:t>qu’Iseult ne partît pour la Cornouailles emmenée par Tristan et ses chevaliers, sa mère remit un breuvage </a:t>
            </a:r>
            <a:r>
              <a:rPr lang="fr-FR" sz="2600" dirty="0" smtClean="0"/>
              <a:t>à </a:t>
            </a:r>
            <a:r>
              <a:rPr lang="fr-FR" sz="2600" dirty="0" err="1" smtClean="0"/>
              <a:t>Brangien</a:t>
            </a:r>
            <a:r>
              <a:rPr lang="fr-FR" sz="2600" dirty="0" smtClean="0"/>
              <a:t>, non sans de </a:t>
            </a:r>
            <a:r>
              <a:rPr lang="fr-FR" sz="2600" dirty="0"/>
              <a:t>strictes instructions et </a:t>
            </a:r>
            <a:r>
              <a:rPr lang="fr-FR" sz="2600" dirty="0" smtClean="0"/>
              <a:t>mises en </a:t>
            </a:r>
            <a:r>
              <a:rPr lang="fr-FR" sz="2600" dirty="0"/>
              <a:t>garde : c’était un philtre d’amour, seuls Iseult et le roi Marc devaient le boire. Lors d’une escale sur une île, une jeune servante leur donna le philtre à boire, qu’elle </a:t>
            </a:r>
            <a:r>
              <a:rPr lang="fr-FR" sz="2600" dirty="0" smtClean="0"/>
              <a:t>avait pris pour </a:t>
            </a:r>
            <a:r>
              <a:rPr lang="fr-FR" sz="2600" dirty="0"/>
              <a:t>du vin. Plus tard, </a:t>
            </a:r>
            <a:r>
              <a:rPr lang="fr-FR" sz="2600" dirty="0" err="1"/>
              <a:t>Brangien</a:t>
            </a:r>
            <a:r>
              <a:rPr lang="fr-FR" sz="2600" dirty="0"/>
              <a:t> les </a:t>
            </a:r>
            <a:r>
              <a:rPr lang="fr-FR" sz="2600" dirty="0" smtClean="0"/>
              <a:t>découvrit qui </a:t>
            </a:r>
            <a:r>
              <a:rPr lang="fr-FR" sz="2600" dirty="0"/>
              <a:t>se regardaient enamourés et comprit qu’ils étaient perdus. Tristan éprouvait un sentiment de culpabilité à l’égard de son oncle le roi Marc, </a:t>
            </a:r>
            <a:r>
              <a:rPr lang="fr-FR" sz="2600" dirty="0" smtClean="0"/>
              <a:t>à cause des </a:t>
            </a:r>
            <a:r>
              <a:rPr lang="fr-FR" sz="2600" dirty="0"/>
              <a:t>sentiments qu’il sentait </a:t>
            </a:r>
            <a:r>
              <a:rPr lang="fr-FR" sz="2600" dirty="0" smtClean="0"/>
              <a:t>naître en lui </a:t>
            </a:r>
            <a:r>
              <a:rPr lang="fr-FR" sz="2600" dirty="0"/>
              <a:t>pour Iseult, mais rien n’y faisait. Iseult voulait haïr Tristan de l’avoir trahie, mais de même, </a:t>
            </a:r>
            <a:r>
              <a:rPr lang="fr-FR" sz="2600" dirty="0" smtClean="0"/>
              <a:t>elle n’y </a:t>
            </a:r>
            <a:r>
              <a:rPr lang="fr-FR" sz="2600" dirty="0"/>
              <a:t>parvenait aucunement. E</a:t>
            </a:r>
            <a:r>
              <a:rPr lang="fr-FR" sz="2600" dirty="0" smtClean="0"/>
              <a:t>lle </a:t>
            </a:r>
            <a:r>
              <a:rPr lang="fr-FR" sz="2600" dirty="0"/>
              <a:t>finit par faire l’aveu de son amour à </a:t>
            </a:r>
            <a:r>
              <a:rPr lang="fr-FR" sz="2600" dirty="0" smtClean="0"/>
              <a:t>Tristan </a:t>
            </a:r>
            <a:r>
              <a:rPr lang="fr-FR" sz="2600" dirty="0"/>
              <a:t>qui lui répondit par un baiser. </a:t>
            </a:r>
            <a:r>
              <a:rPr lang="fr-FR" sz="2600" dirty="0" err="1"/>
              <a:t>Brangien</a:t>
            </a:r>
            <a:r>
              <a:rPr lang="fr-FR" sz="2600" dirty="0"/>
              <a:t> les surprit, terrifiée, et leur révéla </a:t>
            </a:r>
            <a:r>
              <a:rPr lang="fr-FR" sz="2600" dirty="0" smtClean="0"/>
              <a:t>leur sort</a:t>
            </a:r>
            <a:r>
              <a:rPr lang="fr-FR" sz="2600" dirty="0"/>
              <a:t> : « vous avez bu l’amour et la mort ! », leur dit-elle. Tristan et Iseult </a:t>
            </a:r>
            <a:r>
              <a:rPr lang="fr-FR" sz="2600" dirty="0" smtClean="0"/>
              <a:t>s’abandonnèrent à </a:t>
            </a:r>
            <a:r>
              <a:rPr lang="fr-FR" sz="2600" dirty="0"/>
              <a:t>cet amour, au risque de la mort</a:t>
            </a:r>
            <a:r>
              <a:rPr lang="fr-FR" sz="2600" dirty="0" smtClean="0"/>
              <a:t>.</a:t>
            </a:r>
            <a:endParaRPr lang="fr-FR" sz="2600" dirty="0"/>
          </a:p>
        </p:txBody>
      </p:sp>
      <p:sp>
        <p:nvSpPr>
          <p:cNvPr id="5" name="ZoneTexte 4"/>
          <p:cNvSpPr txBox="1"/>
          <p:nvPr/>
        </p:nvSpPr>
        <p:spPr>
          <a:xfrm>
            <a:off x="385705" y="92026"/>
            <a:ext cx="8212666" cy="523220"/>
          </a:xfrm>
          <a:prstGeom prst="rect">
            <a:avLst/>
          </a:prstGeom>
          <a:noFill/>
          <a:ln>
            <a:solidFill>
              <a:schemeClr val="tx1"/>
            </a:solidFill>
          </a:ln>
        </p:spPr>
        <p:txBody>
          <a:bodyPr wrap="square" rtlCol="0">
            <a:spAutoFit/>
          </a:bodyPr>
          <a:lstStyle/>
          <a:p>
            <a:pPr algn="ctr"/>
            <a:r>
              <a:rPr lang="fr-FR" sz="2800" dirty="0" smtClean="0"/>
              <a:t>Proposition de résumé de l’épisode du philtre</a:t>
            </a:r>
            <a:endParaRPr lang="fr-FR" sz="2800" dirty="0"/>
          </a:p>
        </p:txBody>
      </p:sp>
    </p:spTree>
    <p:extLst>
      <p:ext uri="{BB962C8B-B14F-4D97-AF65-F5344CB8AC3E}">
        <p14:creationId xmlns:p14="http://schemas.microsoft.com/office/powerpoint/2010/main" val="689916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86384"/>
            <a:ext cx="8229600" cy="663172"/>
          </a:xfrm>
          <a:ln>
            <a:solidFill>
              <a:srgbClr val="000000"/>
            </a:solidFill>
          </a:ln>
        </p:spPr>
        <p:txBody>
          <a:bodyPr>
            <a:normAutofit/>
          </a:bodyPr>
          <a:lstStyle/>
          <a:p>
            <a:r>
              <a:rPr lang="fr-FR" sz="2800" dirty="0" smtClean="0"/>
              <a:t>Question 1 </a:t>
            </a:r>
            <a:endParaRPr lang="fr-FR" sz="2800" dirty="0"/>
          </a:p>
        </p:txBody>
      </p:sp>
      <p:sp>
        <p:nvSpPr>
          <p:cNvPr id="3" name="Espace réservé du contenu 2"/>
          <p:cNvSpPr>
            <a:spLocks noGrp="1"/>
          </p:cNvSpPr>
          <p:nvPr>
            <p:ph idx="1"/>
          </p:nvPr>
        </p:nvSpPr>
        <p:spPr>
          <a:xfrm>
            <a:off x="457200" y="1076138"/>
            <a:ext cx="8229600" cy="4525963"/>
          </a:xfrm>
        </p:spPr>
        <p:txBody>
          <a:bodyPr/>
          <a:lstStyle/>
          <a:p>
            <a:pPr marL="0" indent="0">
              <a:buNone/>
            </a:pPr>
            <a:r>
              <a:rPr lang="fr-FR" dirty="0" smtClean="0"/>
              <a:t>Comment comprenez-vous cette exclamation de </a:t>
            </a:r>
            <a:r>
              <a:rPr lang="fr-FR" dirty="0" err="1" smtClean="0"/>
              <a:t>Brangien</a:t>
            </a:r>
            <a:r>
              <a:rPr lang="fr-FR" dirty="0" smtClean="0"/>
              <a:t> : </a:t>
            </a:r>
            <a:r>
              <a:rPr lang="fr-FR" i="1" dirty="0" smtClean="0">
                <a:solidFill>
                  <a:srgbClr val="000090"/>
                </a:solidFill>
              </a:rPr>
              <a:t>« Iseult, amie, et vous, Tristan, c’est votre mort que vous avez bue ! »</a:t>
            </a:r>
            <a:r>
              <a:rPr lang="fr-FR" dirty="0" smtClean="0"/>
              <a:t> ?</a:t>
            </a:r>
          </a:p>
        </p:txBody>
      </p:sp>
    </p:spTree>
    <p:extLst>
      <p:ext uri="{BB962C8B-B14F-4D97-AF65-F5344CB8AC3E}">
        <p14:creationId xmlns:p14="http://schemas.microsoft.com/office/powerpoint/2010/main" val="267342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29499"/>
            <a:ext cx="8229600" cy="5081520"/>
          </a:xfrm>
        </p:spPr>
        <p:txBody>
          <a:bodyPr>
            <a:normAutofit/>
          </a:bodyPr>
          <a:lstStyle/>
          <a:p>
            <a:pPr marL="0" indent="0">
              <a:buNone/>
            </a:pPr>
            <a:r>
              <a:rPr lang="fr-FR" dirty="0" smtClean="0"/>
              <a:t>Comment comprenez-vous ce passage : </a:t>
            </a:r>
            <a:r>
              <a:rPr lang="fr-FR" i="1" dirty="0" smtClean="0">
                <a:solidFill>
                  <a:srgbClr val="000090"/>
                </a:solidFill>
              </a:rPr>
              <a:t>« Il semblait à Tristan qu’une ronce vivace, aux épines aigües, aux fleurs odorantes, poussait ses racines dans le sang de son cœur et par de forts liens enlaçait au beau corps d’Iseult son corps et toute sa pensée, et tout son désir. »</a:t>
            </a:r>
            <a:r>
              <a:rPr lang="fr-FR" dirty="0" smtClean="0"/>
              <a:t> ?</a:t>
            </a:r>
          </a:p>
          <a:p>
            <a:pPr marL="0" indent="0">
              <a:buNone/>
            </a:pPr>
            <a:r>
              <a:rPr lang="fr-FR" dirty="0" smtClean="0"/>
              <a:t>Que symbolise la rose ? Pourquoi est-il fait mention des ses ronces ?</a:t>
            </a:r>
          </a:p>
        </p:txBody>
      </p:sp>
      <p:sp>
        <p:nvSpPr>
          <p:cNvPr id="4" name="Titre 3"/>
          <p:cNvSpPr>
            <a:spLocks noGrp="1"/>
          </p:cNvSpPr>
          <p:nvPr>
            <p:ph type="title"/>
          </p:nvPr>
        </p:nvSpPr>
        <p:spPr/>
        <p:txBody>
          <a:bodyPr/>
          <a:lstStyle/>
          <a:p>
            <a:endParaRPr lang="fr-FR" dirty="0"/>
          </a:p>
        </p:txBody>
      </p:sp>
      <p:sp>
        <p:nvSpPr>
          <p:cNvPr id="5" name="Titre 1"/>
          <p:cNvSpPr txBox="1">
            <a:spLocks/>
          </p:cNvSpPr>
          <p:nvPr/>
        </p:nvSpPr>
        <p:spPr>
          <a:xfrm>
            <a:off x="457200" y="286384"/>
            <a:ext cx="8229600" cy="663172"/>
          </a:xfrm>
          <a:prstGeom prst="rect">
            <a:avLst/>
          </a:prstGeom>
          <a:ln>
            <a:solidFill>
              <a:srgbClr val="000000"/>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dirty="0" smtClean="0"/>
              <a:t>Question 2</a:t>
            </a:r>
            <a:endParaRPr lang="fr-FR" sz="2800" dirty="0"/>
          </a:p>
        </p:txBody>
      </p:sp>
    </p:spTree>
    <p:extLst>
      <p:ext uri="{BB962C8B-B14F-4D97-AF65-F5344CB8AC3E}">
        <p14:creationId xmlns:p14="http://schemas.microsoft.com/office/powerpoint/2010/main" val="2760504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575740" y="1247761"/>
            <a:ext cx="6350000" cy="4762500"/>
          </a:xfrm>
          <a:prstGeom prst="rect">
            <a:avLst/>
          </a:prstGeom>
        </p:spPr>
      </p:pic>
      <p:sp>
        <p:nvSpPr>
          <p:cNvPr id="5" name="Rectangle 4"/>
          <p:cNvSpPr/>
          <p:nvPr/>
        </p:nvSpPr>
        <p:spPr>
          <a:xfrm>
            <a:off x="780815" y="6146437"/>
            <a:ext cx="7144925" cy="646331"/>
          </a:xfrm>
          <a:prstGeom prst="rect">
            <a:avLst/>
          </a:prstGeom>
        </p:spPr>
        <p:txBody>
          <a:bodyPr wrap="square">
            <a:spAutoFit/>
          </a:bodyPr>
          <a:lstStyle/>
          <a:p>
            <a:r>
              <a:rPr lang="fr-FR" dirty="0" smtClean="0"/>
              <a:t>Source : http</a:t>
            </a:r>
            <a:r>
              <a:rPr lang="fr-FR" dirty="0"/>
              <a:t>://</a:t>
            </a:r>
            <a:r>
              <a:rPr lang="fr-FR" dirty="0" err="1"/>
              <a:t>histoiregeoenforce.over-blog.com</a:t>
            </a:r>
            <a:r>
              <a:rPr lang="fr-FR" dirty="0"/>
              <a:t>/article-l-affirmation-du-pouvoir-royal-en-france-au-moyen-age-79315409.html</a:t>
            </a:r>
          </a:p>
        </p:txBody>
      </p:sp>
      <p:sp>
        <p:nvSpPr>
          <p:cNvPr id="6" name="Titre 1"/>
          <p:cNvSpPr>
            <a:spLocks noGrp="1"/>
          </p:cNvSpPr>
          <p:nvPr>
            <p:ph type="title"/>
          </p:nvPr>
        </p:nvSpPr>
        <p:spPr>
          <a:xfrm>
            <a:off x="457200" y="274638"/>
            <a:ext cx="8229600" cy="651374"/>
          </a:xfrm>
        </p:spPr>
        <p:txBody>
          <a:bodyPr>
            <a:normAutofit fontScale="90000"/>
          </a:bodyPr>
          <a:lstStyle/>
          <a:p>
            <a:r>
              <a:rPr lang="fr-FR" dirty="0" smtClean="0"/>
              <a:t>La France au Moyen Âge</a:t>
            </a:r>
            <a:endParaRPr lang="fr-FR" dirty="0"/>
          </a:p>
        </p:txBody>
      </p:sp>
    </p:spTree>
    <p:extLst>
      <p:ext uri="{BB962C8B-B14F-4D97-AF65-F5344CB8AC3E}">
        <p14:creationId xmlns:p14="http://schemas.microsoft.com/office/powerpoint/2010/main" val="326623650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01288"/>
          </a:xfrm>
          <a:ln>
            <a:solidFill>
              <a:schemeClr val="tx1"/>
            </a:solidFill>
          </a:ln>
        </p:spPr>
        <p:txBody>
          <a:bodyPr>
            <a:noAutofit/>
          </a:bodyPr>
          <a:lstStyle/>
          <a:p>
            <a:r>
              <a:rPr lang="fr-FR" sz="2800" b="1" dirty="0" smtClean="0"/>
              <a:t>Féodalité et courtoisie : une relation ambivalente (selon Denis de Rougemont)</a:t>
            </a:r>
            <a:endParaRPr lang="fr-FR" sz="2800" b="1" dirty="0"/>
          </a:p>
        </p:txBody>
      </p:sp>
      <p:sp>
        <p:nvSpPr>
          <p:cNvPr id="4" name="Rectangle à coins arrondis 3"/>
          <p:cNvSpPr/>
          <p:nvPr/>
        </p:nvSpPr>
        <p:spPr>
          <a:xfrm>
            <a:off x="541866" y="2685813"/>
            <a:ext cx="3048000" cy="102540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smtClean="0"/>
              <a:t>Fidélité au Suzerain</a:t>
            </a:r>
            <a:endParaRPr lang="fr-FR" sz="2400" b="1" dirty="0"/>
          </a:p>
        </p:txBody>
      </p:sp>
      <p:sp>
        <p:nvSpPr>
          <p:cNvPr id="6" name="Rectangle à coins arrondis 5"/>
          <p:cNvSpPr/>
          <p:nvPr/>
        </p:nvSpPr>
        <p:spPr>
          <a:xfrm>
            <a:off x="4210754" y="2619961"/>
            <a:ext cx="2227675" cy="1025408"/>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t>Fidélité à la Dame</a:t>
            </a:r>
          </a:p>
        </p:txBody>
      </p:sp>
      <p:sp>
        <p:nvSpPr>
          <p:cNvPr id="7" name="Rectangle à coins arrondis 6"/>
          <p:cNvSpPr/>
          <p:nvPr/>
        </p:nvSpPr>
        <p:spPr>
          <a:xfrm>
            <a:off x="6651037" y="2619961"/>
            <a:ext cx="2336800" cy="959556"/>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t>Report de la satisfaction</a:t>
            </a:r>
          </a:p>
        </p:txBody>
      </p:sp>
      <p:sp>
        <p:nvSpPr>
          <p:cNvPr id="8" name="Ellipse 7"/>
          <p:cNvSpPr/>
          <p:nvPr/>
        </p:nvSpPr>
        <p:spPr>
          <a:xfrm>
            <a:off x="150519" y="1533406"/>
            <a:ext cx="3772370" cy="8748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smtClean="0"/>
              <a:t>Féodalité</a:t>
            </a:r>
            <a:endParaRPr lang="fr-FR" sz="2400" b="1" dirty="0"/>
          </a:p>
        </p:txBody>
      </p:sp>
      <p:sp>
        <p:nvSpPr>
          <p:cNvPr id="9" name="Ellipse 8"/>
          <p:cNvSpPr/>
          <p:nvPr/>
        </p:nvSpPr>
        <p:spPr>
          <a:xfrm>
            <a:off x="4764852" y="1439332"/>
            <a:ext cx="3772370" cy="874889"/>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smtClean="0"/>
              <a:t>Amour courtois</a:t>
            </a:r>
            <a:endParaRPr lang="fr-FR" sz="2400" b="1" dirty="0"/>
          </a:p>
        </p:txBody>
      </p:sp>
      <p:sp>
        <p:nvSpPr>
          <p:cNvPr id="10" name="Flèche vers le bas 9"/>
          <p:cNvSpPr/>
          <p:nvPr/>
        </p:nvSpPr>
        <p:spPr>
          <a:xfrm>
            <a:off x="1516473" y="2314221"/>
            <a:ext cx="1079971" cy="45625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a:p>
        </p:txBody>
      </p:sp>
      <p:sp>
        <p:nvSpPr>
          <p:cNvPr id="11" name="Différent de 10"/>
          <p:cNvSpPr/>
          <p:nvPr/>
        </p:nvSpPr>
        <p:spPr>
          <a:xfrm>
            <a:off x="3438408" y="2921000"/>
            <a:ext cx="968962" cy="536222"/>
          </a:xfrm>
          <a:prstGeom prst="mathNotEqual">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a:solidFill>
                <a:schemeClr val="tx1"/>
              </a:solidFill>
            </a:endParaRPr>
          </a:p>
        </p:txBody>
      </p:sp>
      <p:cxnSp>
        <p:nvCxnSpPr>
          <p:cNvPr id="13" name="Connecteur en arc 12"/>
          <p:cNvCxnSpPr>
            <a:stCxn id="4" idx="2"/>
            <a:endCxn id="7" idx="2"/>
          </p:cNvCxnSpPr>
          <p:nvPr/>
        </p:nvCxnSpPr>
        <p:spPr>
          <a:xfrm rot="5400000" flipH="1" flipV="1">
            <a:off x="4876799" y="768583"/>
            <a:ext cx="131704" cy="5753571"/>
          </a:xfrm>
          <a:prstGeom prst="curvedConnector3">
            <a:avLst>
              <a:gd name="adj1" fmla="val -459287"/>
            </a:avLst>
          </a:prstGeom>
          <a:ln w="76200"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Flèche vers le bas 14"/>
          <p:cNvSpPr/>
          <p:nvPr/>
        </p:nvSpPr>
        <p:spPr>
          <a:xfrm>
            <a:off x="5358458" y="2267183"/>
            <a:ext cx="1079971" cy="456258"/>
          </a:xfrm>
          <a:prstGeom prst="down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a:p>
        </p:txBody>
      </p:sp>
      <p:sp>
        <p:nvSpPr>
          <p:cNvPr id="16" name="Flèche vers le bas 15"/>
          <p:cNvSpPr/>
          <p:nvPr/>
        </p:nvSpPr>
        <p:spPr>
          <a:xfrm>
            <a:off x="6842952" y="2285997"/>
            <a:ext cx="1079971" cy="456258"/>
          </a:xfrm>
          <a:prstGeom prst="down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a:p>
        </p:txBody>
      </p:sp>
      <p:sp>
        <p:nvSpPr>
          <p:cNvPr id="17" name="ZoneTexte 16"/>
          <p:cNvSpPr txBox="1"/>
          <p:nvPr/>
        </p:nvSpPr>
        <p:spPr>
          <a:xfrm>
            <a:off x="3179704" y="3494850"/>
            <a:ext cx="1486370" cy="646331"/>
          </a:xfrm>
          <a:prstGeom prst="rect">
            <a:avLst/>
          </a:prstGeom>
          <a:solidFill>
            <a:schemeClr val="bg1">
              <a:lumMod val="75000"/>
            </a:schemeClr>
          </a:solidFill>
        </p:spPr>
        <p:txBody>
          <a:bodyPr wrap="square" rtlCol="0">
            <a:spAutoFit/>
          </a:bodyPr>
          <a:lstStyle/>
          <a:p>
            <a:pPr algn="ctr"/>
            <a:r>
              <a:rPr lang="fr-FR" b="1" dirty="0" smtClean="0"/>
              <a:t>Conflit de valeurs</a:t>
            </a:r>
            <a:endParaRPr lang="fr-FR" b="1" dirty="0"/>
          </a:p>
        </p:txBody>
      </p:sp>
      <p:sp>
        <p:nvSpPr>
          <p:cNvPr id="18" name="ZoneTexte 17"/>
          <p:cNvSpPr txBox="1"/>
          <p:nvPr/>
        </p:nvSpPr>
        <p:spPr>
          <a:xfrm>
            <a:off x="4088457" y="4361896"/>
            <a:ext cx="1486370" cy="646331"/>
          </a:xfrm>
          <a:prstGeom prst="rect">
            <a:avLst/>
          </a:prstGeom>
          <a:solidFill>
            <a:schemeClr val="bg1">
              <a:lumMod val="75000"/>
            </a:schemeClr>
          </a:solidFill>
        </p:spPr>
        <p:txBody>
          <a:bodyPr wrap="square" rtlCol="0">
            <a:spAutoFit/>
          </a:bodyPr>
          <a:lstStyle/>
          <a:p>
            <a:pPr algn="ctr"/>
            <a:r>
              <a:rPr lang="fr-FR" b="1" dirty="0" smtClean="0"/>
              <a:t>Convergence de valeurs</a:t>
            </a:r>
            <a:endParaRPr lang="fr-FR" b="1" dirty="0"/>
          </a:p>
        </p:txBody>
      </p:sp>
      <p:sp>
        <p:nvSpPr>
          <p:cNvPr id="3" name="Accolade fermante 2"/>
          <p:cNvSpPr/>
          <p:nvPr/>
        </p:nvSpPr>
        <p:spPr>
          <a:xfrm rot="5400000">
            <a:off x="4520258" y="2660414"/>
            <a:ext cx="674516" cy="503014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 name="ZoneTexte 4"/>
          <p:cNvSpPr txBox="1"/>
          <p:nvPr/>
        </p:nvSpPr>
        <p:spPr>
          <a:xfrm>
            <a:off x="837259" y="5512744"/>
            <a:ext cx="8033926" cy="830997"/>
          </a:xfrm>
          <a:prstGeom prst="rect">
            <a:avLst/>
          </a:prstGeom>
          <a:solidFill>
            <a:schemeClr val="bg1">
              <a:lumMod val="85000"/>
            </a:schemeClr>
          </a:solidFill>
        </p:spPr>
        <p:txBody>
          <a:bodyPr wrap="square" rtlCol="0">
            <a:spAutoFit/>
          </a:bodyPr>
          <a:lstStyle/>
          <a:p>
            <a:pPr algn="ctr"/>
            <a:r>
              <a:rPr lang="fr-FR" sz="2400" dirty="0" smtClean="0"/>
              <a:t>C’est une telle ambivalence qui permet à l’intrigue de se prolonger et permet à la passion mise en scène de s’entretenir.</a:t>
            </a:r>
            <a:endParaRPr lang="fr-FR" sz="2400" dirty="0"/>
          </a:p>
        </p:txBody>
      </p:sp>
    </p:spTree>
    <p:extLst>
      <p:ext uri="{BB962C8B-B14F-4D97-AF65-F5344CB8AC3E}">
        <p14:creationId xmlns:p14="http://schemas.microsoft.com/office/powerpoint/2010/main" val="1296929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Entretien avec Gérard </a:t>
            </a:r>
            <a:r>
              <a:rPr lang="fr-FR" dirty="0" err="1" smtClean="0"/>
              <a:t>Lomenec’h</a:t>
            </a:r>
            <a:r>
              <a:rPr lang="fr-FR" dirty="0" smtClean="0"/>
              <a:t> sur les troubadours, trouvères et jongleurs</a:t>
            </a:r>
            <a:endParaRPr lang="fr-FR" dirty="0"/>
          </a:p>
        </p:txBody>
      </p:sp>
      <p:pic>
        <p:nvPicPr>
          <p:cNvPr id="4" name="Troubadours trouveres et jongleur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1350" y="1726308"/>
            <a:ext cx="8045450" cy="4525963"/>
          </a:xfrm>
        </p:spPr>
      </p:pic>
    </p:spTree>
    <p:extLst>
      <p:ext uri="{BB962C8B-B14F-4D97-AF65-F5344CB8AC3E}">
        <p14:creationId xmlns:p14="http://schemas.microsoft.com/office/powerpoint/2010/main" val="41675728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238305" y="752592"/>
            <a:ext cx="4939547" cy="5369073"/>
          </a:xfrm>
          <a:prstGeom prst="rect">
            <a:avLst/>
          </a:prstGeom>
        </p:spPr>
      </p:pic>
      <p:sp>
        <p:nvSpPr>
          <p:cNvPr id="5" name="Rectangle 4"/>
          <p:cNvSpPr/>
          <p:nvPr/>
        </p:nvSpPr>
        <p:spPr>
          <a:xfrm>
            <a:off x="361620" y="6284693"/>
            <a:ext cx="6349966" cy="369332"/>
          </a:xfrm>
          <a:prstGeom prst="rect">
            <a:avLst/>
          </a:prstGeom>
        </p:spPr>
        <p:txBody>
          <a:bodyPr wrap="none">
            <a:spAutoFit/>
          </a:bodyPr>
          <a:lstStyle/>
          <a:p>
            <a:r>
              <a:rPr lang="fr-FR" dirty="0" smtClean="0"/>
              <a:t>Maître Charles du Maine, </a:t>
            </a:r>
            <a:r>
              <a:rPr lang="fr-FR" i="1" dirty="0" smtClean="0"/>
              <a:t>Tentative de suicide d'Iseult</a:t>
            </a:r>
            <a:r>
              <a:rPr lang="fr-FR" dirty="0" smtClean="0"/>
              <a:t>. 1440-1460</a:t>
            </a:r>
            <a:endParaRPr lang="fr-FR" dirty="0"/>
          </a:p>
        </p:txBody>
      </p:sp>
      <p:sp>
        <p:nvSpPr>
          <p:cNvPr id="6" name="Rectangle 5"/>
          <p:cNvSpPr/>
          <p:nvPr/>
        </p:nvSpPr>
        <p:spPr>
          <a:xfrm>
            <a:off x="6528608" y="6291115"/>
            <a:ext cx="2389747" cy="369332"/>
          </a:xfrm>
          <a:prstGeom prst="rect">
            <a:avLst/>
          </a:prstGeom>
        </p:spPr>
        <p:txBody>
          <a:bodyPr wrap="none">
            <a:spAutoFit/>
          </a:bodyPr>
          <a:lstStyle/>
          <a:p>
            <a:r>
              <a:rPr lang="fr-FR" dirty="0"/>
              <a:t>Chantilly, musée Condé</a:t>
            </a:r>
          </a:p>
        </p:txBody>
      </p:sp>
      <p:sp>
        <p:nvSpPr>
          <p:cNvPr id="2" name="Ellipse 1"/>
          <p:cNvSpPr/>
          <p:nvPr/>
        </p:nvSpPr>
        <p:spPr>
          <a:xfrm>
            <a:off x="3151481" y="4186296"/>
            <a:ext cx="1947334" cy="115711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 name="Connecteur droit avec flèche 6"/>
          <p:cNvCxnSpPr>
            <a:endCxn id="2" idx="6"/>
          </p:cNvCxnSpPr>
          <p:nvPr/>
        </p:nvCxnSpPr>
        <p:spPr>
          <a:xfrm flipH="1" flipV="1">
            <a:off x="5098815" y="4764852"/>
            <a:ext cx="2888074" cy="4704"/>
          </a:xfrm>
          <a:prstGeom prst="straightConnector1">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cxnSp>
      <p:sp>
        <p:nvSpPr>
          <p:cNvPr id="8" name="ZoneTexte 7"/>
          <p:cNvSpPr txBox="1"/>
          <p:nvPr/>
        </p:nvSpPr>
        <p:spPr>
          <a:xfrm>
            <a:off x="7986889" y="4580186"/>
            <a:ext cx="1072444" cy="369332"/>
          </a:xfrm>
          <a:prstGeom prst="rect">
            <a:avLst/>
          </a:prstGeom>
          <a:noFill/>
        </p:spPr>
        <p:txBody>
          <a:bodyPr wrap="square" rtlCol="0">
            <a:spAutoFit/>
          </a:bodyPr>
          <a:lstStyle/>
          <a:p>
            <a:r>
              <a:rPr lang="fr-FR" dirty="0" smtClean="0"/>
              <a:t>Lettrine</a:t>
            </a:r>
            <a:endParaRPr lang="fr-FR" dirty="0"/>
          </a:p>
        </p:txBody>
      </p:sp>
    </p:spTree>
    <p:extLst>
      <p:ext uri="{BB962C8B-B14F-4D97-AF65-F5344CB8AC3E}">
        <p14:creationId xmlns:p14="http://schemas.microsoft.com/office/powerpoint/2010/main" val="2060267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920992" y="206963"/>
            <a:ext cx="5971822" cy="5237935"/>
          </a:xfrm>
          <a:prstGeom prst="rect">
            <a:avLst/>
          </a:prstGeom>
        </p:spPr>
      </p:pic>
      <p:sp>
        <p:nvSpPr>
          <p:cNvPr id="5" name="Rectangle 4"/>
          <p:cNvSpPr/>
          <p:nvPr/>
        </p:nvSpPr>
        <p:spPr>
          <a:xfrm>
            <a:off x="809037" y="5478343"/>
            <a:ext cx="7770519" cy="923330"/>
          </a:xfrm>
          <a:prstGeom prst="rect">
            <a:avLst/>
          </a:prstGeom>
        </p:spPr>
        <p:txBody>
          <a:bodyPr wrap="square">
            <a:spAutoFit/>
          </a:bodyPr>
          <a:lstStyle/>
          <a:p>
            <a:r>
              <a:rPr lang="fr-FR" dirty="0"/>
              <a:t>“Tristan boit le philtre d’amour”. Enluminure, 1470. Tiré du “Livre de Messire Lancelot du Lac” de Gautier de </a:t>
            </a:r>
            <a:r>
              <a:rPr lang="fr-FR" dirty="0" err="1" smtClean="0"/>
              <a:t>Map</a:t>
            </a:r>
            <a:r>
              <a:rPr lang="fr-FR" dirty="0" smtClean="0"/>
              <a:t>. Ms</a:t>
            </a:r>
            <a:r>
              <a:rPr lang="fr-FR" dirty="0"/>
              <a:t>. français 112, fol. 239 (2e livre)</a:t>
            </a:r>
            <a:r>
              <a:rPr lang="fr-FR" dirty="0" smtClean="0"/>
              <a:t>, Paris</a:t>
            </a:r>
            <a:r>
              <a:rPr lang="fr-FR" dirty="0"/>
              <a:t>, Bibliothèque Nationale.</a:t>
            </a:r>
          </a:p>
        </p:txBody>
      </p:sp>
    </p:spTree>
    <p:extLst>
      <p:ext uri="{BB962C8B-B14F-4D97-AF65-F5344CB8AC3E}">
        <p14:creationId xmlns:p14="http://schemas.microsoft.com/office/powerpoint/2010/main" val="3851642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6641" y="2984884"/>
            <a:ext cx="7387004" cy="523220"/>
          </a:xfrm>
          <a:prstGeom prst="rect">
            <a:avLst/>
          </a:prstGeom>
          <a:ln>
            <a:solidFill>
              <a:schemeClr val="tx1"/>
            </a:solidFill>
          </a:ln>
        </p:spPr>
        <p:txBody>
          <a:bodyPr wrap="square">
            <a:spAutoFit/>
          </a:bodyPr>
          <a:lstStyle/>
          <a:p>
            <a:pPr lvl="0" algn="ctr">
              <a:spcBef>
                <a:spcPct val="20000"/>
              </a:spcBef>
            </a:pPr>
            <a:r>
              <a:rPr lang="fr-FR" sz="2800" b="1" dirty="0" smtClean="0">
                <a:solidFill>
                  <a:prstClr val="black"/>
                </a:solidFill>
              </a:rPr>
              <a:t>Résumé par Jacques Le Goff de </a:t>
            </a:r>
            <a:r>
              <a:rPr lang="fr-FR" sz="2800" b="1" i="1" dirty="0" smtClean="0">
                <a:solidFill>
                  <a:prstClr val="black"/>
                </a:solidFill>
              </a:rPr>
              <a:t>Tristan et Iseult</a:t>
            </a:r>
            <a:endParaRPr lang="fr-FR" sz="2800" i="1" dirty="0">
              <a:solidFill>
                <a:prstClr val="black"/>
              </a:solidFill>
            </a:endParaRPr>
          </a:p>
        </p:txBody>
      </p:sp>
      <p:sp>
        <p:nvSpPr>
          <p:cNvPr id="3" name="ZoneTexte 2"/>
          <p:cNvSpPr txBox="1"/>
          <p:nvPr/>
        </p:nvSpPr>
        <p:spPr>
          <a:xfrm>
            <a:off x="4826000" y="3311407"/>
            <a:ext cx="184666"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80321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8739" y="92608"/>
            <a:ext cx="8809987" cy="6765391"/>
          </a:xfrm>
        </p:spPr>
        <p:txBody>
          <a:bodyPr>
            <a:normAutofit fontScale="62500" lnSpcReduction="20000"/>
          </a:bodyPr>
          <a:lstStyle/>
          <a:p>
            <a:pPr marL="0" indent="0" algn="just">
              <a:buNone/>
            </a:pPr>
            <a:r>
              <a:rPr lang="fr-FR" sz="3500" dirty="0">
                <a:solidFill>
                  <a:srgbClr val="000090"/>
                </a:solidFill>
              </a:rPr>
              <a:t>« L’orphelin Tristan est élevé par son oncle, le roi Marc de Cornouailles. [Il commence par un exploit, il tue un géant, le </a:t>
            </a:r>
            <a:r>
              <a:rPr lang="fr-FR" sz="3500" dirty="0" err="1">
                <a:solidFill>
                  <a:srgbClr val="000090"/>
                </a:solidFill>
              </a:rPr>
              <a:t>Morholt</a:t>
            </a:r>
            <a:r>
              <a:rPr lang="fr-FR" sz="3500" dirty="0">
                <a:solidFill>
                  <a:srgbClr val="000090"/>
                </a:solidFill>
              </a:rPr>
              <a:t>, qui n’est autre que l’oncle d’Iseult et se fait soigner par elle une blessure qu’il a reçue au combat]. Lors d’un nouveau voyage en Irlande, il délivre d’un dragon (on reconnaît ici la légende de saint Georges et le caractère chevaleresque de Tristan) Iseult, fille de la reine d’Irlande, et obtient sa main pour le roi Marc. Mais, lors du voyage en mer, il boit par erreur avec Iseult le philtre d’amour préparé par la mère d’Iseult pour sa fille et le roi Marc. Emportés l’un vers l’autre par un amour irrésistible, les jeunes gens deviennent amant. La suivante, coupable de l’erreur du philtre, remplace pendant la nuit de noces Iseult auprès du roi Marc. Dans une série de péripéties romanesques, Tristan et Iseult cherchent à cacher leurs amours au roi Marc, méfiant, à ses barons, hostiles au jeune couple […]. Pris enfin en flagrant délit, ils sont condamnés à mort par le roi Marc. Ils s’enfuient dans la forêt du </a:t>
            </a:r>
            <a:r>
              <a:rPr lang="fr-FR" sz="3500" dirty="0" err="1">
                <a:solidFill>
                  <a:srgbClr val="000090"/>
                </a:solidFill>
              </a:rPr>
              <a:t>Morois</a:t>
            </a:r>
            <a:r>
              <a:rPr lang="fr-FR" sz="3500" dirty="0">
                <a:solidFill>
                  <a:srgbClr val="000090"/>
                </a:solidFill>
              </a:rPr>
              <a:t> où ils vivent dans une errance misérable. Marc les y surprend, mais leur attitude étant chaste, il les épargne et ils reviennent à la cour. [Tristan est exilé]. Il doit épouser la fille d’un autre roi, Iseult-aux-Blanches-Mais, mais il reste fidèle à Iseult-la-Blonde. Blessé par une flèche empoisonnée, il fait venir à son chevet Iseult-la-Blonde ; mais Iseult-aux-Blanches-Mains, jalouse, au lieu de la voile blanche qui doit annoncer l’arrivée d’Iseult-la-Blonde, fait mettre à la place une voile noire, annonçant son absence [ce qui est une allusion au mythe de Thésée]. Tristan, désespéré, se laisse mourir, et Iseult-la-Blonde ne peut que se jeter sur son cadavre et mourir à son tour. »</a:t>
            </a:r>
          </a:p>
          <a:p>
            <a:pPr algn="just"/>
            <a:endParaRPr lang="fr-FR" dirty="0"/>
          </a:p>
        </p:txBody>
      </p:sp>
    </p:spTree>
    <p:extLst>
      <p:ext uri="{BB962C8B-B14F-4D97-AF65-F5344CB8AC3E}">
        <p14:creationId xmlns:p14="http://schemas.microsoft.com/office/powerpoint/2010/main" val="3322550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6641" y="2984884"/>
            <a:ext cx="7387004" cy="523220"/>
          </a:xfrm>
          <a:prstGeom prst="rect">
            <a:avLst/>
          </a:prstGeom>
          <a:ln>
            <a:solidFill>
              <a:schemeClr val="tx1"/>
            </a:solidFill>
          </a:ln>
        </p:spPr>
        <p:txBody>
          <a:bodyPr wrap="square">
            <a:spAutoFit/>
          </a:bodyPr>
          <a:lstStyle/>
          <a:p>
            <a:pPr lvl="0" algn="ctr">
              <a:spcBef>
                <a:spcPct val="20000"/>
              </a:spcBef>
            </a:pPr>
            <a:r>
              <a:rPr lang="fr-FR" sz="2800" b="1" dirty="0" smtClean="0">
                <a:solidFill>
                  <a:prstClr val="black"/>
                </a:solidFill>
              </a:rPr>
              <a:t>Dossier iconographique sur </a:t>
            </a:r>
            <a:r>
              <a:rPr lang="fr-FR" sz="2800" b="1" i="1" dirty="0" smtClean="0">
                <a:solidFill>
                  <a:prstClr val="black"/>
                </a:solidFill>
              </a:rPr>
              <a:t>Tristan et Iseult</a:t>
            </a:r>
            <a:endParaRPr lang="fr-FR" sz="2800" i="1" dirty="0">
              <a:solidFill>
                <a:prstClr val="black"/>
              </a:solidFill>
            </a:endParaRPr>
          </a:p>
        </p:txBody>
      </p:sp>
      <p:sp>
        <p:nvSpPr>
          <p:cNvPr id="3" name="ZoneTexte 2"/>
          <p:cNvSpPr txBox="1"/>
          <p:nvPr/>
        </p:nvSpPr>
        <p:spPr>
          <a:xfrm>
            <a:off x="4826000" y="3311407"/>
            <a:ext cx="184666"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233259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877" t="2849" r="-877" b="-5362"/>
          <a:stretch/>
        </p:blipFill>
        <p:spPr>
          <a:xfrm rot="15915695">
            <a:off x="1059398" y="-84645"/>
            <a:ext cx="6482929" cy="6858000"/>
          </a:xfrm>
          <a:prstGeom prst="rect">
            <a:avLst/>
          </a:prstGeom>
        </p:spPr>
      </p:pic>
      <p:sp>
        <p:nvSpPr>
          <p:cNvPr id="5" name="Rectangle 4"/>
          <p:cNvSpPr/>
          <p:nvPr/>
        </p:nvSpPr>
        <p:spPr>
          <a:xfrm>
            <a:off x="1058384" y="17638"/>
            <a:ext cx="6244468" cy="4145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p:cNvSpPr/>
          <p:nvPr/>
        </p:nvSpPr>
        <p:spPr>
          <a:xfrm rot="5400000">
            <a:off x="4350657" y="3230288"/>
            <a:ext cx="6244468" cy="4145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p:cNvSpPr txBox="1"/>
          <p:nvPr/>
        </p:nvSpPr>
        <p:spPr>
          <a:xfrm>
            <a:off x="4330556" y="6559773"/>
            <a:ext cx="4515773" cy="246221"/>
          </a:xfrm>
          <a:prstGeom prst="rect">
            <a:avLst/>
          </a:prstGeom>
          <a:noFill/>
        </p:spPr>
        <p:txBody>
          <a:bodyPr wrap="square" rtlCol="0">
            <a:spAutoFit/>
          </a:bodyPr>
          <a:lstStyle/>
          <a:p>
            <a:r>
              <a:rPr lang="fr-FR" sz="1000" dirty="0" smtClean="0"/>
              <a:t>Source : </a:t>
            </a:r>
            <a:r>
              <a:rPr lang="fr-FR" sz="1000" i="1" dirty="0" smtClean="0"/>
              <a:t>Tristan et Iseult</a:t>
            </a:r>
            <a:r>
              <a:rPr lang="fr-FR" sz="1000" dirty="0" smtClean="0"/>
              <a:t>, Nathan, coll. « Carrés classiques », 2015 </a:t>
            </a:r>
            <a:endParaRPr lang="fr-FR" sz="1000" dirty="0"/>
          </a:p>
        </p:txBody>
      </p:sp>
    </p:spTree>
    <p:extLst>
      <p:ext uri="{BB962C8B-B14F-4D97-AF65-F5344CB8AC3E}">
        <p14:creationId xmlns:p14="http://schemas.microsoft.com/office/powerpoint/2010/main" val="2024840416"/>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3481</TotalTime>
  <Words>537</Words>
  <Application>Microsoft Macintosh PowerPoint</Application>
  <PresentationFormat>Présentation à l'écran (4:3)</PresentationFormat>
  <Paragraphs>52</Paragraphs>
  <Slides>20</Slides>
  <Notes>6</Notes>
  <HiddenSlides>0</HiddenSlides>
  <MMClips>1</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Thème Office</vt:lpstr>
      <vt:lpstr>Cours de français-philosophie : « L’amour » L’amour courtois, Tristan et Iseult</vt:lpstr>
      <vt:lpstr>La France au Moyen Âge</vt:lpstr>
      <vt:lpstr>Entretien avec Gérard Lomenec’h sur les troubadours, trouvères et jongleurs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Tristan et Iseult, « Le philtre »</vt:lpstr>
      <vt:lpstr>Présentation PowerPoint</vt:lpstr>
      <vt:lpstr>Question 1 </vt:lpstr>
      <vt:lpstr>Présentation PowerPoint</vt:lpstr>
      <vt:lpstr>Féodalité et courtoisie : une relation ambivalente (selon Denis de Rougemont)</vt:lpstr>
    </vt:vector>
  </TitlesOfParts>
  <Company>hL sarl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 de français-philosophie : « L’amour » </dc:title>
  <dc:creator>Michel Weinberg</dc:creator>
  <cp:lastModifiedBy>Michel Weinberg</cp:lastModifiedBy>
  <cp:revision>59</cp:revision>
  <dcterms:created xsi:type="dcterms:W3CDTF">2018-08-23T15:44:23Z</dcterms:created>
  <dcterms:modified xsi:type="dcterms:W3CDTF">2019-06-01T11:41:09Z</dcterms:modified>
</cp:coreProperties>
</file>