
<file path=[Content_Types].xml><?xml version="1.0" encoding="utf-8"?>
<Types xmlns="http://schemas.openxmlformats.org/package/2006/content-types">
  <Default Extension="xml" ContentType="application/xml"/>
  <Default Extension="mp4" ContentType="video/unknown"/>
  <Default Extension="bin" ContentType="application/vnd.openxmlformats-officedocument.presentationml.printerSettings"/>
  <Default Extension="png" ContentType="image/png"/>
  <Default Extension="jpe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77" r:id="rId3"/>
    <p:sldId id="257" r:id="rId4"/>
    <p:sldId id="276" r:id="rId5"/>
    <p:sldId id="258" r:id="rId6"/>
    <p:sldId id="259" r:id="rId7"/>
    <p:sldId id="260" r:id="rId8"/>
    <p:sldId id="269" r:id="rId9"/>
    <p:sldId id="261" r:id="rId10"/>
    <p:sldId id="262" r:id="rId11"/>
    <p:sldId id="270" r:id="rId12"/>
    <p:sldId id="263" r:id="rId13"/>
    <p:sldId id="264" r:id="rId14"/>
    <p:sldId id="265" r:id="rId15"/>
    <p:sldId id="266" r:id="rId16"/>
    <p:sldId id="271" r:id="rId17"/>
    <p:sldId id="272" r:id="rId18"/>
    <p:sldId id="273" r:id="rId19"/>
    <p:sldId id="267" r:id="rId20"/>
    <p:sldId id="274" r:id="rId21"/>
    <p:sldId id="275" r:id="rId22"/>
    <p:sldId id="268" r:id="rId23"/>
    <p:sldId id="278" r:id="rId24"/>
  </p:sldIdLst>
  <p:sldSz cx="9144000" cy="6858000" type="screen4x3"/>
  <p:notesSz cx="6858000" cy="9144000"/>
  <p:defaultText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9" d="100"/>
          <a:sy n="119" d="100"/>
        </p:scale>
        <p:origin x="-120" y="-7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5A149-29FA-7F4D-B610-1E88EB7E7D89}" type="datetimeFigureOut">
              <a:rPr lang="fr-FR" smtClean="0"/>
              <a:t>05/01/19</a:t>
            </a:fld>
            <a:endParaRPr lang="fr-FR"/>
          </a:p>
        </p:txBody>
      </p:sp>
      <p:sp>
        <p:nvSpPr>
          <p:cNvPr id="4" name="Espace réservé de l'image des diapositives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177BF9B-EA01-BB4F-ADA9-5B63264BEC35}" type="slidenum">
              <a:rPr lang="fr-FR" smtClean="0"/>
              <a:t>‹#›</a:t>
            </a:fld>
            <a:endParaRPr lang="fr-FR"/>
          </a:p>
        </p:txBody>
      </p:sp>
    </p:spTree>
    <p:extLst>
      <p:ext uri="{BB962C8B-B14F-4D97-AF65-F5344CB8AC3E}">
        <p14:creationId xmlns:p14="http://schemas.microsoft.com/office/powerpoint/2010/main" val="40555878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9177BF9B-EA01-BB4F-ADA9-5B63264BEC35}" type="slidenum">
              <a:rPr lang="fr-FR" smtClean="0"/>
              <a:t>15</a:t>
            </a:fld>
            <a:endParaRPr lang="fr-FR"/>
          </a:p>
        </p:txBody>
      </p:sp>
    </p:spTree>
    <p:extLst>
      <p:ext uri="{BB962C8B-B14F-4D97-AF65-F5344CB8AC3E}">
        <p14:creationId xmlns:p14="http://schemas.microsoft.com/office/powerpoint/2010/main" val="3427906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smtClean="0"/>
              <a:t>Cliquez et modifiez le titre</a:t>
            </a:r>
            <a:endParaRPr lang="fr-FR"/>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Cliquez pour modifier le style des sous-titres du masque</a:t>
            </a:r>
            <a:endParaRPr lang="fr-FR"/>
          </a:p>
        </p:txBody>
      </p:sp>
      <p:sp>
        <p:nvSpPr>
          <p:cNvPr id="4" name="Espace réservé de la date 3"/>
          <p:cNvSpPr>
            <a:spLocks noGrp="1"/>
          </p:cNvSpPr>
          <p:nvPr>
            <p:ph type="dt" sz="half" idx="10"/>
          </p:nvPr>
        </p:nvSpPr>
        <p:spPr/>
        <p:txBody>
          <a:body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4243576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et modifiez le titre</a:t>
            </a:r>
            <a:endParaRPr lang="fr-FR"/>
          </a:p>
        </p:txBody>
      </p:sp>
      <p:sp>
        <p:nvSpPr>
          <p:cNvPr id="3" name="Espace réservé du contenu 2"/>
          <p:cNvSpPr>
            <a:spLocks noGrp="1"/>
          </p:cNvSpPr>
          <p:nvPr>
            <p:ph idx="1"/>
          </p:nvPr>
        </p:nvSpPr>
        <p:spPr/>
        <p:txBody>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2286001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têt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smtClean="0"/>
              <a:t>Cliquez et modifiez le titre</a:t>
            </a:r>
            <a:endParaRPr lang="fr-FR"/>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Cliquez pour modifier les styles du texte du masque</a:t>
            </a:r>
          </a:p>
        </p:txBody>
      </p:sp>
      <p:sp>
        <p:nvSpPr>
          <p:cNvPr id="4" name="Espace réservé de la date 3"/>
          <p:cNvSpPr>
            <a:spLocks noGrp="1"/>
          </p:cNvSpPr>
          <p:nvPr>
            <p:ph type="dt" sz="half" idx="10"/>
          </p:nvPr>
        </p:nvSpPr>
        <p:spPr/>
        <p:txBody>
          <a:body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653527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et modifiez le titre</a:t>
            </a:r>
            <a:endParaRPr lang="fr-FR"/>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e la date 4"/>
          <p:cNvSpPr>
            <a:spLocks noGrp="1"/>
          </p:cNvSpPr>
          <p:nvPr>
            <p:ph type="dt" sz="half" idx="10"/>
          </p:nvPr>
        </p:nvSpPr>
        <p:spPr/>
        <p:txBody>
          <a:bodyPr/>
          <a:lstStyle/>
          <a:p>
            <a:fld id="{77A4FA24-F486-BB49-A564-A5D45A89EB71}" type="datetimeFigureOut">
              <a:rPr lang="fr-FR" smtClean="0"/>
              <a:t>05/01/19</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1673453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smtClean="0"/>
              <a:t>Cliquez et modifiez le titre</a:t>
            </a:r>
            <a:endParaRPr lang="fr-FR"/>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Cliquez pour modifier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Cliquez pour modifier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Espace réservé de la date 6"/>
          <p:cNvSpPr>
            <a:spLocks noGrp="1"/>
          </p:cNvSpPr>
          <p:nvPr>
            <p:ph type="dt" sz="half" idx="10"/>
          </p:nvPr>
        </p:nvSpPr>
        <p:spPr/>
        <p:txBody>
          <a:bodyPr/>
          <a:lstStyle/>
          <a:p>
            <a:fld id="{77A4FA24-F486-BB49-A564-A5D45A89EB71}" type="datetimeFigureOut">
              <a:rPr lang="fr-FR" smtClean="0"/>
              <a:t>05/01/19</a:t>
            </a:fld>
            <a:endParaRPr lang="fr-FR"/>
          </a:p>
        </p:txBody>
      </p:sp>
      <p:sp>
        <p:nvSpPr>
          <p:cNvPr id="8" name="Espace réservé du pied de page 7"/>
          <p:cNvSpPr>
            <a:spLocks noGrp="1"/>
          </p:cNvSpPr>
          <p:nvPr>
            <p:ph type="ftr" sz="quarter" idx="11"/>
          </p:nvPr>
        </p:nvSpPr>
        <p:spPr/>
        <p:txBody>
          <a:bodyPr/>
          <a:lstStyle/>
          <a:p>
            <a:endParaRPr lang="fr-FR"/>
          </a:p>
        </p:txBody>
      </p:sp>
      <p:sp>
        <p:nvSpPr>
          <p:cNvPr id="9" name="Espace réservé du numéro de diapositive 8"/>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208900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et modifiez le titre</a:t>
            </a:r>
            <a:endParaRPr lang="fr-FR"/>
          </a:p>
        </p:txBody>
      </p:sp>
      <p:sp>
        <p:nvSpPr>
          <p:cNvPr id="3" name="Espace réservé de la date 2"/>
          <p:cNvSpPr>
            <a:spLocks noGrp="1"/>
          </p:cNvSpPr>
          <p:nvPr>
            <p:ph type="dt" sz="half" idx="10"/>
          </p:nvPr>
        </p:nvSpPr>
        <p:spPr/>
        <p:txBody>
          <a:bodyPr/>
          <a:lstStyle/>
          <a:p>
            <a:fld id="{77A4FA24-F486-BB49-A564-A5D45A89EB71}" type="datetimeFigureOut">
              <a:rPr lang="fr-FR" smtClean="0"/>
              <a:t>05/01/19</a:t>
            </a:fld>
            <a:endParaRPr lang="fr-FR"/>
          </a:p>
        </p:txBody>
      </p:sp>
      <p:sp>
        <p:nvSpPr>
          <p:cNvPr id="4" name="Espace réservé du pied de page 3"/>
          <p:cNvSpPr>
            <a:spLocks noGrp="1"/>
          </p:cNvSpPr>
          <p:nvPr>
            <p:ph type="ftr" sz="quarter" idx="11"/>
          </p:nvPr>
        </p:nvSpPr>
        <p:spPr/>
        <p:txBody>
          <a:bodyPr/>
          <a:lstStyle/>
          <a:p>
            <a:endParaRPr lang="fr-FR"/>
          </a:p>
        </p:txBody>
      </p:sp>
      <p:sp>
        <p:nvSpPr>
          <p:cNvPr id="5" name="Espace réservé du numéro de diapositive 4"/>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1358543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77A4FA24-F486-BB49-A564-A5D45A89EB71}" type="datetimeFigureOut">
              <a:rPr lang="fr-FR" smtClean="0"/>
              <a:t>05/01/19</a:t>
            </a:fld>
            <a:endParaRPr lang="fr-FR"/>
          </a:p>
        </p:txBody>
      </p:sp>
      <p:sp>
        <p:nvSpPr>
          <p:cNvPr id="3" name="Espace réservé du pied de page 2"/>
          <p:cNvSpPr>
            <a:spLocks noGrp="1"/>
          </p:cNvSpPr>
          <p:nvPr>
            <p:ph type="ftr" sz="quarter" idx="11"/>
          </p:nvPr>
        </p:nvSpPr>
        <p:spPr/>
        <p:txBody>
          <a:bodyPr/>
          <a:lstStyle/>
          <a:p>
            <a:endParaRPr lang="fr-FR"/>
          </a:p>
        </p:txBody>
      </p:sp>
      <p:sp>
        <p:nvSpPr>
          <p:cNvPr id="4" name="Espace réservé du numéro de diapositive 3"/>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2000020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smtClean="0"/>
              <a:t>Cliquez et modifiez le titre</a:t>
            </a:r>
            <a:endParaRPr lang="fr-FR"/>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Cliquez pour modifier les styles du texte du masque</a:t>
            </a:r>
          </a:p>
        </p:txBody>
      </p:sp>
      <p:sp>
        <p:nvSpPr>
          <p:cNvPr id="5" name="Espace réservé de la date 4"/>
          <p:cNvSpPr>
            <a:spLocks noGrp="1"/>
          </p:cNvSpPr>
          <p:nvPr>
            <p:ph type="dt" sz="half" idx="10"/>
          </p:nvPr>
        </p:nvSpPr>
        <p:spPr/>
        <p:txBody>
          <a:bodyPr/>
          <a:lstStyle/>
          <a:p>
            <a:fld id="{77A4FA24-F486-BB49-A564-A5D45A89EB71}" type="datetimeFigureOut">
              <a:rPr lang="fr-FR" smtClean="0"/>
              <a:t>05/01/19</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2953947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smtClean="0"/>
              <a:t>Cliquez et modifiez le titre</a:t>
            </a:r>
            <a:endParaRPr lang="fr-FR"/>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Cliquez pour modifier les styles du texte du masque</a:t>
            </a:r>
          </a:p>
        </p:txBody>
      </p:sp>
      <p:sp>
        <p:nvSpPr>
          <p:cNvPr id="5" name="Espace réservé de la date 4"/>
          <p:cNvSpPr>
            <a:spLocks noGrp="1"/>
          </p:cNvSpPr>
          <p:nvPr>
            <p:ph type="dt" sz="half" idx="10"/>
          </p:nvPr>
        </p:nvSpPr>
        <p:spPr/>
        <p:txBody>
          <a:bodyPr/>
          <a:lstStyle/>
          <a:p>
            <a:fld id="{77A4FA24-F486-BB49-A564-A5D45A89EB71}" type="datetimeFigureOut">
              <a:rPr lang="fr-FR" smtClean="0"/>
              <a:t>05/01/19</a:t>
            </a:fld>
            <a:endParaRPr lang="fr-FR"/>
          </a:p>
        </p:txBody>
      </p:sp>
      <p:sp>
        <p:nvSpPr>
          <p:cNvPr id="6" name="Espace réservé du pied de page 5"/>
          <p:cNvSpPr>
            <a:spLocks noGrp="1"/>
          </p:cNvSpPr>
          <p:nvPr>
            <p:ph type="ftr" sz="quarter" idx="11"/>
          </p:nvPr>
        </p:nvSpPr>
        <p:spPr/>
        <p:txBody>
          <a:bodyPr/>
          <a:lstStyle/>
          <a:p>
            <a:endParaRPr lang="fr-FR"/>
          </a:p>
        </p:txBody>
      </p:sp>
      <p:sp>
        <p:nvSpPr>
          <p:cNvPr id="7" name="Espace réservé du numéro de diapositive 6"/>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54038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Cliquez et modifiez le titre</a:t>
            </a:r>
            <a:endParaRPr lang="fr-FR"/>
          </a:p>
        </p:txBody>
      </p:sp>
      <p:sp>
        <p:nvSpPr>
          <p:cNvPr id="3" name="Espace réservé du texte vertical 2"/>
          <p:cNvSpPr>
            <a:spLocks noGrp="1"/>
          </p:cNvSpPr>
          <p:nvPr>
            <p:ph type="body" orient="vert" idx="1"/>
          </p:nvPr>
        </p:nvSpPr>
        <p:spPr/>
        <p:txBody>
          <a:bodyPr vert="eaVert"/>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1995370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smtClean="0"/>
              <a:t>Cliquez et modifiez le titre</a:t>
            </a:r>
            <a:endParaRPr lang="fr-FR"/>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11"/>
          </p:nvPr>
        </p:nvSpPr>
        <p:spPr/>
        <p:txBody>
          <a:bodyPr/>
          <a:lstStyle/>
          <a:p>
            <a:endParaRPr lang="fr-FR"/>
          </a:p>
        </p:txBody>
      </p:sp>
      <p:sp>
        <p:nvSpPr>
          <p:cNvPr id="6" name="Espace réservé du numéro de diapositive 5"/>
          <p:cNvSpPr>
            <a:spLocks noGrp="1"/>
          </p:cNvSpPr>
          <p:nvPr>
            <p:ph type="sldNum" sz="quarter" idx="12"/>
          </p:nvPr>
        </p:nvSpPr>
        <p:spPr/>
        <p:txBody>
          <a:bodyPr/>
          <a:lstStyle/>
          <a:p>
            <a:fld id="{DE4B31CA-486E-5E44-A2A0-4BF2A7A6CD0C}" type="slidenum">
              <a:rPr lang="fr-FR" smtClean="0"/>
              <a:t>‹#›</a:t>
            </a:fld>
            <a:endParaRPr lang="fr-FR"/>
          </a:p>
        </p:txBody>
      </p:sp>
    </p:spTree>
    <p:extLst>
      <p:ext uri="{BB962C8B-B14F-4D97-AF65-F5344CB8AC3E}">
        <p14:creationId xmlns:p14="http://schemas.microsoft.com/office/powerpoint/2010/main" val="3766178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smtClean="0"/>
              <a:t>Cliquez et modifiez le titre</a:t>
            </a:r>
            <a:endParaRPr lang="fr-FR"/>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A4FA24-F486-BB49-A564-A5D45A89EB71}" type="datetimeFigureOut">
              <a:rPr lang="fr-FR" smtClean="0"/>
              <a:t>05/01/19</a:t>
            </a:fld>
            <a:endParaRPr lang="fr-FR"/>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4B31CA-486E-5E44-A2A0-4BF2A7A6CD0C}" type="slidenum">
              <a:rPr lang="fr-FR" smtClean="0"/>
              <a:t>‹#›</a:t>
            </a:fld>
            <a:endParaRPr lang="fr-FR"/>
          </a:p>
        </p:txBody>
      </p:sp>
    </p:spTree>
    <p:extLst>
      <p:ext uri="{BB962C8B-B14F-4D97-AF65-F5344CB8AC3E}">
        <p14:creationId xmlns:p14="http://schemas.microsoft.com/office/powerpoint/2010/main" val="32572550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hyperlink" Target="http://deforge.eklablog.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mp4"/><Relationship Id="rId2" Type="http://schemas.openxmlformats.org/officeDocument/2006/relationships/video" Target="../media/media1.mp4"/></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png"/><Relationship Id="rId1" Type="http://schemas.microsoft.com/office/2007/relationships/media" Target="../media/media2.mp4"/><Relationship Id="rId2" Type="http://schemas.openxmlformats.org/officeDocument/2006/relationships/video" Target="../media/media2.mp4"/></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a:off x="685800" y="1899513"/>
            <a:ext cx="7772400" cy="1470025"/>
          </a:xfrm>
        </p:spPr>
        <p:txBody>
          <a:bodyPr>
            <a:normAutofit fontScale="90000"/>
          </a:bodyPr>
          <a:lstStyle/>
          <a:p>
            <a:r>
              <a:rPr lang="fr-FR" dirty="0" smtClean="0"/>
              <a:t>Cours de français-philosophie : « L’amour </a:t>
            </a:r>
            <a:r>
              <a:rPr lang="fr-FR" dirty="0" smtClean="0"/>
              <a:t>»</a:t>
            </a:r>
            <a:r>
              <a:rPr lang="fr-FR" dirty="0" smtClean="0"/>
              <a:t>dans le </a:t>
            </a:r>
            <a:r>
              <a:rPr lang="fr-FR" i="1" dirty="0" smtClean="0"/>
              <a:t>Banquet</a:t>
            </a:r>
            <a:r>
              <a:rPr lang="fr-FR" dirty="0" smtClean="0"/>
              <a:t> </a:t>
            </a:r>
            <a:r>
              <a:rPr lang="fr-FR" dirty="0" smtClean="0"/>
              <a:t>de Platon</a:t>
            </a:r>
            <a:endParaRPr lang="fr-FR" dirty="0"/>
          </a:p>
        </p:txBody>
      </p:sp>
      <p:sp>
        <p:nvSpPr>
          <p:cNvPr id="3" name="Sous-titre 2"/>
          <p:cNvSpPr>
            <a:spLocks noGrp="1"/>
          </p:cNvSpPr>
          <p:nvPr>
            <p:ph type="subTitle" idx="1"/>
          </p:nvPr>
        </p:nvSpPr>
        <p:spPr>
          <a:xfrm>
            <a:off x="608355" y="3886200"/>
            <a:ext cx="7993996" cy="1752600"/>
          </a:xfrm>
        </p:spPr>
        <p:txBody>
          <a:bodyPr>
            <a:normAutofit lnSpcReduction="10000"/>
          </a:bodyPr>
          <a:lstStyle/>
          <a:p>
            <a:r>
              <a:rPr lang="fr-FR" dirty="0" smtClean="0"/>
              <a:t>Plan du </a:t>
            </a:r>
            <a:r>
              <a:rPr lang="fr-FR" smtClean="0"/>
              <a:t>cours </a:t>
            </a:r>
            <a:r>
              <a:rPr lang="fr-FR" smtClean="0"/>
              <a:t>- Iconographie </a:t>
            </a:r>
            <a:r>
              <a:rPr lang="fr-FR" dirty="0" smtClean="0"/>
              <a:t>et </a:t>
            </a:r>
            <a:r>
              <a:rPr lang="fr-FR" dirty="0" smtClean="0"/>
              <a:t>citations</a:t>
            </a:r>
          </a:p>
          <a:p>
            <a:r>
              <a:rPr lang="fr-FR" sz="2600" i="1" dirty="0" smtClean="0">
                <a:solidFill>
                  <a:srgbClr val="FF0000"/>
                </a:solidFill>
              </a:rPr>
              <a:t>Rappel : ce document est une aide à la révision du cours, il n’a pas vocation à se substituer à la prise de notes de l’étudiant</a:t>
            </a:r>
            <a:endParaRPr lang="fr-FR" sz="2600" i="1" dirty="0" smtClean="0">
              <a:solidFill>
                <a:srgbClr val="FF0000"/>
              </a:solidFill>
            </a:endParaRPr>
          </a:p>
          <a:p>
            <a:endParaRPr lang="fr-FR" i="1" dirty="0"/>
          </a:p>
        </p:txBody>
      </p:sp>
      <p:pic>
        <p:nvPicPr>
          <p:cNvPr id="4" name="Image 3"/>
          <p:cNvPicPr>
            <a:picLocks noChangeAspect="1"/>
          </p:cNvPicPr>
          <p:nvPr/>
        </p:nvPicPr>
        <p:blipFill>
          <a:blip r:embed="rId2"/>
          <a:stretch>
            <a:fillRect/>
          </a:stretch>
        </p:blipFill>
        <p:spPr>
          <a:xfrm>
            <a:off x="1" y="76201"/>
            <a:ext cx="1920634" cy="1477988"/>
          </a:xfrm>
          <a:prstGeom prst="rect">
            <a:avLst/>
          </a:prstGeom>
        </p:spPr>
      </p:pic>
      <p:sp>
        <p:nvSpPr>
          <p:cNvPr id="5" name="Espace réservé du pied de page 5"/>
          <p:cNvSpPr>
            <a:spLocks noGrp="1"/>
          </p:cNvSpPr>
          <p:nvPr>
            <p:ph type="ftr" sz="quarter" idx="11"/>
          </p:nvPr>
        </p:nvSpPr>
        <p:spPr>
          <a:xfrm>
            <a:off x="1500034" y="6248349"/>
            <a:ext cx="6561502" cy="358890"/>
          </a:xfrm>
        </p:spPr>
        <p:txBody>
          <a:bodyPr/>
          <a:lstStyle/>
          <a:p>
            <a:r>
              <a:rPr lang="fr-FR" dirty="0" smtClean="0"/>
              <a:t>Cours de français – CP1 – année 2018-2019 – enseignant : Alexis Weinberg </a:t>
            </a:r>
            <a:endParaRPr lang="fr-FR" i="1" dirty="0" smtClean="0"/>
          </a:p>
        </p:txBody>
      </p:sp>
    </p:spTree>
    <p:extLst>
      <p:ext uri="{BB962C8B-B14F-4D97-AF65-F5344CB8AC3E}">
        <p14:creationId xmlns:p14="http://schemas.microsoft.com/office/powerpoint/2010/main" val="67040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455" y="115625"/>
            <a:ext cx="7773695"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Lecture du </a:t>
            </a:r>
            <a:r>
              <a:rPr lang="fr-FR" sz="2800" b="1" i="1" dirty="0" smtClean="0">
                <a:solidFill>
                  <a:prstClr val="black"/>
                </a:solidFill>
              </a:rPr>
              <a:t>Banquet</a:t>
            </a:r>
            <a:r>
              <a:rPr lang="fr-FR" sz="2800" b="1" dirty="0" smtClean="0">
                <a:solidFill>
                  <a:prstClr val="black"/>
                </a:solidFill>
              </a:rPr>
              <a:t> de Platon – Plan du cours (1/3)</a:t>
            </a:r>
            <a:endParaRPr lang="fr-FR" sz="2800" dirty="0">
              <a:solidFill>
                <a:prstClr val="black"/>
              </a:solidFill>
            </a:endParaRPr>
          </a:p>
        </p:txBody>
      </p:sp>
      <p:sp>
        <p:nvSpPr>
          <p:cNvPr id="4" name="Espace réservé du contenu 3"/>
          <p:cNvSpPr>
            <a:spLocks noGrp="1"/>
          </p:cNvSpPr>
          <p:nvPr>
            <p:ph idx="1"/>
          </p:nvPr>
        </p:nvSpPr>
        <p:spPr>
          <a:xfrm>
            <a:off x="234263" y="789055"/>
            <a:ext cx="8717085" cy="5893257"/>
          </a:xfrm>
        </p:spPr>
        <p:txBody>
          <a:bodyPr>
            <a:normAutofit/>
          </a:bodyPr>
          <a:lstStyle/>
          <a:p>
            <a:pPr marL="0" indent="0">
              <a:buNone/>
            </a:pPr>
            <a:r>
              <a:rPr lang="fr-FR" b="1" dirty="0" smtClean="0"/>
              <a:t>Introduction</a:t>
            </a:r>
            <a:r>
              <a:rPr lang="fr-FR" b="1" dirty="0"/>
              <a:t> : la </a:t>
            </a:r>
            <a:r>
              <a:rPr lang="fr-FR" b="1" dirty="0" err="1"/>
              <a:t>philo-sophie</a:t>
            </a:r>
            <a:r>
              <a:rPr lang="fr-FR" b="1" dirty="0"/>
              <a:t> et </a:t>
            </a:r>
            <a:r>
              <a:rPr lang="fr-FR" b="1" dirty="0" smtClean="0"/>
              <a:t>Éros</a:t>
            </a:r>
            <a:endParaRPr lang="fr-FR" b="1" dirty="0"/>
          </a:p>
          <a:p>
            <a:pPr marL="0" indent="0">
              <a:buNone/>
            </a:pPr>
            <a:r>
              <a:rPr lang="fr-FR" b="1" dirty="0"/>
              <a:t>Présentation du philosophe Platon	</a:t>
            </a:r>
          </a:p>
          <a:p>
            <a:pPr marL="400050" lvl="1" indent="0">
              <a:buNone/>
            </a:pPr>
            <a:r>
              <a:rPr lang="fr-FR" i="1" dirty="0"/>
              <a:t>Athènes à l’époque de Platon	</a:t>
            </a:r>
          </a:p>
          <a:p>
            <a:pPr marL="400050" lvl="1" indent="0">
              <a:buNone/>
            </a:pPr>
            <a:r>
              <a:rPr lang="fr-FR" i="1" dirty="0"/>
              <a:t>Socrate et Platon	</a:t>
            </a:r>
          </a:p>
          <a:p>
            <a:pPr marL="0" indent="0">
              <a:buNone/>
            </a:pPr>
            <a:r>
              <a:rPr lang="fr-FR" b="1" dirty="0"/>
              <a:t>Indications historiques et culturelles sur le contexte du </a:t>
            </a:r>
            <a:r>
              <a:rPr lang="fr-FR" b="1" i="1" dirty="0"/>
              <a:t>Banquet</a:t>
            </a:r>
            <a:r>
              <a:rPr lang="fr-FR" b="1" dirty="0"/>
              <a:t>	</a:t>
            </a:r>
          </a:p>
          <a:p>
            <a:pPr marL="400050" lvl="1" indent="0">
              <a:buNone/>
            </a:pPr>
            <a:r>
              <a:rPr lang="fr-FR" i="1" dirty="0"/>
              <a:t>Structure de la société : hommes libres, esclaves, condition de la femme	</a:t>
            </a:r>
          </a:p>
          <a:p>
            <a:pPr marL="400050" lvl="1" indent="0">
              <a:buNone/>
            </a:pPr>
            <a:r>
              <a:rPr lang="fr-FR" i="1" dirty="0"/>
              <a:t>Importance de l’institution du banquet	</a:t>
            </a:r>
            <a:r>
              <a:rPr lang="fr-FR" i="1" dirty="0" smtClean="0"/>
              <a:t> (« </a:t>
            </a:r>
            <a:r>
              <a:rPr lang="fr-FR" dirty="0" smtClean="0"/>
              <a:t>symposium »</a:t>
            </a:r>
            <a:r>
              <a:rPr lang="fr-FR" i="1" dirty="0" smtClean="0"/>
              <a:t>)</a:t>
            </a:r>
            <a:endParaRPr lang="fr-FR" i="1" dirty="0"/>
          </a:p>
          <a:p>
            <a:pPr marL="400050" lvl="1" indent="0">
              <a:buNone/>
            </a:pPr>
            <a:r>
              <a:rPr lang="fr-FR" i="1" dirty="0"/>
              <a:t>L’amour à Athènes : l’institution de la « </a:t>
            </a:r>
            <a:r>
              <a:rPr lang="fr-FR" dirty="0" err="1"/>
              <a:t>paiderastia</a:t>
            </a:r>
            <a:r>
              <a:rPr lang="fr-FR" i="1" dirty="0"/>
              <a:t> </a:t>
            </a:r>
            <a:r>
              <a:rPr lang="fr-FR" i="1" dirty="0" smtClean="0"/>
              <a:t>»</a:t>
            </a:r>
            <a:endParaRPr lang="fr-FR" i="1" dirty="0"/>
          </a:p>
        </p:txBody>
      </p:sp>
    </p:spTree>
    <p:extLst>
      <p:ext uri="{BB962C8B-B14F-4D97-AF65-F5344CB8AC3E}">
        <p14:creationId xmlns:p14="http://schemas.microsoft.com/office/powerpoint/2010/main" val="4095806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456" y="115625"/>
            <a:ext cx="8007958"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Lecture du </a:t>
            </a:r>
            <a:r>
              <a:rPr lang="fr-FR" sz="2800" b="1" i="1" dirty="0" smtClean="0">
                <a:solidFill>
                  <a:prstClr val="black"/>
                </a:solidFill>
              </a:rPr>
              <a:t>Banquet</a:t>
            </a:r>
            <a:r>
              <a:rPr lang="fr-FR" sz="2800" b="1" dirty="0" smtClean="0">
                <a:solidFill>
                  <a:prstClr val="black"/>
                </a:solidFill>
              </a:rPr>
              <a:t> de Platon – Plan du cours (2/3)</a:t>
            </a:r>
            <a:endParaRPr lang="fr-FR" sz="2800" dirty="0">
              <a:solidFill>
                <a:prstClr val="black"/>
              </a:solidFill>
            </a:endParaRPr>
          </a:p>
        </p:txBody>
      </p:sp>
      <p:sp>
        <p:nvSpPr>
          <p:cNvPr id="4" name="Espace réservé du contenu 3"/>
          <p:cNvSpPr>
            <a:spLocks noGrp="1"/>
          </p:cNvSpPr>
          <p:nvPr>
            <p:ph idx="1"/>
          </p:nvPr>
        </p:nvSpPr>
        <p:spPr>
          <a:xfrm>
            <a:off x="234263" y="789055"/>
            <a:ext cx="8717085" cy="5659005"/>
          </a:xfrm>
        </p:spPr>
        <p:txBody>
          <a:bodyPr>
            <a:normAutofit fontScale="92500" lnSpcReduction="10000"/>
          </a:bodyPr>
          <a:lstStyle/>
          <a:p>
            <a:pPr marL="0" indent="0">
              <a:buNone/>
            </a:pPr>
            <a:r>
              <a:rPr lang="fr-FR" b="1" dirty="0" smtClean="0"/>
              <a:t>Présentation </a:t>
            </a:r>
            <a:r>
              <a:rPr lang="fr-FR" b="1" dirty="0"/>
              <a:t>du </a:t>
            </a:r>
            <a:r>
              <a:rPr lang="fr-FR" b="1" i="1" dirty="0"/>
              <a:t>Banquet</a:t>
            </a:r>
            <a:r>
              <a:rPr lang="fr-FR" b="1" dirty="0"/>
              <a:t>	</a:t>
            </a:r>
          </a:p>
          <a:p>
            <a:pPr marL="400050" lvl="1" indent="0">
              <a:buNone/>
            </a:pPr>
            <a:r>
              <a:rPr lang="fr-FR" dirty="0"/>
              <a:t>Le Banquet </a:t>
            </a:r>
            <a:r>
              <a:rPr lang="fr-FR" i="1" dirty="0"/>
              <a:t>dans l’œuvre de Platon	</a:t>
            </a:r>
          </a:p>
          <a:p>
            <a:pPr marL="400050" lvl="1" indent="0">
              <a:buNone/>
            </a:pPr>
            <a:r>
              <a:rPr lang="fr-FR" i="1" dirty="0"/>
              <a:t>Argument et structure du </a:t>
            </a:r>
            <a:r>
              <a:rPr lang="fr-FR" dirty="0"/>
              <a:t>Banquet</a:t>
            </a:r>
            <a:r>
              <a:rPr lang="fr-FR" i="1" dirty="0"/>
              <a:t>	</a:t>
            </a:r>
          </a:p>
          <a:p>
            <a:pPr marL="0" indent="0">
              <a:buNone/>
            </a:pPr>
            <a:r>
              <a:rPr lang="fr-FR" b="1" dirty="0"/>
              <a:t>Lecture détaillée du préambule et de la première partie : les conceptions traditionnelles de </a:t>
            </a:r>
            <a:r>
              <a:rPr lang="fr-FR" b="1" dirty="0" smtClean="0"/>
              <a:t>l’</a:t>
            </a:r>
            <a:r>
              <a:rPr lang="fr-FR" b="1" i="1" dirty="0" smtClean="0"/>
              <a:t>éros</a:t>
            </a:r>
            <a:endParaRPr lang="fr-FR" b="1" dirty="0"/>
          </a:p>
          <a:p>
            <a:pPr marL="400050" lvl="1" indent="0">
              <a:buNone/>
            </a:pPr>
            <a:r>
              <a:rPr lang="fr-FR" i="1" dirty="0"/>
              <a:t>Lecture détaillée du préambule : la transmission indirecte et sa signification	</a:t>
            </a:r>
          </a:p>
          <a:p>
            <a:pPr marL="400050" lvl="1" indent="0">
              <a:buNone/>
            </a:pPr>
            <a:r>
              <a:rPr lang="fr-FR" i="1" dirty="0"/>
              <a:t>Discours de Phèdre	</a:t>
            </a:r>
          </a:p>
          <a:p>
            <a:pPr marL="400050" lvl="1" indent="0">
              <a:buNone/>
            </a:pPr>
            <a:r>
              <a:rPr lang="fr-FR" i="1" dirty="0"/>
              <a:t>Discours de Pausanias	</a:t>
            </a:r>
          </a:p>
          <a:p>
            <a:pPr marL="400050" lvl="1" indent="0">
              <a:buNone/>
            </a:pPr>
            <a:r>
              <a:rPr lang="fr-FR" i="1" dirty="0"/>
              <a:t>Discours d’</a:t>
            </a:r>
            <a:r>
              <a:rPr lang="fr-FR" i="1" dirty="0" err="1"/>
              <a:t>Eryximaque</a:t>
            </a:r>
            <a:r>
              <a:rPr lang="fr-FR" i="1" dirty="0"/>
              <a:t>	</a:t>
            </a:r>
          </a:p>
          <a:p>
            <a:pPr marL="400050" lvl="1" indent="0">
              <a:buNone/>
            </a:pPr>
            <a:r>
              <a:rPr lang="fr-FR" i="1" dirty="0"/>
              <a:t>Discours d’Aristophane	</a:t>
            </a:r>
          </a:p>
          <a:p>
            <a:pPr marL="400050" lvl="1" indent="0">
              <a:buNone/>
            </a:pPr>
            <a:r>
              <a:rPr lang="fr-FR" i="1" dirty="0"/>
              <a:t>Discours d’</a:t>
            </a:r>
            <a:r>
              <a:rPr lang="fr-FR" i="1" dirty="0" err="1"/>
              <a:t>Agathon</a:t>
            </a:r>
            <a:r>
              <a:rPr lang="fr-FR" i="1" dirty="0"/>
              <a:t>	</a:t>
            </a:r>
          </a:p>
        </p:txBody>
      </p:sp>
    </p:spTree>
    <p:extLst>
      <p:ext uri="{BB962C8B-B14F-4D97-AF65-F5344CB8AC3E}">
        <p14:creationId xmlns:p14="http://schemas.microsoft.com/office/powerpoint/2010/main" val="280321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456" y="115625"/>
            <a:ext cx="7946310"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Lecture du </a:t>
            </a:r>
            <a:r>
              <a:rPr lang="fr-FR" sz="2800" b="1" i="1" dirty="0" smtClean="0">
                <a:solidFill>
                  <a:prstClr val="black"/>
                </a:solidFill>
              </a:rPr>
              <a:t>Banquet</a:t>
            </a:r>
            <a:r>
              <a:rPr lang="fr-FR" sz="2800" b="1" dirty="0" smtClean="0">
                <a:solidFill>
                  <a:prstClr val="black"/>
                </a:solidFill>
              </a:rPr>
              <a:t> de Platon – Plan du cours (3/3)</a:t>
            </a:r>
            <a:endParaRPr lang="fr-FR" sz="2800" dirty="0">
              <a:solidFill>
                <a:prstClr val="black"/>
              </a:solidFill>
            </a:endParaRPr>
          </a:p>
        </p:txBody>
      </p:sp>
      <p:sp>
        <p:nvSpPr>
          <p:cNvPr id="4" name="Espace réservé du contenu 3"/>
          <p:cNvSpPr>
            <a:spLocks noGrp="1"/>
          </p:cNvSpPr>
          <p:nvPr>
            <p:ph idx="1"/>
          </p:nvPr>
        </p:nvSpPr>
        <p:spPr>
          <a:xfrm>
            <a:off x="234263" y="789055"/>
            <a:ext cx="8717085" cy="5659005"/>
          </a:xfrm>
        </p:spPr>
        <p:txBody>
          <a:bodyPr>
            <a:normAutofit/>
          </a:bodyPr>
          <a:lstStyle/>
          <a:p>
            <a:pPr marL="0" indent="0">
              <a:buNone/>
            </a:pPr>
            <a:r>
              <a:rPr lang="fr-FR" b="1" dirty="0" smtClean="0"/>
              <a:t>Lecture </a:t>
            </a:r>
            <a:r>
              <a:rPr lang="fr-FR" b="1" dirty="0"/>
              <a:t>détaillée de la deuxième partie : le vrai sur l’</a:t>
            </a:r>
            <a:r>
              <a:rPr lang="fr-FR" b="1" i="1" dirty="0"/>
              <a:t>éros</a:t>
            </a:r>
            <a:r>
              <a:rPr lang="fr-FR" b="1" dirty="0"/>
              <a:t>	</a:t>
            </a:r>
          </a:p>
          <a:p>
            <a:pPr marL="400050" lvl="1" indent="0">
              <a:buNone/>
            </a:pPr>
            <a:r>
              <a:rPr lang="fr-FR" i="1" dirty="0"/>
              <a:t>Les paroles de </a:t>
            </a:r>
            <a:r>
              <a:rPr lang="fr-FR" i="1" dirty="0" err="1"/>
              <a:t>Diotime</a:t>
            </a:r>
            <a:r>
              <a:rPr lang="fr-FR" i="1" dirty="0"/>
              <a:t> rapportées par Socrate	</a:t>
            </a:r>
          </a:p>
          <a:p>
            <a:pPr marL="400050" lvl="1" indent="0">
              <a:buNone/>
            </a:pPr>
            <a:r>
              <a:rPr lang="fr-FR" i="1" dirty="0"/>
              <a:t>Éloge de Socrate par Alcibiade	</a:t>
            </a:r>
          </a:p>
          <a:p>
            <a:pPr marL="400050" lvl="1" indent="0">
              <a:buNone/>
            </a:pPr>
            <a:r>
              <a:rPr lang="fr-FR" i="1" dirty="0"/>
              <a:t>Conclusion et épilogue	</a:t>
            </a:r>
          </a:p>
          <a:p>
            <a:pPr marL="0" indent="0">
              <a:buNone/>
            </a:pPr>
            <a:r>
              <a:rPr lang="fr-FR" b="1" dirty="0"/>
              <a:t>Conclusion sur l’amour dans le </a:t>
            </a:r>
            <a:r>
              <a:rPr lang="fr-FR" b="1" i="1" dirty="0"/>
              <a:t>Banquet</a:t>
            </a:r>
            <a:r>
              <a:rPr lang="fr-FR" b="1" dirty="0"/>
              <a:t>	</a:t>
            </a:r>
          </a:p>
          <a:p>
            <a:pPr marL="400050" lvl="1" indent="0">
              <a:buNone/>
            </a:pPr>
            <a:r>
              <a:rPr lang="fr-FR" i="1" dirty="0"/>
              <a:t>Une conception originale de l’amour	</a:t>
            </a:r>
          </a:p>
          <a:p>
            <a:pPr marL="400050" lvl="1" indent="0">
              <a:buNone/>
            </a:pPr>
            <a:r>
              <a:rPr lang="fr-FR" i="1" dirty="0"/>
              <a:t>La dialectique ascendante et la « sublimation »	</a:t>
            </a:r>
          </a:p>
          <a:p>
            <a:pPr marL="400050" lvl="1" indent="0">
              <a:buNone/>
            </a:pPr>
            <a:r>
              <a:rPr lang="fr-FR" i="1" dirty="0" err="1"/>
              <a:t>Mythos</a:t>
            </a:r>
            <a:r>
              <a:rPr lang="fr-FR" i="1" dirty="0"/>
              <a:t> et logos	</a:t>
            </a:r>
          </a:p>
          <a:p>
            <a:pPr marL="400050" lvl="1" indent="0">
              <a:buNone/>
            </a:pPr>
            <a:r>
              <a:rPr lang="fr-FR" i="1" dirty="0"/>
              <a:t>Le démon de Socrate </a:t>
            </a:r>
          </a:p>
        </p:txBody>
      </p:sp>
    </p:spTree>
    <p:extLst>
      <p:ext uri="{BB962C8B-B14F-4D97-AF65-F5344CB8AC3E}">
        <p14:creationId xmlns:p14="http://schemas.microsoft.com/office/powerpoint/2010/main" val="487729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456" y="115625"/>
            <a:ext cx="7387004"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Chronologie de la Grèce « classique »</a:t>
            </a:r>
            <a:endParaRPr lang="fr-FR" sz="2800" dirty="0">
              <a:solidFill>
                <a:prstClr val="black"/>
              </a:solidFill>
            </a:endParaRPr>
          </a:p>
        </p:txBody>
      </p:sp>
      <p:pic>
        <p:nvPicPr>
          <p:cNvPr id="3" name="Image 2"/>
          <p:cNvPicPr>
            <a:picLocks noChangeAspect="1"/>
          </p:cNvPicPr>
          <p:nvPr/>
        </p:nvPicPr>
        <p:blipFill>
          <a:blip r:embed="rId2"/>
          <a:stretch>
            <a:fillRect/>
          </a:stretch>
        </p:blipFill>
        <p:spPr>
          <a:xfrm>
            <a:off x="0" y="1689100"/>
            <a:ext cx="9144000" cy="3457731"/>
          </a:xfrm>
          <a:prstGeom prst="rect">
            <a:avLst/>
          </a:prstGeom>
        </p:spPr>
      </p:pic>
      <p:sp>
        <p:nvSpPr>
          <p:cNvPr id="5" name="ZoneTexte 4"/>
          <p:cNvSpPr txBox="1"/>
          <p:nvPr/>
        </p:nvSpPr>
        <p:spPr>
          <a:xfrm>
            <a:off x="4764850" y="5405579"/>
            <a:ext cx="4162240" cy="369332"/>
          </a:xfrm>
          <a:prstGeom prst="rect">
            <a:avLst/>
          </a:prstGeom>
          <a:noFill/>
        </p:spPr>
        <p:txBody>
          <a:bodyPr wrap="square" rtlCol="0">
            <a:spAutoFit/>
          </a:bodyPr>
          <a:lstStyle/>
          <a:p>
            <a:r>
              <a:rPr lang="fr-FR" dirty="0"/>
              <a:t>Source </a:t>
            </a:r>
            <a:r>
              <a:rPr lang="fr-FR" dirty="0" smtClean="0"/>
              <a:t>: </a:t>
            </a:r>
            <a:r>
              <a:rPr lang="fr-FR" dirty="0" smtClean="0">
                <a:hlinkClick r:id="rId3"/>
              </a:rPr>
              <a:t>http</a:t>
            </a:r>
            <a:r>
              <a:rPr lang="fr-FR" dirty="0">
                <a:hlinkClick r:id="rId3"/>
              </a:rPr>
              <a:t>://deforge.eklablog.com</a:t>
            </a:r>
            <a:r>
              <a:rPr lang="fr-FR" dirty="0" smtClean="0">
                <a:hlinkClick r:id="rId3"/>
              </a:rPr>
              <a:t>/</a:t>
            </a:r>
            <a:r>
              <a:rPr lang="fr-FR" dirty="0" smtClean="0"/>
              <a:t>  </a:t>
            </a:r>
            <a:endParaRPr lang="fr-FR" dirty="0"/>
          </a:p>
        </p:txBody>
      </p:sp>
    </p:spTree>
    <p:extLst>
      <p:ext uri="{BB962C8B-B14F-4D97-AF65-F5344CB8AC3E}">
        <p14:creationId xmlns:p14="http://schemas.microsoft.com/office/powerpoint/2010/main" val="1998977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456" y="115625"/>
            <a:ext cx="7387004"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Les institutions à Athènes au IV</a:t>
            </a:r>
            <a:r>
              <a:rPr lang="fr-FR" sz="2800" b="1" baseline="30000" dirty="0" smtClean="0">
                <a:solidFill>
                  <a:prstClr val="black"/>
                </a:solidFill>
              </a:rPr>
              <a:t>e </a:t>
            </a:r>
            <a:r>
              <a:rPr lang="fr-FR" sz="2800" b="1" dirty="0" smtClean="0">
                <a:solidFill>
                  <a:prstClr val="black"/>
                </a:solidFill>
              </a:rPr>
              <a:t>siècle av. J.-C.</a:t>
            </a:r>
            <a:endParaRPr lang="fr-FR" sz="2800" dirty="0">
              <a:solidFill>
                <a:prstClr val="black"/>
              </a:solidFill>
            </a:endParaRPr>
          </a:p>
        </p:txBody>
      </p:sp>
      <p:sp>
        <p:nvSpPr>
          <p:cNvPr id="5" name="ZoneTexte 4"/>
          <p:cNvSpPr txBox="1"/>
          <p:nvPr/>
        </p:nvSpPr>
        <p:spPr>
          <a:xfrm>
            <a:off x="4638906" y="6488668"/>
            <a:ext cx="4162240" cy="369332"/>
          </a:xfrm>
          <a:prstGeom prst="rect">
            <a:avLst/>
          </a:prstGeom>
          <a:noFill/>
        </p:spPr>
        <p:txBody>
          <a:bodyPr wrap="square" rtlCol="0">
            <a:spAutoFit/>
          </a:bodyPr>
          <a:lstStyle/>
          <a:p>
            <a:r>
              <a:rPr lang="fr-FR" dirty="0"/>
              <a:t>Source </a:t>
            </a:r>
            <a:r>
              <a:rPr lang="fr-FR" dirty="0" smtClean="0"/>
              <a:t>: </a:t>
            </a:r>
            <a:r>
              <a:rPr lang="fr-FR" smtClean="0"/>
              <a:t>lewebpedagogique.com</a:t>
            </a:r>
            <a:endParaRPr lang="fr-FR" dirty="0"/>
          </a:p>
        </p:txBody>
      </p:sp>
      <p:pic>
        <p:nvPicPr>
          <p:cNvPr id="7" name="Image 6"/>
          <p:cNvPicPr>
            <a:picLocks noChangeAspect="1"/>
          </p:cNvPicPr>
          <p:nvPr/>
        </p:nvPicPr>
        <p:blipFill>
          <a:blip r:embed="rId2"/>
          <a:stretch>
            <a:fillRect/>
          </a:stretch>
        </p:blipFill>
        <p:spPr>
          <a:xfrm>
            <a:off x="261369" y="1028699"/>
            <a:ext cx="8374631" cy="4933181"/>
          </a:xfrm>
          <a:prstGeom prst="rect">
            <a:avLst/>
          </a:prstGeom>
        </p:spPr>
      </p:pic>
    </p:spTree>
    <p:extLst>
      <p:ext uri="{BB962C8B-B14F-4D97-AF65-F5344CB8AC3E}">
        <p14:creationId xmlns:p14="http://schemas.microsoft.com/office/powerpoint/2010/main" val="28548685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3582" y="140283"/>
            <a:ext cx="8754073" cy="830997"/>
          </a:xfrm>
          <a:prstGeom prst="rect">
            <a:avLst/>
          </a:prstGeom>
          <a:ln>
            <a:solidFill>
              <a:schemeClr val="tx1"/>
            </a:solidFill>
          </a:ln>
        </p:spPr>
        <p:txBody>
          <a:bodyPr wrap="square">
            <a:spAutoFit/>
          </a:bodyPr>
          <a:lstStyle/>
          <a:p>
            <a:pPr algn="ctr">
              <a:spcBef>
                <a:spcPct val="20000"/>
              </a:spcBef>
            </a:pPr>
            <a:r>
              <a:rPr lang="fr-FR" sz="2400" b="1" dirty="0" smtClean="0"/>
              <a:t>Être </a:t>
            </a:r>
            <a:r>
              <a:rPr lang="fr-FR" sz="2400" b="1" dirty="0"/>
              <a:t>citoyen à Athènes : entretien avec Vincent </a:t>
            </a:r>
            <a:r>
              <a:rPr lang="fr-FR" sz="2400" b="1" dirty="0" err="1"/>
              <a:t>Azoulay</a:t>
            </a:r>
            <a:r>
              <a:rPr lang="fr-FR" sz="2400" b="1" dirty="0"/>
              <a:t>, professeur d’histoire ancienne à l’université Paris-Est-Marne-La-</a:t>
            </a:r>
            <a:r>
              <a:rPr lang="fr-FR" sz="2400" b="1" dirty="0" smtClean="0"/>
              <a:t>Vallée</a:t>
            </a:r>
            <a:endParaRPr lang="fr-FR" sz="2400" b="1" dirty="0"/>
          </a:p>
        </p:txBody>
      </p:sp>
      <p:sp>
        <p:nvSpPr>
          <p:cNvPr id="5" name="ZoneTexte 4"/>
          <p:cNvSpPr txBox="1"/>
          <p:nvPr/>
        </p:nvSpPr>
        <p:spPr>
          <a:xfrm>
            <a:off x="4638906" y="6488668"/>
            <a:ext cx="4271574" cy="369332"/>
          </a:xfrm>
          <a:prstGeom prst="rect">
            <a:avLst/>
          </a:prstGeom>
          <a:noFill/>
        </p:spPr>
        <p:txBody>
          <a:bodyPr wrap="square" rtlCol="0">
            <a:spAutoFit/>
          </a:bodyPr>
          <a:lstStyle/>
          <a:p>
            <a:r>
              <a:rPr lang="fr-FR" dirty="0" smtClean="0"/>
              <a:t>Source : </a:t>
            </a:r>
            <a:r>
              <a:rPr lang="fr-FR" dirty="0" err="1" smtClean="0"/>
              <a:t>www.ladocumentationfrancaise.fr</a:t>
            </a:r>
            <a:endParaRPr lang="fr-FR" dirty="0"/>
          </a:p>
        </p:txBody>
      </p:sp>
      <p:pic>
        <p:nvPicPr>
          <p:cNvPr id="6" name="Etre citoyen à Athène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rot="10800000" flipV="1">
            <a:off x="243983" y="1155832"/>
            <a:ext cx="8597430" cy="4836055"/>
          </a:xfrm>
          <a:prstGeom prst="rect">
            <a:avLst/>
          </a:prstGeom>
        </p:spPr>
      </p:pic>
    </p:spTree>
    <p:extLst>
      <p:ext uri="{BB962C8B-B14F-4D97-AF65-F5344CB8AC3E}">
        <p14:creationId xmlns:p14="http://schemas.microsoft.com/office/powerpoint/2010/main" val="3350585013"/>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0860" y="201928"/>
            <a:ext cx="7777600" cy="523220"/>
          </a:xfrm>
          <a:prstGeom prst="rect">
            <a:avLst/>
          </a:prstGeom>
          <a:ln>
            <a:solidFill>
              <a:schemeClr val="tx1"/>
            </a:solidFill>
          </a:ln>
        </p:spPr>
        <p:txBody>
          <a:bodyPr wrap="square">
            <a:spAutoFit/>
          </a:bodyPr>
          <a:lstStyle/>
          <a:p>
            <a:pPr lvl="0" algn="ctr">
              <a:spcBef>
                <a:spcPct val="20000"/>
              </a:spcBef>
            </a:pPr>
            <a:r>
              <a:rPr lang="fr-FR" sz="2800" b="1" dirty="0" smtClean="0">
                <a:solidFill>
                  <a:prstClr val="black"/>
                </a:solidFill>
              </a:rPr>
              <a:t>L’institution du banquet (Platon, </a:t>
            </a:r>
            <a:r>
              <a:rPr lang="fr-FR" sz="2800" b="1" i="1" dirty="0" smtClean="0">
                <a:solidFill>
                  <a:prstClr val="black"/>
                </a:solidFill>
              </a:rPr>
              <a:t>Protagoras</a:t>
            </a:r>
            <a:r>
              <a:rPr lang="fr-FR" sz="2800" b="1" dirty="0" smtClean="0">
                <a:solidFill>
                  <a:prstClr val="black"/>
                </a:solidFill>
              </a:rPr>
              <a:t>, 347d)</a:t>
            </a:r>
            <a:endParaRPr lang="fr-FR" sz="2800" dirty="0">
              <a:solidFill>
                <a:prstClr val="black"/>
              </a:solidFill>
            </a:endParaRPr>
          </a:p>
        </p:txBody>
      </p:sp>
      <p:sp>
        <p:nvSpPr>
          <p:cNvPr id="3" name="Rectangle 2"/>
          <p:cNvSpPr/>
          <p:nvPr/>
        </p:nvSpPr>
        <p:spPr>
          <a:xfrm>
            <a:off x="721456" y="1458178"/>
            <a:ext cx="7567087" cy="3539430"/>
          </a:xfrm>
          <a:prstGeom prst="rect">
            <a:avLst/>
          </a:prstGeom>
        </p:spPr>
        <p:txBody>
          <a:bodyPr wrap="square">
            <a:spAutoFit/>
          </a:bodyPr>
          <a:lstStyle/>
          <a:p>
            <a:r>
              <a:rPr lang="fr-FR" sz="3200" dirty="0" smtClean="0">
                <a:solidFill>
                  <a:srgbClr val="000090"/>
                </a:solidFill>
              </a:rPr>
              <a:t>« Les </a:t>
            </a:r>
            <a:r>
              <a:rPr lang="fr-FR" sz="3200" dirty="0">
                <a:solidFill>
                  <a:srgbClr val="000090"/>
                </a:solidFill>
              </a:rPr>
              <a:t>gens grossiers, ne pouvant trouver en eux-mêmes, faute d’éducation, la matière d’un entretien, quand ils boivent ensemble, incapables d’associer leurs voix ou leurs discours, font monter le prix des joueuses de flûte, parce qu’ils achètent fort cher une voix qui n’est pas à </a:t>
            </a:r>
            <a:r>
              <a:rPr lang="fr-FR" sz="3200" dirty="0" smtClean="0">
                <a:solidFill>
                  <a:srgbClr val="000090"/>
                </a:solidFill>
              </a:rPr>
              <a:t>eux »</a:t>
            </a:r>
            <a:endParaRPr lang="fr-FR" sz="3200" dirty="0">
              <a:solidFill>
                <a:srgbClr val="000090"/>
              </a:solidFill>
            </a:endParaRPr>
          </a:p>
        </p:txBody>
      </p:sp>
    </p:spTree>
    <p:extLst>
      <p:ext uri="{BB962C8B-B14F-4D97-AF65-F5344CB8AC3E}">
        <p14:creationId xmlns:p14="http://schemas.microsoft.com/office/powerpoint/2010/main" val="6637732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57200" y="184935"/>
            <a:ext cx="8457160" cy="853331"/>
          </a:xfrm>
          <a:ln>
            <a:solidFill>
              <a:schemeClr val="tx1"/>
            </a:solidFill>
          </a:ln>
        </p:spPr>
        <p:txBody>
          <a:bodyPr>
            <a:noAutofit/>
          </a:bodyPr>
          <a:lstStyle/>
          <a:p>
            <a:pPr marL="0" indent="0" algn="ctr">
              <a:buNone/>
            </a:pPr>
            <a:r>
              <a:rPr lang="fr-FR" sz="2400" b="1" dirty="0" smtClean="0"/>
              <a:t>Disposition des lits dans </a:t>
            </a:r>
            <a:r>
              <a:rPr lang="fr-FR" sz="2400" b="1" i="1" dirty="0" smtClean="0"/>
              <a:t>Le </a:t>
            </a:r>
            <a:r>
              <a:rPr lang="fr-FR" sz="2400" b="1" i="1" dirty="0" smtClean="0"/>
              <a:t>Banquet</a:t>
            </a:r>
            <a:endParaRPr lang="fr-FR" sz="2400" b="1" dirty="0"/>
          </a:p>
          <a:p>
            <a:pPr marL="0" indent="0" algn="ctr">
              <a:buNone/>
            </a:pPr>
            <a:r>
              <a:rPr lang="fr-FR" sz="2400" b="1" dirty="0" smtClean="0"/>
              <a:t>(</a:t>
            </a:r>
            <a:r>
              <a:rPr lang="fr-FR" sz="2400" b="1" dirty="0" smtClean="0"/>
              <a:t>source </a:t>
            </a:r>
            <a:r>
              <a:rPr lang="fr-FR" sz="2400" b="1" i="1" dirty="0" smtClean="0"/>
              <a:t>Le Banquet</a:t>
            </a:r>
            <a:r>
              <a:rPr lang="fr-FR" sz="2400" b="1" dirty="0" smtClean="0"/>
              <a:t>, éd</a:t>
            </a:r>
            <a:r>
              <a:rPr lang="fr-FR" sz="2400" b="1" dirty="0" smtClean="0"/>
              <a:t>. GF Flammarion)</a:t>
            </a:r>
            <a:endParaRPr lang="fr-FR" sz="2400" b="1" i="1" dirty="0"/>
          </a:p>
        </p:txBody>
      </p:sp>
      <p:pic>
        <p:nvPicPr>
          <p:cNvPr id="4" name="Image 3"/>
          <p:cNvPicPr>
            <a:picLocks noChangeAspect="1"/>
          </p:cNvPicPr>
          <p:nvPr/>
        </p:nvPicPr>
        <p:blipFill>
          <a:blip r:embed="rId2"/>
          <a:stretch>
            <a:fillRect/>
          </a:stretch>
        </p:blipFill>
        <p:spPr>
          <a:xfrm>
            <a:off x="2615702" y="1177002"/>
            <a:ext cx="3771900" cy="5537200"/>
          </a:xfrm>
          <a:prstGeom prst="rect">
            <a:avLst/>
          </a:prstGeom>
        </p:spPr>
      </p:pic>
    </p:spTree>
    <p:extLst>
      <p:ext uri="{BB962C8B-B14F-4D97-AF65-F5344CB8AC3E}">
        <p14:creationId xmlns:p14="http://schemas.microsoft.com/office/powerpoint/2010/main" val="164454511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Autofit/>
          </a:bodyPr>
          <a:lstStyle/>
          <a:p>
            <a:r>
              <a:rPr lang="fr-FR" sz="2400" b="1" dirty="0" smtClean="0"/>
              <a:t>Schéma de transmission du récit du banquet</a:t>
            </a:r>
            <a:endParaRPr lang="fr-FR" sz="2400" b="1" dirty="0"/>
          </a:p>
        </p:txBody>
      </p:sp>
      <p:sp>
        <p:nvSpPr>
          <p:cNvPr id="4" name="Ellipse 3"/>
          <p:cNvSpPr/>
          <p:nvPr/>
        </p:nvSpPr>
        <p:spPr>
          <a:xfrm>
            <a:off x="1292087" y="922072"/>
            <a:ext cx="6129130" cy="916609"/>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smtClean="0"/>
              <a:t>Banquet donné en l’honneur d’</a:t>
            </a:r>
            <a:r>
              <a:rPr lang="fr-FR" dirty="0" err="1" smtClean="0"/>
              <a:t>Agathon</a:t>
            </a:r>
            <a:endParaRPr lang="fr-FR" dirty="0" smtClean="0"/>
          </a:p>
          <a:p>
            <a:pPr algn="ctr"/>
            <a:r>
              <a:rPr lang="fr-FR" dirty="0" smtClean="0"/>
              <a:t>Multiples éloges de l’amour : Phèdre, Pausanias, etc. (416 av J.-C.)</a:t>
            </a:r>
            <a:endParaRPr lang="fr-FR" dirty="0"/>
          </a:p>
        </p:txBody>
      </p:sp>
      <p:sp>
        <p:nvSpPr>
          <p:cNvPr id="5" name="Rectangle 4"/>
          <p:cNvSpPr/>
          <p:nvPr/>
        </p:nvSpPr>
        <p:spPr>
          <a:xfrm>
            <a:off x="1203739" y="4881093"/>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smtClean="0"/>
              <a:t>Apollodore</a:t>
            </a:r>
            <a:endParaRPr lang="fr-FR" dirty="0"/>
          </a:p>
        </p:txBody>
      </p:sp>
      <p:sp>
        <p:nvSpPr>
          <p:cNvPr id="6" name="Rectangle 5"/>
          <p:cNvSpPr/>
          <p:nvPr/>
        </p:nvSpPr>
        <p:spPr>
          <a:xfrm>
            <a:off x="4569791" y="4891589"/>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err="1" smtClean="0"/>
              <a:t>Glaucon</a:t>
            </a:r>
            <a:endParaRPr lang="fr-FR" dirty="0"/>
          </a:p>
        </p:txBody>
      </p:sp>
      <p:sp>
        <p:nvSpPr>
          <p:cNvPr id="7" name="Rectangle 6"/>
          <p:cNvSpPr/>
          <p:nvPr/>
        </p:nvSpPr>
        <p:spPr>
          <a:xfrm>
            <a:off x="4569791" y="4041808"/>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smtClean="0"/>
              <a:t>Anonyme</a:t>
            </a:r>
            <a:endParaRPr lang="fr-FR" dirty="0"/>
          </a:p>
        </p:txBody>
      </p:sp>
      <p:sp>
        <p:nvSpPr>
          <p:cNvPr id="8" name="Rectangle 7"/>
          <p:cNvSpPr/>
          <p:nvPr/>
        </p:nvSpPr>
        <p:spPr>
          <a:xfrm>
            <a:off x="4569791" y="3189273"/>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smtClean="0"/>
              <a:t>Phénix</a:t>
            </a:r>
            <a:endParaRPr lang="fr-FR" dirty="0"/>
          </a:p>
        </p:txBody>
      </p:sp>
      <p:cxnSp>
        <p:nvCxnSpPr>
          <p:cNvPr id="10" name="Connecteur droit avec flèche 9"/>
          <p:cNvCxnSpPr>
            <a:stCxn id="8" idx="2"/>
            <a:endCxn id="7" idx="0"/>
          </p:cNvCxnSpPr>
          <p:nvPr/>
        </p:nvCxnSpPr>
        <p:spPr>
          <a:xfrm>
            <a:off x="5972313" y="3829795"/>
            <a:ext cx="0" cy="21201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2" name="Connecteur droit avec flèche 11"/>
          <p:cNvCxnSpPr>
            <a:stCxn id="7" idx="2"/>
            <a:endCxn id="6" idx="0"/>
          </p:cNvCxnSpPr>
          <p:nvPr/>
        </p:nvCxnSpPr>
        <p:spPr>
          <a:xfrm>
            <a:off x="5972313" y="4682330"/>
            <a:ext cx="0" cy="20925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4" name="Connecteur droit avec flèche 13"/>
          <p:cNvCxnSpPr>
            <a:stCxn id="5" idx="3"/>
            <a:endCxn id="6" idx="1"/>
          </p:cNvCxnSpPr>
          <p:nvPr/>
        </p:nvCxnSpPr>
        <p:spPr>
          <a:xfrm>
            <a:off x="4008783" y="5201354"/>
            <a:ext cx="561008" cy="1049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Rectangle 15"/>
          <p:cNvSpPr/>
          <p:nvPr/>
        </p:nvSpPr>
        <p:spPr>
          <a:xfrm>
            <a:off x="3045791" y="2229566"/>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err="1" smtClean="0"/>
              <a:t>Aristodème</a:t>
            </a:r>
            <a:endParaRPr lang="fr-FR" dirty="0" smtClean="0"/>
          </a:p>
          <a:p>
            <a:pPr algn="ctr"/>
            <a:r>
              <a:rPr lang="fr-FR" dirty="0" smtClean="0"/>
              <a:t>(présent au banquet)</a:t>
            </a:r>
            <a:endParaRPr lang="fr-FR" dirty="0"/>
          </a:p>
        </p:txBody>
      </p:sp>
      <p:cxnSp>
        <p:nvCxnSpPr>
          <p:cNvPr id="18" name="Connecteur droit avec flèche 17"/>
          <p:cNvCxnSpPr>
            <a:stCxn id="16" idx="2"/>
            <a:endCxn id="8" idx="0"/>
          </p:cNvCxnSpPr>
          <p:nvPr/>
        </p:nvCxnSpPr>
        <p:spPr>
          <a:xfrm>
            <a:off x="4448313" y="2870088"/>
            <a:ext cx="1524000" cy="31918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 name="Connecteur droit avec flèche 19"/>
          <p:cNvCxnSpPr>
            <a:stCxn id="16" idx="2"/>
            <a:endCxn id="5" idx="0"/>
          </p:cNvCxnSpPr>
          <p:nvPr/>
        </p:nvCxnSpPr>
        <p:spPr>
          <a:xfrm flipH="1">
            <a:off x="2606261" y="2870088"/>
            <a:ext cx="1842052" cy="201100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1" name="ZoneTexte 30"/>
          <p:cNvSpPr txBox="1"/>
          <p:nvPr/>
        </p:nvSpPr>
        <p:spPr>
          <a:xfrm>
            <a:off x="2621219" y="5541323"/>
            <a:ext cx="3445565" cy="369332"/>
          </a:xfrm>
          <a:prstGeom prst="rect">
            <a:avLst/>
          </a:prstGeom>
          <a:noFill/>
        </p:spPr>
        <p:txBody>
          <a:bodyPr wrap="square" rtlCol="0">
            <a:spAutoFit/>
          </a:bodyPr>
          <a:lstStyle/>
          <a:p>
            <a:pPr algn="ctr"/>
            <a:r>
              <a:rPr lang="fr-FR" dirty="0" smtClean="0"/>
              <a:t>Récit fait sur la route de Phalère</a:t>
            </a:r>
            <a:endParaRPr lang="fr-FR" dirty="0"/>
          </a:p>
        </p:txBody>
      </p:sp>
      <p:sp>
        <p:nvSpPr>
          <p:cNvPr id="33" name="Flèche vers le bas 32"/>
          <p:cNvSpPr/>
          <p:nvPr/>
        </p:nvSpPr>
        <p:spPr>
          <a:xfrm>
            <a:off x="4231861" y="1822117"/>
            <a:ext cx="432904" cy="424087"/>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
        <p:nvSpPr>
          <p:cNvPr id="34" name="ZoneTexte 33"/>
          <p:cNvSpPr txBox="1"/>
          <p:nvPr/>
        </p:nvSpPr>
        <p:spPr>
          <a:xfrm>
            <a:off x="271122" y="3561161"/>
            <a:ext cx="3445565" cy="369332"/>
          </a:xfrm>
          <a:prstGeom prst="rect">
            <a:avLst/>
          </a:prstGeom>
          <a:noFill/>
        </p:spPr>
        <p:txBody>
          <a:bodyPr wrap="square" rtlCol="0">
            <a:spAutoFit/>
          </a:bodyPr>
          <a:lstStyle/>
          <a:p>
            <a:pPr algn="ctr"/>
            <a:r>
              <a:rPr lang="fr-FR" dirty="0" smtClean="0"/>
              <a:t>Chaîne de transmission efficace</a:t>
            </a:r>
            <a:endParaRPr lang="fr-FR" dirty="0"/>
          </a:p>
        </p:txBody>
      </p:sp>
      <p:sp>
        <p:nvSpPr>
          <p:cNvPr id="35" name="ZoneTexte 34"/>
          <p:cNvSpPr txBox="1"/>
          <p:nvPr/>
        </p:nvSpPr>
        <p:spPr>
          <a:xfrm>
            <a:off x="7358247" y="3855514"/>
            <a:ext cx="1590261" cy="923330"/>
          </a:xfrm>
          <a:prstGeom prst="rect">
            <a:avLst/>
          </a:prstGeom>
          <a:noFill/>
        </p:spPr>
        <p:txBody>
          <a:bodyPr wrap="square" rtlCol="0">
            <a:spAutoFit/>
          </a:bodyPr>
          <a:lstStyle/>
          <a:p>
            <a:pPr algn="ctr"/>
            <a:r>
              <a:rPr lang="fr-FR" dirty="0" smtClean="0"/>
              <a:t>Chaîne de transmission défectueuse</a:t>
            </a:r>
            <a:endParaRPr lang="fr-FR" dirty="0"/>
          </a:p>
        </p:txBody>
      </p:sp>
      <p:cxnSp>
        <p:nvCxnSpPr>
          <p:cNvPr id="19" name="Connecteur droit avec flèche 18"/>
          <p:cNvCxnSpPr>
            <a:stCxn id="5" idx="2"/>
            <a:endCxn id="21" idx="0"/>
          </p:cNvCxnSpPr>
          <p:nvPr/>
        </p:nvCxnSpPr>
        <p:spPr>
          <a:xfrm flipH="1">
            <a:off x="2602823" y="5521615"/>
            <a:ext cx="3438" cy="39828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1" name="Rectangle 20"/>
          <p:cNvSpPr/>
          <p:nvPr/>
        </p:nvSpPr>
        <p:spPr>
          <a:xfrm>
            <a:off x="1200301" y="5919901"/>
            <a:ext cx="2805044" cy="64052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dirty="0" smtClean="0"/>
              <a:t>Amis anonymes</a:t>
            </a:r>
            <a:endParaRPr lang="fr-FR" dirty="0"/>
          </a:p>
        </p:txBody>
      </p:sp>
      <p:sp>
        <p:nvSpPr>
          <p:cNvPr id="11" name="Rectangle 10"/>
          <p:cNvSpPr/>
          <p:nvPr/>
        </p:nvSpPr>
        <p:spPr>
          <a:xfrm>
            <a:off x="1075288" y="5535344"/>
            <a:ext cx="1436999" cy="369332"/>
          </a:xfrm>
          <a:prstGeom prst="rect">
            <a:avLst/>
          </a:prstGeom>
        </p:spPr>
        <p:txBody>
          <a:bodyPr wrap="none">
            <a:spAutoFit/>
          </a:bodyPr>
          <a:lstStyle/>
          <a:p>
            <a:pPr lvl="0" algn="ctr"/>
            <a:r>
              <a:rPr lang="fr-FR" dirty="0">
                <a:solidFill>
                  <a:prstClr val="black"/>
                </a:solidFill>
              </a:rPr>
              <a:t>(400 av. J.-C.)</a:t>
            </a:r>
          </a:p>
        </p:txBody>
      </p:sp>
    </p:spTree>
    <p:extLst>
      <p:ext uri="{BB962C8B-B14F-4D97-AF65-F5344CB8AC3E}">
        <p14:creationId xmlns:p14="http://schemas.microsoft.com/office/powerpoint/2010/main" val="2631961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27399"/>
            <a:ext cx="8229600" cy="954107"/>
          </a:xfrm>
          <a:ln>
            <a:solidFill>
              <a:schemeClr val="tx1"/>
            </a:solidFill>
          </a:ln>
        </p:spPr>
        <p:txBody>
          <a:bodyPr wrap="square">
            <a:spAutoFit/>
          </a:bodyPr>
          <a:lstStyle/>
          <a:p>
            <a:pPr>
              <a:spcBef>
                <a:spcPct val="20000"/>
              </a:spcBef>
            </a:pPr>
            <a:r>
              <a:rPr lang="fr-FR" sz="2800" b="1" dirty="0">
                <a:solidFill>
                  <a:prstClr val="black"/>
                </a:solidFill>
                <a:latin typeface="+mn-lt"/>
                <a:ea typeface="+mn-ea"/>
                <a:cs typeface="+mn-cs"/>
              </a:rPr>
              <a:t>La transmission du </a:t>
            </a:r>
            <a:r>
              <a:rPr lang="fr-FR" sz="2800" b="1" dirty="0" smtClean="0">
                <a:solidFill>
                  <a:prstClr val="black"/>
                </a:solidFill>
                <a:latin typeface="+mn-lt"/>
                <a:ea typeface="+mn-ea"/>
                <a:cs typeface="+mn-cs"/>
              </a:rPr>
              <a:t>savoir : critique </a:t>
            </a:r>
            <a:r>
              <a:rPr lang="fr-FR" sz="2800" b="1" dirty="0" smtClean="0">
                <a:solidFill>
                  <a:prstClr val="black"/>
                </a:solidFill>
                <a:latin typeface="+mn-lt"/>
                <a:ea typeface="+mn-ea"/>
                <a:cs typeface="+mn-cs"/>
              </a:rPr>
              <a:t>socratique </a:t>
            </a:r>
            <a:r>
              <a:rPr lang="fr-FR" sz="2800" b="1" dirty="0" smtClean="0">
                <a:solidFill>
                  <a:prstClr val="black"/>
                </a:solidFill>
                <a:latin typeface="+mn-lt"/>
                <a:ea typeface="+mn-ea"/>
                <a:cs typeface="+mn-cs"/>
              </a:rPr>
              <a:t>du paradigme de la capillarité</a:t>
            </a:r>
            <a:endParaRPr lang="fr-FR" sz="2800" b="1" dirty="0">
              <a:solidFill>
                <a:prstClr val="black"/>
              </a:solidFill>
              <a:latin typeface="+mn-lt"/>
              <a:ea typeface="+mn-ea"/>
              <a:cs typeface="+mn-cs"/>
            </a:endParaRPr>
          </a:p>
        </p:txBody>
      </p:sp>
      <p:sp>
        <p:nvSpPr>
          <p:cNvPr id="4" name="Rectangle 3"/>
          <p:cNvSpPr/>
          <p:nvPr/>
        </p:nvSpPr>
        <p:spPr>
          <a:xfrm>
            <a:off x="702791" y="1763589"/>
            <a:ext cx="7841678" cy="4401205"/>
          </a:xfrm>
          <a:prstGeom prst="rect">
            <a:avLst/>
          </a:prstGeom>
        </p:spPr>
        <p:txBody>
          <a:bodyPr wrap="square">
            <a:spAutoFit/>
          </a:bodyPr>
          <a:lstStyle/>
          <a:p>
            <a:r>
              <a:rPr lang="fr-FR" sz="2800" dirty="0" smtClean="0">
                <a:solidFill>
                  <a:srgbClr val="000090"/>
                </a:solidFill>
              </a:rPr>
              <a:t>« </a:t>
            </a:r>
            <a:r>
              <a:rPr lang="fr-FR" sz="2800" dirty="0" err="1" smtClean="0">
                <a:solidFill>
                  <a:srgbClr val="000090"/>
                </a:solidFill>
              </a:rPr>
              <a:t>Agathon</a:t>
            </a:r>
            <a:r>
              <a:rPr lang="fr-FR" sz="2800" dirty="0" smtClean="0">
                <a:solidFill>
                  <a:srgbClr val="000090"/>
                </a:solidFill>
              </a:rPr>
              <a:t> : Viens </a:t>
            </a:r>
            <a:r>
              <a:rPr lang="fr-FR" sz="2800" dirty="0">
                <a:solidFill>
                  <a:srgbClr val="000090"/>
                </a:solidFill>
              </a:rPr>
              <a:t>ici Socrate t’installer près de moi, pour que, à ton contact, je profite moi aussi du savoir qui t’est venu alors que tu étais dans le vestibule</a:t>
            </a:r>
            <a:r>
              <a:rPr lang="fr-FR" sz="2800" dirty="0" smtClean="0">
                <a:solidFill>
                  <a:srgbClr val="000090"/>
                </a:solidFill>
              </a:rPr>
              <a:t>. »</a:t>
            </a:r>
            <a:r>
              <a:rPr lang="fr-FR" sz="2800" dirty="0">
                <a:solidFill>
                  <a:srgbClr val="000090"/>
                </a:solidFill>
              </a:rPr>
              <a:t> </a:t>
            </a:r>
            <a:endParaRPr lang="fr-FR" sz="2800" dirty="0" smtClean="0">
              <a:solidFill>
                <a:srgbClr val="000090"/>
              </a:solidFill>
            </a:endParaRPr>
          </a:p>
          <a:p>
            <a:r>
              <a:rPr lang="fr-FR" sz="2800" dirty="0" smtClean="0">
                <a:solidFill>
                  <a:srgbClr val="000090"/>
                </a:solidFill>
              </a:rPr>
              <a:t>« Socrate : Ce </a:t>
            </a:r>
            <a:r>
              <a:rPr lang="fr-FR" sz="2800" dirty="0">
                <a:solidFill>
                  <a:srgbClr val="000090"/>
                </a:solidFill>
              </a:rPr>
              <a:t>serait une aubaine, </a:t>
            </a:r>
            <a:r>
              <a:rPr lang="fr-FR" sz="2800" dirty="0" err="1">
                <a:solidFill>
                  <a:srgbClr val="000090"/>
                </a:solidFill>
              </a:rPr>
              <a:t>Agathon</a:t>
            </a:r>
            <a:r>
              <a:rPr lang="fr-FR" sz="2800" dirty="0">
                <a:solidFill>
                  <a:srgbClr val="000090"/>
                </a:solidFill>
              </a:rPr>
              <a:t>, si le savoir était de nature à couler du plus plein vers le plus vide, pour peu que nous touchions les uns les autres, comme c’est le cas de l’eau qui, par l’intermédiaire d’un brin de laine, coule de la coupe la plus pleine vers la plus vide</a:t>
            </a:r>
            <a:r>
              <a:rPr lang="fr-FR" sz="2800" dirty="0" smtClean="0">
                <a:solidFill>
                  <a:srgbClr val="000090"/>
                </a:solidFill>
              </a:rPr>
              <a:t>. »</a:t>
            </a:r>
            <a:r>
              <a:rPr lang="fr-FR" sz="2800" dirty="0">
                <a:solidFill>
                  <a:srgbClr val="000090"/>
                </a:solidFill>
              </a:rPr>
              <a:t> </a:t>
            </a:r>
            <a:r>
              <a:rPr lang="fr-FR" sz="2800" dirty="0" smtClean="0">
                <a:solidFill>
                  <a:srgbClr val="000090"/>
                </a:solidFill>
              </a:rPr>
              <a:t>(</a:t>
            </a:r>
            <a:r>
              <a:rPr lang="fr-FR" sz="2800" i="1" dirty="0" smtClean="0">
                <a:solidFill>
                  <a:srgbClr val="000090"/>
                </a:solidFill>
              </a:rPr>
              <a:t>Le Banquet</a:t>
            </a:r>
            <a:r>
              <a:rPr lang="fr-FR" sz="2800" dirty="0" smtClean="0">
                <a:solidFill>
                  <a:srgbClr val="000090"/>
                </a:solidFill>
              </a:rPr>
              <a:t>, 175d</a:t>
            </a:r>
            <a:r>
              <a:rPr lang="fr-FR" sz="2800" dirty="0" smtClean="0">
                <a:solidFill>
                  <a:srgbClr val="000090"/>
                </a:solidFill>
              </a:rPr>
              <a:t>)</a:t>
            </a:r>
            <a:endParaRPr lang="fr-FR" sz="2800" dirty="0">
              <a:solidFill>
                <a:srgbClr val="000090"/>
              </a:solidFill>
            </a:endParaRPr>
          </a:p>
        </p:txBody>
      </p:sp>
    </p:spTree>
    <p:extLst>
      <p:ext uri="{BB962C8B-B14F-4D97-AF65-F5344CB8AC3E}">
        <p14:creationId xmlns:p14="http://schemas.microsoft.com/office/powerpoint/2010/main" val="2317996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22519"/>
            <a:ext cx="8229600" cy="608841"/>
          </a:xfrm>
          <a:ln>
            <a:solidFill>
              <a:schemeClr val="tx1"/>
            </a:solidFill>
          </a:ln>
        </p:spPr>
        <p:txBody>
          <a:bodyPr>
            <a:normAutofit/>
          </a:bodyPr>
          <a:lstStyle/>
          <a:p>
            <a:r>
              <a:rPr lang="fr-FR" sz="2400" b="1" dirty="0" smtClean="0"/>
              <a:t>Généalogie des dieux grecs (source : Wikipédia) (1/2)</a:t>
            </a:r>
            <a:endParaRPr lang="fr-FR" sz="2400" b="1" dirty="0"/>
          </a:p>
        </p:txBody>
      </p:sp>
      <p:pic>
        <p:nvPicPr>
          <p:cNvPr id="3" name="Image 2"/>
          <p:cNvPicPr>
            <a:picLocks noChangeAspect="1"/>
          </p:cNvPicPr>
          <p:nvPr/>
        </p:nvPicPr>
        <p:blipFill>
          <a:blip r:embed="rId2"/>
          <a:stretch>
            <a:fillRect/>
          </a:stretch>
        </p:blipFill>
        <p:spPr>
          <a:xfrm>
            <a:off x="0" y="1562100"/>
            <a:ext cx="9144000" cy="3723997"/>
          </a:xfrm>
          <a:prstGeom prst="rect">
            <a:avLst/>
          </a:prstGeom>
        </p:spPr>
      </p:pic>
      <p:sp>
        <p:nvSpPr>
          <p:cNvPr id="9" name="Ellipse 8"/>
          <p:cNvSpPr/>
          <p:nvPr/>
        </p:nvSpPr>
        <p:spPr>
          <a:xfrm>
            <a:off x="2508368" y="1868336"/>
            <a:ext cx="913089" cy="451340"/>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169687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dirty="0" smtClean="0"/>
              <a:t>Généalogie des dieux grecs (source : Wikipédia) (2/2)</a:t>
            </a:r>
            <a:endParaRPr lang="fr-FR" sz="2400" b="1" dirty="0"/>
          </a:p>
        </p:txBody>
      </p:sp>
      <p:pic>
        <p:nvPicPr>
          <p:cNvPr id="3" name="Image 2"/>
          <p:cNvPicPr>
            <a:picLocks noChangeAspect="1"/>
          </p:cNvPicPr>
          <p:nvPr/>
        </p:nvPicPr>
        <p:blipFill rotWithShape="1">
          <a:blip r:embed="rId2"/>
          <a:srcRect l="-1" r="48019" b="64220"/>
          <a:stretch/>
        </p:blipFill>
        <p:spPr>
          <a:xfrm>
            <a:off x="288167" y="1754193"/>
            <a:ext cx="8398633" cy="2770673"/>
          </a:xfrm>
          <a:prstGeom prst="rect">
            <a:avLst/>
          </a:prstGeom>
        </p:spPr>
      </p:pic>
      <p:sp>
        <p:nvSpPr>
          <p:cNvPr id="9" name="Ellipse 8"/>
          <p:cNvSpPr/>
          <p:nvPr/>
        </p:nvSpPr>
        <p:spPr>
          <a:xfrm>
            <a:off x="4798661" y="2518402"/>
            <a:ext cx="1448347" cy="776724"/>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832225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i="1" dirty="0" smtClean="0"/>
              <a:t>La Naissance de Vénus</a:t>
            </a:r>
            <a:r>
              <a:rPr lang="fr-FR" sz="2400" b="1" dirty="0" smtClean="0"/>
              <a:t>, Botticelli (1485)</a:t>
            </a:r>
            <a:endParaRPr lang="fr-FR" sz="2400" b="1" dirty="0"/>
          </a:p>
        </p:txBody>
      </p:sp>
      <p:pic>
        <p:nvPicPr>
          <p:cNvPr id="4" name="Image 3"/>
          <p:cNvPicPr>
            <a:picLocks noChangeAspect="1"/>
          </p:cNvPicPr>
          <p:nvPr/>
        </p:nvPicPr>
        <p:blipFill>
          <a:blip r:embed="rId2"/>
          <a:stretch>
            <a:fillRect/>
          </a:stretch>
        </p:blipFill>
        <p:spPr>
          <a:xfrm>
            <a:off x="136438" y="832960"/>
            <a:ext cx="8871123" cy="5572174"/>
          </a:xfrm>
          <a:prstGeom prst="rect">
            <a:avLst/>
          </a:prstGeom>
        </p:spPr>
      </p:pic>
    </p:spTree>
    <p:extLst>
      <p:ext uri="{BB962C8B-B14F-4D97-AF65-F5344CB8AC3E}">
        <p14:creationId xmlns:p14="http://schemas.microsoft.com/office/powerpoint/2010/main" val="4110165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dirty="0" smtClean="0"/>
              <a:t>Carte du monde grec à l’époque de la guerre du Péloponnèse </a:t>
            </a:r>
            <a:endParaRPr lang="fr-FR" sz="2400" b="1" dirty="0"/>
          </a:p>
        </p:txBody>
      </p:sp>
      <p:pic>
        <p:nvPicPr>
          <p:cNvPr id="3" name="Image 2"/>
          <p:cNvPicPr>
            <a:picLocks noChangeAspect="1"/>
          </p:cNvPicPr>
          <p:nvPr/>
        </p:nvPicPr>
        <p:blipFill>
          <a:blip r:embed="rId3"/>
          <a:stretch>
            <a:fillRect/>
          </a:stretch>
        </p:blipFill>
        <p:spPr>
          <a:xfrm>
            <a:off x="939215" y="850198"/>
            <a:ext cx="7157947" cy="5432279"/>
          </a:xfrm>
          <a:prstGeom prst="rect">
            <a:avLst/>
          </a:prstGeom>
        </p:spPr>
      </p:pic>
      <p:sp>
        <p:nvSpPr>
          <p:cNvPr id="4" name="ZoneTexte 3"/>
          <p:cNvSpPr txBox="1"/>
          <p:nvPr/>
        </p:nvSpPr>
        <p:spPr>
          <a:xfrm>
            <a:off x="1568915" y="6445800"/>
            <a:ext cx="5720670" cy="369332"/>
          </a:xfrm>
          <a:prstGeom prst="rect">
            <a:avLst/>
          </a:prstGeom>
          <a:noFill/>
        </p:spPr>
        <p:txBody>
          <a:bodyPr wrap="square" rtlCol="0">
            <a:spAutoFit/>
          </a:bodyPr>
          <a:lstStyle/>
          <a:p>
            <a:pPr algn="ctr"/>
            <a:r>
              <a:rPr lang="fr-FR" dirty="0"/>
              <a:t>Source : http://</a:t>
            </a:r>
            <a:r>
              <a:rPr lang="fr-FR" dirty="0" err="1"/>
              <a:t>antikforever.com</a:t>
            </a:r>
            <a:r>
              <a:rPr lang="fr-FR" dirty="0"/>
              <a:t>/</a:t>
            </a:r>
          </a:p>
        </p:txBody>
      </p:sp>
    </p:spTree>
    <p:extLst>
      <p:ext uri="{BB962C8B-B14F-4D97-AF65-F5344CB8AC3E}">
        <p14:creationId xmlns:p14="http://schemas.microsoft.com/office/powerpoint/2010/main" val="2383896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74638"/>
            <a:ext cx="8229600" cy="724010"/>
          </a:xfrm>
          <a:ln>
            <a:solidFill>
              <a:schemeClr val="tx1"/>
            </a:solidFill>
          </a:ln>
        </p:spPr>
        <p:txBody>
          <a:bodyPr vert="horz" lIns="91440" tIns="45720" rIns="91440" bIns="45720" rtlCol="0" anchor="ctr">
            <a:normAutofit/>
          </a:bodyPr>
          <a:lstStyle/>
          <a:p>
            <a:r>
              <a:rPr lang="fr-FR" sz="2800" b="1" dirty="0"/>
              <a:t>Le mythe d’Aristophane</a:t>
            </a:r>
          </a:p>
        </p:txBody>
      </p:sp>
      <p:pic>
        <p:nvPicPr>
          <p:cNvPr id="4" name="Discours dAristophan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52747" y="1327935"/>
            <a:ext cx="6551942" cy="4913957"/>
          </a:xfrm>
          <a:prstGeom prst="rect">
            <a:avLst/>
          </a:prstGeom>
        </p:spPr>
      </p:pic>
    </p:spTree>
    <p:extLst>
      <p:ext uri="{BB962C8B-B14F-4D97-AF65-F5344CB8AC3E}">
        <p14:creationId xmlns:p14="http://schemas.microsoft.com/office/powerpoint/2010/main" val="2644444825"/>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8922" y="1125900"/>
            <a:ext cx="8692427" cy="5847754"/>
          </a:xfrm>
          <a:prstGeom prst="rect">
            <a:avLst/>
          </a:prstGeom>
        </p:spPr>
        <p:txBody>
          <a:bodyPr wrap="square">
            <a:spAutoFit/>
          </a:bodyPr>
          <a:lstStyle/>
          <a:p>
            <a:r>
              <a:rPr lang="fr-FR" sz="2200" dirty="0" smtClean="0">
                <a:solidFill>
                  <a:srgbClr val="000090"/>
                </a:solidFill>
              </a:rPr>
              <a:t>« Puis </a:t>
            </a:r>
            <a:r>
              <a:rPr lang="fr-FR" sz="2200" dirty="0">
                <a:solidFill>
                  <a:srgbClr val="000090"/>
                </a:solidFill>
              </a:rPr>
              <a:t>donc qu’il est le fils de </a:t>
            </a:r>
            <a:r>
              <a:rPr lang="fr-FR" sz="2200" dirty="0" err="1">
                <a:solidFill>
                  <a:srgbClr val="000090"/>
                </a:solidFill>
              </a:rPr>
              <a:t>Poros</a:t>
            </a:r>
            <a:r>
              <a:rPr lang="fr-FR" sz="2200" dirty="0">
                <a:solidFill>
                  <a:srgbClr val="000090"/>
                </a:solidFill>
              </a:rPr>
              <a:t> et de </a:t>
            </a:r>
            <a:r>
              <a:rPr lang="fr-FR" sz="2200" dirty="0" err="1">
                <a:solidFill>
                  <a:srgbClr val="000090"/>
                </a:solidFill>
              </a:rPr>
              <a:t>Pénia</a:t>
            </a:r>
            <a:r>
              <a:rPr lang="fr-FR" sz="2200" dirty="0">
                <a:solidFill>
                  <a:srgbClr val="000090"/>
                </a:solidFill>
              </a:rPr>
              <a:t>, Éros se trouve dans la condition que voici. D’abord, il est toujours pauvre, et il s’en faut de beaucoup qu’il soit délicat et beau, comme le croient la plupart des gens. Au contraire, il est rude, malpropre, va-nu-pieds et il n’a de gîte, couchant toujours par terre et à la dure, dormant à la belle étoile sur le pas des portes et sur le bord du chemin, car, puisqu’il tient de sa mère, c’est l’indigence qu’il a en partage. A l’exemple de son père en revanche, il est à l’affût de ce qui est beau et de ce qui est bon, il est viril, résolu, ardent, c’est un chasseur redoutable ; il ne cesse de tramer des ruses, il est passionné de savoir et fertile en expédients, il passe tout son temps à philosopher, c’est un sorcier redoutable, un magicien et un expert. Il faut ajouter que par nature il n’est ni immortel ni mortel. En l’espace d’une même journée, tantôt il est en fleur, plein de vie, tantôt il est mourant ; puis il revient à la vie quand ses expédients réussissent en vertu de la nature qu’il tient de son père ; mais ce que lui procurent ses expédients sans cesse lui échappe ; aussi Éros n’est-il jamais ni dans l’indigence ni dans </a:t>
            </a:r>
            <a:r>
              <a:rPr lang="fr-FR" sz="2200" dirty="0" smtClean="0">
                <a:solidFill>
                  <a:srgbClr val="000090"/>
                </a:solidFill>
              </a:rPr>
              <a:t>l’opulence</a:t>
            </a:r>
            <a:r>
              <a:rPr lang="fr-FR" sz="2200" dirty="0" smtClean="0">
                <a:solidFill>
                  <a:srgbClr val="000090"/>
                </a:solidFill>
              </a:rPr>
              <a:t>. » </a:t>
            </a:r>
            <a:r>
              <a:rPr lang="fr-FR" sz="2200" dirty="0" smtClean="0">
                <a:solidFill>
                  <a:srgbClr val="000090"/>
                </a:solidFill>
              </a:rPr>
              <a:t>(</a:t>
            </a:r>
            <a:r>
              <a:rPr lang="fr-FR" sz="2200" i="1" dirty="0" smtClean="0">
                <a:solidFill>
                  <a:srgbClr val="000090"/>
                </a:solidFill>
              </a:rPr>
              <a:t>Le Banquet</a:t>
            </a:r>
            <a:r>
              <a:rPr lang="fr-FR" sz="2200" dirty="0" smtClean="0">
                <a:solidFill>
                  <a:srgbClr val="000090"/>
                </a:solidFill>
              </a:rPr>
              <a:t>, 203</a:t>
            </a:r>
            <a:r>
              <a:rPr lang="fr-FR" sz="2200" dirty="0">
                <a:solidFill>
                  <a:srgbClr val="000090"/>
                </a:solidFill>
              </a:rPr>
              <a:t>-c-e).</a:t>
            </a:r>
          </a:p>
        </p:txBody>
      </p:sp>
      <p:sp>
        <p:nvSpPr>
          <p:cNvPr id="5" name="Titre 1"/>
          <p:cNvSpPr>
            <a:spLocks noGrp="1"/>
          </p:cNvSpPr>
          <p:nvPr>
            <p:ph type="title"/>
          </p:nvPr>
        </p:nvSpPr>
        <p:spPr>
          <a:xfrm>
            <a:off x="457200" y="274638"/>
            <a:ext cx="8229600" cy="724010"/>
          </a:xfrm>
          <a:ln>
            <a:solidFill>
              <a:schemeClr val="tx1"/>
            </a:solidFill>
          </a:ln>
        </p:spPr>
        <p:txBody>
          <a:bodyPr vert="horz" lIns="91440" tIns="45720" rIns="91440" bIns="45720" rtlCol="0" anchor="ctr">
            <a:normAutofit/>
          </a:bodyPr>
          <a:lstStyle/>
          <a:p>
            <a:r>
              <a:rPr lang="fr-FR" sz="2800" b="1" dirty="0" smtClean="0"/>
              <a:t>Eros, fils de </a:t>
            </a:r>
            <a:r>
              <a:rPr lang="fr-FR" sz="2800" b="1" dirty="0" err="1" smtClean="0"/>
              <a:t>Poros</a:t>
            </a:r>
            <a:r>
              <a:rPr lang="fr-FR" sz="2800" b="1" dirty="0" smtClean="0"/>
              <a:t> et </a:t>
            </a:r>
            <a:r>
              <a:rPr lang="fr-FR" sz="2800" b="1" dirty="0" err="1" smtClean="0"/>
              <a:t>Pénia</a:t>
            </a:r>
            <a:r>
              <a:rPr lang="fr-FR" sz="2800" b="1" dirty="0" smtClean="0"/>
              <a:t>, selon </a:t>
            </a:r>
            <a:r>
              <a:rPr lang="fr-FR" sz="2800" b="1" dirty="0" err="1" smtClean="0"/>
              <a:t>Diotime</a:t>
            </a:r>
            <a:endParaRPr lang="fr-FR" sz="2800" b="1" dirty="0"/>
          </a:p>
        </p:txBody>
      </p:sp>
    </p:spTree>
    <p:extLst>
      <p:ext uri="{BB962C8B-B14F-4D97-AF65-F5344CB8AC3E}">
        <p14:creationId xmlns:p14="http://schemas.microsoft.com/office/powerpoint/2010/main" val="1107863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127458"/>
            <a:ext cx="8229600" cy="747900"/>
          </a:xfrm>
          <a:ln>
            <a:solidFill>
              <a:schemeClr val="tx1"/>
            </a:solidFill>
          </a:ln>
        </p:spPr>
        <p:txBody>
          <a:bodyPr>
            <a:noAutofit/>
          </a:bodyPr>
          <a:lstStyle/>
          <a:p>
            <a:r>
              <a:rPr lang="fr-FR" sz="2400" b="1" dirty="0" smtClean="0"/>
              <a:t>Etapes de la dialectique ascendante de l’éros dans le discours de Socrate (Platon, </a:t>
            </a:r>
            <a:r>
              <a:rPr lang="fr-FR" sz="2400" b="1" i="1" dirty="0" smtClean="0"/>
              <a:t>Le Banquet</a:t>
            </a:r>
            <a:r>
              <a:rPr lang="fr-FR" sz="2400" b="1" dirty="0" smtClean="0"/>
              <a:t>, 210-a-d)</a:t>
            </a:r>
            <a:endParaRPr lang="fr-FR" sz="2400" b="1" dirty="0"/>
          </a:p>
        </p:txBody>
      </p:sp>
      <p:sp>
        <p:nvSpPr>
          <p:cNvPr id="6" name="Rectangle 5"/>
          <p:cNvSpPr/>
          <p:nvPr/>
        </p:nvSpPr>
        <p:spPr>
          <a:xfrm>
            <a:off x="2426925" y="2932007"/>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Les actions et les lois</a:t>
            </a:r>
            <a:endParaRPr lang="fr-FR" sz="2800" b="1" dirty="0"/>
          </a:p>
        </p:txBody>
      </p:sp>
      <p:sp>
        <p:nvSpPr>
          <p:cNvPr id="7" name="Rectangle 6"/>
          <p:cNvSpPr/>
          <p:nvPr/>
        </p:nvSpPr>
        <p:spPr>
          <a:xfrm>
            <a:off x="2424120" y="3912054"/>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Les âmes</a:t>
            </a:r>
            <a:endParaRPr lang="fr-FR" sz="2800" b="1" dirty="0"/>
          </a:p>
        </p:txBody>
      </p:sp>
      <p:sp>
        <p:nvSpPr>
          <p:cNvPr id="8" name="Rectangle 7"/>
          <p:cNvSpPr/>
          <p:nvPr/>
        </p:nvSpPr>
        <p:spPr>
          <a:xfrm>
            <a:off x="2414041" y="4896997"/>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Tous les corps</a:t>
            </a:r>
            <a:endParaRPr lang="fr-FR" sz="2800" b="1" dirty="0"/>
          </a:p>
        </p:txBody>
      </p:sp>
      <p:cxnSp>
        <p:nvCxnSpPr>
          <p:cNvPr id="10" name="Connecteur droit avec flèche 9"/>
          <p:cNvCxnSpPr>
            <a:stCxn id="6" idx="0"/>
            <a:endCxn id="29" idx="2"/>
          </p:cNvCxnSpPr>
          <p:nvPr/>
        </p:nvCxnSpPr>
        <p:spPr>
          <a:xfrm flipH="1" flipV="1">
            <a:off x="4128093" y="2715092"/>
            <a:ext cx="18090" cy="21691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2" name="Connecteur droit avec flèche 11"/>
          <p:cNvCxnSpPr>
            <a:stCxn id="29" idx="0"/>
            <a:endCxn id="30" idx="2"/>
          </p:cNvCxnSpPr>
          <p:nvPr/>
        </p:nvCxnSpPr>
        <p:spPr>
          <a:xfrm flipV="1">
            <a:off x="4128093" y="1710738"/>
            <a:ext cx="5206" cy="26127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Rectangle 15"/>
          <p:cNvSpPr/>
          <p:nvPr/>
        </p:nvSpPr>
        <p:spPr>
          <a:xfrm>
            <a:off x="2414041" y="5835437"/>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Un seul corps</a:t>
            </a:r>
          </a:p>
        </p:txBody>
      </p:sp>
      <p:cxnSp>
        <p:nvCxnSpPr>
          <p:cNvPr id="18" name="Connecteur droit avec flèche 17"/>
          <p:cNvCxnSpPr>
            <a:stCxn id="7" idx="0"/>
            <a:endCxn id="6" idx="2"/>
          </p:cNvCxnSpPr>
          <p:nvPr/>
        </p:nvCxnSpPr>
        <p:spPr>
          <a:xfrm flipV="1">
            <a:off x="4143378" y="3675090"/>
            <a:ext cx="2805" cy="23696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9" name="Rectangle 28"/>
          <p:cNvSpPr/>
          <p:nvPr/>
        </p:nvSpPr>
        <p:spPr>
          <a:xfrm>
            <a:off x="2408835" y="1972009"/>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Les sciences</a:t>
            </a:r>
            <a:endParaRPr lang="fr-FR" sz="2800" b="1" dirty="0"/>
          </a:p>
        </p:txBody>
      </p:sp>
      <p:sp>
        <p:nvSpPr>
          <p:cNvPr id="30" name="Rectangle 29"/>
          <p:cNvSpPr/>
          <p:nvPr/>
        </p:nvSpPr>
        <p:spPr>
          <a:xfrm>
            <a:off x="2414041" y="967655"/>
            <a:ext cx="3438515" cy="7430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fr-FR" sz="2800" b="1" dirty="0" smtClean="0"/>
              <a:t>La science du Beau</a:t>
            </a:r>
            <a:endParaRPr lang="fr-FR" sz="2800" b="1" dirty="0"/>
          </a:p>
        </p:txBody>
      </p:sp>
      <p:cxnSp>
        <p:nvCxnSpPr>
          <p:cNvPr id="45" name="Connecteur droit avec flèche 44"/>
          <p:cNvCxnSpPr>
            <a:stCxn id="8" idx="0"/>
            <a:endCxn id="7" idx="2"/>
          </p:cNvCxnSpPr>
          <p:nvPr/>
        </p:nvCxnSpPr>
        <p:spPr>
          <a:xfrm flipV="1">
            <a:off x="4133299" y="4655137"/>
            <a:ext cx="10079" cy="24186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9" name="Connecteur droit avec flèche 48"/>
          <p:cNvCxnSpPr>
            <a:stCxn id="16" idx="0"/>
            <a:endCxn id="8" idx="2"/>
          </p:cNvCxnSpPr>
          <p:nvPr/>
        </p:nvCxnSpPr>
        <p:spPr>
          <a:xfrm flipV="1">
            <a:off x="4133299" y="5640080"/>
            <a:ext cx="0" cy="19535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0095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dirty="0" smtClean="0"/>
              <a:t>Sculptures d’un silène </a:t>
            </a:r>
            <a:r>
              <a:rPr lang="fr-FR" sz="2400" b="1" dirty="0" smtClean="0"/>
              <a:t>portant Dionysos enfant</a:t>
            </a:r>
            <a:endParaRPr lang="fr-FR" sz="2400" b="1" dirty="0"/>
          </a:p>
        </p:txBody>
      </p:sp>
      <p:pic>
        <p:nvPicPr>
          <p:cNvPr id="5" name="Image 4"/>
          <p:cNvPicPr>
            <a:picLocks noChangeAspect="1"/>
          </p:cNvPicPr>
          <p:nvPr/>
        </p:nvPicPr>
        <p:blipFill>
          <a:blip r:embed="rId2"/>
          <a:stretch>
            <a:fillRect/>
          </a:stretch>
        </p:blipFill>
        <p:spPr>
          <a:xfrm>
            <a:off x="2964091" y="806808"/>
            <a:ext cx="2820580" cy="5545966"/>
          </a:xfrm>
          <a:prstGeom prst="rect">
            <a:avLst/>
          </a:prstGeom>
        </p:spPr>
      </p:pic>
      <p:sp>
        <p:nvSpPr>
          <p:cNvPr id="3" name="ZoneTexte 2"/>
          <p:cNvSpPr txBox="1"/>
          <p:nvPr/>
        </p:nvSpPr>
        <p:spPr>
          <a:xfrm>
            <a:off x="2187943" y="6395461"/>
            <a:ext cx="5379137" cy="369332"/>
          </a:xfrm>
          <a:prstGeom prst="rect">
            <a:avLst/>
          </a:prstGeom>
          <a:noFill/>
        </p:spPr>
        <p:txBody>
          <a:bodyPr wrap="square" rtlCol="0">
            <a:spAutoFit/>
          </a:bodyPr>
          <a:lstStyle/>
          <a:p>
            <a:r>
              <a:rPr lang="fr-FR" dirty="0" smtClean="0"/>
              <a:t>Source : </a:t>
            </a:r>
            <a:r>
              <a:rPr lang="fr-FR" dirty="0" err="1" smtClean="0"/>
              <a:t>https</a:t>
            </a:r>
            <a:r>
              <a:rPr lang="fr-FR" dirty="0"/>
              <a:t>://</a:t>
            </a:r>
            <a:r>
              <a:rPr lang="fr-FR" dirty="0" err="1"/>
              <a:t>fr.wikipedia.org</a:t>
            </a:r>
            <a:r>
              <a:rPr lang="fr-FR" dirty="0"/>
              <a:t>/wiki</a:t>
            </a:r>
            <a:r>
              <a:rPr lang="fr-FR" dirty="0" smtClean="0"/>
              <a:t>/Silène</a:t>
            </a:r>
            <a:endParaRPr lang="fr-FR" dirty="0"/>
          </a:p>
        </p:txBody>
      </p:sp>
    </p:spTree>
    <p:extLst>
      <p:ext uri="{BB962C8B-B14F-4D97-AF65-F5344CB8AC3E}">
        <p14:creationId xmlns:p14="http://schemas.microsoft.com/office/powerpoint/2010/main" val="1978167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74638"/>
            <a:ext cx="8229600" cy="514417"/>
          </a:xfrm>
          <a:ln>
            <a:solidFill>
              <a:schemeClr val="tx1"/>
            </a:solidFill>
          </a:ln>
        </p:spPr>
        <p:txBody>
          <a:bodyPr vert="horz" lIns="91440" tIns="45720" rIns="91440" bIns="45720" rtlCol="0" anchor="ctr">
            <a:normAutofit/>
          </a:bodyPr>
          <a:lstStyle/>
          <a:p>
            <a:r>
              <a:rPr lang="fr-FR" sz="2400" b="1" dirty="0"/>
              <a:t>La honte d’Alcibiade</a:t>
            </a:r>
          </a:p>
        </p:txBody>
      </p:sp>
      <p:sp>
        <p:nvSpPr>
          <p:cNvPr id="4" name="Rectangle 3"/>
          <p:cNvSpPr/>
          <p:nvPr/>
        </p:nvSpPr>
        <p:spPr>
          <a:xfrm>
            <a:off x="457200" y="1184126"/>
            <a:ext cx="8112931" cy="3970318"/>
          </a:xfrm>
          <a:prstGeom prst="rect">
            <a:avLst/>
          </a:prstGeom>
        </p:spPr>
        <p:txBody>
          <a:bodyPr wrap="square">
            <a:spAutoFit/>
          </a:bodyPr>
          <a:lstStyle/>
          <a:p>
            <a:r>
              <a:rPr lang="fr-FR" sz="2800" dirty="0" smtClean="0">
                <a:solidFill>
                  <a:srgbClr val="000090"/>
                </a:solidFill>
              </a:rPr>
              <a:t>« Il </a:t>
            </a:r>
            <a:r>
              <a:rPr lang="fr-FR" sz="2800" dirty="0">
                <a:solidFill>
                  <a:srgbClr val="000090"/>
                </a:solidFill>
              </a:rPr>
              <a:t>est le seul être humain devant qui j’éprouve un sentiment, qu’on ne s’attendrait pas à trouver en moi : éprouver de la honte devant quelqu’un. Il est le seul devant qui j’ai honte. Car il m’est impossible, j’en ai conscience, de ne pas être d’accord avec lui et de dire que je ne dois pas faire ce qu’il me recommande de faire. Mais chaque fois que je le quitte, je cède à l’attrait des honneurs que confère le grand nombre</a:t>
            </a:r>
            <a:r>
              <a:rPr lang="fr-FR" sz="2800" dirty="0" smtClean="0">
                <a:solidFill>
                  <a:srgbClr val="000090"/>
                </a:solidFill>
              </a:rPr>
              <a:t>. »</a:t>
            </a:r>
            <a:r>
              <a:rPr lang="fr-FR" sz="2800" dirty="0">
                <a:solidFill>
                  <a:srgbClr val="000090"/>
                </a:solidFill>
              </a:rPr>
              <a:t> </a:t>
            </a:r>
            <a:r>
              <a:rPr lang="fr-FR" sz="2800" dirty="0" smtClean="0">
                <a:solidFill>
                  <a:srgbClr val="000090"/>
                </a:solidFill>
              </a:rPr>
              <a:t>(</a:t>
            </a:r>
            <a:r>
              <a:rPr lang="fr-FR" sz="2800" i="1" dirty="0" smtClean="0">
                <a:solidFill>
                  <a:srgbClr val="000090"/>
                </a:solidFill>
              </a:rPr>
              <a:t>Le Banquet</a:t>
            </a:r>
            <a:r>
              <a:rPr lang="fr-FR" sz="2800" dirty="0" smtClean="0">
                <a:solidFill>
                  <a:srgbClr val="000090"/>
                </a:solidFill>
              </a:rPr>
              <a:t>, 216b</a:t>
            </a:r>
            <a:r>
              <a:rPr lang="fr-FR" sz="2800" dirty="0" smtClean="0">
                <a:solidFill>
                  <a:srgbClr val="000090"/>
                </a:solidFill>
              </a:rPr>
              <a:t>)</a:t>
            </a:r>
            <a:endParaRPr lang="fr-FR" sz="2800" dirty="0">
              <a:solidFill>
                <a:srgbClr val="000090"/>
              </a:solidFill>
            </a:endParaRPr>
          </a:p>
        </p:txBody>
      </p:sp>
    </p:spTree>
    <p:extLst>
      <p:ext uri="{BB962C8B-B14F-4D97-AF65-F5344CB8AC3E}">
        <p14:creationId xmlns:p14="http://schemas.microsoft.com/office/powerpoint/2010/main" val="7208838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74638"/>
            <a:ext cx="8229600" cy="724010"/>
          </a:xfrm>
          <a:ln>
            <a:solidFill>
              <a:schemeClr val="tx1"/>
            </a:solidFill>
          </a:ln>
        </p:spPr>
        <p:txBody>
          <a:bodyPr vert="horz" lIns="91440" tIns="45720" rIns="91440" bIns="45720" rtlCol="0" anchor="ctr">
            <a:normAutofit/>
          </a:bodyPr>
          <a:lstStyle/>
          <a:p>
            <a:r>
              <a:rPr lang="fr-FR" sz="2400" b="1" dirty="0"/>
              <a:t>Philosophie, tragédie et comédie</a:t>
            </a:r>
          </a:p>
        </p:txBody>
      </p:sp>
      <p:sp>
        <p:nvSpPr>
          <p:cNvPr id="3" name="Rectangle 2"/>
          <p:cNvSpPr/>
          <p:nvPr/>
        </p:nvSpPr>
        <p:spPr>
          <a:xfrm>
            <a:off x="457200" y="1821546"/>
            <a:ext cx="7829348" cy="2677656"/>
          </a:xfrm>
          <a:prstGeom prst="rect">
            <a:avLst/>
          </a:prstGeom>
        </p:spPr>
        <p:txBody>
          <a:bodyPr wrap="square">
            <a:spAutoFit/>
          </a:bodyPr>
          <a:lstStyle/>
          <a:p>
            <a:r>
              <a:rPr lang="fr-FR" sz="2800" dirty="0" smtClean="0">
                <a:solidFill>
                  <a:srgbClr val="000090"/>
                </a:solidFill>
              </a:rPr>
              <a:t>« De </a:t>
            </a:r>
            <a:r>
              <a:rPr lang="fr-FR" sz="2800" dirty="0">
                <a:solidFill>
                  <a:srgbClr val="000090"/>
                </a:solidFill>
              </a:rPr>
              <a:t>cette discussion, </a:t>
            </a:r>
            <a:r>
              <a:rPr lang="fr-FR" sz="2800" dirty="0" err="1">
                <a:solidFill>
                  <a:srgbClr val="000090"/>
                </a:solidFill>
              </a:rPr>
              <a:t>Aristodème</a:t>
            </a:r>
            <a:r>
              <a:rPr lang="fr-FR" sz="2800" dirty="0">
                <a:solidFill>
                  <a:srgbClr val="000090"/>
                </a:solidFill>
              </a:rPr>
              <a:t> disait ne pas se souvenir, car il ne l’avait pas suivie depuis le début, et il avait la tête lourde. En gros cependant, Socrate les forçait à convenir que c’est au même homme qu’il convient de savoir composer des comédies et des tragédies</a:t>
            </a:r>
            <a:r>
              <a:rPr lang="fr-FR" sz="2800" dirty="0" smtClean="0">
                <a:solidFill>
                  <a:srgbClr val="000090"/>
                </a:solidFill>
              </a:rPr>
              <a:t>… » (</a:t>
            </a:r>
            <a:r>
              <a:rPr lang="fr-FR" sz="2800" i="1" dirty="0" smtClean="0">
                <a:solidFill>
                  <a:srgbClr val="000090"/>
                </a:solidFill>
              </a:rPr>
              <a:t>Le Banquet</a:t>
            </a:r>
            <a:r>
              <a:rPr lang="fr-FR" sz="2800" dirty="0" smtClean="0">
                <a:solidFill>
                  <a:srgbClr val="000090"/>
                </a:solidFill>
              </a:rPr>
              <a:t>, 223d</a:t>
            </a:r>
            <a:r>
              <a:rPr lang="fr-FR" sz="2800" dirty="0">
                <a:solidFill>
                  <a:srgbClr val="000090"/>
                </a:solidFill>
              </a:rPr>
              <a:t>). </a:t>
            </a:r>
          </a:p>
        </p:txBody>
      </p:sp>
    </p:spTree>
    <p:extLst>
      <p:ext uri="{BB962C8B-B14F-4D97-AF65-F5344CB8AC3E}">
        <p14:creationId xmlns:p14="http://schemas.microsoft.com/office/powerpoint/2010/main" val="1098610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dirty="0" smtClean="0"/>
              <a:t>Le démon de Socrate (1/2)</a:t>
            </a:r>
            <a:endParaRPr lang="fr-FR" sz="2400" b="1" dirty="0"/>
          </a:p>
        </p:txBody>
      </p:sp>
      <p:sp>
        <p:nvSpPr>
          <p:cNvPr id="3" name="Rectangle 2"/>
          <p:cNvSpPr/>
          <p:nvPr/>
        </p:nvSpPr>
        <p:spPr>
          <a:xfrm>
            <a:off x="678131" y="1906929"/>
            <a:ext cx="7792359" cy="2677656"/>
          </a:xfrm>
          <a:prstGeom prst="rect">
            <a:avLst/>
          </a:prstGeom>
        </p:spPr>
        <p:txBody>
          <a:bodyPr wrap="square">
            <a:spAutoFit/>
          </a:bodyPr>
          <a:lstStyle/>
          <a:p>
            <a:r>
              <a:rPr lang="fr-FR" sz="2800" dirty="0" smtClean="0">
                <a:solidFill>
                  <a:srgbClr val="000090"/>
                </a:solidFill>
              </a:rPr>
              <a:t>« C'est </a:t>
            </a:r>
            <a:r>
              <a:rPr lang="fr-FR" sz="2800" dirty="0">
                <a:solidFill>
                  <a:srgbClr val="000090"/>
                </a:solidFill>
              </a:rPr>
              <a:t>quelque chose qui a commencé dès mon enfance, une certaine voix qui, lorsqu'elle se fait entendre, me détourne de ce que j'allais faire, sans jamais me pousser à agir. Voilà ce qui s'oppose à ce que je me mêle de politique » (Platon, </a:t>
            </a:r>
            <a:r>
              <a:rPr lang="fr-FR" sz="2800" i="1" dirty="0">
                <a:solidFill>
                  <a:srgbClr val="000090"/>
                </a:solidFill>
              </a:rPr>
              <a:t>Apologie de Socrate</a:t>
            </a:r>
            <a:r>
              <a:rPr lang="fr-FR" sz="2800" dirty="0">
                <a:solidFill>
                  <a:srgbClr val="000090"/>
                </a:solidFill>
              </a:rPr>
              <a:t>, 31d</a:t>
            </a:r>
            <a:r>
              <a:rPr lang="fr-FR" sz="2800" dirty="0" smtClean="0">
                <a:solidFill>
                  <a:srgbClr val="000090"/>
                </a:solidFill>
              </a:rPr>
              <a:t>)</a:t>
            </a:r>
            <a:endParaRPr lang="fr-FR" sz="2800" dirty="0">
              <a:solidFill>
                <a:srgbClr val="000090"/>
              </a:solidFill>
            </a:endParaRPr>
          </a:p>
        </p:txBody>
      </p:sp>
    </p:spTree>
    <p:extLst>
      <p:ext uri="{BB962C8B-B14F-4D97-AF65-F5344CB8AC3E}">
        <p14:creationId xmlns:p14="http://schemas.microsoft.com/office/powerpoint/2010/main" val="36230077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86900"/>
            <a:ext cx="8229600" cy="608841"/>
          </a:xfrm>
          <a:ln>
            <a:solidFill>
              <a:schemeClr val="tx1"/>
            </a:solidFill>
          </a:ln>
        </p:spPr>
        <p:txBody>
          <a:bodyPr>
            <a:normAutofit/>
          </a:bodyPr>
          <a:lstStyle/>
          <a:p>
            <a:r>
              <a:rPr lang="fr-FR" sz="2400" b="1" dirty="0" smtClean="0"/>
              <a:t>Le démon de Socrate (2/2)</a:t>
            </a:r>
            <a:endParaRPr lang="fr-FR" sz="2400" b="1" dirty="0"/>
          </a:p>
        </p:txBody>
      </p:sp>
      <p:sp>
        <p:nvSpPr>
          <p:cNvPr id="3" name="Rectangle 2"/>
          <p:cNvSpPr/>
          <p:nvPr/>
        </p:nvSpPr>
        <p:spPr>
          <a:xfrm>
            <a:off x="457200" y="704006"/>
            <a:ext cx="8407841" cy="5847754"/>
          </a:xfrm>
          <a:prstGeom prst="rect">
            <a:avLst/>
          </a:prstGeom>
        </p:spPr>
        <p:txBody>
          <a:bodyPr wrap="square">
            <a:spAutoFit/>
          </a:bodyPr>
          <a:lstStyle/>
          <a:p>
            <a:r>
              <a:rPr lang="fr-FR" sz="2200" dirty="0" smtClean="0">
                <a:solidFill>
                  <a:srgbClr val="000090"/>
                </a:solidFill>
              </a:rPr>
              <a:t>«</a:t>
            </a:r>
            <a:r>
              <a:rPr lang="fr-FR" sz="2200" dirty="0">
                <a:solidFill>
                  <a:srgbClr val="000090"/>
                </a:solidFill>
              </a:rPr>
              <a:t> Apprenez, juges, une chose merveilleuse qui m'est advenue. Mon avertissement coutumier, celui de l'esprit divin, se faisait entendre à moi très fréquemment jusqu'à ce jour et me retenait, même à propos d'actions de peu d'importance, au moment où j'allais faire ce qui n'était pas bon.</a:t>
            </a:r>
          </a:p>
          <a:p>
            <a:r>
              <a:rPr lang="fr-FR" sz="2200" dirty="0">
                <a:solidFill>
                  <a:srgbClr val="000090"/>
                </a:solidFill>
              </a:rPr>
              <a:t>Or [...] ni ce matin, quand je sortais de chez moi, la voix divine ne m'a retenu, ni à l'instant où je montais au tribunal, ni pendant que je parlais, en prévenant ce que j'allais dire.</a:t>
            </a:r>
          </a:p>
          <a:p>
            <a:r>
              <a:rPr lang="fr-FR" sz="2200" dirty="0">
                <a:solidFill>
                  <a:srgbClr val="000090"/>
                </a:solidFill>
              </a:rPr>
              <a:t>Bien souvent pourtant elle m'a fait taire, au beau milieu de mon propos. Mais aujourd'hui, au cours de l'affaire, pas un instant elle ne m'a empêché de faire ou de dire quoi que ce soit. A quoi dois-je l'attribuer ?</a:t>
            </a:r>
          </a:p>
          <a:p>
            <a:r>
              <a:rPr lang="fr-FR" sz="2200" dirty="0">
                <a:solidFill>
                  <a:srgbClr val="000090"/>
                </a:solidFill>
              </a:rPr>
              <a:t>Je vais vous le dire. C'est que, sans doute, ce qui m'arrive est bon pour moi et bien certainement c'est nous qui nous trompons lorsque nous nous figurons que la mort est un mal. Oui, ceci en est pour moi une preuve décisive. Il n'est pas admissible que mon signe ordinaire ne m'eût pas arrêté si ce que j'allais faire n'eût pas été </a:t>
            </a:r>
            <a:r>
              <a:rPr lang="fr-FR" sz="2200" dirty="0" smtClean="0">
                <a:solidFill>
                  <a:srgbClr val="000090"/>
                </a:solidFill>
              </a:rPr>
              <a:t>bon </a:t>
            </a:r>
            <a:r>
              <a:rPr lang="fr-FR" sz="2200" dirty="0">
                <a:solidFill>
                  <a:srgbClr val="000090"/>
                </a:solidFill>
              </a:rPr>
              <a:t>(Platon, </a:t>
            </a:r>
            <a:r>
              <a:rPr lang="fr-FR" sz="2200" i="1" dirty="0">
                <a:solidFill>
                  <a:srgbClr val="000090"/>
                </a:solidFill>
              </a:rPr>
              <a:t>Apologie de Socrate</a:t>
            </a:r>
            <a:r>
              <a:rPr lang="fr-FR" sz="2200" dirty="0">
                <a:solidFill>
                  <a:srgbClr val="000090"/>
                </a:solidFill>
              </a:rPr>
              <a:t> 40a-c)</a:t>
            </a:r>
          </a:p>
        </p:txBody>
      </p:sp>
    </p:spTree>
    <p:extLst>
      <p:ext uri="{BB962C8B-B14F-4D97-AF65-F5344CB8AC3E}">
        <p14:creationId xmlns:p14="http://schemas.microsoft.com/office/powerpoint/2010/main" val="2704574526"/>
      </p:ext>
    </p:extLst>
  </p:cSld>
  <p:clrMapOvr>
    <a:masterClrMapping/>
  </p:clrMapOvr>
</p:sld>
</file>

<file path=ppt/theme/theme1.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3371</TotalTime>
  <Words>435</Words>
  <Application>Microsoft Macintosh PowerPoint</Application>
  <PresentationFormat>Présentation à l'écran (4:3)</PresentationFormat>
  <Paragraphs>90</Paragraphs>
  <Slides>23</Slides>
  <Notes>1</Notes>
  <HiddenSlides>0</HiddenSlides>
  <MMClips>2</MMClips>
  <ScaleCrop>false</ScaleCrop>
  <HeadingPairs>
    <vt:vector size="4" baseType="variant">
      <vt:variant>
        <vt:lpstr>Thème</vt:lpstr>
      </vt:variant>
      <vt:variant>
        <vt:i4>1</vt:i4>
      </vt:variant>
      <vt:variant>
        <vt:lpstr>Titres des diapositives</vt:lpstr>
      </vt:variant>
      <vt:variant>
        <vt:i4>23</vt:i4>
      </vt:variant>
    </vt:vector>
  </HeadingPairs>
  <TitlesOfParts>
    <vt:vector size="24" baseType="lpstr">
      <vt:lpstr>Thème Office</vt:lpstr>
      <vt:lpstr>Cours de français-philosophie : « L’amour »dans le Banquet de Platon</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Schéma de transmission du récit du banquet</vt:lpstr>
      <vt:lpstr>La transmission du savoir : critique socratique du paradigme de la capillarité</vt:lpstr>
      <vt:lpstr>Généalogie des dieux grecs (source : Wikipédia) (1/2)</vt:lpstr>
      <vt:lpstr>Généalogie des dieux grecs (source : Wikipédia) (2/2)</vt:lpstr>
      <vt:lpstr>La Naissance de Vénus, Botticelli (1485)</vt:lpstr>
      <vt:lpstr>Carte du monde grec à l’époque de la guerre du Péloponnèse </vt:lpstr>
      <vt:lpstr>Le mythe d’Aristophane</vt:lpstr>
      <vt:lpstr>Eros, fils de Poros et Pénia, selon Diotime</vt:lpstr>
      <vt:lpstr>Etapes de la dialectique ascendante de l’éros dans le discours de Socrate (Platon, Le Banquet, 210-a-d)</vt:lpstr>
      <vt:lpstr>Sculptures d’un silène portant Dionysos enfant</vt:lpstr>
      <vt:lpstr>La honte d’Alcibiade</vt:lpstr>
      <vt:lpstr>Philosophie, tragédie et comédie</vt:lpstr>
      <vt:lpstr>Le démon de Socrate (1/2)</vt:lpstr>
      <vt:lpstr>Le démon de Socrate (2/2)</vt:lpstr>
    </vt:vector>
  </TitlesOfParts>
  <Company>hL sarl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 de français-philosophie : « L’amour » </dc:title>
  <dc:creator>Michel Weinberg</dc:creator>
  <cp:lastModifiedBy>Judith Toledano</cp:lastModifiedBy>
  <cp:revision>49</cp:revision>
  <dcterms:created xsi:type="dcterms:W3CDTF">2018-08-23T15:44:23Z</dcterms:created>
  <dcterms:modified xsi:type="dcterms:W3CDTF">2019-01-05T11:40:39Z</dcterms:modified>
</cp:coreProperties>
</file>