
<file path=[Content_Types].xml><?xml version="1.0" encoding="utf-8"?>
<Types xmlns="http://schemas.openxmlformats.org/package/2006/content-types">
  <Default Extension="xml" ContentType="application/xml"/>
  <Default Extension="jpeg" ContentType="image/jpeg"/>
  <Default Extension="mp3" ContentType="audio/unknown"/>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60" r:id="rId3"/>
    <p:sldId id="257" r:id="rId4"/>
    <p:sldId id="265" r:id="rId5"/>
    <p:sldId id="266" r:id="rId6"/>
    <p:sldId id="269" r:id="rId7"/>
    <p:sldId id="270" r:id="rId8"/>
    <p:sldId id="261" r:id="rId9"/>
    <p:sldId id="264" r:id="rId10"/>
    <p:sldId id="262" r:id="rId11"/>
    <p:sldId id="258" r:id="rId12"/>
    <p:sldId id="263" r:id="rId13"/>
    <p:sldId id="271" r:id="rId14"/>
    <p:sldId id="272" r:id="rId15"/>
    <p:sldId id="273" r:id="rId16"/>
    <p:sldId id="276" r:id="rId17"/>
    <p:sldId id="275" r:id="rId18"/>
    <p:sldId id="285" r:id="rId19"/>
    <p:sldId id="274" r:id="rId20"/>
    <p:sldId id="277" r:id="rId21"/>
    <p:sldId id="278" r:id="rId22"/>
    <p:sldId id="279" r:id="rId23"/>
    <p:sldId id="280" r:id="rId24"/>
    <p:sldId id="281" r:id="rId25"/>
    <p:sldId id="282" r:id="rId26"/>
    <p:sldId id="259" r:id="rId27"/>
    <p:sldId id="286" r:id="rId28"/>
    <p:sldId id="287" r:id="rId29"/>
    <p:sldId id="283" r:id="rId30"/>
    <p:sldId id="284" r:id="rId31"/>
    <p:sldId id="288" r:id="rId32"/>
    <p:sldId id="268" r:id="rId3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4" d="100"/>
          <a:sy n="144" d="100"/>
        </p:scale>
        <p:origin x="-192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75EA6-E054-924B-A703-6326F34A1FEB}" type="datetimeFigureOut">
              <a:rPr lang="fr-FR" smtClean="0"/>
              <a:t>02/06/19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F8E52-D7BB-724D-8C34-C8943E82A1F5}" type="slidenum">
              <a:rPr lang="fr-FR" smtClean="0"/>
              <a:t>‹#›</a:t>
            </a:fld>
            <a:endParaRPr lang="fr-FR"/>
          </a:p>
        </p:txBody>
      </p:sp>
    </p:spTree>
    <p:extLst>
      <p:ext uri="{BB962C8B-B14F-4D97-AF65-F5344CB8AC3E}">
        <p14:creationId xmlns:p14="http://schemas.microsoft.com/office/powerpoint/2010/main" val="10102235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424357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99537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37661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28600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65352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7A4FA24-F486-BB49-A564-A5D45A89EB71}" type="datetimeFigureOut">
              <a:rPr lang="fr-FR" smtClean="0"/>
              <a:t>02/06/19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67345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7A4FA24-F486-BB49-A564-A5D45A89EB71}" type="datetimeFigureOut">
              <a:rPr lang="fr-FR" smtClean="0"/>
              <a:t>02/06/19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890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7A4FA24-F486-BB49-A564-A5D45A89EB71}" type="datetimeFigureOut">
              <a:rPr lang="fr-FR" smtClean="0"/>
              <a:t>02/06/19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35854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7A4FA24-F486-BB49-A564-A5D45A89EB71}" type="datetimeFigureOut">
              <a:rPr lang="fr-FR" smtClean="0"/>
              <a:t>02/06/19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000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02/06/19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95394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02/06/19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540389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4FA24-F486-BB49-A564-A5D45A89EB71}" type="datetimeFigureOut">
              <a:rPr lang="fr-FR" smtClean="0"/>
              <a:t>02/06/19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B31CA-486E-5E44-A2A0-4BF2A7A6CD0C}" type="slidenum">
              <a:rPr lang="fr-FR" smtClean="0"/>
              <a:t>‹#›</a:t>
            </a:fld>
            <a:endParaRPr lang="fr-FR"/>
          </a:p>
        </p:txBody>
      </p:sp>
    </p:spTree>
    <p:extLst>
      <p:ext uri="{BB962C8B-B14F-4D97-AF65-F5344CB8AC3E}">
        <p14:creationId xmlns:p14="http://schemas.microsoft.com/office/powerpoint/2010/main" val="325725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3.mp4"/><Relationship Id="rId2" Type="http://schemas.openxmlformats.org/officeDocument/2006/relationships/video" Target="../media/media3.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mp3"/><Relationship Id="rId2" Type="http://schemas.openxmlformats.org/officeDocument/2006/relationships/audio" Target="../media/media4.mp3"/></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5.mp4"/><Relationship Id="rId2" Type="http://schemas.openxmlformats.org/officeDocument/2006/relationships/video" Target="../media/media5.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mp3"/><Relationship Id="rId2"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704" y="2078254"/>
            <a:ext cx="8466666" cy="1470025"/>
          </a:xfrm>
        </p:spPr>
        <p:txBody>
          <a:bodyPr>
            <a:normAutofit fontScale="90000"/>
          </a:bodyPr>
          <a:lstStyle/>
          <a:p>
            <a:r>
              <a:rPr lang="fr-FR" dirty="0" smtClean="0"/>
              <a:t>Cours de français-philosophie : « L’amour »</a:t>
            </a:r>
            <a:br>
              <a:rPr lang="fr-FR" dirty="0" smtClean="0"/>
            </a:br>
            <a:r>
              <a:rPr lang="fr-FR" dirty="0" smtClean="0"/>
              <a:t>Shakespeare, </a:t>
            </a:r>
            <a:r>
              <a:rPr lang="fr-FR" i="1" dirty="0" smtClean="0"/>
              <a:t>Le Songe d’une nuit d’été</a:t>
            </a:r>
            <a:endParaRPr lang="fr-FR" i="1" dirty="0"/>
          </a:p>
        </p:txBody>
      </p:sp>
      <p:sp>
        <p:nvSpPr>
          <p:cNvPr id="3" name="Sous-titre 2"/>
          <p:cNvSpPr>
            <a:spLocks noGrp="1"/>
          </p:cNvSpPr>
          <p:nvPr>
            <p:ph type="subTitle" idx="1"/>
          </p:nvPr>
        </p:nvSpPr>
        <p:spPr/>
        <p:txBody>
          <a:bodyPr/>
          <a:lstStyle/>
          <a:p>
            <a:r>
              <a:rPr lang="fr-FR" dirty="0" smtClean="0"/>
              <a:t>Plan du cours</a:t>
            </a:r>
          </a:p>
          <a:p>
            <a:r>
              <a:rPr lang="fr-FR" dirty="0" smtClean="0"/>
              <a:t>Iconographie et citations</a:t>
            </a:r>
          </a:p>
          <a:p>
            <a:endParaRPr lang="fr-FR" i="1" dirty="0"/>
          </a:p>
        </p:txBody>
      </p:sp>
      <p:pic>
        <p:nvPicPr>
          <p:cNvPr id="4" name="Image 3"/>
          <p:cNvPicPr>
            <a:picLocks noChangeAspect="1"/>
          </p:cNvPicPr>
          <p:nvPr/>
        </p:nvPicPr>
        <p:blipFill>
          <a:blip r:embed="rId2"/>
          <a:stretch>
            <a:fillRect/>
          </a:stretch>
        </p:blipFill>
        <p:spPr>
          <a:xfrm>
            <a:off x="1" y="76201"/>
            <a:ext cx="1920634" cy="1477988"/>
          </a:xfrm>
          <a:prstGeom prst="rect">
            <a:avLst/>
          </a:prstGeom>
        </p:spPr>
      </p:pic>
      <p:sp>
        <p:nvSpPr>
          <p:cNvPr id="5" name="Espace réservé du pied de page 5"/>
          <p:cNvSpPr>
            <a:spLocks noGrp="1"/>
          </p:cNvSpPr>
          <p:nvPr>
            <p:ph type="ftr" sz="quarter" idx="11"/>
          </p:nvPr>
        </p:nvSpPr>
        <p:spPr>
          <a:xfrm>
            <a:off x="1500034" y="6248349"/>
            <a:ext cx="6561502" cy="358890"/>
          </a:xfrm>
        </p:spPr>
        <p:txBody>
          <a:bodyPr/>
          <a:lstStyle/>
          <a:p>
            <a:r>
              <a:rPr lang="fr-FR" dirty="0" smtClean="0"/>
              <a:t>Cours de français – CP1 – année 2018-2019 – enseignant : Alexis Weinberg </a:t>
            </a:r>
            <a:endParaRPr lang="fr-FR" i="1" dirty="0" smtClean="0"/>
          </a:p>
        </p:txBody>
      </p:sp>
    </p:spTree>
    <p:extLst>
      <p:ext uri="{BB962C8B-B14F-4D97-AF65-F5344CB8AC3E}">
        <p14:creationId xmlns:p14="http://schemas.microsoft.com/office/powerpoint/2010/main" val="67040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078148"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08789"/>
            <a:ext cx="8229600" cy="694325"/>
          </a:xfrm>
        </p:spPr>
        <p:txBody>
          <a:bodyPr>
            <a:normAutofit fontScale="90000"/>
          </a:bodyPr>
          <a:lstStyle/>
          <a:p>
            <a:r>
              <a:rPr lang="fr-FR" dirty="0" smtClean="0"/>
              <a:t>« Puck », de Joshua Reynolds (1789)</a:t>
            </a:r>
            <a:endParaRPr lang="fr-FR" dirty="0"/>
          </a:p>
        </p:txBody>
      </p:sp>
      <p:pic>
        <p:nvPicPr>
          <p:cNvPr id="4" name="Image 3"/>
          <p:cNvPicPr>
            <a:picLocks noChangeAspect="1"/>
          </p:cNvPicPr>
          <p:nvPr/>
        </p:nvPicPr>
        <p:blipFill>
          <a:blip r:embed="rId2"/>
          <a:stretch>
            <a:fillRect/>
          </a:stretch>
        </p:blipFill>
        <p:spPr>
          <a:xfrm>
            <a:off x="2746961" y="1048431"/>
            <a:ext cx="4265271" cy="5527349"/>
          </a:xfrm>
          <a:prstGeom prst="rect">
            <a:avLst/>
          </a:prstGeom>
        </p:spPr>
      </p:pic>
    </p:spTree>
    <p:extLst>
      <p:ext uri="{BB962C8B-B14F-4D97-AF65-F5344CB8AC3E}">
        <p14:creationId xmlns:p14="http://schemas.microsoft.com/office/powerpoint/2010/main" val="3106357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078148"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a:off x="244591" y="949986"/>
            <a:ext cx="8570148" cy="5582314"/>
          </a:xfrm>
          <a:prstGeom prst="rect">
            <a:avLst/>
          </a:prstGeom>
        </p:spPr>
      </p:pic>
      <p:sp>
        <p:nvSpPr>
          <p:cNvPr id="5" name="Rectangle 4"/>
          <p:cNvSpPr/>
          <p:nvPr/>
        </p:nvSpPr>
        <p:spPr>
          <a:xfrm>
            <a:off x="244591" y="104877"/>
            <a:ext cx="8570148" cy="830997"/>
          </a:xfrm>
          <a:prstGeom prst="rect">
            <a:avLst/>
          </a:prstGeom>
        </p:spPr>
        <p:txBody>
          <a:bodyPr wrap="square">
            <a:spAutoFit/>
          </a:bodyPr>
          <a:lstStyle/>
          <a:p>
            <a:pPr algn="ctr"/>
            <a:r>
              <a:rPr lang="fr-FR" sz="2400" dirty="0" smtClean="0"/>
              <a:t>« La </a:t>
            </a:r>
            <a:r>
              <a:rPr lang="fr-FR" sz="2400" dirty="0"/>
              <a:t>Querelle d'</a:t>
            </a:r>
            <a:r>
              <a:rPr lang="fr-FR" sz="2400" dirty="0" err="1"/>
              <a:t>Obéron</a:t>
            </a:r>
            <a:r>
              <a:rPr lang="fr-FR" sz="2400" dirty="0"/>
              <a:t> et de </a:t>
            </a:r>
            <a:r>
              <a:rPr lang="fr-FR" sz="2400" dirty="0" smtClean="0"/>
              <a:t>Titania » (évoque l’acte II, scène 1) Étude </a:t>
            </a:r>
            <a:r>
              <a:rPr lang="fr-FR" sz="2400" dirty="0"/>
              <a:t>de Joseph Noel </a:t>
            </a:r>
            <a:r>
              <a:rPr lang="fr-FR" sz="2400" dirty="0" err="1"/>
              <a:t>Paton</a:t>
            </a:r>
            <a:r>
              <a:rPr lang="fr-FR" sz="2400" dirty="0"/>
              <a:t> (v. </a:t>
            </a:r>
            <a:r>
              <a:rPr lang="fr-FR" sz="2400"/>
              <a:t>1849</a:t>
            </a:r>
            <a:r>
              <a:rPr lang="fr-FR" sz="2400" smtClean="0"/>
              <a:t>)</a:t>
            </a:r>
            <a:endParaRPr lang="fr-FR" sz="2400" dirty="0"/>
          </a:p>
        </p:txBody>
      </p:sp>
    </p:spTree>
    <p:extLst>
      <p:ext uri="{BB962C8B-B14F-4D97-AF65-F5344CB8AC3E}">
        <p14:creationId xmlns:p14="http://schemas.microsoft.com/office/powerpoint/2010/main" val="176339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225777" y="218196"/>
            <a:ext cx="8645407" cy="1143000"/>
          </a:xfrm>
        </p:spPr>
        <p:txBody>
          <a:bodyPr>
            <a:normAutofit/>
          </a:bodyPr>
          <a:lstStyle/>
          <a:p>
            <a:r>
              <a:rPr lang="fr-FR" sz="2400" dirty="0" smtClean="0"/>
              <a:t>Adaptation télévisuelle de la pièce à la BBC</a:t>
            </a:r>
            <a:r>
              <a:rPr lang="fr-FR" sz="2400" dirty="0"/>
              <a:t>, par Russell </a:t>
            </a:r>
            <a:r>
              <a:rPr lang="fr-FR" sz="2400" dirty="0" err="1"/>
              <a:t>T</a:t>
            </a:r>
            <a:r>
              <a:rPr lang="fr-FR" sz="2400" dirty="0"/>
              <a:t> </a:t>
            </a:r>
            <a:r>
              <a:rPr lang="fr-FR" sz="2400" dirty="0" smtClean="0"/>
              <a:t>Davies (acteur : </a:t>
            </a:r>
            <a:r>
              <a:rPr lang="fr-FR" sz="2400" dirty="0"/>
              <a:t>Hiran </a:t>
            </a:r>
            <a:r>
              <a:rPr lang="fr-FR" sz="2400" dirty="0" err="1" smtClean="0"/>
              <a:t>Abeysekera</a:t>
            </a:r>
            <a:r>
              <a:rPr lang="fr-FR" sz="2400" dirty="0" smtClean="0"/>
              <a:t>)</a:t>
            </a:r>
            <a:endParaRPr lang="fr-FR" sz="2400" dirty="0"/>
          </a:p>
        </p:txBody>
      </p:sp>
      <p:pic>
        <p:nvPicPr>
          <p:cNvPr id="4" name="Image 3"/>
          <p:cNvPicPr>
            <a:picLocks noChangeAspect="1"/>
          </p:cNvPicPr>
          <p:nvPr/>
        </p:nvPicPr>
        <p:blipFill>
          <a:blip r:embed="rId2"/>
          <a:stretch>
            <a:fillRect/>
          </a:stretch>
        </p:blipFill>
        <p:spPr>
          <a:xfrm>
            <a:off x="724370" y="1533406"/>
            <a:ext cx="7817555" cy="4397375"/>
          </a:xfrm>
          <a:prstGeom prst="rect">
            <a:avLst/>
          </a:prstGeom>
        </p:spPr>
      </p:pic>
    </p:spTree>
    <p:extLst>
      <p:ext uri="{BB962C8B-B14F-4D97-AF65-F5344CB8AC3E}">
        <p14:creationId xmlns:p14="http://schemas.microsoft.com/office/powerpoint/2010/main" val="30993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68963" y="621747"/>
            <a:ext cx="7394222" cy="5509200"/>
          </a:xfrm>
          <a:prstGeom prst="rect">
            <a:avLst/>
          </a:prstGeom>
        </p:spPr>
        <p:txBody>
          <a:bodyPr wrap="square">
            <a:spAutoFit/>
          </a:bodyPr>
          <a:lstStyle/>
          <a:p>
            <a:r>
              <a:rPr lang="fr-FR" sz="3200" i="1" dirty="0" smtClean="0">
                <a:solidFill>
                  <a:srgbClr val="000090"/>
                </a:solidFill>
              </a:rPr>
              <a:t>Héléna à Démétrius : «</a:t>
            </a:r>
            <a:r>
              <a:rPr lang="fr-FR" sz="3200" i="1" dirty="0">
                <a:solidFill>
                  <a:srgbClr val="000090"/>
                </a:solidFill>
              </a:rPr>
              <a:t> Je suis votre épagneul : plus vous me battrez et plus je vous cajolerai. Traitez-moi seulement comme votre épagneul : repoussez-moi, frappez-moi, méprisez-moi, abandonnez-moi ; mais laissez-moi au moins vous suivre, tout indigne que je suis. Quelle plus humble place puis-je implorer dans votre amour – place que j’estime hautement, pourtant – que de me voir traitée par vous comme votre chien ? </a:t>
            </a:r>
            <a:r>
              <a:rPr lang="fr-FR" sz="3200" i="1" dirty="0" smtClean="0">
                <a:solidFill>
                  <a:srgbClr val="000090"/>
                </a:solidFill>
              </a:rPr>
              <a:t>» (II, </a:t>
            </a:r>
            <a:r>
              <a:rPr lang="fr-FR" sz="3200" i="1" dirty="0">
                <a:solidFill>
                  <a:srgbClr val="000090"/>
                </a:solidFill>
              </a:rPr>
              <a:t>1</a:t>
            </a:r>
            <a:r>
              <a:rPr lang="fr-FR" sz="3200" i="1" dirty="0" smtClean="0">
                <a:solidFill>
                  <a:srgbClr val="000090"/>
                </a:solidFill>
              </a:rPr>
              <a:t>)</a:t>
            </a:r>
            <a:endParaRPr lang="fr-FR" sz="3200" i="1" dirty="0">
              <a:solidFill>
                <a:srgbClr val="000090"/>
              </a:solidFill>
            </a:endParaRPr>
          </a:p>
        </p:txBody>
      </p:sp>
    </p:spTree>
    <p:extLst>
      <p:ext uri="{BB962C8B-B14F-4D97-AF65-F5344CB8AC3E}">
        <p14:creationId xmlns:p14="http://schemas.microsoft.com/office/powerpoint/2010/main" val="167498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68963" y="1430784"/>
            <a:ext cx="7394222" cy="3539430"/>
          </a:xfrm>
          <a:prstGeom prst="rect">
            <a:avLst/>
          </a:prstGeom>
        </p:spPr>
        <p:txBody>
          <a:bodyPr wrap="square">
            <a:spAutoFit/>
          </a:bodyPr>
          <a:lstStyle/>
          <a:p>
            <a:r>
              <a:rPr lang="fr-FR" sz="3200" i="1" dirty="0" smtClean="0">
                <a:solidFill>
                  <a:srgbClr val="000090"/>
                </a:solidFill>
              </a:rPr>
              <a:t>Hermia : «</a:t>
            </a:r>
            <a:r>
              <a:rPr lang="fr-FR" sz="3200" i="1" dirty="0">
                <a:solidFill>
                  <a:srgbClr val="000090"/>
                </a:solidFill>
              </a:rPr>
              <a:t> Hélas, par pitié ! Quel cauchemar) Regarde, Lysandre, je tremble de peur. J’ai cru qu’un serpent me dévorait le cœur et tu assistais souriant à ce cruel assaut. Lysandre, quoi, il n’est plus là ? Il est parti ; pas un bruit, pas un souffle. » (II, 2</a:t>
            </a:r>
            <a:r>
              <a:rPr lang="fr-FR" sz="3200" i="1" dirty="0" smtClean="0">
                <a:solidFill>
                  <a:srgbClr val="000090"/>
                </a:solidFill>
              </a:rPr>
              <a:t>)</a:t>
            </a:r>
            <a:endParaRPr lang="fr-FR" sz="3200" i="1" dirty="0">
              <a:solidFill>
                <a:srgbClr val="000090"/>
              </a:solidFill>
            </a:endParaRPr>
          </a:p>
        </p:txBody>
      </p:sp>
    </p:spTree>
    <p:extLst>
      <p:ext uri="{BB962C8B-B14F-4D97-AF65-F5344CB8AC3E}">
        <p14:creationId xmlns:p14="http://schemas.microsoft.com/office/powerpoint/2010/main" val="199069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68963" y="1289679"/>
            <a:ext cx="7394222" cy="4524315"/>
          </a:xfrm>
          <a:prstGeom prst="rect">
            <a:avLst/>
          </a:prstGeom>
        </p:spPr>
        <p:txBody>
          <a:bodyPr wrap="square">
            <a:spAutoFit/>
          </a:bodyPr>
          <a:lstStyle/>
          <a:p>
            <a:r>
              <a:rPr lang="fr-FR" sz="3200" i="1" dirty="0" smtClean="0">
                <a:solidFill>
                  <a:srgbClr val="000090"/>
                </a:solidFill>
              </a:rPr>
              <a:t>Bottom : «</a:t>
            </a:r>
            <a:r>
              <a:rPr lang="fr-FR" sz="3200" i="1" dirty="0"/>
              <a:t> </a:t>
            </a:r>
            <a:r>
              <a:rPr lang="fr-FR" sz="3200" i="1" dirty="0">
                <a:solidFill>
                  <a:srgbClr val="000090"/>
                </a:solidFill>
              </a:rPr>
              <a:t>J’ai un moyen de tout arranger. Écris-moi un prologue ; et laisse entendre dans le prologue que nous ne nous ferons aucun mal avec nos épées, et que Pyrame n’est pas tué pour de vrai ; et pour les rassurer tout à fait, dis-leur que moi, Pyrame, je ne suis pas Pyrame, mais Bottom, le tisserand ; cela leur enlèvera toute crainte » (III, 1)</a:t>
            </a:r>
          </a:p>
        </p:txBody>
      </p:sp>
    </p:spTree>
    <p:extLst>
      <p:ext uri="{BB962C8B-B14F-4D97-AF65-F5344CB8AC3E}">
        <p14:creationId xmlns:p14="http://schemas.microsoft.com/office/powerpoint/2010/main" val="1971152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a:off x="2126073" y="793767"/>
            <a:ext cx="4722565" cy="5885496"/>
          </a:xfrm>
          <a:prstGeom prst="rect">
            <a:avLst/>
          </a:prstGeom>
        </p:spPr>
      </p:pic>
      <p:sp>
        <p:nvSpPr>
          <p:cNvPr id="6" name="Titre 1"/>
          <p:cNvSpPr txBox="1">
            <a:spLocks/>
          </p:cNvSpPr>
          <p:nvPr/>
        </p:nvSpPr>
        <p:spPr>
          <a:xfrm>
            <a:off x="2126073" y="105312"/>
            <a:ext cx="5098812" cy="59084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i="1" dirty="0" smtClean="0"/>
              <a:t>Titania </a:t>
            </a:r>
            <a:r>
              <a:rPr lang="fr-FR" sz="2400" i="1" dirty="0" err="1" smtClean="0"/>
              <a:t>adoring</a:t>
            </a:r>
            <a:r>
              <a:rPr lang="fr-FR" sz="2400" i="1" dirty="0" smtClean="0"/>
              <a:t> the </a:t>
            </a:r>
            <a:r>
              <a:rPr lang="fr-FR" sz="2400" i="1" dirty="0" err="1" smtClean="0"/>
              <a:t>Ass-headed</a:t>
            </a:r>
            <a:r>
              <a:rPr lang="fr-FR" sz="2400" i="1" dirty="0" smtClean="0"/>
              <a:t> Bottom</a:t>
            </a:r>
            <a:r>
              <a:rPr lang="fr-FR" sz="2400" dirty="0" smtClean="0"/>
              <a:t>, Henry </a:t>
            </a:r>
            <a:r>
              <a:rPr lang="fr-FR" sz="2400" dirty="0" err="1" smtClean="0"/>
              <a:t>Fuseli</a:t>
            </a:r>
            <a:r>
              <a:rPr lang="fr-FR" sz="2400" dirty="0" smtClean="0"/>
              <a:t>, c. 1790</a:t>
            </a:r>
            <a:endParaRPr lang="fr-FR" sz="2400" dirty="0"/>
          </a:p>
        </p:txBody>
      </p:sp>
    </p:spTree>
    <p:extLst>
      <p:ext uri="{BB962C8B-B14F-4D97-AF65-F5344CB8AC3E}">
        <p14:creationId xmlns:p14="http://schemas.microsoft.com/office/powerpoint/2010/main" val="279674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225777" y="218196"/>
            <a:ext cx="8645407" cy="590841"/>
          </a:xfrm>
        </p:spPr>
        <p:txBody>
          <a:bodyPr>
            <a:normAutofit fontScale="90000"/>
          </a:bodyPr>
          <a:lstStyle/>
          <a:p>
            <a:r>
              <a:rPr lang="fr-FR" sz="2400" dirty="0" smtClean="0"/>
              <a:t>Edwin </a:t>
            </a:r>
            <a:r>
              <a:rPr lang="fr-FR" sz="2400" dirty="0" err="1" smtClean="0"/>
              <a:t>Landseer</a:t>
            </a:r>
            <a:r>
              <a:rPr lang="fr-FR" sz="2400" dirty="0"/>
              <a:t>, </a:t>
            </a:r>
            <a:r>
              <a:rPr lang="fr-FR" sz="2400" i="1" dirty="0"/>
              <a:t>Scène du Songe d'une nuit d'été. Titania et Bottom </a:t>
            </a:r>
            <a:r>
              <a:rPr lang="fr-FR" sz="2400" dirty="0"/>
              <a:t>(1848-1851), National </a:t>
            </a:r>
            <a:r>
              <a:rPr lang="fr-FR" sz="2400" dirty="0" err="1"/>
              <a:t>Gallery</a:t>
            </a:r>
            <a:r>
              <a:rPr lang="fr-FR" sz="2400" dirty="0"/>
              <a:t> of Victoria, Melbourne. </a:t>
            </a:r>
          </a:p>
        </p:txBody>
      </p:sp>
      <p:pic>
        <p:nvPicPr>
          <p:cNvPr id="3" name="Image 2"/>
          <p:cNvPicPr>
            <a:picLocks noChangeAspect="1"/>
          </p:cNvPicPr>
          <p:nvPr/>
        </p:nvPicPr>
        <p:blipFill>
          <a:blip r:embed="rId2"/>
          <a:stretch>
            <a:fillRect/>
          </a:stretch>
        </p:blipFill>
        <p:spPr>
          <a:xfrm>
            <a:off x="225777" y="1083482"/>
            <a:ext cx="8711259" cy="5231292"/>
          </a:xfrm>
          <a:prstGeom prst="rect">
            <a:avLst/>
          </a:prstGeom>
        </p:spPr>
      </p:pic>
    </p:spTree>
    <p:extLst>
      <p:ext uri="{BB962C8B-B14F-4D97-AF65-F5344CB8AC3E}">
        <p14:creationId xmlns:p14="http://schemas.microsoft.com/office/powerpoint/2010/main" val="1608111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2"/>
          <a:stretch>
            <a:fillRect/>
          </a:stretch>
        </p:blipFill>
        <p:spPr>
          <a:xfrm>
            <a:off x="2437832" y="790223"/>
            <a:ext cx="4429572" cy="5854060"/>
          </a:xfrm>
          <a:prstGeom prst="rect">
            <a:avLst/>
          </a:prstGeom>
        </p:spPr>
      </p:pic>
      <p:sp>
        <p:nvSpPr>
          <p:cNvPr id="7" name="Titre 1"/>
          <p:cNvSpPr>
            <a:spLocks noGrp="1"/>
          </p:cNvSpPr>
          <p:nvPr>
            <p:ph type="title"/>
          </p:nvPr>
        </p:nvSpPr>
        <p:spPr>
          <a:xfrm>
            <a:off x="2126072" y="105312"/>
            <a:ext cx="4741331" cy="590841"/>
          </a:xfrm>
        </p:spPr>
        <p:txBody>
          <a:bodyPr>
            <a:normAutofit fontScale="90000"/>
          </a:bodyPr>
          <a:lstStyle/>
          <a:p>
            <a:r>
              <a:rPr lang="fr-FR" sz="2400" dirty="0" smtClean="0"/>
              <a:t>Marc Chagall, </a:t>
            </a:r>
            <a:r>
              <a:rPr lang="fr-FR" sz="2400" i="1" dirty="0" smtClean="0"/>
              <a:t>Songe </a:t>
            </a:r>
            <a:r>
              <a:rPr lang="fr-FR" sz="2400" i="1" dirty="0"/>
              <a:t>d'une nuit d'été</a:t>
            </a:r>
            <a:r>
              <a:rPr lang="fr-FR" sz="2400" dirty="0"/>
              <a:t>, </a:t>
            </a:r>
            <a:r>
              <a:rPr lang="fr-FR" sz="2400" dirty="0" smtClean="0"/>
              <a:t>1939 </a:t>
            </a:r>
            <a:r>
              <a:rPr lang="fr-FR" sz="2400" i="1" dirty="0" smtClean="0"/>
              <a:t>(Musée de Grenoble)</a:t>
            </a:r>
            <a:endParaRPr lang="fr-FR" sz="2400" dirty="0"/>
          </a:p>
        </p:txBody>
      </p:sp>
    </p:spTree>
    <p:extLst>
      <p:ext uri="{BB962C8B-B14F-4D97-AF65-F5344CB8AC3E}">
        <p14:creationId xmlns:p14="http://schemas.microsoft.com/office/powerpoint/2010/main" val="56107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68963" y="1289679"/>
            <a:ext cx="7394222" cy="3046988"/>
          </a:xfrm>
          <a:prstGeom prst="rect">
            <a:avLst/>
          </a:prstGeom>
        </p:spPr>
        <p:txBody>
          <a:bodyPr wrap="square">
            <a:spAutoFit/>
          </a:bodyPr>
          <a:lstStyle/>
          <a:p>
            <a:r>
              <a:rPr lang="fr-FR" sz="3200" i="1" dirty="0" smtClean="0">
                <a:solidFill>
                  <a:srgbClr val="000090"/>
                </a:solidFill>
              </a:rPr>
              <a:t>Titania à Bottom : «</a:t>
            </a:r>
            <a:r>
              <a:rPr lang="fr-FR" sz="3200" i="1" dirty="0">
                <a:solidFill>
                  <a:srgbClr val="000090"/>
                </a:solidFill>
              </a:rPr>
              <a:t> </a:t>
            </a:r>
            <a:r>
              <a:rPr lang="fr-FR" sz="3200" i="1" dirty="0" smtClean="0">
                <a:solidFill>
                  <a:srgbClr val="000090"/>
                </a:solidFill>
              </a:rPr>
              <a:t>Je </a:t>
            </a:r>
            <a:r>
              <a:rPr lang="fr-FR" sz="3200" i="1" dirty="0">
                <a:solidFill>
                  <a:srgbClr val="000090"/>
                </a:solidFill>
              </a:rPr>
              <a:t>t’en prie, aimable mortel, chante encore ; mon oreille est aussi amoureuse de ta voix que mon œil est captivé par ta prestance ; et le pouvoir de ta beauté m’oblige au premier regard à te déclarer, à te jurer que je t’aime. » (III, 1</a:t>
            </a:r>
            <a:r>
              <a:rPr lang="fr-FR" sz="3200" i="1" dirty="0" smtClean="0">
                <a:solidFill>
                  <a:srgbClr val="000090"/>
                </a:solidFill>
              </a:rPr>
              <a:t>)</a:t>
            </a:r>
            <a:endParaRPr lang="fr-FR" sz="3200" i="1" dirty="0">
              <a:solidFill>
                <a:srgbClr val="000090"/>
              </a:solidFill>
            </a:endParaRPr>
          </a:p>
        </p:txBody>
      </p:sp>
    </p:spTree>
    <p:extLst>
      <p:ext uri="{BB962C8B-B14F-4D97-AF65-F5344CB8AC3E}">
        <p14:creationId xmlns:p14="http://schemas.microsoft.com/office/powerpoint/2010/main" val="61746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456" y="30056"/>
            <a:ext cx="8229600" cy="1143000"/>
          </a:xfrm>
        </p:spPr>
        <p:txBody>
          <a:bodyPr>
            <a:normAutofit fontScale="90000"/>
          </a:bodyPr>
          <a:lstStyle/>
          <a:p>
            <a:r>
              <a:rPr lang="fr-FR" dirty="0" smtClean="0"/>
              <a:t>Shakespeare est-il « Shakespeare »?</a:t>
            </a:r>
            <a:endParaRPr lang="fr-FR" dirty="0"/>
          </a:p>
        </p:txBody>
      </p:sp>
      <p:pic>
        <p:nvPicPr>
          <p:cNvPr id="4" name="Image 3"/>
          <p:cNvPicPr>
            <a:picLocks noChangeAspect="1"/>
          </p:cNvPicPr>
          <p:nvPr/>
        </p:nvPicPr>
        <p:blipFill>
          <a:blip r:embed="rId2"/>
          <a:stretch>
            <a:fillRect/>
          </a:stretch>
        </p:blipFill>
        <p:spPr>
          <a:xfrm>
            <a:off x="882221" y="1417638"/>
            <a:ext cx="3677982" cy="5089407"/>
          </a:xfrm>
          <a:prstGeom prst="rect">
            <a:avLst/>
          </a:prstGeom>
        </p:spPr>
      </p:pic>
      <p:sp>
        <p:nvSpPr>
          <p:cNvPr id="5" name="Rectangle 4"/>
          <p:cNvSpPr/>
          <p:nvPr/>
        </p:nvSpPr>
        <p:spPr>
          <a:xfrm>
            <a:off x="4891852" y="2023450"/>
            <a:ext cx="3794948" cy="3416320"/>
          </a:xfrm>
          <a:prstGeom prst="rect">
            <a:avLst/>
          </a:prstGeom>
        </p:spPr>
        <p:txBody>
          <a:bodyPr wrap="square">
            <a:spAutoFit/>
          </a:bodyPr>
          <a:lstStyle/>
          <a:p>
            <a:r>
              <a:rPr lang="fr-FR" dirty="0" smtClean="0"/>
              <a:t>« En </a:t>
            </a:r>
            <a:r>
              <a:rPr lang="fr-FR" dirty="0"/>
              <a:t>mars 2009, le professeur Stanley Wells, président du Shakespeare </a:t>
            </a:r>
            <a:r>
              <a:rPr lang="fr-FR" dirty="0" err="1"/>
              <a:t>Birthplace</a:t>
            </a:r>
            <a:r>
              <a:rPr lang="fr-FR" dirty="0"/>
              <a:t> Trust, dévoile un portrait qu'il présente comme étant le seul portrait connu de Shakespeare réalisé de son </a:t>
            </a:r>
            <a:r>
              <a:rPr lang="fr-FR" dirty="0" smtClean="0"/>
              <a:t>vivant. </a:t>
            </a:r>
            <a:r>
              <a:rPr lang="fr-FR" dirty="0"/>
              <a:t>Ce tableau est connu sous le nom de « portrait </a:t>
            </a:r>
            <a:r>
              <a:rPr lang="fr-FR" dirty="0" err="1"/>
              <a:t>Cobbe</a:t>
            </a:r>
            <a:r>
              <a:rPr lang="fr-FR" dirty="0"/>
              <a:t> » du nom de la famille qui en était originellement propriétaire. Son identification à Shakespeare est loin de faire </a:t>
            </a:r>
            <a:r>
              <a:rPr lang="fr-FR" dirty="0" smtClean="0"/>
              <a:t>l'unanimité » (source : Wikipédia)</a:t>
            </a:r>
            <a:endParaRPr lang="fr-FR" dirty="0"/>
          </a:p>
        </p:txBody>
      </p:sp>
    </p:spTree>
    <p:extLst>
      <p:ext uri="{BB962C8B-B14F-4D97-AF65-F5344CB8AC3E}">
        <p14:creationId xmlns:p14="http://schemas.microsoft.com/office/powerpoint/2010/main" val="897089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68963" y="1289679"/>
            <a:ext cx="7394222" cy="3046988"/>
          </a:xfrm>
          <a:prstGeom prst="rect">
            <a:avLst/>
          </a:prstGeom>
        </p:spPr>
        <p:txBody>
          <a:bodyPr wrap="square">
            <a:spAutoFit/>
          </a:bodyPr>
          <a:lstStyle/>
          <a:p>
            <a:r>
              <a:rPr lang="fr-FR" sz="3200" i="1" dirty="0" smtClean="0">
                <a:solidFill>
                  <a:srgbClr val="000090"/>
                </a:solidFill>
              </a:rPr>
              <a:t>Héléna à Lysandre : «</a:t>
            </a:r>
            <a:r>
              <a:rPr lang="fr-FR" sz="3200" i="1" dirty="0">
                <a:solidFill>
                  <a:srgbClr val="000090"/>
                </a:solidFill>
              </a:rPr>
              <a:t> Pesez des serments avec des serments et vous pèserez le néant ; vos serments à elle et à moi, mis sur les deux plateaux d’une balance, auront même poids : aussi légers que des fables. </a:t>
            </a:r>
            <a:r>
              <a:rPr lang="fr-FR" sz="3200" i="1" dirty="0" smtClean="0">
                <a:solidFill>
                  <a:srgbClr val="000090"/>
                </a:solidFill>
              </a:rPr>
              <a:t>» (III, 2)</a:t>
            </a:r>
            <a:endParaRPr lang="fr-FR" sz="3200" i="1" dirty="0">
              <a:solidFill>
                <a:srgbClr val="000090"/>
              </a:solidFill>
            </a:endParaRPr>
          </a:p>
        </p:txBody>
      </p:sp>
    </p:spTree>
    <p:extLst>
      <p:ext uri="{BB962C8B-B14F-4D97-AF65-F5344CB8AC3E}">
        <p14:creationId xmlns:p14="http://schemas.microsoft.com/office/powerpoint/2010/main" val="3855101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sz="2800" dirty="0" smtClean="0"/>
              <a:t>La dispute d’Hermia et Héléna</a:t>
            </a:r>
            <a:br>
              <a:rPr lang="fr-FR" sz="2800" dirty="0" smtClean="0"/>
            </a:br>
            <a:r>
              <a:rPr lang="fr-FR" sz="2000" dirty="0" err="1" smtClean="0"/>
              <a:t>Director</a:t>
            </a:r>
            <a:r>
              <a:rPr lang="fr-FR" sz="2000" dirty="0" smtClean="0"/>
              <a:t> : </a:t>
            </a:r>
            <a:r>
              <a:rPr lang="fr-FR" sz="2000" dirty="0" err="1"/>
              <a:t>Dominic</a:t>
            </a:r>
            <a:r>
              <a:rPr lang="fr-FR" sz="2000" dirty="0"/>
              <a:t> </a:t>
            </a:r>
            <a:r>
              <a:rPr lang="fr-FR" sz="2000" dirty="0" err="1" smtClean="0"/>
              <a:t>Dromgoole</a:t>
            </a:r>
            <a:r>
              <a:rPr lang="fr-FR" sz="2000" dirty="0" smtClean="0"/>
              <a:t>, </a:t>
            </a:r>
            <a:r>
              <a:rPr lang="fr-FR" sz="2000" dirty="0" err="1"/>
              <a:t>r</a:t>
            </a:r>
            <a:r>
              <a:rPr lang="fr-FR" sz="2000" dirty="0" err="1" smtClean="0"/>
              <a:t>ecorded</a:t>
            </a:r>
            <a:r>
              <a:rPr lang="fr-FR" sz="2000" dirty="0" smtClean="0"/>
              <a:t> </a:t>
            </a:r>
            <a:r>
              <a:rPr lang="fr-FR" sz="2000" dirty="0"/>
              <a:t>live </a:t>
            </a:r>
            <a:r>
              <a:rPr lang="fr-FR" sz="2000" dirty="0" err="1"/>
              <a:t>at</a:t>
            </a:r>
            <a:r>
              <a:rPr lang="fr-FR" sz="2000" dirty="0"/>
              <a:t> </a:t>
            </a:r>
            <a:r>
              <a:rPr lang="fr-FR" sz="2000" dirty="0" err="1"/>
              <a:t>Shakespeare’s</a:t>
            </a:r>
            <a:r>
              <a:rPr lang="fr-FR" sz="2000" dirty="0"/>
              <a:t> Globe, London </a:t>
            </a:r>
            <a:r>
              <a:rPr lang="fr-FR" sz="2000" dirty="0" err="1"/>
              <a:t>June</a:t>
            </a:r>
            <a:r>
              <a:rPr lang="fr-FR" sz="2000" dirty="0"/>
              <a:t> </a:t>
            </a:r>
            <a:r>
              <a:rPr lang="fr-FR" sz="2000" dirty="0" smtClean="0"/>
              <a:t>2013, Helena : Sarah </a:t>
            </a:r>
            <a:r>
              <a:rPr lang="fr-FR" sz="2000" dirty="0" err="1" smtClean="0"/>
              <a:t>MacRae</a:t>
            </a:r>
            <a:r>
              <a:rPr lang="fr-FR" sz="2000" dirty="0" smtClean="0"/>
              <a:t> / Hermia : Olivia Ross</a:t>
            </a:r>
            <a:endParaRPr lang="fr-FR" sz="2000" dirty="0"/>
          </a:p>
        </p:txBody>
      </p:sp>
      <p:pic>
        <p:nvPicPr>
          <p:cNvPr id="4" name="Shakespeare A Midsummer Nights Dream (Shakespeare’s Glob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753297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1185334" y="965610"/>
            <a:ext cx="6970889" cy="4524315"/>
          </a:xfrm>
          <a:prstGeom prst="rect">
            <a:avLst/>
          </a:prstGeom>
        </p:spPr>
        <p:txBody>
          <a:bodyPr wrap="square">
            <a:spAutoFit/>
          </a:bodyPr>
          <a:lstStyle/>
          <a:p>
            <a:r>
              <a:rPr lang="fr-FR" sz="3200" i="1" dirty="0" smtClean="0">
                <a:solidFill>
                  <a:srgbClr val="000090"/>
                </a:solidFill>
              </a:rPr>
              <a:t>«</a:t>
            </a:r>
            <a:r>
              <a:rPr lang="fr-FR" sz="3200" i="1" dirty="0">
                <a:solidFill>
                  <a:srgbClr val="000090"/>
                </a:solidFill>
              </a:rPr>
              <a:t> Le principe du rire et de la sensation carnavalesque du monde qui sont à la base du grotesque détruisent le sérieux unilatéral et toutes les prétentions à une signification et à une inconditionnalité située hors du temps. </a:t>
            </a:r>
            <a:r>
              <a:rPr lang="fr-FR" sz="3200" i="1" dirty="0" smtClean="0">
                <a:solidFill>
                  <a:srgbClr val="000090"/>
                </a:solidFill>
              </a:rPr>
              <a:t>»</a:t>
            </a:r>
            <a:r>
              <a:rPr lang="fr-FR" sz="3200" dirty="0">
                <a:solidFill>
                  <a:srgbClr val="000090"/>
                </a:solidFill>
              </a:rPr>
              <a:t> (Mikhaïl Bakhtine</a:t>
            </a:r>
            <a:r>
              <a:rPr lang="fr-FR" sz="3200" i="1" dirty="0">
                <a:solidFill>
                  <a:srgbClr val="000090"/>
                </a:solidFill>
              </a:rPr>
              <a:t>, François Rabelais et la culture populaire au Moyen Âge et sous la Renaissance</a:t>
            </a:r>
            <a:r>
              <a:rPr lang="fr-FR" sz="3200" dirty="0">
                <a:solidFill>
                  <a:srgbClr val="000090"/>
                </a:solidFill>
              </a:rPr>
              <a:t>)</a:t>
            </a:r>
            <a:r>
              <a:rPr lang="fr-FR" sz="3200" i="1" dirty="0">
                <a:solidFill>
                  <a:srgbClr val="000090"/>
                </a:solidFill>
              </a:rPr>
              <a:t> </a:t>
            </a:r>
          </a:p>
        </p:txBody>
      </p:sp>
    </p:spTree>
    <p:extLst>
      <p:ext uri="{BB962C8B-B14F-4D97-AF65-F5344CB8AC3E}">
        <p14:creationId xmlns:p14="http://schemas.microsoft.com/office/powerpoint/2010/main" val="361925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1185334" y="1746425"/>
            <a:ext cx="6970889" cy="3046988"/>
          </a:xfrm>
          <a:prstGeom prst="rect">
            <a:avLst/>
          </a:prstGeom>
        </p:spPr>
        <p:txBody>
          <a:bodyPr wrap="square">
            <a:spAutoFit/>
          </a:bodyPr>
          <a:lstStyle/>
          <a:p>
            <a:r>
              <a:rPr lang="fr-FR" sz="3200" i="1" dirty="0">
                <a:solidFill>
                  <a:srgbClr val="000090"/>
                </a:solidFill>
              </a:rPr>
              <a:t> « Shakespeare, c’est le drame ; et le drame, qui fond sous un même souffle le grotesque et le sublime, le terrible et le bouffon, la tragédie et la comédie </a:t>
            </a:r>
            <a:r>
              <a:rPr lang="fr-FR" sz="3200" i="1" dirty="0" smtClean="0">
                <a:solidFill>
                  <a:srgbClr val="000090"/>
                </a:solidFill>
              </a:rPr>
              <a:t>»</a:t>
            </a:r>
            <a:r>
              <a:rPr lang="fr-FR" sz="3200" i="1" dirty="0">
                <a:solidFill>
                  <a:srgbClr val="000090"/>
                </a:solidFill>
              </a:rPr>
              <a:t> </a:t>
            </a:r>
            <a:r>
              <a:rPr lang="fr-FR" sz="3200" dirty="0" smtClean="0">
                <a:solidFill>
                  <a:srgbClr val="000090"/>
                </a:solidFill>
              </a:rPr>
              <a:t>Victor Hugo,« </a:t>
            </a:r>
            <a:r>
              <a:rPr lang="fr-FR" sz="3200" dirty="0">
                <a:solidFill>
                  <a:srgbClr val="000090"/>
                </a:solidFill>
              </a:rPr>
              <a:t>Préface » à </a:t>
            </a:r>
            <a:r>
              <a:rPr lang="fr-FR" sz="3200" i="1" dirty="0">
                <a:solidFill>
                  <a:srgbClr val="000090"/>
                </a:solidFill>
              </a:rPr>
              <a:t>Cromwell</a:t>
            </a:r>
            <a:r>
              <a:rPr lang="fr-FR" sz="3200" dirty="0">
                <a:solidFill>
                  <a:srgbClr val="000090"/>
                </a:solidFill>
              </a:rPr>
              <a:t> (1827). </a:t>
            </a:r>
          </a:p>
        </p:txBody>
      </p:sp>
    </p:spTree>
    <p:extLst>
      <p:ext uri="{BB962C8B-B14F-4D97-AF65-F5344CB8AC3E}">
        <p14:creationId xmlns:p14="http://schemas.microsoft.com/office/powerpoint/2010/main" val="1195447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357479" y="1012642"/>
            <a:ext cx="8494888" cy="4832093"/>
          </a:xfrm>
          <a:prstGeom prst="rect">
            <a:avLst/>
          </a:prstGeom>
        </p:spPr>
        <p:txBody>
          <a:bodyPr wrap="square">
            <a:spAutoFit/>
          </a:bodyPr>
          <a:lstStyle/>
          <a:p>
            <a:r>
              <a:rPr lang="fr-FR" sz="2800" i="1" dirty="0" smtClean="0">
                <a:solidFill>
                  <a:srgbClr val="000090"/>
                </a:solidFill>
              </a:rPr>
              <a:t>Bottom : «J’ai </a:t>
            </a:r>
            <a:r>
              <a:rPr lang="fr-FR" sz="2800" i="1" dirty="0">
                <a:solidFill>
                  <a:srgbClr val="000090"/>
                </a:solidFill>
              </a:rPr>
              <a:t>fait un rêve tellement au-delà de la cervelle des hommes qu’elle ne pourrait pas dire ce que c’était et il faudrait être un âne pour essayer d’interpréter ce rêve. Il me semble que j’étais – mais nul ne pourrait dire ce que j’étais ; il me semble que j’étais, il me semble que j’avais, mais il faudrait être un fou bien bigarré pour se proposer de dire ce que je pensais avoir… L’œil de l’homme n’a jamais entendu, l’oreille de l’homme n’a jamais vu, la main de l’homme n’a jamais goûté, la langue de l’homme n’a jamais conçu, ni son cœur jamais raconté ce qu’était mon rêve. </a:t>
            </a:r>
            <a:r>
              <a:rPr lang="fr-FR" sz="2800" i="1" dirty="0" smtClean="0">
                <a:solidFill>
                  <a:srgbClr val="000090"/>
                </a:solidFill>
              </a:rPr>
              <a:t>» (IV, 1)</a:t>
            </a:r>
            <a:endParaRPr lang="fr-FR" sz="2800" i="1" dirty="0">
              <a:solidFill>
                <a:srgbClr val="000090"/>
              </a:solidFill>
            </a:endParaRPr>
          </a:p>
        </p:txBody>
      </p:sp>
    </p:spTree>
    <p:extLst>
      <p:ext uri="{BB962C8B-B14F-4D97-AF65-F5344CB8AC3E}">
        <p14:creationId xmlns:p14="http://schemas.microsoft.com/office/powerpoint/2010/main" val="1504016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272816" y="526815"/>
            <a:ext cx="8673628" cy="5262980"/>
          </a:xfrm>
          <a:prstGeom prst="rect">
            <a:avLst/>
          </a:prstGeom>
        </p:spPr>
        <p:txBody>
          <a:bodyPr wrap="square">
            <a:spAutoFit/>
          </a:bodyPr>
          <a:lstStyle/>
          <a:p>
            <a:r>
              <a:rPr lang="fr-FR" sz="2800" i="1" dirty="0" smtClean="0">
                <a:solidFill>
                  <a:srgbClr val="000090"/>
                </a:solidFill>
              </a:rPr>
              <a:t>Thésée : </a:t>
            </a:r>
            <a:r>
              <a:rPr lang="fr-FR" sz="2800" i="1" dirty="0">
                <a:solidFill>
                  <a:srgbClr val="000090"/>
                </a:solidFill>
              </a:rPr>
              <a:t>« Les amoureux et les fous ont la cervelle si effervescente, la fantaisie si inventive qu'ils conçoivent beaucoup plus de choses que la froide raison n'en peut comprendre. Le fou, l'amoureux et le poète sont farcis d'imagination : l’un voit plus de démons que le vaste enfer n'en peut contenir et c'est le fou. L'amoureux, aussi fou que lui, découvre la beauté d'Hélène sur un front d’une moricaude. Et l’œil  du poète, roulant dans un beau délire, voyage du ciel à la terre et de la terre au ciel. Et comme l'imagination dote d'un corps les choses inconnues, la plume du poète leur trouve des formes et accorde un rien dans l'air une demeure précise et un nom. </a:t>
            </a:r>
            <a:r>
              <a:rPr lang="fr-FR" sz="2800" i="1" dirty="0" smtClean="0">
                <a:solidFill>
                  <a:srgbClr val="000090"/>
                </a:solidFill>
              </a:rPr>
              <a:t>» (V, 1)</a:t>
            </a:r>
            <a:endParaRPr lang="fr-FR" sz="2800" i="1" dirty="0">
              <a:solidFill>
                <a:srgbClr val="000090"/>
              </a:solidFill>
            </a:endParaRPr>
          </a:p>
        </p:txBody>
      </p:sp>
    </p:spTree>
    <p:extLst>
      <p:ext uri="{BB962C8B-B14F-4D97-AF65-F5344CB8AC3E}">
        <p14:creationId xmlns:p14="http://schemas.microsoft.com/office/powerpoint/2010/main" val="2272912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16992"/>
            <a:ext cx="8229600" cy="684918"/>
          </a:xfrm>
        </p:spPr>
        <p:txBody>
          <a:bodyPr>
            <a:normAutofit fontScale="90000"/>
          </a:bodyPr>
          <a:lstStyle/>
          <a:p>
            <a:r>
              <a:rPr lang="fr-FR" dirty="0" smtClean="0"/>
              <a:t>« Marche nuptiale » de Mendelssohn</a:t>
            </a:r>
            <a:endParaRPr lang="fr-FR" dirty="0"/>
          </a:p>
        </p:txBody>
      </p:sp>
      <p:pic>
        <p:nvPicPr>
          <p:cNvPr id="5" name="Mendelssohn - Musique de mariage  Marche Mariag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165600" y="3926652"/>
            <a:ext cx="812800" cy="812800"/>
          </a:xfrm>
        </p:spPr>
      </p:pic>
      <p:sp>
        <p:nvSpPr>
          <p:cNvPr id="4" name="Rectangle 3"/>
          <p:cNvSpPr/>
          <p:nvPr/>
        </p:nvSpPr>
        <p:spPr>
          <a:xfrm>
            <a:off x="630296" y="923822"/>
            <a:ext cx="8056503" cy="2308324"/>
          </a:xfrm>
          <a:prstGeom prst="rect">
            <a:avLst/>
          </a:prstGeom>
        </p:spPr>
        <p:txBody>
          <a:bodyPr wrap="square">
            <a:spAutoFit/>
          </a:bodyPr>
          <a:lstStyle/>
          <a:p>
            <a:r>
              <a:rPr lang="fr-FR" dirty="0" smtClean="0"/>
              <a:t>« Il </a:t>
            </a:r>
            <a:r>
              <a:rPr lang="fr-FR" dirty="0"/>
              <a:t>s'agit du n° 7 du Songe d'une nuit d'été, op. 61 (1843), musique de scène composée pour une reprise, au XIXe siècle, de la comédie féérique de William Shakespeare (1594-1595). Cette marche, écrite pour orchestre par Mendelssohn, a ensuite été utilisée pour le mariage de la princesse Vicky, la fille ainée de la reine Victoria avec le prince Frédéric de Prusse, le 25 janvier 1858. Son utilisation par Erich Wolfgang </a:t>
            </a:r>
            <a:r>
              <a:rPr lang="fr-FR" dirty="0" err="1"/>
              <a:t>Korngold</a:t>
            </a:r>
            <a:r>
              <a:rPr lang="fr-FR" dirty="0"/>
              <a:t> pour la musique du film </a:t>
            </a:r>
            <a:r>
              <a:rPr lang="fr-FR" i="1" dirty="0"/>
              <a:t>Le Songe d'une nuit d'été </a:t>
            </a:r>
            <a:r>
              <a:rPr lang="fr-FR" dirty="0"/>
              <a:t>(1935), l'un des premiers films mis en musique, l'a rendu encore plus </a:t>
            </a:r>
            <a:r>
              <a:rPr lang="fr-FR" dirty="0" smtClean="0"/>
              <a:t>populaire » (Source : Wikipédia)</a:t>
            </a:r>
            <a:endParaRPr lang="fr-FR" dirty="0"/>
          </a:p>
        </p:txBody>
      </p:sp>
    </p:spTree>
    <p:extLst>
      <p:ext uri="{BB962C8B-B14F-4D97-AF65-F5344CB8AC3E}">
        <p14:creationId xmlns:p14="http://schemas.microsoft.com/office/powerpoint/2010/main" val="23196734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216370" y="648370"/>
            <a:ext cx="8720667" cy="5632311"/>
          </a:xfrm>
          <a:prstGeom prst="rect">
            <a:avLst/>
          </a:prstGeom>
        </p:spPr>
        <p:txBody>
          <a:bodyPr wrap="square">
            <a:spAutoFit/>
          </a:bodyPr>
          <a:lstStyle/>
          <a:p>
            <a:r>
              <a:rPr lang="fr-FR" sz="2000" i="1" dirty="0">
                <a:solidFill>
                  <a:srgbClr val="000090"/>
                </a:solidFill>
              </a:rPr>
              <a:t>« Le monde entier est un théâtre,/ Et tous, hommes et femmes, n'en sont que les acteurs;/ Ils ont leurs entrées et leurs sorties,/ Et un homme dans le cours de sa vie joue différents rôles... » (Comme il vous plaira, acte II, scène 7).</a:t>
            </a:r>
          </a:p>
          <a:p>
            <a:endParaRPr lang="fr-FR" sz="2000" i="1" dirty="0" smtClean="0">
              <a:solidFill>
                <a:srgbClr val="000090"/>
              </a:solidFill>
            </a:endParaRPr>
          </a:p>
          <a:p>
            <a:r>
              <a:rPr lang="fr-FR" sz="2000" i="1" dirty="0" smtClean="0">
                <a:solidFill>
                  <a:srgbClr val="000090"/>
                </a:solidFill>
              </a:rPr>
              <a:t>«</a:t>
            </a:r>
            <a:r>
              <a:rPr lang="fr-FR" sz="2000" i="1" dirty="0">
                <a:solidFill>
                  <a:srgbClr val="000090"/>
                </a:solidFill>
              </a:rPr>
              <a:t> Je tiens ce monde pour ce qu'il est : un théâtre où chacun doit jouer son rôle. » (Le Marchand de Venise, acte I, scène 1.</a:t>
            </a:r>
            <a:r>
              <a:rPr lang="fr-FR" sz="2000" i="1" dirty="0" smtClean="0">
                <a:solidFill>
                  <a:srgbClr val="000090"/>
                </a:solidFill>
              </a:rPr>
              <a:t>)</a:t>
            </a:r>
          </a:p>
          <a:p>
            <a:endParaRPr lang="fr-FR" sz="2000" i="1" dirty="0">
              <a:solidFill>
                <a:srgbClr val="000090"/>
              </a:solidFill>
            </a:endParaRPr>
          </a:p>
          <a:p>
            <a:r>
              <a:rPr lang="fr-FR" sz="2000" dirty="0" err="1" smtClean="0">
                <a:solidFill>
                  <a:srgbClr val="000090"/>
                </a:solidFill>
              </a:rPr>
              <a:t>Prospero</a:t>
            </a:r>
            <a:r>
              <a:rPr lang="fr-FR" sz="2000" dirty="0" smtClean="0">
                <a:solidFill>
                  <a:srgbClr val="000090"/>
                </a:solidFill>
              </a:rPr>
              <a:t> </a:t>
            </a:r>
            <a:r>
              <a:rPr lang="fr-FR" sz="2000" dirty="0">
                <a:solidFill>
                  <a:srgbClr val="000090"/>
                </a:solidFill>
              </a:rPr>
              <a:t>dans </a:t>
            </a:r>
            <a:r>
              <a:rPr lang="fr-FR" sz="2000" i="1" dirty="0">
                <a:solidFill>
                  <a:srgbClr val="000090"/>
                </a:solidFill>
              </a:rPr>
              <a:t>La Tempête </a:t>
            </a:r>
            <a:r>
              <a:rPr lang="fr-FR" sz="2000" dirty="0" smtClean="0">
                <a:solidFill>
                  <a:srgbClr val="000090"/>
                </a:solidFill>
              </a:rPr>
              <a:t>: </a:t>
            </a:r>
            <a:r>
              <a:rPr lang="fr-FR" sz="2000" i="1" dirty="0" smtClean="0">
                <a:solidFill>
                  <a:srgbClr val="000090"/>
                </a:solidFill>
              </a:rPr>
              <a:t>«</a:t>
            </a:r>
            <a:r>
              <a:rPr lang="fr-FR" sz="2000" i="1" dirty="0">
                <a:solidFill>
                  <a:srgbClr val="000090"/>
                </a:solidFill>
              </a:rPr>
              <a:t> Nos divertissements sont finis. Ces acteurs, j'eus soin de le dire, étaient tous des esprits : ils se sont dissipés dans l'air, dans l'air subtil. Tout de même que ce fantasme sans assises, les temples solennels et ce grand globe même avec tous ceux qui l'habitent, se dissoudront, s'évanouiront tel ce spectacle incorporel sans laisser derrière eux ne fût-ce qu'un brouillard. </a:t>
            </a:r>
            <a:r>
              <a:rPr lang="fr-FR" sz="2000" i="1" u="sng" dirty="0">
                <a:solidFill>
                  <a:srgbClr val="000090"/>
                </a:solidFill>
              </a:rPr>
              <a:t>Nous sommes de la même étoffe que les songes, et notre vie infime est cernée de sommeil</a:t>
            </a:r>
            <a:r>
              <a:rPr lang="fr-FR" sz="2000" i="1" dirty="0">
                <a:solidFill>
                  <a:srgbClr val="000090"/>
                </a:solidFill>
              </a:rPr>
              <a:t>... » (La Tempête, Acte IV, scène 1).</a:t>
            </a:r>
          </a:p>
          <a:p>
            <a:endParaRPr lang="fr-FR" sz="2000" i="1" dirty="0" smtClean="0">
              <a:solidFill>
                <a:srgbClr val="000090"/>
              </a:solidFill>
            </a:endParaRPr>
          </a:p>
          <a:p>
            <a:r>
              <a:rPr lang="fr-FR" sz="2000" i="1" dirty="0" smtClean="0">
                <a:solidFill>
                  <a:srgbClr val="000090"/>
                </a:solidFill>
              </a:rPr>
              <a:t>«</a:t>
            </a:r>
            <a:r>
              <a:rPr lang="fr-FR" sz="2000" i="1" dirty="0">
                <a:solidFill>
                  <a:srgbClr val="000090"/>
                </a:solidFill>
              </a:rPr>
              <a:t> La vie n'est qu'une ombre en marche, un pauvre acteur / Qui s'agite pendant une heure sur la scène / Et alors on ne l'entend plus ; c'est un récit / Conté par un idiot, plein de son et furie, / Ne signifiant rien. » (Macbeth, acte V, scène 5).</a:t>
            </a:r>
          </a:p>
        </p:txBody>
      </p:sp>
    </p:spTree>
    <p:extLst>
      <p:ext uri="{BB962C8B-B14F-4D97-AF65-F5344CB8AC3E}">
        <p14:creationId xmlns:p14="http://schemas.microsoft.com/office/powerpoint/2010/main" val="45141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978369" y="1202393"/>
            <a:ext cx="7055556" cy="4524315"/>
          </a:xfrm>
          <a:prstGeom prst="rect">
            <a:avLst/>
          </a:prstGeom>
        </p:spPr>
        <p:txBody>
          <a:bodyPr wrap="square">
            <a:spAutoFit/>
          </a:bodyPr>
          <a:lstStyle/>
          <a:p>
            <a:r>
              <a:rPr lang="fr-FR" sz="3200" i="1" dirty="0">
                <a:solidFill>
                  <a:srgbClr val="000090"/>
                </a:solidFill>
              </a:rPr>
              <a:t>« L’amour a le pouvoir de conférer noblesse et beauté aux choses viles et ordinaires qui n’ont aucune valeur. L’amour ne voit pas avec les yeux, mais avec l’âme. Aussi représente-t-on aveugle le Cupidon ailé. Mais l’âme de l’amour n’a pas un grain de jugeote ; des ailes et point d’yeux, c’est l’image même d’une étourderie galopante. » (I, 1)</a:t>
            </a:r>
          </a:p>
        </p:txBody>
      </p:sp>
    </p:spTree>
    <p:extLst>
      <p:ext uri="{BB962C8B-B14F-4D97-AF65-F5344CB8AC3E}">
        <p14:creationId xmlns:p14="http://schemas.microsoft.com/office/powerpoint/2010/main" val="3120738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9785" y="1738202"/>
            <a:ext cx="1740371" cy="461665"/>
          </a:xfrm>
          <a:prstGeom prst="rect">
            <a:avLst/>
          </a:prstGeom>
          <a:solidFill>
            <a:srgbClr val="0000FF"/>
          </a:solidFill>
        </p:spPr>
        <p:txBody>
          <a:bodyPr wrap="square" rtlCol="0">
            <a:spAutoFit/>
          </a:bodyPr>
          <a:lstStyle/>
          <a:p>
            <a:pPr algn="ctr"/>
            <a:r>
              <a:rPr lang="fr-FR" sz="2400" dirty="0" smtClean="0">
                <a:solidFill>
                  <a:schemeClr val="bg2"/>
                </a:solidFill>
              </a:rPr>
              <a:t>Démétrius </a:t>
            </a:r>
          </a:p>
        </p:txBody>
      </p:sp>
      <p:sp>
        <p:nvSpPr>
          <p:cNvPr id="5" name="ZoneTexte 4"/>
          <p:cNvSpPr txBox="1"/>
          <p:nvPr/>
        </p:nvSpPr>
        <p:spPr>
          <a:xfrm>
            <a:off x="5659836" y="3575998"/>
            <a:ext cx="1740371" cy="461665"/>
          </a:xfrm>
          <a:prstGeom prst="rect">
            <a:avLst/>
          </a:prstGeom>
          <a:solidFill>
            <a:srgbClr val="0000FF"/>
          </a:solidFill>
        </p:spPr>
        <p:txBody>
          <a:bodyPr wrap="square" rtlCol="0">
            <a:spAutoFit/>
          </a:bodyPr>
          <a:lstStyle>
            <a:defPPr>
              <a:defRPr lang="fr-FR"/>
            </a:defPPr>
            <a:lvl1pPr algn="ctr">
              <a:defRPr sz="2400">
                <a:solidFill>
                  <a:schemeClr val="bg2"/>
                </a:solidFill>
              </a:defRPr>
            </a:lvl1pPr>
          </a:lstStyle>
          <a:p>
            <a:r>
              <a:rPr lang="fr-FR" dirty="0"/>
              <a:t>Lysandre</a:t>
            </a:r>
          </a:p>
        </p:txBody>
      </p:sp>
      <p:sp>
        <p:nvSpPr>
          <p:cNvPr id="6" name="Rectangle 5"/>
          <p:cNvSpPr/>
          <p:nvPr/>
        </p:nvSpPr>
        <p:spPr>
          <a:xfrm>
            <a:off x="1851502" y="1733964"/>
            <a:ext cx="1062460" cy="461665"/>
          </a:xfrm>
          <a:prstGeom prst="rect">
            <a:avLst/>
          </a:prstGeom>
          <a:solidFill>
            <a:srgbClr val="7F7F7F"/>
          </a:solidFill>
        </p:spPr>
        <p:txBody>
          <a:bodyPr wrap="square" rtlCol="0">
            <a:spAutoFit/>
          </a:bodyPr>
          <a:lstStyle/>
          <a:p>
            <a:pPr algn="ctr"/>
            <a:r>
              <a:rPr lang="fr-FR" sz="2400" dirty="0">
                <a:solidFill>
                  <a:schemeClr val="bg2"/>
                </a:solidFill>
              </a:rPr>
              <a:t>Héléna</a:t>
            </a:r>
          </a:p>
        </p:txBody>
      </p:sp>
      <p:sp>
        <p:nvSpPr>
          <p:cNvPr id="7" name="Rectangle 6"/>
          <p:cNvSpPr/>
          <p:nvPr/>
        </p:nvSpPr>
        <p:spPr>
          <a:xfrm>
            <a:off x="1813180" y="3601862"/>
            <a:ext cx="1100782" cy="461665"/>
          </a:xfrm>
          <a:prstGeom prst="rect">
            <a:avLst/>
          </a:prstGeom>
          <a:solidFill>
            <a:srgbClr val="0000FF"/>
          </a:solidFill>
        </p:spPr>
        <p:txBody>
          <a:bodyPr wrap="square" rtlCol="0">
            <a:spAutoFit/>
          </a:bodyPr>
          <a:lstStyle/>
          <a:p>
            <a:pPr algn="ctr"/>
            <a:r>
              <a:rPr lang="fr-FR" sz="2400" dirty="0">
                <a:solidFill>
                  <a:schemeClr val="bg2"/>
                </a:solidFill>
              </a:rPr>
              <a:t>Hermia</a:t>
            </a:r>
          </a:p>
        </p:txBody>
      </p:sp>
      <p:cxnSp>
        <p:nvCxnSpPr>
          <p:cNvPr id="9" name="Connecteur droit avec flèche 8"/>
          <p:cNvCxnSpPr>
            <a:stCxn id="6" idx="3"/>
            <a:endCxn id="4" idx="1"/>
          </p:cNvCxnSpPr>
          <p:nvPr/>
        </p:nvCxnSpPr>
        <p:spPr>
          <a:xfrm>
            <a:off x="2913962" y="1964797"/>
            <a:ext cx="2555823" cy="423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a:stCxn id="4" idx="2"/>
            <a:endCxn id="7" idx="0"/>
          </p:cNvCxnSpPr>
          <p:nvPr/>
        </p:nvCxnSpPr>
        <p:spPr>
          <a:xfrm flipH="1">
            <a:off x="2363571" y="2199867"/>
            <a:ext cx="3976400" cy="140199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a:stCxn id="7" idx="3"/>
            <a:endCxn id="5" idx="1"/>
          </p:cNvCxnSpPr>
          <p:nvPr/>
        </p:nvCxnSpPr>
        <p:spPr>
          <a:xfrm flipV="1">
            <a:off x="2913962" y="3806831"/>
            <a:ext cx="2745874" cy="25864"/>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21" name="Ellipse 20"/>
          <p:cNvSpPr/>
          <p:nvPr/>
        </p:nvSpPr>
        <p:spPr>
          <a:xfrm>
            <a:off x="4045185" y="1580444"/>
            <a:ext cx="404519" cy="3843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a:t>
            </a:r>
            <a:endParaRPr lang="fr-FR" dirty="0"/>
          </a:p>
        </p:txBody>
      </p:sp>
      <p:sp>
        <p:nvSpPr>
          <p:cNvPr id="22" name="Ellipse 21"/>
          <p:cNvSpPr/>
          <p:nvPr/>
        </p:nvSpPr>
        <p:spPr>
          <a:xfrm>
            <a:off x="4573882" y="2334918"/>
            <a:ext cx="404519" cy="3843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a:t>
            </a:r>
            <a:endParaRPr lang="fr-FR" dirty="0"/>
          </a:p>
        </p:txBody>
      </p:sp>
      <p:sp>
        <p:nvSpPr>
          <p:cNvPr id="23" name="Ellipse 22"/>
          <p:cNvSpPr/>
          <p:nvPr/>
        </p:nvSpPr>
        <p:spPr>
          <a:xfrm>
            <a:off x="4247444" y="3409685"/>
            <a:ext cx="404519" cy="3843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a:t>
            </a:r>
            <a:endParaRPr lang="fr-FR" dirty="0"/>
          </a:p>
        </p:txBody>
      </p:sp>
      <p:sp>
        <p:nvSpPr>
          <p:cNvPr id="24" name="ZoneTexte 23"/>
          <p:cNvSpPr txBox="1"/>
          <p:nvPr/>
        </p:nvSpPr>
        <p:spPr>
          <a:xfrm>
            <a:off x="495771" y="235185"/>
            <a:ext cx="8156222" cy="584776"/>
          </a:xfrm>
          <a:prstGeom prst="rect">
            <a:avLst/>
          </a:prstGeom>
          <a:noFill/>
        </p:spPr>
        <p:txBody>
          <a:bodyPr wrap="square" rtlCol="0">
            <a:spAutoFit/>
          </a:bodyPr>
          <a:lstStyle/>
          <a:p>
            <a:pPr algn="ctr"/>
            <a:r>
              <a:rPr lang="fr-FR" sz="3200" dirty="0" smtClean="0"/>
              <a:t>Fluidité du désir et interchangeabilité des places</a:t>
            </a:r>
            <a:endParaRPr lang="fr-FR" sz="3200" dirty="0"/>
          </a:p>
        </p:txBody>
      </p:sp>
    </p:spTree>
    <p:extLst>
      <p:ext uri="{BB962C8B-B14F-4D97-AF65-F5344CB8AC3E}">
        <p14:creationId xmlns:p14="http://schemas.microsoft.com/office/powerpoint/2010/main" val="2696851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926" y="359307"/>
            <a:ext cx="8918222" cy="619063"/>
          </a:xfrm>
        </p:spPr>
        <p:txBody>
          <a:bodyPr>
            <a:normAutofit fontScale="90000"/>
          </a:bodyPr>
          <a:lstStyle/>
          <a:p>
            <a:r>
              <a:rPr lang="fr-FR" dirty="0" smtClean="0"/>
              <a:t>Distribution symbolique des personnages</a:t>
            </a:r>
            <a:endParaRPr lang="fr-FR" dirty="0"/>
          </a:p>
        </p:txBody>
      </p:sp>
      <p:sp>
        <p:nvSpPr>
          <p:cNvPr id="7" name="ZoneTexte 6"/>
          <p:cNvSpPr txBox="1"/>
          <p:nvPr/>
        </p:nvSpPr>
        <p:spPr>
          <a:xfrm>
            <a:off x="413922" y="2690404"/>
            <a:ext cx="2257777" cy="1200328"/>
          </a:xfrm>
          <a:prstGeom prst="rect">
            <a:avLst/>
          </a:prstGeom>
          <a:noFill/>
        </p:spPr>
        <p:txBody>
          <a:bodyPr wrap="square" rtlCol="0">
            <a:spAutoFit/>
          </a:bodyPr>
          <a:lstStyle/>
          <a:p>
            <a:pPr algn="ctr"/>
            <a:r>
              <a:rPr lang="fr-FR" sz="2400" dirty="0" smtClean="0"/>
              <a:t>Thésée</a:t>
            </a:r>
          </a:p>
          <a:p>
            <a:pPr algn="ctr"/>
            <a:r>
              <a:rPr lang="fr-FR" sz="2400" dirty="0"/>
              <a:t>e</a:t>
            </a:r>
            <a:r>
              <a:rPr lang="fr-FR" sz="2400" dirty="0" smtClean="0"/>
              <a:t>t</a:t>
            </a:r>
          </a:p>
          <a:p>
            <a:pPr algn="ctr"/>
            <a:r>
              <a:rPr lang="fr-FR" sz="2400" dirty="0" smtClean="0"/>
              <a:t>Hyppolita</a:t>
            </a:r>
            <a:endParaRPr lang="fr-FR" sz="2400" dirty="0"/>
          </a:p>
        </p:txBody>
      </p:sp>
      <p:sp>
        <p:nvSpPr>
          <p:cNvPr id="8" name="ZoneTexte 7"/>
          <p:cNvSpPr txBox="1"/>
          <p:nvPr/>
        </p:nvSpPr>
        <p:spPr>
          <a:xfrm>
            <a:off x="2746975" y="2690404"/>
            <a:ext cx="1740371" cy="1200328"/>
          </a:xfrm>
          <a:prstGeom prst="rect">
            <a:avLst/>
          </a:prstGeom>
          <a:noFill/>
        </p:spPr>
        <p:txBody>
          <a:bodyPr wrap="square" rtlCol="0">
            <a:spAutoFit/>
          </a:bodyPr>
          <a:lstStyle/>
          <a:p>
            <a:pPr algn="ctr"/>
            <a:r>
              <a:rPr lang="fr-FR" sz="2400" dirty="0" smtClean="0"/>
              <a:t>Démétrius </a:t>
            </a:r>
          </a:p>
          <a:p>
            <a:pPr algn="ctr"/>
            <a:r>
              <a:rPr lang="fr-FR" sz="2400" dirty="0"/>
              <a:t>e</a:t>
            </a:r>
            <a:r>
              <a:rPr lang="fr-FR" sz="2400" dirty="0" smtClean="0"/>
              <a:t>t</a:t>
            </a:r>
          </a:p>
          <a:p>
            <a:pPr algn="ctr"/>
            <a:r>
              <a:rPr lang="fr-FR" sz="2400" dirty="0" smtClean="0"/>
              <a:t>Héléna</a:t>
            </a:r>
            <a:endParaRPr lang="fr-FR" sz="2400" dirty="0"/>
          </a:p>
        </p:txBody>
      </p:sp>
      <p:sp>
        <p:nvSpPr>
          <p:cNvPr id="9" name="ZoneTexte 8"/>
          <p:cNvSpPr txBox="1"/>
          <p:nvPr/>
        </p:nvSpPr>
        <p:spPr>
          <a:xfrm>
            <a:off x="4178803" y="2694052"/>
            <a:ext cx="1740371" cy="1200328"/>
          </a:xfrm>
          <a:prstGeom prst="rect">
            <a:avLst/>
          </a:prstGeom>
          <a:noFill/>
        </p:spPr>
        <p:txBody>
          <a:bodyPr wrap="square" rtlCol="0">
            <a:spAutoFit/>
          </a:bodyPr>
          <a:lstStyle/>
          <a:p>
            <a:pPr algn="ctr"/>
            <a:r>
              <a:rPr lang="fr-FR" sz="2400" dirty="0" smtClean="0"/>
              <a:t>Lysandre</a:t>
            </a:r>
          </a:p>
          <a:p>
            <a:pPr algn="ctr"/>
            <a:r>
              <a:rPr lang="fr-FR" sz="2400" dirty="0"/>
              <a:t>e</a:t>
            </a:r>
            <a:r>
              <a:rPr lang="fr-FR" sz="2400" dirty="0" smtClean="0"/>
              <a:t>t</a:t>
            </a:r>
          </a:p>
          <a:p>
            <a:pPr algn="ctr"/>
            <a:r>
              <a:rPr lang="fr-FR" sz="2400" dirty="0" smtClean="0"/>
              <a:t>Hermia</a:t>
            </a:r>
            <a:endParaRPr lang="fr-FR" sz="2400" dirty="0"/>
          </a:p>
        </p:txBody>
      </p:sp>
      <p:sp>
        <p:nvSpPr>
          <p:cNvPr id="10" name="ZoneTexte 9"/>
          <p:cNvSpPr txBox="1"/>
          <p:nvPr/>
        </p:nvSpPr>
        <p:spPr>
          <a:xfrm>
            <a:off x="6199501" y="2695940"/>
            <a:ext cx="2214522" cy="1200328"/>
          </a:xfrm>
          <a:prstGeom prst="rect">
            <a:avLst/>
          </a:prstGeom>
          <a:noFill/>
          <a:ln>
            <a:noFill/>
          </a:ln>
        </p:spPr>
        <p:txBody>
          <a:bodyPr wrap="square" rtlCol="0">
            <a:spAutoFit/>
          </a:bodyPr>
          <a:lstStyle/>
          <a:p>
            <a:pPr algn="ctr"/>
            <a:r>
              <a:rPr lang="fr-FR" sz="2400" dirty="0" err="1" smtClean="0"/>
              <a:t>Obéron</a:t>
            </a:r>
            <a:endParaRPr lang="fr-FR" sz="2400" dirty="0" smtClean="0"/>
          </a:p>
          <a:p>
            <a:pPr algn="ctr"/>
            <a:r>
              <a:rPr lang="fr-FR" sz="2400" dirty="0"/>
              <a:t>e</a:t>
            </a:r>
            <a:r>
              <a:rPr lang="fr-FR" sz="2400" dirty="0" smtClean="0"/>
              <a:t>t</a:t>
            </a:r>
          </a:p>
          <a:p>
            <a:pPr algn="ctr"/>
            <a:r>
              <a:rPr lang="fr-FR" sz="2400" dirty="0" err="1"/>
              <a:t>T</a:t>
            </a:r>
            <a:r>
              <a:rPr lang="fr-FR" sz="2400" dirty="0" err="1" smtClean="0"/>
              <a:t>itania</a:t>
            </a:r>
            <a:endParaRPr lang="fr-FR" sz="2400" dirty="0"/>
          </a:p>
        </p:txBody>
      </p:sp>
      <p:sp>
        <p:nvSpPr>
          <p:cNvPr id="26" name="ZoneTexte 25"/>
          <p:cNvSpPr txBox="1"/>
          <p:nvPr/>
        </p:nvSpPr>
        <p:spPr>
          <a:xfrm>
            <a:off x="1370650" y="1509935"/>
            <a:ext cx="3645377" cy="461665"/>
          </a:xfrm>
          <a:prstGeom prst="rect">
            <a:avLst/>
          </a:prstGeom>
          <a:solidFill>
            <a:srgbClr val="FF0000"/>
          </a:solidFill>
        </p:spPr>
        <p:txBody>
          <a:bodyPr wrap="square" rtlCol="0">
            <a:spAutoFit/>
          </a:bodyPr>
          <a:lstStyle/>
          <a:p>
            <a:pPr algn="ctr"/>
            <a:r>
              <a:rPr lang="fr-FR" sz="2400" i="1" dirty="0" smtClean="0">
                <a:solidFill>
                  <a:srgbClr val="FFFFFF"/>
                </a:solidFill>
              </a:rPr>
              <a:t>Humain</a:t>
            </a:r>
            <a:endParaRPr lang="fr-FR" sz="2400" i="1" dirty="0">
              <a:solidFill>
                <a:srgbClr val="FFFFFF"/>
              </a:solidFill>
            </a:endParaRPr>
          </a:p>
        </p:txBody>
      </p:sp>
      <p:sp>
        <p:nvSpPr>
          <p:cNvPr id="27" name="ZoneTexte 26"/>
          <p:cNvSpPr txBox="1"/>
          <p:nvPr/>
        </p:nvSpPr>
        <p:spPr>
          <a:xfrm>
            <a:off x="6397050" y="1517751"/>
            <a:ext cx="2022576" cy="461665"/>
          </a:xfrm>
          <a:prstGeom prst="rect">
            <a:avLst/>
          </a:prstGeom>
          <a:solidFill>
            <a:srgbClr val="0000FF"/>
          </a:solidFill>
        </p:spPr>
        <p:txBody>
          <a:bodyPr wrap="square" rtlCol="0">
            <a:spAutoFit/>
          </a:bodyPr>
          <a:lstStyle/>
          <a:p>
            <a:pPr algn="ctr"/>
            <a:r>
              <a:rPr lang="fr-FR" sz="2400" i="1" dirty="0" smtClean="0">
                <a:solidFill>
                  <a:srgbClr val="FFFFFF"/>
                </a:solidFill>
              </a:rPr>
              <a:t>Merveilleux</a:t>
            </a:r>
            <a:endParaRPr lang="fr-FR" sz="2400" i="1" dirty="0">
              <a:solidFill>
                <a:srgbClr val="FFFFFF"/>
              </a:solidFill>
            </a:endParaRPr>
          </a:p>
        </p:txBody>
      </p:sp>
      <p:sp>
        <p:nvSpPr>
          <p:cNvPr id="28" name="Rectangle 27"/>
          <p:cNvSpPr/>
          <p:nvPr/>
        </p:nvSpPr>
        <p:spPr>
          <a:xfrm>
            <a:off x="413923" y="1981008"/>
            <a:ext cx="5399856" cy="429371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p:cNvSpPr/>
          <p:nvPr/>
        </p:nvSpPr>
        <p:spPr>
          <a:xfrm>
            <a:off x="6086594" y="1981007"/>
            <a:ext cx="2671702" cy="4293711"/>
          </a:xfrm>
          <a:prstGeom prst="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90"/>
              </a:solidFill>
            </a:endParaRPr>
          </a:p>
        </p:txBody>
      </p:sp>
      <p:sp>
        <p:nvSpPr>
          <p:cNvPr id="30" name="ZoneTexte 29"/>
          <p:cNvSpPr txBox="1"/>
          <p:nvPr/>
        </p:nvSpPr>
        <p:spPr>
          <a:xfrm>
            <a:off x="6321794" y="4619936"/>
            <a:ext cx="2214522" cy="1200328"/>
          </a:xfrm>
          <a:prstGeom prst="rect">
            <a:avLst/>
          </a:prstGeom>
          <a:noFill/>
          <a:ln>
            <a:noFill/>
          </a:ln>
        </p:spPr>
        <p:txBody>
          <a:bodyPr wrap="square" rtlCol="0">
            <a:spAutoFit/>
          </a:bodyPr>
          <a:lstStyle/>
          <a:p>
            <a:pPr algn="ctr"/>
            <a:r>
              <a:rPr lang="fr-FR" sz="2400" dirty="0" smtClean="0"/>
              <a:t>Puck</a:t>
            </a:r>
          </a:p>
          <a:p>
            <a:pPr algn="ctr"/>
            <a:endParaRPr lang="fr-FR" sz="2400" dirty="0" smtClean="0"/>
          </a:p>
          <a:p>
            <a:pPr algn="ctr"/>
            <a:r>
              <a:rPr lang="fr-FR" sz="2400" dirty="0" smtClean="0"/>
              <a:t>Les autres elfes</a:t>
            </a:r>
            <a:endParaRPr lang="fr-FR" sz="2400" dirty="0"/>
          </a:p>
        </p:txBody>
      </p:sp>
      <p:sp>
        <p:nvSpPr>
          <p:cNvPr id="31" name="Rectangle 30"/>
          <p:cNvSpPr/>
          <p:nvPr/>
        </p:nvSpPr>
        <p:spPr>
          <a:xfrm>
            <a:off x="686741" y="2646946"/>
            <a:ext cx="7676444" cy="1668979"/>
          </a:xfrm>
          <a:prstGeom prst="rect">
            <a:avLst/>
          </a:prstGeom>
          <a:noFill/>
          <a:ln w="38100"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4336802" y="2173490"/>
            <a:ext cx="2389481" cy="461665"/>
          </a:xfrm>
          <a:prstGeom prst="rect">
            <a:avLst/>
          </a:prstGeom>
          <a:solidFill>
            <a:schemeClr val="bg1">
              <a:lumMod val="50000"/>
            </a:schemeClr>
          </a:solidFill>
        </p:spPr>
        <p:txBody>
          <a:bodyPr wrap="square" rtlCol="0">
            <a:spAutoFit/>
          </a:bodyPr>
          <a:lstStyle/>
          <a:p>
            <a:pPr algn="ctr"/>
            <a:r>
              <a:rPr lang="fr-FR" sz="2400" i="1" dirty="0" smtClean="0">
                <a:solidFill>
                  <a:schemeClr val="bg1"/>
                </a:solidFill>
              </a:rPr>
              <a:t>Les couples</a:t>
            </a:r>
            <a:endParaRPr lang="fr-FR" sz="2400" i="1" dirty="0">
              <a:solidFill>
                <a:schemeClr val="bg1"/>
              </a:solidFill>
            </a:endParaRPr>
          </a:p>
        </p:txBody>
      </p:sp>
      <p:sp>
        <p:nvSpPr>
          <p:cNvPr id="33" name="Rectangle à coins arrondis 32"/>
          <p:cNvSpPr/>
          <p:nvPr/>
        </p:nvSpPr>
        <p:spPr>
          <a:xfrm>
            <a:off x="809036" y="2722273"/>
            <a:ext cx="1486370" cy="1313481"/>
          </a:xfrm>
          <a:prstGeom prst="roundRect">
            <a:avLst/>
          </a:prstGeom>
          <a:noFill/>
          <a:ln w="19050"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6530621" y="2722273"/>
            <a:ext cx="1486370" cy="1313481"/>
          </a:xfrm>
          <a:prstGeom prst="roundRect">
            <a:avLst/>
          </a:prstGeom>
          <a:noFill/>
          <a:ln w="19050"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ZoneTexte 34"/>
          <p:cNvSpPr txBox="1"/>
          <p:nvPr/>
        </p:nvSpPr>
        <p:spPr>
          <a:xfrm>
            <a:off x="2408280" y="4619936"/>
            <a:ext cx="2464753" cy="1569660"/>
          </a:xfrm>
          <a:prstGeom prst="rect">
            <a:avLst/>
          </a:prstGeom>
          <a:noFill/>
          <a:ln>
            <a:noFill/>
          </a:ln>
        </p:spPr>
        <p:txBody>
          <a:bodyPr wrap="square" rtlCol="0">
            <a:spAutoFit/>
          </a:bodyPr>
          <a:lstStyle/>
          <a:p>
            <a:pPr algn="ctr"/>
            <a:r>
              <a:rPr lang="fr-FR" sz="2400" dirty="0" smtClean="0"/>
              <a:t>Les quatre artisans / acteurs</a:t>
            </a:r>
          </a:p>
          <a:p>
            <a:pPr algn="ctr"/>
            <a:r>
              <a:rPr lang="fr-FR" sz="2400" dirty="0" smtClean="0"/>
              <a:t>dont </a:t>
            </a:r>
            <a:r>
              <a:rPr lang="fr-FR" sz="2400" dirty="0" err="1" smtClean="0"/>
              <a:t>Buttom</a:t>
            </a:r>
            <a:r>
              <a:rPr lang="fr-FR" sz="2400" dirty="0" smtClean="0"/>
              <a:t> (Navette)</a:t>
            </a:r>
            <a:endParaRPr lang="fr-FR" sz="2400" dirty="0"/>
          </a:p>
        </p:txBody>
      </p:sp>
      <p:cxnSp>
        <p:nvCxnSpPr>
          <p:cNvPr id="37" name="Connecteur droit avec flèche 36"/>
          <p:cNvCxnSpPr/>
          <p:nvPr/>
        </p:nvCxnSpPr>
        <p:spPr>
          <a:xfrm flipH="1">
            <a:off x="4534389" y="3791162"/>
            <a:ext cx="2191894" cy="1854131"/>
          </a:xfrm>
          <a:prstGeom prst="straightConnector1">
            <a:avLst/>
          </a:prstGeom>
          <a:ln w="38100"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flipH="1">
            <a:off x="4054593" y="3104421"/>
            <a:ext cx="432753" cy="498592"/>
          </a:xfrm>
          <a:prstGeom prst="straightConnector1">
            <a:avLst/>
          </a:prstGeom>
          <a:ln w="38100"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709347" y="2110895"/>
            <a:ext cx="1589827" cy="461665"/>
          </a:xfrm>
          <a:prstGeom prst="rect">
            <a:avLst/>
          </a:prstGeom>
        </p:spPr>
        <p:txBody>
          <a:bodyPr wrap="square">
            <a:spAutoFit/>
          </a:bodyPr>
          <a:lstStyle/>
          <a:p>
            <a:pPr lvl="0" algn="ctr"/>
            <a:r>
              <a:rPr lang="fr-FR" sz="2400" dirty="0" smtClean="0">
                <a:solidFill>
                  <a:prstClr val="black"/>
                </a:solidFill>
              </a:rPr>
              <a:t>Egée</a:t>
            </a:r>
            <a:endParaRPr lang="fr-FR" sz="2400" dirty="0">
              <a:solidFill>
                <a:prstClr val="black"/>
              </a:solidFill>
            </a:endParaRPr>
          </a:p>
        </p:txBody>
      </p:sp>
      <p:sp>
        <p:nvSpPr>
          <p:cNvPr id="3" name="Ellipse 2"/>
          <p:cNvSpPr/>
          <p:nvPr/>
        </p:nvSpPr>
        <p:spPr>
          <a:xfrm>
            <a:off x="3424295" y="5428049"/>
            <a:ext cx="1081865" cy="420436"/>
          </a:xfrm>
          <a:prstGeom prst="ellipse">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6777113" y="4619936"/>
            <a:ext cx="1268099" cy="504444"/>
          </a:xfrm>
          <a:prstGeom prst="ellipse">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0083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9785" y="1738202"/>
            <a:ext cx="1740371" cy="461665"/>
          </a:xfrm>
          <a:prstGeom prst="rect">
            <a:avLst/>
          </a:prstGeom>
          <a:solidFill>
            <a:srgbClr val="0000FF"/>
          </a:solidFill>
        </p:spPr>
        <p:txBody>
          <a:bodyPr wrap="square" rtlCol="0">
            <a:spAutoFit/>
          </a:bodyPr>
          <a:lstStyle/>
          <a:p>
            <a:pPr algn="ctr"/>
            <a:r>
              <a:rPr lang="fr-FR" sz="2400" dirty="0" smtClean="0">
                <a:solidFill>
                  <a:schemeClr val="bg2"/>
                </a:solidFill>
              </a:rPr>
              <a:t>Démétrius </a:t>
            </a:r>
          </a:p>
        </p:txBody>
      </p:sp>
      <p:sp>
        <p:nvSpPr>
          <p:cNvPr id="5" name="ZoneTexte 4"/>
          <p:cNvSpPr txBox="1"/>
          <p:nvPr/>
        </p:nvSpPr>
        <p:spPr>
          <a:xfrm>
            <a:off x="5659836" y="3575998"/>
            <a:ext cx="1740371" cy="461665"/>
          </a:xfrm>
          <a:prstGeom prst="rect">
            <a:avLst/>
          </a:prstGeom>
          <a:solidFill>
            <a:srgbClr val="0000FF"/>
          </a:solidFill>
        </p:spPr>
        <p:txBody>
          <a:bodyPr wrap="square" rtlCol="0">
            <a:spAutoFit/>
          </a:bodyPr>
          <a:lstStyle>
            <a:defPPr>
              <a:defRPr lang="fr-FR"/>
            </a:defPPr>
            <a:lvl1pPr algn="ctr">
              <a:defRPr sz="2400">
                <a:solidFill>
                  <a:schemeClr val="bg2"/>
                </a:solidFill>
              </a:defRPr>
            </a:lvl1pPr>
          </a:lstStyle>
          <a:p>
            <a:r>
              <a:rPr lang="fr-FR" dirty="0"/>
              <a:t>Lysandre</a:t>
            </a:r>
          </a:p>
        </p:txBody>
      </p:sp>
      <p:sp>
        <p:nvSpPr>
          <p:cNvPr id="6" name="Rectangle 5"/>
          <p:cNvSpPr/>
          <p:nvPr/>
        </p:nvSpPr>
        <p:spPr>
          <a:xfrm>
            <a:off x="1851502" y="1733964"/>
            <a:ext cx="1062460" cy="461665"/>
          </a:xfrm>
          <a:prstGeom prst="rect">
            <a:avLst/>
          </a:prstGeom>
          <a:solidFill>
            <a:srgbClr val="0000FF"/>
          </a:solidFill>
        </p:spPr>
        <p:txBody>
          <a:bodyPr wrap="square" rtlCol="0">
            <a:spAutoFit/>
          </a:bodyPr>
          <a:lstStyle/>
          <a:p>
            <a:pPr algn="ctr"/>
            <a:r>
              <a:rPr lang="fr-FR" sz="2400" dirty="0">
                <a:solidFill>
                  <a:schemeClr val="bg2"/>
                </a:solidFill>
              </a:rPr>
              <a:t>Héléna</a:t>
            </a:r>
          </a:p>
        </p:txBody>
      </p:sp>
      <p:sp>
        <p:nvSpPr>
          <p:cNvPr id="7" name="Rectangle 6"/>
          <p:cNvSpPr/>
          <p:nvPr/>
        </p:nvSpPr>
        <p:spPr>
          <a:xfrm>
            <a:off x="1813180" y="3601862"/>
            <a:ext cx="1100782" cy="461665"/>
          </a:xfrm>
          <a:prstGeom prst="rect">
            <a:avLst/>
          </a:prstGeom>
          <a:solidFill>
            <a:srgbClr val="7F7F7F"/>
          </a:solidFill>
        </p:spPr>
        <p:txBody>
          <a:bodyPr wrap="square" rtlCol="0">
            <a:spAutoFit/>
          </a:bodyPr>
          <a:lstStyle/>
          <a:p>
            <a:pPr algn="ctr"/>
            <a:r>
              <a:rPr lang="fr-FR" sz="2400" dirty="0">
                <a:solidFill>
                  <a:schemeClr val="bg2"/>
                </a:solidFill>
              </a:rPr>
              <a:t>Hermia</a:t>
            </a:r>
          </a:p>
        </p:txBody>
      </p:sp>
      <p:cxnSp>
        <p:nvCxnSpPr>
          <p:cNvPr id="9" name="Connecteur droit avec flèche 8"/>
          <p:cNvCxnSpPr>
            <a:stCxn id="4" idx="1"/>
            <a:endCxn id="6" idx="3"/>
          </p:cNvCxnSpPr>
          <p:nvPr/>
        </p:nvCxnSpPr>
        <p:spPr>
          <a:xfrm flipH="1" flipV="1">
            <a:off x="2913962" y="1964797"/>
            <a:ext cx="2555823" cy="423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5" idx="0"/>
            <a:endCxn id="6" idx="2"/>
          </p:cNvCxnSpPr>
          <p:nvPr/>
        </p:nvCxnSpPr>
        <p:spPr>
          <a:xfrm flipH="1" flipV="1">
            <a:off x="2382732" y="2195629"/>
            <a:ext cx="4147290" cy="138036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Ellipse 12"/>
          <p:cNvSpPr/>
          <p:nvPr/>
        </p:nvSpPr>
        <p:spPr>
          <a:xfrm>
            <a:off x="4646636" y="2632987"/>
            <a:ext cx="404519" cy="38435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2</a:t>
            </a:r>
          </a:p>
        </p:txBody>
      </p:sp>
      <p:cxnSp>
        <p:nvCxnSpPr>
          <p:cNvPr id="15" name="Connecteur droit avec flèche 14"/>
          <p:cNvCxnSpPr>
            <a:endCxn id="5" idx="1"/>
          </p:cNvCxnSpPr>
          <p:nvPr/>
        </p:nvCxnSpPr>
        <p:spPr>
          <a:xfrm flipV="1">
            <a:off x="2913962" y="3806831"/>
            <a:ext cx="2745874" cy="2536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Ellipse 15"/>
          <p:cNvSpPr/>
          <p:nvPr/>
        </p:nvSpPr>
        <p:spPr>
          <a:xfrm>
            <a:off x="4153356" y="3449670"/>
            <a:ext cx="404519" cy="38435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2</a:t>
            </a:r>
          </a:p>
        </p:txBody>
      </p:sp>
      <p:sp>
        <p:nvSpPr>
          <p:cNvPr id="24" name="Ellipse 23"/>
          <p:cNvSpPr/>
          <p:nvPr/>
        </p:nvSpPr>
        <p:spPr>
          <a:xfrm>
            <a:off x="4169363" y="1584682"/>
            <a:ext cx="404519" cy="38435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2</a:t>
            </a:r>
          </a:p>
        </p:txBody>
      </p:sp>
      <p:sp>
        <p:nvSpPr>
          <p:cNvPr id="25" name="ZoneTexte 24"/>
          <p:cNvSpPr txBox="1"/>
          <p:nvPr/>
        </p:nvSpPr>
        <p:spPr>
          <a:xfrm>
            <a:off x="495771" y="235185"/>
            <a:ext cx="8156222" cy="584776"/>
          </a:xfrm>
          <a:prstGeom prst="rect">
            <a:avLst/>
          </a:prstGeom>
          <a:noFill/>
        </p:spPr>
        <p:txBody>
          <a:bodyPr wrap="square" rtlCol="0">
            <a:spAutoFit/>
          </a:bodyPr>
          <a:lstStyle/>
          <a:p>
            <a:pPr algn="ctr"/>
            <a:r>
              <a:rPr lang="fr-FR" sz="3200" dirty="0" smtClean="0"/>
              <a:t>Fluidité du désir et interchangeabilité des places</a:t>
            </a:r>
            <a:endParaRPr lang="fr-FR" sz="3200" dirty="0"/>
          </a:p>
        </p:txBody>
      </p:sp>
    </p:spTree>
    <p:extLst>
      <p:ext uri="{BB962C8B-B14F-4D97-AF65-F5344CB8AC3E}">
        <p14:creationId xmlns:p14="http://schemas.microsoft.com/office/powerpoint/2010/main" val="1486120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1204147" y="1674335"/>
            <a:ext cx="6989703" cy="3046988"/>
          </a:xfrm>
          <a:prstGeom prst="rect">
            <a:avLst/>
          </a:prstGeom>
        </p:spPr>
        <p:txBody>
          <a:bodyPr wrap="square">
            <a:spAutoFit/>
          </a:bodyPr>
          <a:lstStyle/>
          <a:p>
            <a:r>
              <a:rPr lang="fr-FR" sz="3200" i="1" dirty="0">
                <a:solidFill>
                  <a:srgbClr val="000090"/>
                </a:solidFill>
              </a:rPr>
              <a:t>« mais maintenant que j’ai atteint le faîte de la connaissance humaine, c’est la raison qui guide mon jugement et m’entraîne vers tes yeux où je découvre la plus belle histoire d’amour écrite dans le livre le plus rare. » (II, 2)</a:t>
            </a:r>
          </a:p>
        </p:txBody>
      </p:sp>
    </p:spTree>
    <p:extLst>
      <p:ext uri="{BB962C8B-B14F-4D97-AF65-F5344CB8AC3E}">
        <p14:creationId xmlns:p14="http://schemas.microsoft.com/office/powerpoint/2010/main" val="3214718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078148"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Le songe dune nuit dété - Théâtre Verand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30867"/>
            <a:ext cx="8045450" cy="4525963"/>
          </a:xfrm>
        </p:spPr>
      </p:pic>
      <p:sp>
        <p:nvSpPr>
          <p:cNvPr id="6" name="Titre 1"/>
          <p:cNvSpPr>
            <a:spLocks noGrp="1"/>
          </p:cNvSpPr>
          <p:nvPr>
            <p:ph type="title"/>
          </p:nvPr>
        </p:nvSpPr>
        <p:spPr>
          <a:xfrm>
            <a:off x="457200" y="274638"/>
            <a:ext cx="8229600" cy="1143000"/>
          </a:xfrm>
        </p:spPr>
        <p:txBody>
          <a:bodyPr>
            <a:normAutofit fontScale="90000"/>
          </a:bodyPr>
          <a:lstStyle/>
          <a:p>
            <a:r>
              <a:rPr lang="fr-FR" sz="2800" dirty="0" smtClean="0"/>
              <a:t>Théâtre de la Véranda</a:t>
            </a:r>
            <a:r>
              <a:rPr lang="fr-FR" sz="2800" dirty="0"/>
              <a:t/>
            </a:r>
            <a:br>
              <a:rPr lang="fr-FR" sz="2800" dirty="0"/>
            </a:br>
            <a:r>
              <a:rPr lang="fr-FR" sz="2800" dirty="0"/>
              <a:t>Mise en scène Lisa Wurmser assistée de Stéphane </a:t>
            </a:r>
            <a:r>
              <a:rPr lang="fr-FR" sz="2800" dirty="0" err="1" smtClean="0"/>
              <a:t>Mercoyrol</a:t>
            </a:r>
            <a:endParaRPr lang="fr-FR" sz="2000" dirty="0"/>
          </a:p>
        </p:txBody>
      </p:sp>
    </p:spTree>
    <p:extLst>
      <p:ext uri="{BB962C8B-B14F-4D97-AF65-F5344CB8AC3E}">
        <p14:creationId xmlns:p14="http://schemas.microsoft.com/office/powerpoint/2010/main" val="14764872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667926" y="1252126"/>
            <a:ext cx="7868356" cy="4525963"/>
          </a:xfrm>
        </p:spPr>
        <p:txBody>
          <a:bodyPr/>
          <a:lstStyle/>
          <a:p>
            <a:pPr marL="0" indent="0">
              <a:buNone/>
            </a:pPr>
            <a:r>
              <a:rPr lang="fr-FR" i="1" dirty="0" smtClean="0">
                <a:solidFill>
                  <a:srgbClr val="000090"/>
                </a:solidFill>
              </a:rPr>
              <a:t>Thésée : «</a:t>
            </a:r>
            <a:r>
              <a:rPr lang="fr-FR" i="1" dirty="0">
                <a:solidFill>
                  <a:srgbClr val="000090"/>
                </a:solidFill>
              </a:rPr>
              <a:t> Et maintenant, belle Hippolyta, voici notre heure nuptiale qui approche à grands pas. Dans quatre heureux jours apparaîtra la nouvelle lune ; oh, mais qu’elle est longue à mourir cette vieille lune ! Elle étire mes désirs ainsi qu’une marâtre ou une douairière qui laisse se dessécher le revenu d’un jeune homme. » (acte I, scène 1)</a:t>
            </a:r>
            <a:endParaRPr lang="fr-FR" dirty="0">
              <a:solidFill>
                <a:srgbClr val="000090"/>
              </a:solidFill>
            </a:endParaRPr>
          </a:p>
          <a:p>
            <a:pPr marL="0" indent="0">
              <a:buNone/>
            </a:pPr>
            <a:endParaRPr lang="fr-FR" dirty="0"/>
          </a:p>
        </p:txBody>
      </p:sp>
    </p:spTree>
    <p:extLst>
      <p:ext uri="{BB962C8B-B14F-4D97-AF65-F5344CB8AC3E}">
        <p14:creationId xmlns:p14="http://schemas.microsoft.com/office/powerpoint/2010/main" val="30320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1063036" y="1162153"/>
            <a:ext cx="7215482" cy="4031873"/>
          </a:xfrm>
          <a:prstGeom prst="rect">
            <a:avLst/>
          </a:prstGeom>
        </p:spPr>
        <p:txBody>
          <a:bodyPr wrap="square">
            <a:spAutoFit/>
          </a:bodyPr>
          <a:lstStyle/>
          <a:p>
            <a:r>
              <a:rPr lang="fr-FR" sz="3200" i="1" dirty="0" smtClean="0">
                <a:solidFill>
                  <a:srgbClr val="000090"/>
                </a:solidFill>
              </a:rPr>
              <a:t>Hermia : «</a:t>
            </a:r>
            <a:r>
              <a:rPr lang="fr-FR" sz="3200" i="1" dirty="0">
                <a:solidFill>
                  <a:srgbClr val="000090"/>
                </a:solidFill>
              </a:rPr>
              <a:t> Si l’amour véritable est toujours contrarié, cela doit être un arrêt du destin. Supportons donc cette épreuve avec patience, puisque c’est un mal habituel aussi inséparable de l’amour que les rêves, les soucis et les soupirs, les désirs et les pleurs qui forment le triste cortège de Désir. » (I, 1)</a:t>
            </a:r>
          </a:p>
        </p:txBody>
      </p:sp>
    </p:spTree>
    <p:extLst>
      <p:ext uri="{BB962C8B-B14F-4D97-AF65-F5344CB8AC3E}">
        <p14:creationId xmlns:p14="http://schemas.microsoft.com/office/powerpoint/2010/main" val="1911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874886" y="315485"/>
            <a:ext cx="7742300" cy="6001642"/>
          </a:xfrm>
          <a:prstGeom prst="rect">
            <a:avLst/>
          </a:prstGeom>
        </p:spPr>
        <p:txBody>
          <a:bodyPr wrap="square">
            <a:spAutoFit/>
          </a:bodyPr>
          <a:lstStyle/>
          <a:p>
            <a:r>
              <a:rPr lang="fr-FR" sz="3200" i="1" dirty="0">
                <a:solidFill>
                  <a:srgbClr val="000090"/>
                </a:solidFill>
              </a:rPr>
              <a:t>« J’y serai, mon bon Lysandre ! Je te le jure par l’arc le plus résistant de Cupidon, par sa plus rapide flèche à pointe d’or, par l’innocence des colombes de Vénus, par tout ce qui enchaîne les cœurs et attise les amours, par le feu qui brûlait la reine de Carthage lorsqu’elle vit fuir le vaisseau du perfide Troyen, par tous les serments que jamais violèrent les hommes, plus nombreux que tous ceux que jamais firent les femmes ; oui, demain, en vérité, je te retrouverai en ce lieu où tu me donnes rendez-vous. » (I, 1)</a:t>
            </a:r>
          </a:p>
        </p:txBody>
      </p:sp>
    </p:spTree>
    <p:extLst>
      <p:ext uri="{BB962C8B-B14F-4D97-AF65-F5344CB8AC3E}">
        <p14:creationId xmlns:p14="http://schemas.microsoft.com/office/powerpoint/2010/main" val="367366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fontScale="90000"/>
          </a:bodyPr>
          <a:lstStyle/>
          <a:p>
            <a:r>
              <a:rPr lang="fr-FR" sz="2400" dirty="0" smtClean="0"/>
              <a:t>Extraits de la pièce, notamment de l’acte I, scène 2 </a:t>
            </a:r>
            <a:r>
              <a:rPr lang="fr-FR" sz="2400" dirty="0"/>
              <a:t>- Mise en scène d'Hélène </a:t>
            </a:r>
            <a:r>
              <a:rPr lang="fr-FR" sz="2400" dirty="0" err="1" smtClean="0"/>
              <a:t>Theunissen</a:t>
            </a:r>
            <a:r>
              <a:rPr lang="fr-FR" sz="2400" dirty="0" smtClean="0"/>
              <a:t> au </a:t>
            </a:r>
            <a:r>
              <a:rPr lang="fr-FR" sz="2400" dirty="0"/>
              <a:t>Théâtre des </a:t>
            </a:r>
            <a:r>
              <a:rPr lang="fr-FR" sz="2400" dirty="0" smtClean="0"/>
              <a:t>Martyrs, Bruxelles (2017)</a:t>
            </a:r>
            <a:endParaRPr lang="fr-FR" sz="2400" dirty="0"/>
          </a:p>
        </p:txBody>
      </p:sp>
      <p:pic>
        <p:nvPicPr>
          <p:cNvPr id="4" name="Teaser LE SONGE DUNE NUIT DÉTÉ - William Shakespear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3708527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92342"/>
            <a:ext cx="8229600" cy="1143000"/>
          </a:xfrm>
          <a:ln>
            <a:solidFill>
              <a:schemeClr val="tx1"/>
            </a:solidFill>
          </a:ln>
        </p:spPr>
        <p:txBody>
          <a:bodyPr/>
          <a:lstStyle/>
          <a:p>
            <a:r>
              <a:rPr lang="fr-FR" dirty="0" smtClean="0"/>
              <a:t>Iconographie de Puck</a:t>
            </a:r>
            <a:endParaRPr lang="fr-FR" dirty="0"/>
          </a:p>
        </p:txBody>
      </p:sp>
    </p:spTree>
    <p:extLst>
      <p:ext uri="{BB962C8B-B14F-4D97-AF65-F5344CB8AC3E}">
        <p14:creationId xmlns:p14="http://schemas.microsoft.com/office/powerpoint/2010/main" val="373737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575675"/>
            <a:ext cx="8229600" cy="1143000"/>
          </a:xfrm>
        </p:spPr>
        <p:txBody>
          <a:bodyPr>
            <a:normAutofit fontScale="90000"/>
          </a:bodyPr>
          <a:lstStyle/>
          <a:p>
            <a:r>
              <a:rPr lang="fr-FR" dirty="0" smtClean="0"/>
              <a:t>« Danse de Puck »</a:t>
            </a:r>
            <a:r>
              <a:rPr lang="fr-FR" dirty="0"/>
              <a:t> </a:t>
            </a:r>
            <a:r>
              <a:rPr lang="fr-FR" dirty="0" smtClean="0"/>
              <a:t>de</a:t>
            </a:r>
            <a:r>
              <a:rPr lang="fr-FR" dirty="0"/>
              <a:t> </a:t>
            </a:r>
            <a:r>
              <a:rPr lang="fr-FR" dirty="0" smtClean="0"/>
              <a:t>Claude Debussy</a:t>
            </a:r>
            <a:r>
              <a:rPr lang="fr-FR" dirty="0"/>
              <a:t/>
            </a:r>
            <a:br>
              <a:rPr lang="fr-FR" dirty="0"/>
            </a:br>
            <a:r>
              <a:rPr lang="fr-FR" sz="3600" i="1" dirty="0" err="1"/>
              <a:t>Preludes</a:t>
            </a:r>
            <a:r>
              <a:rPr lang="fr-FR" sz="3600" dirty="0"/>
              <a:t>, Premier Livre, L. 117: </a:t>
            </a:r>
            <a:r>
              <a:rPr lang="fr-FR" sz="3600" dirty="0" smtClean="0"/>
              <a:t>XI</a:t>
            </a:r>
            <a:endParaRPr lang="fr-FR" sz="3600" dirty="0"/>
          </a:p>
        </p:txBody>
      </p:sp>
      <p:sp>
        <p:nvSpPr>
          <p:cNvPr id="3" name="Espace réservé du contenu 2"/>
          <p:cNvSpPr>
            <a:spLocks noGrp="1"/>
          </p:cNvSpPr>
          <p:nvPr>
            <p:ph idx="1"/>
          </p:nvPr>
        </p:nvSpPr>
        <p:spPr>
          <a:xfrm>
            <a:off x="523052" y="4732867"/>
            <a:ext cx="8229600" cy="676392"/>
          </a:xfrm>
        </p:spPr>
        <p:txBody>
          <a:bodyPr>
            <a:normAutofit/>
          </a:bodyPr>
          <a:lstStyle/>
          <a:p>
            <a:pPr marL="0" indent="0" algn="ctr">
              <a:buNone/>
            </a:pPr>
            <a:r>
              <a:rPr lang="fr-FR" sz="2400" dirty="0" smtClean="0"/>
              <a:t>Interprétation d’Alexandre </a:t>
            </a:r>
            <a:r>
              <a:rPr lang="fr-FR" sz="2400" dirty="0" err="1" smtClean="0"/>
              <a:t>Tharaud</a:t>
            </a:r>
            <a:endParaRPr lang="fr-FR" sz="2400" dirty="0"/>
          </a:p>
        </p:txBody>
      </p:sp>
      <p:pic>
        <p:nvPicPr>
          <p:cNvPr id="5" name="Alexandre_Tharaud_-_Claude_Debussy_-_La_Danse_de_Puck-xsf74j.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9673" y="3304823"/>
            <a:ext cx="812800" cy="812800"/>
          </a:xfrm>
          <a:prstGeom prst="rect">
            <a:avLst/>
          </a:prstGeom>
        </p:spPr>
      </p:pic>
    </p:spTree>
    <p:extLst>
      <p:ext uri="{BB962C8B-B14F-4D97-AF65-F5344CB8AC3E}">
        <p14:creationId xmlns:p14="http://schemas.microsoft.com/office/powerpoint/2010/main" val="9815142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5514</TotalTime>
  <Words>463</Words>
  <Application>Microsoft Macintosh PowerPoint</Application>
  <PresentationFormat>Présentation à l'écran (4:3)</PresentationFormat>
  <Paragraphs>79</Paragraphs>
  <Slides>32</Slides>
  <Notes>0</Notes>
  <HiddenSlides>0</HiddenSlides>
  <MMClips>5</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Cours de français-philosophie : « L’amour » Shakespeare, Le Songe d’une nuit d’été</vt:lpstr>
      <vt:lpstr>Shakespeare est-il « Shakespeare »?</vt:lpstr>
      <vt:lpstr>Distribution symbolique des personnages</vt:lpstr>
      <vt:lpstr>Présentation PowerPoint</vt:lpstr>
      <vt:lpstr>Présentation PowerPoint</vt:lpstr>
      <vt:lpstr>Présentation PowerPoint</vt:lpstr>
      <vt:lpstr>Extraits de la pièce, notamment de l’acte I, scène 2 - Mise en scène d'Hélène Theunissen au Théâtre des Martyrs, Bruxelles (2017)</vt:lpstr>
      <vt:lpstr>Iconographie de Puck</vt:lpstr>
      <vt:lpstr>« Danse de Puck » de Claude Debussy Preludes, Premier Livre, L. 117: XI</vt:lpstr>
      <vt:lpstr>« Puck », de Joshua Reynolds (1789)</vt:lpstr>
      <vt:lpstr>Présentation PowerPoint</vt:lpstr>
      <vt:lpstr>Adaptation télévisuelle de la pièce à la BBC, par Russell T Davies (acteur : Hiran Abeysekera)</vt:lpstr>
      <vt:lpstr>Présentation PowerPoint</vt:lpstr>
      <vt:lpstr>Présentation PowerPoint</vt:lpstr>
      <vt:lpstr>Présentation PowerPoint</vt:lpstr>
      <vt:lpstr>Présentation PowerPoint</vt:lpstr>
      <vt:lpstr>Edwin Landseer, Scène du Songe d'une nuit d'été. Titania et Bottom (1848-1851), National Gallery of Victoria, Melbourne. </vt:lpstr>
      <vt:lpstr>Marc Chagall, Songe d'une nuit d'été, 1939 (Musée de Grenoble)</vt:lpstr>
      <vt:lpstr>Présentation PowerPoint</vt:lpstr>
      <vt:lpstr>Présentation PowerPoint</vt:lpstr>
      <vt:lpstr>La dispute d’Hermia et Héléna Director : Dominic Dromgoole, recorded live at Shakespeare’s Globe, London June 2013, Helena : Sarah MacRae / Hermia : Olivia Ross</vt:lpstr>
      <vt:lpstr>Présentation PowerPoint</vt:lpstr>
      <vt:lpstr>Présentation PowerPoint</vt:lpstr>
      <vt:lpstr>Présentation PowerPoint</vt:lpstr>
      <vt:lpstr>Présentation PowerPoint</vt:lpstr>
      <vt:lpstr>« Marche nuptiale » de Mendelssohn</vt:lpstr>
      <vt:lpstr>Présentation PowerPoint</vt:lpstr>
      <vt:lpstr>Présentation PowerPoint</vt:lpstr>
      <vt:lpstr>Présentation PowerPoint</vt:lpstr>
      <vt:lpstr>Présentation PowerPoint</vt:lpstr>
      <vt:lpstr>Présentation PowerPoint</vt:lpstr>
      <vt:lpstr>Théâtre de la Véranda Mise en scène Lisa Wurmser assistée de Stéphane Mercoyrol</vt:lpstr>
    </vt:vector>
  </TitlesOfParts>
  <Company>hL sarl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de français-philosophie : « L’amour » </dc:title>
  <dc:creator>Michel Weinberg</dc:creator>
  <cp:lastModifiedBy>Michel Weinberg</cp:lastModifiedBy>
  <cp:revision>117</cp:revision>
  <dcterms:created xsi:type="dcterms:W3CDTF">2018-08-23T15:44:23Z</dcterms:created>
  <dcterms:modified xsi:type="dcterms:W3CDTF">2019-06-02T09:18:13Z</dcterms:modified>
</cp:coreProperties>
</file>