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B232-B3CD-403C-9441-AD8917F1FD32}" type="datetimeFigureOut">
              <a:rPr lang="fr-FR" smtClean="0"/>
              <a:t>16/10/2015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0422-7D76-4395-9D37-16A8630FE42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237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B232-B3CD-403C-9441-AD8917F1FD32}" type="datetimeFigureOut">
              <a:rPr lang="fr-FR" smtClean="0"/>
              <a:t>16/10/2015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0422-7D76-4395-9D37-16A8630FE42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496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B232-B3CD-403C-9441-AD8917F1FD32}" type="datetimeFigureOut">
              <a:rPr lang="fr-FR" smtClean="0"/>
              <a:t>16/10/2015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0422-7D76-4395-9D37-16A8630FE42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377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B232-B3CD-403C-9441-AD8917F1FD32}" type="datetimeFigureOut">
              <a:rPr lang="fr-FR" smtClean="0"/>
              <a:t>16/10/2015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0422-7D76-4395-9D37-16A8630FE42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2509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B232-B3CD-403C-9441-AD8917F1FD32}" type="datetimeFigureOut">
              <a:rPr lang="fr-FR" smtClean="0"/>
              <a:t>16/10/2015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0422-7D76-4395-9D37-16A8630FE42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016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B232-B3CD-403C-9441-AD8917F1FD32}" type="datetimeFigureOut">
              <a:rPr lang="fr-FR" smtClean="0"/>
              <a:t>16/10/2015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0422-7D76-4395-9D37-16A8630FE42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8236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B232-B3CD-403C-9441-AD8917F1FD32}" type="datetimeFigureOut">
              <a:rPr lang="fr-FR" smtClean="0"/>
              <a:t>16/10/2015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0422-7D76-4395-9D37-16A8630FE42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382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B232-B3CD-403C-9441-AD8917F1FD32}" type="datetimeFigureOut">
              <a:rPr lang="fr-FR" smtClean="0"/>
              <a:t>16/10/2015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0422-7D76-4395-9D37-16A8630FE42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121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B232-B3CD-403C-9441-AD8917F1FD32}" type="datetimeFigureOut">
              <a:rPr lang="fr-FR" smtClean="0"/>
              <a:t>16/10/2015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0422-7D76-4395-9D37-16A8630FE42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57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B232-B3CD-403C-9441-AD8917F1FD32}" type="datetimeFigureOut">
              <a:rPr lang="fr-FR" smtClean="0"/>
              <a:t>16/10/2015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0422-7D76-4395-9D37-16A8630FE42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0864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B232-B3CD-403C-9441-AD8917F1FD32}" type="datetimeFigureOut">
              <a:rPr lang="fr-FR" smtClean="0"/>
              <a:t>16/10/2015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0422-7D76-4395-9D37-16A8630FE42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093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4B232-B3CD-403C-9441-AD8917F1FD32}" type="datetimeFigureOut">
              <a:rPr lang="fr-FR" smtClean="0"/>
              <a:t>16/10/2015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B0422-7D76-4395-9D37-16A8630FE42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732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208912" cy="1470025"/>
          </a:xfrm>
        </p:spPr>
        <p:txBody>
          <a:bodyPr/>
          <a:lstStyle/>
          <a:p>
            <a:r>
              <a:rPr lang="fr-F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new </a:t>
            </a:r>
            <a:r>
              <a:rPr lang="en-GB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</a:t>
            </a:r>
            <a:r>
              <a:rPr lang="fr-F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 of the U.K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5"/>
            <a:ext cx="7416824" cy="462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8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GB" sz="3700" dirty="0">
                <a:solidFill>
                  <a:srgbClr val="FF0000"/>
                </a:solidFill>
              </a:rPr>
              <a:t> II) Daring ideas supported by a part of Europe</a:t>
            </a:r>
            <a:endParaRPr lang="fr-FR" sz="3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648" y="1340768"/>
            <a:ext cx="9144000" cy="5517232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 B) Labour comparison  with the Democratic </a:t>
            </a:r>
            <a:r>
              <a:rPr lang="en-GB" dirty="0" smtClean="0">
                <a:solidFill>
                  <a:srgbClr val="FFFF00"/>
                </a:solidFill>
              </a:rPr>
              <a:t>party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Hilary Clinton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Reform of the criminal justice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Lincoln Chafee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Republican Party considered like « racist 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Labour Party = equality and nationalization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35858"/>
            <a:ext cx="2771800" cy="188125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489" y="4764154"/>
            <a:ext cx="1662549" cy="207858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02524"/>
            <a:ext cx="1457299" cy="204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9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Sources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http</a:t>
            </a:r>
            <a:r>
              <a:rPr lang="fr-FR" sz="2000" dirty="0"/>
              <a:t>://www.nytimes.com/interactive/2015/06/03/us/elections/lincoln-chafee.html</a:t>
            </a:r>
            <a:endParaRPr lang="fr-FR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/>
              <a:t>http://www.usatoday.com/story/news/world/2015/09/29/jeremy-corbyn-keynote-speech/73029662/</a:t>
            </a:r>
            <a:endParaRPr lang="fr-FR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https</a:t>
            </a:r>
            <a:r>
              <a:rPr lang="fr-FR" sz="2000" dirty="0"/>
              <a:t>://</a:t>
            </a:r>
            <a:r>
              <a:rPr lang="fr-FR" sz="2000" dirty="0" smtClean="0"/>
              <a:t>fr.wikipedia.org/wiki/Jeremy_Corbyn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/>
              <a:t>http://www.nytimes.com/interactive/2016/us/elections/2016-presidential-candidates.html?_</a:t>
            </a:r>
            <a:r>
              <a:rPr lang="fr-FR" sz="2000" dirty="0" smtClean="0"/>
              <a:t>r=1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/>
              <a:t>http://</a:t>
            </a:r>
            <a:r>
              <a:rPr lang="fr-FR" sz="2000" dirty="0" smtClean="0"/>
              <a:t>www.economist.com/blogs/bagehot/2015/09/labour-party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/>
              <a:t>http://www.theguardian.com/politics/2015/sep/30/tom-watson-corbyn-is-right-choice-for-labour-speech</a:t>
            </a:r>
          </a:p>
        </p:txBody>
      </p:sp>
    </p:spTree>
    <p:extLst>
      <p:ext uri="{BB962C8B-B14F-4D97-AF65-F5344CB8AC3E}">
        <p14:creationId xmlns:p14="http://schemas.microsoft.com/office/powerpoint/2010/main" val="369729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</p:spPr>
        <p:txBody>
          <a:bodyPr>
            <a:normAutofit/>
          </a:bodyPr>
          <a:lstStyle/>
          <a:p>
            <a:r>
              <a:rPr lang="fr-FR" sz="15000" dirty="0" smtClean="0">
                <a:latin typeface="Plantagenet Cherokee" panose="02020602070100000000" pitchFamily="18" charset="0"/>
              </a:rPr>
              <a:t>THE </a:t>
            </a:r>
            <a:r>
              <a:rPr lang="fr-FR" sz="15000" dirty="0" smtClean="0">
                <a:latin typeface="Plantagenet Cherokee" panose="02020602070100000000" pitchFamily="18" charset="0"/>
              </a:rPr>
              <a:t>END</a:t>
            </a:r>
            <a:r>
              <a:rPr lang="fr-FR" sz="15000" dirty="0" smtClean="0">
                <a:latin typeface="Plantagenet Cherokee" panose="02020602070100000000" pitchFamily="18" charset="0"/>
              </a:rPr>
              <a:t/>
            </a:r>
            <a:br>
              <a:rPr lang="fr-FR" sz="15000" dirty="0" smtClean="0">
                <a:latin typeface="Plantagenet Cherokee" panose="02020602070100000000" pitchFamily="18" charset="0"/>
              </a:rPr>
            </a:br>
            <a:endParaRPr lang="fr-FR" sz="15000" dirty="0">
              <a:latin typeface="Plantagenet Cherokee" panose="02020602070100000000" pitchFamily="18" charset="0"/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7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   I) The </a:t>
            </a:r>
            <a:r>
              <a:rPr lang="en-GB" dirty="0" smtClean="0">
                <a:solidFill>
                  <a:srgbClr val="FF0000"/>
                </a:solidFill>
              </a:rPr>
              <a:t>increase</a:t>
            </a:r>
            <a:r>
              <a:rPr lang="fr-FR" dirty="0" smtClean="0">
                <a:solidFill>
                  <a:srgbClr val="FF0000"/>
                </a:solidFill>
              </a:rPr>
              <a:t> in power of an </a:t>
            </a:r>
            <a:r>
              <a:rPr lang="en-GB" dirty="0" smtClean="0">
                <a:solidFill>
                  <a:srgbClr val="FF0000"/>
                </a:solidFill>
              </a:rPr>
              <a:t>atypical</a:t>
            </a:r>
            <a:r>
              <a:rPr lang="fr-FR" dirty="0" smtClean="0">
                <a:solidFill>
                  <a:srgbClr val="FF0000"/>
                </a:solidFill>
              </a:rPr>
              <a:t> leader</a:t>
            </a:r>
            <a:endParaRPr lang="fr-F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400" dirty="0" smtClean="0"/>
          </a:p>
          <a:p>
            <a:pPr marL="0" indent="0">
              <a:buNone/>
            </a:pPr>
            <a:r>
              <a:rPr lang="fr-FR" sz="2700" dirty="0" smtClean="0"/>
              <a:t>       </a:t>
            </a:r>
            <a:r>
              <a:rPr lang="fr-FR" sz="2700" dirty="0" smtClean="0">
                <a:solidFill>
                  <a:srgbClr val="FFFF00"/>
                </a:solidFill>
              </a:rPr>
              <a:t>A) </a:t>
            </a:r>
            <a:r>
              <a:rPr lang="en-GB" sz="2700" dirty="0" smtClean="0">
                <a:solidFill>
                  <a:srgbClr val="FFFF00"/>
                </a:solidFill>
              </a:rPr>
              <a:t>Who is Jeremy Bernard Corbyn?</a:t>
            </a:r>
          </a:p>
          <a:p>
            <a:pPr marL="0" indent="0">
              <a:buNone/>
            </a:pPr>
            <a:endParaRPr lang="en-GB" sz="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sz="2700" dirty="0" smtClean="0">
                <a:solidFill>
                  <a:srgbClr val="FFFF00"/>
                </a:solidFill>
              </a:rPr>
              <a:t>       B) The progress of the Labour Party Primary</a:t>
            </a:r>
          </a:p>
          <a:p>
            <a:pPr marL="0" indent="0">
              <a:buNone/>
            </a:pPr>
            <a:endParaRPr lang="en-GB" sz="400" dirty="0" smtClean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  II) Daring ideas supported by a part of Europe</a:t>
            </a:r>
          </a:p>
          <a:p>
            <a:pPr marL="0" indent="0">
              <a:buNone/>
            </a:pPr>
            <a:endParaRPr lang="en-GB" sz="400" dirty="0"/>
          </a:p>
          <a:p>
            <a:pPr marL="0" indent="0">
              <a:buNone/>
            </a:pPr>
            <a:r>
              <a:rPr lang="en-GB" sz="2700" dirty="0" smtClean="0"/>
              <a:t>       </a:t>
            </a:r>
            <a:r>
              <a:rPr lang="en-GB" sz="2700" dirty="0" smtClean="0">
                <a:solidFill>
                  <a:srgbClr val="FFFF00"/>
                </a:solidFill>
              </a:rPr>
              <a:t>A) A new vision of the Labour Party according to Corbyn and his influential allies</a:t>
            </a:r>
            <a:endParaRPr lang="en-GB" sz="27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sz="2700" dirty="0">
                <a:solidFill>
                  <a:srgbClr val="FFFF00"/>
                </a:solidFill>
              </a:rPr>
              <a:t> </a:t>
            </a:r>
            <a:r>
              <a:rPr lang="en-GB" sz="2700" dirty="0" smtClean="0">
                <a:solidFill>
                  <a:srgbClr val="FFFF00"/>
                </a:solidFill>
              </a:rPr>
              <a:t>      </a:t>
            </a:r>
            <a:r>
              <a:rPr lang="en-GB" sz="2800" dirty="0" smtClean="0">
                <a:solidFill>
                  <a:srgbClr val="FFFF00"/>
                </a:solidFill>
              </a:rPr>
              <a:t>B) </a:t>
            </a:r>
            <a:r>
              <a:rPr lang="en-GB" sz="2800" dirty="0">
                <a:solidFill>
                  <a:srgbClr val="FFFF00"/>
                </a:solidFill>
              </a:rPr>
              <a:t>Labour comparison  with the Democratic party</a:t>
            </a:r>
            <a:endParaRPr lang="fr-FR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dirty="0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7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Autofit/>
          </a:bodyPr>
          <a:lstStyle/>
          <a:p>
            <a:r>
              <a:rPr lang="fr-FR" sz="3800" u="sng" dirty="0" smtClean="0">
                <a:solidFill>
                  <a:srgbClr val="FF0000"/>
                </a:solidFill>
              </a:rPr>
              <a:t>I) The </a:t>
            </a:r>
            <a:r>
              <a:rPr lang="en-GB" sz="3800" u="sng" dirty="0" smtClean="0">
                <a:solidFill>
                  <a:srgbClr val="FF0000"/>
                </a:solidFill>
              </a:rPr>
              <a:t>increase</a:t>
            </a:r>
            <a:r>
              <a:rPr lang="fr-FR" sz="3800" u="sng" dirty="0" smtClean="0">
                <a:solidFill>
                  <a:srgbClr val="FF0000"/>
                </a:solidFill>
              </a:rPr>
              <a:t> in power of an </a:t>
            </a:r>
            <a:r>
              <a:rPr lang="en-GB" sz="3800" u="sng" dirty="0" smtClean="0">
                <a:solidFill>
                  <a:srgbClr val="FF0000"/>
                </a:solidFill>
              </a:rPr>
              <a:t>atypical</a:t>
            </a:r>
            <a:r>
              <a:rPr lang="fr-FR" sz="3800" u="sng" dirty="0" smtClean="0">
                <a:solidFill>
                  <a:srgbClr val="FF0000"/>
                </a:solidFill>
              </a:rPr>
              <a:t> leader</a:t>
            </a:r>
            <a:endParaRPr lang="fr-FR" sz="3800" u="sng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97152"/>
          </a:xfrm>
        </p:spPr>
        <p:txBody>
          <a:bodyPr>
            <a:normAutofit/>
          </a:bodyPr>
          <a:lstStyle/>
          <a:p>
            <a:pPr marL="514350" indent="-514350">
              <a:buAutoNum type="alphaUcParenR"/>
            </a:pPr>
            <a:r>
              <a:rPr lang="en-GB" dirty="0" smtClean="0">
                <a:solidFill>
                  <a:srgbClr val="FFFF00"/>
                </a:solidFill>
              </a:rPr>
              <a:t>Who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is</a:t>
            </a:r>
            <a:r>
              <a:rPr lang="fr-FR" dirty="0" smtClean="0">
                <a:solidFill>
                  <a:srgbClr val="FFFF00"/>
                </a:solidFill>
              </a:rPr>
              <a:t> Jeremy Bernard Corbyn?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 smtClean="0"/>
              <a:t>May 26</a:t>
            </a:r>
            <a:r>
              <a:rPr lang="en-GB" sz="2600" baseline="30000" dirty="0" smtClean="0"/>
              <a:t>th</a:t>
            </a:r>
            <a:r>
              <a:rPr lang="en-GB" sz="2600" dirty="0" smtClean="0"/>
              <a:t> 1949 in Wiltshire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 smtClean="0"/>
              <a:t>A British political leader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 smtClean="0"/>
              <a:t>Chief of the Labour Party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 smtClean="0"/>
              <a:t>A fervent opponent to Tony Blair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 smtClean="0"/>
              <a:t>Deputy of Islington-North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 smtClean="0"/>
              <a:t>A nutty look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 smtClean="0"/>
              <a:t>He supports : nuclear disarmament + creation of animal rights</a:t>
            </a:r>
            <a:endParaRPr lang="fr-FR" sz="2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76872"/>
            <a:ext cx="2392792" cy="265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9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fr-FR" sz="3800" u="sng" dirty="0">
                <a:solidFill>
                  <a:srgbClr val="FF0000"/>
                </a:solidFill>
              </a:rPr>
              <a:t>I) The </a:t>
            </a:r>
            <a:r>
              <a:rPr lang="en-GB" sz="3800" u="sng" dirty="0">
                <a:solidFill>
                  <a:srgbClr val="FF0000"/>
                </a:solidFill>
              </a:rPr>
              <a:t>increase</a:t>
            </a:r>
            <a:r>
              <a:rPr lang="fr-FR" sz="3800" u="sng" dirty="0">
                <a:solidFill>
                  <a:srgbClr val="FF0000"/>
                </a:solidFill>
              </a:rPr>
              <a:t> in power of an </a:t>
            </a:r>
            <a:r>
              <a:rPr lang="en-GB" sz="3800" u="sng" dirty="0">
                <a:solidFill>
                  <a:srgbClr val="FF0000"/>
                </a:solidFill>
              </a:rPr>
              <a:t>atypical</a:t>
            </a:r>
            <a:r>
              <a:rPr lang="fr-FR" sz="3800" u="sng" dirty="0">
                <a:solidFill>
                  <a:srgbClr val="FF0000"/>
                </a:solidFill>
              </a:rPr>
              <a:t> leader</a:t>
            </a:r>
            <a:endParaRPr lang="fr-FR" sz="3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 B) The progress of the Labour Party </a:t>
            </a:r>
            <a:r>
              <a:rPr lang="en-GB" dirty="0" smtClean="0">
                <a:solidFill>
                  <a:srgbClr val="FFFF00"/>
                </a:solidFill>
              </a:rPr>
              <a:t>Primary</a:t>
            </a:r>
          </a:p>
          <a:p>
            <a:pPr>
              <a:buFontTx/>
              <a:buChar char="-"/>
            </a:pPr>
            <a:endParaRPr lang="en-GB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3000" dirty="0" smtClean="0"/>
              <a:t>Defeat</a:t>
            </a:r>
            <a:r>
              <a:rPr lang="fr-FR" sz="3000" dirty="0" smtClean="0"/>
              <a:t> of the Labour Party + </a:t>
            </a:r>
            <a:r>
              <a:rPr lang="en-GB" sz="3000" dirty="0" smtClean="0"/>
              <a:t>Resignation</a:t>
            </a:r>
            <a:r>
              <a:rPr lang="fr-FR" sz="3000" dirty="0" smtClean="0"/>
              <a:t> of Ed </a:t>
            </a:r>
            <a:r>
              <a:rPr lang="en-GB" sz="3000" dirty="0" smtClean="0"/>
              <a:t>Miliband</a:t>
            </a:r>
          </a:p>
          <a:p>
            <a:pPr>
              <a:buFontTx/>
              <a:buChar char="-"/>
            </a:pPr>
            <a:endParaRPr lang="en-GB" sz="3000" dirty="0" smtClean="0"/>
          </a:p>
          <a:p>
            <a:pPr>
              <a:buFontTx/>
              <a:buChar char="-"/>
            </a:pPr>
            <a:endParaRPr lang="en-GB" sz="3000" dirty="0"/>
          </a:p>
          <a:p>
            <a:pPr>
              <a:buFontTx/>
              <a:buChar char="-"/>
            </a:pPr>
            <a:endParaRPr lang="en-GB" sz="3000" dirty="0" smtClean="0"/>
          </a:p>
          <a:p>
            <a:pPr>
              <a:buFontTx/>
              <a:buChar char="-"/>
            </a:pPr>
            <a:endParaRPr lang="en-GB" sz="3000" dirty="0"/>
          </a:p>
          <a:p>
            <a:pPr>
              <a:buFontTx/>
              <a:buChar char="-"/>
            </a:pPr>
            <a:endParaRPr lang="en-GB" sz="3000" dirty="0" smtClean="0"/>
          </a:p>
          <a:p>
            <a:pPr marL="0" indent="0">
              <a:buNone/>
            </a:pPr>
            <a:r>
              <a:rPr lang="en-GB" sz="3000" dirty="0" smtClean="0"/>
              <a:t>                                                          </a:t>
            </a:r>
            <a:endParaRPr lang="en-GB" sz="30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56992"/>
            <a:ext cx="4320479" cy="2957314"/>
          </a:xfrm>
          <a:prstGeom prst="rect">
            <a:avLst/>
          </a:prstGeom>
        </p:spPr>
      </p:pic>
      <p:pic>
        <p:nvPicPr>
          <p:cNvPr id="1026" name="Picture 2" descr="http://blogs.telegraph.co.uk/news/files/2014/05/ed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4392488" cy="29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cteur droit 12"/>
          <p:cNvCxnSpPr/>
          <p:nvPr/>
        </p:nvCxnSpPr>
        <p:spPr>
          <a:xfrm>
            <a:off x="5724128" y="3501008"/>
            <a:ext cx="2664296" cy="2448272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5868144" y="3501008"/>
            <a:ext cx="2160240" cy="2448272"/>
          </a:xfrm>
          <a:prstGeom prst="line">
            <a:avLst/>
          </a:prstGeom>
          <a:ln w="60325" cap="flat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70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fr-FR" sz="3800" u="sng" dirty="0">
                <a:solidFill>
                  <a:srgbClr val="FF0000"/>
                </a:solidFill>
              </a:rPr>
              <a:t>I) The </a:t>
            </a:r>
            <a:r>
              <a:rPr lang="en-GB" sz="3800" u="sng" dirty="0">
                <a:solidFill>
                  <a:srgbClr val="FF0000"/>
                </a:solidFill>
              </a:rPr>
              <a:t>increase</a:t>
            </a:r>
            <a:r>
              <a:rPr lang="fr-FR" sz="3800" u="sng" dirty="0">
                <a:solidFill>
                  <a:srgbClr val="FF0000"/>
                </a:solidFill>
              </a:rPr>
              <a:t> in power of an </a:t>
            </a:r>
            <a:r>
              <a:rPr lang="en-GB" sz="3800" u="sng" dirty="0">
                <a:solidFill>
                  <a:srgbClr val="FF0000"/>
                </a:solidFill>
              </a:rPr>
              <a:t>atypical</a:t>
            </a:r>
            <a:r>
              <a:rPr lang="fr-FR" sz="3800" u="sng" dirty="0">
                <a:solidFill>
                  <a:srgbClr val="FF0000"/>
                </a:solidFill>
              </a:rPr>
              <a:t> leader</a:t>
            </a:r>
            <a:endParaRPr lang="fr-FR" sz="3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 B) The progress of the Labour Party Primary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Serious Candidates: Andy </a:t>
            </a:r>
            <a:r>
              <a:rPr lang="en-GB" dirty="0"/>
              <a:t>Burnham, Yvette Cooper, Liz Kendall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378461"/>
            <a:ext cx="2592288" cy="3460854"/>
          </a:xfrm>
          <a:prstGeom prst="rect">
            <a:avLst/>
          </a:prstGeom>
        </p:spPr>
      </p:pic>
      <p:pic>
        <p:nvPicPr>
          <p:cNvPr id="2050" name="Picture 2" descr="https://upload.wikimedia.org/wikipedia/commons/thumb/9/9d/Andy_Burnham2.jpg/220px-Andy_Burnha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7" y="3382929"/>
            <a:ext cx="2328176" cy="345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f/f8/Liz_Kendall,_Bristol_2015,_cropp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964" y="3361313"/>
            <a:ext cx="2608501" cy="347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94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fr-FR" sz="3800" u="sng" dirty="0">
                <a:solidFill>
                  <a:srgbClr val="FF0000"/>
                </a:solidFill>
              </a:rPr>
              <a:t>I) The </a:t>
            </a:r>
            <a:r>
              <a:rPr lang="en-GB" sz="3800" u="sng" dirty="0">
                <a:solidFill>
                  <a:srgbClr val="FF0000"/>
                </a:solidFill>
              </a:rPr>
              <a:t>increase</a:t>
            </a:r>
            <a:r>
              <a:rPr lang="fr-FR" sz="3800" u="sng" dirty="0">
                <a:solidFill>
                  <a:srgbClr val="FF0000"/>
                </a:solidFill>
              </a:rPr>
              <a:t> in power of an </a:t>
            </a:r>
            <a:r>
              <a:rPr lang="en-GB" sz="3800" u="sng" dirty="0">
                <a:solidFill>
                  <a:srgbClr val="FF0000"/>
                </a:solidFill>
              </a:rPr>
              <a:t>atypical</a:t>
            </a:r>
            <a:r>
              <a:rPr lang="fr-FR" sz="3800" u="sng" dirty="0">
                <a:solidFill>
                  <a:srgbClr val="FF0000"/>
                </a:solidFill>
              </a:rPr>
              <a:t> leader</a:t>
            </a:r>
            <a:endParaRPr lang="fr-FR" sz="3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 B) The progress of the Labour Party Primary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Jeremy </a:t>
            </a:r>
            <a:r>
              <a:rPr lang="en-GB" dirty="0"/>
              <a:t>Corbyn              </a:t>
            </a:r>
            <a:r>
              <a:rPr lang="en-GB" dirty="0" smtClean="0"/>
              <a:t>Winner             59,5</a:t>
            </a:r>
            <a:r>
              <a:rPr lang="en-GB" dirty="0"/>
              <a:t>% of votes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Composition of the shadow cabinet</a:t>
            </a:r>
          </a:p>
          <a:p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2987824" y="2276872"/>
            <a:ext cx="11521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Flèche droite 4"/>
          <p:cNvSpPr/>
          <p:nvPr/>
        </p:nvSpPr>
        <p:spPr>
          <a:xfrm>
            <a:off x="5436096" y="2276872"/>
            <a:ext cx="11521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418831"/>
            <a:ext cx="4826317" cy="340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4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GB" sz="3700" dirty="0">
                <a:solidFill>
                  <a:srgbClr val="FF0000"/>
                </a:solidFill>
              </a:rPr>
              <a:t> II) Daring ideas supported by a part of Europe</a:t>
            </a:r>
            <a:endParaRPr lang="fr-FR" sz="3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82890"/>
            <a:ext cx="9144000" cy="484327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>
                <a:solidFill>
                  <a:srgbClr val="FFFF00"/>
                </a:solidFill>
              </a:rPr>
              <a:t>A) A new vision of the Labour Party according to </a:t>
            </a:r>
            <a:r>
              <a:rPr lang="en-GB" dirty="0" smtClean="0">
                <a:solidFill>
                  <a:srgbClr val="FFFF00"/>
                </a:solidFill>
              </a:rPr>
              <a:t>Corbyn…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The </a:t>
            </a:r>
            <a:r>
              <a:rPr lang="en-GB" dirty="0"/>
              <a:t>re-nationalization of the railway and energy </a:t>
            </a:r>
            <a:r>
              <a:rPr lang="en-GB" dirty="0" smtClean="0"/>
              <a:t>company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tracking down tax </a:t>
            </a:r>
            <a:r>
              <a:rPr lang="en-GB" dirty="0" smtClean="0"/>
              <a:t>evaders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93096"/>
            <a:ext cx="4240132" cy="2385075"/>
          </a:xfrm>
          <a:prstGeom prst="rect">
            <a:avLst/>
          </a:prstGeom>
        </p:spPr>
      </p:pic>
      <p:pic>
        <p:nvPicPr>
          <p:cNvPr id="3074" name="Picture 2" descr="http://static.guim.co.uk/sys-images/Guardian/Pix/pictures/2013/10/13/1381679239579/Krauze-Tax-Huhne-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00920"/>
            <a:ext cx="396044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7206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r>
              <a:rPr lang="en-GB" sz="3700" dirty="0">
                <a:solidFill>
                  <a:srgbClr val="FF0000"/>
                </a:solidFill>
              </a:rPr>
              <a:t> II) Daring ideas supported by a part of Europe</a:t>
            </a:r>
            <a:endParaRPr lang="fr-FR" sz="3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>
                <a:solidFill>
                  <a:srgbClr val="FFFF00"/>
                </a:solidFill>
              </a:rPr>
              <a:t>A) A new vision of the Labour Party according to Corbyn…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The exit of the NATO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To </a:t>
            </a:r>
            <a:r>
              <a:rPr lang="en-GB" dirty="0"/>
              <a:t>wage war on Daech </a:t>
            </a: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Increase the taxes for the rich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Decriminalize the cannabis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disarmament of the British nuclear submarine </a:t>
            </a:r>
            <a:endParaRPr lang="en-GB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815090"/>
            <a:ext cx="2558058" cy="2046446"/>
          </a:xfrm>
          <a:prstGeom prst="rect">
            <a:avLst/>
          </a:prstGeom>
        </p:spPr>
      </p:pic>
      <p:pic>
        <p:nvPicPr>
          <p:cNvPr id="4098" name="Picture 2" descr="http://420intel.com/sites/default/files/field/image/pot%5B1%5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815091"/>
            <a:ext cx="2109442" cy="204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4815091"/>
            <a:ext cx="3148099" cy="204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GB" sz="3700" dirty="0">
                <a:solidFill>
                  <a:srgbClr val="FF0000"/>
                </a:solidFill>
              </a:rPr>
              <a:t> II) Daring ideas supported by a part of Europe</a:t>
            </a:r>
            <a:endParaRPr lang="fr-FR" sz="3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>
                <a:solidFill>
                  <a:srgbClr val="FFFF00"/>
                </a:solidFill>
              </a:rPr>
              <a:t>A) </a:t>
            </a:r>
            <a:r>
              <a:rPr lang="en-GB" dirty="0" smtClean="0">
                <a:solidFill>
                  <a:srgbClr val="FFFF00"/>
                </a:solidFill>
              </a:rPr>
              <a:t>…and his influential allies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“SIRIZIA” in Greece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“Front de Gauche” in France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“Podemos” in Spain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977868"/>
            <a:ext cx="1944216" cy="2916324"/>
          </a:xfrm>
          <a:prstGeom prst="rect">
            <a:avLst/>
          </a:prstGeom>
        </p:spPr>
      </p:pic>
      <p:pic>
        <p:nvPicPr>
          <p:cNvPr id="5122" name="Picture 2" descr="Fichier:Alexis Tsipras in Moscow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62113"/>
            <a:ext cx="2101152" cy="289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954007"/>
            <a:ext cx="2068491" cy="289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1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5792</TotalTime>
  <Words>406</Words>
  <Application>Microsoft Office PowerPoint</Application>
  <PresentationFormat>Affichage à l'écran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The new political leader of the U.K</vt:lpstr>
      <vt:lpstr>Contents</vt:lpstr>
      <vt:lpstr>I) The increase in power of an atypical leader</vt:lpstr>
      <vt:lpstr>I) The increase in power of an atypical leader</vt:lpstr>
      <vt:lpstr>I) The increase in power of an atypical leader</vt:lpstr>
      <vt:lpstr>I) The increase in power of an atypical leader</vt:lpstr>
      <vt:lpstr> II) Daring ideas supported by a part of Europe</vt:lpstr>
      <vt:lpstr> II) Daring ideas supported by a part of Europe</vt:lpstr>
      <vt:lpstr> II) Daring ideas supported by a part of Europe</vt:lpstr>
      <vt:lpstr> II) Daring ideas supported by a part of Europe</vt:lpstr>
      <vt:lpstr>Sources</vt:lpstr>
      <vt:lpstr>THE END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atypical leader of the U.K</dc:title>
  <dc:creator>BENJAMIN NEJAR</dc:creator>
  <cp:lastModifiedBy>BENJAMIN NEJAR</cp:lastModifiedBy>
  <cp:revision>32</cp:revision>
  <dcterms:created xsi:type="dcterms:W3CDTF">2015-09-26T14:52:20Z</dcterms:created>
  <dcterms:modified xsi:type="dcterms:W3CDTF">2015-10-16T17:23:58Z</dcterms:modified>
</cp:coreProperties>
</file>