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67" r:id="rId3"/>
    <p:sldId id="257" r:id="rId4"/>
    <p:sldId id="260" r:id="rId5"/>
    <p:sldId id="261" r:id="rId6"/>
    <p:sldId id="259" r:id="rId7"/>
    <p:sldId id="268" r:id="rId8"/>
    <p:sldId id="262" r:id="rId9"/>
    <p:sldId id="263" r:id="rId10"/>
    <p:sldId id="266" r:id="rId11"/>
    <p:sldId id="265" r:id="rId12"/>
    <p:sldId id="269" r:id="rId13"/>
    <p:sldId id="270" r:id="rId14"/>
    <p:sldId id="264" r:id="rId15"/>
    <p:sldId id="271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1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7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1/16/2020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1/16/2020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1/16/2020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1/16/2020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1/16/2020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1/16/2020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1/16/2020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1/16/2020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61708" y="1895475"/>
            <a:ext cx="9068586" cy="1866900"/>
          </a:xfrm>
        </p:spPr>
        <p:txBody>
          <a:bodyPr/>
          <a:lstStyle/>
          <a:p>
            <a:r>
              <a:rPr lang="fr-FR" sz="8800" dirty="0" err="1"/>
              <a:t>Investments</a:t>
            </a:r>
            <a:endParaRPr lang="fr-FR" sz="88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62100" y="3676650"/>
            <a:ext cx="9070848" cy="1685924"/>
          </a:xfrm>
        </p:spPr>
        <p:txBody>
          <a:bodyPr>
            <a:noAutofit/>
          </a:bodyPr>
          <a:lstStyle/>
          <a:p>
            <a:r>
              <a:rPr lang="fr-FR" sz="4000" dirty="0" smtClean="0"/>
              <a:t>Emma </a:t>
            </a:r>
            <a:r>
              <a:rPr lang="fr-FR" sz="4000" dirty="0" err="1" smtClean="0"/>
              <a:t>Bowers</a:t>
            </a:r>
            <a:endParaRPr lang="fr-FR" sz="4000" dirty="0" smtClean="0"/>
          </a:p>
          <a:p>
            <a:r>
              <a:rPr lang="fr-FR" sz="4000" dirty="0" smtClean="0"/>
              <a:t>ING 2</a:t>
            </a:r>
          </a:p>
          <a:p>
            <a:r>
              <a:rPr lang="fr-FR" sz="4000" dirty="0" smtClean="0"/>
              <a:t>20192020</a:t>
            </a: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32298972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the </a:t>
            </a:r>
            <a:r>
              <a:rPr lang="fr-FR" dirty="0" err="1"/>
              <a:t>difference</a:t>
            </a:r>
            <a:r>
              <a:rPr lang="fr-FR" dirty="0"/>
              <a:t> </a:t>
            </a:r>
            <a:r>
              <a:rPr lang="fr-FR" dirty="0" err="1"/>
              <a:t>between</a:t>
            </a:r>
            <a:r>
              <a:rPr lang="fr-FR" dirty="0"/>
              <a:t> </a:t>
            </a:r>
            <a:r>
              <a:rPr lang="fr-FR" dirty="0" err="1" smtClean="0"/>
              <a:t>investment</a:t>
            </a:r>
            <a:r>
              <a:rPr lang="fr-FR" dirty="0" smtClean="0"/>
              <a:t> management </a:t>
            </a:r>
            <a:r>
              <a:rPr lang="fr-FR" dirty="0"/>
              <a:t>and </a:t>
            </a:r>
            <a:r>
              <a:rPr lang="fr-FR" dirty="0" err="1" smtClean="0"/>
              <a:t>asset</a:t>
            </a:r>
            <a:r>
              <a:rPr lang="fr-FR" dirty="0" smtClean="0"/>
              <a:t> management?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r>
              <a:rPr lang="fr-FR" sz="2800" b="1" dirty="0"/>
              <a:t>Investment management </a:t>
            </a:r>
            <a:r>
              <a:rPr lang="fr-FR" sz="2800" dirty="0"/>
              <a:t>– </a:t>
            </a:r>
            <a:r>
              <a:rPr lang="fr-FR" sz="2800" dirty="0" err="1"/>
              <a:t>is</a:t>
            </a:r>
            <a:r>
              <a:rPr lang="fr-FR" sz="2800" dirty="0"/>
              <a:t> a </a:t>
            </a:r>
            <a:r>
              <a:rPr lang="fr-FR" sz="2800" dirty="0" err="1"/>
              <a:t>generic</a:t>
            </a:r>
            <a:r>
              <a:rPr lang="fr-FR" sz="2800" dirty="0"/>
              <a:t> </a:t>
            </a:r>
            <a:r>
              <a:rPr lang="fr-FR" sz="2800" dirty="0" err="1"/>
              <a:t>term</a:t>
            </a:r>
            <a:r>
              <a:rPr lang="fr-FR" sz="2800" dirty="0"/>
              <a:t> </a:t>
            </a:r>
            <a:r>
              <a:rPr lang="fr-FR" sz="2800" dirty="0" err="1"/>
              <a:t>that</a:t>
            </a:r>
            <a:r>
              <a:rPr lang="fr-FR" sz="2800" dirty="0"/>
              <a:t> </a:t>
            </a:r>
            <a:r>
              <a:rPr lang="fr-FR" sz="2800" dirty="0" err="1"/>
              <a:t>encompasses</a:t>
            </a:r>
            <a:r>
              <a:rPr lang="fr-FR" sz="2800" dirty="0"/>
              <a:t> </a:t>
            </a:r>
            <a:r>
              <a:rPr lang="fr-FR" sz="2800" dirty="0" err="1"/>
              <a:t>several</a:t>
            </a:r>
            <a:r>
              <a:rPr lang="fr-FR" sz="2800" dirty="0"/>
              <a:t> </a:t>
            </a:r>
            <a:r>
              <a:rPr lang="fr-FR" sz="2800" dirty="0" err="1"/>
              <a:t>financial</a:t>
            </a:r>
            <a:r>
              <a:rPr lang="fr-FR" sz="2800" dirty="0"/>
              <a:t> </a:t>
            </a:r>
            <a:r>
              <a:rPr lang="fr-FR" sz="2800" dirty="0" err="1"/>
              <a:t>roles</a:t>
            </a:r>
            <a:r>
              <a:rPr lang="fr-FR" sz="2800" dirty="0"/>
              <a:t> </a:t>
            </a:r>
            <a:r>
              <a:rPr lang="fr-FR" sz="2800" dirty="0" err="1"/>
              <a:t>including</a:t>
            </a:r>
            <a:r>
              <a:rPr lang="fr-FR" sz="2800" dirty="0"/>
              <a:t> portfolio managers and </a:t>
            </a:r>
            <a:r>
              <a:rPr lang="fr-FR" sz="2800" dirty="0" err="1"/>
              <a:t>stockbrokers</a:t>
            </a:r>
            <a:r>
              <a:rPr lang="fr-FR" sz="2800" dirty="0"/>
              <a:t>.</a:t>
            </a:r>
          </a:p>
          <a:p>
            <a:r>
              <a:rPr lang="fr-FR" sz="2800" b="1" dirty="0" err="1"/>
              <a:t>Asset</a:t>
            </a:r>
            <a:r>
              <a:rPr lang="fr-FR" sz="2800" b="1" dirty="0"/>
              <a:t> management </a:t>
            </a:r>
            <a:r>
              <a:rPr lang="fr-FR" sz="2800" dirty="0"/>
              <a:t>– </a:t>
            </a:r>
            <a:r>
              <a:rPr lang="fr-FR" sz="2800" dirty="0" err="1"/>
              <a:t>is</a:t>
            </a:r>
            <a:r>
              <a:rPr lang="fr-FR" sz="2800" dirty="0"/>
              <a:t> the </a:t>
            </a:r>
            <a:r>
              <a:rPr lang="fr-FR" sz="2800" dirty="0" err="1"/>
              <a:t>overseeing</a:t>
            </a:r>
            <a:r>
              <a:rPr lang="fr-FR" sz="2800" dirty="0"/>
              <a:t> of a </a:t>
            </a:r>
            <a:r>
              <a:rPr lang="fr-FR" sz="2800" dirty="0" err="1"/>
              <a:t>specific</a:t>
            </a:r>
            <a:r>
              <a:rPr lang="fr-FR" sz="2800" dirty="0"/>
              <a:t> type of </a:t>
            </a:r>
            <a:r>
              <a:rPr lang="fr-FR" sz="2800" dirty="0" err="1"/>
              <a:t>investment</a:t>
            </a:r>
            <a:r>
              <a:rPr lang="fr-FR" sz="2800" dirty="0"/>
              <a:t> option </a:t>
            </a:r>
            <a:r>
              <a:rPr lang="fr-FR" sz="2800" dirty="0" err="1"/>
              <a:t>that</a:t>
            </a:r>
            <a:r>
              <a:rPr lang="fr-FR" sz="2800" dirty="0"/>
              <a:t> </a:t>
            </a:r>
            <a:r>
              <a:rPr lang="fr-FR" sz="2800" dirty="0" err="1"/>
              <a:t>is</a:t>
            </a:r>
            <a:r>
              <a:rPr lang="fr-FR" sz="2800" dirty="0"/>
              <a:t> </a:t>
            </a:r>
            <a:r>
              <a:rPr lang="fr-FR" sz="2800" dirty="0" err="1"/>
              <a:t>exclusively</a:t>
            </a:r>
            <a:r>
              <a:rPr lang="fr-FR" sz="2800" dirty="0"/>
              <a:t> </a:t>
            </a:r>
            <a:r>
              <a:rPr lang="fr-FR" sz="2800" dirty="0" err="1"/>
              <a:t>available</a:t>
            </a:r>
            <a:r>
              <a:rPr lang="fr-FR" sz="2800" dirty="0"/>
              <a:t> to </a:t>
            </a:r>
            <a:r>
              <a:rPr lang="fr-FR" sz="2800" dirty="0" err="1"/>
              <a:t>wealthy</a:t>
            </a:r>
            <a:r>
              <a:rPr lang="fr-FR" sz="2800" dirty="0"/>
              <a:t> </a:t>
            </a:r>
            <a:r>
              <a:rPr lang="fr-FR" sz="2800" dirty="0" err="1"/>
              <a:t>investors</a:t>
            </a:r>
            <a:r>
              <a:rPr lang="fr-FR" sz="2800" dirty="0"/>
              <a:t>. </a:t>
            </a:r>
          </a:p>
          <a:p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8220381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Class </a:t>
            </a:r>
            <a:r>
              <a:rPr lang="fr-FR" dirty="0" err="1" smtClean="0"/>
              <a:t>Exercise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endParaRPr lang="fr-FR" sz="9600" dirty="0" smtClean="0"/>
          </a:p>
          <a:p>
            <a:r>
              <a:rPr lang="fr-FR" sz="9600" dirty="0" smtClean="0"/>
              <a:t>1</a:t>
            </a:r>
            <a:r>
              <a:rPr lang="fr-FR" sz="9600" dirty="0"/>
              <a:t>. </a:t>
            </a:r>
            <a:r>
              <a:rPr lang="fr-FR" sz="9600" dirty="0" err="1"/>
              <a:t>What</a:t>
            </a:r>
            <a:r>
              <a:rPr lang="fr-FR" sz="9600" dirty="0"/>
              <a:t> are ‘the </a:t>
            </a:r>
            <a:r>
              <a:rPr lang="fr-FR" sz="9600" dirty="0" err="1"/>
              <a:t>markets</a:t>
            </a:r>
            <a:r>
              <a:rPr lang="fr-FR" sz="9600" dirty="0"/>
              <a:t>’?</a:t>
            </a:r>
          </a:p>
          <a:p>
            <a:r>
              <a:rPr lang="fr-FR" sz="9600" dirty="0"/>
              <a:t>2. </a:t>
            </a:r>
            <a:r>
              <a:rPr lang="fr-FR" sz="9600" dirty="0" err="1"/>
              <a:t>What</a:t>
            </a:r>
            <a:r>
              <a:rPr lang="fr-FR" sz="9600" dirty="0"/>
              <a:t> </a:t>
            </a:r>
            <a:r>
              <a:rPr lang="fr-FR" sz="9600" dirty="0" err="1"/>
              <a:t>is</a:t>
            </a:r>
            <a:r>
              <a:rPr lang="fr-FR" sz="9600" dirty="0"/>
              <a:t> the FTSE100?</a:t>
            </a:r>
          </a:p>
          <a:p>
            <a:r>
              <a:rPr lang="fr-FR" sz="9600" dirty="0"/>
              <a:t>3. </a:t>
            </a:r>
            <a:r>
              <a:rPr lang="fr-FR" sz="9600" dirty="0" err="1"/>
              <a:t>What</a:t>
            </a:r>
            <a:r>
              <a:rPr lang="fr-FR" sz="9600" dirty="0"/>
              <a:t> </a:t>
            </a:r>
            <a:r>
              <a:rPr lang="fr-FR" sz="9600" dirty="0" err="1"/>
              <a:t>is</a:t>
            </a:r>
            <a:r>
              <a:rPr lang="fr-FR" sz="9600" dirty="0"/>
              <a:t> the Dow Jones?</a:t>
            </a:r>
          </a:p>
          <a:p>
            <a:r>
              <a:rPr lang="fr-FR" sz="9600" dirty="0"/>
              <a:t>4. </a:t>
            </a:r>
            <a:r>
              <a:rPr lang="fr-FR" sz="9600" dirty="0" err="1"/>
              <a:t>What</a:t>
            </a:r>
            <a:r>
              <a:rPr lang="fr-FR" sz="9600" dirty="0"/>
              <a:t> are the </a:t>
            </a:r>
            <a:r>
              <a:rPr lang="fr-FR" sz="9600" dirty="0" err="1"/>
              <a:t>currencies</a:t>
            </a:r>
            <a:r>
              <a:rPr lang="fr-FR" sz="9600" dirty="0"/>
              <a:t>?</a:t>
            </a:r>
          </a:p>
          <a:p>
            <a:r>
              <a:rPr lang="fr-FR" sz="9600" dirty="0"/>
              <a:t>5. </a:t>
            </a:r>
            <a:r>
              <a:rPr lang="fr-FR" sz="9600" dirty="0" err="1"/>
              <a:t>What</a:t>
            </a:r>
            <a:r>
              <a:rPr lang="fr-FR" sz="9600" dirty="0"/>
              <a:t> are the </a:t>
            </a:r>
            <a:r>
              <a:rPr lang="fr-FR" sz="9600" dirty="0" err="1"/>
              <a:t>commodities</a:t>
            </a:r>
            <a:r>
              <a:rPr lang="fr-FR" sz="9600" dirty="0"/>
              <a:t>?</a:t>
            </a:r>
          </a:p>
          <a:p>
            <a:endParaRPr lang="fr-FR" sz="9600" dirty="0"/>
          </a:p>
          <a:p>
            <a:endParaRPr lang="fr-FR" dirty="0"/>
          </a:p>
        </p:txBody>
      </p:sp>
      <p:pic>
        <p:nvPicPr>
          <p:cNvPr id="4" name="Image 3" descr="File:InternationalStockMarket.jpg - Wikimedia Common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8824" y="0"/>
            <a:ext cx="6353175" cy="2495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41015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CLASS EXERCISE - ANSWERS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FR" dirty="0"/>
              <a:t>1.What are ‘the </a:t>
            </a:r>
            <a:r>
              <a:rPr lang="fr-FR" dirty="0" err="1"/>
              <a:t>markets</a:t>
            </a:r>
            <a:r>
              <a:rPr lang="fr-FR" dirty="0"/>
              <a:t>’? This </a:t>
            </a:r>
            <a:r>
              <a:rPr lang="fr-FR" dirty="0" err="1"/>
              <a:t>is</a:t>
            </a:r>
            <a:r>
              <a:rPr lang="fr-FR" dirty="0"/>
              <a:t> a </a:t>
            </a:r>
            <a:r>
              <a:rPr lang="fr-FR" dirty="0" err="1"/>
              <a:t>shortened</a:t>
            </a:r>
            <a:r>
              <a:rPr lang="fr-FR" dirty="0"/>
              <a:t> </a:t>
            </a:r>
            <a:r>
              <a:rPr lang="fr-FR" dirty="0" err="1"/>
              <a:t>way</a:t>
            </a:r>
            <a:r>
              <a:rPr lang="fr-FR" dirty="0"/>
              <a:t> of </a:t>
            </a:r>
            <a:r>
              <a:rPr lang="fr-FR" dirty="0" err="1"/>
              <a:t>saying</a:t>
            </a:r>
            <a:r>
              <a:rPr lang="fr-FR" dirty="0"/>
              <a:t> the stock </a:t>
            </a:r>
            <a:r>
              <a:rPr lang="fr-FR" dirty="0" err="1"/>
              <a:t>market</a:t>
            </a:r>
            <a:r>
              <a:rPr lang="fr-FR" dirty="0"/>
              <a:t>. </a:t>
            </a:r>
            <a:r>
              <a:rPr lang="fr-FR" dirty="0" err="1"/>
              <a:t>Journalist</a:t>
            </a:r>
            <a:r>
              <a:rPr lang="fr-FR" dirty="0"/>
              <a:t> </a:t>
            </a:r>
            <a:r>
              <a:rPr lang="fr-FR" dirty="0" err="1"/>
              <a:t>often</a:t>
            </a:r>
            <a:r>
              <a:rPr lang="fr-FR" dirty="0"/>
              <a:t> </a:t>
            </a:r>
            <a:r>
              <a:rPr lang="fr-FR" dirty="0" err="1"/>
              <a:t>say</a:t>
            </a:r>
            <a:r>
              <a:rPr lang="fr-FR" dirty="0"/>
              <a:t> ‘</a:t>
            </a:r>
            <a:r>
              <a:rPr lang="fr-FR" dirty="0" err="1"/>
              <a:t>what</a:t>
            </a:r>
            <a:r>
              <a:rPr lang="fr-FR" dirty="0"/>
              <a:t> are the </a:t>
            </a:r>
            <a:r>
              <a:rPr lang="fr-FR" dirty="0" err="1"/>
              <a:t>markets</a:t>
            </a:r>
            <a:r>
              <a:rPr lang="fr-FR" dirty="0"/>
              <a:t> </a:t>
            </a:r>
            <a:r>
              <a:rPr lang="fr-FR" dirty="0" err="1"/>
              <a:t>looking</a:t>
            </a:r>
            <a:r>
              <a:rPr lang="fr-FR" dirty="0"/>
              <a:t> </a:t>
            </a:r>
            <a:r>
              <a:rPr lang="fr-FR" dirty="0" err="1"/>
              <a:t>like</a:t>
            </a:r>
            <a:r>
              <a:rPr lang="fr-FR" dirty="0"/>
              <a:t> at the close of </a:t>
            </a:r>
            <a:r>
              <a:rPr lang="fr-FR" dirty="0" err="1" smtClean="0"/>
              <a:t>play</a:t>
            </a:r>
            <a:r>
              <a:rPr lang="fr-FR" dirty="0" smtClean="0"/>
              <a:t>’, </a:t>
            </a:r>
            <a:r>
              <a:rPr lang="fr-FR" dirty="0" err="1" smtClean="0"/>
              <a:t>which</a:t>
            </a:r>
            <a:r>
              <a:rPr lang="fr-FR" dirty="0" smtClean="0"/>
              <a:t> </a:t>
            </a:r>
            <a:r>
              <a:rPr lang="fr-FR" dirty="0" err="1"/>
              <a:t>means</a:t>
            </a:r>
            <a:r>
              <a:rPr lang="fr-FR" dirty="0"/>
              <a:t> by the end of the </a:t>
            </a:r>
            <a:r>
              <a:rPr lang="fr-FR" dirty="0" err="1"/>
              <a:t>day</a:t>
            </a:r>
            <a:r>
              <a:rPr lang="fr-FR" dirty="0" smtClean="0"/>
              <a:t>.</a:t>
            </a:r>
            <a:endParaRPr lang="fr-FR" dirty="0"/>
          </a:p>
          <a:p>
            <a:r>
              <a:rPr lang="fr-FR" dirty="0"/>
              <a:t>2. </a:t>
            </a:r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the FTSE100? –  an index </a:t>
            </a:r>
            <a:r>
              <a:rPr lang="fr-FR" dirty="0" err="1"/>
              <a:t>composed</a:t>
            </a:r>
            <a:r>
              <a:rPr lang="fr-FR" dirty="0"/>
              <a:t> of the 100 </a:t>
            </a:r>
            <a:r>
              <a:rPr lang="fr-FR" dirty="0" err="1"/>
              <a:t>largest</a:t>
            </a:r>
            <a:r>
              <a:rPr lang="fr-FR" dirty="0"/>
              <a:t> </a:t>
            </a:r>
            <a:r>
              <a:rPr lang="fr-FR" dirty="0" err="1"/>
              <a:t>companies</a:t>
            </a:r>
            <a:r>
              <a:rPr lang="fr-FR" dirty="0"/>
              <a:t> </a:t>
            </a:r>
            <a:r>
              <a:rPr lang="fr-FR" dirty="0" err="1"/>
              <a:t>listed</a:t>
            </a:r>
            <a:r>
              <a:rPr lang="fr-FR" dirty="0"/>
              <a:t> on the London Stock Exchange </a:t>
            </a:r>
            <a:r>
              <a:rPr lang="fr-FR" dirty="0" err="1"/>
              <a:t>with</a:t>
            </a:r>
            <a:r>
              <a:rPr lang="fr-FR" dirty="0"/>
              <a:t> the </a:t>
            </a:r>
            <a:r>
              <a:rPr lang="fr-FR" dirty="0" err="1"/>
              <a:t>highest</a:t>
            </a:r>
            <a:r>
              <a:rPr lang="fr-FR" dirty="0"/>
              <a:t> </a:t>
            </a:r>
            <a:r>
              <a:rPr lang="fr-FR" dirty="0" err="1"/>
              <a:t>market</a:t>
            </a:r>
            <a:r>
              <a:rPr lang="fr-FR" dirty="0"/>
              <a:t> capitalisation. It stands for the Financial Times Stock Exchange 100 Index. It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referred</a:t>
            </a:r>
            <a:r>
              <a:rPr lang="fr-FR" dirty="0"/>
              <a:t> to as ‘the Footsie.’</a:t>
            </a:r>
          </a:p>
          <a:p>
            <a:r>
              <a:rPr lang="fr-FR" sz="1400" dirty="0"/>
              <a:t>3. </a:t>
            </a:r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the Dow Jones? – a stock </a:t>
            </a:r>
            <a:r>
              <a:rPr lang="fr-FR" dirty="0" err="1"/>
              <a:t>market</a:t>
            </a:r>
            <a:r>
              <a:rPr lang="fr-FR" dirty="0"/>
              <a:t> index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indicates</a:t>
            </a:r>
            <a:r>
              <a:rPr lang="fr-FR" dirty="0"/>
              <a:t> the value of 30 large, </a:t>
            </a:r>
            <a:r>
              <a:rPr lang="fr-FR" dirty="0" err="1"/>
              <a:t>publicly</a:t>
            </a:r>
            <a:r>
              <a:rPr lang="fr-FR" dirty="0"/>
              <a:t> </a:t>
            </a:r>
            <a:r>
              <a:rPr lang="fr-FR" dirty="0" err="1"/>
              <a:t>owned</a:t>
            </a:r>
            <a:r>
              <a:rPr lang="fr-FR" dirty="0"/>
              <a:t> </a:t>
            </a:r>
            <a:r>
              <a:rPr lang="fr-FR" dirty="0" err="1"/>
              <a:t>companies</a:t>
            </a:r>
            <a:r>
              <a:rPr lang="fr-FR" dirty="0"/>
              <a:t> </a:t>
            </a:r>
            <a:r>
              <a:rPr lang="fr-FR" dirty="0" err="1"/>
              <a:t>based</a:t>
            </a:r>
            <a:r>
              <a:rPr lang="fr-FR" dirty="0"/>
              <a:t> in the United States. It </a:t>
            </a:r>
            <a:r>
              <a:rPr lang="fr-FR" dirty="0" err="1"/>
              <a:t>refers</a:t>
            </a:r>
            <a:r>
              <a:rPr lang="fr-FR" dirty="0"/>
              <a:t> to how </a:t>
            </a:r>
            <a:r>
              <a:rPr lang="fr-FR" dirty="0" err="1"/>
              <a:t>they</a:t>
            </a:r>
            <a:r>
              <a:rPr lang="fr-FR" dirty="0"/>
              <a:t> have </a:t>
            </a:r>
            <a:r>
              <a:rPr lang="fr-FR" dirty="0" err="1"/>
              <a:t>traded</a:t>
            </a:r>
            <a:r>
              <a:rPr lang="fr-FR" dirty="0"/>
              <a:t> in the stock </a:t>
            </a:r>
            <a:r>
              <a:rPr lang="fr-FR" dirty="0" err="1"/>
              <a:t>market</a:t>
            </a:r>
            <a:r>
              <a:rPr lang="fr-FR" dirty="0"/>
              <a:t> </a:t>
            </a:r>
            <a:r>
              <a:rPr lang="fr-FR" dirty="0" err="1"/>
              <a:t>during</a:t>
            </a:r>
            <a:r>
              <a:rPr lang="fr-FR" dirty="0"/>
              <a:t> </a:t>
            </a:r>
            <a:r>
              <a:rPr lang="fr-FR" dirty="0" err="1"/>
              <a:t>various</a:t>
            </a:r>
            <a:r>
              <a:rPr lang="fr-FR" dirty="0"/>
              <a:t> </a:t>
            </a:r>
            <a:r>
              <a:rPr lang="fr-FR" dirty="0" err="1"/>
              <a:t>periods</a:t>
            </a:r>
            <a:r>
              <a:rPr lang="fr-FR" dirty="0"/>
              <a:t> of time. It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also</a:t>
            </a:r>
            <a:r>
              <a:rPr lang="fr-FR" dirty="0"/>
              <a:t> </a:t>
            </a:r>
            <a:r>
              <a:rPr lang="fr-FR" dirty="0" err="1"/>
              <a:t>known</a:t>
            </a:r>
            <a:r>
              <a:rPr lang="fr-FR" dirty="0"/>
              <a:t> as ‘The Dow Jones </a:t>
            </a:r>
            <a:r>
              <a:rPr lang="fr-FR" dirty="0" err="1"/>
              <a:t>Industrial</a:t>
            </a:r>
            <a:r>
              <a:rPr lang="fr-FR" dirty="0"/>
              <a:t> </a:t>
            </a:r>
            <a:r>
              <a:rPr lang="fr-FR" dirty="0" err="1"/>
              <a:t>Average</a:t>
            </a:r>
            <a:r>
              <a:rPr lang="fr-FR" dirty="0"/>
              <a:t> or ‘The Dow.’</a:t>
            </a:r>
          </a:p>
          <a:p>
            <a:endParaRPr lang="fr-FR" dirty="0"/>
          </a:p>
          <a:p>
            <a:r>
              <a:rPr lang="fr-FR" dirty="0"/>
              <a:t>UK – FTSE 100</a:t>
            </a:r>
          </a:p>
          <a:p>
            <a:r>
              <a:rPr lang="fr-FR" dirty="0"/>
              <a:t>USA – Dow Jones</a:t>
            </a:r>
          </a:p>
          <a:p>
            <a:r>
              <a:rPr lang="fr-FR" dirty="0"/>
              <a:t>France – CAC 40</a:t>
            </a:r>
          </a:p>
          <a:p>
            <a:r>
              <a:rPr lang="fr-FR" dirty="0"/>
              <a:t>Germany – DAX 30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680611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CLASS EXERCISE - ANSWERS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400" dirty="0"/>
              <a:t>4. </a:t>
            </a:r>
            <a:r>
              <a:rPr lang="fr-FR" sz="2400" dirty="0" err="1"/>
              <a:t>What</a:t>
            </a:r>
            <a:r>
              <a:rPr lang="fr-FR" sz="2400" dirty="0"/>
              <a:t> are the </a:t>
            </a:r>
            <a:r>
              <a:rPr lang="fr-FR" sz="2400" dirty="0" err="1"/>
              <a:t>currencies</a:t>
            </a:r>
            <a:r>
              <a:rPr lang="fr-FR" sz="2400" dirty="0"/>
              <a:t>? The </a:t>
            </a:r>
            <a:r>
              <a:rPr lang="fr-FR" sz="2400" dirty="0" err="1"/>
              <a:t>current</a:t>
            </a:r>
            <a:r>
              <a:rPr lang="fr-FR" sz="2400" dirty="0"/>
              <a:t> rate and rate of exchange </a:t>
            </a:r>
            <a:r>
              <a:rPr lang="fr-FR" sz="2400" dirty="0" err="1"/>
              <a:t>with</a:t>
            </a:r>
            <a:r>
              <a:rPr lang="fr-FR" sz="2400" dirty="0"/>
              <a:t> the pound </a:t>
            </a:r>
            <a:r>
              <a:rPr lang="fr-FR" sz="2400" dirty="0" err="1"/>
              <a:t>against</a:t>
            </a:r>
            <a:r>
              <a:rPr lang="fr-FR" sz="2400" dirty="0"/>
              <a:t> the US dollar and the pound </a:t>
            </a:r>
            <a:r>
              <a:rPr lang="fr-FR" sz="2400" dirty="0" err="1"/>
              <a:t>against</a:t>
            </a:r>
            <a:r>
              <a:rPr lang="fr-FR" sz="2400" dirty="0"/>
              <a:t> the Euro.</a:t>
            </a:r>
          </a:p>
          <a:p>
            <a:r>
              <a:rPr lang="fr-FR" sz="2400" dirty="0"/>
              <a:t>5. </a:t>
            </a:r>
            <a:r>
              <a:rPr lang="fr-FR" sz="2400" dirty="0" err="1"/>
              <a:t>What</a:t>
            </a:r>
            <a:r>
              <a:rPr lang="fr-FR" sz="2400" dirty="0"/>
              <a:t> are the </a:t>
            </a:r>
            <a:r>
              <a:rPr lang="fr-FR" sz="2400" dirty="0" err="1"/>
              <a:t>commodities</a:t>
            </a:r>
            <a:r>
              <a:rPr lang="fr-FR" sz="2400" dirty="0"/>
              <a:t>? A basic good </a:t>
            </a:r>
            <a:r>
              <a:rPr lang="fr-FR" sz="2400" dirty="0" err="1"/>
              <a:t>used</a:t>
            </a:r>
            <a:r>
              <a:rPr lang="fr-FR" sz="2400" dirty="0"/>
              <a:t> in commerce </a:t>
            </a:r>
            <a:r>
              <a:rPr lang="fr-FR" sz="2400" dirty="0" err="1"/>
              <a:t>that</a:t>
            </a:r>
            <a:r>
              <a:rPr lang="fr-FR" sz="2400" dirty="0"/>
              <a:t> </a:t>
            </a:r>
            <a:r>
              <a:rPr lang="fr-FR" sz="2400" dirty="0" err="1"/>
              <a:t>is</a:t>
            </a:r>
            <a:r>
              <a:rPr lang="fr-FR" sz="2400" dirty="0"/>
              <a:t> interchangeable </a:t>
            </a:r>
            <a:r>
              <a:rPr lang="fr-FR" sz="2400" dirty="0" err="1"/>
              <a:t>with</a:t>
            </a:r>
            <a:r>
              <a:rPr lang="fr-FR" sz="2400" dirty="0"/>
              <a:t> </a:t>
            </a:r>
            <a:r>
              <a:rPr lang="fr-FR" sz="2400" dirty="0" err="1"/>
              <a:t>other</a:t>
            </a:r>
            <a:r>
              <a:rPr lang="fr-FR" sz="2400" dirty="0"/>
              <a:t> </a:t>
            </a:r>
            <a:r>
              <a:rPr lang="fr-FR" sz="2400" dirty="0" err="1"/>
              <a:t>commodities</a:t>
            </a:r>
            <a:r>
              <a:rPr lang="fr-FR" sz="2400" dirty="0"/>
              <a:t> of the </a:t>
            </a:r>
            <a:r>
              <a:rPr lang="fr-FR" sz="2400" dirty="0" err="1"/>
              <a:t>same</a:t>
            </a:r>
            <a:r>
              <a:rPr lang="fr-FR" sz="2400" dirty="0"/>
              <a:t> type. In the </a:t>
            </a:r>
            <a:r>
              <a:rPr lang="fr-FR" sz="2400" dirty="0" err="1"/>
              <a:t>paper</a:t>
            </a:r>
            <a:r>
              <a:rPr lang="fr-FR" sz="2400" dirty="0"/>
              <a:t> </a:t>
            </a:r>
            <a:r>
              <a:rPr lang="fr-FR" sz="2400" dirty="0" err="1"/>
              <a:t>it</a:t>
            </a:r>
            <a:r>
              <a:rPr lang="fr-FR" sz="2400" dirty="0"/>
              <a:t> </a:t>
            </a:r>
            <a:r>
              <a:rPr lang="fr-FR" sz="2400" dirty="0" err="1"/>
              <a:t>is</a:t>
            </a:r>
            <a:r>
              <a:rPr lang="fr-FR" sz="2400" dirty="0"/>
              <a:t> gold and </a:t>
            </a:r>
            <a:r>
              <a:rPr lang="fr-FR" sz="2400" dirty="0" err="1"/>
              <a:t>brent</a:t>
            </a:r>
            <a:r>
              <a:rPr lang="fr-FR" sz="2400" dirty="0"/>
              <a:t> </a:t>
            </a:r>
            <a:r>
              <a:rPr lang="fr-FR" sz="2400" dirty="0" err="1"/>
              <a:t>crude</a:t>
            </a:r>
            <a:r>
              <a:rPr lang="fr-FR" sz="2400" dirty="0"/>
              <a:t> (a trading classification of </a:t>
            </a:r>
            <a:r>
              <a:rPr lang="fr-FR" sz="2400" dirty="0" err="1"/>
              <a:t>crude</a:t>
            </a:r>
            <a:r>
              <a:rPr lang="fr-FR" sz="2400" dirty="0"/>
              <a:t> </a:t>
            </a:r>
            <a:r>
              <a:rPr lang="fr-FR" sz="2400" dirty="0" err="1"/>
              <a:t>oil</a:t>
            </a:r>
            <a:r>
              <a:rPr lang="fr-FR" sz="2400" dirty="0"/>
              <a:t> and </a:t>
            </a:r>
            <a:r>
              <a:rPr lang="fr-FR" sz="2400" dirty="0" err="1"/>
              <a:t>it</a:t>
            </a:r>
            <a:r>
              <a:rPr lang="fr-FR" sz="2400" dirty="0"/>
              <a:t> serves as a benchmark </a:t>
            </a:r>
            <a:r>
              <a:rPr lang="fr-FR" sz="2400" dirty="0" err="1"/>
              <a:t>price</a:t>
            </a:r>
            <a:r>
              <a:rPr lang="fr-FR" sz="2400" dirty="0"/>
              <a:t> for </a:t>
            </a:r>
            <a:r>
              <a:rPr lang="fr-FR" sz="2400" dirty="0" err="1"/>
              <a:t>purchases</a:t>
            </a:r>
            <a:r>
              <a:rPr lang="fr-FR" sz="2400" dirty="0"/>
              <a:t> of </a:t>
            </a:r>
            <a:r>
              <a:rPr lang="fr-FR" sz="2400" dirty="0" err="1"/>
              <a:t>oil</a:t>
            </a:r>
            <a:r>
              <a:rPr lang="fr-FR" sz="2400" dirty="0"/>
              <a:t> </a:t>
            </a:r>
            <a:r>
              <a:rPr lang="fr-FR" sz="2400" dirty="0" err="1"/>
              <a:t>worldwide</a:t>
            </a:r>
            <a:r>
              <a:rPr lang="fr-FR" sz="2400" dirty="0"/>
              <a:t>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997502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Vocabulary</a:t>
            </a:r>
            <a:r>
              <a:rPr lang="fr-FR" dirty="0" smtClean="0"/>
              <a:t> - </a:t>
            </a:r>
            <a:r>
              <a:rPr lang="fr-FR" dirty="0" err="1"/>
              <a:t>D</a:t>
            </a:r>
            <a:r>
              <a:rPr lang="fr-FR" dirty="0" err="1" smtClean="0"/>
              <a:t>efinition</a:t>
            </a:r>
            <a:r>
              <a:rPr lang="fr-FR" dirty="0" smtClean="0"/>
              <a:t> </a:t>
            </a:r>
            <a:r>
              <a:rPr lang="fr-FR" dirty="0" err="1" smtClean="0"/>
              <a:t>Exercise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4400" dirty="0"/>
              <a:t>1. </a:t>
            </a:r>
            <a:r>
              <a:rPr lang="fr-FR" sz="4400" dirty="0" err="1"/>
              <a:t>What</a:t>
            </a:r>
            <a:r>
              <a:rPr lang="fr-FR" sz="4400" dirty="0"/>
              <a:t> </a:t>
            </a:r>
            <a:r>
              <a:rPr lang="fr-FR" sz="4400" dirty="0" err="1"/>
              <a:t>is</a:t>
            </a:r>
            <a:r>
              <a:rPr lang="fr-FR" sz="4400" dirty="0"/>
              <a:t> </a:t>
            </a:r>
            <a:r>
              <a:rPr lang="fr-FR" sz="4400" dirty="0" err="1"/>
              <a:t>solvency</a:t>
            </a:r>
            <a:r>
              <a:rPr lang="fr-FR" sz="4400" dirty="0"/>
              <a:t>?</a:t>
            </a:r>
          </a:p>
          <a:p>
            <a:r>
              <a:rPr lang="fr-FR" sz="4400" dirty="0"/>
              <a:t>2. </a:t>
            </a:r>
            <a:r>
              <a:rPr lang="fr-FR" sz="4400" dirty="0" err="1"/>
              <a:t>What</a:t>
            </a:r>
            <a:r>
              <a:rPr lang="fr-FR" sz="4400" dirty="0"/>
              <a:t> </a:t>
            </a:r>
            <a:r>
              <a:rPr lang="fr-FR" sz="4400" dirty="0" err="1"/>
              <a:t>is</a:t>
            </a:r>
            <a:r>
              <a:rPr lang="fr-FR" sz="4400" dirty="0"/>
              <a:t> </a:t>
            </a:r>
            <a:r>
              <a:rPr lang="fr-FR" sz="4400" dirty="0" err="1"/>
              <a:t>leverage</a:t>
            </a:r>
            <a:r>
              <a:rPr lang="fr-FR" sz="4400" dirty="0"/>
              <a:t>?</a:t>
            </a:r>
          </a:p>
          <a:p>
            <a:r>
              <a:rPr lang="fr-FR" sz="4400" dirty="0"/>
              <a:t>3. </a:t>
            </a:r>
            <a:r>
              <a:rPr lang="fr-FR" sz="4400" dirty="0" err="1"/>
              <a:t>What</a:t>
            </a:r>
            <a:r>
              <a:rPr lang="fr-FR" sz="4400" dirty="0"/>
              <a:t> are </a:t>
            </a:r>
            <a:r>
              <a:rPr lang="fr-FR" sz="4400" dirty="0" err="1"/>
              <a:t>hedge</a:t>
            </a:r>
            <a:r>
              <a:rPr lang="fr-FR" sz="4400" dirty="0"/>
              <a:t> </a:t>
            </a:r>
            <a:r>
              <a:rPr lang="fr-FR" sz="4400" dirty="0" err="1"/>
              <a:t>funds</a:t>
            </a:r>
            <a:r>
              <a:rPr lang="fr-FR" sz="4400" dirty="0"/>
              <a:t>?</a:t>
            </a:r>
          </a:p>
          <a:p>
            <a:r>
              <a:rPr lang="fr-FR" sz="4400" dirty="0"/>
              <a:t>4. </a:t>
            </a:r>
            <a:r>
              <a:rPr lang="fr-FR" sz="4400" dirty="0" err="1"/>
              <a:t>What</a:t>
            </a:r>
            <a:r>
              <a:rPr lang="fr-FR" sz="4400" dirty="0"/>
              <a:t> </a:t>
            </a:r>
            <a:r>
              <a:rPr lang="fr-FR" sz="4400" dirty="0" err="1"/>
              <a:t>does</a:t>
            </a:r>
            <a:r>
              <a:rPr lang="fr-FR" sz="4400" dirty="0"/>
              <a:t> bail out </a:t>
            </a:r>
            <a:r>
              <a:rPr lang="fr-FR" sz="4400" dirty="0" err="1"/>
              <a:t>mean</a:t>
            </a:r>
            <a:r>
              <a:rPr lang="fr-FR" sz="4400" dirty="0"/>
              <a:t>?</a:t>
            </a:r>
          </a:p>
          <a:p>
            <a:r>
              <a:rPr lang="fr-FR" sz="4400" dirty="0"/>
              <a:t>5. </a:t>
            </a:r>
            <a:r>
              <a:rPr lang="fr-FR" sz="4400" dirty="0" err="1"/>
              <a:t>What</a:t>
            </a:r>
            <a:r>
              <a:rPr lang="fr-FR" sz="4400" dirty="0"/>
              <a:t> </a:t>
            </a:r>
            <a:r>
              <a:rPr lang="fr-FR" sz="4400" dirty="0" err="1"/>
              <a:t>is</a:t>
            </a:r>
            <a:r>
              <a:rPr lang="fr-FR" sz="4400" dirty="0"/>
              <a:t> </a:t>
            </a:r>
            <a:r>
              <a:rPr lang="fr-FR" sz="4400" dirty="0" err="1"/>
              <a:t>liquidity</a:t>
            </a:r>
            <a:r>
              <a:rPr lang="fr-FR" sz="4400" dirty="0"/>
              <a:t>?</a:t>
            </a:r>
          </a:p>
          <a:p>
            <a:endParaRPr lang="fr-FR" dirty="0"/>
          </a:p>
        </p:txBody>
      </p:sp>
      <p:pic>
        <p:nvPicPr>
          <p:cNvPr id="4" name="Image 3" descr="EOI and Communication: English TESTS &amp; EXAM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0224" y="1890902"/>
            <a:ext cx="2219325" cy="2385823"/>
          </a:xfrm>
          <a:prstGeom prst="rect">
            <a:avLst/>
          </a:prstGeom>
        </p:spPr>
      </p:pic>
      <p:pic>
        <p:nvPicPr>
          <p:cNvPr id="5" name="Image 4" descr="Geek Culture Goes Mainstream: 2011 Additions to Oxford ..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0224" y="4514850"/>
            <a:ext cx="2219324" cy="1990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78461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DEFINITION EXERCISE - ANSWERS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1. </a:t>
            </a:r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solvency</a:t>
            </a:r>
            <a:r>
              <a:rPr lang="fr-FR" dirty="0"/>
              <a:t>? </a:t>
            </a:r>
            <a:r>
              <a:rPr lang="fr-FR" dirty="0" err="1"/>
              <a:t>Solvency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a </a:t>
            </a:r>
            <a:r>
              <a:rPr lang="fr-FR" dirty="0" err="1"/>
              <a:t>company’s</a:t>
            </a:r>
            <a:r>
              <a:rPr lang="fr-FR" dirty="0"/>
              <a:t> </a:t>
            </a:r>
            <a:r>
              <a:rPr lang="fr-FR" dirty="0" err="1"/>
              <a:t>ability</a:t>
            </a:r>
            <a:r>
              <a:rPr lang="fr-FR" dirty="0"/>
              <a:t> to </a:t>
            </a:r>
            <a:r>
              <a:rPr lang="fr-FR" dirty="0" err="1"/>
              <a:t>pay</a:t>
            </a:r>
            <a:r>
              <a:rPr lang="fr-FR" dirty="0"/>
              <a:t> </a:t>
            </a:r>
            <a:r>
              <a:rPr lang="fr-FR" dirty="0" err="1"/>
              <a:t>its</a:t>
            </a:r>
            <a:r>
              <a:rPr lang="fr-FR" dirty="0"/>
              <a:t> </a:t>
            </a:r>
            <a:r>
              <a:rPr lang="fr-FR" dirty="0" err="1"/>
              <a:t>debts</a:t>
            </a:r>
            <a:r>
              <a:rPr lang="fr-FR" dirty="0"/>
              <a:t> as </a:t>
            </a:r>
            <a:r>
              <a:rPr lang="fr-FR" dirty="0" err="1"/>
              <a:t>they</a:t>
            </a:r>
            <a:r>
              <a:rPr lang="fr-FR" dirty="0"/>
              <a:t> </a:t>
            </a:r>
            <a:r>
              <a:rPr lang="fr-FR" dirty="0" err="1"/>
              <a:t>become</a:t>
            </a:r>
            <a:r>
              <a:rPr lang="fr-FR" dirty="0"/>
              <a:t> due.</a:t>
            </a:r>
          </a:p>
          <a:p>
            <a:r>
              <a:rPr lang="fr-FR" dirty="0" smtClean="0"/>
              <a:t>2. </a:t>
            </a:r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leverage</a:t>
            </a:r>
            <a:r>
              <a:rPr lang="fr-FR" dirty="0"/>
              <a:t>? – </a:t>
            </a:r>
            <a:r>
              <a:rPr lang="fr-FR" dirty="0" err="1"/>
              <a:t>is</a:t>
            </a:r>
            <a:r>
              <a:rPr lang="fr-FR" dirty="0"/>
              <a:t> an </a:t>
            </a:r>
            <a:r>
              <a:rPr lang="fr-FR" dirty="0" err="1"/>
              <a:t>investment</a:t>
            </a:r>
            <a:r>
              <a:rPr lang="fr-FR" dirty="0"/>
              <a:t> </a:t>
            </a:r>
            <a:r>
              <a:rPr lang="fr-FR" dirty="0" err="1"/>
              <a:t>strategy</a:t>
            </a:r>
            <a:r>
              <a:rPr lang="fr-FR" dirty="0"/>
              <a:t> of </a:t>
            </a:r>
            <a:r>
              <a:rPr lang="fr-FR" dirty="0" err="1"/>
              <a:t>using</a:t>
            </a:r>
            <a:r>
              <a:rPr lang="fr-FR" dirty="0"/>
              <a:t> </a:t>
            </a:r>
            <a:r>
              <a:rPr lang="fr-FR" dirty="0" err="1"/>
              <a:t>borrowed</a:t>
            </a:r>
            <a:r>
              <a:rPr lang="fr-FR" dirty="0"/>
              <a:t> money. It </a:t>
            </a:r>
            <a:r>
              <a:rPr lang="fr-FR" dirty="0" err="1"/>
              <a:t>is</a:t>
            </a:r>
            <a:r>
              <a:rPr lang="fr-FR" dirty="0"/>
              <a:t> the ratio of a </a:t>
            </a:r>
            <a:r>
              <a:rPr lang="fr-FR" dirty="0" err="1"/>
              <a:t>company’s</a:t>
            </a:r>
            <a:r>
              <a:rPr lang="fr-FR" dirty="0"/>
              <a:t> </a:t>
            </a:r>
            <a:r>
              <a:rPr lang="fr-FR" dirty="0" err="1"/>
              <a:t>loan</a:t>
            </a:r>
            <a:r>
              <a:rPr lang="fr-FR" dirty="0"/>
              <a:t> capital (</a:t>
            </a:r>
            <a:r>
              <a:rPr lang="fr-FR" dirty="0" err="1"/>
              <a:t>debt</a:t>
            </a:r>
            <a:r>
              <a:rPr lang="fr-FR" dirty="0"/>
              <a:t>) to the value of </a:t>
            </a:r>
            <a:r>
              <a:rPr lang="fr-FR" dirty="0" err="1"/>
              <a:t>its</a:t>
            </a:r>
            <a:r>
              <a:rPr lang="fr-FR" dirty="0"/>
              <a:t> </a:t>
            </a:r>
            <a:r>
              <a:rPr lang="fr-FR" dirty="0" err="1"/>
              <a:t>ordinary</a:t>
            </a:r>
            <a:r>
              <a:rPr lang="fr-FR" dirty="0"/>
              <a:t> </a:t>
            </a:r>
            <a:r>
              <a:rPr lang="fr-FR" dirty="0" err="1"/>
              <a:t>shares</a:t>
            </a:r>
            <a:r>
              <a:rPr lang="fr-FR" dirty="0"/>
              <a:t> (</a:t>
            </a:r>
            <a:r>
              <a:rPr lang="fr-FR" dirty="0" err="1"/>
              <a:t>equity</a:t>
            </a:r>
            <a:r>
              <a:rPr lang="fr-FR" dirty="0"/>
              <a:t>). </a:t>
            </a:r>
            <a:r>
              <a:rPr lang="fr-FR" dirty="0" err="1"/>
              <a:t>Using</a:t>
            </a:r>
            <a:r>
              <a:rPr lang="fr-FR" dirty="0"/>
              <a:t> </a:t>
            </a:r>
            <a:r>
              <a:rPr lang="fr-FR" dirty="0" err="1"/>
              <a:t>debt</a:t>
            </a:r>
            <a:r>
              <a:rPr lang="fr-FR" dirty="0"/>
              <a:t> or </a:t>
            </a:r>
            <a:r>
              <a:rPr lang="fr-FR" dirty="0" err="1"/>
              <a:t>leverage</a:t>
            </a:r>
            <a:r>
              <a:rPr lang="fr-FR" dirty="0"/>
              <a:t> </a:t>
            </a:r>
            <a:r>
              <a:rPr lang="fr-FR" dirty="0" err="1"/>
              <a:t>increases</a:t>
            </a:r>
            <a:r>
              <a:rPr lang="fr-FR" dirty="0"/>
              <a:t> the </a:t>
            </a:r>
            <a:r>
              <a:rPr lang="fr-FR" dirty="0" err="1"/>
              <a:t>company’s</a:t>
            </a:r>
            <a:r>
              <a:rPr lang="fr-FR" dirty="0"/>
              <a:t> </a:t>
            </a:r>
            <a:r>
              <a:rPr lang="fr-FR" dirty="0" err="1"/>
              <a:t>risk</a:t>
            </a:r>
            <a:r>
              <a:rPr lang="fr-FR" dirty="0"/>
              <a:t> of </a:t>
            </a:r>
            <a:r>
              <a:rPr lang="fr-FR" dirty="0" err="1"/>
              <a:t>bankruptcy</a:t>
            </a:r>
            <a:r>
              <a:rPr lang="fr-FR" dirty="0"/>
              <a:t>, but </a:t>
            </a:r>
            <a:r>
              <a:rPr lang="fr-FR" dirty="0" err="1"/>
              <a:t>it</a:t>
            </a:r>
            <a:r>
              <a:rPr lang="fr-FR" dirty="0"/>
              <a:t> </a:t>
            </a:r>
            <a:r>
              <a:rPr lang="fr-FR" dirty="0" err="1"/>
              <a:t>can</a:t>
            </a:r>
            <a:r>
              <a:rPr lang="fr-FR" dirty="0"/>
              <a:t> </a:t>
            </a:r>
            <a:r>
              <a:rPr lang="fr-FR" dirty="0" err="1"/>
              <a:t>also</a:t>
            </a:r>
            <a:r>
              <a:rPr lang="fr-FR" dirty="0"/>
              <a:t> </a:t>
            </a:r>
            <a:r>
              <a:rPr lang="fr-FR" dirty="0" err="1"/>
              <a:t>increase</a:t>
            </a:r>
            <a:r>
              <a:rPr lang="fr-FR" dirty="0"/>
              <a:t> the </a:t>
            </a:r>
            <a:r>
              <a:rPr lang="fr-FR" dirty="0" err="1"/>
              <a:t>company’s</a:t>
            </a:r>
            <a:r>
              <a:rPr lang="fr-FR" dirty="0"/>
              <a:t> profits and </a:t>
            </a:r>
            <a:r>
              <a:rPr lang="fr-FR" dirty="0" err="1"/>
              <a:t>returns</a:t>
            </a:r>
            <a:r>
              <a:rPr lang="fr-FR" dirty="0"/>
              <a:t>.</a:t>
            </a:r>
          </a:p>
          <a:p>
            <a:r>
              <a:rPr lang="fr-FR" dirty="0" smtClean="0"/>
              <a:t>3. </a:t>
            </a:r>
            <a:r>
              <a:rPr lang="fr-FR" dirty="0" err="1"/>
              <a:t>What</a:t>
            </a:r>
            <a:r>
              <a:rPr lang="fr-FR" dirty="0"/>
              <a:t> are </a:t>
            </a:r>
            <a:r>
              <a:rPr lang="fr-FR" dirty="0" err="1"/>
              <a:t>hedge</a:t>
            </a:r>
            <a:r>
              <a:rPr lang="fr-FR" dirty="0"/>
              <a:t> </a:t>
            </a:r>
            <a:r>
              <a:rPr lang="fr-FR" dirty="0" err="1"/>
              <a:t>funds</a:t>
            </a:r>
            <a:r>
              <a:rPr lang="fr-FR" dirty="0"/>
              <a:t>? – an offshore </a:t>
            </a:r>
            <a:r>
              <a:rPr lang="fr-FR" dirty="0" err="1"/>
              <a:t>investment</a:t>
            </a:r>
            <a:r>
              <a:rPr lang="fr-FR" dirty="0"/>
              <a:t> </a:t>
            </a:r>
            <a:r>
              <a:rPr lang="fr-FR" dirty="0" err="1"/>
              <a:t>fund</a:t>
            </a:r>
            <a:r>
              <a:rPr lang="fr-FR" dirty="0"/>
              <a:t>, </a:t>
            </a:r>
            <a:r>
              <a:rPr lang="fr-FR" dirty="0" err="1"/>
              <a:t>typically</a:t>
            </a:r>
            <a:r>
              <a:rPr lang="fr-FR" dirty="0"/>
              <a:t> </a:t>
            </a:r>
            <a:r>
              <a:rPr lang="fr-FR" dirty="0" err="1"/>
              <a:t>formed</a:t>
            </a:r>
            <a:r>
              <a:rPr lang="fr-FR" dirty="0"/>
              <a:t> as a </a:t>
            </a:r>
            <a:r>
              <a:rPr lang="fr-FR" dirty="0" err="1"/>
              <a:t>private</a:t>
            </a:r>
            <a:r>
              <a:rPr lang="fr-FR" dirty="0"/>
              <a:t> </a:t>
            </a:r>
            <a:r>
              <a:rPr lang="fr-FR" dirty="0" err="1"/>
              <a:t>limited</a:t>
            </a:r>
            <a:r>
              <a:rPr lang="fr-FR" dirty="0"/>
              <a:t> </a:t>
            </a:r>
            <a:r>
              <a:rPr lang="fr-FR" dirty="0" err="1"/>
              <a:t>partnership</a:t>
            </a:r>
            <a:r>
              <a:rPr lang="fr-FR" dirty="0"/>
              <a:t>, </a:t>
            </a:r>
            <a:r>
              <a:rPr lang="fr-FR" dirty="0" err="1"/>
              <a:t>that</a:t>
            </a:r>
            <a:r>
              <a:rPr lang="fr-FR" dirty="0"/>
              <a:t> engages in </a:t>
            </a:r>
            <a:r>
              <a:rPr lang="fr-FR" dirty="0" err="1"/>
              <a:t>speculation</a:t>
            </a:r>
            <a:r>
              <a:rPr lang="fr-FR" dirty="0"/>
              <a:t> </a:t>
            </a:r>
            <a:r>
              <a:rPr lang="fr-FR" dirty="0" err="1"/>
              <a:t>using</a:t>
            </a:r>
            <a:r>
              <a:rPr lang="fr-FR" dirty="0"/>
              <a:t> </a:t>
            </a:r>
            <a:r>
              <a:rPr lang="fr-FR" dirty="0" err="1"/>
              <a:t>credit</a:t>
            </a:r>
            <a:r>
              <a:rPr lang="fr-FR" dirty="0"/>
              <a:t> or </a:t>
            </a:r>
            <a:r>
              <a:rPr lang="fr-FR" dirty="0" err="1"/>
              <a:t>borrowed</a:t>
            </a:r>
            <a:r>
              <a:rPr lang="fr-FR" dirty="0"/>
              <a:t> capital.</a:t>
            </a:r>
          </a:p>
          <a:p>
            <a:r>
              <a:rPr lang="fr-FR" dirty="0" smtClean="0"/>
              <a:t>4. </a:t>
            </a:r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does</a:t>
            </a:r>
            <a:r>
              <a:rPr lang="fr-FR" dirty="0"/>
              <a:t> bail out </a:t>
            </a:r>
            <a:r>
              <a:rPr lang="fr-FR" dirty="0" err="1"/>
              <a:t>mean</a:t>
            </a:r>
            <a:r>
              <a:rPr lang="fr-FR" dirty="0"/>
              <a:t>? – to stop </a:t>
            </a:r>
            <a:r>
              <a:rPr lang="fr-FR" dirty="0" err="1"/>
              <a:t>doing</a:t>
            </a:r>
            <a:r>
              <a:rPr lang="fr-FR" dirty="0"/>
              <a:t> </a:t>
            </a:r>
            <a:r>
              <a:rPr lang="fr-FR" dirty="0" err="1"/>
              <a:t>something</a:t>
            </a:r>
            <a:r>
              <a:rPr lang="fr-FR" dirty="0"/>
              <a:t> or </a:t>
            </a:r>
            <a:r>
              <a:rPr lang="fr-FR" dirty="0" err="1"/>
              <a:t>being</a:t>
            </a:r>
            <a:r>
              <a:rPr lang="fr-FR" dirty="0"/>
              <a:t> </a:t>
            </a:r>
            <a:r>
              <a:rPr lang="fr-FR" dirty="0" err="1"/>
              <a:t>involved</a:t>
            </a:r>
            <a:r>
              <a:rPr lang="fr-FR" dirty="0"/>
              <a:t> in </a:t>
            </a:r>
            <a:r>
              <a:rPr lang="fr-FR" dirty="0" err="1"/>
              <a:t>something</a:t>
            </a:r>
            <a:r>
              <a:rPr lang="fr-FR" dirty="0"/>
              <a:t>.</a:t>
            </a:r>
          </a:p>
          <a:p>
            <a:r>
              <a:rPr lang="fr-FR" dirty="0" smtClean="0"/>
              <a:t>5. </a:t>
            </a:r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liquidity</a:t>
            </a:r>
            <a:r>
              <a:rPr lang="fr-FR" dirty="0"/>
              <a:t>? – </a:t>
            </a:r>
            <a:r>
              <a:rPr lang="fr-FR" dirty="0" smtClean="0"/>
              <a:t>the </a:t>
            </a:r>
            <a:r>
              <a:rPr lang="fr-FR" dirty="0" err="1" smtClean="0"/>
              <a:t>availability</a:t>
            </a:r>
            <a:r>
              <a:rPr lang="fr-FR" dirty="0" smtClean="0"/>
              <a:t> of </a:t>
            </a:r>
            <a:r>
              <a:rPr lang="fr-FR" dirty="0" err="1" smtClean="0"/>
              <a:t>liquid</a:t>
            </a:r>
            <a:r>
              <a:rPr lang="fr-FR" dirty="0" smtClean="0"/>
              <a:t> </a:t>
            </a:r>
            <a:r>
              <a:rPr lang="fr-FR" dirty="0" err="1" smtClean="0"/>
              <a:t>assets</a:t>
            </a:r>
            <a:r>
              <a:rPr lang="fr-FR" dirty="0" smtClean="0"/>
              <a:t> (</a:t>
            </a:r>
            <a:r>
              <a:rPr lang="fr-FR" dirty="0" err="1" smtClean="0"/>
              <a:t>e.g</a:t>
            </a:r>
            <a:r>
              <a:rPr lang="fr-FR" dirty="0" smtClean="0"/>
              <a:t>. cash) to a </a:t>
            </a:r>
            <a:r>
              <a:rPr lang="fr-FR" dirty="0" err="1" smtClean="0"/>
              <a:t>market</a:t>
            </a:r>
            <a:r>
              <a:rPr lang="fr-FR" dirty="0" smtClean="0"/>
              <a:t> or </a:t>
            </a:r>
            <a:r>
              <a:rPr lang="fr-FR" dirty="0" err="1" smtClean="0"/>
              <a:t>company</a:t>
            </a:r>
            <a:r>
              <a:rPr lang="fr-FR" dirty="0" smtClean="0"/>
              <a:t>.</a:t>
            </a: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47367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7200" dirty="0" err="1"/>
              <a:t>What</a:t>
            </a:r>
            <a:r>
              <a:rPr lang="fr-FR" sz="7200" dirty="0"/>
              <a:t> </a:t>
            </a:r>
            <a:r>
              <a:rPr lang="fr-FR" sz="7200" dirty="0" err="1"/>
              <a:t>is</a:t>
            </a:r>
            <a:r>
              <a:rPr lang="fr-FR" sz="7200" dirty="0"/>
              <a:t> an </a:t>
            </a:r>
            <a:r>
              <a:rPr lang="fr-FR" sz="7200" dirty="0" err="1"/>
              <a:t>investment</a:t>
            </a:r>
            <a:r>
              <a:rPr lang="fr-FR" sz="7200" dirty="0"/>
              <a:t>?</a:t>
            </a:r>
            <a:br>
              <a:rPr lang="fr-FR" sz="7200" dirty="0"/>
            </a:br>
            <a:endParaRPr lang="fr-FR" sz="7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66800" y="2014194"/>
            <a:ext cx="10058400" cy="393192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sz="6600" dirty="0"/>
          </a:p>
        </p:txBody>
      </p:sp>
      <p:pic>
        <p:nvPicPr>
          <p:cNvPr id="4" name="Image 3" descr="Free Images : boy, thinking, calculation, kid, sitting ..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550" y="2014194"/>
            <a:ext cx="10058400" cy="3931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6921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0550" y="547344"/>
            <a:ext cx="10058400" cy="1371600"/>
          </a:xfrm>
        </p:spPr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4800" dirty="0" smtClean="0"/>
              <a:t>An </a:t>
            </a:r>
            <a:r>
              <a:rPr lang="fr-FR" sz="4800" dirty="0" err="1"/>
              <a:t>investment</a:t>
            </a:r>
            <a:r>
              <a:rPr lang="fr-FR" sz="4800" dirty="0"/>
              <a:t> </a:t>
            </a:r>
            <a:r>
              <a:rPr lang="fr-FR" sz="4800" dirty="0" err="1"/>
              <a:t>is</a:t>
            </a:r>
            <a:r>
              <a:rPr lang="fr-FR" sz="4800" dirty="0"/>
              <a:t> </a:t>
            </a:r>
            <a:r>
              <a:rPr lang="fr-FR" sz="4800" dirty="0" err="1"/>
              <a:t>something</a:t>
            </a:r>
            <a:r>
              <a:rPr lang="fr-FR" sz="4800" dirty="0"/>
              <a:t> </a:t>
            </a:r>
            <a:r>
              <a:rPr lang="fr-FR" sz="4800" dirty="0" err="1"/>
              <a:t>that</a:t>
            </a:r>
            <a:r>
              <a:rPr lang="fr-FR" sz="4800" dirty="0"/>
              <a:t> </a:t>
            </a:r>
            <a:r>
              <a:rPr lang="fr-FR" sz="4800" dirty="0" err="1"/>
              <a:t>you</a:t>
            </a:r>
            <a:r>
              <a:rPr lang="fr-FR" sz="4800" dirty="0"/>
              <a:t> </a:t>
            </a:r>
            <a:r>
              <a:rPr lang="fr-FR" sz="4800" dirty="0" err="1"/>
              <a:t>own</a:t>
            </a:r>
            <a:r>
              <a:rPr lang="fr-FR" sz="4800" dirty="0"/>
              <a:t> </a:t>
            </a:r>
            <a:r>
              <a:rPr lang="fr-FR" sz="4800" dirty="0" err="1"/>
              <a:t>that</a:t>
            </a:r>
            <a:r>
              <a:rPr lang="fr-FR" sz="4800" dirty="0"/>
              <a:t> </a:t>
            </a:r>
            <a:r>
              <a:rPr lang="fr-FR" sz="4800" dirty="0" err="1"/>
              <a:t>you</a:t>
            </a:r>
            <a:r>
              <a:rPr lang="fr-FR" sz="4800" dirty="0"/>
              <a:t> </a:t>
            </a:r>
            <a:r>
              <a:rPr lang="fr-FR" sz="4800" dirty="0" err="1"/>
              <a:t>hope</a:t>
            </a:r>
            <a:r>
              <a:rPr lang="fr-FR" sz="4800" dirty="0"/>
              <a:t> </a:t>
            </a:r>
            <a:r>
              <a:rPr lang="fr-FR" sz="4800" dirty="0" err="1"/>
              <a:t>will</a:t>
            </a:r>
            <a:r>
              <a:rPr lang="fr-FR" sz="4800" dirty="0"/>
              <a:t> </a:t>
            </a:r>
            <a:r>
              <a:rPr lang="fr-FR" sz="4800" dirty="0" err="1"/>
              <a:t>generate</a:t>
            </a:r>
            <a:r>
              <a:rPr lang="fr-FR" sz="4800" dirty="0"/>
              <a:t> a profit or </a:t>
            </a:r>
            <a:r>
              <a:rPr lang="fr-FR" sz="4800" dirty="0" err="1"/>
              <a:t>grow</a:t>
            </a:r>
            <a:r>
              <a:rPr lang="fr-FR" sz="4800" dirty="0"/>
              <a:t> in value.</a:t>
            </a:r>
          </a:p>
          <a:p>
            <a:endParaRPr lang="fr-FR" sz="4000" dirty="0"/>
          </a:p>
          <a:p>
            <a:endParaRPr lang="fr-FR" sz="6600" dirty="0" smtClean="0"/>
          </a:p>
          <a:p>
            <a:endParaRPr lang="fr-FR" sz="6600" dirty="0"/>
          </a:p>
        </p:txBody>
      </p:sp>
    </p:spTree>
    <p:extLst>
      <p:ext uri="{BB962C8B-B14F-4D97-AF65-F5344CB8AC3E}">
        <p14:creationId xmlns:p14="http://schemas.microsoft.com/office/powerpoint/2010/main" val="9511343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Types of </a:t>
            </a:r>
            <a:r>
              <a:rPr lang="fr-FR" dirty="0" err="1"/>
              <a:t>investments</a:t>
            </a:r>
            <a:r>
              <a:rPr lang="fr-FR" dirty="0"/>
              <a:t>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b="1" dirty="0" err="1"/>
              <a:t>Annuities</a:t>
            </a:r>
            <a:r>
              <a:rPr lang="fr-FR" b="1" dirty="0"/>
              <a:t> – </a:t>
            </a:r>
            <a:r>
              <a:rPr lang="fr-FR" dirty="0" err="1"/>
              <a:t>is</a:t>
            </a:r>
            <a:r>
              <a:rPr lang="fr-FR" dirty="0"/>
              <a:t> a </a:t>
            </a:r>
            <a:r>
              <a:rPr lang="fr-FR" dirty="0" err="1"/>
              <a:t>contract</a:t>
            </a:r>
            <a:r>
              <a:rPr lang="fr-FR" dirty="0"/>
              <a:t> </a:t>
            </a:r>
            <a:r>
              <a:rPr lang="fr-FR" dirty="0" err="1"/>
              <a:t>between</a:t>
            </a:r>
            <a:r>
              <a:rPr lang="fr-FR" dirty="0"/>
              <a:t> </a:t>
            </a:r>
            <a:r>
              <a:rPr lang="fr-FR" dirty="0" err="1"/>
              <a:t>you</a:t>
            </a:r>
            <a:r>
              <a:rPr lang="fr-FR" dirty="0"/>
              <a:t> and an </a:t>
            </a:r>
            <a:r>
              <a:rPr lang="fr-FR" dirty="0" err="1"/>
              <a:t>insurance</a:t>
            </a:r>
            <a:r>
              <a:rPr lang="fr-FR" dirty="0"/>
              <a:t> </a:t>
            </a:r>
            <a:r>
              <a:rPr lang="fr-FR" dirty="0" err="1"/>
              <a:t>company</a:t>
            </a:r>
            <a:r>
              <a:rPr lang="fr-FR" dirty="0"/>
              <a:t>, in </a:t>
            </a:r>
            <a:r>
              <a:rPr lang="fr-FR" dirty="0" err="1"/>
              <a:t>which</a:t>
            </a:r>
            <a:r>
              <a:rPr lang="fr-FR" dirty="0"/>
              <a:t> the </a:t>
            </a:r>
            <a:r>
              <a:rPr lang="fr-FR" dirty="0" err="1"/>
              <a:t>company</a:t>
            </a:r>
            <a:r>
              <a:rPr lang="fr-FR" dirty="0"/>
              <a:t>    promises to </a:t>
            </a:r>
            <a:r>
              <a:rPr lang="fr-FR" dirty="0" err="1"/>
              <a:t>make</a:t>
            </a:r>
            <a:r>
              <a:rPr lang="fr-FR" dirty="0"/>
              <a:t> </a:t>
            </a:r>
            <a:r>
              <a:rPr lang="fr-FR" dirty="0" err="1"/>
              <a:t>periodic</a:t>
            </a:r>
            <a:r>
              <a:rPr lang="fr-FR" dirty="0"/>
              <a:t> </a:t>
            </a:r>
            <a:r>
              <a:rPr lang="fr-FR" dirty="0" err="1"/>
              <a:t>payments</a:t>
            </a:r>
            <a:r>
              <a:rPr lang="fr-FR" dirty="0"/>
              <a:t> </a:t>
            </a:r>
            <a:r>
              <a:rPr lang="fr-FR" dirty="0" err="1"/>
              <a:t>either</a:t>
            </a:r>
            <a:r>
              <a:rPr lang="fr-FR" dirty="0"/>
              <a:t> </a:t>
            </a:r>
            <a:r>
              <a:rPr lang="fr-FR" dirty="0" err="1"/>
              <a:t>starting</a:t>
            </a:r>
            <a:r>
              <a:rPr lang="fr-FR" dirty="0"/>
              <a:t> </a:t>
            </a:r>
            <a:r>
              <a:rPr lang="fr-FR" dirty="0" err="1"/>
              <a:t>immediately</a:t>
            </a:r>
            <a:r>
              <a:rPr lang="fr-FR" dirty="0"/>
              <a:t> (</a:t>
            </a:r>
            <a:r>
              <a:rPr lang="fr-FR" dirty="0" err="1"/>
              <a:t>immediate</a:t>
            </a:r>
            <a:r>
              <a:rPr lang="fr-FR" dirty="0"/>
              <a:t> </a:t>
            </a:r>
            <a:r>
              <a:rPr lang="fr-FR" dirty="0" err="1"/>
              <a:t>annuities</a:t>
            </a:r>
            <a:r>
              <a:rPr lang="fr-FR" dirty="0"/>
              <a:t>) or at </a:t>
            </a:r>
            <a:r>
              <a:rPr lang="fr-FR" dirty="0" err="1"/>
              <a:t>some</a:t>
            </a:r>
            <a:r>
              <a:rPr lang="fr-FR" dirty="0"/>
              <a:t> time in the future (</a:t>
            </a:r>
            <a:r>
              <a:rPr lang="fr-FR" dirty="0" err="1"/>
              <a:t>deferred</a:t>
            </a:r>
            <a:r>
              <a:rPr lang="fr-FR" dirty="0"/>
              <a:t> </a:t>
            </a:r>
            <a:r>
              <a:rPr lang="fr-FR" dirty="0" err="1"/>
              <a:t>annuity</a:t>
            </a:r>
            <a:r>
              <a:rPr lang="fr-FR" dirty="0"/>
              <a:t>).</a:t>
            </a:r>
          </a:p>
          <a:p>
            <a:r>
              <a:rPr lang="fr-FR" b="1" dirty="0"/>
              <a:t>Bonds – </a:t>
            </a:r>
            <a:r>
              <a:rPr lang="fr-FR" dirty="0" err="1"/>
              <a:t>is</a:t>
            </a:r>
            <a:r>
              <a:rPr lang="fr-FR" dirty="0"/>
              <a:t> a </a:t>
            </a:r>
            <a:r>
              <a:rPr lang="fr-FR" dirty="0" err="1"/>
              <a:t>loan</a:t>
            </a:r>
            <a:r>
              <a:rPr lang="fr-FR" dirty="0"/>
              <a:t> an </a:t>
            </a:r>
            <a:r>
              <a:rPr lang="fr-FR" dirty="0" err="1"/>
              <a:t>investor</a:t>
            </a:r>
            <a:r>
              <a:rPr lang="fr-FR" dirty="0"/>
              <a:t> </a:t>
            </a:r>
            <a:r>
              <a:rPr lang="fr-FR" dirty="0" err="1"/>
              <a:t>makes</a:t>
            </a:r>
            <a:r>
              <a:rPr lang="fr-FR" dirty="0"/>
              <a:t> to an </a:t>
            </a:r>
            <a:r>
              <a:rPr lang="fr-FR" dirty="0" err="1"/>
              <a:t>organization</a:t>
            </a:r>
            <a:r>
              <a:rPr lang="fr-FR" dirty="0"/>
              <a:t> in exchange for </a:t>
            </a:r>
            <a:r>
              <a:rPr lang="fr-FR" dirty="0" err="1"/>
              <a:t>interest</a:t>
            </a:r>
            <a:r>
              <a:rPr lang="fr-FR" dirty="0"/>
              <a:t> </a:t>
            </a:r>
            <a:r>
              <a:rPr lang="fr-FR" dirty="0" err="1"/>
              <a:t>payments</a:t>
            </a:r>
            <a:r>
              <a:rPr lang="fr-FR" dirty="0"/>
              <a:t> over a </a:t>
            </a:r>
            <a:r>
              <a:rPr lang="fr-FR" dirty="0" err="1"/>
              <a:t>specified</a:t>
            </a:r>
            <a:r>
              <a:rPr lang="fr-FR" dirty="0"/>
              <a:t> </a:t>
            </a:r>
            <a:r>
              <a:rPr lang="fr-FR" dirty="0" err="1"/>
              <a:t>term</a:t>
            </a:r>
            <a:r>
              <a:rPr lang="fr-FR" dirty="0"/>
              <a:t> plus </a:t>
            </a:r>
            <a:r>
              <a:rPr lang="fr-FR" dirty="0" err="1"/>
              <a:t>repayment</a:t>
            </a:r>
            <a:r>
              <a:rPr lang="fr-FR" dirty="0"/>
              <a:t> of principal at the </a:t>
            </a:r>
            <a:r>
              <a:rPr lang="fr-FR" dirty="0" err="1"/>
              <a:t>bond’s</a:t>
            </a:r>
            <a:r>
              <a:rPr lang="fr-FR" dirty="0"/>
              <a:t> </a:t>
            </a:r>
            <a:r>
              <a:rPr lang="fr-FR" dirty="0" err="1"/>
              <a:t>maturity</a:t>
            </a:r>
            <a:r>
              <a:rPr lang="fr-FR" dirty="0"/>
              <a:t> date.</a:t>
            </a:r>
          </a:p>
          <a:p>
            <a:r>
              <a:rPr lang="fr-FR" b="1" dirty="0"/>
              <a:t>Bank </a:t>
            </a:r>
            <a:r>
              <a:rPr lang="fr-FR" b="1" dirty="0" err="1"/>
              <a:t>products</a:t>
            </a:r>
            <a:r>
              <a:rPr lang="fr-FR" b="1" dirty="0"/>
              <a:t> – </a:t>
            </a:r>
            <a:r>
              <a:rPr lang="fr-FR" dirty="0" err="1" smtClean="0"/>
              <a:t>savings</a:t>
            </a:r>
            <a:r>
              <a:rPr lang="fr-FR" dirty="0" smtClean="0"/>
              <a:t> </a:t>
            </a:r>
            <a:r>
              <a:rPr lang="fr-FR" dirty="0" err="1"/>
              <a:t>accounts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dirty="0" err="1"/>
              <a:t>interest</a:t>
            </a:r>
            <a:r>
              <a:rPr lang="fr-FR" dirty="0"/>
              <a:t> rates.</a:t>
            </a:r>
          </a:p>
          <a:p>
            <a:r>
              <a:rPr lang="fr-FR" b="1" dirty="0" err="1"/>
              <a:t>Commodity</a:t>
            </a:r>
            <a:r>
              <a:rPr lang="fr-FR" b="1" dirty="0"/>
              <a:t> futures – </a:t>
            </a:r>
            <a:r>
              <a:rPr lang="fr-FR" dirty="0"/>
              <a:t>are </a:t>
            </a:r>
            <a:r>
              <a:rPr lang="fr-FR" dirty="0" err="1"/>
              <a:t>contracts</a:t>
            </a:r>
            <a:r>
              <a:rPr lang="fr-FR" dirty="0"/>
              <a:t> of </a:t>
            </a:r>
            <a:r>
              <a:rPr lang="fr-FR" dirty="0" err="1"/>
              <a:t>agreements</a:t>
            </a:r>
            <a:r>
              <a:rPr lang="fr-FR" dirty="0"/>
              <a:t> to </a:t>
            </a:r>
            <a:r>
              <a:rPr lang="fr-FR" dirty="0" err="1"/>
              <a:t>buy</a:t>
            </a:r>
            <a:r>
              <a:rPr lang="fr-FR" dirty="0"/>
              <a:t> or </a:t>
            </a:r>
            <a:r>
              <a:rPr lang="fr-FR" dirty="0" err="1" smtClean="0"/>
              <a:t>sell</a:t>
            </a:r>
            <a:r>
              <a:rPr lang="fr-FR" dirty="0" smtClean="0"/>
              <a:t> a </a:t>
            </a:r>
            <a:r>
              <a:rPr lang="fr-FR" dirty="0" err="1"/>
              <a:t>specific</a:t>
            </a:r>
            <a:r>
              <a:rPr lang="fr-FR" dirty="0"/>
              <a:t> </a:t>
            </a:r>
            <a:r>
              <a:rPr lang="fr-FR" dirty="0" err="1"/>
              <a:t>quantity</a:t>
            </a:r>
            <a:r>
              <a:rPr lang="fr-FR" dirty="0"/>
              <a:t> of a </a:t>
            </a:r>
            <a:r>
              <a:rPr lang="fr-FR" dirty="0" err="1"/>
              <a:t>commodity</a:t>
            </a:r>
            <a:r>
              <a:rPr lang="fr-FR" dirty="0"/>
              <a:t> at a </a:t>
            </a:r>
            <a:r>
              <a:rPr lang="fr-FR" dirty="0" err="1"/>
              <a:t>specified</a:t>
            </a:r>
            <a:r>
              <a:rPr lang="fr-FR" dirty="0"/>
              <a:t> </a:t>
            </a:r>
            <a:r>
              <a:rPr lang="fr-FR" dirty="0" err="1"/>
              <a:t>price</a:t>
            </a:r>
            <a:r>
              <a:rPr lang="fr-FR" dirty="0"/>
              <a:t> on a </a:t>
            </a:r>
            <a:r>
              <a:rPr lang="fr-FR" dirty="0" err="1"/>
              <a:t>particular</a:t>
            </a:r>
            <a:r>
              <a:rPr lang="fr-FR" dirty="0"/>
              <a:t> date in the future. </a:t>
            </a:r>
            <a:r>
              <a:rPr lang="fr-FR" dirty="0" err="1"/>
              <a:t>Examples</a:t>
            </a:r>
            <a:r>
              <a:rPr lang="fr-FR" dirty="0"/>
              <a:t> of </a:t>
            </a:r>
            <a:r>
              <a:rPr lang="fr-FR" dirty="0" err="1"/>
              <a:t>commodities</a:t>
            </a:r>
            <a:r>
              <a:rPr lang="fr-FR" dirty="0"/>
              <a:t> </a:t>
            </a:r>
            <a:r>
              <a:rPr lang="fr-FR" dirty="0" err="1"/>
              <a:t>include</a:t>
            </a:r>
            <a:r>
              <a:rPr lang="fr-FR" dirty="0"/>
              <a:t> </a:t>
            </a:r>
            <a:r>
              <a:rPr lang="fr-FR" dirty="0" err="1"/>
              <a:t>metals</a:t>
            </a:r>
            <a:r>
              <a:rPr lang="fr-FR" dirty="0"/>
              <a:t>, </a:t>
            </a:r>
            <a:r>
              <a:rPr lang="fr-FR" dirty="0" err="1"/>
              <a:t>oil</a:t>
            </a:r>
            <a:r>
              <a:rPr lang="fr-FR" dirty="0"/>
              <a:t> and grains.</a:t>
            </a:r>
          </a:p>
          <a:p>
            <a:r>
              <a:rPr lang="fr-FR" b="1" dirty="0"/>
              <a:t>Investment </a:t>
            </a:r>
            <a:r>
              <a:rPr lang="fr-FR" b="1" dirty="0" err="1"/>
              <a:t>funds</a:t>
            </a:r>
            <a:r>
              <a:rPr lang="fr-FR" b="1" dirty="0"/>
              <a:t> (</a:t>
            </a:r>
            <a:r>
              <a:rPr lang="fr-FR" b="1" dirty="0" err="1"/>
              <a:t>mutual</a:t>
            </a:r>
            <a:r>
              <a:rPr lang="fr-FR" b="1" dirty="0"/>
              <a:t>, </a:t>
            </a:r>
            <a:r>
              <a:rPr lang="fr-FR" b="1" dirty="0" err="1"/>
              <a:t>closed</a:t>
            </a:r>
            <a:r>
              <a:rPr lang="fr-FR" b="1" dirty="0"/>
              <a:t>-end and exchange-</a:t>
            </a:r>
            <a:r>
              <a:rPr lang="fr-FR" b="1" dirty="0" err="1"/>
              <a:t>traded</a:t>
            </a:r>
            <a:r>
              <a:rPr lang="fr-FR" b="1" dirty="0"/>
              <a:t>) – </a:t>
            </a:r>
            <a:r>
              <a:rPr lang="fr-FR" dirty="0"/>
              <a:t>pool money </a:t>
            </a:r>
            <a:r>
              <a:rPr lang="fr-FR" dirty="0" err="1"/>
              <a:t>from</a:t>
            </a:r>
            <a:r>
              <a:rPr lang="fr-FR" dirty="0"/>
              <a:t> </a:t>
            </a:r>
            <a:r>
              <a:rPr lang="fr-FR" dirty="0" err="1"/>
              <a:t>many</a:t>
            </a:r>
            <a:r>
              <a:rPr lang="fr-FR" dirty="0"/>
              <a:t> </a:t>
            </a:r>
            <a:r>
              <a:rPr lang="fr-FR" dirty="0" err="1"/>
              <a:t>investors</a:t>
            </a:r>
            <a:r>
              <a:rPr lang="fr-FR" dirty="0"/>
              <a:t> and </a:t>
            </a:r>
            <a:r>
              <a:rPr lang="fr-FR" dirty="0" err="1"/>
              <a:t>invest</a:t>
            </a:r>
            <a:r>
              <a:rPr lang="fr-FR" dirty="0"/>
              <a:t> </a:t>
            </a:r>
            <a:r>
              <a:rPr lang="fr-FR" dirty="0" err="1"/>
              <a:t>it</a:t>
            </a:r>
            <a:r>
              <a:rPr lang="fr-FR" dirty="0"/>
              <a:t> </a:t>
            </a:r>
            <a:r>
              <a:rPr lang="fr-FR" dirty="0" err="1"/>
              <a:t>according</a:t>
            </a:r>
            <a:r>
              <a:rPr lang="fr-FR" dirty="0"/>
              <a:t> to a </a:t>
            </a:r>
            <a:r>
              <a:rPr lang="fr-FR" dirty="0" err="1"/>
              <a:t>specific</a:t>
            </a:r>
            <a:r>
              <a:rPr lang="fr-FR" dirty="0"/>
              <a:t> </a:t>
            </a:r>
            <a:r>
              <a:rPr lang="fr-FR" dirty="0" err="1"/>
              <a:t>investment</a:t>
            </a:r>
            <a:r>
              <a:rPr lang="fr-FR" dirty="0"/>
              <a:t> </a:t>
            </a:r>
            <a:r>
              <a:rPr lang="fr-FR" dirty="0" err="1"/>
              <a:t>strategy</a:t>
            </a:r>
            <a:r>
              <a:rPr lang="fr-FR" dirty="0"/>
              <a:t>.</a:t>
            </a:r>
          </a:p>
          <a:p>
            <a:r>
              <a:rPr lang="fr-FR" b="1" dirty="0" err="1"/>
              <a:t>Foreign</a:t>
            </a:r>
            <a:r>
              <a:rPr lang="fr-FR" b="1" dirty="0"/>
              <a:t> -  </a:t>
            </a:r>
            <a:r>
              <a:rPr lang="fr-FR" dirty="0"/>
              <a:t>a </a:t>
            </a:r>
            <a:r>
              <a:rPr lang="fr-FR" dirty="0" err="1"/>
              <a:t>company</a:t>
            </a:r>
            <a:r>
              <a:rPr lang="fr-FR" dirty="0"/>
              <a:t> or </a:t>
            </a:r>
            <a:r>
              <a:rPr lang="fr-FR" dirty="0" err="1"/>
              <a:t>individual</a:t>
            </a:r>
            <a:r>
              <a:rPr lang="fr-FR" dirty="0"/>
              <a:t> </a:t>
            </a:r>
            <a:r>
              <a:rPr lang="fr-FR" dirty="0" err="1"/>
              <a:t>from</a:t>
            </a:r>
            <a:r>
              <a:rPr lang="fr-FR" dirty="0"/>
              <a:t> one country </a:t>
            </a:r>
            <a:r>
              <a:rPr lang="fr-FR" dirty="0" err="1"/>
              <a:t>invests</a:t>
            </a:r>
            <a:r>
              <a:rPr lang="fr-FR" dirty="0"/>
              <a:t> in </a:t>
            </a:r>
            <a:r>
              <a:rPr lang="fr-FR" dirty="0" err="1"/>
              <a:t>assets</a:t>
            </a:r>
            <a:r>
              <a:rPr lang="fr-FR" dirty="0"/>
              <a:t> or </a:t>
            </a:r>
            <a:r>
              <a:rPr lang="fr-FR" dirty="0" err="1"/>
              <a:t>ownership</a:t>
            </a:r>
            <a:r>
              <a:rPr lang="fr-FR" dirty="0"/>
              <a:t> </a:t>
            </a:r>
            <a:r>
              <a:rPr lang="fr-FR" dirty="0" err="1"/>
              <a:t>stakes</a:t>
            </a:r>
            <a:r>
              <a:rPr lang="fr-FR" dirty="0"/>
              <a:t> of a </a:t>
            </a:r>
            <a:r>
              <a:rPr lang="fr-FR" dirty="0" err="1"/>
              <a:t>company</a:t>
            </a:r>
            <a:r>
              <a:rPr lang="fr-FR" dirty="0"/>
              <a:t> </a:t>
            </a:r>
            <a:r>
              <a:rPr lang="fr-FR" dirty="0" err="1"/>
              <a:t>based</a:t>
            </a:r>
            <a:r>
              <a:rPr lang="fr-FR" dirty="0"/>
              <a:t> in </a:t>
            </a:r>
            <a:r>
              <a:rPr lang="fr-FR" dirty="0" err="1"/>
              <a:t>another</a:t>
            </a:r>
            <a:r>
              <a:rPr lang="fr-FR" dirty="0"/>
              <a:t> country.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028851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Types of </a:t>
            </a:r>
            <a:r>
              <a:rPr lang="fr-FR" dirty="0" err="1"/>
              <a:t>investments</a:t>
            </a:r>
            <a:r>
              <a:rPr lang="fr-FR" dirty="0"/>
              <a:t>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b="1" dirty="0"/>
              <a:t>Life </a:t>
            </a:r>
            <a:r>
              <a:rPr lang="fr-FR" b="1" dirty="0" err="1"/>
              <a:t>Insurance</a:t>
            </a:r>
            <a:r>
              <a:rPr lang="fr-FR" b="1" dirty="0"/>
              <a:t> – </a:t>
            </a:r>
            <a:r>
              <a:rPr lang="fr-FR" dirty="0" err="1"/>
              <a:t>many</a:t>
            </a:r>
            <a:r>
              <a:rPr lang="fr-FR" dirty="0"/>
              <a:t> </a:t>
            </a:r>
            <a:r>
              <a:rPr lang="fr-FR" dirty="0" err="1"/>
              <a:t>product</a:t>
            </a:r>
            <a:r>
              <a:rPr lang="fr-FR" dirty="0"/>
              <a:t> types, </a:t>
            </a:r>
            <a:r>
              <a:rPr lang="fr-FR" dirty="0" err="1"/>
              <a:t>considered</a:t>
            </a:r>
            <a:r>
              <a:rPr lang="fr-FR" dirty="0"/>
              <a:t> a </a:t>
            </a:r>
            <a:r>
              <a:rPr lang="fr-FR" dirty="0" err="1"/>
              <a:t>security</a:t>
            </a:r>
            <a:r>
              <a:rPr lang="fr-FR" dirty="0"/>
              <a:t>.</a:t>
            </a:r>
          </a:p>
          <a:p>
            <a:r>
              <a:rPr lang="fr-FR" b="1" dirty="0"/>
              <a:t>Real </a:t>
            </a:r>
            <a:r>
              <a:rPr lang="fr-FR" b="1" dirty="0" err="1"/>
              <a:t>Estate</a:t>
            </a:r>
            <a:r>
              <a:rPr lang="fr-FR" b="1" dirty="0"/>
              <a:t> – </a:t>
            </a:r>
            <a:r>
              <a:rPr lang="fr-FR" dirty="0" err="1"/>
              <a:t>investment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involves</a:t>
            </a:r>
            <a:r>
              <a:rPr lang="fr-FR" dirty="0"/>
              <a:t> the </a:t>
            </a:r>
            <a:r>
              <a:rPr lang="fr-FR" dirty="0" err="1"/>
              <a:t>purchase</a:t>
            </a:r>
            <a:r>
              <a:rPr lang="fr-FR" dirty="0"/>
              <a:t>, </a:t>
            </a:r>
            <a:r>
              <a:rPr lang="fr-FR" dirty="0" err="1"/>
              <a:t>ownership</a:t>
            </a:r>
            <a:r>
              <a:rPr lang="fr-FR" dirty="0"/>
              <a:t>, management, </a:t>
            </a:r>
            <a:r>
              <a:rPr lang="fr-FR" dirty="0" err="1"/>
              <a:t>rental</a:t>
            </a:r>
            <a:r>
              <a:rPr lang="fr-FR" dirty="0"/>
              <a:t> and/or sale of real </a:t>
            </a:r>
            <a:r>
              <a:rPr lang="fr-FR" dirty="0" err="1"/>
              <a:t>estate</a:t>
            </a:r>
            <a:r>
              <a:rPr lang="fr-FR" dirty="0"/>
              <a:t> for profit.</a:t>
            </a:r>
          </a:p>
          <a:p>
            <a:r>
              <a:rPr lang="fr-FR" b="1" dirty="0" err="1"/>
              <a:t>Savings</a:t>
            </a:r>
            <a:r>
              <a:rPr lang="fr-FR" b="1" dirty="0"/>
              <a:t> – </a:t>
            </a:r>
            <a:r>
              <a:rPr lang="fr-FR" dirty="0"/>
              <a:t>the portion of </a:t>
            </a:r>
            <a:r>
              <a:rPr lang="fr-FR" dirty="0" err="1"/>
              <a:t>disposable</a:t>
            </a:r>
            <a:r>
              <a:rPr lang="fr-FR" dirty="0"/>
              <a:t> </a:t>
            </a:r>
            <a:r>
              <a:rPr lang="fr-FR" dirty="0" err="1"/>
              <a:t>income</a:t>
            </a:r>
            <a:r>
              <a:rPr lang="fr-FR" dirty="0"/>
              <a:t> not </a:t>
            </a:r>
            <a:r>
              <a:rPr lang="fr-FR" dirty="0" err="1"/>
              <a:t>spent</a:t>
            </a:r>
            <a:r>
              <a:rPr lang="fr-FR" dirty="0"/>
              <a:t> on </a:t>
            </a:r>
            <a:r>
              <a:rPr lang="fr-FR" dirty="0" err="1"/>
              <a:t>consumption</a:t>
            </a:r>
            <a:r>
              <a:rPr lang="fr-FR" dirty="0"/>
              <a:t> of consumer </a:t>
            </a:r>
            <a:r>
              <a:rPr lang="fr-FR" dirty="0" err="1"/>
              <a:t>goods</a:t>
            </a:r>
            <a:r>
              <a:rPr lang="fr-FR" dirty="0"/>
              <a:t> but </a:t>
            </a:r>
            <a:r>
              <a:rPr lang="fr-FR" dirty="0" err="1"/>
              <a:t>accumulated</a:t>
            </a:r>
            <a:r>
              <a:rPr lang="fr-FR" dirty="0"/>
              <a:t> or </a:t>
            </a:r>
            <a:r>
              <a:rPr lang="fr-FR" dirty="0" err="1"/>
              <a:t>invested</a:t>
            </a:r>
            <a:r>
              <a:rPr lang="fr-FR" dirty="0"/>
              <a:t> </a:t>
            </a:r>
            <a:r>
              <a:rPr lang="fr-FR" dirty="0" err="1"/>
              <a:t>directly</a:t>
            </a:r>
            <a:r>
              <a:rPr lang="fr-FR" dirty="0"/>
              <a:t> in capital </a:t>
            </a:r>
            <a:r>
              <a:rPr lang="fr-FR" dirty="0" err="1"/>
              <a:t>equipment</a:t>
            </a:r>
            <a:r>
              <a:rPr lang="fr-FR" dirty="0"/>
              <a:t> or in </a:t>
            </a:r>
            <a:r>
              <a:rPr lang="fr-FR" dirty="0" err="1"/>
              <a:t>paying</a:t>
            </a:r>
            <a:r>
              <a:rPr lang="fr-FR" dirty="0"/>
              <a:t> off a home </a:t>
            </a:r>
            <a:r>
              <a:rPr lang="fr-FR" dirty="0" err="1"/>
              <a:t>mortgage</a:t>
            </a:r>
            <a:r>
              <a:rPr lang="fr-FR" dirty="0"/>
              <a:t> or </a:t>
            </a:r>
            <a:r>
              <a:rPr lang="fr-FR" dirty="0" err="1"/>
              <a:t>indirectly</a:t>
            </a:r>
            <a:r>
              <a:rPr lang="fr-FR" dirty="0"/>
              <a:t> </a:t>
            </a:r>
            <a:r>
              <a:rPr lang="fr-FR" dirty="0" err="1"/>
              <a:t>through</a:t>
            </a:r>
            <a:r>
              <a:rPr lang="fr-FR" dirty="0"/>
              <a:t> </a:t>
            </a:r>
            <a:r>
              <a:rPr lang="fr-FR" dirty="0" err="1"/>
              <a:t>purchase</a:t>
            </a:r>
            <a:r>
              <a:rPr lang="fr-FR" dirty="0"/>
              <a:t> of </a:t>
            </a:r>
            <a:r>
              <a:rPr lang="fr-FR" dirty="0" err="1"/>
              <a:t>securities</a:t>
            </a:r>
            <a:r>
              <a:rPr lang="fr-FR" dirty="0" smtClean="0"/>
              <a:t>.</a:t>
            </a:r>
            <a:endParaRPr lang="fr-FR" sz="1600" b="1" dirty="0" smtClean="0"/>
          </a:p>
          <a:p>
            <a:r>
              <a:rPr lang="fr-FR" b="1" dirty="0" err="1"/>
              <a:t>Shares</a:t>
            </a:r>
            <a:r>
              <a:rPr lang="fr-FR" b="1" dirty="0"/>
              <a:t> –</a:t>
            </a:r>
            <a:r>
              <a:rPr lang="fr-FR" dirty="0"/>
              <a:t> to have a portion of </a:t>
            </a:r>
            <a:r>
              <a:rPr lang="fr-FR" dirty="0" err="1"/>
              <a:t>something</a:t>
            </a:r>
            <a:r>
              <a:rPr lang="fr-FR" dirty="0"/>
              <a:t>. One of </a:t>
            </a:r>
            <a:r>
              <a:rPr lang="fr-FR" dirty="0" err="1"/>
              <a:t>equal</a:t>
            </a:r>
            <a:r>
              <a:rPr lang="fr-FR" dirty="0"/>
              <a:t> parts </a:t>
            </a:r>
            <a:r>
              <a:rPr lang="fr-FR" dirty="0" err="1"/>
              <a:t>into</a:t>
            </a:r>
            <a:r>
              <a:rPr lang="fr-FR" dirty="0"/>
              <a:t> </a:t>
            </a:r>
            <a:r>
              <a:rPr lang="fr-FR" dirty="0" err="1"/>
              <a:t>which</a:t>
            </a:r>
            <a:r>
              <a:rPr lang="fr-FR" dirty="0"/>
              <a:t> a </a:t>
            </a:r>
            <a:r>
              <a:rPr lang="fr-FR" dirty="0" err="1"/>
              <a:t>company’s</a:t>
            </a:r>
            <a:r>
              <a:rPr lang="fr-FR" dirty="0"/>
              <a:t> capital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divided</a:t>
            </a:r>
            <a:r>
              <a:rPr lang="fr-FR" dirty="0"/>
              <a:t>, </a:t>
            </a:r>
            <a:r>
              <a:rPr lang="fr-FR" dirty="0" err="1"/>
              <a:t>entitling</a:t>
            </a:r>
            <a:r>
              <a:rPr lang="fr-FR" dirty="0"/>
              <a:t> the </a:t>
            </a:r>
            <a:r>
              <a:rPr lang="fr-FR" dirty="0" err="1"/>
              <a:t>holder</a:t>
            </a:r>
            <a:r>
              <a:rPr lang="fr-FR" dirty="0"/>
              <a:t> to a portion of the profits.</a:t>
            </a:r>
          </a:p>
          <a:p>
            <a:r>
              <a:rPr lang="fr-FR" b="1" dirty="0"/>
              <a:t>Share </a:t>
            </a:r>
            <a:r>
              <a:rPr lang="fr-FR" b="1" dirty="0" err="1"/>
              <a:t>market</a:t>
            </a:r>
            <a:r>
              <a:rPr lang="fr-FR" b="1" dirty="0"/>
              <a:t> – </a:t>
            </a:r>
            <a:r>
              <a:rPr lang="fr-FR" dirty="0"/>
              <a:t>a place </a:t>
            </a:r>
            <a:r>
              <a:rPr lang="fr-FR" dirty="0" err="1"/>
              <a:t>where</a:t>
            </a:r>
            <a:r>
              <a:rPr lang="fr-FR" dirty="0"/>
              <a:t> </a:t>
            </a:r>
            <a:r>
              <a:rPr lang="fr-FR" dirty="0" err="1"/>
              <a:t>shares</a:t>
            </a:r>
            <a:r>
              <a:rPr lang="fr-FR" dirty="0"/>
              <a:t> are </a:t>
            </a:r>
            <a:r>
              <a:rPr lang="fr-FR" dirty="0" err="1"/>
              <a:t>bought</a:t>
            </a:r>
            <a:r>
              <a:rPr lang="fr-FR" dirty="0"/>
              <a:t> and </a:t>
            </a:r>
            <a:r>
              <a:rPr lang="fr-FR" dirty="0" err="1"/>
              <a:t>sold</a:t>
            </a:r>
            <a:r>
              <a:rPr lang="fr-FR" dirty="0"/>
              <a:t> (stock exchange).</a:t>
            </a:r>
          </a:p>
          <a:p>
            <a:r>
              <a:rPr lang="fr-FR" b="1" dirty="0"/>
              <a:t>Stocks – </a:t>
            </a:r>
            <a:r>
              <a:rPr lang="fr-FR" dirty="0"/>
              <a:t>a </a:t>
            </a:r>
            <a:r>
              <a:rPr lang="fr-FR" dirty="0" err="1"/>
              <a:t>share</a:t>
            </a:r>
            <a:r>
              <a:rPr lang="fr-FR" dirty="0"/>
              <a:t> of a </a:t>
            </a:r>
            <a:r>
              <a:rPr lang="fr-FR" dirty="0" err="1"/>
              <a:t>company</a:t>
            </a:r>
            <a:r>
              <a:rPr lang="fr-FR" dirty="0"/>
              <a:t> </a:t>
            </a:r>
            <a:r>
              <a:rPr lang="fr-FR" dirty="0" err="1"/>
              <a:t>held</a:t>
            </a:r>
            <a:r>
              <a:rPr lang="fr-FR" dirty="0"/>
              <a:t> by an </a:t>
            </a:r>
            <a:r>
              <a:rPr lang="fr-FR" dirty="0" err="1"/>
              <a:t>individual</a:t>
            </a:r>
            <a:r>
              <a:rPr lang="fr-FR" dirty="0"/>
              <a:t> or group. </a:t>
            </a:r>
            <a:r>
              <a:rPr lang="fr-FR" dirty="0" err="1"/>
              <a:t>When</a:t>
            </a:r>
            <a:r>
              <a:rPr lang="fr-FR" dirty="0"/>
              <a:t> </a:t>
            </a:r>
            <a:r>
              <a:rPr lang="fr-FR" dirty="0" err="1"/>
              <a:t>you</a:t>
            </a:r>
            <a:r>
              <a:rPr lang="fr-FR" dirty="0"/>
              <a:t> </a:t>
            </a:r>
            <a:r>
              <a:rPr lang="fr-FR" dirty="0" err="1"/>
              <a:t>buy</a:t>
            </a:r>
            <a:r>
              <a:rPr lang="fr-FR" dirty="0"/>
              <a:t> </a:t>
            </a:r>
            <a:r>
              <a:rPr lang="fr-FR" dirty="0" err="1"/>
              <a:t>shares</a:t>
            </a:r>
            <a:r>
              <a:rPr lang="fr-FR" dirty="0"/>
              <a:t> of a </a:t>
            </a:r>
            <a:r>
              <a:rPr lang="fr-FR" dirty="0" err="1"/>
              <a:t>company’s</a:t>
            </a:r>
            <a:r>
              <a:rPr lang="fr-FR" dirty="0"/>
              <a:t> stock, </a:t>
            </a:r>
            <a:r>
              <a:rPr lang="fr-FR" dirty="0" err="1"/>
              <a:t>you</a:t>
            </a:r>
            <a:r>
              <a:rPr lang="fr-FR" dirty="0"/>
              <a:t> </a:t>
            </a:r>
            <a:r>
              <a:rPr lang="fr-FR" dirty="0" err="1"/>
              <a:t>own</a:t>
            </a:r>
            <a:r>
              <a:rPr lang="fr-FR" dirty="0"/>
              <a:t> a </a:t>
            </a:r>
            <a:r>
              <a:rPr lang="fr-FR" dirty="0" err="1"/>
              <a:t>piece</a:t>
            </a:r>
            <a:r>
              <a:rPr lang="fr-FR" dirty="0"/>
              <a:t> of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company</a:t>
            </a:r>
            <a:r>
              <a:rPr lang="fr-FR" dirty="0"/>
              <a:t>. Stocks </a:t>
            </a:r>
            <a:r>
              <a:rPr lang="fr-FR" dirty="0" err="1"/>
              <a:t>can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described</a:t>
            </a:r>
            <a:r>
              <a:rPr lang="fr-FR" dirty="0"/>
              <a:t> on the </a:t>
            </a:r>
            <a:r>
              <a:rPr lang="fr-FR" dirty="0" err="1"/>
              <a:t>company’s</a:t>
            </a:r>
            <a:r>
              <a:rPr lang="fr-FR" dirty="0"/>
              <a:t> size, type, performance </a:t>
            </a:r>
            <a:r>
              <a:rPr lang="fr-FR" dirty="0" err="1"/>
              <a:t>during</a:t>
            </a:r>
            <a:r>
              <a:rPr lang="fr-FR" dirty="0"/>
              <a:t> </a:t>
            </a:r>
            <a:r>
              <a:rPr lang="fr-FR" dirty="0" err="1"/>
              <a:t>market</a:t>
            </a:r>
            <a:r>
              <a:rPr lang="fr-FR" dirty="0"/>
              <a:t> cycles and </a:t>
            </a:r>
            <a:r>
              <a:rPr lang="fr-FR" dirty="0" err="1"/>
              <a:t>potential</a:t>
            </a:r>
            <a:r>
              <a:rPr lang="fr-FR" dirty="0"/>
              <a:t> for long and short </a:t>
            </a:r>
            <a:r>
              <a:rPr lang="fr-FR" dirty="0" err="1"/>
              <a:t>term</a:t>
            </a:r>
            <a:r>
              <a:rPr lang="fr-FR" dirty="0"/>
              <a:t> </a:t>
            </a:r>
            <a:r>
              <a:rPr lang="fr-FR" dirty="0" err="1"/>
              <a:t>growth</a:t>
            </a:r>
            <a:r>
              <a:rPr lang="fr-FR" dirty="0"/>
              <a:t>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60557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What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investing</a:t>
            </a:r>
            <a:r>
              <a:rPr lang="fr-FR" dirty="0" smtClean="0"/>
              <a:t>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fr-FR" sz="12800" dirty="0"/>
              <a:t>The action or </a:t>
            </a:r>
            <a:r>
              <a:rPr lang="fr-FR" sz="12800" dirty="0" err="1"/>
              <a:t>process</a:t>
            </a:r>
            <a:r>
              <a:rPr lang="fr-FR" sz="12800" dirty="0"/>
              <a:t> of putting money </a:t>
            </a:r>
            <a:r>
              <a:rPr lang="fr-FR" sz="12800" dirty="0" err="1"/>
              <a:t>into</a:t>
            </a:r>
            <a:r>
              <a:rPr lang="fr-FR" sz="12800" dirty="0"/>
              <a:t> an </a:t>
            </a:r>
            <a:r>
              <a:rPr lang="fr-FR" sz="12800" dirty="0" err="1"/>
              <a:t>enterprise</a:t>
            </a:r>
            <a:r>
              <a:rPr lang="fr-FR" sz="12800" dirty="0"/>
              <a:t> </a:t>
            </a:r>
            <a:r>
              <a:rPr lang="fr-FR" sz="12800" dirty="0" err="1"/>
              <a:t>with</a:t>
            </a:r>
            <a:r>
              <a:rPr lang="fr-FR" sz="12800" dirty="0"/>
              <a:t> the expectation of profit.</a:t>
            </a:r>
          </a:p>
          <a:p>
            <a:pPr marL="0" indent="0">
              <a:buNone/>
            </a:pPr>
            <a:endParaRPr lang="fr-FR" sz="12800" dirty="0"/>
          </a:p>
          <a:p>
            <a:pPr marL="0" indent="0">
              <a:buNone/>
            </a:pPr>
            <a:r>
              <a:rPr lang="fr-FR" sz="12800" dirty="0" smtClean="0"/>
              <a:t>The </a:t>
            </a:r>
            <a:r>
              <a:rPr lang="fr-FR" sz="12800" dirty="0" err="1"/>
              <a:t>act</a:t>
            </a:r>
            <a:r>
              <a:rPr lang="fr-FR" sz="12800" dirty="0"/>
              <a:t> of </a:t>
            </a:r>
            <a:r>
              <a:rPr lang="fr-FR" sz="12800" dirty="0" err="1"/>
              <a:t>committing</a:t>
            </a:r>
            <a:r>
              <a:rPr lang="fr-FR" sz="12800" dirty="0"/>
              <a:t> money or capital to an </a:t>
            </a:r>
            <a:r>
              <a:rPr lang="fr-FR" sz="12800" dirty="0" err="1"/>
              <a:t>endeavor</a:t>
            </a:r>
            <a:r>
              <a:rPr lang="fr-FR" sz="12800" dirty="0"/>
              <a:t> </a:t>
            </a:r>
            <a:r>
              <a:rPr lang="fr-FR" sz="12800" dirty="0" err="1"/>
              <a:t>with</a:t>
            </a:r>
            <a:r>
              <a:rPr lang="fr-FR" sz="12800" dirty="0"/>
              <a:t> the expectation of </a:t>
            </a:r>
            <a:r>
              <a:rPr lang="fr-FR" sz="12800" dirty="0" err="1"/>
              <a:t>obtaining</a:t>
            </a:r>
            <a:r>
              <a:rPr lang="fr-FR" sz="12800" dirty="0"/>
              <a:t> an </a:t>
            </a:r>
            <a:r>
              <a:rPr lang="fr-FR" sz="12800" dirty="0" err="1"/>
              <a:t>additional</a:t>
            </a:r>
            <a:r>
              <a:rPr lang="fr-FR" sz="12800" dirty="0"/>
              <a:t> </a:t>
            </a:r>
            <a:r>
              <a:rPr lang="fr-FR" sz="12800" dirty="0" err="1"/>
              <a:t>income</a:t>
            </a:r>
            <a:r>
              <a:rPr lang="fr-FR" sz="12800" dirty="0"/>
              <a:t> or </a:t>
            </a:r>
            <a:r>
              <a:rPr lang="fr-FR" sz="12800" dirty="0" smtClean="0"/>
              <a:t>profit.</a:t>
            </a:r>
            <a:endParaRPr lang="fr-FR" sz="12800" dirty="0"/>
          </a:p>
          <a:p>
            <a:pPr marL="0" indent="0">
              <a:buNone/>
            </a:pPr>
            <a:endParaRPr lang="fr-FR" sz="12800" dirty="0"/>
          </a:p>
          <a:p>
            <a:pPr marL="0" indent="0">
              <a:buNone/>
            </a:pPr>
            <a:r>
              <a:rPr lang="fr-FR" sz="12800" dirty="0" smtClean="0"/>
              <a:t>The </a:t>
            </a:r>
            <a:r>
              <a:rPr lang="fr-FR" sz="12800" dirty="0"/>
              <a:t>goal </a:t>
            </a:r>
            <a:r>
              <a:rPr lang="fr-FR" sz="12800" dirty="0" err="1"/>
              <a:t>is</a:t>
            </a:r>
            <a:r>
              <a:rPr lang="fr-FR" sz="12800" dirty="0"/>
              <a:t> to put </a:t>
            </a:r>
            <a:r>
              <a:rPr lang="fr-FR" sz="12800" dirty="0" err="1"/>
              <a:t>your</a:t>
            </a:r>
            <a:r>
              <a:rPr lang="fr-FR" sz="12800" dirty="0"/>
              <a:t> money to </a:t>
            </a:r>
            <a:r>
              <a:rPr lang="fr-FR" sz="12800" dirty="0" err="1"/>
              <a:t>work</a:t>
            </a:r>
            <a:r>
              <a:rPr lang="fr-FR" sz="12800" dirty="0"/>
              <a:t> in one or more types of </a:t>
            </a:r>
            <a:r>
              <a:rPr lang="fr-FR" sz="12800" dirty="0" err="1"/>
              <a:t>investment</a:t>
            </a:r>
            <a:r>
              <a:rPr lang="fr-FR" sz="12800" dirty="0"/>
              <a:t>, in the </a:t>
            </a:r>
            <a:r>
              <a:rPr lang="fr-FR" sz="12800" dirty="0" err="1"/>
              <a:t>hope</a:t>
            </a:r>
            <a:r>
              <a:rPr lang="fr-FR" sz="12800" dirty="0"/>
              <a:t> of </a:t>
            </a:r>
            <a:r>
              <a:rPr lang="fr-FR" sz="12800" dirty="0" err="1"/>
              <a:t>your</a:t>
            </a:r>
            <a:r>
              <a:rPr lang="fr-FR" sz="12800" dirty="0"/>
              <a:t> money </a:t>
            </a:r>
            <a:r>
              <a:rPr lang="fr-FR" sz="12800" dirty="0" err="1"/>
              <a:t>growing</a:t>
            </a:r>
            <a:r>
              <a:rPr lang="fr-FR" sz="12800" dirty="0"/>
              <a:t> over time.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137247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8000" dirty="0" err="1"/>
              <a:t>What</a:t>
            </a:r>
            <a:r>
              <a:rPr lang="fr-FR" sz="8000" dirty="0"/>
              <a:t> </a:t>
            </a:r>
            <a:r>
              <a:rPr lang="fr-FR" sz="8000" dirty="0" err="1"/>
              <a:t>is</a:t>
            </a:r>
            <a:r>
              <a:rPr lang="fr-FR" sz="8000" dirty="0"/>
              <a:t> an </a:t>
            </a:r>
            <a:r>
              <a:rPr lang="fr-FR" sz="8000" dirty="0" err="1"/>
              <a:t>asset</a:t>
            </a:r>
            <a:r>
              <a:rPr lang="fr-FR" sz="8000" dirty="0"/>
              <a:t>?</a:t>
            </a:r>
            <a:br>
              <a:rPr lang="fr-FR" sz="8000" dirty="0"/>
            </a:br>
            <a:endParaRPr lang="fr-FR" sz="8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fr-FR" sz="8000" dirty="0" err="1" smtClean="0"/>
          </a:p>
        </p:txBody>
      </p:sp>
      <p:pic>
        <p:nvPicPr>
          <p:cNvPr id="4" name="Image 3" descr="Free Images : boy, thinking, calculation, kid, sitting ..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525" y="1562100"/>
            <a:ext cx="10058400" cy="4543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94234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</a:t>
            </a:r>
            <a:r>
              <a:rPr lang="fr-FR" dirty="0" smtClean="0"/>
              <a:t>n </a:t>
            </a:r>
            <a:r>
              <a:rPr lang="fr-FR" dirty="0" err="1" smtClean="0"/>
              <a:t>asset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/>
              <a:t> </a:t>
            </a:r>
            <a:r>
              <a:rPr lang="fr-FR" dirty="0" smtClean="0"/>
              <a:t>…..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3600" dirty="0"/>
              <a:t>A </a:t>
            </a:r>
            <a:r>
              <a:rPr lang="fr-FR" sz="3600" dirty="0" err="1"/>
              <a:t>useful</a:t>
            </a:r>
            <a:r>
              <a:rPr lang="fr-FR" sz="3600" dirty="0"/>
              <a:t> or </a:t>
            </a:r>
            <a:r>
              <a:rPr lang="fr-FR" sz="3600" dirty="0" err="1"/>
              <a:t>valuable</a:t>
            </a:r>
            <a:r>
              <a:rPr lang="fr-FR" sz="3600" dirty="0"/>
              <a:t> </a:t>
            </a:r>
            <a:r>
              <a:rPr lang="fr-FR" sz="3600" dirty="0" err="1"/>
              <a:t>thing</a:t>
            </a:r>
            <a:r>
              <a:rPr lang="fr-FR" sz="3600" dirty="0"/>
              <a:t>.</a:t>
            </a:r>
          </a:p>
          <a:p>
            <a:r>
              <a:rPr lang="fr-FR" sz="3600" dirty="0"/>
              <a:t>A</a:t>
            </a:r>
            <a:r>
              <a:rPr lang="fr-FR" sz="3600" dirty="0" smtClean="0"/>
              <a:t>n </a:t>
            </a:r>
            <a:r>
              <a:rPr lang="fr-FR" sz="3600" dirty="0"/>
              <a:t>item or </a:t>
            </a:r>
            <a:r>
              <a:rPr lang="fr-FR" sz="3600" dirty="0" err="1"/>
              <a:t>property</a:t>
            </a:r>
            <a:r>
              <a:rPr lang="fr-FR" sz="3600" dirty="0"/>
              <a:t> </a:t>
            </a:r>
            <a:r>
              <a:rPr lang="fr-FR" sz="3600" dirty="0" err="1"/>
              <a:t>owned</a:t>
            </a:r>
            <a:r>
              <a:rPr lang="fr-FR" sz="3600" dirty="0"/>
              <a:t> by a </a:t>
            </a:r>
            <a:r>
              <a:rPr lang="fr-FR" sz="3600" dirty="0" err="1"/>
              <a:t>person</a:t>
            </a:r>
            <a:r>
              <a:rPr lang="fr-FR" sz="3600" dirty="0"/>
              <a:t> </a:t>
            </a:r>
            <a:r>
              <a:rPr lang="fr-FR" sz="3600" dirty="0" err="1"/>
              <a:t>regarded</a:t>
            </a:r>
            <a:r>
              <a:rPr lang="fr-FR" sz="3600" dirty="0"/>
              <a:t> of value or a </a:t>
            </a:r>
            <a:r>
              <a:rPr lang="fr-FR" sz="3600" dirty="0" err="1"/>
              <a:t>resource</a:t>
            </a:r>
            <a:r>
              <a:rPr lang="fr-FR" sz="3600" dirty="0"/>
              <a:t> of value </a:t>
            </a:r>
            <a:r>
              <a:rPr lang="fr-FR" sz="3600" dirty="0" err="1"/>
              <a:t>that</a:t>
            </a:r>
            <a:r>
              <a:rPr lang="fr-FR" sz="3600" dirty="0"/>
              <a:t> </a:t>
            </a:r>
            <a:r>
              <a:rPr lang="fr-FR" sz="3600" dirty="0" err="1"/>
              <a:t>can</a:t>
            </a:r>
            <a:r>
              <a:rPr lang="fr-FR" sz="3600" dirty="0"/>
              <a:t> </a:t>
            </a:r>
            <a:r>
              <a:rPr lang="fr-FR" sz="3600" dirty="0" err="1"/>
              <a:t>be</a:t>
            </a:r>
            <a:r>
              <a:rPr lang="fr-FR" sz="3600" dirty="0"/>
              <a:t> </a:t>
            </a:r>
            <a:r>
              <a:rPr lang="fr-FR" sz="3600" dirty="0" err="1"/>
              <a:t>converted</a:t>
            </a:r>
            <a:r>
              <a:rPr lang="fr-FR" sz="3600" dirty="0"/>
              <a:t> </a:t>
            </a:r>
            <a:r>
              <a:rPr lang="fr-FR" sz="3600" dirty="0" err="1"/>
              <a:t>into</a:t>
            </a:r>
            <a:r>
              <a:rPr lang="fr-FR" sz="3600" dirty="0"/>
              <a:t> cash.</a:t>
            </a:r>
          </a:p>
          <a:p>
            <a:r>
              <a:rPr lang="fr-FR" sz="3600" dirty="0" err="1"/>
              <a:t>R</a:t>
            </a:r>
            <a:r>
              <a:rPr lang="fr-FR" sz="3600" dirty="0" err="1" smtClean="0"/>
              <a:t>esources</a:t>
            </a:r>
            <a:r>
              <a:rPr lang="fr-FR" sz="3600" dirty="0" smtClean="0"/>
              <a:t> </a:t>
            </a:r>
            <a:r>
              <a:rPr lang="fr-FR" sz="3600" dirty="0"/>
              <a:t>or </a:t>
            </a:r>
            <a:r>
              <a:rPr lang="fr-FR" sz="3600" dirty="0" err="1"/>
              <a:t>things</a:t>
            </a:r>
            <a:r>
              <a:rPr lang="fr-FR" sz="3600" dirty="0"/>
              <a:t> of value </a:t>
            </a:r>
            <a:r>
              <a:rPr lang="fr-FR" sz="3600" dirty="0" err="1"/>
              <a:t>that</a:t>
            </a:r>
            <a:r>
              <a:rPr lang="fr-FR" sz="3600" dirty="0"/>
              <a:t> are </a:t>
            </a:r>
            <a:r>
              <a:rPr lang="fr-FR" sz="3600" dirty="0" err="1"/>
              <a:t>owned</a:t>
            </a:r>
            <a:r>
              <a:rPr lang="fr-FR" sz="3600" dirty="0"/>
              <a:t> by a </a:t>
            </a:r>
            <a:r>
              <a:rPr lang="fr-FR" sz="3600" dirty="0" err="1"/>
              <a:t>company</a:t>
            </a:r>
            <a:r>
              <a:rPr lang="fr-FR" sz="3600" dirty="0"/>
              <a:t>.</a:t>
            </a:r>
          </a:p>
          <a:p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28252443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Types of </a:t>
            </a:r>
            <a:r>
              <a:rPr lang="fr-FR" dirty="0" err="1"/>
              <a:t>assets</a:t>
            </a:r>
            <a:r>
              <a:rPr lang="fr-FR" dirty="0"/>
              <a:t>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sz="2400" b="1" dirty="0" err="1"/>
              <a:t>Current</a:t>
            </a:r>
            <a:r>
              <a:rPr lang="fr-FR" sz="2400" b="1" dirty="0"/>
              <a:t> </a:t>
            </a:r>
            <a:r>
              <a:rPr lang="fr-FR" sz="2400" b="1" dirty="0" err="1" smtClean="0"/>
              <a:t>assets</a:t>
            </a:r>
            <a:r>
              <a:rPr lang="fr-FR" sz="2400" b="1" dirty="0"/>
              <a:t>:</a:t>
            </a:r>
            <a:r>
              <a:rPr lang="fr-FR" sz="2400" dirty="0" smtClean="0"/>
              <a:t> </a:t>
            </a:r>
            <a:r>
              <a:rPr lang="fr-FR" sz="2400" dirty="0"/>
              <a:t>cash and cash </a:t>
            </a:r>
            <a:r>
              <a:rPr lang="fr-FR" sz="2400" dirty="0" err="1"/>
              <a:t>equivalents</a:t>
            </a:r>
            <a:r>
              <a:rPr lang="fr-FR" sz="2400" dirty="0"/>
              <a:t>.</a:t>
            </a:r>
          </a:p>
          <a:p>
            <a:r>
              <a:rPr lang="fr-FR" sz="2400" b="1" dirty="0"/>
              <a:t>Cash</a:t>
            </a:r>
            <a:r>
              <a:rPr lang="fr-FR" sz="2400" dirty="0"/>
              <a:t>: coins, </a:t>
            </a:r>
            <a:r>
              <a:rPr lang="fr-FR" sz="2400" dirty="0" err="1"/>
              <a:t>currency</a:t>
            </a:r>
            <a:r>
              <a:rPr lang="fr-FR" sz="2400" dirty="0"/>
              <a:t>, cash in a </a:t>
            </a:r>
            <a:r>
              <a:rPr lang="fr-FR" sz="2400" dirty="0" err="1"/>
              <a:t>checking</a:t>
            </a:r>
            <a:r>
              <a:rPr lang="fr-FR" sz="2400" dirty="0"/>
              <a:t> </a:t>
            </a:r>
            <a:r>
              <a:rPr lang="fr-FR" sz="2400" dirty="0" err="1"/>
              <a:t>account</a:t>
            </a:r>
            <a:r>
              <a:rPr lang="fr-FR" sz="2400" dirty="0"/>
              <a:t> and cash in a </a:t>
            </a:r>
            <a:r>
              <a:rPr lang="fr-FR" sz="2400" dirty="0" err="1"/>
              <a:t>savings</a:t>
            </a:r>
            <a:r>
              <a:rPr lang="fr-FR" sz="2400" dirty="0"/>
              <a:t> </a:t>
            </a:r>
            <a:r>
              <a:rPr lang="fr-FR" sz="2400" dirty="0" err="1"/>
              <a:t>account</a:t>
            </a:r>
            <a:r>
              <a:rPr lang="fr-FR" sz="2400" dirty="0"/>
              <a:t>.</a:t>
            </a:r>
          </a:p>
          <a:p>
            <a:r>
              <a:rPr lang="fr-FR" sz="2400" b="1" dirty="0"/>
              <a:t>Cash </a:t>
            </a:r>
            <a:r>
              <a:rPr lang="fr-FR" sz="2400" b="1" dirty="0" err="1"/>
              <a:t>equivalents</a:t>
            </a:r>
            <a:r>
              <a:rPr lang="fr-FR" sz="2400" dirty="0"/>
              <a:t>: </a:t>
            </a:r>
            <a:r>
              <a:rPr lang="fr-FR" sz="2400" dirty="0" err="1"/>
              <a:t>marketable</a:t>
            </a:r>
            <a:r>
              <a:rPr lang="fr-FR" sz="2400" dirty="0"/>
              <a:t> </a:t>
            </a:r>
            <a:r>
              <a:rPr lang="fr-FR" sz="2400" dirty="0" err="1"/>
              <a:t>securities</a:t>
            </a:r>
            <a:r>
              <a:rPr lang="fr-FR" sz="2400" dirty="0"/>
              <a:t> (an </a:t>
            </a:r>
            <a:r>
              <a:rPr lang="fr-FR" sz="2400" dirty="0" err="1"/>
              <a:t>easily</a:t>
            </a:r>
            <a:r>
              <a:rPr lang="fr-FR" sz="2400" dirty="0"/>
              <a:t> </a:t>
            </a:r>
            <a:r>
              <a:rPr lang="fr-FR" sz="2400" dirty="0" err="1"/>
              <a:t>traded</a:t>
            </a:r>
            <a:r>
              <a:rPr lang="fr-FR" sz="2400" dirty="0"/>
              <a:t> </a:t>
            </a:r>
            <a:r>
              <a:rPr lang="fr-FR" sz="2400" dirty="0" err="1"/>
              <a:t>investment</a:t>
            </a:r>
            <a:r>
              <a:rPr lang="fr-FR" sz="2400" dirty="0"/>
              <a:t> </a:t>
            </a:r>
            <a:r>
              <a:rPr lang="fr-FR" sz="2400" dirty="0" err="1"/>
              <a:t>like</a:t>
            </a:r>
            <a:r>
              <a:rPr lang="fr-FR" sz="2400" dirty="0"/>
              <a:t> a </a:t>
            </a:r>
            <a:r>
              <a:rPr lang="fr-FR" sz="2400" dirty="0" err="1"/>
              <a:t>bankers</a:t>
            </a:r>
            <a:r>
              <a:rPr lang="fr-FR" sz="2400" dirty="0"/>
              <a:t> </a:t>
            </a:r>
            <a:r>
              <a:rPr lang="fr-FR" sz="2400" dirty="0" err="1"/>
              <a:t>acceptance</a:t>
            </a:r>
            <a:r>
              <a:rPr lang="fr-FR" sz="2400" dirty="0"/>
              <a:t> </a:t>
            </a:r>
            <a:r>
              <a:rPr lang="fr-FR" sz="2400" dirty="0" err="1"/>
              <a:t>where</a:t>
            </a:r>
            <a:r>
              <a:rPr lang="fr-FR" sz="2400" dirty="0"/>
              <a:t> a </a:t>
            </a:r>
            <a:r>
              <a:rPr lang="fr-FR" sz="2400" dirty="0" err="1"/>
              <a:t>bank</a:t>
            </a:r>
            <a:r>
              <a:rPr lang="fr-FR" sz="2400" dirty="0"/>
              <a:t> issues a </a:t>
            </a:r>
            <a:r>
              <a:rPr lang="fr-FR" sz="2400" dirty="0" err="1"/>
              <a:t>loan</a:t>
            </a:r>
            <a:r>
              <a:rPr lang="fr-FR" sz="2400" dirty="0"/>
              <a:t> to a </a:t>
            </a:r>
            <a:r>
              <a:rPr lang="fr-FR" sz="2400" dirty="0" err="1"/>
              <a:t>corporate</a:t>
            </a:r>
            <a:r>
              <a:rPr lang="fr-FR" sz="2400" dirty="0"/>
              <a:t> </a:t>
            </a:r>
            <a:r>
              <a:rPr lang="fr-FR" sz="2400" dirty="0" err="1"/>
              <a:t>customer</a:t>
            </a:r>
            <a:r>
              <a:rPr lang="fr-FR" sz="2400" dirty="0"/>
              <a:t> and </a:t>
            </a:r>
            <a:r>
              <a:rPr lang="fr-FR" sz="2400" dirty="0" err="1"/>
              <a:t>then</a:t>
            </a:r>
            <a:r>
              <a:rPr lang="fr-FR" sz="2400" dirty="0"/>
              <a:t> </a:t>
            </a:r>
            <a:r>
              <a:rPr lang="fr-FR" sz="2400" dirty="0" err="1"/>
              <a:t>sells</a:t>
            </a:r>
            <a:r>
              <a:rPr lang="fr-FR" sz="2400" dirty="0"/>
              <a:t> the </a:t>
            </a:r>
            <a:r>
              <a:rPr lang="fr-FR" sz="2400" dirty="0" err="1"/>
              <a:t>debt</a:t>
            </a:r>
            <a:r>
              <a:rPr lang="fr-FR" sz="2400" dirty="0"/>
              <a:t> to </a:t>
            </a:r>
            <a:r>
              <a:rPr lang="fr-FR" sz="2400" dirty="0" err="1"/>
              <a:t>investors</a:t>
            </a:r>
            <a:r>
              <a:rPr lang="fr-FR" sz="2400" dirty="0" smtClean="0"/>
              <a:t>).</a:t>
            </a:r>
          </a:p>
          <a:p>
            <a:r>
              <a:rPr lang="fr-FR" sz="2400" b="1" dirty="0"/>
              <a:t>Non-</a:t>
            </a:r>
            <a:r>
              <a:rPr lang="fr-FR" sz="2400" b="1" dirty="0" err="1"/>
              <a:t>current</a:t>
            </a:r>
            <a:r>
              <a:rPr lang="fr-FR" sz="2400" b="1" dirty="0"/>
              <a:t> </a:t>
            </a:r>
            <a:r>
              <a:rPr lang="fr-FR" sz="2400" b="1" dirty="0" err="1"/>
              <a:t>assets</a:t>
            </a:r>
            <a:r>
              <a:rPr lang="fr-FR" sz="2400" b="1" dirty="0"/>
              <a:t> and </a:t>
            </a:r>
            <a:r>
              <a:rPr lang="fr-FR" sz="2400" b="1" dirty="0" err="1"/>
              <a:t>fixed</a:t>
            </a:r>
            <a:r>
              <a:rPr lang="fr-FR" sz="2400" b="1" dirty="0"/>
              <a:t> </a:t>
            </a:r>
            <a:r>
              <a:rPr lang="fr-FR" sz="2400" b="1" dirty="0" err="1"/>
              <a:t>assets</a:t>
            </a:r>
            <a:r>
              <a:rPr lang="fr-FR" sz="2400" dirty="0"/>
              <a:t>: land, </a:t>
            </a:r>
            <a:r>
              <a:rPr lang="fr-FR" sz="2400" dirty="0" err="1"/>
              <a:t>buildings,machinery</a:t>
            </a:r>
            <a:r>
              <a:rPr lang="fr-FR" sz="2400" dirty="0"/>
              <a:t>, </a:t>
            </a:r>
            <a:r>
              <a:rPr lang="fr-FR" sz="2400" dirty="0" err="1"/>
              <a:t>equipment</a:t>
            </a:r>
            <a:r>
              <a:rPr lang="fr-FR" sz="2400" dirty="0"/>
              <a:t>, patents, </a:t>
            </a:r>
            <a:r>
              <a:rPr lang="fr-FR" sz="2400" dirty="0" err="1"/>
              <a:t>trademarks</a:t>
            </a:r>
            <a:r>
              <a:rPr lang="fr-FR" sz="2400" dirty="0"/>
              <a:t>.</a:t>
            </a:r>
          </a:p>
          <a:p>
            <a:r>
              <a:rPr lang="fr-FR" sz="2400" b="1" dirty="0" err="1"/>
              <a:t>Growth</a:t>
            </a:r>
            <a:r>
              <a:rPr lang="fr-FR" sz="2400" b="1" dirty="0"/>
              <a:t> </a:t>
            </a:r>
            <a:r>
              <a:rPr lang="fr-FR" sz="2400" b="1" dirty="0" err="1" smtClean="0"/>
              <a:t>assets</a:t>
            </a:r>
            <a:r>
              <a:rPr lang="fr-FR" sz="2400" b="1" dirty="0" smtClean="0"/>
              <a:t>:</a:t>
            </a:r>
            <a:r>
              <a:rPr lang="fr-FR" sz="2400" dirty="0" smtClean="0"/>
              <a:t> </a:t>
            </a:r>
            <a:r>
              <a:rPr lang="fr-FR" sz="2400" dirty="0" err="1"/>
              <a:t>designed</a:t>
            </a:r>
            <a:r>
              <a:rPr lang="fr-FR" sz="2400" dirty="0"/>
              <a:t> to </a:t>
            </a:r>
            <a:r>
              <a:rPr lang="fr-FR" sz="2400" dirty="0" err="1"/>
              <a:t>grow</a:t>
            </a:r>
            <a:r>
              <a:rPr lang="fr-FR" sz="2400" dirty="0"/>
              <a:t> </a:t>
            </a:r>
            <a:r>
              <a:rPr lang="fr-FR" sz="2400" dirty="0" err="1"/>
              <a:t>your</a:t>
            </a:r>
            <a:r>
              <a:rPr lang="fr-FR" sz="2400" dirty="0"/>
              <a:t> </a:t>
            </a:r>
            <a:r>
              <a:rPr lang="fr-FR" sz="2400" dirty="0" err="1"/>
              <a:t>investment</a:t>
            </a:r>
            <a:r>
              <a:rPr lang="fr-FR" sz="2400" dirty="0"/>
              <a:t>. </a:t>
            </a:r>
            <a:r>
              <a:rPr lang="fr-FR" sz="2400" dirty="0" err="1"/>
              <a:t>Examples</a:t>
            </a:r>
            <a:r>
              <a:rPr lang="fr-FR" sz="2400" dirty="0"/>
              <a:t> </a:t>
            </a:r>
            <a:r>
              <a:rPr lang="fr-FR" sz="2400" dirty="0" err="1"/>
              <a:t>include</a:t>
            </a:r>
            <a:r>
              <a:rPr lang="fr-FR" sz="2400" dirty="0"/>
              <a:t> </a:t>
            </a:r>
            <a:r>
              <a:rPr lang="fr-FR" sz="2400" dirty="0" err="1"/>
              <a:t>shares</a:t>
            </a:r>
            <a:r>
              <a:rPr lang="fr-FR" sz="2400" dirty="0"/>
              <a:t> and </a:t>
            </a:r>
            <a:r>
              <a:rPr lang="fr-FR" sz="2400" dirty="0" err="1"/>
              <a:t>property</a:t>
            </a:r>
            <a:r>
              <a:rPr lang="fr-FR" sz="2400" dirty="0"/>
              <a:t>. 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312807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67</TotalTime>
  <Words>1122</Words>
  <Application>Microsoft Office PowerPoint</Application>
  <PresentationFormat>Grand écran</PresentationFormat>
  <Paragraphs>74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8" baseType="lpstr">
      <vt:lpstr>Century Gothic</vt:lpstr>
      <vt:lpstr>Garamond</vt:lpstr>
      <vt:lpstr>Savon</vt:lpstr>
      <vt:lpstr>Investments</vt:lpstr>
      <vt:lpstr>What is an investment? </vt:lpstr>
      <vt:lpstr>Présentation PowerPoint</vt:lpstr>
      <vt:lpstr>Types of investments </vt:lpstr>
      <vt:lpstr>Types of investments </vt:lpstr>
      <vt:lpstr>What is investing?</vt:lpstr>
      <vt:lpstr>What is an asset? </vt:lpstr>
      <vt:lpstr>An asset is …..</vt:lpstr>
      <vt:lpstr>Types of assets </vt:lpstr>
      <vt:lpstr>What is the difference between investment management and asset management? </vt:lpstr>
      <vt:lpstr>Class Exercise</vt:lpstr>
      <vt:lpstr>CLASS EXERCISE - ANSWERS</vt:lpstr>
      <vt:lpstr>CLASS EXERCISE - ANSWERS</vt:lpstr>
      <vt:lpstr>Vocabulary - Definition Exercise</vt:lpstr>
      <vt:lpstr>DEFINITION EXERCISE - ANSWERS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Investments</dc:title>
  <dc:creator>Utilisateur Windows</dc:creator>
  <cp:lastModifiedBy>Utilisateur Windows</cp:lastModifiedBy>
  <cp:revision>9</cp:revision>
  <dcterms:created xsi:type="dcterms:W3CDTF">2020-01-15T09:32:09Z</dcterms:created>
  <dcterms:modified xsi:type="dcterms:W3CDTF">2020-01-16T11:42:17Z</dcterms:modified>
</cp:coreProperties>
</file>