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77" r:id="rId4"/>
    <p:sldId id="286" r:id="rId5"/>
    <p:sldId id="263" r:id="rId6"/>
    <p:sldId id="280" r:id="rId7"/>
    <p:sldId id="281" r:id="rId8"/>
    <p:sldId id="267" r:id="rId9"/>
    <p:sldId id="279" r:id="rId10"/>
    <p:sldId id="269" r:id="rId11"/>
    <p:sldId id="283" r:id="rId12"/>
    <p:sldId id="261" r:id="rId13"/>
    <p:sldId id="278" r:id="rId14"/>
    <p:sldId id="265" r:id="rId15"/>
    <p:sldId id="284" r:id="rId16"/>
    <p:sldId id="266" r:id="rId17"/>
    <p:sldId id="285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pacelearning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600" dirty="0" smtClean="0"/>
              <a:t>Finance</a:t>
            </a:r>
            <a:endParaRPr lang="fr-FR" sz="9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6000" dirty="0" smtClean="0"/>
              <a:t>Emma </a:t>
            </a:r>
            <a:r>
              <a:rPr lang="fr-FR" sz="16000" dirty="0" err="1" smtClean="0"/>
              <a:t>Bowers</a:t>
            </a:r>
            <a:endParaRPr lang="fr-FR" sz="16000" dirty="0"/>
          </a:p>
          <a:p>
            <a:r>
              <a:rPr lang="fr-FR" sz="16000" dirty="0" smtClean="0"/>
              <a:t>ING2 </a:t>
            </a:r>
          </a:p>
          <a:p>
            <a:r>
              <a:rPr lang="fr-FR" sz="16000" dirty="0" smtClean="0"/>
              <a:t>20192020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relationship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finance and </a:t>
            </a:r>
            <a:r>
              <a:rPr lang="fr-FR" dirty="0" err="1" smtClean="0"/>
              <a:t>economics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3200" dirty="0" smtClean="0"/>
              <a:t>Finance and </a:t>
            </a:r>
            <a:r>
              <a:rPr lang="fr-FR" sz="3200" dirty="0" err="1" smtClean="0"/>
              <a:t>economics</a:t>
            </a:r>
            <a:r>
              <a:rPr lang="fr-FR" sz="3200" dirty="0" smtClean="0"/>
              <a:t> are </a:t>
            </a:r>
            <a:r>
              <a:rPr lang="fr-FR" sz="3200" dirty="0" err="1" smtClean="0"/>
              <a:t>interralated</a:t>
            </a:r>
            <a:r>
              <a:rPr lang="fr-FR" sz="3200" dirty="0" smtClean="0"/>
              <a:t> and </a:t>
            </a:r>
            <a:r>
              <a:rPr lang="fr-FR" sz="3200" dirty="0" err="1" smtClean="0"/>
              <a:t>inform</a:t>
            </a:r>
            <a:r>
              <a:rPr lang="fr-FR" sz="3200" dirty="0" smtClean="0"/>
              <a:t> and influence </a:t>
            </a:r>
            <a:r>
              <a:rPr lang="fr-FR" sz="3200" dirty="0" err="1" smtClean="0"/>
              <a:t>each</a:t>
            </a:r>
            <a:r>
              <a:rPr lang="fr-FR" sz="3200" dirty="0" smtClean="0"/>
              <a:t> </a:t>
            </a:r>
            <a:r>
              <a:rPr lang="fr-FR" sz="3200" dirty="0" err="1" smtClean="0"/>
              <a:t>other</a:t>
            </a:r>
            <a:r>
              <a:rPr lang="fr-FR" sz="3200" dirty="0" smtClean="0"/>
              <a:t>.</a:t>
            </a:r>
          </a:p>
          <a:p>
            <a:endParaRPr lang="fr-FR" sz="3200" dirty="0"/>
          </a:p>
          <a:p>
            <a:r>
              <a:rPr lang="fr-FR" sz="3200" dirty="0" smtClean="0"/>
              <a:t>Financial </a:t>
            </a:r>
            <a:r>
              <a:rPr lang="fr-FR" sz="3200" dirty="0" err="1" smtClean="0"/>
              <a:t>economics</a:t>
            </a:r>
            <a:r>
              <a:rPr lang="fr-FR" sz="3200" dirty="0" smtClean="0"/>
              <a:t> – the part of </a:t>
            </a:r>
            <a:r>
              <a:rPr lang="fr-FR" sz="3200" dirty="0" err="1" smtClean="0"/>
              <a:t>economics</a:t>
            </a:r>
            <a:r>
              <a:rPr lang="fr-FR" sz="3200" dirty="0" smtClean="0"/>
              <a:t> </a:t>
            </a:r>
            <a:r>
              <a:rPr lang="fr-FR" sz="3200" dirty="0" err="1" smtClean="0"/>
              <a:t>that</a:t>
            </a:r>
            <a:r>
              <a:rPr lang="fr-FR" sz="3200" dirty="0" smtClean="0"/>
              <a:t> deals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financial</a:t>
            </a:r>
            <a:r>
              <a:rPr lang="fr-FR" sz="3200" dirty="0" smtClean="0"/>
              <a:t> </a:t>
            </a:r>
            <a:r>
              <a:rPr lang="fr-FR" sz="3200" dirty="0" err="1" smtClean="0"/>
              <a:t>markets</a:t>
            </a:r>
            <a:r>
              <a:rPr lang="fr-FR" sz="3200" dirty="0" smtClean="0"/>
              <a:t> and </a:t>
            </a:r>
            <a:r>
              <a:rPr lang="fr-FR" sz="3200" dirty="0" err="1" smtClean="0"/>
              <a:t>shares</a:t>
            </a:r>
            <a:r>
              <a:rPr lang="fr-FR" sz="3200" dirty="0" smtClean="0"/>
              <a:t> for </a:t>
            </a:r>
            <a:r>
              <a:rPr lang="fr-FR" sz="3200" dirty="0" err="1" smtClean="0"/>
              <a:t>example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284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Economics</a:t>
            </a:r>
            <a:r>
              <a:rPr lang="fr-FR" dirty="0"/>
              <a:t> </a:t>
            </a:r>
            <a:r>
              <a:rPr lang="fr-FR" dirty="0" smtClean="0"/>
              <a:t>- 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" name="Espace réservé du contenu 5" descr="The Production of Real GD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04" y="1792935"/>
            <a:ext cx="5337636" cy="4871815"/>
          </a:xfrm>
        </p:spPr>
      </p:pic>
    </p:spTree>
    <p:extLst>
      <p:ext uri="{BB962C8B-B14F-4D97-AF65-F5344CB8AC3E}">
        <p14:creationId xmlns:p14="http://schemas.microsoft.com/office/powerpoint/2010/main" val="53743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Economics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……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/>
              <a:t>Economics</a:t>
            </a:r>
            <a:r>
              <a:rPr lang="fr-FR" sz="3600" dirty="0" smtClean="0"/>
              <a:t> – </a:t>
            </a:r>
            <a:r>
              <a:rPr lang="fr-FR" sz="3600" dirty="0" err="1" smtClean="0"/>
              <a:t>is</a:t>
            </a:r>
            <a:r>
              <a:rPr lang="fr-FR" sz="3600" dirty="0" smtClean="0"/>
              <a:t> the social science </a:t>
            </a:r>
            <a:r>
              <a:rPr lang="fr-FR" sz="3600" dirty="0" err="1" smtClean="0"/>
              <a:t>concerned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the production, distribution and </a:t>
            </a:r>
            <a:r>
              <a:rPr lang="fr-FR" sz="3600" dirty="0" err="1" smtClean="0"/>
              <a:t>consumption</a:t>
            </a:r>
            <a:r>
              <a:rPr lang="fr-FR" sz="3600" dirty="0" smtClean="0"/>
              <a:t> of </a:t>
            </a:r>
            <a:r>
              <a:rPr lang="fr-FR" sz="3600" dirty="0" err="1" smtClean="0"/>
              <a:t>goods</a:t>
            </a:r>
            <a:r>
              <a:rPr lang="fr-FR" sz="3600" dirty="0" smtClean="0"/>
              <a:t> and services. It </a:t>
            </a:r>
            <a:r>
              <a:rPr lang="fr-FR" sz="3600" dirty="0" err="1" smtClean="0"/>
              <a:t>studies</a:t>
            </a:r>
            <a:r>
              <a:rPr lang="fr-FR" sz="3600" dirty="0" smtClean="0"/>
              <a:t> how </a:t>
            </a:r>
            <a:r>
              <a:rPr lang="fr-FR" sz="3600" dirty="0" err="1" smtClean="0"/>
              <a:t>individuals</a:t>
            </a:r>
            <a:r>
              <a:rPr lang="fr-FR" sz="3600" dirty="0" smtClean="0"/>
              <a:t>, businesses, </a:t>
            </a:r>
            <a:r>
              <a:rPr lang="fr-FR" sz="3600" dirty="0" err="1" smtClean="0"/>
              <a:t>governments</a:t>
            </a:r>
            <a:r>
              <a:rPr lang="fr-FR" sz="3600" dirty="0" smtClean="0"/>
              <a:t> and nations </a:t>
            </a:r>
            <a:r>
              <a:rPr lang="fr-FR" sz="3600" dirty="0" err="1" smtClean="0"/>
              <a:t>make</a:t>
            </a:r>
            <a:r>
              <a:rPr lang="fr-FR" sz="3600" dirty="0" smtClean="0"/>
              <a:t> </a:t>
            </a:r>
            <a:r>
              <a:rPr lang="fr-FR" sz="3600" dirty="0" err="1" smtClean="0"/>
              <a:t>choices</a:t>
            </a:r>
            <a:r>
              <a:rPr lang="fr-FR" sz="3600" dirty="0" smtClean="0"/>
              <a:t> on </a:t>
            </a:r>
            <a:r>
              <a:rPr lang="fr-FR" sz="3600" dirty="0" err="1" smtClean="0"/>
              <a:t>allocating</a:t>
            </a:r>
            <a:r>
              <a:rPr lang="fr-FR" sz="3600" dirty="0" smtClean="0"/>
              <a:t> </a:t>
            </a:r>
            <a:r>
              <a:rPr lang="fr-FR" sz="3600" dirty="0" err="1" smtClean="0"/>
              <a:t>resources</a:t>
            </a:r>
            <a:r>
              <a:rPr lang="fr-FR" sz="3600" dirty="0" smtClean="0"/>
              <a:t> to </a:t>
            </a:r>
            <a:r>
              <a:rPr lang="fr-FR" sz="3600" dirty="0" err="1" smtClean="0"/>
              <a:t>satisfy</a:t>
            </a:r>
            <a:r>
              <a:rPr lang="fr-FR" sz="3600" dirty="0" smtClean="0"/>
              <a:t> </a:t>
            </a:r>
            <a:r>
              <a:rPr lang="fr-FR" sz="3600" dirty="0" err="1" smtClean="0"/>
              <a:t>their</a:t>
            </a:r>
            <a:r>
              <a:rPr lang="fr-FR" sz="3600" dirty="0" smtClean="0"/>
              <a:t> </a:t>
            </a:r>
            <a:r>
              <a:rPr lang="fr-FR" sz="3600" dirty="0" err="1" smtClean="0"/>
              <a:t>wants</a:t>
            </a:r>
            <a:r>
              <a:rPr lang="fr-FR" sz="3600" dirty="0" smtClean="0"/>
              <a:t> and </a:t>
            </a:r>
            <a:r>
              <a:rPr lang="fr-FR" sz="3600" dirty="0" err="1" smtClean="0"/>
              <a:t>needs</a:t>
            </a:r>
            <a:r>
              <a:rPr lang="fr-FR" sz="3600" dirty="0" smtClean="0"/>
              <a:t>. It tries to </a:t>
            </a:r>
            <a:r>
              <a:rPr lang="fr-FR" sz="3600" dirty="0" err="1" smtClean="0"/>
              <a:t>determine</a:t>
            </a:r>
            <a:r>
              <a:rPr lang="fr-FR" sz="3600" dirty="0" smtClean="0"/>
              <a:t> how </a:t>
            </a:r>
            <a:r>
              <a:rPr lang="fr-FR" sz="3600" dirty="0" err="1" smtClean="0"/>
              <a:t>these</a:t>
            </a:r>
            <a:r>
              <a:rPr lang="fr-FR" sz="3600" dirty="0" smtClean="0"/>
              <a:t> groups </a:t>
            </a:r>
            <a:r>
              <a:rPr lang="fr-FR" sz="3600" dirty="0" err="1" smtClean="0"/>
              <a:t>should</a:t>
            </a:r>
            <a:r>
              <a:rPr lang="fr-FR" sz="3600" dirty="0" smtClean="0"/>
              <a:t> </a:t>
            </a:r>
            <a:r>
              <a:rPr lang="fr-FR" sz="3600" dirty="0" err="1" smtClean="0"/>
              <a:t>organize</a:t>
            </a:r>
            <a:r>
              <a:rPr lang="fr-FR" sz="3600" dirty="0" smtClean="0"/>
              <a:t> and </a:t>
            </a:r>
            <a:r>
              <a:rPr lang="fr-FR" sz="3600" dirty="0" err="1" smtClean="0"/>
              <a:t>coordinate</a:t>
            </a:r>
            <a:r>
              <a:rPr lang="fr-FR" sz="3600" dirty="0" smtClean="0"/>
              <a:t> efforts to </a:t>
            </a:r>
            <a:r>
              <a:rPr lang="fr-FR" sz="3600" dirty="0" err="1" smtClean="0"/>
              <a:t>achieve</a:t>
            </a:r>
            <a:r>
              <a:rPr lang="fr-FR" sz="3600" dirty="0" smtClean="0"/>
              <a:t> maximum output (investopedia.com).</a:t>
            </a:r>
          </a:p>
          <a:p>
            <a:pPr marL="0" indent="0">
              <a:buNone/>
            </a:pPr>
            <a:endParaRPr lang="fr-FR" sz="3600" dirty="0" smtClean="0"/>
          </a:p>
          <a:p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Microeconomics</a:t>
            </a:r>
            <a:r>
              <a:rPr lang="fr-FR" dirty="0" smtClean="0"/>
              <a:t>?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87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Microeconomics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…….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dirty="0" err="1"/>
              <a:t>Microeconomics</a:t>
            </a:r>
            <a:r>
              <a:rPr lang="fr-FR" sz="3200" dirty="0"/>
              <a:t> – the part of </a:t>
            </a:r>
            <a:r>
              <a:rPr lang="fr-FR" sz="3200" dirty="0" err="1"/>
              <a:t>economics</a:t>
            </a:r>
            <a:r>
              <a:rPr lang="fr-FR" sz="3200" dirty="0"/>
              <a:t> </a:t>
            </a:r>
            <a:r>
              <a:rPr lang="fr-FR" sz="3200" dirty="0" err="1"/>
              <a:t>concerned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single </a:t>
            </a:r>
            <a:r>
              <a:rPr lang="fr-FR" sz="3200" dirty="0" err="1"/>
              <a:t>factors</a:t>
            </a:r>
            <a:r>
              <a:rPr lang="fr-FR" sz="3200" dirty="0"/>
              <a:t> and the </a:t>
            </a:r>
            <a:r>
              <a:rPr lang="fr-FR" sz="3200" dirty="0" err="1"/>
              <a:t>effects</a:t>
            </a:r>
            <a:r>
              <a:rPr lang="fr-FR" sz="3200" dirty="0"/>
              <a:t> of </a:t>
            </a:r>
            <a:r>
              <a:rPr lang="fr-FR" sz="3200" dirty="0" err="1"/>
              <a:t>individual</a:t>
            </a:r>
            <a:r>
              <a:rPr lang="fr-FR" sz="3200" dirty="0"/>
              <a:t> </a:t>
            </a:r>
            <a:r>
              <a:rPr lang="fr-FR" sz="3200" dirty="0" err="1"/>
              <a:t>decisions</a:t>
            </a:r>
            <a:r>
              <a:rPr lang="fr-FR" sz="3200" dirty="0"/>
              <a:t> (oxforddictionaries.com</a:t>
            </a:r>
            <a:r>
              <a:rPr lang="fr-FR" sz="3200" dirty="0" smtClean="0"/>
              <a:t>). It </a:t>
            </a:r>
            <a:r>
              <a:rPr lang="fr-FR" sz="3200" dirty="0" err="1" smtClean="0"/>
              <a:t>studies</a:t>
            </a:r>
            <a:r>
              <a:rPr lang="fr-FR" sz="3200" dirty="0" smtClean="0"/>
              <a:t> the implications of </a:t>
            </a:r>
            <a:r>
              <a:rPr lang="fr-FR" sz="3200" dirty="0" err="1" smtClean="0"/>
              <a:t>individual</a:t>
            </a:r>
            <a:r>
              <a:rPr lang="fr-FR" sz="3200" dirty="0" smtClean="0"/>
              <a:t> </a:t>
            </a:r>
            <a:r>
              <a:rPr lang="fr-FR" sz="3200" dirty="0" err="1" smtClean="0"/>
              <a:t>human</a:t>
            </a:r>
            <a:r>
              <a:rPr lang="fr-FR" sz="3200" dirty="0" smtClean="0"/>
              <a:t> action about how </a:t>
            </a:r>
            <a:r>
              <a:rPr lang="fr-FR" sz="3200" dirty="0" err="1" smtClean="0"/>
              <a:t>decisions</a:t>
            </a:r>
            <a:r>
              <a:rPr lang="fr-FR" sz="3200" dirty="0" smtClean="0"/>
              <a:t> affect the </a:t>
            </a:r>
            <a:r>
              <a:rPr lang="fr-FR" sz="3200" dirty="0" err="1" smtClean="0"/>
              <a:t>utilization</a:t>
            </a:r>
            <a:r>
              <a:rPr lang="fr-FR" sz="3200" dirty="0" smtClean="0"/>
              <a:t> and distribution of </a:t>
            </a:r>
            <a:r>
              <a:rPr lang="fr-FR" sz="3200" dirty="0" err="1" smtClean="0"/>
              <a:t>resources</a:t>
            </a:r>
            <a:r>
              <a:rPr lang="fr-FR" sz="3200" dirty="0" smtClean="0"/>
              <a:t>. It shows how and </a:t>
            </a:r>
            <a:r>
              <a:rPr lang="fr-FR" sz="3200" dirty="0" err="1" smtClean="0"/>
              <a:t>why</a:t>
            </a:r>
            <a:r>
              <a:rPr lang="fr-FR" sz="3200" dirty="0" smtClean="0"/>
              <a:t> </a:t>
            </a:r>
            <a:r>
              <a:rPr lang="fr-FR" sz="3200" dirty="0" err="1" smtClean="0"/>
              <a:t>different</a:t>
            </a:r>
            <a:r>
              <a:rPr lang="fr-FR" sz="3200" dirty="0" smtClean="0"/>
              <a:t> </a:t>
            </a:r>
            <a:r>
              <a:rPr lang="fr-FR" sz="3200" dirty="0" err="1" smtClean="0"/>
              <a:t>goods</a:t>
            </a:r>
            <a:r>
              <a:rPr lang="fr-FR" sz="3200" dirty="0" smtClean="0"/>
              <a:t> have </a:t>
            </a:r>
            <a:r>
              <a:rPr lang="fr-FR" sz="3200" dirty="0" err="1" smtClean="0"/>
              <a:t>different</a:t>
            </a:r>
            <a:r>
              <a:rPr lang="fr-FR" sz="3200" dirty="0" smtClean="0"/>
              <a:t> values, how </a:t>
            </a:r>
            <a:r>
              <a:rPr lang="fr-FR" sz="3200" dirty="0" err="1" smtClean="0"/>
              <a:t>individuals</a:t>
            </a:r>
            <a:r>
              <a:rPr lang="fr-FR" sz="3200" dirty="0" smtClean="0"/>
              <a:t> </a:t>
            </a:r>
            <a:r>
              <a:rPr lang="fr-FR" sz="3200" dirty="0" err="1" smtClean="0"/>
              <a:t>make</a:t>
            </a:r>
            <a:r>
              <a:rPr lang="fr-FR" sz="3200" dirty="0" smtClean="0"/>
              <a:t> more efficient or more productive </a:t>
            </a:r>
            <a:r>
              <a:rPr lang="fr-FR" sz="3200" dirty="0" err="1" smtClean="0"/>
              <a:t>decisions</a:t>
            </a:r>
            <a:r>
              <a:rPr lang="fr-FR" sz="3200" dirty="0" smtClean="0"/>
              <a:t> and how </a:t>
            </a:r>
            <a:r>
              <a:rPr lang="fr-FR" sz="3200" dirty="0" err="1" smtClean="0"/>
              <a:t>individuals</a:t>
            </a:r>
            <a:r>
              <a:rPr lang="fr-FR" sz="3200" dirty="0" smtClean="0"/>
              <a:t> best </a:t>
            </a:r>
            <a:r>
              <a:rPr lang="fr-FR" sz="3200" dirty="0" err="1" smtClean="0"/>
              <a:t>coordinate</a:t>
            </a:r>
            <a:r>
              <a:rPr lang="fr-FR" sz="3200" dirty="0" smtClean="0"/>
              <a:t> and </a:t>
            </a:r>
            <a:r>
              <a:rPr lang="fr-FR" sz="3200" dirty="0" err="1" smtClean="0"/>
              <a:t>cooperate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one </a:t>
            </a:r>
            <a:r>
              <a:rPr lang="fr-FR" sz="3200" dirty="0" err="1" smtClean="0"/>
              <a:t>another</a:t>
            </a:r>
            <a:r>
              <a:rPr lang="fr-FR" sz="3200" dirty="0" smtClean="0"/>
              <a:t> (investopedia.com). </a:t>
            </a: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82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Macroeconomics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Macroeconomics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3400" b="1" dirty="0" err="1"/>
              <a:t>Macroeconomics</a:t>
            </a:r>
            <a:r>
              <a:rPr lang="fr-FR" sz="3400" dirty="0"/>
              <a:t> – the </a:t>
            </a:r>
            <a:r>
              <a:rPr lang="fr-FR" sz="3400" dirty="0" err="1"/>
              <a:t>branch</a:t>
            </a:r>
            <a:r>
              <a:rPr lang="fr-FR" sz="3400" dirty="0"/>
              <a:t> of </a:t>
            </a:r>
            <a:r>
              <a:rPr lang="fr-FR" sz="3400" dirty="0" err="1"/>
              <a:t>economics</a:t>
            </a:r>
            <a:r>
              <a:rPr lang="fr-FR" sz="3400" dirty="0"/>
              <a:t> </a:t>
            </a:r>
            <a:r>
              <a:rPr lang="fr-FR" sz="3400" dirty="0" err="1"/>
              <a:t>concerned</a:t>
            </a:r>
            <a:r>
              <a:rPr lang="fr-FR" sz="3400" dirty="0"/>
              <a:t> </a:t>
            </a:r>
            <a:r>
              <a:rPr lang="fr-FR" sz="3400" dirty="0" err="1"/>
              <a:t>with</a:t>
            </a:r>
            <a:r>
              <a:rPr lang="fr-FR" sz="3400" dirty="0"/>
              <a:t> large-</a:t>
            </a:r>
            <a:r>
              <a:rPr lang="fr-FR" sz="3400" dirty="0" err="1"/>
              <a:t>scale</a:t>
            </a:r>
            <a:r>
              <a:rPr lang="fr-FR" sz="3400" dirty="0"/>
              <a:t> or </a:t>
            </a:r>
            <a:r>
              <a:rPr lang="fr-FR" sz="3400" dirty="0" err="1"/>
              <a:t>general</a:t>
            </a:r>
            <a:r>
              <a:rPr lang="fr-FR" sz="3400" dirty="0"/>
              <a:t> </a:t>
            </a:r>
            <a:r>
              <a:rPr lang="fr-FR" sz="3400" dirty="0" err="1"/>
              <a:t>economic</a:t>
            </a:r>
            <a:r>
              <a:rPr lang="fr-FR" sz="3400" dirty="0"/>
              <a:t> </a:t>
            </a:r>
            <a:r>
              <a:rPr lang="fr-FR" sz="3400" dirty="0" err="1"/>
              <a:t>factors</a:t>
            </a:r>
            <a:r>
              <a:rPr lang="fr-FR" sz="3400" dirty="0"/>
              <a:t>, </a:t>
            </a:r>
            <a:r>
              <a:rPr lang="fr-FR" sz="3400" dirty="0" err="1"/>
              <a:t>such</a:t>
            </a:r>
            <a:r>
              <a:rPr lang="fr-FR" sz="3400" dirty="0"/>
              <a:t> as </a:t>
            </a:r>
            <a:r>
              <a:rPr lang="fr-FR" sz="3400" dirty="0" err="1"/>
              <a:t>interest</a:t>
            </a:r>
            <a:r>
              <a:rPr lang="fr-FR" sz="3400" dirty="0"/>
              <a:t> rates and national </a:t>
            </a:r>
            <a:r>
              <a:rPr lang="fr-FR" sz="3400" dirty="0" err="1"/>
              <a:t>productivity</a:t>
            </a:r>
            <a:r>
              <a:rPr lang="fr-FR" sz="3400" dirty="0"/>
              <a:t> (oxforddictionaries.com). A </a:t>
            </a:r>
            <a:r>
              <a:rPr lang="fr-FR" sz="3400" dirty="0" err="1"/>
              <a:t>variety</a:t>
            </a:r>
            <a:r>
              <a:rPr lang="fr-FR" sz="3400" dirty="0"/>
              <a:t> of </a:t>
            </a:r>
            <a:r>
              <a:rPr lang="fr-FR" sz="3400" dirty="0" err="1"/>
              <a:t>economy-wide</a:t>
            </a:r>
            <a:r>
              <a:rPr lang="fr-FR" sz="3400" dirty="0"/>
              <a:t> </a:t>
            </a:r>
            <a:r>
              <a:rPr lang="fr-FR" sz="3400" dirty="0" err="1"/>
              <a:t>phenomena</a:t>
            </a:r>
            <a:r>
              <a:rPr lang="fr-FR" sz="3400" dirty="0"/>
              <a:t> </a:t>
            </a:r>
            <a:r>
              <a:rPr lang="fr-FR" sz="3400" dirty="0" err="1"/>
              <a:t>is</a:t>
            </a:r>
            <a:r>
              <a:rPr lang="fr-FR" sz="3400" dirty="0"/>
              <a:t> </a:t>
            </a:r>
            <a:r>
              <a:rPr lang="fr-FR" sz="3400" dirty="0" err="1"/>
              <a:t>examined</a:t>
            </a:r>
            <a:r>
              <a:rPr lang="fr-FR" sz="3400" dirty="0"/>
              <a:t> </a:t>
            </a:r>
            <a:r>
              <a:rPr lang="fr-FR" sz="3400" dirty="0" err="1"/>
              <a:t>such</a:t>
            </a:r>
            <a:r>
              <a:rPr lang="fr-FR" sz="3400" dirty="0"/>
              <a:t> as inflation, </a:t>
            </a:r>
            <a:r>
              <a:rPr lang="fr-FR" sz="3400" dirty="0" err="1"/>
              <a:t>price</a:t>
            </a:r>
            <a:r>
              <a:rPr lang="fr-FR" sz="3400" dirty="0"/>
              <a:t> </a:t>
            </a:r>
            <a:r>
              <a:rPr lang="fr-FR" sz="3400" dirty="0" err="1"/>
              <a:t>levels</a:t>
            </a:r>
            <a:r>
              <a:rPr lang="fr-FR" sz="3400" dirty="0"/>
              <a:t>, rate of </a:t>
            </a:r>
            <a:r>
              <a:rPr lang="fr-FR" sz="3400" dirty="0" err="1"/>
              <a:t>growth</a:t>
            </a:r>
            <a:r>
              <a:rPr lang="fr-FR" sz="3400" dirty="0"/>
              <a:t>, national </a:t>
            </a:r>
            <a:r>
              <a:rPr lang="fr-FR" sz="3400" dirty="0" err="1"/>
              <a:t>income</a:t>
            </a:r>
            <a:r>
              <a:rPr lang="fr-FR" sz="3400" dirty="0"/>
              <a:t>, </a:t>
            </a:r>
            <a:r>
              <a:rPr lang="fr-FR" sz="3400" dirty="0" err="1"/>
              <a:t>gross</a:t>
            </a:r>
            <a:r>
              <a:rPr lang="fr-FR" sz="3400" dirty="0"/>
              <a:t> </a:t>
            </a:r>
            <a:r>
              <a:rPr lang="fr-FR" sz="3400" dirty="0" err="1"/>
              <a:t>domestic</a:t>
            </a:r>
            <a:r>
              <a:rPr lang="fr-FR" sz="3400" dirty="0"/>
              <a:t> </a:t>
            </a:r>
            <a:r>
              <a:rPr lang="fr-FR" sz="3400" dirty="0" err="1"/>
              <a:t>product</a:t>
            </a:r>
            <a:r>
              <a:rPr lang="fr-FR" sz="3400" dirty="0"/>
              <a:t> (GDP) and changes in </a:t>
            </a:r>
            <a:r>
              <a:rPr lang="fr-FR" sz="3400" dirty="0" err="1"/>
              <a:t>unemployment</a:t>
            </a:r>
            <a:r>
              <a:rPr lang="fr-FR" sz="3400" dirty="0"/>
              <a:t> (investopedia.com</a:t>
            </a:r>
            <a:r>
              <a:rPr lang="fr-FR" sz="3400" dirty="0" smtClean="0"/>
              <a:t>).</a:t>
            </a:r>
            <a:endParaRPr lang="fr-FR" sz="34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21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Money </a:t>
            </a:r>
            <a:r>
              <a:rPr lang="fr-FR" dirty="0" err="1" smtClean="0"/>
              <a:t>is</a:t>
            </a:r>
            <a:r>
              <a:rPr lang="fr-FR" dirty="0" smtClean="0"/>
              <a:t> .…..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4000" dirty="0" smtClean="0"/>
              <a:t>Coins or notes </a:t>
            </a:r>
            <a:r>
              <a:rPr lang="fr-FR" sz="4000" dirty="0" err="1" smtClean="0"/>
              <a:t>that</a:t>
            </a:r>
            <a:r>
              <a:rPr lang="fr-FR" sz="4000" dirty="0" smtClean="0"/>
              <a:t> are </a:t>
            </a:r>
            <a:r>
              <a:rPr lang="fr-FR" sz="4000" dirty="0" err="1" smtClean="0"/>
              <a:t>used</a:t>
            </a:r>
            <a:r>
              <a:rPr lang="fr-FR" sz="4000" dirty="0" smtClean="0"/>
              <a:t> to </a:t>
            </a:r>
            <a:r>
              <a:rPr lang="fr-FR" sz="4000" dirty="0" err="1" smtClean="0"/>
              <a:t>buy</a:t>
            </a:r>
            <a:r>
              <a:rPr lang="fr-FR" sz="4000" dirty="0" smtClean="0"/>
              <a:t> </a:t>
            </a:r>
            <a:r>
              <a:rPr lang="fr-FR" sz="4000" dirty="0" err="1" smtClean="0"/>
              <a:t>things</a:t>
            </a:r>
            <a:r>
              <a:rPr lang="fr-FR" sz="4000" dirty="0" smtClean="0"/>
              <a:t>.</a:t>
            </a:r>
          </a:p>
          <a:p>
            <a:r>
              <a:rPr lang="fr-FR" sz="4000" dirty="0" smtClean="0"/>
              <a:t>The value of </a:t>
            </a:r>
            <a:r>
              <a:rPr lang="fr-FR" sz="4000" dirty="0" err="1" smtClean="0"/>
              <a:t>what</a:t>
            </a:r>
            <a:r>
              <a:rPr lang="fr-FR" sz="4000" dirty="0" smtClean="0"/>
              <a:t> a </a:t>
            </a:r>
            <a:r>
              <a:rPr lang="fr-FR" sz="4000" dirty="0" err="1" smtClean="0"/>
              <a:t>person</a:t>
            </a:r>
            <a:r>
              <a:rPr lang="fr-FR" sz="4000" dirty="0" smtClean="0"/>
              <a:t> or </a:t>
            </a:r>
            <a:r>
              <a:rPr lang="fr-FR" sz="4000" dirty="0" err="1" smtClean="0"/>
              <a:t>organization</a:t>
            </a:r>
            <a:r>
              <a:rPr lang="fr-FR" sz="4000" dirty="0" smtClean="0"/>
              <a:t>, </a:t>
            </a:r>
            <a:r>
              <a:rPr lang="fr-FR" sz="4000" dirty="0" err="1" smtClean="0"/>
              <a:t>owns</a:t>
            </a:r>
            <a:r>
              <a:rPr lang="fr-FR" sz="4000" dirty="0" smtClean="0"/>
              <a:t>, </a:t>
            </a:r>
            <a:r>
              <a:rPr lang="fr-FR" sz="4000" dirty="0" err="1" smtClean="0"/>
              <a:t>keeps</a:t>
            </a:r>
            <a:r>
              <a:rPr lang="fr-FR" sz="4000" dirty="0" smtClean="0"/>
              <a:t> in a </a:t>
            </a:r>
            <a:r>
              <a:rPr lang="fr-FR" sz="4000" dirty="0" err="1" smtClean="0"/>
              <a:t>bank</a:t>
            </a:r>
            <a:r>
              <a:rPr lang="fr-FR" sz="4000" dirty="0" smtClean="0"/>
              <a:t>, has in </a:t>
            </a:r>
            <a:r>
              <a:rPr lang="fr-FR" sz="4000" dirty="0" err="1" smtClean="0"/>
              <a:t>investments</a:t>
            </a:r>
            <a:r>
              <a:rPr lang="fr-FR" sz="4000" dirty="0" smtClean="0"/>
              <a:t>, or </a:t>
            </a:r>
            <a:r>
              <a:rPr lang="fr-FR" sz="4000" dirty="0" err="1" smtClean="0"/>
              <a:t>spends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pic>
        <p:nvPicPr>
          <p:cNvPr id="4" name="Image 3" descr="Money Free Stock Images, Income free images, - Mone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9" y="0"/>
            <a:ext cx="7704841" cy="27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Events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3600" b="1" dirty="0" smtClean="0"/>
          </a:p>
          <a:p>
            <a:r>
              <a:rPr lang="fr-FR" sz="4000" b="1" dirty="0" smtClean="0"/>
              <a:t>Wall Street Crash of 1929 </a:t>
            </a:r>
            <a:r>
              <a:rPr lang="fr-FR" sz="4000" dirty="0" smtClean="0"/>
              <a:t>– </a:t>
            </a:r>
            <a:r>
              <a:rPr lang="fr-FR" sz="4000" dirty="0" err="1" smtClean="0"/>
              <a:t>when</a:t>
            </a:r>
            <a:r>
              <a:rPr lang="fr-FR" sz="4000" dirty="0" smtClean="0"/>
              <a:t> </a:t>
            </a:r>
            <a:r>
              <a:rPr lang="fr-FR" sz="4000" dirty="0" err="1" smtClean="0"/>
              <a:t>share</a:t>
            </a:r>
            <a:r>
              <a:rPr lang="fr-FR" sz="4000" dirty="0" smtClean="0"/>
              <a:t> </a:t>
            </a:r>
            <a:r>
              <a:rPr lang="fr-FR" sz="4000" dirty="0" err="1" smtClean="0"/>
              <a:t>prices</a:t>
            </a:r>
            <a:r>
              <a:rPr lang="fr-FR" sz="4000" dirty="0" smtClean="0"/>
              <a:t> on the New York Stock Exchange </a:t>
            </a:r>
            <a:r>
              <a:rPr lang="fr-FR" sz="4000" dirty="0" err="1" smtClean="0"/>
              <a:t>collapsed</a:t>
            </a:r>
            <a:r>
              <a:rPr lang="fr-FR" sz="4000" dirty="0" smtClean="0"/>
              <a:t>. It </a:t>
            </a:r>
            <a:r>
              <a:rPr lang="fr-FR" sz="4000" dirty="0" err="1" smtClean="0"/>
              <a:t>followed</a:t>
            </a:r>
            <a:r>
              <a:rPr lang="fr-FR" sz="4000" dirty="0" smtClean="0"/>
              <a:t> the London Stock Exchange crash. It </a:t>
            </a:r>
            <a:r>
              <a:rPr lang="fr-FR" sz="4000" dirty="0" err="1" smtClean="0"/>
              <a:t>signalled</a:t>
            </a:r>
            <a:r>
              <a:rPr lang="fr-FR" sz="4000" dirty="0" smtClean="0"/>
              <a:t> the </a:t>
            </a:r>
            <a:r>
              <a:rPr lang="fr-FR" sz="4000" dirty="0" err="1" smtClean="0"/>
              <a:t>start</a:t>
            </a:r>
            <a:r>
              <a:rPr lang="fr-FR" sz="4000" dirty="0" smtClean="0"/>
              <a:t> of a 12 </a:t>
            </a:r>
            <a:r>
              <a:rPr lang="fr-FR" sz="4000" dirty="0" err="1" smtClean="0"/>
              <a:t>year</a:t>
            </a:r>
            <a:r>
              <a:rPr lang="fr-FR" sz="4000" dirty="0" smtClean="0"/>
              <a:t> </a:t>
            </a:r>
            <a:r>
              <a:rPr lang="fr-FR" sz="4000" dirty="0" err="1" smtClean="0"/>
              <a:t>depression</a:t>
            </a:r>
            <a:r>
              <a:rPr lang="fr-FR" sz="4000" dirty="0" smtClean="0"/>
              <a:t> </a:t>
            </a:r>
            <a:r>
              <a:rPr lang="fr-FR" sz="4000" dirty="0" err="1" smtClean="0"/>
              <a:t>which</a:t>
            </a:r>
            <a:r>
              <a:rPr lang="fr-FR" sz="4000" dirty="0" smtClean="0"/>
              <a:t> </a:t>
            </a:r>
            <a:r>
              <a:rPr lang="fr-FR" sz="4000" dirty="0" err="1" smtClean="0"/>
              <a:t>affected</a:t>
            </a:r>
            <a:r>
              <a:rPr lang="fr-FR" sz="4000" dirty="0" smtClean="0"/>
              <a:t> all western </a:t>
            </a:r>
            <a:r>
              <a:rPr lang="fr-FR" sz="4000" dirty="0" err="1" smtClean="0"/>
              <a:t>industrialised</a:t>
            </a:r>
            <a:r>
              <a:rPr lang="fr-FR" sz="4000" dirty="0" smtClean="0"/>
              <a:t> countries.</a:t>
            </a:r>
          </a:p>
        </p:txBody>
      </p:sp>
      <p:pic>
        <p:nvPicPr>
          <p:cNvPr id="4" name="Image 3" descr="New York stock exchange - Wall Street | EasyExpat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18" y="0"/>
            <a:ext cx="3217682" cy="26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The </a:t>
            </a:r>
            <a:r>
              <a:rPr lang="fr-FR" sz="4800" b="1" dirty="0" err="1"/>
              <a:t>Lehman</a:t>
            </a:r>
            <a:r>
              <a:rPr lang="fr-FR" sz="4800" b="1" dirty="0"/>
              <a:t> </a:t>
            </a:r>
            <a:r>
              <a:rPr lang="fr-FR" sz="4800" b="1" dirty="0" err="1"/>
              <a:t>Brothers</a:t>
            </a:r>
            <a:r>
              <a:rPr lang="fr-FR" sz="4800" b="1" dirty="0"/>
              <a:t> – 2008 crash</a:t>
            </a:r>
            <a:r>
              <a:rPr lang="fr-FR" sz="4800" dirty="0"/>
              <a:t> </a:t>
            </a:r>
            <a:endParaRPr lang="fr-FR" sz="4800" dirty="0" smtClean="0"/>
          </a:p>
          <a:p>
            <a:pPr marL="0" indent="0">
              <a:buNone/>
            </a:pPr>
            <a:r>
              <a:rPr lang="fr-FR" sz="4800" dirty="0" smtClean="0"/>
              <a:t>an </a:t>
            </a:r>
            <a:r>
              <a:rPr lang="fr-FR" sz="4800" dirty="0" err="1"/>
              <a:t>investment</a:t>
            </a:r>
            <a:r>
              <a:rPr lang="fr-FR" sz="4800" dirty="0"/>
              <a:t> </a:t>
            </a:r>
            <a:r>
              <a:rPr lang="fr-FR" sz="4800" dirty="0" err="1"/>
              <a:t>bank</a:t>
            </a:r>
            <a:r>
              <a:rPr lang="fr-FR" sz="4800" dirty="0"/>
              <a:t> </a:t>
            </a:r>
            <a:r>
              <a:rPr lang="fr-FR" sz="4800" dirty="0" err="1"/>
              <a:t>that</a:t>
            </a:r>
            <a:r>
              <a:rPr lang="fr-FR" sz="4800" dirty="0"/>
              <a:t> </a:t>
            </a:r>
            <a:r>
              <a:rPr lang="fr-FR" sz="4800" dirty="0" err="1"/>
              <a:t>filed</a:t>
            </a:r>
            <a:r>
              <a:rPr lang="fr-FR" sz="4800" dirty="0"/>
              <a:t> for </a:t>
            </a:r>
            <a:r>
              <a:rPr lang="fr-FR" sz="4800" dirty="0" err="1"/>
              <a:t>bankruptcy</a:t>
            </a:r>
            <a:r>
              <a:rPr lang="fr-FR" sz="4800" dirty="0"/>
              <a:t> </a:t>
            </a:r>
            <a:r>
              <a:rPr lang="fr-FR" sz="4800" dirty="0" err="1"/>
              <a:t>following</a:t>
            </a:r>
            <a:r>
              <a:rPr lang="fr-FR" sz="4800" dirty="0"/>
              <a:t> a </a:t>
            </a:r>
            <a:r>
              <a:rPr lang="fr-FR" sz="4800" dirty="0" err="1"/>
              <a:t>mortgage</a:t>
            </a:r>
            <a:r>
              <a:rPr lang="fr-FR" sz="4800" dirty="0"/>
              <a:t> </a:t>
            </a:r>
            <a:r>
              <a:rPr lang="fr-FR" sz="4800" dirty="0" err="1"/>
              <a:t>induced</a:t>
            </a:r>
            <a:r>
              <a:rPr lang="fr-FR" sz="4800" dirty="0"/>
              <a:t> </a:t>
            </a:r>
            <a:r>
              <a:rPr lang="fr-FR" sz="4800" dirty="0" err="1"/>
              <a:t>financial</a:t>
            </a:r>
            <a:r>
              <a:rPr lang="fr-FR" sz="4800" dirty="0"/>
              <a:t> </a:t>
            </a:r>
            <a:r>
              <a:rPr lang="fr-FR" sz="4800" dirty="0" err="1"/>
              <a:t>crisis</a:t>
            </a:r>
            <a:r>
              <a:rPr lang="fr-FR" sz="4800" dirty="0"/>
              <a:t>. </a:t>
            </a:r>
            <a:endParaRPr lang="fr-FR" sz="4800" dirty="0" smtClean="0"/>
          </a:p>
          <a:p>
            <a:pPr marL="0" indent="0">
              <a:buNone/>
            </a:pPr>
            <a:endParaRPr lang="fr-FR" sz="4800" dirty="0"/>
          </a:p>
          <a:p>
            <a:endParaRPr lang="fr-FR" sz="4800" dirty="0"/>
          </a:p>
        </p:txBody>
      </p:sp>
      <p:pic>
        <p:nvPicPr>
          <p:cNvPr id="4" name="Image 3" descr="How We Argue: September 20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4" y="4229100"/>
            <a:ext cx="500877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Lesson</a:t>
            </a:r>
            <a:r>
              <a:rPr lang="fr-FR" dirty="0" smtClean="0"/>
              <a:t> Objectives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4400" dirty="0" smtClean="0"/>
              <a:t>To </a:t>
            </a:r>
            <a:r>
              <a:rPr lang="fr-FR" sz="4400" dirty="0" err="1" smtClean="0"/>
              <a:t>expand</a:t>
            </a:r>
            <a:r>
              <a:rPr lang="fr-FR" sz="4400" dirty="0" smtClean="0"/>
              <a:t> </a:t>
            </a:r>
            <a:r>
              <a:rPr lang="fr-FR" sz="4400" dirty="0" err="1" smtClean="0"/>
              <a:t>your</a:t>
            </a:r>
            <a:r>
              <a:rPr lang="fr-FR" sz="4400" dirty="0" smtClean="0"/>
              <a:t> </a:t>
            </a:r>
            <a:r>
              <a:rPr lang="fr-FR" sz="4400" dirty="0" err="1" smtClean="0"/>
              <a:t>vocabulary</a:t>
            </a:r>
            <a:endParaRPr lang="fr-FR" sz="4400" dirty="0" smtClean="0"/>
          </a:p>
          <a:p>
            <a:r>
              <a:rPr lang="fr-FR" sz="4400" dirty="0" smtClean="0"/>
              <a:t>To </a:t>
            </a:r>
            <a:r>
              <a:rPr lang="fr-FR" sz="4400" dirty="0" err="1" smtClean="0"/>
              <a:t>advance</a:t>
            </a:r>
            <a:r>
              <a:rPr lang="fr-FR" sz="4400" dirty="0" smtClean="0"/>
              <a:t> </a:t>
            </a:r>
            <a:r>
              <a:rPr lang="fr-FR" sz="4400" dirty="0" err="1" smtClean="0"/>
              <a:t>your</a:t>
            </a:r>
            <a:r>
              <a:rPr lang="fr-FR" sz="4400" dirty="0" smtClean="0"/>
              <a:t> </a:t>
            </a:r>
            <a:r>
              <a:rPr lang="fr-FR" sz="4400" dirty="0" err="1" smtClean="0"/>
              <a:t>listening</a:t>
            </a:r>
            <a:r>
              <a:rPr lang="fr-FR" sz="4400" dirty="0" smtClean="0"/>
              <a:t> </a:t>
            </a:r>
            <a:r>
              <a:rPr lang="fr-FR" sz="4400" dirty="0" err="1" smtClean="0"/>
              <a:t>skills</a:t>
            </a:r>
            <a:endParaRPr lang="fr-FR" sz="4400" dirty="0" smtClean="0"/>
          </a:p>
          <a:p>
            <a:r>
              <a:rPr lang="fr-FR" sz="4400" dirty="0" smtClean="0"/>
              <a:t>To </a:t>
            </a:r>
            <a:r>
              <a:rPr lang="fr-FR" sz="4400" dirty="0" err="1" smtClean="0"/>
              <a:t>advance</a:t>
            </a:r>
            <a:r>
              <a:rPr lang="fr-FR" sz="4400" dirty="0" smtClean="0"/>
              <a:t> </a:t>
            </a:r>
            <a:r>
              <a:rPr lang="fr-FR" sz="4400" dirty="0" err="1" smtClean="0"/>
              <a:t>your</a:t>
            </a:r>
            <a:r>
              <a:rPr lang="fr-FR" sz="4400" dirty="0" smtClean="0"/>
              <a:t> </a:t>
            </a:r>
            <a:r>
              <a:rPr lang="fr-FR" sz="4400" dirty="0" err="1" smtClean="0"/>
              <a:t>reading</a:t>
            </a:r>
            <a:r>
              <a:rPr lang="fr-FR" sz="4400" dirty="0" smtClean="0"/>
              <a:t> </a:t>
            </a:r>
            <a:r>
              <a:rPr lang="fr-FR" sz="4400" dirty="0" err="1" smtClean="0"/>
              <a:t>skills</a:t>
            </a:r>
            <a:endParaRPr lang="fr-FR" sz="4400" dirty="0" smtClean="0"/>
          </a:p>
          <a:p>
            <a:r>
              <a:rPr lang="fr-FR" sz="4400" dirty="0" smtClean="0"/>
              <a:t>To </a:t>
            </a:r>
            <a:r>
              <a:rPr lang="fr-FR" sz="4400" dirty="0" err="1" smtClean="0"/>
              <a:t>prepare</a:t>
            </a:r>
            <a:r>
              <a:rPr lang="fr-FR" sz="4400" dirty="0" smtClean="0"/>
              <a:t> </a:t>
            </a:r>
            <a:r>
              <a:rPr lang="fr-FR" sz="4400" dirty="0" err="1" smtClean="0"/>
              <a:t>you</a:t>
            </a:r>
            <a:r>
              <a:rPr lang="fr-FR" sz="4400" dirty="0" smtClean="0"/>
              <a:t> for the </a:t>
            </a:r>
            <a:r>
              <a:rPr lang="fr-FR" sz="4400" dirty="0" err="1" smtClean="0"/>
              <a:t>workplace</a:t>
            </a:r>
            <a:endParaRPr lang="fr-FR" sz="4400" dirty="0" smtClean="0"/>
          </a:p>
          <a:p>
            <a:endParaRPr lang="fr-FR" dirty="0"/>
          </a:p>
        </p:txBody>
      </p:sp>
      <p:pic>
        <p:nvPicPr>
          <p:cNvPr id="4" name="Image 3" descr="Diet Justice: Leadership Skills #6 - SMART objectiv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3" y="169682"/>
            <a:ext cx="6064577" cy="27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learn</a:t>
            </a:r>
            <a:r>
              <a:rPr lang="fr-FR" dirty="0" smtClean="0"/>
              <a:t> more?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3600" dirty="0" smtClean="0"/>
              <a:t>Watch the Ian King show on </a:t>
            </a:r>
            <a:r>
              <a:rPr lang="fr-FR" sz="3600" dirty="0" err="1" smtClean="0"/>
              <a:t>Skynews</a:t>
            </a:r>
            <a:r>
              <a:rPr lang="fr-FR" sz="3600" dirty="0" smtClean="0"/>
              <a:t> </a:t>
            </a:r>
          </a:p>
          <a:p>
            <a:r>
              <a:rPr lang="fr-FR" sz="3600" dirty="0" err="1" smtClean="0"/>
              <a:t>Listen</a:t>
            </a:r>
            <a:r>
              <a:rPr lang="fr-FR" sz="3600" dirty="0" smtClean="0"/>
              <a:t> to CNN news – business section</a:t>
            </a:r>
          </a:p>
          <a:p>
            <a:r>
              <a:rPr lang="fr-FR" sz="3600" dirty="0" smtClean="0"/>
              <a:t>Read ‘The </a:t>
            </a:r>
            <a:r>
              <a:rPr lang="fr-FR" sz="3600" dirty="0" err="1" smtClean="0"/>
              <a:t>Economist</a:t>
            </a:r>
            <a:r>
              <a:rPr lang="fr-FR" sz="3600" dirty="0" smtClean="0"/>
              <a:t>’ (UK) ‘Forbes’ (USA), Financial Times (ft.com)</a:t>
            </a:r>
          </a:p>
          <a:p>
            <a:r>
              <a:rPr lang="fr-FR" sz="3600" dirty="0" smtClean="0"/>
              <a:t>Access www.CNBC.com </a:t>
            </a:r>
          </a:p>
          <a:p>
            <a:r>
              <a:rPr lang="fr-FR" sz="3600" dirty="0" smtClean="0"/>
              <a:t>Access </a:t>
            </a:r>
            <a:r>
              <a:rPr lang="fr-FR" sz="3600" dirty="0" smtClean="0">
                <a:hlinkClick r:id="rId2"/>
              </a:rPr>
              <a:t>www.usatoday.com</a:t>
            </a:r>
            <a:r>
              <a:rPr lang="fr-FR" sz="3600" dirty="0" smtClean="0"/>
              <a:t> – money</a:t>
            </a:r>
          </a:p>
          <a:p>
            <a:r>
              <a:rPr lang="fr-FR" sz="3600" dirty="0" smtClean="0"/>
              <a:t>Access money.cnn.com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237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learn</a:t>
            </a:r>
            <a:r>
              <a:rPr lang="fr-FR" dirty="0" smtClean="0"/>
              <a:t> more?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>
                <a:hlinkClick r:id="rId2"/>
              </a:rPr>
              <a:t>www.easypacelearning.com</a:t>
            </a:r>
            <a:r>
              <a:rPr lang="fr-FR" sz="4000" dirty="0" smtClean="0"/>
              <a:t> – </a:t>
            </a:r>
            <a:r>
              <a:rPr lang="fr-FR" sz="4000" dirty="0" err="1" smtClean="0"/>
              <a:t>learning</a:t>
            </a:r>
            <a:r>
              <a:rPr lang="fr-FR" sz="4000" dirty="0" smtClean="0"/>
              <a:t> the key </a:t>
            </a:r>
            <a:r>
              <a:rPr lang="fr-FR" sz="4000" dirty="0" err="1" smtClean="0"/>
              <a:t>words</a:t>
            </a:r>
            <a:r>
              <a:rPr lang="fr-FR" sz="4000" dirty="0"/>
              <a:t> </a:t>
            </a:r>
            <a:r>
              <a:rPr lang="fr-FR" sz="4000" dirty="0" err="1" smtClean="0"/>
              <a:t>used</a:t>
            </a:r>
            <a:r>
              <a:rPr lang="fr-FR" sz="4000" dirty="0" smtClean="0"/>
              <a:t> in </a:t>
            </a:r>
            <a:r>
              <a:rPr lang="fr-FR" sz="4000" dirty="0" err="1" smtClean="0"/>
              <a:t>banking</a:t>
            </a:r>
            <a:r>
              <a:rPr lang="fr-FR" sz="4000" dirty="0" smtClean="0"/>
              <a:t>.</a:t>
            </a:r>
          </a:p>
          <a:p>
            <a:r>
              <a:rPr lang="fr-FR" sz="4000" dirty="0" smtClean="0"/>
              <a:t>Financeintheclassroom.org.</a:t>
            </a:r>
          </a:p>
          <a:p>
            <a:r>
              <a:rPr lang="fr-FR" sz="4000" dirty="0" err="1" smtClean="0"/>
              <a:t>Preply</a:t>
            </a:r>
            <a:r>
              <a:rPr lang="fr-FR" sz="4000" dirty="0" smtClean="0"/>
              <a:t>, </a:t>
            </a:r>
            <a:r>
              <a:rPr lang="fr-FR" sz="4000" dirty="0" err="1" smtClean="0"/>
              <a:t>inc</a:t>
            </a:r>
            <a:r>
              <a:rPr lang="fr-FR" sz="4000" dirty="0" smtClean="0"/>
              <a:t> – A </a:t>
            </a:r>
            <a:r>
              <a:rPr lang="fr-FR" sz="4000" dirty="0" err="1" smtClean="0"/>
              <a:t>list</a:t>
            </a:r>
            <a:r>
              <a:rPr lang="fr-FR" sz="4000" dirty="0" smtClean="0"/>
              <a:t> of </a:t>
            </a:r>
            <a:r>
              <a:rPr lang="fr-FR" sz="4000" dirty="0" err="1" smtClean="0"/>
              <a:t>useful</a:t>
            </a:r>
            <a:r>
              <a:rPr lang="fr-FR" sz="4000" dirty="0" smtClean="0"/>
              <a:t> </a:t>
            </a:r>
            <a:r>
              <a:rPr lang="fr-FR" sz="4000" dirty="0" err="1" smtClean="0"/>
              <a:t>english</a:t>
            </a:r>
            <a:r>
              <a:rPr lang="fr-FR" sz="4000" dirty="0" smtClean="0"/>
              <a:t> </a:t>
            </a:r>
            <a:r>
              <a:rPr lang="fr-FR" sz="4000" dirty="0" err="1" smtClean="0"/>
              <a:t>words</a:t>
            </a:r>
            <a:r>
              <a:rPr lang="fr-FR" sz="4000" dirty="0" smtClean="0"/>
              <a:t> and expressions about finance</a:t>
            </a:r>
          </a:p>
          <a:p>
            <a:r>
              <a:rPr lang="fr-FR" sz="4000" dirty="0" smtClean="0"/>
              <a:t>Banking </a:t>
            </a:r>
            <a:r>
              <a:rPr lang="fr-FR" sz="4000" dirty="0" err="1" smtClean="0"/>
              <a:t>explained</a:t>
            </a:r>
            <a:r>
              <a:rPr lang="fr-FR" sz="4000" dirty="0" smtClean="0"/>
              <a:t> – money and </a:t>
            </a:r>
            <a:r>
              <a:rPr lang="fr-FR" sz="4000" dirty="0" err="1" smtClean="0"/>
              <a:t>credit</a:t>
            </a:r>
            <a:r>
              <a:rPr lang="fr-FR" sz="4000" dirty="0" smtClean="0"/>
              <a:t> – </a:t>
            </a:r>
            <a:r>
              <a:rPr lang="fr-FR" sz="4000" dirty="0" err="1" smtClean="0"/>
              <a:t>Youtube</a:t>
            </a:r>
            <a:endParaRPr lang="fr-FR" sz="4000" dirty="0" smtClean="0"/>
          </a:p>
          <a:p>
            <a:r>
              <a:rPr lang="fr-FR" sz="4000" dirty="0" err="1" smtClean="0"/>
              <a:t>Economic</a:t>
            </a:r>
            <a:r>
              <a:rPr lang="fr-FR" sz="4000" dirty="0" smtClean="0"/>
              <a:t> </a:t>
            </a:r>
            <a:r>
              <a:rPr lang="fr-FR" sz="4000" dirty="0" err="1" smtClean="0"/>
              <a:t>Terms</a:t>
            </a:r>
            <a:r>
              <a:rPr lang="fr-FR" sz="4000" dirty="0" smtClean="0"/>
              <a:t> </a:t>
            </a:r>
            <a:r>
              <a:rPr lang="fr-FR" sz="4000" dirty="0" err="1" smtClean="0"/>
              <a:t>explained</a:t>
            </a:r>
            <a:r>
              <a:rPr lang="fr-FR" sz="4000" dirty="0" smtClean="0"/>
              <a:t> in One Minute -  </a:t>
            </a:r>
            <a:r>
              <a:rPr lang="fr-FR" sz="4000" dirty="0" err="1" smtClean="0"/>
              <a:t>Youtube</a:t>
            </a:r>
            <a:endParaRPr lang="fr-FR" sz="4000" dirty="0" smtClean="0"/>
          </a:p>
          <a:p>
            <a:pPr marL="0" indent="0">
              <a:buNone/>
            </a:pP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388645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learn</a:t>
            </a:r>
            <a:r>
              <a:rPr lang="fr-FR" dirty="0" smtClean="0"/>
              <a:t> more?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2800" dirty="0"/>
              <a:t>The 2008 </a:t>
            </a:r>
            <a:r>
              <a:rPr lang="fr-FR" sz="12800" dirty="0" err="1"/>
              <a:t>financial</a:t>
            </a:r>
            <a:r>
              <a:rPr lang="fr-FR" sz="12800" dirty="0"/>
              <a:t> </a:t>
            </a:r>
            <a:r>
              <a:rPr lang="fr-FR" sz="12800" dirty="0" err="1"/>
              <a:t>crisis</a:t>
            </a:r>
            <a:r>
              <a:rPr lang="fr-FR" sz="12800" dirty="0"/>
              <a:t> crash course – </a:t>
            </a:r>
            <a:r>
              <a:rPr lang="fr-FR" sz="12800" dirty="0" err="1"/>
              <a:t>Youtube</a:t>
            </a:r>
            <a:endParaRPr lang="fr-FR" sz="12800" dirty="0"/>
          </a:p>
          <a:p>
            <a:r>
              <a:rPr lang="fr-FR" sz="12800" dirty="0"/>
              <a:t>The </a:t>
            </a:r>
            <a:r>
              <a:rPr lang="fr-FR" sz="12800" dirty="0" err="1"/>
              <a:t>bank</a:t>
            </a:r>
            <a:r>
              <a:rPr lang="fr-FR" sz="12800" dirty="0"/>
              <a:t> </a:t>
            </a:r>
            <a:r>
              <a:rPr lang="fr-FR" sz="12800" dirty="0" err="1"/>
              <a:t>that</a:t>
            </a:r>
            <a:r>
              <a:rPr lang="fr-FR" sz="12800" dirty="0"/>
              <a:t> </a:t>
            </a:r>
            <a:r>
              <a:rPr lang="fr-FR" sz="12800" dirty="0" err="1"/>
              <a:t>almost</a:t>
            </a:r>
            <a:r>
              <a:rPr lang="fr-FR" sz="12800" dirty="0"/>
              <a:t> </a:t>
            </a:r>
            <a:r>
              <a:rPr lang="fr-FR" sz="12800" dirty="0" err="1"/>
              <a:t>broke</a:t>
            </a:r>
            <a:r>
              <a:rPr lang="fr-FR" sz="12800" dirty="0"/>
              <a:t> </a:t>
            </a:r>
            <a:r>
              <a:rPr lang="fr-FR" sz="12800" dirty="0" err="1"/>
              <a:t>Britain</a:t>
            </a:r>
            <a:r>
              <a:rPr lang="fr-FR" sz="12800" dirty="0"/>
              <a:t> – </a:t>
            </a:r>
            <a:r>
              <a:rPr lang="fr-FR" sz="12800" dirty="0" err="1"/>
              <a:t>documentary</a:t>
            </a:r>
            <a:r>
              <a:rPr lang="fr-FR" sz="12800" dirty="0"/>
              <a:t> - </a:t>
            </a:r>
            <a:r>
              <a:rPr lang="fr-FR" sz="12800" dirty="0" err="1" smtClean="0"/>
              <a:t>Youtube</a:t>
            </a:r>
            <a:endParaRPr lang="fr-FR" sz="12800" dirty="0" smtClean="0"/>
          </a:p>
          <a:p>
            <a:r>
              <a:rPr lang="fr-FR" sz="12800" dirty="0"/>
              <a:t>Financial </a:t>
            </a:r>
            <a:r>
              <a:rPr lang="fr-FR" sz="12800" dirty="0" err="1"/>
              <a:t>crisis</a:t>
            </a:r>
            <a:r>
              <a:rPr lang="fr-FR" sz="12800" dirty="0"/>
              <a:t> 2008: How </a:t>
            </a:r>
            <a:r>
              <a:rPr lang="fr-FR" sz="12800" dirty="0" err="1"/>
              <a:t>Lehman</a:t>
            </a:r>
            <a:r>
              <a:rPr lang="fr-FR" sz="12800" dirty="0"/>
              <a:t> </a:t>
            </a:r>
            <a:r>
              <a:rPr lang="fr-FR" sz="12800" dirty="0" err="1"/>
              <a:t>Brothers</a:t>
            </a:r>
            <a:r>
              <a:rPr lang="fr-FR" sz="12800" dirty="0"/>
              <a:t> </a:t>
            </a:r>
            <a:r>
              <a:rPr lang="fr-FR" sz="12800" dirty="0" err="1"/>
              <a:t>helped</a:t>
            </a:r>
            <a:r>
              <a:rPr lang="fr-FR" sz="12800" dirty="0"/>
              <a:t> cause ‘the </a:t>
            </a:r>
            <a:r>
              <a:rPr lang="fr-FR" sz="12800" dirty="0" err="1"/>
              <a:t>worst</a:t>
            </a:r>
            <a:r>
              <a:rPr lang="fr-FR" sz="12800" dirty="0"/>
              <a:t> </a:t>
            </a:r>
            <a:r>
              <a:rPr lang="fr-FR" sz="12800" dirty="0" err="1"/>
              <a:t>financial</a:t>
            </a:r>
            <a:r>
              <a:rPr lang="fr-FR" sz="12800" dirty="0"/>
              <a:t> </a:t>
            </a:r>
            <a:r>
              <a:rPr lang="fr-FR" sz="12800" dirty="0" err="1"/>
              <a:t>crisis</a:t>
            </a:r>
            <a:r>
              <a:rPr lang="fr-FR" sz="12800" dirty="0"/>
              <a:t> in </a:t>
            </a:r>
            <a:r>
              <a:rPr lang="fr-FR" sz="12800" dirty="0" err="1"/>
              <a:t>history</a:t>
            </a:r>
            <a:r>
              <a:rPr lang="fr-FR" sz="12800" dirty="0"/>
              <a:t>’ (independent.co.uk – 12 </a:t>
            </a:r>
            <a:r>
              <a:rPr lang="fr-FR" sz="12800" dirty="0" err="1"/>
              <a:t>September</a:t>
            </a:r>
            <a:r>
              <a:rPr lang="fr-FR" sz="12800" dirty="0"/>
              <a:t> 2018).</a:t>
            </a:r>
          </a:p>
          <a:p>
            <a:r>
              <a:rPr lang="fr-FR" sz="12800" dirty="0" err="1"/>
              <a:t>Lehman</a:t>
            </a:r>
            <a:r>
              <a:rPr lang="fr-FR" sz="12800" dirty="0"/>
              <a:t> </a:t>
            </a:r>
            <a:r>
              <a:rPr lang="fr-FR" sz="12800" dirty="0" err="1"/>
              <a:t>Brothers</a:t>
            </a:r>
            <a:r>
              <a:rPr lang="fr-FR" sz="12800" dirty="0"/>
              <a:t> collapse: How the </a:t>
            </a:r>
            <a:r>
              <a:rPr lang="fr-FR" sz="12800" dirty="0" err="1"/>
              <a:t>worst</a:t>
            </a:r>
            <a:r>
              <a:rPr lang="fr-FR" sz="12800" dirty="0"/>
              <a:t> </a:t>
            </a:r>
            <a:r>
              <a:rPr lang="fr-FR" sz="12800" dirty="0" err="1"/>
              <a:t>economic</a:t>
            </a:r>
            <a:r>
              <a:rPr lang="fr-FR" sz="12800" dirty="0"/>
              <a:t> </a:t>
            </a:r>
            <a:r>
              <a:rPr lang="fr-FR" sz="12800" dirty="0" err="1"/>
              <a:t>crisis</a:t>
            </a:r>
            <a:r>
              <a:rPr lang="fr-FR" sz="12800" dirty="0"/>
              <a:t> in living memory </a:t>
            </a:r>
            <a:r>
              <a:rPr lang="fr-FR" sz="12800" dirty="0" err="1"/>
              <a:t>began</a:t>
            </a:r>
            <a:r>
              <a:rPr lang="fr-FR" sz="12800" dirty="0"/>
              <a:t> (telegraph.co.uk – 23 </a:t>
            </a:r>
            <a:r>
              <a:rPr lang="fr-FR" sz="12800" dirty="0" err="1"/>
              <a:t>December</a:t>
            </a:r>
            <a:r>
              <a:rPr lang="fr-FR" sz="12800" dirty="0"/>
              <a:t> 2008).</a:t>
            </a:r>
          </a:p>
          <a:p>
            <a:r>
              <a:rPr lang="fr-FR" sz="12800" dirty="0" err="1"/>
              <a:t>What</a:t>
            </a:r>
            <a:r>
              <a:rPr lang="fr-FR" sz="12800" dirty="0"/>
              <a:t> </a:t>
            </a:r>
            <a:r>
              <a:rPr lang="fr-FR" sz="12800" dirty="0" err="1"/>
              <a:t>caused</a:t>
            </a:r>
            <a:r>
              <a:rPr lang="fr-FR" sz="12800" dirty="0"/>
              <a:t> the collapse of the </a:t>
            </a:r>
            <a:r>
              <a:rPr lang="fr-FR" sz="12800" dirty="0" err="1"/>
              <a:t>Lehman</a:t>
            </a:r>
            <a:r>
              <a:rPr lang="fr-FR" sz="12800" dirty="0"/>
              <a:t> </a:t>
            </a:r>
            <a:r>
              <a:rPr lang="fr-FR" sz="12800" dirty="0" err="1"/>
              <a:t>Brothers</a:t>
            </a:r>
            <a:r>
              <a:rPr lang="fr-FR" sz="12800" dirty="0"/>
              <a:t>? </a:t>
            </a:r>
            <a:r>
              <a:rPr lang="fr-FR" sz="12800" dirty="0" err="1"/>
              <a:t>Foxbusiness</a:t>
            </a:r>
            <a:r>
              <a:rPr lang="fr-FR" sz="12800" dirty="0"/>
              <a:t> - </a:t>
            </a:r>
            <a:r>
              <a:rPr lang="fr-FR" sz="12800" dirty="0" err="1"/>
              <a:t>Youtube</a:t>
            </a:r>
            <a:endParaRPr lang="fr-FR" sz="12800" dirty="0"/>
          </a:p>
          <a:p>
            <a:endParaRPr lang="fr-FR" sz="12800" dirty="0"/>
          </a:p>
          <a:p>
            <a:pPr marL="0" indent="0">
              <a:buNone/>
            </a:pPr>
            <a:r>
              <a:rPr lang="fr-FR" sz="12800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99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Areas of finance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4000" dirty="0" smtClean="0"/>
              <a:t>1.  At </a:t>
            </a:r>
            <a:r>
              <a:rPr lang="fr-FR" sz="4000" dirty="0"/>
              <a:t>the </a:t>
            </a:r>
            <a:r>
              <a:rPr lang="fr-FR" sz="4000" dirty="0" err="1"/>
              <a:t>bank</a:t>
            </a:r>
            <a:r>
              <a:rPr lang="fr-FR" sz="4000" dirty="0"/>
              <a:t> </a:t>
            </a:r>
          </a:p>
          <a:p>
            <a:r>
              <a:rPr lang="fr-FR" sz="4000" dirty="0" smtClean="0"/>
              <a:t>2. </a:t>
            </a:r>
            <a:r>
              <a:rPr lang="fr-FR" sz="4000" dirty="0" err="1" smtClean="0"/>
              <a:t>Investments</a:t>
            </a:r>
            <a:endParaRPr lang="fr-FR" sz="4000" dirty="0"/>
          </a:p>
          <a:p>
            <a:r>
              <a:rPr lang="fr-FR" sz="4000" dirty="0" smtClean="0"/>
              <a:t>3. </a:t>
            </a:r>
            <a:r>
              <a:rPr lang="fr-FR" sz="4000" dirty="0" err="1" smtClean="0"/>
              <a:t>Budgeting</a:t>
            </a:r>
            <a:r>
              <a:rPr lang="fr-FR" sz="4000" dirty="0" smtClean="0"/>
              <a:t> </a:t>
            </a:r>
            <a:endParaRPr lang="fr-FR" sz="4000" dirty="0"/>
          </a:p>
          <a:p>
            <a:r>
              <a:rPr lang="fr-FR" sz="4000" dirty="0" smtClean="0"/>
              <a:t>4. </a:t>
            </a:r>
            <a:r>
              <a:rPr lang="fr-FR" sz="4000" dirty="0" err="1" smtClean="0"/>
              <a:t>Accounts</a:t>
            </a:r>
            <a:r>
              <a:rPr lang="fr-FR" sz="4000" dirty="0" smtClean="0"/>
              <a:t> </a:t>
            </a:r>
            <a:r>
              <a:rPr lang="fr-FR" sz="4000" dirty="0"/>
              <a:t>and taxes </a:t>
            </a:r>
          </a:p>
          <a:p>
            <a:pPr marL="0" indent="0">
              <a:buNone/>
            </a:pPr>
            <a:endParaRPr lang="fr-FR" sz="4000" dirty="0"/>
          </a:p>
          <a:p>
            <a:endParaRPr lang="fr-FR" dirty="0"/>
          </a:p>
        </p:txBody>
      </p:sp>
      <p:pic>
        <p:nvPicPr>
          <p:cNvPr id="4" name="Image 3" descr="Financial Study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4" y="1792936"/>
            <a:ext cx="5810054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Exercise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4000" dirty="0" smtClean="0"/>
              <a:t>Group 1. Finance</a:t>
            </a:r>
          </a:p>
          <a:p>
            <a:r>
              <a:rPr lang="fr-FR" sz="4000" dirty="0" smtClean="0"/>
              <a:t>Group 2. Money</a:t>
            </a:r>
          </a:p>
          <a:p>
            <a:r>
              <a:rPr lang="fr-FR" sz="4000" dirty="0" smtClean="0"/>
              <a:t>Group 3. </a:t>
            </a:r>
            <a:r>
              <a:rPr lang="fr-FR" sz="4000" dirty="0" err="1" smtClean="0"/>
              <a:t>Microeconomics</a:t>
            </a:r>
            <a:endParaRPr lang="fr-FR" sz="4000" dirty="0" smtClean="0"/>
          </a:p>
          <a:p>
            <a:r>
              <a:rPr lang="fr-FR" sz="4000" dirty="0" smtClean="0"/>
              <a:t>Group 4. </a:t>
            </a:r>
            <a:r>
              <a:rPr lang="fr-FR" sz="4000" dirty="0" err="1" smtClean="0"/>
              <a:t>Macroeconomics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pic>
        <p:nvPicPr>
          <p:cNvPr id="4" name="Image 3" descr="Dollar Sign Vector - Download Free Vectors, Clipar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59" y="253581"/>
            <a:ext cx="2869676" cy="3516198"/>
          </a:xfrm>
          <a:prstGeom prst="rect">
            <a:avLst/>
          </a:prstGeom>
        </p:spPr>
      </p:pic>
      <p:pic>
        <p:nvPicPr>
          <p:cNvPr id="5" name="Image 4" descr="Fichier:Euro symbol gold.svg — Wikipé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51" y="2011680"/>
            <a:ext cx="2119003" cy="27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6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Word </a:t>
            </a:r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2919" y="2095763"/>
            <a:ext cx="9784080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600" dirty="0" smtClean="0"/>
          </a:p>
          <a:p>
            <a:r>
              <a:rPr lang="fr-FR" sz="3600" dirty="0" smtClean="0"/>
              <a:t>1. </a:t>
            </a:r>
            <a:r>
              <a:rPr lang="fr-FR" sz="3600" dirty="0" err="1"/>
              <a:t>D</a:t>
            </a:r>
            <a:r>
              <a:rPr lang="fr-FR" sz="3600" dirty="0" err="1" smtClean="0"/>
              <a:t>iscuss</a:t>
            </a:r>
            <a:r>
              <a:rPr lang="fr-FR" sz="3600" dirty="0" smtClean="0"/>
              <a:t> the </a:t>
            </a:r>
            <a:r>
              <a:rPr lang="fr-FR" sz="3600" dirty="0" err="1" smtClean="0"/>
              <a:t>meaning</a:t>
            </a:r>
            <a:r>
              <a:rPr lang="fr-FR" sz="3600" dirty="0" smtClean="0"/>
              <a:t> of the </a:t>
            </a:r>
            <a:r>
              <a:rPr lang="fr-FR" sz="3600" dirty="0" err="1" smtClean="0"/>
              <a:t>word</a:t>
            </a:r>
            <a:r>
              <a:rPr lang="fr-FR" sz="3600" dirty="0" smtClean="0"/>
              <a:t>.</a:t>
            </a:r>
          </a:p>
          <a:p>
            <a:r>
              <a:rPr lang="fr-FR" sz="3600" dirty="0" smtClean="0"/>
              <a:t>2. Write a </a:t>
            </a:r>
            <a:r>
              <a:rPr lang="fr-FR" sz="3600" dirty="0" err="1" smtClean="0"/>
              <a:t>definition</a:t>
            </a:r>
            <a:r>
              <a:rPr lang="fr-FR" sz="3600" dirty="0" smtClean="0"/>
              <a:t> of </a:t>
            </a:r>
            <a:r>
              <a:rPr lang="fr-FR" sz="3600" dirty="0" err="1" smtClean="0"/>
              <a:t>your</a:t>
            </a:r>
            <a:r>
              <a:rPr lang="fr-FR" sz="3600" dirty="0" smtClean="0"/>
              <a:t> </a:t>
            </a:r>
            <a:r>
              <a:rPr lang="fr-FR" sz="3600" dirty="0" err="1" smtClean="0"/>
              <a:t>word</a:t>
            </a:r>
            <a:r>
              <a:rPr lang="fr-FR" sz="3600" dirty="0" smtClean="0"/>
              <a:t>. </a:t>
            </a:r>
          </a:p>
          <a:p>
            <a:r>
              <a:rPr lang="fr-FR" sz="3600" dirty="0" smtClean="0"/>
              <a:t>3. </a:t>
            </a:r>
            <a:r>
              <a:rPr lang="fr-FR" sz="3600" dirty="0" err="1"/>
              <a:t>G</a:t>
            </a:r>
            <a:r>
              <a:rPr lang="fr-FR" sz="3600" dirty="0" err="1" smtClean="0"/>
              <a:t>ive</a:t>
            </a:r>
            <a:r>
              <a:rPr lang="fr-FR" sz="3600" dirty="0" smtClean="0"/>
              <a:t> </a:t>
            </a:r>
            <a:r>
              <a:rPr lang="fr-FR" sz="3600" dirty="0" err="1" smtClean="0"/>
              <a:t>examples</a:t>
            </a:r>
            <a:r>
              <a:rPr lang="fr-FR" sz="3600" dirty="0" smtClean="0"/>
              <a:t> to help </a:t>
            </a:r>
            <a:r>
              <a:rPr lang="fr-FR" sz="3600" dirty="0" err="1" smtClean="0"/>
              <a:t>describe</a:t>
            </a:r>
            <a:r>
              <a:rPr lang="fr-FR" sz="3600" dirty="0" smtClean="0"/>
              <a:t> </a:t>
            </a:r>
            <a:r>
              <a:rPr lang="fr-FR" sz="3600" dirty="0" err="1" smtClean="0"/>
              <a:t>your</a:t>
            </a:r>
            <a:r>
              <a:rPr lang="fr-FR" sz="3600" dirty="0" smtClean="0"/>
              <a:t> </a:t>
            </a:r>
            <a:r>
              <a:rPr lang="fr-FR" sz="3600" dirty="0" err="1" smtClean="0"/>
              <a:t>definition</a:t>
            </a:r>
            <a:r>
              <a:rPr lang="fr-FR" sz="3600" dirty="0" smtClean="0"/>
              <a:t>.</a:t>
            </a:r>
          </a:p>
          <a:p>
            <a:r>
              <a:rPr lang="fr-FR" sz="3600" dirty="0"/>
              <a:t>4</a:t>
            </a:r>
            <a:r>
              <a:rPr lang="fr-FR" sz="3600" dirty="0" smtClean="0"/>
              <a:t>. </a:t>
            </a:r>
            <a:r>
              <a:rPr lang="fr-FR" sz="3600" dirty="0" err="1"/>
              <a:t>E</a:t>
            </a:r>
            <a:r>
              <a:rPr lang="fr-FR" sz="3600" dirty="0" err="1" smtClean="0"/>
              <a:t>xplain</a:t>
            </a:r>
            <a:r>
              <a:rPr lang="fr-FR" sz="3600" dirty="0" smtClean="0"/>
              <a:t> </a:t>
            </a:r>
            <a:r>
              <a:rPr lang="fr-FR" sz="3600" dirty="0" err="1" smtClean="0"/>
              <a:t>your</a:t>
            </a:r>
            <a:r>
              <a:rPr lang="fr-FR" sz="3600" dirty="0" smtClean="0"/>
              <a:t> </a:t>
            </a:r>
            <a:r>
              <a:rPr lang="fr-FR" sz="3600" dirty="0" err="1" smtClean="0"/>
              <a:t>definition</a:t>
            </a:r>
            <a:r>
              <a:rPr lang="fr-FR" sz="3600" dirty="0" smtClean="0"/>
              <a:t> to the class.</a:t>
            </a:r>
          </a:p>
          <a:p>
            <a:pPr marL="0" indent="0"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17796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finance? </a:t>
            </a:r>
            <a:endParaRPr lang="fr-FR" dirty="0"/>
          </a:p>
        </p:txBody>
      </p:sp>
      <p:pic>
        <p:nvPicPr>
          <p:cNvPr id="4" name="Espace réservé du contenu 3" descr="Financial Managers, Branch or Department at My Next Mov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12" y="2322448"/>
            <a:ext cx="7478888" cy="4206875"/>
          </a:xfrm>
        </p:spPr>
      </p:pic>
    </p:spTree>
    <p:extLst>
      <p:ext uri="{BB962C8B-B14F-4D97-AF65-F5344CB8AC3E}">
        <p14:creationId xmlns:p14="http://schemas.microsoft.com/office/powerpoint/2010/main" val="131914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 </a:t>
            </a:r>
            <a:r>
              <a:rPr lang="fr-FR" dirty="0" err="1" smtClean="0"/>
              <a:t>is</a:t>
            </a:r>
            <a:r>
              <a:rPr lang="fr-FR" dirty="0" smtClean="0"/>
              <a:t>………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500" dirty="0" smtClean="0"/>
          </a:p>
          <a:p>
            <a:r>
              <a:rPr lang="fr-FR" sz="3500" dirty="0" smtClean="0"/>
              <a:t>The management of money, or the money </a:t>
            </a:r>
            <a:r>
              <a:rPr lang="fr-FR" sz="3500" dirty="0" err="1" smtClean="0"/>
              <a:t>belonging</a:t>
            </a:r>
            <a:r>
              <a:rPr lang="fr-FR" sz="3500" dirty="0" smtClean="0"/>
              <a:t> to a </a:t>
            </a:r>
            <a:r>
              <a:rPr lang="fr-FR" sz="3500" dirty="0" err="1" smtClean="0"/>
              <a:t>person</a:t>
            </a:r>
            <a:r>
              <a:rPr lang="fr-FR" sz="3500" dirty="0" smtClean="0"/>
              <a:t>, group or </a:t>
            </a:r>
            <a:r>
              <a:rPr lang="fr-FR" sz="3500" dirty="0" err="1" smtClean="0"/>
              <a:t>organization</a:t>
            </a:r>
            <a:r>
              <a:rPr lang="fr-FR" sz="3500" dirty="0" smtClean="0"/>
              <a:t>.</a:t>
            </a:r>
          </a:p>
          <a:p>
            <a:r>
              <a:rPr lang="fr-FR" sz="3500" dirty="0" smtClean="0"/>
              <a:t>The </a:t>
            </a:r>
            <a:r>
              <a:rPr lang="fr-FR" sz="3500" dirty="0" smtClean="0"/>
              <a:t>management </a:t>
            </a:r>
            <a:r>
              <a:rPr lang="fr-FR" sz="3500" dirty="0" smtClean="0"/>
              <a:t>of </a:t>
            </a:r>
            <a:r>
              <a:rPr lang="fr-FR" sz="3500" dirty="0" smtClean="0"/>
              <a:t>a </a:t>
            </a:r>
            <a:r>
              <a:rPr lang="fr-FR" sz="3500" dirty="0" err="1" smtClean="0"/>
              <a:t>supply</a:t>
            </a:r>
            <a:r>
              <a:rPr lang="fr-FR" sz="3500" dirty="0" smtClean="0"/>
              <a:t> of money.</a:t>
            </a:r>
          </a:p>
          <a:p>
            <a:r>
              <a:rPr lang="fr-FR" sz="3500" dirty="0" smtClean="0"/>
              <a:t>The money </a:t>
            </a:r>
            <a:r>
              <a:rPr lang="fr-FR" sz="3500" dirty="0" err="1" smtClean="0"/>
              <a:t>that</a:t>
            </a:r>
            <a:r>
              <a:rPr lang="fr-FR" sz="3500" dirty="0" smtClean="0"/>
              <a:t> a </a:t>
            </a:r>
            <a:r>
              <a:rPr lang="fr-FR" sz="3500" dirty="0" err="1" smtClean="0"/>
              <a:t>person</a:t>
            </a:r>
            <a:r>
              <a:rPr lang="fr-FR" sz="3500" dirty="0" smtClean="0"/>
              <a:t> or </a:t>
            </a:r>
            <a:r>
              <a:rPr lang="fr-FR" sz="3500" dirty="0" err="1" smtClean="0"/>
              <a:t>company</a:t>
            </a:r>
            <a:r>
              <a:rPr lang="fr-FR" sz="3500" dirty="0" smtClean="0"/>
              <a:t> has.</a:t>
            </a:r>
          </a:p>
          <a:p>
            <a:r>
              <a:rPr lang="fr-FR" sz="3500" dirty="0" smtClean="0"/>
              <a:t>To </a:t>
            </a:r>
            <a:r>
              <a:rPr lang="fr-FR" sz="3500" dirty="0" err="1" smtClean="0"/>
              <a:t>provide</a:t>
            </a:r>
            <a:r>
              <a:rPr lang="fr-FR" sz="3500" dirty="0" smtClean="0"/>
              <a:t> the money </a:t>
            </a:r>
            <a:r>
              <a:rPr lang="fr-FR" sz="3500" dirty="0" err="1" smtClean="0"/>
              <a:t>needed</a:t>
            </a:r>
            <a:r>
              <a:rPr lang="fr-FR" sz="3500" dirty="0" smtClean="0"/>
              <a:t> for </a:t>
            </a:r>
            <a:r>
              <a:rPr lang="fr-FR" sz="3500" dirty="0" err="1" smtClean="0"/>
              <a:t>something</a:t>
            </a:r>
            <a:r>
              <a:rPr lang="fr-FR" sz="3500" dirty="0" smtClean="0"/>
              <a:t> to </a:t>
            </a:r>
            <a:r>
              <a:rPr lang="fr-FR" sz="3500" dirty="0" err="1" smtClean="0"/>
              <a:t>happen</a:t>
            </a:r>
            <a:r>
              <a:rPr lang="fr-FR" sz="3500" dirty="0" smtClean="0"/>
              <a:t>.</a:t>
            </a:r>
          </a:p>
          <a:p>
            <a:pPr marL="0" indent="0">
              <a:buNone/>
            </a:pPr>
            <a:endParaRPr lang="fr-FR" sz="3500" dirty="0" smtClean="0"/>
          </a:p>
          <a:p>
            <a:endParaRPr lang="fr-FR" sz="3500" dirty="0"/>
          </a:p>
        </p:txBody>
      </p:sp>
      <p:pic>
        <p:nvPicPr>
          <p:cNvPr id="4" name="Image 3" descr="What is Business Finance | Selfgras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68" y="0"/>
            <a:ext cx="7139232" cy="26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9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Finance</a:t>
            </a:r>
            <a:r>
              <a:rPr lang="fr-FR" sz="4400" dirty="0" smtClean="0"/>
              <a:t> – the management of money </a:t>
            </a:r>
            <a:r>
              <a:rPr lang="fr-FR" sz="4400" dirty="0" err="1" smtClean="0"/>
              <a:t>including</a:t>
            </a:r>
            <a:r>
              <a:rPr lang="fr-FR" sz="4400" dirty="0" smtClean="0"/>
              <a:t> </a:t>
            </a:r>
            <a:r>
              <a:rPr lang="fr-FR" sz="4400" dirty="0" err="1" smtClean="0"/>
              <a:t>investing</a:t>
            </a:r>
            <a:r>
              <a:rPr lang="fr-FR" sz="4400" dirty="0" smtClean="0"/>
              <a:t>, </a:t>
            </a:r>
            <a:r>
              <a:rPr lang="fr-FR" sz="4400" dirty="0" err="1" smtClean="0"/>
              <a:t>borrowing</a:t>
            </a:r>
            <a:r>
              <a:rPr lang="fr-FR" sz="4400" dirty="0" smtClean="0"/>
              <a:t>, </a:t>
            </a:r>
            <a:r>
              <a:rPr lang="fr-FR" sz="4400" dirty="0" err="1" smtClean="0"/>
              <a:t>lending</a:t>
            </a:r>
            <a:r>
              <a:rPr lang="fr-FR" sz="4400" dirty="0" smtClean="0"/>
              <a:t>, </a:t>
            </a:r>
            <a:r>
              <a:rPr lang="fr-FR" sz="4400" dirty="0" err="1" smtClean="0"/>
              <a:t>budgeting</a:t>
            </a:r>
            <a:r>
              <a:rPr lang="fr-FR" sz="4400" dirty="0" smtClean="0"/>
              <a:t>, </a:t>
            </a:r>
            <a:r>
              <a:rPr lang="fr-FR" sz="4400" dirty="0" err="1" smtClean="0"/>
              <a:t>saving</a:t>
            </a:r>
            <a:r>
              <a:rPr lang="fr-FR" sz="4400" dirty="0" smtClean="0"/>
              <a:t> and </a:t>
            </a:r>
            <a:r>
              <a:rPr lang="fr-FR" sz="4400" dirty="0" err="1" smtClean="0"/>
              <a:t>forecasting</a:t>
            </a:r>
            <a:r>
              <a:rPr lang="fr-FR" sz="4400" dirty="0" smtClean="0"/>
              <a:t>. It </a:t>
            </a:r>
            <a:r>
              <a:rPr lang="fr-FR" sz="4400" dirty="0" err="1" smtClean="0"/>
              <a:t>can</a:t>
            </a:r>
            <a:r>
              <a:rPr lang="fr-FR" sz="4400" dirty="0" smtClean="0"/>
              <a:t> </a:t>
            </a:r>
            <a:r>
              <a:rPr lang="fr-FR" sz="4400" dirty="0" err="1" smtClean="0"/>
              <a:t>be</a:t>
            </a:r>
            <a:r>
              <a:rPr lang="fr-FR" sz="4400" dirty="0" smtClean="0"/>
              <a:t> </a:t>
            </a:r>
            <a:r>
              <a:rPr lang="fr-FR" sz="4400" dirty="0" err="1" smtClean="0"/>
              <a:t>divided</a:t>
            </a:r>
            <a:r>
              <a:rPr lang="fr-FR" sz="4400" dirty="0" smtClean="0"/>
              <a:t> </a:t>
            </a:r>
            <a:r>
              <a:rPr lang="fr-FR" sz="4400" dirty="0" err="1" smtClean="0"/>
              <a:t>into</a:t>
            </a:r>
            <a:r>
              <a:rPr lang="fr-FR" sz="4400" dirty="0" smtClean="0"/>
              <a:t> </a:t>
            </a:r>
            <a:r>
              <a:rPr lang="fr-FR" sz="4400" dirty="0" err="1" smtClean="0"/>
              <a:t>three</a:t>
            </a:r>
            <a:r>
              <a:rPr lang="fr-FR" sz="4400" dirty="0" smtClean="0"/>
              <a:t> types, </a:t>
            </a:r>
            <a:r>
              <a:rPr lang="fr-FR" sz="4400" dirty="0" err="1" smtClean="0"/>
              <a:t>personal</a:t>
            </a:r>
            <a:r>
              <a:rPr lang="fr-FR" sz="4400" dirty="0" smtClean="0"/>
              <a:t>, </a:t>
            </a:r>
            <a:r>
              <a:rPr lang="fr-FR" sz="4400" dirty="0" err="1" smtClean="0"/>
              <a:t>corporate</a:t>
            </a:r>
            <a:r>
              <a:rPr lang="fr-FR" sz="4400" dirty="0" smtClean="0"/>
              <a:t> and public / </a:t>
            </a:r>
            <a:r>
              <a:rPr lang="fr-FR" sz="4400" dirty="0" err="1" smtClean="0"/>
              <a:t>government</a:t>
            </a:r>
            <a:r>
              <a:rPr lang="fr-FR" sz="4400" dirty="0" smtClean="0"/>
              <a:t>. </a:t>
            </a:r>
          </a:p>
          <a:p>
            <a:pPr marL="0" indent="0">
              <a:buNone/>
            </a:pPr>
            <a:r>
              <a:rPr lang="fr-FR" sz="4400" dirty="0" smtClean="0"/>
              <a:t>  (corporatefinanceinstitute.com)</a:t>
            </a:r>
          </a:p>
          <a:p>
            <a:pPr marL="0" indent="0">
              <a:buNone/>
            </a:pPr>
            <a:endParaRPr lang="fr-FR" sz="4400" dirty="0"/>
          </a:p>
          <a:p>
            <a:endParaRPr lang="fr-FR" sz="4400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72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relationship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finance and </a:t>
            </a:r>
            <a:r>
              <a:rPr lang="fr-FR" dirty="0" err="1"/>
              <a:t>economics</a:t>
            </a:r>
            <a:r>
              <a:rPr lang="fr-FR" dirty="0"/>
              <a:t>?</a:t>
            </a:r>
          </a:p>
        </p:txBody>
      </p:sp>
      <p:pic>
        <p:nvPicPr>
          <p:cNvPr id="3" name="Image 2" descr="National Income and the Balance of Payments Accou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88" y="1725104"/>
            <a:ext cx="6353666" cy="51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 de couleurs]]</Template>
  <TotalTime>133</TotalTime>
  <Words>733</Words>
  <Application>Microsoft Office PowerPoint</Application>
  <PresentationFormat>Grand écran</PresentationFormat>
  <Paragraphs>92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Corbel</vt:lpstr>
      <vt:lpstr>Wingdings</vt:lpstr>
      <vt:lpstr>À bandes</vt:lpstr>
      <vt:lpstr>Finance</vt:lpstr>
      <vt:lpstr>Lesson Objectives </vt:lpstr>
      <vt:lpstr>Areas of finance you will study</vt:lpstr>
      <vt:lpstr>Exercise  </vt:lpstr>
      <vt:lpstr>Word Definition Exercise</vt:lpstr>
      <vt:lpstr>What is finance? </vt:lpstr>
      <vt:lpstr>Finance is……… </vt:lpstr>
      <vt:lpstr>definition</vt:lpstr>
      <vt:lpstr>What is the relationship between finance and economics?</vt:lpstr>
      <vt:lpstr>What is the relationship between finance and economics?</vt:lpstr>
      <vt:lpstr>Economics -  What is it?</vt:lpstr>
      <vt:lpstr>Economics is……</vt:lpstr>
      <vt:lpstr>What is Microeconomics?  </vt:lpstr>
      <vt:lpstr>Microeconomics is…….</vt:lpstr>
      <vt:lpstr>What is Macroeconomics?  </vt:lpstr>
      <vt:lpstr>Macroeconomics is …..</vt:lpstr>
      <vt:lpstr>Money is .…..</vt:lpstr>
      <vt:lpstr>Significant Historical Events</vt:lpstr>
      <vt:lpstr>Significant historical events</vt:lpstr>
      <vt:lpstr>Want to learn more? </vt:lpstr>
      <vt:lpstr>Want to learn more?</vt:lpstr>
      <vt:lpstr>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</dc:title>
  <dc:creator>Utilisateur Windows</dc:creator>
  <cp:lastModifiedBy>Utilisateur Windows</cp:lastModifiedBy>
  <cp:revision>15</cp:revision>
  <dcterms:created xsi:type="dcterms:W3CDTF">2019-01-12T17:57:23Z</dcterms:created>
  <dcterms:modified xsi:type="dcterms:W3CDTF">2020-01-09T13:54:58Z</dcterms:modified>
</cp:coreProperties>
</file>