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5" r:id="rId4"/>
    <p:sldId id="258" r:id="rId5"/>
    <p:sldId id="271" r:id="rId6"/>
    <p:sldId id="262" r:id="rId7"/>
    <p:sldId id="273" r:id="rId8"/>
    <p:sldId id="263" r:id="rId9"/>
    <p:sldId id="277" r:id="rId10"/>
    <p:sldId id="264" r:id="rId11"/>
    <p:sldId id="265" r:id="rId12"/>
    <p:sldId id="296" r:id="rId13"/>
    <p:sldId id="259" r:id="rId14"/>
    <p:sldId id="260" r:id="rId15"/>
    <p:sldId id="270" r:id="rId16"/>
    <p:sldId id="293" r:id="rId17"/>
    <p:sldId id="279" r:id="rId18"/>
    <p:sldId id="267" r:id="rId19"/>
    <p:sldId id="282" r:id="rId20"/>
    <p:sldId id="269" r:id="rId21"/>
    <p:sldId id="285" r:id="rId22"/>
    <p:sldId id="284" r:id="rId23"/>
    <p:sldId id="287" r:id="rId24"/>
    <p:sldId id="268" r:id="rId25"/>
    <p:sldId id="288" r:id="rId26"/>
    <p:sldId id="289" r:id="rId27"/>
    <p:sldId id="291" r:id="rId28"/>
    <p:sldId id="290" r:id="rId29"/>
    <p:sldId id="295" r:id="rId30"/>
    <p:sldId id="276" r:id="rId31"/>
    <p:sldId id="283" r:id="rId32"/>
    <p:sldId id="286" r:id="rId33"/>
    <p:sldId id="297" r:id="rId34"/>
    <p:sldId id="266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sglobal.or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7200" dirty="0" smtClean="0"/>
              <a:t>ING2 English course information </a:t>
            </a:r>
            <a:endParaRPr lang="fr-FR" sz="7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FR" sz="4000" dirty="0" smtClean="0"/>
              <a:t>Teacher: Miss Emma </a:t>
            </a:r>
            <a:r>
              <a:rPr lang="fr-FR" sz="4000" dirty="0" err="1" smtClean="0"/>
              <a:t>Bowers</a:t>
            </a:r>
            <a:endParaRPr lang="fr-FR" sz="4000" dirty="0" smtClean="0"/>
          </a:p>
          <a:p>
            <a:r>
              <a:rPr lang="fr-FR" sz="4000" dirty="0" err="1" smtClean="0"/>
              <a:t>Academic</a:t>
            </a:r>
            <a:r>
              <a:rPr lang="fr-FR" sz="4000" dirty="0" smtClean="0"/>
              <a:t> </a:t>
            </a:r>
            <a:r>
              <a:rPr lang="fr-FR" sz="4000" dirty="0" err="1" smtClean="0"/>
              <a:t>Year</a:t>
            </a:r>
            <a:r>
              <a:rPr lang="fr-FR" sz="4000" dirty="0" smtClean="0"/>
              <a:t>: 2019 / 2020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419414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1578" y="772988"/>
            <a:ext cx="9603275" cy="1049235"/>
          </a:xfrm>
        </p:spPr>
        <p:txBody>
          <a:bodyPr>
            <a:normAutofit/>
          </a:bodyPr>
          <a:lstStyle/>
          <a:p>
            <a:r>
              <a:rPr lang="fr-FR" sz="4800" dirty="0" err="1" smtClean="0"/>
              <a:t>Semester</a:t>
            </a:r>
            <a:r>
              <a:rPr lang="fr-FR" sz="4800" dirty="0" smtClean="0"/>
              <a:t> </a:t>
            </a:r>
            <a:r>
              <a:rPr lang="fr-FR" sz="4800" dirty="0" err="1" smtClean="0"/>
              <a:t>Two</a:t>
            </a:r>
            <a:r>
              <a:rPr lang="fr-FR" sz="4800" dirty="0" smtClean="0"/>
              <a:t>:  </a:t>
            </a:r>
            <a:r>
              <a:rPr lang="fr-FR" sz="4800" dirty="0" err="1" smtClean="0"/>
              <a:t>Week</a:t>
            </a:r>
            <a:r>
              <a:rPr lang="fr-FR" sz="4800" dirty="0" smtClean="0"/>
              <a:t> 9 - 12 </a:t>
            </a:r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4400" dirty="0" smtClean="0"/>
          </a:p>
          <a:p>
            <a:r>
              <a:rPr lang="fr-FR" sz="4400" dirty="0" smtClean="0"/>
              <a:t>Finance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2814624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err="1" smtClean="0"/>
              <a:t>Semester</a:t>
            </a:r>
            <a:r>
              <a:rPr lang="fr-FR" sz="4800" dirty="0" smtClean="0"/>
              <a:t> </a:t>
            </a:r>
            <a:r>
              <a:rPr lang="fr-FR" sz="4800" dirty="0" err="1" smtClean="0"/>
              <a:t>Two</a:t>
            </a:r>
            <a:r>
              <a:rPr lang="fr-FR" sz="4800" dirty="0" smtClean="0"/>
              <a:t>:  </a:t>
            </a:r>
            <a:r>
              <a:rPr lang="fr-FR" sz="4800" dirty="0" err="1" smtClean="0"/>
              <a:t>Week</a:t>
            </a:r>
            <a:r>
              <a:rPr lang="fr-FR" sz="4800" dirty="0" smtClean="0"/>
              <a:t> 13 - 16</a:t>
            </a:r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4400" dirty="0" smtClean="0"/>
          </a:p>
          <a:p>
            <a:r>
              <a:rPr lang="fr-FR" sz="4400" dirty="0" smtClean="0"/>
              <a:t>Globalisation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509941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err="1" smtClean="0"/>
              <a:t>semester</a:t>
            </a:r>
            <a:r>
              <a:rPr lang="fr-FR" sz="4800" dirty="0" smtClean="0"/>
              <a:t> TWO TOEIC Dates</a:t>
            </a:r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5200" b="1" dirty="0" smtClean="0"/>
              <a:t>TOEIC </a:t>
            </a:r>
            <a:r>
              <a:rPr lang="fr-FR" sz="5200" b="1" dirty="0" err="1" smtClean="0"/>
              <a:t>Seminar</a:t>
            </a:r>
            <a:r>
              <a:rPr lang="fr-FR" sz="5200" b="1" dirty="0" smtClean="0"/>
              <a:t> </a:t>
            </a:r>
            <a:r>
              <a:rPr lang="fr-FR" sz="5200" b="1" dirty="0" err="1"/>
              <a:t>W</a:t>
            </a:r>
            <a:r>
              <a:rPr lang="fr-FR" sz="5200" b="1" dirty="0" err="1" smtClean="0"/>
              <a:t>eek</a:t>
            </a:r>
            <a:r>
              <a:rPr lang="fr-FR" sz="5200" b="1" dirty="0" smtClean="0"/>
              <a:t>:</a:t>
            </a:r>
          </a:p>
          <a:p>
            <a:pPr marL="0" indent="0">
              <a:buNone/>
            </a:pPr>
            <a:r>
              <a:rPr lang="fr-FR" sz="5200" b="1" dirty="0" smtClean="0"/>
              <a:t>30/03/20 </a:t>
            </a:r>
            <a:r>
              <a:rPr lang="fr-FR" sz="5200" b="1" smtClean="0"/>
              <a:t>– </a:t>
            </a:r>
            <a:r>
              <a:rPr lang="fr-FR" sz="5200" b="1" smtClean="0"/>
              <a:t>01/04/20</a:t>
            </a:r>
            <a:endParaRPr lang="fr-FR" sz="5200" b="1" dirty="0" smtClean="0"/>
          </a:p>
          <a:p>
            <a:pPr marL="0" indent="0">
              <a:buNone/>
            </a:pPr>
            <a:endParaRPr lang="fr-FR" sz="4800" b="1" dirty="0" smtClean="0"/>
          </a:p>
          <a:p>
            <a:pPr marL="0" indent="0">
              <a:buNone/>
            </a:pPr>
            <a:r>
              <a:rPr lang="fr-FR" sz="5200" b="1" dirty="0" smtClean="0"/>
              <a:t>TOEIC Exam: 02/04/20</a:t>
            </a:r>
            <a:endParaRPr lang="fr-FR" sz="5200" b="1" dirty="0"/>
          </a:p>
        </p:txBody>
      </p:sp>
    </p:spTree>
    <p:extLst>
      <p:ext uri="{BB962C8B-B14F-4D97-AF65-F5344CB8AC3E}">
        <p14:creationId xmlns:p14="http://schemas.microsoft.com/office/powerpoint/2010/main" val="721118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err="1" smtClean="0"/>
              <a:t>Assessment</a:t>
            </a:r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3600" dirty="0" smtClean="0"/>
              <a:t>This course </a:t>
            </a:r>
            <a:r>
              <a:rPr lang="fr-FR" sz="3600" dirty="0" err="1" smtClean="0"/>
              <a:t>involves</a:t>
            </a:r>
            <a:r>
              <a:rPr lang="fr-FR" sz="3600" dirty="0" smtClean="0"/>
              <a:t> a </a:t>
            </a:r>
            <a:r>
              <a:rPr lang="fr-FR" sz="3600" dirty="0" err="1" smtClean="0"/>
              <a:t>continuous</a:t>
            </a:r>
            <a:r>
              <a:rPr lang="fr-FR" sz="3600" dirty="0" smtClean="0"/>
              <a:t> style of </a:t>
            </a:r>
            <a:r>
              <a:rPr lang="fr-FR" sz="3600" dirty="0" err="1" smtClean="0"/>
              <a:t>assessment</a:t>
            </a:r>
            <a:r>
              <a:rPr lang="fr-FR" sz="3600" dirty="0" smtClean="0"/>
              <a:t> – </a:t>
            </a:r>
            <a:r>
              <a:rPr lang="fr-FR" sz="3600" dirty="0" err="1" smtClean="0"/>
              <a:t>you</a:t>
            </a:r>
            <a:r>
              <a:rPr lang="fr-FR" sz="3600" dirty="0" smtClean="0"/>
              <a:t> </a:t>
            </a:r>
            <a:r>
              <a:rPr lang="fr-FR" sz="3600" dirty="0" err="1" smtClean="0"/>
              <a:t>can</a:t>
            </a:r>
            <a:r>
              <a:rPr lang="fr-FR" sz="3600" dirty="0" smtClean="0"/>
              <a:t> </a:t>
            </a:r>
            <a:r>
              <a:rPr lang="fr-FR" sz="3600" dirty="0" err="1" smtClean="0"/>
              <a:t>be</a:t>
            </a:r>
            <a:r>
              <a:rPr lang="fr-FR" sz="3600" dirty="0" smtClean="0"/>
              <a:t> </a:t>
            </a:r>
            <a:r>
              <a:rPr lang="fr-FR" sz="3600" dirty="0" err="1" smtClean="0"/>
              <a:t>assessed</a:t>
            </a:r>
            <a:r>
              <a:rPr lang="fr-FR" sz="3600" dirty="0" smtClean="0"/>
              <a:t> at </a:t>
            </a:r>
            <a:r>
              <a:rPr lang="fr-FR" sz="3600" dirty="0" err="1" smtClean="0"/>
              <a:t>any</a:t>
            </a:r>
            <a:r>
              <a:rPr lang="fr-FR" sz="3600" dirty="0" smtClean="0"/>
              <a:t> time in </a:t>
            </a:r>
            <a:r>
              <a:rPr lang="fr-FR" sz="3600" dirty="0" err="1" smtClean="0"/>
              <a:t>any</a:t>
            </a:r>
            <a:r>
              <a:rPr lang="fr-FR" sz="3600" dirty="0" smtClean="0"/>
              <a:t> </a:t>
            </a:r>
            <a:r>
              <a:rPr lang="fr-FR" sz="3600" dirty="0" err="1" smtClean="0"/>
              <a:t>lesson</a:t>
            </a:r>
            <a:endParaRPr lang="fr-FR" sz="3600" dirty="0" smtClean="0"/>
          </a:p>
          <a:p>
            <a:r>
              <a:rPr lang="fr-FR" sz="3600" dirty="0" err="1" smtClean="0"/>
              <a:t>Refer</a:t>
            </a:r>
            <a:r>
              <a:rPr lang="fr-FR" sz="3600" dirty="0" smtClean="0"/>
              <a:t> to AREL for more </a:t>
            </a:r>
            <a:r>
              <a:rPr lang="fr-FR" sz="3600" dirty="0" err="1" smtClean="0"/>
              <a:t>details</a:t>
            </a:r>
            <a:r>
              <a:rPr lang="fr-FR" sz="3600" dirty="0" smtClean="0"/>
              <a:t>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338287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/>
              <a:t>Areas </a:t>
            </a:r>
            <a:r>
              <a:rPr lang="fr-FR" sz="4800" dirty="0" err="1" smtClean="0"/>
              <a:t>Assessed</a:t>
            </a:r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1. </a:t>
            </a:r>
            <a:r>
              <a:rPr lang="fr-FR" sz="3200" dirty="0" err="1" smtClean="0"/>
              <a:t>Listening</a:t>
            </a:r>
            <a:endParaRPr lang="fr-FR" sz="3200" dirty="0" smtClean="0"/>
          </a:p>
          <a:p>
            <a:r>
              <a:rPr lang="fr-FR" sz="3200" dirty="0" smtClean="0"/>
              <a:t>2. </a:t>
            </a:r>
            <a:r>
              <a:rPr lang="fr-FR" sz="3200" dirty="0" err="1" smtClean="0"/>
              <a:t>Writing</a:t>
            </a:r>
            <a:endParaRPr lang="fr-FR" sz="3200" dirty="0" smtClean="0"/>
          </a:p>
          <a:p>
            <a:r>
              <a:rPr lang="fr-FR" sz="3200" dirty="0" smtClean="0"/>
              <a:t>3. </a:t>
            </a:r>
            <a:r>
              <a:rPr lang="fr-FR" sz="3200" dirty="0" err="1" smtClean="0"/>
              <a:t>Speaking</a:t>
            </a:r>
            <a:endParaRPr lang="fr-FR" sz="3200" dirty="0" smtClean="0"/>
          </a:p>
          <a:p>
            <a:r>
              <a:rPr lang="fr-FR" sz="3200" dirty="0" smtClean="0"/>
              <a:t>4. Participation</a:t>
            </a:r>
          </a:p>
          <a:p>
            <a:r>
              <a:rPr lang="fr-FR" sz="3200" dirty="0" smtClean="0"/>
              <a:t>5. </a:t>
            </a:r>
            <a:r>
              <a:rPr lang="fr-FR" sz="3200" dirty="0" err="1" smtClean="0"/>
              <a:t>Vocabulary</a:t>
            </a:r>
            <a:endParaRPr lang="fr-FR" sz="3200" dirty="0" smtClean="0"/>
          </a:p>
          <a:p>
            <a:pPr algn="just"/>
            <a:r>
              <a:rPr lang="fr-FR" sz="3200" dirty="0" smtClean="0"/>
              <a:t>6. * TOEIC*</a:t>
            </a:r>
          </a:p>
          <a:p>
            <a:pPr marL="0" indent="0">
              <a:buNone/>
            </a:pPr>
            <a:endParaRPr lang="fr-FR" sz="3200" dirty="0"/>
          </a:p>
        </p:txBody>
      </p:sp>
      <p:pic>
        <p:nvPicPr>
          <p:cNvPr id="5" name="Image 4" descr="MEdIC Series: The Case of the Solo Senio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373" y="2015731"/>
            <a:ext cx="5775492" cy="34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21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dirty="0" err="1" smtClean="0"/>
              <a:t>Results</a:t>
            </a:r>
            <a:r>
              <a:rPr lang="fr-FR" sz="6600" dirty="0" smtClean="0"/>
              <a:t> </a:t>
            </a:r>
            <a:endParaRPr lang="fr-FR" sz="6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4800" dirty="0" smtClean="0"/>
              <a:t>The </a:t>
            </a:r>
            <a:r>
              <a:rPr lang="fr-FR" sz="4800" b="1" dirty="0" smtClean="0"/>
              <a:t>total </a:t>
            </a:r>
            <a:r>
              <a:rPr lang="fr-FR" sz="4800" b="1" dirty="0" err="1" smtClean="0"/>
              <a:t>sum</a:t>
            </a:r>
            <a:r>
              <a:rPr lang="fr-FR" sz="4800" b="1" dirty="0" smtClean="0"/>
              <a:t> </a:t>
            </a:r>
            <a:r>
              <a:rPr lang="fr-FR" sz="4800" dirty="0" smtClean="0"/>
              <a:t>of all </a:t>
            </a:r>
            <a:r>
              <a:rPr lang="fr-FR" sz="4800" dirty="0" err="1" smtClean="0"/>
              <a:t>your</a:t>
            </a:r>
            <a:r>
              <a:rPr lang="fr-FR" sz="4800" dirty="0" smtClean="0"/>
              <a:t> </a:t>
            </a:r>
            <a:r>
              <a:rPr lang="fr-FR" sz="4800" dirty="0" err="1" smtClean="0"/>
              <a:t>work</a:t>
            </a:r>
            <a:r>
              <a:rPr lang="fr-FR" sz="4800" dirty="0" smtClean="0"/>
              <a:t> in </a:t>
            </a:r>
            <a:r>
              <a:rPr lang="fr-FR" sz="4800" dirty="0" err="1" smtClean="0"/>
              <a:t>each</a:t>
            </a:r>
            <a:r>
              <a:rPr lang="fr-FR" sz="4800" dirty="0" smtClean="0"/>
              <a:t> of the </a:t>
            </a:r>
            <a:r>
              <a:rPr lang="fr-FR" sz="4800" b="1" dirty="0" smtClean="0"/>
              <a:t>6 </a:t>
            </a:r>
            <a:r>
              <a:rPr lang="fr-FR" sz="4800" dirty="0" smtClean="0"/>
              <a:t>areas </a:t>
            </a:r>
            <a:r>
              <a:rPr lang="fr-FR" sz="4800" dirty="0" err="1" smtClean="0"/>
              <a:t>will</a:t>
            </a:r>
            <a:r>
              <a:rPr lang="fr-FR" sz="4800" dirty="0" smtClean="0"/>
              <a:t> </a:t>
            </a:r>
            <a:r>
              <a:rPr lang="fr-FR" sz="4800" dirty="0" err="1" smtClean="0"/>
              <a:t>be</a:t>
            </a:r>
            <a:r>
              <a:rPr lang="fr-FR" sz="4800" dirty="0" smtClean="0"/>
              <a:t> </a:t>
            </a:r>
            <a:r>
              <a:rPr lang="fr-FR" sz="4800" dirty="0" err="1" smtClean="0"/>
              <a:t>awarded</a:t>
            </a:r>
            <a:r>
              <a:rPr lang="fr-FR" sz="4800" dirty="0" smtClean="0"/>
              <a:t> out of </a:t>
            </a:r>
            <a:r>
              <a:rPr lang="fr-FR" sz="4800" b="1" dirty="0" smtClean="0"/>
              <a:t>20</a:t>
            </a:r>
            <a:r>
              <a:rPr lang="fr-FR" sz="4800" dirty="0" smtClean="0"/>
              <a:t> for </a:t>
            </a:r>
            <a:r>
              <a:rPr lang="fr-FR" sz="4800" dirty="0" err="1" smtClean="0"/>
              <a:t>each</a:t>
            </a:r>
            <a:r>
              <a:rPr lang="fr-FR" sz="4800" dirty="0" smtClean="0"/>
              <a:t> </a:t>
            </a:r>
            <a:r>
              <a:rPr lang="fr-FR" sz="4800" dirty="0" err="1" smtClean="0"/>
              <a:t>semester</a:t>
            </a:r>
            <a:r>
              <a:rPr lang="fr-FR" sz="4800" dirty="0" smtClean="0"/>
              <a:t>.</a:t>
            </a:r>
          </a:p>
          <a:p>
            <a:endParaRPr lang="fr-FR" sz="4800" b="1" dirty="0"/>
          </a:p>
          <a:p>
            <a:pPr marL="0" indent="0">
              <a:buNone/>
            </a:pP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293009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dirty="0" smtClean="0"/>
              <a:t>TOEIC</a:t>
            </a:r>
            <a:endParaRPr lang="fr-FR" sz="6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5400" dirty="0" smtClean="0"/>
          </a:p>
          <a:p>
            <a:r>
              <a:rPr lang="fr-FR" sz="5400" dirty="0" smtClean="0"/>
              <a:t>Test of English for International Communication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1783400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err="1" smtClean="0"/>
              <a:t>Why</a:t>
            </a:r>
            <a:r>
              <a:rPr lang="fr-FR" sz="5400" dirty="0"/>
              <a:t>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</a:pPr>
            <a:endParaRPr lang="en-GB" altLang="fr-FR" sz="9800" dirty="0" smtClean="0"/>
          </a:p>
          <a:p>
            <a:pPr>
              <a:lnSpc>
                <a:spcPct val="80000"/>
              </a:lnSpc>
            </a:pPr>
            <a:r>
              <a:rPr lang="en-GB" altLang="fr-FR" sz="16000" dirty="0" smtClean="0"/>
              <a:t>The </a:t>
            </a:r>
            <a:r>
              <a:rPr lang="en-GB" altLang="fr-FR" sz="16000" dirty="0"/>
              <a:t>Commission des Titres </a:t>
            </a:r>
            <a:r>
              <a:rPr lang="en-GB" altLang="fr-FR" sz="16000" dirty="0" err="1"/>
              <a:t>d’Ingenieurs</a:t>
            </a:r>
            <a:r>
              <a:rPr lang="en-GB" altLang="fr-FR" sz="16000" dirty="0"/>
              <a:t> (CTI) specifies “a minimum level of English proficiency is required for a student to be awarded an engineering </a:t>
            </a:r>
            <a:r>
              <a:rPr lang="en-GB" altLang="fr-FR" sz="16000" dirty="0" smtClean="0"/>
              <a:t>degree.”</a:t>
            </a:r>
            <a:endParaRPr lang="en-GB" altLang="fr-FR" sz="16000" dirty="0"/>
          </a:p>
          <a:p>
            <a:pPr>
              <a:lnSpc>
                <a:spcPct val="80000"/>
              </a:lnSpc>
            </a:pPr>
            <a:r>
              <a:rPr lang="en-GB" altLang="fr-FR" sz="16000" dirty="0" smtClean="0"/>
              <a:t>“engineers need to </a:t>
            </a:r>
            <a:r>
              <a:rPr lang="en-GB" altLang="fr-FR" sz="16000" dirty="0"/>
              <a:t>be able to use technology most effectively in an international </a:t>
            </a:r>
            <a:r>
              <a:rPr lang="en-GB" altLang="fr-FR" sz="16000" dirty="0" smtClean="0"/>
              <a:t>context.” </a:t>
            </a:r>
            <a:r>
              <a:rPr lang="en-GB" altLang="fr-FR" sz="16000" dirty="0"/>
              <a:t>(</a:t>
            </a:r>
            <a:r>
              <a:rPr lang="en-GB" altLang="fr-FR" sz="16000" dirty="0">
                <a:hlinkClick r:id="rId2"/>
              </a:rPr>
              <a:t>www.etsglobal.org</a:t>
            </a:r>
            <a:r>
              <a:rPr lang="en-GB" altLang="fr-FR" sz="16000" dirty="0"/>
              <a:t>, 2018)</a:t>
            </a:r>
          </a:p>
          <a:p>
            <a:pPr>
              <a:lnSpc>
                <a:spcPct val="80000"/>
              </a:lnSpc>
            </a:pPr>
            <a:endParaRPr lang="en-GB" altLang="fr-FR" sz="14400" dirty="0"/>
          </a:p>
          <a:p>
            <a:pPr>
              <a:lnSpc>
                <a:spcPct val="80000"/>
              </a:lnSpc>
            </a:pPr>
            <a:endParaRPr lang="en-GB" altLang="fr-FR" sz="10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fr-FR" dirty="0"/>
              <a:t>						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856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/>
              <a:t>TOEIC </a:t>
            </a:r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dirty="0" err="1" smtClean="0"/>
              <a:t>Identify</a:t>
            </a:r>
            <a:r>
              <a:rPr lang="fr-FR" sz="4000" dirty="0" smtClean="0"/>
              <a:t> </a:t>
            </a:r>
            <a:r>
              <a:rPr lang="fr-FR" sz="4000" dirty="0" err="1" smtClean="0"/>
              <a:t>your</a:t>
            </a:r>
            <a:r>
              <a:rPr lang="fr-FR" sz="4000" dirty="0" smtClean="0"/>
              <a:t> </a:t>
            </a:r>
            <a:r>
              <a:rPr lang="fr-FR" sz="4000" dirty="0" err="1" smtClean="0"/>
              <a:t>own</a:t>
            </a:r>
            <a:r>
              <a:rPr lang="fr-FR" sz="4000" dirty="0" smtClean="0"/>
              <a:t> </a:t>
            </a:r>
            <a:r>
              <a:rPr lang="fr-FR" sz="4000" dirty="0" err="1" smtClean="0"/>
              <a:t>learning</a:t>
            </a:r>
            <a:r>
              <a:rPr lang="fr-FR" sz="4000" dirty="0" smtClean="0"/>
              <a:t> </a:t>
            </a:r>
            <a:r>
              <a:rPr lang="fr-FR" sz="4000" dirty="0" err="1" smtClean="0"/>
              <a:t>needs</a:t>
            </a:r>
            <a:endParaRPr lang="fr-FR" sz="4000" dirty="0" smtClean="0"/>
          </a:p>
          <a:p>
            <a:r>
              <a:rPr lang="fr-FR" sz="4000" dirty="0" smtClean="0"/>
              <a:t>Put </a:t>
            </a:r>
            <a:r>
              <a:rPr lang="fr-FR" sz="4000" dirty="0" err="1" smtClean="0"/>
              <a:t>together</a:t>
            </a:r>
            <a:r>
              <a:rPr lang="fr-FR" sz="4000" dirty="0" smtClean="0"/>
              <a:t> </a:t>
            </a:r>
            <a:r>
              <a:rPr lang="fr-FR" sz="4000" dirty="0" err="1" smtClean="0"/>
              <a:t>your</a:t>
            </a:r>
            <a:r>
              <a:rPr lang="fr-FR" sz="4000" dirty="0" smtClean="0"/>
              <a:t> </a:t>
            </a:r>
            <a:r>
              <a:rPr lang="fr-FR" sz="4000" dirty="0" err="1" smtClean="0"/>
              <a:t>own</a:t>
            </a:r>
            <a:r>
              <a:rPr lang="fr-FR" sz="4000" dirty="0" smtClean="0"/>
              <a:t> </a:t>
            </a:r>
            <a:r>
              <a:rPr lang="fr-FR" sz="4000" dirty="0" err="1" smtClean="0"/>
              <a:t>learning</a:t>
            </a:r>
            <a:r>
              <a:rPr lang="fr-FR" sz="4000" dirty="0" smtClean="0"/>
              <a:t> </a:t>
            </a:r>
            <a:r>
              <a:rPr lang="fr-FR" sz="4000" dirty="0" err="1" smtClean="0"/>
              <a:t>resources</a:t>
            </a:r>
            <a:endParaRPr lang="fr-FR" sz="4000" dirty="0" smtClean="0"/>
          </a:p>
          <a:p>
            <a:r>
              <a:rPr lang="fr-FR" sz="4000" dirty="0" err="1" smtClean="0"/>
              <a:t>Understand</a:t>
            </a:r>
            <a:r>
              <a:rPr lang="fr-FR" sz="4000" dirty="0" smtClean="0"/>
              <a:t> the TOEIC exam format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4" name="Image 3" descr="대구 토익 고사장 대구공고 사건(아고라 청원 퍼온 글) :: Life is filled with goodby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63" y="178676"/>
            <a:ext cx="7701020" cy="153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35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fr-FR" sz="4400" dirty="0"/>
              <a:t>TOEIC Format</a:t>
            </a:r>
            <a:endParaRPr lang="fr-FR" sz="44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GB" altLang="fr-FR" sz="2800" b="1" u="sng" dirty="0"/>
              <a:t>Listening </a:t>
            </a:r>
            <a:r>
              <a:rPr lang="en-GB" altLang="fr-FR" sz="2800" b="1" u="sng" dirty="0" smtClean="0"/>
              <a:t>comprehension</a:t>
            </a:r>
          </a:p>
          <a:p>
            <a:pPr>
              <a:lnSpc>
                <a:spcPct val="90000"/>
              </a:lnSpc>
            </a:pPr>
            <a:r>
              <a:rPr lang="en-GB" altLang="fr-FR" sz="2800" dirty="0" smtClean="0"/>
              <a:t>Includes </a:t>
            </a:r>
            <a:r>
              <a:rPr lang="en-GB" altLang="fr-FR" sz="2800" dirty="0"/>
              <a:t>100 questions</a:t>
            </a:r>
          </a:p>
          <a:p>
            <a:pPr>
              <a:lnSpc>
                <a:spcPct val="90000"/>
              </a:lnSpc>
            </a:pPr>
            <a:r>
              <a:rPr lang="en-GB" altLang="fr-FR" sz="2800" dirty="0"/>
              <a:t>Test time is 45 minutes</a:t>
            </a:r>
          </a:p>
          <a:p>
            <a:pPr>
              <a:lnSpc>
                <a:spcPct val="90000"/>
              </a:lnSpc>
            </a:pPr>
            <a:r>
              <a:rPr lang="en-GB" altLang="fr-FR" sz="2800" dirty="0"/>
              <a:t>Areas tested are:</a:t>
            </a:r>
          </a:p>
          <a:p>
            <a:pPr>
              <a:lnSpc>
                <a:spcPct val="90000"/>
              </a:lnSpc>
            </a:pPr>
            <a:r>
              <a:rPr lang="en-GB" altLang="fr-FR" sz="2800" dirty="0"/>
              <a:t>Photographs</a:t>
            </a:r>
          </a:p>
          <a:p>
            <a:pPr>
              <a:lnSpc>
                <a:spcPct val="90000"/>
              </a:lnSpc>
            </a:pPr>
            <a:r>
              <a:rPr lang="en-GB" altLang="fr-FR" sz="2800" dirty="0"/>
              <a:t>Question – response</a:t>
            </a:r>
          </a:p>
          <a:p>
            <a:pPr>
              <a:lnSpc>
                <a:spcPct val="90000"/>
              </a:lnSpc>
            </a:pPr>
            <a:r>
              <a:rPr lang="en-GB" altLang="fr-FR" sz="2800" dirty="0"/>
              <a:t>Conversations</a:t>
            </a:r>
          </a:p>
          <a:p>
            <a:pPr>
              <a:lnSpc>
                <a:spcPct val="90000"/>
              </a:lnSpc>
            </a:pPr>
            <a:r>
              <a:rPr lang="en-GB" altLang="fr-FR" sz="2800" dirty="0"/>
              <a:t>Short talks</a:t>
            </a:r>
          </a:p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altLang="fr-FR" sz="2400" b="1" u="sng" dirty="0"/>
              <a:t>Reading </a:t>
            </a:r>
            <a:r>
              <a:rPr lang="en-GB" altLang="fr-FR" sz="2400" b="1" u="sng" dirty="0" smtClean="0"/>
              <a:t>comprehension</a:t>
            </a:r>
            <a:endParaRPr lang="en-GB" altLang="fr-FR" sz="2400" dirty="0"/>
          </a:p>
          <a:p>
            <a:pPr>
              <a:lnSpc>
                <a:spcPct val="90000"/>
              </a:lnSpc>
            </a:pPr>
            <a:r>
              <a:rPr lang="en-GB" altLang="fr-FR" sz="2400" dirty="0"/>
              <a:t>Includes 100 questions</a:t>
            </a:r>
          </a:p>
          <a:p>
            <a:pPr>
              <a:lnSpc>
                <a:spcPct val="90000"/>
              </a:lnSpc>
            </a:pPr>
            <a:r>
              <a:rPr lang="en-GB" altLang="fr-FR" sz="2400" dirty="0"/>
              <a:t>Test time is 75 minutes</a:t>
            </a:r>
          </a:p>
          <a:p>
            <a:pPr>
              <a:lnSpc>
                <a:spcPct val="90000"/>
              </a:lnSpc>
            </a:pPr>
            <a:r>
              <a:rPr lang="en-GB" altLang="fr-FR" sz="2400" dirty="0"/>
              <a:t>Areas tested are:</a:t>
            </a:r>
          </a:p>
          <a:p>
            <a:pPr>
              <a:lnSpc>
                <a:spcPct val="90000"/>
              </a:lnSpc>
            </a:pPr>
            <a:r>
              <a:rPr lang="en-GB" altLang="fr-FR" sz="2400" dirty="0"/>
              <a:t>Incomplete sentences</a:t>
            </a:r>
          </a:p>
          <a:p>
            <a:pPr>
              <a:lnSpc>
                <a:spcPct val="90000"/>
              </a:lnSpc>
            </a:pPr>
            <a:r>
              <a:rPr lang="en-GB" altLang="fr-FR" sz="2400" dirty="0"/>
              <a:t>Error recognition or text completion</a:t>
            </a:r>
          </a:p>
          <a:p>
            <a:pPr>
              <a:lnSpc>
                <a:spcPct val="90000"/>
              </a:lnSpc>
            </a:pPr>
            <a:r>
              <a:rPr lang="en-GB" altLang="fr-FR" sz="2400" dirty="0"/>
              <a:t>Reading comprehension</a:t>
            </a:r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414268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/>
              <a:t>Course Objectives </a:t>
            </a:r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fr-FR" sz="4000" dirty="0" smtClean="0"/>
          </a:p>
          <a:p>
            <a:r>
              <a:rPr lang="fr-FR" sz="4000" dirty="0" smtClean="0"/>
              <a:t>To </a:t>
            </a:r>
            <a:r>
              <a:rPr lang="fr-FR" sz="4000" dirty="0" err="1" smtClean="0"/>
              <a:t>develop</a:t>
            </a:r>
            <a:r>
              <a:rPr lang="fr-FR" sz="4000" dirty="0"/>
              <a:t> </a:t>
            </a:r>
            <a:r>
              <a:rPr lang="fr-FR" sz="4000" dirty="0" err="1" smtClean="0"/>
              <a:t>your</a:t>
            </a:r>
            <a:r>
              <a:rPr lang="fr-FR" sz="4000" dirty="0" smtClean="0"/>
              <a:t> </a:t>
            </a:r>
            <a:r>
              <a:rPr lang="fr-FR" sz="4000" dirty="0" err="1" smtClean="0"/>
              <a:t>knowledge</a:t>
            </a:r>
            <a:r>
              <a:rPr lang="fr-FR" sz="4000" dirty="0" smtClean="0"/>
              <a:t> of </a:t>
            </a:r>
            <a:r>
              <a:rPr lang="fr-FR" sz="4000" dirty="0" err="1" smtClean="0"/>
              <a:t>professional</a:t>
            </a:r>
            <a:r>
              <a:rPr lang="fr-FR" sz="4000" dirty="0" smtClean="0"/>
              <a:t> and </a:t>
            </a:r>
            <a:r>
              <a:rPr lang="fr-FR" sz="4000" dirty="0" err="1" smtClean="0"/>
              <a:t>informal</a:t>
            </a:r>
            <a:r>
              <a:rPr lang="fr-FR" sz="4000" dirty="0" smtClean="0"/>
              <a:t> English for the </a:t>
            </a:r>
            <a:r>
              <a:rPr lang="fr-FR" sz="4000" dirty="0" err="1" smtClean="0"/>
              <a:t>workplace</a:t>
            </a:r>
            <a:endParaRPr lang="fr-FR" sz="4000" dirty="0" smtClean="0"/>
          </a:p>
          <a:p>
            <a:pPr marL="0" indent="0">
              <a:buNone/>
            </a:pPr>
            <a:endParaRPr lang="fr-FR" sz="4000" dirty="0" smtClean="0"/>
          </a:p>
          <a:p>
            <a:r>
              <a:rPr lang="fr-FR" sz="4000" dirty="0" smtClean="0"/>
              <a:t>To </a:t>
            </a:r>
            <a:r>
              <a:rPr lang="fr-FR" sz="4000" dirty="0" err="1" smtClean="0"/>
              <a:t>prepare</a:t>
            </a:r>
            <a:r>
              <a:rPr lang="fr-FR" sz="4000" dirty="0" smtClean="0"/>
              <a:t> </a:t>
            </a:r>
            <a:r>
              <a:rPr lang="fr-FR" sz="4000" dirty="0" err="1" smtClean="0"/>
              <a:t>you</a:t>
            </a:r>
            <a:r>
              <a:rPr lang="fr-FR" sz="4000" dirty="0"/>
              <a:t> </a:t>
            </a:r>
            <a:r>
              <a:rPr lang="fr-FR" sz="4000" dirty="0" smtClean="0"/>
              <a:t>for </a:t>
            </a:r>
            <a:r>
              <a:rPr lang="fr-FR" sz="4000" dirty="0" err="1" smtClean="0"/>
              <a:t>your</a:t>
            </a:r>
            <a:r>
              <a:rPr lang="fr-FR" sz="4000" dirty="0" smtClean="0"/>
              <a:t> TOEIC exam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89090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 err="1" smtClean="0"/>
              <a:t>Toeic</a:t>
            </a:r>
            <a:r>
              <a:rPr lang="fr-FR" sz="4400" dirty="0" smtClean="0"/>
              <a:t> </a:t>
            </a:r>
            <a:r>
              <a:rPr lang="fr-FR" sz="4400" dirty="0" err="1" smtClean="0"/>
              <a:t>ToPICS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3200" b="1" dirty="0" smtClean="0"/>
              <a:t>THE WORKPLACE: </a:t>
            </a:r>
            <a:endParaRPr lang="fr-FR" sz="3200" b="1" dirty="0"/>
          </a:p>
          <a:p>
            <a:r>
              <a:rPr lang="fr-FR" sz="3200" dirty="0" smtClean="0"/>
              <a:t>jobs</a:t>
            </a:r>
          </a:p>
          <a:p>
            <a:r>
              <a:rPr lang="fr-FR" sz="3200" dirty="0" err="1" smtClean="0"/>
              <a:t>human</a:t>
            </a:r>
            <a:r>
              <a:rPr lang="fr-FR" sz="3200" dirty="0" smtClean="0"/>
              <a:t> </a:t>
            </a:r>
            <a:r>
              <a:rPr lang="fr-FR" sz="3200" dirty="0" err="1" smtClean="0"/>
              <a:t>resources</a:t>
            </a:r>
            <a:r>
              <a:rPr lang="fr-FR" sz="3200" dirty="0" smtClean="0"/>
              <a:t> </a:t>
            </a:r>
          </a:p>
          <a:p>
            <a:r>
              <a:rPr lang="fr-FR" sz="3200" dirty="0" err="1" smtClean="0"/>
              <a:t>work</a:t>
            </a:r>
            <a:r>
              <a:rPr lang="fr-FR" sz="3200" dirty="0" smtClean="0"/>
              <a:t> </a:t>
            </a:r>
            <a:r>
              <a:rPr lang="fr-FR" sz="3200" dirty="0" err="1" smtClean="0"/>
              <a:t>events</a:t>
            </a:r>
            <a:endParaRPr lang="fr-FR" sz="3200" dirty="0" smtClean="0"/>
          </a:p>
          <a:p>
            <a:r>
              <a:rPr lang="fr-FR" sz="3200" dirty="0" err="1" smtClean="0"/>
              <a:t>renumeration</a:t>
            </a:r>
            <a:r>
              <a:rPr lang="fr-FR" sz="3200" dirty="0" smtClean="0"/>
              <a:t> and </a:t>
            </a:r>
            <a:r>
              <a:rPr lang="fr-FR" sz="3200" dirty="0" err="1" smtClean="0"/>
              <a:t>contracts</a:t>
            </a:r>
            <a:endParaRPr lang="fr-FR" sz="3200" dirty="0"/>
          </a:p>
        </p:txBody>
      </p:sp>
      <p:pic>
        <p:nvPicPr>
          <p:cNvPr id="4" name="Image 3" descr="Teams in the Workpla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16" y="2144111"/>
            <a:ext cx="4392041" cy="340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16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1579" y="720437"/>
            <a:ext cx="9603275" cy="1049235"/>
          </a:xfrm>
        </p:spPr>
        <p:txBody>
          <a:bodyPr>
            <a:normAutofit/>
          </a:bodyPr>
          <a:lstStyle/>
          <a:p>
            <a:r>
              <a:rPr lang="fr-FR" sz="4400" dirty="0" smtClean="0"/>
              <a:t>TOEIC TOPICS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3200" b="1" dirty="0"/>
              <a:t>TECHNOLOGY: </a:t>
            </a:r>
            <a:endParaRPr lang="fr-FR" sz="3200" b="1" dirty="0" smtClean="0"/>
          </a:p>
          <a:p>
            <a:r>
              <a:rPr lang="fr-FR" sz="3200" dirty="0" err="1" smtClean="0"/>
              <a:t>equipment</a:t>
            </a:r>
            <a:endParaRPr lang="fr-FR" sz="3200" dirty="0" smtClean="0"/>
          </a:p>
          <a:p>
            <a:r>
              <a:rPr lang="fr-FR" sz="3200" dirty="0" smtClean="0"/>
              <a:t>the internet</a:t>
            </a:r>
          </a:p>
          <a:p>
            <a:r>
              <a:rPr lang="fr-FR" sz="3200" dirty="0" smtClean="0"/>
              <a:t>correspondance</a:t>
            </a:r>
          </a:p>
          <a:p>
            <a:r>
              <a:rPr lang="fr-FR" sz="3200" dirty="0" err="1" smtClean="0"/>
              <a:t>calling</a:t>
            </a:r>
            <a:r>
              <a:rPr lang="fr-FR" sz="3200" dirty="0" smtClean="0"/>
              <a:t> </a:t>
            </a:r>
            <a:r>
              <a:rPr lang="fr-FR" sz="3200" dirty="0"/>
              <a:t>the helpdesk</a:t>
            </a:r>
          </a:p>
          <a:p>
            <a:endParaRPr lang="fr-FR" sz="3300" dirty="0"/>
          </a:p>
        </p:txBody>
      </p:sp>
      <p:pic>
        <p:nvPicPr>
          <p:cNvPr id="5" name="Image 4" descr="Introduction to Sociology - 2013 - The Collaborato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752" y="2015732"/>
            <a:ext cx="5729819" cy="382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42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 smtClean="0"/>
              <a:t>TOEIC Topics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3200" b="1" dirty="0"/>
              <a:t>FINANCE: </a:t>
            </a:r>
            <a:endParaRPr lang="fr-FR" sz="3200" b="1" dirty="0" smtClean="0"/>
          </a:p>
          <a:p>
            <a:r>
              <a:rPr lang="fr-FR" sz="3200" dirty="0" smtClean="0"/>
              <a:t>at </a:t>
            </a:r>
            <a:r>
              <a:rPr lang="fr-FR" sz="3200" dirty="0"/>
              <a:t>the </a:t>
            </a:r>
            <a:r>
              <a:rPr lang="fr-FR" sz="3200" dirty="0" err="1" smtClean="0"/>
              <a:t>bank</a:t>
            </a:r>
            <a:endParaRPr lang="fr-FR" sz="3200" dirty="0" smtClean="0"/>
          </a:p>
          <a:p>
            <a:r>
              <a:rPr lang="fr-FR" sz="3200" dirty="0" err="1" smtClean="0"/>
              <a:t>investments</a:t>
            </a:r>
            <a:endParaRPr lang="fr-FR" sz="3200" dirty="0" smtClean="0"/>
          </a:p>
          <a:p>
            <a:r>
              <a:rPr lang="fr-FR" sz="3200" dirty="0" err="1" smtClean="0"/>
              <a:t>budgeting</a:t>
            </a:r>
            <a:endParaRPr lang="fr-FR" sz="3200" dirty="0" smtClean="0"/>
          </a:p>
          <a:p>
            <a:r>
              <a:rPr lang="fr-FR" sz="3200" dirty="0" err="1" smtClean="0"/>
              <a:t>accounts</a:t>
            </a:r>
            <a:r>
              <a:rPr lang="fr-FR" sz="3200" dirty="0" smtClean="0"/>
              <a:t> </a:t>
            </a:r>
            <a:r>
              <a:rPr lang="fr-FR" sz="3200" dirty="0"/>
              <a:t>and taxes</a:t>
            </a:r>
          </a:p>
          <a:p>
            <a:endParaRPr lang="fr-FR" dirty="0"/>
          </a:p>
        </p:txBody>
      </p:sp>
      <p:pic>
        <p:nvPicPr>
          <p:cNvPr id="4" name="Image 3" descr="What is Business Finance | Selfgras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828" y="2015732"/>
            <a:ext cx="6232634" cy="372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83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/>
              <a:t>TOEIC Topics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3200" b="1" dirty="0"/>
              <a:t>SALES:</a:t>
            </a:r>
            <a:r>
              <a:rPr lang="fr-FR" sz="3200" dirty="0"/>
              <a:t> </a:t>
            </a:r>
            <a:endParaRPr lang="fr-FR" sz="3200" dirty="0" smtClean="0"/>
          </a:p>
          <a:p>
            <a:r>
              <a:rPr lang="fr-FR" sz="3200" dirty="0" err="1" smtClean="0"/>
              <a:t>retail</a:t>
            </a:r>
            <a:endParaRPr lang="fr-FR" sz="3200" dirty="0" smtClean="0"/>
          </a:p>
          <a:p>
            <a:r>
              <a:rPr lang="fr-FR" sz="3200" dirty="0" err="1" smtClean="0"/>
              <a:t>ordering</a:t>
            </a:r>
            <a:endParaRPr lang="fr-FR" sz="3200" dirty="0" smtClean="0"/>
          </a:p>
          <a:p>
            <a:r>
              <a:rPr lang="fr-FR" sz="3200" dirty="0" err="1" smtClean="0"/>
              <a:t>invoicing</a:t>
            </a:r>
            <a:endParaRPr lang="fr-FR" sz="3200" dirty="0" smtClean="0"/>
          </a:p>
          <a:p>
            <a:r>
              <a:rPr lang="fr-FR" sz="3200" dirty="0" err="1" smtClean="0"/>
              <a:t>delivery</a:t>
            </a:r>
            <a:endParaRPr lang="fr-FR" sz="3200" dirty="0"/>
          </a:p>
          <a:p>
            <a:endParaRPr lang="fr-FR" dirty="0"/>
          </a:p>
        </p:txBody>
      </p:sp>
      <p:pic>
        <p:nvPicPr>
          <p:cNvPr id="4" name="Image 3" descr="Online retail sales to increase 30-50% in SA on Black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566" y="2015732"/>
            <a:ext cx="7519675" cy="393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 smtClean="0"/>
              <a:t>TOEIC TOPICS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3200" b="1" dirty="0" smtClean="0"/>
              <a:t>TRAVEL:</a:t>
            </a:r>
            <a:r>
              <a:rPr lang="fr-FR" sz="3200" dirty="0" smtClean="0"/>
              <a:t> </a:t>
            </a:r>
          </a:p>
          <a:p>
            <a:r>
              <a:rPr lang="fr-FR" sz="3200" dirty="0" err="1" smtClean="0"/>
              <a:t>travel</a:t>
            </a:r>
            <a:r>
              <a:rPr lang="fr-FR" sz="3200" dirty="0" smtClean="0"/>
              <a:t> for </a:t>
            </a:r>
            <a:r>
              <a:rPr lang="fr-FR" sz="3200" dirty="0" err="1" smtClean="0"/>
              <a:t>work</a:t>
            </a:r>
            <a:endParaRPr lang="fr-FR" sz="3200" dirty="0" smtClean="0"/>
          </a:p>
          <a:p>
            <a:r>
              <a:rPr lang="fr-FR" sz="3200" dirty="0" smtClean="0"/>
              <a:t>air </a:t>
            </a:r>
            <a:r>
              <a:rPr lang="fr-FR" sz="3200" dirty="0" err="1" smtClean="0"/>
              <a:t>travel</a:t>
            </a:r>
            <a:endParaRPr lang="fr-FR" sz="3200" dirty="0" smtClean="0"/>
          </a:p>
          <a:p>
            <a:r>
              <a:rPr lang="fr-FR" sz="3200" dirty="0" err="1" smtClean="0"/>
              <a:t>hotels</a:t>
            </a:r>
            <a:endParaRPr lang="fr-FR" sz="3200" dirty="0" smtClean="0"/>
          </a:p>
          <a:p>
            <a:r>
              <a:rPr lang="fr-FR" sz="3200" dirty="0" smtClean="0"/>
              <a:t>car </a:t>
            </a:r>
            <a:r>
              <a:rPr lang="fr-FR" sz="3200" dirty="0" err="1" smtClean="0"/>
              <a:t>rental</a:t>
            </a:r>
            <a:endParaRPr lang="fr-FR" sz="3200" dirty="0"/>
          </a:p>
        </p:txBody>
      </p:sp>
      <p:pic>
        <p:nvPicPr>
          <p:cNvPr id="5" name="Image 4" descr="Photography of Airplane during Sunrise · Free Stock Phot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15732"/>
            <a:ext cx="7282928" cy="379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2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/>
              <a:t>TOEIC TOPICS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3200" b="1" dirty="0"/>
              <a:t>HEALTH: </a:t>
            </a:r>
            <a:endParaRPr lang="fr-FR" sz="3200" b="1" dirty="0" smtClean="0"/>
          </a:p>
          <a:p>
            <a:r>
              <a:rPr lang="fr-FR" sz="3200" dirty="0" smtClean="0"/>
              <a:t>at </a:t>
            </a:r>
            <a:r>
              <a:rPr lang="fr-FR" sz="3200" dirty="0"/>
              <a:t>the </a:t>
            </a:r>
            <a:r>
              <a:rPr lang="fr-FR" sz="3200" dirty="0" err="1" smtClean="0"/>
              <a:t>doctors</a:t>
            </a:r>
            <a:endParaRPr lang="fr-FR" sz="3200" dirty="0" smtClean="0"/>
          </a:p>
          <a:p>
            <a:r>
              <a:rPr lang="fr-FR" sz="3200" dirty="0" err="1" smtClean="0"/>
              <a:t>other</a:t>
            </a:r>
            <a:r>
              <a:rPr lang="fr-FR" sz="3200" dirty="0" smtClean="0"/>
              <a:t> </a:t>
            </a:r>
            <a:r>
              <a:rPr lang="fr-FR" sz="3200" dirty="0" err="1"/>
              <a:t>health</a:t>
            </a:r>
            <a:r>
              <a:rPr lang="fr-FR" sz="3200" dirty="0"/>
              <a:t> </a:t>
            </a:r>
            <a:r>
              <a:rPr lang="fr-FR" sz="3200" dirty="0" err="1" smtClean="0"/>
              <a:t>professionals</a:t>
            </a:r>
            <a:endParaRPr lang="fr-FR" sz="3200" dirty="0" smtClean="0"/>
          </a:p>
          <a:p>
            <a:r>
              <a:rPr lang="fr-FR" sz="3200" dirty="0" smtClean="0"/>
              <a:t>At the </a:t>
            </a:r>
            <a:r>
              <a:rPr lang="fr-FR" sz="3200" dirty="0" err="1" smtClean="0"/>
              <a:t>pharmacy</a:t>
            </a:r>
            <a:endParaRPr lang="fr-FR" sz="3200" dirty="0" smtClean="0"/>
          </a:p>
          <a:p>
            <a:r>
              <a:rPr lang="fr-FR" sz="3200" dirty="0" err="1" smtClean="0"/>
              <a:t>healthy</a:t>
            </a:r>
            <a:r>
              <a:rPr lang="fr-FR" sz="3200" dirty="0" smtClean="0"/>
              <a:t> </a:t>
            </a:r>
            <a:r>
              <a:rPr lang="fr-FR" sz="3200" dirty="0"/>
              <a:t>living</a:t>
            </a:r>
          </a:p>
          <a:p>
            <a:endParaRPr lang="fr-FR" dirty="0"/>
          </a:p>
        </p:txBody>
      </p:sp>
      <p:pic>
        <p:nvPicPr>
          <p:cNvPr id="4" name="Image 3" descr="El colesterol | Josantonius Blo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758" y="2015732"/>
            <a:ext cx="5644055" cy="397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04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/>
              <a:t>TOEIC TOPICS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3200" b="1" dirty="0"/>
              <a:t>ENTERTAINMENT: </a:t>
            </a:r>
            <a:endParaRPr lang="fr-FR" sz="3200" b="1" dirty="0" smtClean="0"/>
          </a:p>
          <a:p>
            <a:r>
              <a:rPr lang="fr-FR" sz="3200" dirty="0" err="1" smtClean="0"/>
              <a:t>visits</a:t>
            </a:r>
            <a:endParaRPr lang="fr-FR" sz="3200" dirty="0" smtClean="0"/>
          </a:p>
          <a:p>
            <a:r>
              <a:rPr lang="fr-FR" sz="3200" dirty="0" smtClean="0"/>
              <a:t>restaurants</a:t>
            </a:r>
          </a:p>
          <a:p>
            <a:r>
              <a:rPr lang="fr-FR" sz="3200" dirty="0" smtClean="0"/>
              <a:t>vacations</a:t>
            </a:r>
          </a:p>
          <a:p>
            <a:r>
              <a:rPr lang="fr-FR" sz="3200" dirty="0" err="1" smtClean="0"/>
              <a:t>leisure</a:t>
            </a:r>
            <a:r>
              <a:rPr lang="fr-FR" sz="3200" dirty="0" smtClean="0"/>
              <a:t> </a:t>
            </a:r>
            <a:r>
              <a:rPr lang="fr-FR" sz="3200" dirty="0" err="1"/>
              <a:t>activities</a:t>
            </a:r>
            <a:endParaRPr lang="fr-FR" sz="3200" dirty="0"/>
          </a:p>
          <a:p>
            <a:endParaRPr lang="fr-FR" sz="3200" dirty="0"/>
          </a:p>
        </p:txBody>
      </p:sp>
      <p:pic>
        <p:nvPicPr>
          <p:cNvPr id="4" name="Image 3" descr="Times Square — Wikipé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38" y="2015732"/>
            <a:ext cx="5728138" cy="383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64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 smtClean="0"/>
              <a:t>Learning </a:t>
            </a:r>
            <a:r>
              <a:rPr lang="fr-FR" sz="4400" dirty="0" err="1" smtClean="0"/>
              <a:t>methods</a:t>
            </a:r>
            <a:r>
              <a:rPr lang="fr-FR" sz="4400" dirty="0"/>
              <a:t> </a:t>
            </a:r>
            <a:r>
              <a:rPr lang="fr-FR" sz="4400" dirty="0" smtClean="0"/>
              <a:t>&amp; </a:t>
            </a:r>
            <a:r>
              <a:rPr lang="fr-FR" sz="4400" dirty="0" err="1" smtClean="0"/>
              <a:t>Resources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824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 descr="Desenvolupament Professional en Llengües Estrangeres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20" y="136634"/>
            <a:ext cx="9899593" cy="5728138"/>
          </a:xfrm>
        </p:spPr>
      </p:pic>
    </p:spTree>
    <p:extLst>
      <p:ext uri="{BB962C8B-B14F-4D97-AF65-F5344CB8AC3E}">
        <p14:creationId xmlns:p14="http://schemas.microsoft.com/office/powerpoint/2010/main" val="1809443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1" y="325822"/>
            <a:ext cx="11529848" cy="6532178"/>
          </a:xfrm>
        </p:spPr>
      </p:pic>
    </p:spTree>
    <p:extLst>
      <p:ext uri="{BB962C8B-B14F-4D97-AF65-F5344CB8AC3E}">
        <p14:creationId xmlns:p14="http://schemas.microsoft.com/office/powerpoint/2010/main" val="392792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err="1" smtClean="0"/>
              <a:t>Facts</a:t>
            </a:r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fr-FR" sz="4400" dirty="0"/>
              <a:t>16 </a:t>
            </a:r>
            <a:r>
              <a:rPr lang="fr-FR" sz="4400" dirty="0" err="1"/>
              <a:t>week</a:t>
            </a:r>
            <a:r>
              <a:rPr lang="fr-FR" sz="4400" dirty="0"/>
              <a:t> course</a:t>
            </a:r>
          </a:p>
          <a:p>
            <a:r>
              <a:rPr lang="fr-FR" sz="4400" dirty="0"/>
              <a:t>2 </a:t>
            </a:r>
            <a:r>
              <a:rPr lang="fr-FR" sz="4400" dirty="0" err="1" smtClean="0"/>
              <a:t>hours</a:t>
            </a:r>
            <a:r>
              <a:rPr lang="fr-FR" sz="4400" dirty="0"/>
              <a:t> </a:t>
            </a:r>
            <a:r>
              <a:rPr lang="fr-FR" sz="4400" dirty="0" smtClean="0"/>
              <a:t>contact</a:t>
            </a:r>
            <a:endParaRPr lang="fr-FR" sz="4400" dirty="0"/>
          </a:p>
          <a:p>
            <a:r>
              <a:rPr lang="fr-FR" sz="4400" dirty="0" err="1" smtClean="0"/>
              <a:t>Homework</a:t>
            </a:r>
            <a:endParaRPr lang="fr-FR" sz="4400" dirty="0"/>
          </a:p>
          <a:p>
            <a:endParaRPr lang="fr-FR" sz="44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sz="4400" dirty="0" smtClean="0"/>
              <a:t>TOEIC </a:t>
            </a:r>
            <a:r>
              <a:rPr lang="fr-FR" sz="4400" dirty="0" err="1" smtClean="0"/>
              <a:t>exercises</a:t>
            </a:r>
            <a:endParaRPr lang="fr-FR" sz="4400" dirty="0"/>
          </a:p>
          <a:p>
            <a:r>
              <a:rPr lang="fr-FR" sz="4400" dirty="0"/>
              <a:t>Practice TOEIC </a:t>
            </a:r>
          </a:p>
          <a:p>
            <a:r>
              <a:rPr lang="fr-FR" sz="4400" dirty="0" smtClean="0"/>
              <a:t>TOEIC </a:t>
            </a:r>
            <a:r>
              <a:rPr lang="fr-FR" sz="4400" dirty="0"/>
              <a:t>exam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096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 smtClean="0"/>
              <a:t>Learning </a:t>
            </a:r>
            <a:r>
              <a:rPr lang="fr-FR" sz="4400" dirty="0" err="1" smtClean="0"/>
              <a:t>tools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4000" dirty="0" smtClean="0"/>
              <a:t>Online </a:t>
            </a:r>
            <a:r>
              <a:rPr lang="fr-FR" sz="4000" dirty="0" err="1" smtClean="0"/>
              <a:t>resources</a:t>
            </a:r>
            <a:endParaRPr lang="fr-FR" sz="4000" dirty="0" smtClean="0"/>
          </a:p>
          <a:p>
            <a:r>
              <a:rPr lang="fr-FR" sz="4000" dirty="0" smtClean="0"/>
              <a:t>Online </a:t>
            </a:r>
            <a:r>
              <a:rPr lang="fr-FR" sz="4000" dirty="0" err="1" smtClean="0"/>
              <a:t>newspapers</a:t>
            </a:r>
            <a:endParaRPr lang="fr-FR" sz="4000" dirty="0" smtClean="0"/>
          </a:p>
          <a:p>
            <a:r>
              <a:rPr lang="fr-FR" sz="4000" dirty="0" smtClean="0"/>
              <a:t>TV</a:t>
            </a:r>
          </a:p>
          <a:p>
            <a:r>
              <a:rPr lang="fr-FR" sz="4000" dirty="0" smtClean="0"/>
              <a:t>Radio</a:t>
            </a:r>
          </a:p>
          <a:p>
            <a:r>
              <a:rPr lang="fr-FR" sz="4000" dirty="0" smtClean="0"/>
              <a:t>Group discussions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361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fr-FR" sz="4000" dirty="0" smtClean="0"/>
              <a:t>Useful Dictionary </a:t>
            </a:r>
            <a:r>
              <a:rPr lang="en-GB" altLang="fr-FR" sz="4000" dirty="0"/>
              <a:t>and </a:t>
            </a:r>
            <a:r>
              <a:rPr lang="en-GB" altLang="fr-FR" sz="4000" dirty="0" smtClean="0"/>
              <a:t>Thesaurus References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altLang="fr-FR" sz="2400" dirty="0"/>
              <a:t>Oxforddictionaries.com (Oxford University Press – English, American English)</a:t>
            </a:r>
          </a:p>
          <a:p>
            <a:pPr>
              <a:lnSpc>
                <a:spcPct val="90000"/>
              </a:lnSpc>
            </a:pPr>
            <a:r>
              <a:rPr lang="en-GB" altLang="fr-FR" sz="2400" dirty="0"/>
              <a:t>Collinsdictionary.com (HarperCollins Publishers)</a:t>
            </a:r>
          </a:p>
          <a:p>
            <a:pPr>
              <a:lnSpc>
                <a:spcPct val="90000"/>
              </a:lnSpc>
            </a:pPr>
            <a:r>
              <a:rPr lang="en-GB" altLang="fr-FR" sz="2400" dirty="0"/>
              <a:t>Cambridge Dictionary (dictionary.cambridge.org)</a:t>
            </a:r>
          </a:p>
          <a:p>
            <a:pPr>
              <a:lnSpc>
                <a:spcPct val="90000"/>
              </a:lnSpc>
            </a:pPr>
            <a:r>
              <a:rPr lang="en-GB" altLang="fr-FR" sz="2400" dirty="0"/>
              <a:t>Merriam-Webster.com (American English dictionary)</a:t>
            </a:r>
          </a:p>
          <a:p>
            <a:pPr>
              <a:lnSpc>
                <a:spcPct val="90000"/>
              </a:lnSpc>
            </a:pPr>
            <a:r>
              <a:rPr lang="en-GB" altLang="fr-FR" sz="2400" dirty="0"/>
              <a:t>Macmillan dictionary (American English or British English)</a:t>
            </a:r>
          </a:p>
          <a:p>
            <a:pPr>
              <a:lnSpc>
                <a:spcPct val="90000"/>
              </a:lnSpc>
            </a:pPr>
            <a:r>
              <a:rPr lang="en-GB" altLang="fr-FR" sz="2400" dirty="0"/>
              <a:t>Australian National dictionary</a:t>
            </a:r>
          </a:p>
          <a:p>
            <a:pPr>
              <a:lnSpc>
                <a:spcPct val="90000"/>
              </a:lnSpc>
            </a:pPr>
            <a:r>
              <a:rPr lang="en-GB" altLang="fr-FR" sz="2400" dirty="0"/>
              <a:t>Macquarie Dictionary (Australian</a:t>
            </a:r>
            <a:r>
              <a:rPr lang="en-GB" altLang="fr-FR" sz="2400" dirty="0" smtClean="0"/>
              <a:t>) </a:t>
            </a:r>
            <a:endParaRPr lang="en-GB" altLang="fr-FR" sz="24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171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 err="1" smtClean="0"/>
              <a:t>Useful</a:t>
            </a:r>
            <a:r>
              <a:rPr lang="fr-FR" sz="4400" dirty="0" smtClean="0"/>
              <a:t> </a:t>
            </a:r>
            <a:r>
              <a:rPr lang="fr-FR" sz="4400" dirty="0" err="1" smtClean="0"/>
              <a:t>websites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sz="4400" dirty="0" smtClean="0"/>
          </a:p>
          <a:p>
            <a:r>
              <a:rPr lang="fr-FR" sz="4400" dirty="0" smtClean="0"/>
              <a:t>Englishclub.com</a:t>
            </a:r>
          </a:p>
          <a:p>
            <a:endParaRPr lang="fr-FR" sz="4400" dirty="0"/>
          </a:p>
          <a:p>
            <a:r>
              <a:rPr lang="fr-FR" sz="4400" dirty="0" smtClean="0"/>
              <a:t>Ets.com </a:t>
            </a:r>
            <a:r>
              <a:rPr lang="fr-FR" sz="4400" dirty="0" err="1" smtClean="0"/>
              <a:t>educational</a:t>
            </a:r>
            <a:r>
              <a:rPr lang="fr-FR" sz="4400" dirty="0" smtClean="0"/>
              <a:t> </a:t>
            </a:r>
            <a:r>
              <a:rPr lang="fr-FR" sz="4400" dirty="0" err="1" smtClean="0"/>
              <a:t>teaching</a:t>
            </a:r>
            <a:r>
              <a:rPr lang="fr-FR" sz="4400" dirty="0" smtClean="0"/>
              <a:t> system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4128206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Useful</a:t>
            </a:r>
            <a:r>
              <a:rPr lang="fr-FR" dirty="0" smtClean="0"/>
              <a:t> online </a:t>
            </a:r>
            <a:r>
              <a:rPr lang="fr-FR" dirty="0" err="1" smtClean="0"/>
              <a:t>resources</a:t>
            </a:r>
            <a:r>
              <a:rPr lang="fr-FR" dirty="0" smtClean="0"/>
              <a:t> for </a:t>
            </a:r>
            <a:r>
              <a:rPr lang="fr-FR" dirty="0" err="1" smtClean="0"/>
              <a:t>learning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CNN</a:t>
            </a:r>
          </a:p>
          <a:p>
            <a:r>
              <a:rPr lang="fr-FR" dirty="0" err="1" smtClean="0"/>
              <a:t>WashingtonPost</a:t>
            </a:r>
            <a:endParaRPr lang="fr-FR" dirty="0" smtClean="0"/>
          </a:p>
          <a:p>
            <a:r>
              <a:rPr lang="fr-FR" dirty="0" smtClean="0"/>
              <a:t>BBC</a:t>
            </a:r>
          </a:p>
          <a:p>
            <a:r>
              <a:rPr lang="fr-FR" dirty="0" smtClean="0"/>
              <a:t>News.sky.com</a:t>
            </a:r>
          </a:p>
          <a:p>
            <a:r>
              <a:rPr lang="fr-FR" dirty="0" smtClean="0"/>
              <a:t>The Times</a:t>
            </a:r>
          </a:p>
          <a:p>
            <a:r>
              <a:rPr lang="fr-FR" dirty="0" smtClean="0"/>
              <a:t>The Guardian</a:t>
            </a:r>
          </a:p>
          <a:p>
            <a:r>
              <a:rPr lang="fr-FR" dirty="0" smtClean="0"/>
              <a:t>The Telegraph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Economist</a:t>
            </a:r>
            <a:endParaRPr lang="fr-FR" dirty="0" smtClean="0"/>
          </a:p>
          <a:p>
            <a:r>
              <a:rPr lang="fr-FR" dirty="0" smtClean="0"/>
              <a:t>France24.com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13652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 smtClean="0"/>
              <a:t>Questions</a:t>
            </a:r>
            <a:endParaRPr lang="fr-FR" sz="4400" dirty="0"/>
          </a:p>
        </p:txBody>
      </p:sp>
      <p:pic>
        <p:nvPicPr>
          <p:cNvPr id="4" name="Espace réservé du contenu 3" descr="question-mark-1019820_1280 - My Edmonds New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051" y="2163270"/>
            <a:ext cx="5843752" cy="3449638"/>
          </a:xfrm>
        </p:spPr>
      </p:pic>
    </p:spTree>
    <p:extLst>
      <p:ext uri="{BB962C8B-B14F-4D97-AF65-F5344CB8AC3E}">
        <p14:creationId xmlns:p14="http://schemas.microsoft.com/office/powerpoint/2010/main" val="711330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err="1" smtClean="0"/>
              <a:t>Behaviours</a:t>
            </a:r>
            <a:r>
              <a:rPr lang="fr-FR" sz="4800" dirty="0" smtClean="0"/>
              <a:t> and attitudes</a:t>
            </a:r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4400" dirty="0" smtClean="0"/>
              <a:t>Respect for </a:t>
            </a:r>
            <a:r>
              <a:rPr lang="fr-FR" sz="4400" dirty="0" err="1" smtClean="0"/>
              <a:t>everyone</a:t>
            </a:r>
            <a:r>
              <a:rPr lang="fr-FR" sz="4400" dirty="0" smtClean="0"/>
              <a:t> </a:t>
            </a:r>
          </a:p>
          <a:p>
            <a:r>
              <a:rPr lang="fr-FR" sz="4400" dirty="0" err="1" smtClean="0"/>
              <a:t>Punctuality</a:t>
            </a:r>
            <a:r>
              <a:rPr lang="fr-FR" sz="4400" dirty="0" smtClean="0"/>
              <a:t> </a:t>
            </a:r>
          </a:p>
          <a:p>
            <a:r>
              <a:rPr lang="fr-FR" sz="4400" dirty="0" err="1" smtClean="0"/>
              <a:t>Preparation</a:t>
            </a:r>
            <a:r>
              <a:rPr lang="fr-FR" sz="4400" dirty="0" smtClean="0"/>
              <a:t> and Participation</a:t>
            </a:r>
          </a:p>
          <a:p>
            <a:r>
              <a:rPr lang="fr-FR" sz="4400" dirty="0" smtClean="0"/>
              <a:t>Absence </a:t>
            </a:r>
          </a:p>
          <a:p>
            <a:pPr marL="0" indent="0">
              <a:buNone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46434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5400" dirty="0" smtClean="0"/>
              <a:t>Course content </a:t>
            </a:r>
            <a:endParaRPr lang="fr-FR" sz="5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4800" dirty="0" smtClean="0"/>
          </a:p>
          <a:p>
            <a:r>
              <a:rPr lang="fr-FR" sz="4800" dirty="0" smtClean="0"/>
              <a:t>Syllabus in </a:t>
            </a:r>
            <a:r>
              <a:rPr lang="fr-FR" sz="4800" dirty="0" err="1" smtClean="0"/>
              <a:t>weeks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90106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err="1" smtClean="0"/>
              <a:t>Semester</a:t>
            </a:r>
            <a:r>
              <a:rPr lang="fr-FR" sz="4800" dirty="0" smtClean="0"/>
              <a:t> One:  </a:t>
            </a:r>
            <a:r>
              <a:rPr lang="fr-FR" sz="4800" dirty="0" err="1" smtClean="0"/>
              <a:t>Week</a:t>
            </a:r>
            <a:r>
              <a:rPr lang="fr-FR" sz="4800" dirty="0" smtClean="0"/>
              <a:t> 1 </a:t>
            </a:r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3200" dirty="0" smtClean="0"/>
              <a:t>Course Objectives and Course Content</a:t>
            </a:r>
          </a:p>
          <a:p>
            <a:r>
              <a:rPr lang="fr-FR" sz="3200" dirty="0" err="1" smtClean="0"/>
              <a:t>Personal</a:t>
            </a:r>
            <a:r>
              <a:rPr lang="fr-FR" sz="3200" dirty="0" smtClean="0"/>
              <a:t> Objectives</a:t>
            </a:r>
          </a:p>
          <a:p>
            <a:r>
              <a:rPr lang="fr-FR" sz="3200" dirty="0" err="1" smtClean="0"/>
              <a:t>Assessment</a:t>
            </a:r>
            <a:r>
              <a:rPr lang="fr-FR" sz="3200" dirty="0" smtClean="0"/>
              <a:t> </a:t>
            </a:r>
            <a:r>
              <a:rPr lang="fr-FR" sz="3200" dirty="0" err="1" smtClean="0"/>
              <a:t>process</a:t>
            </a:r>
            <a:r>
              <a:rPr lang="fr-FR" sz="3200" dirty="0" smtClean="0"/>
              <a:t> – tests / exams</a:t>
            </a:r>
          </a:p>
          <a:p>
            <a:r>
              <a:rPr lang="fr-FR" sz="3200" dirty="0" smtClean="0"/>
              <a:t>TOEIC format</a:t>
            </a:r>
          </a:p>
          <a:p>
            <a:r>
              <a:rPr lang="fr-FR" sz="3200" dirty="0" smtClean="0"/>
              <a:t>Learning </a:t>
            </a:r>
            <a:r>
              <a:rPr lang="fr-FR" sz="3200" dirty="0" err="1" smtClean="0"/>
              <a:t>resources</a:t>
            </a:r>
            <a:endParaRPr lang="fr-FR" sz="3200" dirty="0" smtClean="0"/>
          </a:p>
          <a:p>
            <a:pPr marL="0" indent="0"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2085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800" dirty="0" err="1" smtClean="0"/>
              <a:t>Semester</a:t>
            </a:r>
            <a:r>
              <a:rPr lang="fr-FR" sz="4800" dirty="0" smtClean="0"/>
              <a:t> One:  </a:t>
            </a:r>
            <a:r>
              <a:rPr lang="fr-FR" sz="4800" dirty="0" err="1" smtClean="0"/>
              <a:t>Week</a:t>
            </a:r>
            <a:r>
              <a:rPr lang="fr-FR" sz="4800" dirty="0" smtClean="0"/>
              <a:t> 2 – 4 </a:t>
            </a:r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fr-FR" sz="3200" dirty="0" err="1"/>
              <a:t>Workplace</a:t>
            </a:r>
            <a:r>
              <a:rPr lang="fr-FR" sz="3200" dirty="0"/>
              <a:t> </a:t>
            </a:r>
            <a:r>
              <a:rPr lang="fr-FR" sz="3200" dirty="0" err="1"/>
              <a:t>Preparation</a:t>
            </a:r>
            <a:endParaRPr lang="fr-FR" sz="3200" dirty="0"/>
          </a:p>
          <a:p>
            <a:r>
              <a:rPr lang="fr-FR" sz="4000" dirty="0" err="1"/>
              <a:t>CVs</a:t>
            </a:r>
            <a:r>
              <a:rPr lang="fr-FR" sz="4000" dirty="0"/>
              <a:t> and </a:t>
            </a:r>
            <a:r>
              <a:rPr lang="fr-FR" sz="4000" dirty="0" err="1"/>
              <a:t>Resumes</a:t>
            </a:r>
            <a:r>
              <a:rPr lang="fr-FR" sz="4000" dirty="0"/>
              <a:t> – </a:t>
            </a:r>
            <a:r>
              <a:rPr lang="fr-FR" sz="4000" dirty="0" err="1"/>
              <a:t>what</a:t>
            </a:r>
            <a:r>
              <a:rPr lang="fr-FR" sz="4000" dirty="0"/>
              <a:t> are the </a:t>
            </a:r>
            <a:r>
              <a:rPr lang="fr-FR" sz="4000" dirty="0" err="1"/>
              <a:t>differences</a:t>
            </a:r>
            <a:r>
              <a:rPr lang="fr-FR" sz="4000" dirty="0"/>
              <a:t>?</a:t>
            </a:r>
          </a:p>
          <a:p>
            <a:r>
              <a:rPr lang="fr-FR" sz="4000" dirty="0"/>
              <a:t>How to </a:t>
            </a:r>
            <a:r>
              <a:rPr lang="fr-FR" sz="4000" dirty="0" err="1"/>
              <a:t>write</a:t>
            </a:r>
            <a:r>
              <a:rPr lang="fr-FR" sz="4000" dirty="0"/>
              <a:t> a </a:t>
            </a:r>
            <a:r>
              <a:rPr lang="fr-FR" sz="4000" dirty="0" err="1"/>
              <a:t>cover</a:t>
            </a:r>
            <a:r>
              <a:rPr lang="fr-FR" sz="4000" dirty="0"/>
              <a:t> </a:t>
            </a:r>
            <a:r>
              <a:rPr lang="fr-FR" sz="4000" dirty="0" err="1"/>
              <a:t>letter</a:t>
            </a:r>
            <a:r>
              <a:rPr lang="fr-FR" sz="4000" dirty="0"/>
              <a:t> </a:t>
            </a:r>
            <a:r>
              <a:rPr lang="fr-FR" sz="4000" dirty="0" err="1"/>
              <a:t>that</a:t>
            </a:r>
            <a:r>
              <a:rPr lang="fr-FR" sz="4000" dirty="0"/>
              <a:t> stands out?</a:t>
            </a:r>
          </a:p>
          <a:p>
            <a:r>
              <a:rPr lang="fr-FR" sz="4000" dirty="0" err="1"/>
              <a:t>What</a:t>
            </a:r>
            <a:r>
              <a:rPr lang="fr-FR" sz="4000" dirty="0"/>
              <a:t> </a:t>
            </a:r>
            <a:r>
              <a:rPr lang="fr-FR" sz="4000" dirty="0" err="1"/>
              <a:t>can</a:t>
            </a:r>
            <a:r>
              <a:rPr lang="fr-FR" sz="4000" dirty="0"/>
              <a:t> I do to </a:t>
            </a:r>
            <a:r>
              <a:rPr lang="fr-FR" sz="4000" dirty="0" err="1"/>
              <a:t>be</a:t>
            </a:r>
            <a:r>
              <a:rPr lang="fr-FR" sz="4000" dirty="0"/>
              <a:t> </a:t>
            </a:r>
            <a:r>
              <a:rPr lang="fr-FR" sz="4000" dirty="0" err="1"/>
              <a:t>successful</a:t>
            </a:r>
            <a:r>
              <a:rPr lang="fr-FR" sz="4000" dirty="0"/>
              <a:t> at interviews?</a:t>
            </a:r>
          </a:p>
          <a:p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962810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1579" y="772988"/>
            <a:ext cx="9603275" cy="1049235"/>
          </a:xfrm>
        </p:spPr>
        <p:txBody>
          <a:bodyPr>
            <a:normAutofit/>
          </a:bodyPr>
          <a:lstStyle/>
          <a:p>
            <a:r>
              <a:rPr lang="fr-FR" sz="4800" dirty="0" err="1" smtClean="0"/>
              <a:t>Semester</a:t>
            </a:r>
            <a:r>
              <a:rPr lang="fr-FR" sz="4800" dirty="0" smtClean="0"/>
              <a:t> One:  </a:t>
            </a:r>
            <a:r>
              <a:rPr lang="fr-FR" sz="4800" dirty="0" err="1" smtClean="0"/>
              <a:t>Week</a:t>
            </a:r>
            <a:r>
              <a:rPr lang="fr-FR" sz="4800" dirty="0" smtClean="0"/>
              <a:t> 5 - 8</a:t>
            </a:r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4000" b="1" dirty="0" smtClean="0"/>
          </a:p>
          <a:p>
            <a:r>
              <a:rPr lang="fr-FR" sz="4000" dirty="0" err="1" smtClean="0"/>
              <a:t>NewTechnologies</a:t>
            </a:r>
            <a:endParaRPr lang="fr-FR" sz="4000" dirty="0" smtClean="0"/>
          </a:p>
          <a:p>
            <a:pPr marL="0" indent="0">
              <a:buNone/>
            </a:pP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109150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/>
              <a:t>end of </a:t>
            </a:r>
            <a:r>
              <a:rPr lang="fr-FR" sz="4800" dirty="0" err="1" smtClean="0"/>
              <a:t>semester</a:t>
            </a:r>
            <a:r>
              <a:rPr lang="fr-FR" sz="4800" dirty="0" smtClean="0"/>
              <a:t> One</a:t>
            </a:r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b="1" dirty="0"/>
              <a:t> </a:t>
            </a:r>
            <a:endParaRPr lang="fr-FR" sz="4000" b="1" dirty="0" smtClean="0"/>
          </a:p>
          <a:p>
            <a:pPr marL="0" indent="0">
              <a:buNone/>
            </a:pPr>
            <a:r>
              <a:rPr lang="fr-FR" sz="4000" b="1" dirty="0"/>
              <a:t> </a:t>
            </a:r>
            <a:r>
              <a:rPr lang="fr-FR" sz="4000" b="1" dirty="0" err="1" smtClean="0"/>
              <a:t>December</a:t>
            </a:r>
            <a:r>
              <a:rPr lang="fr-FR" sz="4000" b="1" dirty="0" smtClean="0"/>
              <a:t> 2019:  </a:t>
            </a:r>
            <a:r>
              <a:rPr lang="fr-FR" sz="4000" b="1" u="sng" dirty="0" err="1" smtClean="0"/>
              <a:t>Mock</a:t>
            </a:r>
            <a:r>
              <a:rPr lang="fr-FR" sz="4000" b="1" u="sng" dirty="0" smtClean="0"/>
              <a:t> TOEIC exam </a:t>
            </a:r>
            <a:endParaRPr lang="fr-FR" sz="4000" b="1" u="sng" dirty="0"/>
          </a:p>
        </p:txBody>
      </p:sp>
    </p:spTree>
    <p:extLst>
      <p:ext uri="{BB962C8B-B14F-4D97-AF65-F5344CB8AC3E}">
        <p14:creationId xmlns:p14="http://schemas.microsoft.com/office/powerpoint/2010/main" val="398137554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459</TotalTime>
  <Words>539</Words>
  <Application>Microsoft Office PowerPoint</Application>
  <PresentationFormat>Grand écran</PresentationFormat>
  <Paragraphs>166</Paragraphs>
  <Slides>34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8" baseType="lpstr">
      <vt:lpstr>Arial</vt:lpstr>
      <vt:lpstr>Gill Sans MT</vt:lpstr>
      <vt:lpstr>Wingdings</vt:lpstr>
      <vt:lpstr>Gallery</vt:lpstr>
      <vt:lpstr>ING2 English course information </vt:lpstr>
      <vt:lpstr>Course Objectives </vt:lpstr>
      <vt:lpstr>Facts</vt:lpstr>
      <vt:lpstr>Behaviours and attitudes</vt:lpstr>
      <vt:lpstr>Course content </vt:lpstr>
      <vt:lpstr>Semester One:  Week 1 </vt:lpstr>
      <vt:lpstr>Semester One:  Week 2 – 4 </vt:lpstr>
      <vt:lpstr>Semester One:  Week 5 - 8</vt:lpstr>
      <vt:lpstr>end of semester One</vt:lpstr>
      <vt:lpstr>Semester Two:  Week 9 - 12 </vt:lpstr>
      <vt:lpstr>Semester Two:  Week 13 - 16</vt:lpstr>
      <vt:lpstr>semester TWO TOEIC Dates</vt:lpstr>
      <vt:lpstr>Assessment</vt:lpstr>
      <vt:lpstr>Areas Assessed</vt:lpstr>
      <vt:lpstr>Results </vt:lpstr>
      <vt:lpstr>TOEIC</vt:lpstr>
      <vt:lpstr>Why?</vt:lpstr>
      <vt:lpstr>TOEIC </vt:lpstr>
      <vt:lpstr>TOEIC Format</vt:lpstr>
      <vt:lpstr>Toeic ToPICS</vt:lpstr>
      <vt:lpstr>TOEIC TOPICS</vt:lpstr>
      <vt:lpstr>TOEIC Topics</vt:lpstr>
      <vt:lpstr>TOEIC Topics</vt:lpstr>
      <vt:lpstr>TOEIC TOPICS</vt:lpstr>
      <vt:lpstr>TOEIC TOPICS</vt:lpstr>
      <vt:lpstr>TOEIC TOPICS</vt:lpstr>
      <vt:lpstr>Learning methods &amp; Resources</vt:lpstr>
      <vt:lpstr>Présentation PowerPoint</vt:lpstr>
      <vt:lpstr>Présentation PowerPoint</vt:lpstr>
      <vt:lpstr>Learning tools</vt:lpstr>
      <vt:lpstr>Useful Dictionary and Thesaurus References</vt:lpstr>
      <vt:lpstr>Useful websites</vt:lpstr>
      <vt:lpstr>Useful online resources for learning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ING2 English</dc:title>
  <dc:creator>Utilisateur Windows</dc:creator>
  <cp:lastModifiedBy>Utilisateur Windows</cp:lastModifiedBy>
  <cp:revision>39</cp:revision>
  <dcterms:created xsi:type="dcterms:W3CDTF">2019-09-03T08:37:08Z</dcterms:created>
  <dcterms:modified xsi:type="dcterms:W3CDTF">2019-09-14T08:43:44Z</dcterms:modified>
</cp:coreProperties>
</file>