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quora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atoday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sypacelearning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Finance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Emma </a:t>
            </a:r>
            <a:r>
              <a:rPr lang="fr-FR" dirty="0" err="1" smtClean="0"/>
              <a:t>Bowers</a:t>
            </a:r>
            <a:endParaRPr lang="fr-FR" dirty="0" smtClean="0"/>
          </a:p>
          <a:p>
            <a:r>
              <a:rPr lang="fr-FR" dirty="0" smtClean="0"/>
              <a:t>Anglais - ING2 </a:t>
            </a:r>
          </a:p>
          <a:p>
            <a:r>
              <a:rPr lang="fr-FR" dirty="0" err="1" smtClean="0"/>
              <a:t>Semester</a:t>
            </a:r>
            <a:r>
              <a:rPr lang="fr-FR" dirty="0" smtClean="0"/>
              <a:t> 2 Jan – April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75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definitions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3400" b="1" dirty="0" err="1"/>
              <a:t>Macroeconomics</a:t>
            </a:r>
            <a:r>
              <a:rPr lang="fr-FR" sz="3400" dirty="0"/>
              <a:t> – the </a:t>
            </a:r>
            <a:r>
              <a:rPr lang="fr-FR" sz="3400" dirty="0" err="1"/>
              <a:t>branch</a:t>
            </a:r>
            <a:r>
              <a:rPr lang="fr-FR" sz="3400" dirty="0"/>
              <a:t> of </a:t>
            </a:r>
            <a:r>
              <a:rPr lang="fr-FR" sz="3400" dirty="0" err="1"/>
              <a:t>economics</a:t>
            </a:r>
            <a:r>
              <a:rPr lang="fr-FR" sz="3400" dirty="0"/>
              <a:t> </a:t>
            </a:r>
            <a:r>
              <a:rPr lang="fr-FR" sz="3400" dirty="0" err="1"/>
              <a:t>concerned</a:t>
            </a:r>
            <a:r>
              <a:rPr lang="fr-FR" sz="3400" dirty="0"/>
              <a:t> </a:t>
            </a:r>
            <a:r>
              <a:rPr lang="fr-FR" sz="3400" dirty="0" err="1"/>
              <a:t>with</a:t>
            </a:r>
            <a:r>
              <a:rPr lang="fr-FR" sz="3400" dirty="0"/>
              <a:t> large-</a:t>
            </a:r>
            <a:r>
              <a:rPr lang="fr-FR" sz="3400" dirty="0" err="1"/>
              <a:t>scale</a:t>
            </a:r>
            <a:r>
              <a:rPr lang="fr-FR" sz="3400" dirty="0"/>
              <a:t> or </a:t>
            </a:r>
            <a:r>
              <a:rPr lang="fr-FR" sz="3400" dirty="0" err="1"/>
              <a:t>general</a:t>
            </a:r>
            <a:r>
              <a:rPr lang="fr-FR" sz="3400" dirty="0"/>
              <a:t> </a:t>
            </a:r>
            <a:r>
              <a:rPr lang="fr-FR" sz="3400" dirty="0" err="1"/>
              <a:t>economic</a:t>
            </a:r>
            <a:r>
              <a:rPr lang="fr-FR" sz="3400" dirty="0"/>
              <a:t> </a:t>
            </a:r>
            <a:r>
              <a:rPr lang="fr-FR" sz="3400" dirty="0" err="1"/>
              <a:t>factors</a:t>
            </a:r>
            <a:r>
              <a:rPr lang="fr-FR" sz="3400" dirty="0"/>
              <a:t>, </a:t>
            </a:r>
            <a:r>
              <a:rPr lang="fr-FR" sz="3400" dirty="0" err="1"/>
              <a:t>such</a:t>
            </a:r>
            <a:r>
              <a:rPr lang="fr-FR" sz="3400" dirty="0"/>
              <a:t> as </a:t>
            </a:r>
            <a:r>
              <a:rPr lang="fr-FR" sz="3400" dirty="0" err="1"/>
              <a:t>interest</a:t>
            </a:r>
            <a:r>
              <a:rPr lang="fr-FR" sz="3400" dirty="0"/>
              <a:t> rates and national </a:t>
            </a:r>
            <a:r>
              <a:rPr lang="fr-FR" sz="3400" dirty="0" err="1"/>
              <a:t>productivity</a:t>
            </a:r>
            <a:r>
              <a:rPr lang="fr-FR" sz="3400" dirty="0"/>
              <a:t> (oxforddictionaries.com). A </a:t>
            </a:r>
            <a:r>
              <a:rPr lang="fr-FR" sz="3400" dirty="0" err="1"/>
              <a:t>variety</a:t>
            </a:r>
            <a:r>
              <a:rPr lang="fr-FR" sz="3400" dirty="0"/>
              <a:t> of </a:t>
            </a:r>
            <a:r>
              <a:rPr lang="fr-FR" sz="3400" dirty="0" err="1"/>
              <a:t>economy-wide</a:t>
            </a:r>
            <a:r>
              <a:rPr lang="fr-FR" sz="3400" dirty="0"/>
              <a:t> </a:t>
            </a:r>
            <a:r>
              <a:rPr lang="fr-FR" sz="3400" dirty="0" err="1"/>
              <a:t>phenomena</a:t>
            </a:r>
            <a:r>
              <a:rPr lang="fr-FR" sz="3400" dirty="0"/>
              <a:t> </a:t>
            </a:r>
            <a:r>
              <a:rPr lang="fr-FR" sz="3400" dirty="0" err="1"/>
              <a:t>is</a:t>
            </a:r>
            <a:r>
              <a:rPr lang="fr-FR" sz="3400" dirty="0"/>
              <a:t> </a:t>
            </a:r>
            <a:r>
              <a:rPr lang="fr-FR" sz="3400" dirty="0" err="1"/>
              <a:t>examined</a:t>
            </a:r>
            <a:r>
              <a:rPr lang="fr-FR" sz="3400" dirty="0"/>
              <a:t> </a:t>
            </a:r>
            <a:r>
              <a:rPr lang="fr-FR" sz="3400" dirty="0" err="1"/>
              <a:t>such</a:t>
            </a:r>
            <a:r>
              <a:rPr lang="fr-FR" sz="3400" dirty="0"/>
              <a:t> as inflation, </a:t>
            </a:r>
            <a:r>
              <a:rPr lang="fr-FR" sz="3400" dirty="0" err="1"/>
              <a:t>price</a:t>
            </a:r>
            <a:r>
              <a:rPr lang="fr-FR" sz="3400" dirty="0"/>
              <a:t> </a:t>
            </a:r>
            <a:r>
              <a:rPr lang="fr-FR" sz="3400" dirty="0" err="1"/>
              <a:t>levels</a:t>
            </a:r>
            <a:r>
              <a:rPr lang="fr-FR" sz="3400" dirty="0"/>
              <a:t>, rate of </a:t>
            </a:r>
            <a:r>
              <a:rPr lang="fr-FR" sz="3400" dirty="0" err="1"/>
              <a:t>growth</a:t>
            </a:r>
            <a:r>
              <a:rPr lang="fr-FR" sz="3400" dirty="0"/>
              <a:t>, national </a:t>
            </a:r>
            <a:r>
              <a:rPr lang="fr-FR" sz="3400" dirty="0" err="1"/>
              <a:t>income</a:t>
            </a:r>
            <a:r>
              <a:rPr lang="fr-FR" sz="3400" dirty="0"/>
              <a:t>, </a:t>
            </a:r>
            <a:r>
              <a:rPr lang="fr-FR" sz="3400" dirty="0" err="1"/>
              <a:t>gross</a:t>
            </a:r>
            <a:r>
              <a:rPr lang="fr-FR" sz="3400" dirty="0"/>
              <a:t> </a:t>
            </a:r>
            <a:r>
              <a:rPr lang="fr-FR" sz="3400" dirty="0" err="1"/>
              <a:t>domestic</a:t>
            </a:r>
            <a:r>
              <a:rPr lang="fr-FR" sz="3400" dirty="0"/>
              <a:t> </a:t>
            </a:r>
            <a:r>
              <a:rPr lang="fr-FR" sz="3400" dirty="0" err="1"/>
              <a:t>product</a:t>
            </a:r>
            <a:r>
              <a:rPr lang="fr-FR" sz="3400" dirty="0"/>
              <a:t> (GDP) and changes in </a:t>
            </a:r>
            <a:r>
              <a:rPr lang="fr-FR" sz="3400" dirty="0" err="1"/>
              <a:t>unemployment</a:t>
            </a:r>
            <a:r>
              <a:rPr lang="fr-FR" sz="3400" dirty="0"/>
              <a:t> (investopedia.com</a:t>
            </a:r>
            <a:r>
              <a:rPr lang="fr-FR" sz="3400" dirty="0" smtClean="0"/>
              <a:t>).</a:t>
            </a:r>
            <a:endParaRPr lang="fr-FR" sz="3400" dirty="0"/>
          </a:p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8210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b="1" dirty="0" smtClean="0"/>
              <a:t>Finance</a:t>
            </a:r>
            <a:r>
              <a:rPr lang="fr-FR" sz="4400" dirty="0" smtClean="0"/>
              <a:t> – the management of money </a:t>
            </a:r>
            <a:r>
              <a:rPr lang="fr-FR" sz="4400" dirty="0" err="1" smtClean="0"/>
              <a:t>including</a:t>
            </a:r>
            <a:r>
              <a:rPr lang="fr-FR" sz="4400" dirty="0" smtClean="0"/>
              <a:t> </a:t>
            </a:r>
            <a:r>
              <a:rPr lang="fr-FR" sz="4400" dirty="0" err="1" smtClean="0"/>
              <a:t>investing</a:t>
            </a:r>
            <a:r>
              <a:rPr lang="fr-FR" sz="4400" dirty="0" smtClean="0"/>
              <a:t>, </a:t>
            </a:r>
            <a:r>
              <a:rPr lang="fr-FR" sz="4400" dirty="0" err="1" smtClean="0"/>
              <a:t>borrowing</a:t>
            </a:r>
            <a:r>
              <a:rPr lang="fr-FR" sz="4400" dirty="0" smtClean="0"/>
              <a:t>, </a:t>
            </a:r>
            <a:r>
              <a:rPr lang="fr-FR" sz="4400" dirty="0" err="1" smtClean="0"/>
              <a:t>lending</a:t>
            </a:r>
            <a:r>
              <a:rPr lang="fr-FR" sz="4400" dirty="0" smtClean="0"/>
              <a:t>, </a:t>
            </a:r>
            <a:r>
              <a:rPr lang="fr-FR" sz="4400" dirty="0" err="1" smtClean="0"/>
              <a:t>budgeting</a:t>
            </a:r>
            <a:r>
              <a:rPr lang="fr-FR" sz="4400" dirty="0" smtClean="0"/>
              <a:t>, </a:t>
            </a:r>
            <a:r>
              <a:rPr lang="fr-FR" sz="4400" dirty="0" err="1" smtClean="0"/>
              <a:t>saving</a:t>
            </a:r>
            <a:r>
              <a:rPr lang="fr-FR" sz="4400" dirty="0" smtClean="0"/>
              <a:t> and </a:t>
            </a:r>
            <a:r>
              <a:rPr lang="fr-FR" sz="4400" dirty="0" err="1" smtClean="0"/>
              <a:t>forecasting</a:t>
            </a:r>
            <a:r>
              <a:rPr lang="fr-FR" sz="4400" dirty="0" smtClean="0"/>
              <a:t>. It </a:t>
            </a:r>
            <a:r>
              <a:rPr lang="fr-FR" sz="4400" dirty="0" err="1" smtClean="0"/>
              <a:t>can</a:t>
            </a:r>
            <a:r>
              <a:rPr lang="fr-FR" sz="4400" dirty="0" smtClean="0"/>
              <a:t> </a:t>
            </a:r>
            <a:r>
              <a:rPr lang="fr-FR" sz="4400" dirty="0" err="1" smtClean="0"/>
              <a:t>be</a:t>
            </a:r>
            <a:r>
              <a:rPr lang="fr-FR" sz="4400" dirty="0" smtClean="0"/>
              <a:t> </a:t>
            </a:r>
            <a:r>
              <a:rPr lang="fr-FR" sz="4400" dirty="0" err="1" smtClean="0"/>
              <a:t>divided</a:t>
            </a:r>
            <a:r>
              <a:rPr lang="fr-FR" sz="4400" dirty="0" smtClean="0"/>
              <a:t> </a:t>
            </a:r>
            <a:r>
              <a:rPr lang="fr-FR" sz="4400" dirty="0" err="1" smtClean="0"/>
              <a:t>into</a:t>
            </a:r>
            <a:r>
              <a:rPr lang="fr-FR" sz="4400" dirty="0" smtClean="0"/>
              <a:t> </a:t>
            </a:r>
            <a:r>
              <a:rPr lang="fr-FR" sz="4400" dirty="0" err="1" smtClean="0"/>
              <a:t>three</a:t>
            </a:r>
            <a:r>
              <a:rPr lang="fr-FR" sz="4400" dirty="0" smtClean="0"/>
              <a:t> types, </a:t>
            </a:r>
            <a:r>
              <a:rPr lang="fr-FR" sz="4400" dirty="0" err="1" smtClean="0"/>
              <a:t>personal</a:t>
            </a:r>
            <a:r>
              <a:rPr lang="fr-FR" sz="4400" dirty="0" smtClean="0"/>
              <a:t>, </a:t>
            </a:r>
            <a:r>
              <a:rPr lang="fr-FR" sz="4400" dirty="0" err="1" smtClean="0"/>
              <a:t>corporate</a:t>
            </a:r>
            <a:r>
              <a:rPr lang="fr-FR" sz="4400" dirty="0" smtClean="0"/>
              <a:t> and public / </a:t>
            </a:r>
            <a:r>
              <a:rPr lang="fr-FR" sz="4400" dirty="0" err="1" smtClean="0"/>
              <a:t>government</a:t>
            </a:r>
            <a:r>
              <a:rPr lang="fr-FR" sz="4400" dirty="0" smtClean="0"/>
              <a:t>. </a:t>
            </a:r>
          </a:p>
          <a:p>
            <a:pPr marL="0" indent="0">
              <a:buNone/>
            </a:pPr>
            <a:r>
              <a:rPr lang="fr-FR" sz="4400" dirty="0" smtClean="0"/>
              <a:t>  (corporatefinanceinstitute.com)</a:t>
            </a:r>
          </a:p>
          <a:p>
            <a:pPr marL="0" indent="0">
              <a:buNone/>
            </a:pPr>
            <a:endParaRPr lang="fr-FR" sz="4400" dirty="0"/>
          </a:p>
          <a:p>
            <a:endParaRPr lang="fr-FR" sz="4400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4729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Definitions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b="1" dirty="0" smtClean="0"/>
              <a:t>Money </a:t>
            </a:r>
            <a:r>
              <a:rPr lang="fr-FR" sz="4400" dirty="0" smtClean="0"/>
              <a:t>– a </a:t>
            </a:r>
            <a:r>
              <a:rPr lang="fr-FR" sz="4400" dirty="0" err="1" smtClean="0"/>
              <a:t>current</a:t>
            </a:r>
            <a:r>
              <a:rPr lang="fr-FR" sz="4400" dirty="0" smtClean="0"/>
              <a:t> medium of exchange in the </a:t>
            </a:r>
            <a:r>
              <a:rPr lang="fr-FR" sz="4400" dirty="0" err="1" smtClean="0"/>
              <a:t>form</a:t>
            </a:r>
            <a:r>
              <a:rPr lang="fr-FR" sz="4400" dirty="0" smtClean="0"/>
              <a:t> of coins and </a:t>
            </a:r>
            <a:r>
              <a:rPr lang="fr-FR" sz="4400" dirty="0" err="1" smtClean="0"/>
              <a:t>banknotes</a:t>
            </a:r>
            <a:r>
              <a:rPr lang="fr-FR" sz="4400" dirty="0" smtClean="0"/>
              <a:t>. A unit of </a:t>
            </a:r>
            <a:r>
              <a:rPr lang="fr-FR" sz="4400" dirty="0" err="1" smtClean="0"/>
              <a:t>accounting</a:t>
            </a:r>
            <a:r>
              <a:rPr lang="fr-FR" sz="4400" dirty="0" smtClean="0"/>
              <a:t> and a store of value. </a:t>
            </a:r>
            <a:r>
              <a:rPr lang="fr-FR" sz="4400" dirty="0" err="1" smtClean="0"/>
              <a:t>We</a:t>
            </a:r>
            <a:r>
              <a:rPr lang="fr-FR" sz="4400" dirty="0" smtClean="0"/>
              <a:t> all </a:t>
            </a:r>
            <a:r>
              <a:rPr lang="fr-FR" sz="4400" dirty="0" err="1" smtClean="0"/>
              <a:t>agree</a:t>
            </a:r>
            <a:r>
              <a:rPr lang="fr-FR" sz="4400" dirty="0" smtClean="0"/>
              <a:t> to </a:t>
            </a:r>
            <a:r>
              <a:rPr lang="fr-FR" sz="4400" dirty="0" err="1" smtClean="0"/>
              <a:t>accept</a:t>
            </a:r>
            <a:r>
              <a:rPr lang="fr-FR" sz="4400" dirty="0" smtClean="0"/>
              <a:t> </a:t>
            </a:r>
            <a:r>
              <a:rPr lang="fr-FR" sz="4400" dirty="0" err="1" smtClean="0"/>
              <a:t>this</a:t>
            </a:r>
            <a:r>
              <a:rPr lang="fr-FR" sz="4400" dirty="0" smtClean="0"/>
              <a:t> concept in the </a:t>
            </a:r>
            <a:r>
              <a:rPr lang="fr-FR" sz="4400" dirty="0" err="1" smtClean="0"/>
              <a:t>making</a:t>
            </a:r>
            <a:r>
              <a:rPr lang="fr-FR" sz="4400" dirty="0" smtClean="0"/>
              <a:t> transactions. (economicsconcepts.com)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3152111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relation </a:t>
            </a:r>
            <a:r>
              <a:rPr lang="fr-FR" dirty="0" err="1" smtClean="0"/>
              <a:t>between</a:t>
            </a:r>
            <a:r>
              <a:rPr lang="fr-FR" dirty="0" smtClean="0"/>
              <a:t> finance and </a:t>
            </a:r>
            <a:r>
              <a:rPr lang="fr-FR" dirty="0" err="1" smtClean="0"/>
              <a:t>economics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sz="3200" b="1" dirty="0" smtClean="0"/>
              <a:t>Finance </a:t>
            </a:r>
            <a:r>
              <a:rPr lang="fr-FR" sz="3200" dirty="0" err="1" smtClean="0"/>
              <a:t>is</a:t>
            </a:r>
            <a:r>
              <a:rPr lang="fr-FR" sz="3200" dirty="0" smtClean="0"/>
              <a:t> the </a:t>
            </a:r>
            <a:r>
              <a:rPr lang="fr-FR" sz="3200" dirty="0" err="1" smtClean="0"/>
              <a:t>study</a:t>
            </a:r>
            <a:r>
              <a:rPr lang="fr-FR" sz="3200" dirty="0" smtClean="0"/>
              <a:t> of </a:t>
            </a:r>
            <a:r>
              <a:rPr lang="fr-FR" sz="3200" dirty="0" err="1" smtClean="0"/>
              <a:t>managing</a:t>
            </a:r>
            <a:r>
              <a:rPr lang="fr-FR" sz="3200" dirty="0" smtClean="0"/>
              <a:t> money for </a:t>
            </a:r>
            <a:r>
              <a:rPr lang="fr-FR" sz="3200" dirty="0" err="1" smtClean="0"/>
              <a:t>government</a:t>
            </a:r>
            <a:r>
              <a:rPr lang="fr-FR" sz="3200" dirty="0" smtClean="0"/>
              <a:t> or large </a:t>
            </a:r>
            <a:r>
              <a:rPr lang="fr-FR" sz="3200" dirty="0" err="1" smtClean="0"/>
              <a:t>companies</a:t>
            </a:r>
            <a:r>
              <a:rPr lang="fr-FR" sz="3200" dirty="0" smtClean="0"/>
              <a:t>.</a:t>
            </a:r>
          </a:p>
          <a:p>
            <a:r>
              <a:rPr lang="fr-FR" sz="3200" b="1" dirty="0" err="1" smtClean="0"/>
              <a:t>Economics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the </a:t>
            </a:r>
            <a:r>
              <a:rPr lang="fr-FR" sz="3200" dirty="0" err="1" smtClean="0"/>
              <a:t>study</a:t>
            </a:r>
            <a:r>
              <a:rPr lang="fr-FR" sz="3200" dirty="0" smtClean="0"/>
              <a:t> of </a:t>
            </a:r>
            <a:r>
              <a:rPr lang="fr-FR" sz="3200" dirty="0" err="1" smtClean="0"/>
              <a:t>either</a:t>
            </a:r>
            <a:r>
              <a:rPr lang="fr-FR" sz="3200" dirty="0" smtClean="0"/>
              <a:t> </a:t>
            </a:r>
            <a:r>
              <a:rPr lang="fr-FR" sz="3200" dirty="0" err="1" smtClean="0"/>
              <a:t>individual</a:t>
            </a:r>
            <a:r>
              <a:rPr lang="fr-FR" sz="3200" dirty="0" smtClean="0"/>
              <a:t>, </a:t>
            </a:r>
            <a:r>
              <a:rPr lang="fr-FR" sz="3200" dirty="0" err="1" smtClean="0"/>
              <a:t>company</a:t>
            </a:r>
            <a:r>
              <a:rPr lang="fr-FR" sz="3200" dirty="0" smtClean="0"/>
              <a:t>, national or global </a:t>
            </a:r>
            <a:r>
              <a:rPr lang="fr-FR" sz="3200" dirty="0" err="1" smtClean="0"/>
              <a:t>economy</a:t>
            </a:r>
            <a:r>
              <a:rPr lang="fr-FR" sz="3200" dirty="0" smtClean="0"/>
              <a:t> of </a:t>
            </a:r>
            <a:r>
              <a:rPr lang="fr-FR" sz="3200" dirty="0" err="1" smtClean="0"/>
              <a:t>buying</a:t>
            </a:r>
            <a:r>
              <a:rPr lang="fr-FR" sz="3200" dirty="0" smtClean="0"/>
              <a:t> and </a:t>
            </a:r>
            <a:r>
              <a:rPr lang="fr-FR" sz="3200" dirty="0" err="1" smtClean="0"/>
              <a:t>selling</a:t>
            </a:r>
            <a:r>
              <a:rPr lang="fr-FR" sz="3200" dirty="0" smtClean="0"/>
              <a:t>, production and value of </a:t>
            </a:r>
            <a:r>
              <a:rPr lang="fr-FR" sz="3200" dirty="0" err="1" smtClean="0"/>
              <a:t>currency</a:t>
            </a:r>
            <a:r>
              <a:rPr lang="fr-FR" sz="3200" dirty="0" smtClean="0"/>
              <a:t>  (</a:t>
            </a:r>
            <a:r>
              <a:rPr lang="fr-FR" sz="3200" dirty="0" smtClean="0">
                <a:hlinkClick r:id="rId2"/>
              </a:rPr>
              <a:t>www.quora.com</a:t>
            </a:r>
            <a:r>
              <a:rPr lang="fr-FR" sz="3200" dirty="0" smtClean="0"/>
              <a:t>).</a:t>
            </a:r>
          </a:p>
          <a:p>
            <a:r>
              <a:rPr lang="fr-FR" sz="3200" dirty="0" smtClean="0"/>
              <a:t>Finance and </a:t>
            </a:r>
            <a:r>
              <a:rPr lang="fr-FR" sz="3200" dirty="0" err="1" smtClean="0"/>
              <a:t>economics</a:t>
            </a:r>
            <a:r>
              <a:rPr lang="fr-FR" sz="3200" dirty="0" smtClean="0"/>
              <a:t> are </a:t>
            </a:r>
            <a:r>
              <a:rPr lang="fr-FR" sz="3200" dirty="0" err="1" smtClean="0"/>
              <a:t>interralated</a:t>
            </a:r>
            <a:r>
              <a:rPr lang="fr-FR" sz="3200" dirty="0" smtClean="0"/>
              <a:t> and </a:t>
            </a:r>
            <a:r>
              <a:rPr lang="fr-FR" sz="3200" dirty="0" err="1" smtClean="0"/>
              <a:t>inform</a:t>
            </a:r>
            <a:r>
              <a:rPr lang="fr-FR" sz="3200" dirty="0" smtClean="0"/>
              <a:t> and influence </a:t>
            </a:r>
            <a:r>
              <a:rPr lang="fr-FR" sz="3200" dirty="0" err="1" smtClean="0"/>
              <a:t>each</a:t>
            </a:r>
            <a:r>
              <a:rPr lang="fr-FR" sz="3200" dirty="0" smtClean="0"/>
              <a:t> </a:t>
            </a:r>
            <a:r>
              <a:rPr lang="fr-FR" sz="3200" dirty="0" err="1" smtClean="0"/>
              <a:t>other</a:t>
            </a:r>
            <a:r>
              <a:rPr lang="fr-FR" sz="3200" dirty="0" smtClean="0"/>
              <a:t> (investopedia.com).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828480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Significant</a:t>
            </a:r>
            <a:r>
              <a:rPr lang="fr-FR" dirty="0" smtClean="0"/>
              <a:t> </a:t>
            </a:r>
            <a:r>
              <a:rPr lang="fr-FR" dirty="0" err="1" smtClean="0"/>
              <a:t>Historical</a:t>
            </a:r>
            <a:r>
              <a:rPr lang="fr-FR" dirty="0" smtClean="0"/>
              <a:t> Events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fr-FR" sz="3600" b="1" dirty="0" smtClean="0"/>
          </a:p>
          <a:p>
            <a:r>
              <a:rPr lang="fr-FR" sz="4000" b="1" dirty="0" smtClean="0"/>
              <a:t>Wall Street Crash of 1929 </a:t>
            </a:r>
            <a:r>
              <a:rPr lang="fr-FR" sz="4000" dirty="0" smtClean="0"/>
              <a:t>– </a:t>
            </a:r>
            <a:r>
              <a:rPr lang="fr-FR" sz="4000" dirty="0" err="1" smtClean="0"/>
              <a:t>when</a:t>
            </a:r>
            <a:r>
              <a:rPr lang="fr-FR" sz="4000" dirty="0" smtClean="0"/>
              <a:t> </a:t>
            </a:r>
            <a:r>
              <a:rPr lang="fr-FR" sz="4000" dirty="0" err="1" smtClean="0"/>
              <a:t>share</a:t>
            </a:r>
            <a:r>
              <a:rPr lang="fr-FR" sz="4000" dirty="0" smtClean="0"/>
              <a:t> </a:t>
            </a:r>
            <a:r>
              <a:rPr lang="fr-FR" sz="4000" dirty="0" err="1" smtClean="0"/>
              <a:t>prices</a:t>
            </a:r>
            <a:r>
              <a:rPr lang="fr-FR" sz="4000" dirty="0" smtClean="0"/>
              <a:t> on the New York Stock Exchange </a:t>
            </a:r>
            <a:r>
              <a:rPr lang="fr-FR" sz="4000" dirty="0" err="1" smtClean="0"/>
              <a:t>collapsed</a:t>
            </a:r>
            <a:r>
              <a:rPr lang="fr-FR" sz="4000" dirty="0" smtClean="0"/>
              <a:t>. It </a:t>
            </a:r>
            <a:r>
              <a:rPr lang="fr-FR" sz="4000" dirty="0" err="1" smtClean="0"/>
              <a:t>followed</a:t>
            </a:r>
            <a:r>
              <a:rPr lang="fr-FR" sz="4000" dirty="0" smtClean="0"/>
              <a:t> the London Stock Exchange crash. It </a:t>
            </a:r>
            <a:r>
              <a:rPr lang="fr-FR" sz="4000" dirty="0" err="1" smtClean="0"/>
              <a:t>signalled</a:t>
            </a:r>
            <a:r>
              <a:rPr lang="fr-FR" sz="4000" dirty="0" smtClean="0"/>
              <a:t> the </a:t>
            </a:r>
            <a:r>
              <a:rPr lang="fr-FR" sz="4000" dirty="0" err="1" smtClean="0"/>
              <a:t>start</a:t>
            </a:r>
            <a:r>
              <a:rPr lang="fr-FR" sz="4000" dirty="0" smtClean="0"/>
              <a:t> of a 12 </a:t>
            </a:r>
            <a:r>
              <a:rPr lang="fr-FR" sz="4000" dirty="0" err="1" smtClean="0"/>
              <a:t>year</a:t>
            </a:r>
            <a:r>
              <a:rPr lang="fr-FR" sz="4000" dirty="0" smtClean="0"/>
              <a:t> </a:t>
            </a:r>
            <a:r>
              <a:rPr lang="fr-FR" sz="4000" dirty="0" err="1" smtClean="0"/>
              <a:t>depression</a:t>
            </a:r>
            <a:r>
              <a:rPr lang="fr-FR" sz="4000" dirty="0" smtClean="0"/>
              <a:t> </a:t>
            </a:r>
            <a:r>
              <a:rPr lang="fr-FR" sz="4000" dirty="0" err="1" smtClean="0"/>
              <a:t>which</a:t>
            </a:r>
            <a:r>
              <a:rPr lang="fr-FR" sz="4000" dirty="0" smtClean="0"/>
              <a:t> </a:t>
            </a:r>
            <a:r>
              <a:rPr lang="fr-FR" sz="4000" dirty="0" err="1" smtClean="0"/>
              <a:t>affected</a:t>
            </a:r>
            <a:r>
              <a:rPr lang="fr-FR" sz="4000" dirty="0" smtClean="0"/>
              <a:t> all western </a:t>
            </a:r>
            <a:r>
              <a:rPr lang="fr-FR" sz="4000" dirty="0" err="1" smtClean="0"/>
              <a:t>industrialised</a:t>
            </a:r>
            <a:r>
              <a:rPr lang="fr-FR" sz="4000" dirty="0" smtClean="0"/>
              <a:t> countries.</a:t>
            </a:r>
          </a:p>
        </p:txBody>
      </p:sp>
    </p:spTree>
    <p:extLst>
      <p:ext uri="{BB962C8B-B14F-4D97-AF65-F5344CB8AC3E}">
        <p14:creationId xmlns:p14="http://schemas.microsoft.com/office/powerpoint/2010/main" val="1877793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Significant</a:t>
            </a:r>
            <a:r>
              <a:rPr lang="fr-FR" dirty="0" smtClean="0"/>
              <a:t> </a:t>
            </a:r>
            <a:r>
              <a:rPr lang="fr-FR" dirty="0" err="1" smtClean="0"/>
              <a:t>historical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800" b="1" dirty="0"/>
              <a:t>The </a:t>
            </a:r>
            <a:r>
              <a:rPr lang="fr-FR" sz="4800" b="1" dirty="0" err="1"/>
              <a:t>Lehman</a:t>
            </a:r>
            <a:r>
              <a:rPr lang="fr-FR" sz="4800" b="1" dirty="0"/>
              <a:t> </a:t>
            </a:r>
            <a:r>
              <a:rPr lang="fr-FR" sz="4800" b="1" dirty="0" err="1"/>
              <a:t>Brothers</a:t>
            </a:r>
            <a:r>
              <a:rPr lang="fr-FR" sz="4800" b="1" dirty="0"/>
              <a:t> – 2008 crash</a:t>
            </a:r>
            <a:r>
              <a:rPr lang="fr-FR" sz="4800" dirty="0"/>
              <a:t> </a:t>
            </a:r>
            <a:endParaRPr lang="fr-FR" sz="4800" dirty="0" smtClean="0"/>
          </a:p>
          <a:p>
            <a:pPr marL="0" indent="0">
              <a:buNone/>
            </a:pPr>
            <a:r>
              <a:rPr lang="fr-FR" sz="4800" dirty="0" smtClean="0"/>
              <a:t>–  </a:t>
            </a:r>
            <a:r>
              <a:rPr lang="fr-FR" sz="4800" dirty="0"/>
              <a:t>an </a:t>
            </a:r>
            <a:r>
              <a:rPr lang="fr-FR" sz="4800" dirty="0" err="1"/>
              <a:t>investment</a:t>
            </a:r>
            <a:r>
              <a:rPr lang="fr-FR" sz="4800" dirty="0"/>
              <a:t> </a:t>
            </a:r>
            <a:r>
              <a:rPr lang="fr-FR" sz="4800" dirty="0" err="1"/>
              <a:t>bank</a:t>
            </a:r>
            <a:r>
              <a:rPr lang="fr-FR" sz="4800" dirty="0"/>
              <a:t> </a:t>
            </a:r>
            <a:r>
              <a:rPr lang="fr-FR" sz="4800" dirty="0" err="1"/>
              <a:t>that</a:t>
            </a:r>
            <a:r>
              <a:rPr lang="fr-FR" sz="4800" dirty="0"/>
              <a:t> </a:t>
            </a:r>
            <a:r>
              <a:rPr lang="fr-FR" sz="4800" dirty="0" err="1"/>
              <a:t>filed</a:t>
            </a:r>
            <a:r>
              <a:rPr lang="fr-FR" sz="4800" dirty="0"/>
              <a:t> for </a:t>
            </a:r>
            <a:r>
              <a:rPr lang="fr-FR" sz="4800" dirty="0" err="1"/>
              <a:t>bankruptcy</a:t>
            </a:r>
            <a:r>
              <a:rPr lang="fr-FR" sz="4800" dirty="0"/>
              <a:t> </a:t>
            </a:r>
            <a:r>
              <a:rPr lang="fr-FR" sz="4800" dirty="0" err="1"/>
              <a:t>following</a:t>
            </a:r>
            <a:r>
              <a:rPr lang="fr-FR" sz="4800" dirty="0"/>
              <a:t> a </a:t>
            </a:r>
            <a:r>
              <a:rPr lang="fr-FR" sz="4800" dirty="0" err="1"/>
              <a:t>mortgage</a:t>
            </a:r>
            <a:r>
              <a:rPr lang="fr-FR" sz="4800" dirty="0"/>
              <a:t> </a:t>
            </a:r>
            <a:r>
              <a:rPr lang="fr-FR" sz="4800" dirty="0" err="1"/>
              <a:t>induced</a:t>
            </a:r>
            <a:r>
              <a:rPr lang="fr-FR" sz="4800" dirty="0"/>
              <a:t> </a:t>
            </a:r>
            <a:r>
              <a:rPr lang="fr-FR" sz="4800" dirty="0" err="1"/>
              <a:t>financial</a:t>
            </a:r>
            <a:r>
              <a:rPr lang="fr-FR" sz="4800" dirty="0"/>
              <a:t> </a:t>
            </a:r>
            <a:r>
              <a:rPr lang="fr-FR" sz="4800" dirty="0" err="1"/>
              <a:t>crisis</a:t>
            </a:r>
            <a:r>
              <a:rPr lang="fr-FR" sz="4800" dirty="0"/>
              <a:t>. </a:t>
            </a:r>
            <a:endParaRPr lang="fr-FR" sz="4800" dirty="0" smtClean="0"/>
          </a:p>
          <a:p>
            <a:pPr marL="0" indent="0">
              <a:buNone/>
            </a:pPr>
            <a:endParaRPr lang="fr-FR" sz="4800" dirty="0"/>
          </a:p>
          <a:p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48693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learn</a:t>
            </a:r>
            <a:r>
              <a:rPr lang="fr-FR" dirty="0" smtClean="0"/>
              <a:t> more?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</a:t>
            </a:r>
            <a:r>
              <a:rPr lang="fr-FR" sz="3600" dirty="0" smtClean="0"/>
              <a:t>Watch the Ian King show on </a:t>
            </a:r>
            <a:r>
              <a:rPr lang="fr-FR" sz="3600" dirty="0" err="1" smtClean="0"/>
              <a:t>Skynews</a:t>
            </a:r>
            <a:r>
              <a:rPr lang="fr-FR" sz="3600" dirty="0" smtClean="0"/>
              <a:t> </a:t>
            </a:r>
          </a:p>
          <a:p>
            <a:r>
              <a:rPr lang="fr-FR" sz="3600" dirty="0" err="1" smtClean="0"/>
              <a:t>Listen</a:t>
            </a:r>
            <a:r>
              <a:rPr lang="fr-FR" sz="3600" dirty="0" smtClean="0"/>
              <a:t> to CNN news – business section</a:t>
            </a:r>
          </a:p>
          <a:p>
            <a:r>
              <a:rPr lang="fr-FR" sz="3600" dirty="0" smtClean="0"/>
              <a:t>Read ‘The </a:t>
            </a:r>
            <a:r>
              <a:rPr lang="fr-FR" sz="3600" dirty="0" err="1" smtClean="0"/>
              <a:t>Economist</a:t>
            </a:r>
            <a:r>
              <a:rPr lang="fr-FR" sz="3600" dirty="0" smtClean="0"/>
              <a:t>’ (UK) ‘Forbes’ (USA), Financial Times (ft.com)</a:t>
            </a:r>
          </a:p>
          <a:p>
            <a:r>
              <a:rPr lang="fr-FR" sz="3600" dirty="0" smtClean="0"/>
              <a:t>Access www.CNBC.com </a:t>
            </a:r>
          </a:p>
          <a:p>
            <a:r>
              <a:rPr lang="fr-FR" sz="3600" dirty="0" smtClean="0"/>
              <a:t>Access </a:t>
            </a:r>
            <a:r>
              <a:rPr lang="fr-FR" sz="3600" dirty="0" smtClean="0">
                <a:hlinkClick r:id="rId2"/>
              </a:rPr>
              <a:t>www.usatoday.com</a:t>
            </a:r>
            <a:r>
              <a:rPr lang="fr-FR" sz="3600" dirty="0" smtClean="0"/>
              <a:t> – money</a:t>
            </a:r>
          </a:p>
          <a:p>
            <a:r>
              <a:rPr lang="fr-FR" sz="3600" dirty="0" smtClean="0"/>
              <a:t>Access money.cnn.com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1237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learn</a:t>
            </a:r>
            <a:r>
              <a:rPr lang="fr-FR" dirty="0" smtClean="0"/>
              <a:t> more?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4000" dirty="0" smtClean="0">
                <a:hlinkClick r:id="rId2"/>
              </a:rPr>
              <a:t>www.easypacelearning.com</a:t>
            </a:r>
            <a:r>
              <a:rPr lang="fr-FR" sz="4000" dirty="0" smtClean="0"/>
              <a:t> – </a:t>
            </a:r>
            <a:r>
              <a:rPr lang="fr-FR" sz="4000" dirty="0" err="1" smtClean="0"/>
              <a:t>learning</a:t>
            </a:r>
            <a:r>
              <a:rPr lang="fr-FR" sz="4000" dirty="0" smtClean="0"/>
              <a:t> the key </a:t>
            </a:r>
            <a:r>
              <a:rPr lang="fr-FR" sz="4000" dirty="0" err="1" smtClean="0"/>
              <a:t>words</a:t>
            </a:r>
            <a:r>
              <a:rPr lang="fr-FR" sz="4000" dirty="0"/>
              <a:t> </a:t>
            </a:r>
            <a:r>
              <a:rPr lang="fr-FR" sz="4000" dirty="0" err="1" smtClean="0"/>
              <a:t>used</a:t>
            </a:r>
            <a:r>
              <a:rPr lang="fr-FR" sz="4000" dirty="0" smtClean="0"/>
              <a:t> in </a:t>
            </a:r>
            <a:r>
              <a:rPr lang="fr-FR" sz="4000" dirty="0" err="1" smtClean="0"/>
              <a:t>banking</a:t>
            </a:r>
            <a:r>
              <a:rPr lang="fr-FR" sz="4000" dirty="0" smtClean="0"/>
              <a:t>.</a:t>
            </a:r>
          </a:p>
          <a:p>
            <a:r>
              <a:rPr lang="fr-FR" sz="4000" dirty="0" smtClean="0"/>
              <a:t>Financeintheclassroom.org.</a:t>
            </a:r>
          </a:p>
          <a:p>
            <a:r>
              <a:rPr lang="fr-FR" sz="4000" dirty="0" smtClean="0"/>
              <a:t>Banking </a:t>
            </a:r>
            <a:r>
              <a:rPr lang="fr-FR" sz="4000" dirty="0" err="1" smtClean="0"/>
              <a:t>explained</a:t>
            </a:r>
            <a:r>
              <a:rPr lang="fr-FR" sz="4000" dirty="0" smtClean="0"/>
              <a:t> – money and </a:t>
            </a:r>
            <a:r>
              <a:rPr lang="fr-FR" sz="4000" dirty="0" err="1" smtClean="0"/>
              <a:t>credit</a:t>
            </a:r>
            <a:r>
              <a:rPr lang="fr-FR" sz="4000" dirty="0" smtClean="0"/>
              <a:t> – </a:t>
            </a:r>
            <a:r>
              <a:rPr lang="fr-FR" sz="4000" dirty="0" err="1" smtClean="0"/>
              <a:t>Youtube</a:t>
            </a:r>
            <a:endParaRPr lang="fr-FR" sz="4000" dirty="0" smtClean="0"/>
          </a:p>
          <a:p>
            <a:r>
              <a:rPr lang="fr-FR" sz="4000" dirty="0" err="1" smtClean="0"/>
              <a:t>Understanding</a:t>
            </a:r>
            <a:r>
              <a:rPr lang="fr-FR" sz="4000" dirty="0" smtClean="0"/>
              <a:t> </a:t>
            </a:r>
            <a:r>
              <a:rPr lang="fr-FR" sz="4000" dirty="0" err="1" smtClean="0"/>
              <a:t>economics</a:t>
            </a:r>
            <a:r>
              <a:rPr lang="fr-FR" sz="4000" dirty="0" smtClean="0"/>
              <a:t> </a:t>
            </a:r>
            <a:r>
              <a:rPr lang="fr-FR" sz="4000" dirty="0" err="1" smtClean="0"/>
              <a:t>asking</a:t>
            </a:r>
            <a:r>
              <a:rPr lang="fr-FR" sz="4000" dirty="0" smtClean="0"/>
              <a:t> the four </a:t>
            </a:r>
            <a:r>
              <a:rPr lang="fr-FR" sz="4000" dirty="0" err="1" smtClean="0"/>
              <a:t>rights</a:t>
            </a:r>
            <a:r>
              <a:rPr lang="fr-FR" sz="4000" dirty="0" smtClean="0"/>
              <a:t> questions - </a:t>
            </a:r>
            <a:r>
              <a:rPr lang="fr-FR" sz="4000" dirty="0" err="1" smtClean="0"/>
              <a:t>Youtube</a:t>
            </a:r>
            <a:endParaRPr lang="fr-FR" sz="4000" dirty="0" smtClean="0"/>
          </a:p>
          <a:p>
            <a:pPr marL="0" indent="0">
              <a:buNone/>
            </a:pPr>
            <a:endParaRPr lang="fr-FR" sz="4000" dirty="0" smtClean="0"/>
          </a:p>
        </p:txBody>
      </p:sp>
    </p:spTree>
    <p:extLst>
      <p:ext uri="{BB962C8B-B14F-4D97-AF65-F5344CB8AC3E}">
        <p14:creationId xmlns:p14="http://schemas.microsoft.com/office/powerpoint/2010/main" val="3886454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learn</a:t>
            </a:r>
            <a:r>
              <a:rPr lang="fr-FR" dirty="0" smtClean="0"/>
              <a:t> more?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FR" sz="12800" dirty="0"/>
              <a:t>The 2008 </a:t>
            </a:r>
            <a:r>
              <a:rPr lang="fr-FR" sz="12800" dirty="0" err="1"/>
              <a:t>financial</a:t>
            </a:r>
            <a:r>
              <a:rPr lang="fr-FR" sz="12800" dirty="0"/>
              <a:t> </a:t>
            </a:r>
            <a:r>
              <a:rPr lang="fr-FR" sz="12800" dirty="0" err="1"/>
              <a:t>crisis</a:t>
            </a:r>
            <a:r>
              <a:rPr lang="fr-FR" sz="12800" dirty="0"/>
              <a:t> crash course – </a:t>
            </a:r>
            <a:r>
              <a:rPr lang="fr-FR" sz="12800" dirty="0" err="1"/>
              <a:t>Youtube</a:t>
            </a:r>
            <a:endParaRPr lang="fr-FR" sz="12800" dirty="0"/>
          </a:p>
          <a:p>
            <a:r>
              <a:rPr lang="fr-FR" sz="12800" dirty="0"/>
              <a:t>The </a:t>
            </a:r>
            <a:r>
              <a:rPr lang="fr-FR" sz="12800" dirty="0" err="1"/>
              <a:t>bank</a:t>
            </a:r>
            <a:r>
              <a:rPr lang="fr-FR" sz="12800" dirty="0"/>
              <a:t> </a:t>
            </a:r>
            <a:r>
              <a:rPr lang="fr-FR" sz="12800" dirty="0" err="1"/>
              <a:t>that</a:t>
            </a:r>
            <a:r>
              <a:rPr lang="fr-FR" sz="12800" dirty="0"/>
              <a:t> </a:t>
            </a:r>
            <a:r>
              <a:rPr lang="fr-FR" sz="12800" dirty="0" err="1"/>
              <a:t>almost</a:t>
            </a:r>
            <a:r>
              <a:rPr lang="fr-FR" sz="12800" dirty="0"/>
              <a:t> </a:t>
            </a:r>
            <a:r>
              <a:rPr lang="fr-FR" sz="12800" dirty="0" err="1"/>
              <a:t>broke</a:t>
            </a:r>
            <a:r>
              <a:rPr lang="fr-FR" sz="12800" dirty="0"/>
              <a:t> </a:t>
            </a:r>
            <a:r>
              <a:rPr lang="fr-FR" sz="12800" dirty="0" err="1"/>
              <a:t>Britain</a:t>
            </a:r>
            <a:r>
              <a:rPr lang="fr-FR" sz="12800" dirty="0"/>
              <a:t> – </a:t>
            </a:r>
            <a:r>
              <a:rPr lang="fr-FR" sz="12800" dirty="0" err="1"/>
              <a:t>documentary</a:t>
            </a:r>
            <a:r>
              <a:rPr lang="fr-FR" sz="12800" dirty="0"/>
              <a:t> - </a:t>
            </a:r>
            <a:r>
              <a:rPr lang="fr-FR" sz="12800" dirty="0" err="1" smtClean="0"/>
              <a:t>Youtube</a:t>
            </a:r>
            <a:endParaRPr lang="fr-FR" sz="12800" dirty="0" smtClean="0"/>
          </a:p>
          <a:p>
            <a:r>
              <a:rPr lang="fr-FR" sz="12800" dirty="0"/>
              <a:t>Financial </a:t>
            </a:r>
            <a:r>
              <a:rPr lang="fr-FR" sz="12800" dirty="0" err="1"/>
              <a:t>crisis</a:t>
            </a:r>
            <a:r>
              <a:rPr lang="fr-FR" sz="12800" dirty="0"/>
              <a:t> 2008: How </a:t>
            </a:r>
            <a:r>
              <a:rPr lang="fr-FR" sz="12800" dirty="0" err="1"/>
              <a:t>Lehman</a:t>
            </a:r>
            <a:r>
              <a:rPr lang="fr-FR" sz="12800" dirty="0"/>
              <a:t> </a:t>
            </a:r>
            <a:r>
              <a:rPr lang="fr-FR" sz="12800" dirty="0" err="1"/>
              <a:t>Brothers</a:t>
            </a:r>
            <a:r>
              <a:rPr lang="fr-FR" sz="12800" dirty="0"/>
              <a:t> </a:t>
            </a:r>
            <a:r>
              <a:rPr lang="fr-FR" sz="12800" dirty="0" err="1"/>
              <a:t>helped</a:t>
            </a:r>
            <a:r>
              <a:rPr lang="fr-FR" sz="12800" dirty="0"/>
              <a:t> cause ‘the </a:t>
            </a:r>
            <a:r>
              <a:rPr lang="fr-FR" sz="12800" dirty="0" err="1"/>
              <a:t>worst</a:t>
            </a:r>
            <a:r>
              <a:rPr lang="fr-FR" sz="12800" dirty="0"/>
              <a:t> </a:t>
            </a:r>
            <a:r>
              <a:rPr lang="fr-FR" sz="12800" dirty="0" err="1"/>
              <a:t>financial</a:t>
            </a:r>
            <a:r>
              <a:rPr lang="fr-FR" sz="12800" dirty="0"/>
              <a:t> </a:t>
            </a:r>
            <a:r>
              <a:rPr lang="fr-FR" sz="12800" dirty="0" err="1"/>
              <a:t>crisis</a:t>
            </a:r>
            <a:r>
              <a:rPr lang="fr-FR" sz="12800" dirty="0"/>
              <a:t> in </a:t>
            </a:r>
            <a:r>
              <a:rPr lang="fr-FR" sz="12800" dirty="0" err="1"/>
              <a:t>history</a:t>
            </a:r>
            <a:r>
              <a:rPr lang="fr-FR" sz="12800" dirty="0"/>
              <a:t>’ (independent.co.uk – 12 </a:t>
            </a:r>
            <a:r>
              <a:rPr lang="fr-FR" sz="12800" dirty="0" err="1"/>
              <a:t>September</a:t>
            </a:r>
            <a:r>
              <a:rPr lang="fr-FR" sz="12800" dirty="0"/>
              <a:t> 2018).</a:t>
            </a:r>
          </a:p>
          <a:p>
            <a:r>
              <a:rPr lang="fr-FR" sz="12800" dirty="0" err="1"/>
              <a:t>Lehman</a:t>
            </a:r>
            <a:r>
              <a:rPr lang="fr-FR" sz="12800" dirty="0"/>
              <a:t> </a:t>
            </a:r>
            <a:r>
              <a:rPr lang="fr-FR" sz="12800" dirty="0" err="1"/>
              <a:t>Brothers</a:t>
            </a:r>
            <a:r>
              <a:rPr lang="fr-FR" sz="12800" dirty="0"/>
              <a:t> collapse: How the </a:t>
            </a:r>
            <a:r>
              <a:rPr lang="fr-FR" sz="12800" dirty="0" err="1"/>
              <a:t>worst</a:t>
            </a:r>
            <a:r>
              <a:rPr lang="fr-FR" sz="12800" dirty="0"/>
              <a:t> </a:t>
            </a:r>
            <a:r>
              <a:rPr lang="fr-FR" sz="12800" dirty="0" err="1"/>
              <a:t>economic</a:t>
            </a:r>
            <a:r>
              <a:rPr lang="fr-FR" sz="12800" dirty="0"/>
              <a:t> </a:t>
            </a:r>
            <a:r>
              <a:rPr lang="fr-FR" sz="12800" dirty="0" err="1"/>
              <a:t>crisis</a:t>
            </a:r>
            <a:r>
              <a:rPr lang="fr-FR" sz="12800" dirty="0"/>
              <a:t> in living memory </a:t>
            </a:r>
            <a:r>
              <a:rPr lang="fr-FR" sz="12800" dirty="0" err="1"/>
              <a:t>began</a:t>
            </a:r>
            <a:r>
              <a:rPr lang="fr-FR" sz="12800" dirty="0"/>
              <a:t> (telegraph.co.uk – 23 </a:t>
            </a:r>
            <a:r>
              <a:rPr lang="fr-FR" sz="12800" dirty="0" err="1"/>
              <a:t>December</a:t>
            </a:r>
            <a:r>
              <a:rPr lang="fr-FR" sz="12800" dirty="0"/>
              <a:t> 2008).</a:t>
            </a:r>
          </a:p>
          <a:p>
            <a:r>
              <a:rPr lang="fr-FR" sz="12800" dirty="0" err="1"/>
              <a:t>What</a:t>
            </a:r>
            <a:r>
              <a:rPr lang="fr-FR" sz="12800" dirty="0"/>
              <a:t> </a:t>
            </a:r>
            <a:r>
              <a:rPr lang="fr-FR" sz="12800" dirty="0" err="1"/>
              <a:t>caused</a:t>
            </a:r>
            <a:r>
              <a:rPr lang="fr-FR" sz="12800" dirty="0"/>
              <a:t> the collapse of the </a:t>
            </a:r>
            <a:r>
              <a:rPr lang="fr-FR" sz="12800" dirty="0" err="1"/>
              <a:t>Lehman</a:t>
            </a:r>
            <a:r>
              <a:rPr lang="fr-FR" sz="12800" dirty="0"/>
              <a:t> </a:t>
            </a:r>
            <a:r>
              <a:rPr lang="fr-FR" sz="12800" dirty="0" err="1"/>
              <a:t>Brothers</a:t>
            </a:r>
            <a:r>
              <a:rPr lang="fr-FR" sz="12800" dirty="0"/>
              <a:t>? </a:t>
            </a:r>
            <a:r>
              <a:rPr lang="fr-FR" sz="12800" dirty="0" err="1"/>
              <a:t>Foxbusiness</a:t>
            </a:r>
            <a:r>
              <a:rPr lang="fr-FR" sz="12800" dirty="0"/>
              <a:t> - </a:t>
            </a:r>
            <a:r>
              <a:rPr lang="fr-FR" sz="12800" dirty="0" err="1"/>
              <a:t>Youtube</a:t>
            </a:r>
            <a:endParaRPr lang="fr-FR" sz="12800" dirty="0"/>
          </a:p>
          <a:p>
            <a:endParaRPr lang="fr-FR" sz="12800" dirty="0"/>
          </a:p>
          <a:p>
            <a:pPr marL="0" indent="0">
              <a:buNone/>
            </a:pPr>
            <a:r>
              <a:rPr lang="fr-FR" sz="12800" dirty="0"/>
              <a:t>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8996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Mini </a:t>
            </a:r>
            <a:r>
              <a:rPr lang="fr-FR" dirty="0" err="1" smtClean="0"/>
              <a:t>Toeic</a:t>
            </a:r>
            <a:r>
              <a:rPr lang="fr-FR" dirty="0" smtClean="0"/>
              <a:t> Finance test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6000" dirty="0"/>
              <a:t>Group 110 - </a:t>
            </a:r>
            <a:r>
              <a:rPr lang="fr-FR" sz="6000" i="1" u="sng" dirty="0"/>
              <a:t>Tuesday </a:t>
            </a:r>
            <a:r>
              <a:rPr lang="fr-FR" sz="6000" i="1" u="sng" dirty="0" smtClean="0"/>
              <a:t>5th </a:t>
            </a:r>
            <a:r>
              <a:rPr lang="fr-FR" sz="6000" i="1" u="sng" dirty="0" err="1"/>
              <a:t>February</a:t>
            </a:r>
            <a:r>
              <a:rPr lang="fr-FR" sz="6000" i="1" u="sng" dirty="0"/>
              <a:t> 2019</a:t>
            </a:r>
          </a:p>
          <a:p>
            <a:r>
              <a:rPr lang="fr-FR" sz="6000" dirty="0"/>
              <a:t>Groups 104, 106 and 108 - </a:t>
            </a:r>
            <a:r>
              <a:rPr lang="fr-FR" sz="6000" i="1" u="sng" dirty="0"/>
              <a:t>Thursday </a:t>
            </a:r>
            <a:r>
              <a:rPr lang="fr-FR" sz="6000" i="1" u="sng" dirty="0" smtClean="0"/>
              <a:t>7th </a:t>
            </a:r>
            <a:r>
              <a:rPr lang="fr-FR" sz="6000" i="1" u="sng" dirty="0" err="1"/>
              <a:t>February</a:t>
            </a:r>
            <a:r>
              <a:rPr lang="fr-FR" sz="6000" i="1" u="sng" dirty="0"/>
              <a:t> 2019 </a:t>
            </a:r>
          </a:p>
          <a:p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953607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Lesson</a:t>
            </a:r>
            <a:r>
              <a:rPr lang="fr-FR" dirty="0" smtClean="0"/>
              <a:t> Objectives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sz="4400" dirty="0" smtClean="0"/>
              <a:t>To </a:t>
            </a:r>
            <a:r>
              <a:rPr lang="fr-FR" sz="4400" dirty="0" err="1" smtClean="0"/>
              <a:t>expand</a:t>
            </a:r>
            <a:r>
              <a:rPr lang="fr-FR" sz="4400" dirty="0" smtClean="0"/>
              <a:t> </a:t>
            </a:r>
            <a:r>
              <a:rPr lang="fr-FR" sz="4400" dirty="0" err="1" smtClean="0"/>
              <a:t>your</a:t>
            </a:r>
            <a:r>
              <a:rPr lang="fr-FR" sz="4400" dirty="0" smtClean="0"/>
              <a:t> </a:t>
            </a:r>
            <a:r>
              <a:rPr lang="fr-FR" sz="4400" dirty="0" err="1" smtClean="0"/>
              <a:t>vocabulary</a:t>
            </a:r>
            <a:endParaRPr lang="fr-FR" sz="4400" dirty="0" smtClean="0"/>
          </a:p>
          <a:p>
            <a:r>
              <a:rPr lang="fr-FR" sz="4400" dirty="0" smtClean="0"/>
              <a:t>To </a:t>
            </a:r>
            <a:r>
              <a:rPr lang="fr-FR" sz="4400" dirty="0" err="1" smtClean="0"/>
              <a:t>advance</a:t>
            </a:r>
            <a:r>
              <a:rPr lang="fr-FR" sz="4400" dirty="0" smtClean="0"/>
              <a:t> </a:t>
            </a:r>
            <a:r>
              <a:rPr lang="fr-FR" sz="4400" dirty="0" err="1" smtClean="0"/>
              <a:t>your</a:t>
            </a:r>
            <a:r>
              <a:rPr lang="fr-FR" sz="4400" dirty="0" smtClean="0"/>
              <a:t> </a:t>
            </a:r>
            <a:r>
              <a:rPr lang="fr-FR" sz="4400" dirty="0" err="1" smtClean="0"/>
              <a:t>listening</a:t>
            </a:r>
            <a:r>
              <a:rPr lang="fr-FR" sz="4400" dirty="0" smtClean="0"/>
              <a:t> </a:t>
            </a:r>
            <a:r>
              <a:rPr lang="fr-FR" sz="4400" dirty="0" err="1" smtClean="0"/>
              <a:t>skills</a:t>
            </a:r>
            <a:endParaRPr lang="fr-FR" sz="4400" dirty="0" smtClean="0"/>
          </a:p>
          <a:p>
            <a:r>
              <a:rPr lang="fr-FR" sz="4400" dirty="0" smtClean="0"/>
              <a:t>To </a:t>
            </a:r>
            <a:r>
              <a:rPr lang="fr-FR" sz="4400" dirty="0" err="1" smtClean="0"/>
              <a:t>advance</a:t>
            </a:r>
            <a:r>
              <a:rPr lang="fr-FR" sz="4400" dirty="0" smtClean="0"/>
              <a:t> </a:t>
            </a:r>
            <a:r>
              <a:rPr lang="fr-FR" sz="4400" dirty="0" err="1" smtClean="0"/>
              <a:t>your</a:t>
            </a:r>
            <a:r>
              <a:rPr lang="fr-FR" sz="4400" dirty="0" smtClean="0"/>
              <a:t> </a:t>
            </a:r>
            <a:r>
              <a:rPr lang="fr-FR" sz="4400" dirty="0" err="1" smtClean="0"/>
              <a:t>reading</a:t>
            </a:r>
            <a:r>
              <a:rPr lang="fr-FR" sz="4400" dirty="0" smtClean="0"/>
              <a:t> </a:t>
            </a:r>
            <a:r>
              <a:rPr lang="fr-FR" sz="4400" dirty="0" err="1" smtClean="0"/>
              <a:t>skills</a:t>
            </a:r>
            <a:endParaRPr lang="fr-FR" sz="4400" dirty="0" smtClean="0"/>
          </a:p>
          <a:p>
            <a:r>
              <a:rPr lang="fr-FR" sz="4400" dirty="0" smtClean="0"/>
              <a:t>To </a:t>
            </a:r>
            <a:r>
              <a:rPr lang="fr-FR" sz="4400" dirty="0" err="1" smtClean="0"/>
              <a:t>prepare</a:t>
            </a:r>
            <a:r>
              <a:rPr lang="fr-FR" sz="4400" dirty="0" smtClean="0"/>
              <a:t> </a:t>
            </a:r>
            <a:r>
              <a:rPr lang="fr-FR" sz="4400" dirty="0" err="1" smtClean="0"/>
              <a:t>you</a:t>
            </a:r>
            <a:r>
              <a:rPr lang="fr-FR" sz="4400" dirty="0" smtClean="0"/>
              <a:t> for the </a:t>
            </a:r>
            <a:r>
              <a:rPr lang="fr-FR" sz="4400" dirty="0" err="1" smtClean="0"/>
              <a:t>workplace</a:t>
            </a:r>
            <a:endParaRPr lang="fr-FR" sz="44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165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participation </a:t>
            </a:r>
            <a:r>
              <a:rPr lang="fr-FR" dirty="0" err="1" smtClean="0"/>
              <a:t>assessment</a:t>
            </a:r>
            <a:r>
              <a:rPr lang="fr-FR" dirty="0" smtClean="0"/>
              <a:t> – </a:t>
            </a:r>
            <a:r>
              <a:rPr lang="fr-FR" dirty="0" err="1" smtClean="0"/>
              <a:t>Homework</a:t>
            </a:r>
            <a:r>
              <a:rPr lang="fr-FR" dirty="0" smtClean="0"/>
              <a:t> </a:t>
            </a:r>
            <a:r>
              <a:rPr lang="fr-FR" dirty="0" err="1" smtClean="0"/>
              <a:t>Semester</a:t>
            </a:r>
            <a:r>
              <a:rPr lang="fr-FR" dirty="0" smtClean="0"/>
              <a:t>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Complete all </a:t>
            </a:r>
            <a:r>
              <a:rPr lang="fr-FR" sz="4000" i="1" u="sng" dirty="0" smtClean="0"/>
              <a:t>four</a:t>
            </a:r>
            <a:r>
              <a:rPr lang="fr-FR" sz="4000" dirty="0" smtClean="0"/>
              <a:t> of the TOEIC </a:t>
            </a:r>
            <a:r>
              <a:rPr lang="fr-FR" sz="4000" dirty="0" err="1" smtClean="0"/>
              <a:t>worksheets</a:t>
            </a:r>
            <a:r>
              <a:rPr lang="fr-FR" sz="4000" dirty="0" smtClean="0"/>
              <a:t> on finance.</a:t>
            </a:r>
          </a:p>
          <a:p>
            <a:r>
              <a:rPr lang="fr-FR" sz="4000" dirty="0" err="1" smtClean="0"/>
              <a:t>Please</a:t>
            </a:r>
            <a:r>
              <a:rPr lang="fr-FR" sz="4000" dirty="0" smtClean="0"/>
              <a:t> </a:t>
            </a:r>
            <a:r>
              <a:rPr lang="fr-FR" sz="4000" dirty="0" err="1" smtClean="0"/>
              <a:t>give</a:t>
            </a:r>
            <a:r>
              <a:rPr lang="fr-FR" sz="4000" dirty="0" smtClean="0"/>
              <a:t> </a:t>
            </a:r>
            <a:r>
              <a:rPr lang="fr-FR" sz="4000" dirty="0" err="1" smtClean="0"/>
              <a:t>your</a:t>
            </a:r>
            <a:r>
              <a:rPr lang="fr-FR" sz="4000" dirty="0" smtClean="0"/>
              <a:t> </a:t>
            </a:r>
            <a:r>
              <a:rPr lang="fr-FR" sz="4000" dirty="0" err="1" smtClean="0"/>
              <a:t>work</a:t>
            </a:r>
            <a:r>
              <a:rPr lang="fr-FR" sz="4000" dirty="0" smtClean="0"/>
              <a:t> to me by:</a:t>
            </a:r>
            <a:endParaRPr lang="fr-FR" sz="4000" dirty="0"/>
          </a:p>
          <a:p>
            <a:r>
              <a:rPr lang="fr-FR" sz="4000" dirty="0" smtClean="0"/>
              <a:t>Group 110 - </a:t>
            </a:r>
            <a:r>
              <a:rPr lang="fr-FR" sz="4000" i="1" u="sng" dirty="0" smtClean="0"/>
              <a:t>Tuesday 19th </a:t>
            </a:r>
            <a:r>
              <a:rPr lang="fr-FR" sz="4000" i="1" u="sng" dirty="0" err="1" smtClean="0"/>
              <a:t>February</a:t>
            </a:r>
            <a:r>
              <a:rPr lang="fr-FR" sz="4000" i="1" u="sng" dirty="0" smtClean="0"/>
              <a:t> 2019</a:t>
            </a:r>
          </a:p>
          <a:p>
            <a:r>
              <a:rPr lang="fr-FR" sz="4000" dirty="0" smtClean="0"/>
              <a:t>Groups 104, 106 and 108 - </a:t>
            </a:r>
            <a:r>
              <a:rPr lang="fr-FR" sz="4000" i="1" u="sng" dirty="0" smtClean="0"/>
              <a:t>Thursday 21st </a:t>
            </a:r>
            <a:r>
              <a:rPr lang="fr-FR" sz="4000" i="1" u="sng" dirty="0" err="1" smtClean="0"/>
              <a:t>February</a:t>
            </a:r>
            <a:r>
              <a:rPr lang="fr-FR" sz="4000" i="1" u="sng" dirty="0" smtClean="0"/>
              <a:t> 2019 </a:t>
            </a:r>
            <a:endParaRPr lang="fr-FR" sz="4000" i="1" u="sng" dirty="0"/>
          </a:p>
        </p:txBody>
      </p:sp>
    </p:spTree>
    <p:extLst>
      <p:ext uri="{BB962C8B-B14F-4D97-AF65-F5344CB8AC3E}">
        <p14:creationId xmlns:p14="http://schemas.microsoft.com/office/powerpoint/2010/main" val="1349623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Areas of finance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study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ECONOMICS</a:t>
            </a:r>
          </a:p>
          <a:p>
            <a:r>
              <a:rPr lang="fr-FR" sz="3200" b="1" dirty="0" smtClean="0"/>
              <a:t>TOEIC</a:t>
            </a:r>
            <a:r>
              <a:rPr lang="fr-FR" sz="3200" dirty="0" smtClean="0"/>
              <a:t> Finance areas:</a:t>
            </a:r>
          </a:p>
          <a:p>
            <a:r>
              <a:rPr lang="fr-FR" sz="3200" dirty="0" smtClean="0"/>
              <a:t>At </a:t>
            </a:r>
            <a:r>
              <a:rPr lang="fr-FR" sz="3200" dirty="0"/>
              <a:t>the </a:t>
            </a:r>
            <a:r>
              <a:rPr lang="fr-FR" sz="3200" dirty="0" err="1" smtClean="0"/>
              <a:t>bank</a:t>
            </a:r>
            <a:r>
              <a:rPr lang="fr-FR" sz="3200" dirty="0" smtClean="0"/>
              <a:t> – à la banque</a:t>
            </a:r>
            <a:endParaRPr lang="fr-FR" sz="3200" dirty="0"/>
          </a:p>
          <a:p>
            <a:r>
              <a:rPr lang="fr-FR" sz="3200" dirty="0" err="1" smtClean="0"/>
              <a:t>Investments</a:t>
            </a:r>
            <a:r>
              <a:rPr lang="fr-FR" sz="3200" dirty="0" smtClean="0"/>
              <a:t> – les investissements</a:t>
            </a:r>
            <a:endParaRPr lang="fr-FR" sz="3200" dirty="0"/>
          </a:p>
          <a:p>
            <a:r>
              <a:rPr lang="fr-FR" sz="3200" dirty="0" err="1" smtClean="0"/>
              <a:t>Budgeting</a:t>
            </a:r>
            <a:r>
              <a:rPr lang="fr-FR" sz="3200" dirty="0" smtClean="0"/>
              <a:t> – préparer un budget</a:t>
            </a:r>
            <a:endParaRPr lang="fr-FR" sz="3200" dirty="0"/>
          </a:p>
          <a:p>
            <a:r>
              <a:rPr lang="fr-FR" sz="3200" dirty="0" err="1"/>
              <a:t>Accounts</a:t>
            </a:r>
            <a:r>
              <a:rPr lang="fr-FR" sz="3200" dirty="0"/>
              <a:t> and </a:t>
            </a:r>
            <a:r>
              <a:rPr lang="fr-FR" sz="3200" dirty="0" smtClean="0"/>
              <a:t>taxes – la comptabilité et les </a:t>
            </a:r>
            <a:r>
              <a:rPr lang="fr-FR" sz="3200" dirty="0" err="1" smtClean="0"/>
              <a:t>impôrts</a:t>
            </a:r>
            <a:endParaRPr lang="fr-FR" sz="3200" dirty="0"/>
          </a:p>
          <a:p>
            <a:pPr marL="0" indent="0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72729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TOEIC </a:t>
            </a:r>
            <a:r>
              <a:rPr lang="fr-FR" dirty="0" err="1" smtClean="0"/>
              <a:t>PrepARATION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Over the </a:t>
            </a:r>
            <a:r>
              <a:rPr lang="fr-FR" sz="2800" dirty="0" err="1" smtClean="0"/>
              <a:t>next</a:t>
            </a:r>
            <a:r>
              <a:rPr lang="fr-FR" sz="2800" dirty="0" smtClean="0"/>
              <a:t> four </a:t>
            </a:r>
            <a:r>
              <a:rPr lang="fr-FR" sz="2800" dirty="0" err="1" smtClean="0"/>
              <a:t>weeks</a:t>
            </a:r>
            <a:r>
              <a:rPr lang="fr-FR" sz="2800" dirty="0" smtClean="0"/>
              <a:t>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will</a:t>
            </a:r>
            <a:r>
              <a:rPr lang="fr-FR" sz="2800" dirty="0" smtClean="0"/>
              <a:t> have the </a:t>
            </a:r>
            <a:r>
              <a:rPr lang="fr-FR" sz="2800" dirty="0" err="1" smtClean="0"/>
              <a:t>opportunity</a:t>
            </a:r>
            <a:r>
              <a:rPr lang="fr-FR" sz="2800" dirty="0" smtClean="0"/>
              <a:t> to:</a:t>
            </a:r>
          </a:p>
          <a:p>
            <a:pPr marL="0" indent="0">
              <a:buNone/>
            </a:pPr>
            <a:endParaRPr lang="fr-FR" sz="2800" dirty="0" smtClean="0"/>
          </a:p>
          <a:p>
            <a:r>
              <a:rPr lang="fr-FR" sz="2800" dirty="0" smtClean="0"/>
              <a:t>1. </a:t>
            </a:r>
            <a:r>
              <a:rPr lang="fr-FR" sz="2800" dirty="0" err="1" smtClean="0"/>
              <a:t>Learn</a:t>
            </a:r>
            <a:r>
              <a:rPr lang="fr-FR" sz="2800" dirty="0" smtClean="0"/>
              <a:t> TOEIC </a:t>
            </a:r>
            <a:r>
              <a:rPr lang="fr-FR" sz="2800" dirty="0" err="1" smtClean="0"/>
              <a:t>Vocabulary</a:t>
            </a:r>
            <a:r>
              <a:rPr lang="fr-FR" sz="2800" dirty="0" smtClean="0"/>
              <a:t> on finance</a:t>
            </a:r>
          </a:p>
          <a:p>
            <a:r>
              <a:rPr lang="fr-FR" sz="2800" dirty="0" smtClean="0"/>
              <a:t>2. Complete </a:t>
            </a:r>
            <a:r>
              <a:rPr lang="fr-FR" sz="2800" dirty="0" err="1" smtClean="0"/>
              <a:t>reading</a:t>
            </a:r>
            <a:r>
              <a:rPr lang="fr-FR" sz="2800" dirty="0" smtClean="0"/>
              <a:t>, </a:t>
            </a:r>
            <a:r>
              <a:rPr lang="fr-FR" sz="2800" dirty="0" err="1" smtClean="0"/>
              <a:t>listening</a:t>
            </a:r>
            <a:r>
              <a:rPr lang="fr-FR" sz="2800" dirty="0" smtClean="0"/>
              <a:t> and </a:t>
            </a:r>
            <a:r>
              <a:rPr lang="fr-FR" sz="2800" dirty="0" err="1" smtClean="0"/>
              <a:t>writing</a:t>
            </a:r>
            <a:r>
              <a:rPr lang="fr-FR" sz="2800" dirty="0" smtClean="0"/>
              <a:t> </a:t>
            </a:r>
            <a:r>
              <a:rPr lang="fr-FR" sz="2800" dirty="0" err="1" smtClean="0"/>
              <a:t>exercises</a:t>
            </a:r>
            <a:endParaRPr lang="fr-FR" sz="2800" dirty="0" smtClean="0"/>
          </a:p>
          <a:p>
            <a:r>
              <a:rPr lang="fr-FR" sz="2800" dirty="0" smtClean="0"/>
              <a:t>3. </a:t>
            </a:r>
            <a:r>
              <a:rPr lang="fr-FR" sz="2800" dirty="0" err="1" smtClean="0"/>
              <a:t>Participate</a:t>
            </a:r>
            <a:r>
              <a:rPr lang="fr-FR" sz="2800" dirty="0" smtClean="0"/>
              <a:t> in a mini TOEIC Test (</a:t>
            </a:r>
            <a:r>
              <a:rPr lang="fr-FR" sz="2800" dirty="0" err="1" smtClean="0"/>
              <a:t>week</a:t>
            </a:r>
            <a:r>
              <a:rPr lang="fr-FR" sz="2800" dirty="0" smtClean="0"/>
              <a:t> 4)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</a:t>
            </a:r>
            <a:r>
              <a:rPr lang="fr-FR" sz="2800" dirty="0" err="1" smtClean="0"/>
              <a:t>Reminder</a:t>
            </a:r>
            <a:r>
              <a:rPr lang="fr-FR" sz="2800" dirty="0" smtClean="0"/>
              <a:t>: </a:t>
            </a:r>
            <a:r>
              <a:rPr lang="fr-FR" sz="2800" dirty="0" err="1" smtClean="0"/>
              <a:t>your</a:t>
            </a:r>
            <a:r>
              <a:rPr lang="fr-FR" sz="2800" dirty="0" smtClean="0"/>
              <a:t> participation in </a:t>
            </a:r>
            <a:r>
              <a:rPr lang="fr-FR" sz="2800" dirty="0" err="1" smtClean="0"/>
              <a:t>this</a:t>
            </a:r>
            <a:r>
              <a:rPr lang="fr-FR" sz="2800" dirty="0" smtClean="0"/>
              <a:t> course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continually</a:t>
            </a:r>
            <a:r>
              <a:rPr lang="fr-FR" sz="2800" dirty="0" smtClean="0"/>
              <a:t> </a:t>
            </a:r>
            <a:r>
              <a:rPr lang="fr-FR" sz="2800" dirty="0" err="1" smtClean="0"/>
              <a:t>assessed</a:t>
            </a:r>
            <a:r>
              <a:rPr lang="fr-FR" sz="2800" dirty="0" smtClean="0"/>
              <a:t>. </a:t>
            </a:r>
            <a:r>
              <a:rPr lang="fr-FR" sz="2800" dirty="0" err="1" smtClean="0"/>
              <a:t>Please</a:t>
            </a:r>
            <a:r>
              <a:rPr lang="fr-FR" sz="2800" dirty="0" smtClean="0"/>
              <a:t> </a:t>
            </a:r>
            <a:r>
              <a:rPr lang="fr-FR" sz="2800" dirty="0" err="1" smtClean="0"/>
              <a:t>read</a:t>
            </a:r>
            <a:r>
              <a:rPr lang="fr-FR" sz="2800" dirty="0"/>
              <a:t> </a:t>
            </a:r>
            <a:r>
              <a:rPr lang="fr-FR" sz="2800" dirty="0" smtClean="0"/>
              <a:t>the syllabus on AREL for </a:t>
            </a:r>
            <a:r>
              <a:rPr lang="fr-FR" sz="2800" dirty="0" err="1" smtClean="0"/>
              <a:t>further</a:t>
            </a:r>
            <a:r>
              <a:rPr lang="fr-FR" sz="2800" dirty="0" smtClean="0"/>
              <a:t> </a:t>
            </a:r>
            <a:r>
              <a:rPr lang="fr-FR" sz="2800" dirty="0" err="1" smtClean="0"/>
              <a:t>details</a:t>
            </a:r>
            <a:r>
              <a:rPr lang="fr-FR" sz="2800" dirty="0"/>
              <a:t>.</a:t>
            </a:r>
            <a:endParaRPr lang="fr-FR" sz="2800" dirty="0" smtClean="0"/>
          </a:p>
          <a:p>
            <a:endParaRPr lang="fr-FR" sz="2800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599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Definitions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dirty="0" err="1" smtClean="0"/>
              <a:t>Economics</a:t>
            </a:r>
            <a:r>
              <a:rPr lang="fr-FR" sz="3600" dirty="0" smtClean="0"/>
              <a:t> – </a:t>
            </a:r>
            <a:r>
              <a:rPr lang="fr-FR" sz="3600" dirty="0" err="1" smtClean="0"/>
              <a:t>is</a:t>
            </a:r>
            <a:r>
              <a:rPr lang="fr-FR" sz="3600" dirty="0" smtClean="0"/>
              <a:t> the social science </a:t>
            </a:r>
            <a:r>
              <a:rPr lang="fr-FR" sz="3600" dirty="0" err="1" smtClean="0"/>
              <a:t>concerned</a:t>
            </a:r>
            <a:r>
              <a:rPr lang="fr-FR" sz="3600" dirty="0" smtClean="0"/>
              <a:t> </a:t>
            </a:r>
            <a:r>
              <a:rPr lang="fr-FR" sz="3600" dirty="0" err="1" smtClean="0"/>
              <a:t>with</a:t>
            </a:r>
            <a:r>
              <a:rPr lang="fr-FR" sz="3600" dirty="0" smtClean="0"/>
              <a:t> the production, distribution and </a:t>
            </a:r>
            <a:r>
              <a:rPr lang="fr-FR" sz="3600" dirty="0" err="1" smtClean="0"/>
              <a:t>consumption</a:t>
            </a:r>
            <a:r>
              <a:rPr lang="fr-FR" sz="3600" dirty="0" smtClean="0"/>
              <a:t> of </a:t>
            </a:r>
            <a:r>
              <a:rPr lang="fr-FR" sz="3600" dirty="0" err="1" smtClean="0"/>
              <a:t>goods</a:t>
            </a:r>
            <a:r>
              <a:rPr lang="fr-FR" sz="3600" dirty="0" smtClean="0"/>
              <a:t> and services. It </a:t>
            </a:r>
            <a:r>
              <a:rPr lang="fr-FR" sz="3600" dirty="0" err="1" smtClean="0"/>
              <a:t>studies</a:t>
            </a:r>
            <a:r>
              <a:rPr lang="fr-FR" sz="3600" dirty="0" smtClean="0"/>
              <a:t> how </a:t>
            </a:r>
            <a:r>
              <a:rPr lang="fr-FR" sz="3600" dirty="0" err="1" smtClean="0"/>
              <a:t>individuals</a:t>
            </a:r>
            <a:r>
              <a:rPr lang="fr-FR" sz="3600" dirty="0" smtClean="0"/>
              <a:t>, businesses, </a:t>
            </a:r>
            <a:r>
              <a:rPr lang="fr-FR" sz="3600" dirty="0" err="1" smtClean="0"/>
              <a:t>governments</a:t>
            </a:r>
            <a:r>
              <a:rPr lang="fr-FR" sz="3600" dirty="0" smtClean="0"/>
              <a:t> and nations </a:t>
            </a:r>
            <a:r>
              <a:rPr lang="fr-FR" sz="3600" dirty="0" err="1" smtClean="0"/>
              <a:t>make</a:t>
            </a:r>
            <a:r>
              <a:rPr lang="fr-FR" sz="3600" dirty="0" smtClean="0"/>
              <a:t> </a:t>
            </a:r>
            <a:r>
              <a:rPr lang="fr-FR" sz="3600" dirty="0" err="1" smtClean="0"/>
              <a:t>choices</a:t>
            </a:r>
            <a:r>
              <a:rPr lang="fr-FR" sz="3600" dirty="0" smtClean="0"/>
              <a:t> on </a:t>
            </a:r>
            <a:r>
              <a:rPr lang="fr-FR" sz="3600" dirty="0" err="1" smtClean="0"/>
              <a:t>allocating</a:t>
            </a:r>
            <a:r>
              <a:rPr lang="fr-FR" sz="3600" dirty="0" smtClean="0"/>
              <a:t> </a:t>
            </a:r>
            <a:r>
              <a:rPr lang="fr-FR" sz="3600" dirty="0" err="1" smtClean="0"/>
              <a:t>resources</a:t>
            </a:r>
            <a:r>
              <a:rPr lang="fr-FR" sz="3600" dirty="0" smtClean="0"/>
              <a:t> to </a:t>
            </a:r>
            <a:r>
              <a:rPr lang="fr-FR" sz="3600" dirty="0" err="1" smtClean="0"/>
              <a:t>satisfy</a:t>
            </a:r>
            <a:r>
              <a:rPr lang="fr-FR" sz="3600" dirty="0" smtClean="0"/>
              <a:t> </a:t>
            </a:r>
            <a:r>
              <a:rPr lang="fr-FR" sz="3600" dirty="0" err="1" smtClean="0"/>
              <a:t>their</a:t>
            </a:r>
            <a:r>
              <a:rPr lang="fr-FR" sz="3600" dirty="0" smtClean="0"/>
              <a:t> </a:t>
            </a:r>
            <a:r>
              <a:rPr lang="fr-FR" sz="3600" dirty="0" err="1" smtClean="0"/>
              <a:t>wants</a:t>
            </a:r>
            <a:r>
              <a:rPr lang="fr-FR" sz="3600" dirty="0" smtClean="0"/>
              <a:t> and </a:t>
            </a:r>
            <a:r>
              <a:rPr lang="fr-FR" sz="3600" dirty="0" err="1" smtClean="0"/>
              <a:t>needs</a:t>
            </a:r>
            <a:r>
              <a:rPr lang="fr-FR" sz="3600" dirty="0" smtClean="0"/>
              <a:t>. It tries to </a:t>
            </a:r>
            <a:r>
              <a:rPr lang="fr-FR" sz="3600" dirty="0" err="1" smtClean="0"/>
              <a:t>determine</a:t>
            </a:r>
            <a:r>
              <a:rPr lang="fr-FR" sz="3600" dirty="0" smtClean="0"/>
              <a:t> how </a:t>
            </a:r>
            <a:r>
              <a:rPr lang="fr-FR" sz="3600" dirty="0" err="1" smtClean="0"/>
              <a:t>these</a:t>
            </a:r>
            <a:r>
              <a:rPr lang="fr-FR" sz="3600" dirty="0" smtClean="0"/>
              <a:t> groups </a:t>
            </a:r>
            <a:r>
              <a:rPr lang="fr-FR" sz="3600" dirty="0" err="1" smtClean="0"/>
              <a:t>should</a:t>
            </a:r>
            <a:r>
              <a:rPr lang="fr-FR" sz="3600" dirty="0" smtClean="0"/>
              <a:t> </a:t>
            </a:r>
            <a:r>
              <a:rPr lang="fr-FR" sz="3600" dirty="0" err="1" smtClean="0"/>
              <a:t>organize</a:t>
            </a:r>
            <a:r>
              <a:rPr lang="fr-FR" sz="3600" dirty="0" smtClean="0"/>
              <a:t> and </a:t>
            </a:r>
            <a:r>
              <a:rPr lang="fr-FR" sz="3600" dirty="0" err="1" smtClean="0"/>
              <a:t>coordinate</a:t>
            </a:r>
            <a:r>
              <a:rPr lang="fr-FR" sz="3600" dirty="0" smtClean="0"/>
              <a:t> efforts to </a:t>
            </a:r>
            <a:r>
              <a:rPr lang="fr-FR" sz="3600" dirty="0" err="1" smtClean="0"/>
              <a:t>achieve</a:t>
            </a:r>
            <a:r>
              <a:rPr lang="fr-FR" sz="3600" dirty="0" smtClean="0"/>
              <a:t> maximum output (investopedia.com).</a:t>
            </a:r>
          </a:p>
          <a:p>
            <a:pPr marL="0" indent="0">
              <a:buNone/>
            </a:pPr>
            <a:endParaRPr lang="fr-FR" sz="3600" dirty="0" smtClean="0"/>
          </a:p>
          <a:p>
            <a:endParaRPr 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1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economics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dirty="0" err="1" smtClean="0"/>
              <a:t>Understanding</a:t>
            </a:r>
            <a:r>
              <a:rPr lang="fr-FR" sz="4400" dirty="0" smtClean="0"/>
              <a:t> </a:t>
            </a:r>
            <a:r>
              <a:rPr lang="fr-FR" sz="4400" dirty="0" err="1" smtClean="0"/>
              <a:t>Economics</a:t>
            </a:r>
            <a:r>
              <a:rPr lang="fr-FR" sz="4400" dirty="0" smtClean="0"/>
              <a:t> 1. </a:t>
            </a:r>
            <a:r>
              <a:rPr lang="fr-FR" sz="4400" dirty="0" err="1" smtClean="0"/>
              <a:t>Asking</a:t>
            </a:r>
            <a:r>
              <a:rPr lang="fr-FR" sz="4400" dirty="0" smtClean="0"/>
              <a:t> the four (right) questions  - </a:t>
            </a:r>
            <a:r>
              <a:rPr lang="fr-FR" sz="4400" dirty="0" err="1" smtClean="0"/>
              <a:t>Youtube</a:t>
            </a:r>
            <a:r>
              <a:rPr lang="fr-FR" sz="4400" dirty="0" smtClean="0"/>
              <a:t> – Henry George </a:t>
            </a:r>
            <a:r>
              <a:rPr lang="fr-FR" sz="4400" dirty="0" err="1"/>
              <a:t>S</a:t>
            </a:r>
            <a:r>
              <a:rPr lang="fr-FR" sz="4400" dirty="0" err="1" smtClean="0"/>
              <a:t>chool</a:t>
            </a:r>
            <a:r>
              <a:rPr lang="fr-FR" sz="4400" dirty="0" smtClean="0"/>
              <a:t> of Social Science.</a:t>
            </a:r>
          </a:p>
          <a:p>
            <a:r>
              <a:rPr lang="fr-FR" sz="4400" dirty="0" err="1" smtClean="0"/>
              <a:t>Economic</a:t>
            </a:r>
            <a:r>
              <a:rPr lang="fr-FR" sz="4400" dirty="0" smtClean="0"/>
              <a:t> </a:t>
            </a:r>
            <a:r>
              <a:rPr lang="fr-FR" sz="4400" dirty="0" err="1" smtClean="0"/>
              <a:t>terms</a:t>
            </a:r>
            <a:r>
              <a:rPr lang="fr-FR" sz="4400" dirty="0" smtClean="0"/>
              <a:t> </a:t>
            </a:r>
            <a:r>
              <a:rPr lang="fr-FR" sz="4400" dirty="0" err="1" smtClean="0"/>
              <a:t>explained</a:t>
            </a:r>
            <a:r>
              <a:rPr lang="fr-FR" sz="4400" dirty="0" smtClean="0"/>
              <a:t> in one minute – </a:t>
            </a:r>
            <a:r>
              <a:rPr lang="fr-FR" sz="4400" dirty="0" err="1" smtClean="0"/>
              <a:t>Youtube</a:t>
            </a:r>
            <a:r>
              <a:rPr lang="fr-FR" sz="4400" dirty="0" smtClean="0"/>
              <a:t>.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3246897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Word </a:t>
            </a:r>
            <a:r>
              <a:rPr lang="fr-FR" dirty="0" err="1" smtClean="0"/>
              <a:t>Definition</a:t>
            </a:r>
            <a:r>
              <a:rPr lang="fr-FR" dirty="0" smtClean="0"/>
              <a:t> - Class </a:t>
            </a:r>
            <a:r>
              <a:rPr lang="fr-FR" dirty="0" err="1" smtClean="0"/>
              <a:t>activity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2919" y="2095763"/>
            <a:ext cx="9784080" cy="4206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dirty="0" err="1" smtClean="0"/>
              <a:t>Microeconomics</a:t>
            </a:r>
            <a:r>
              <a:rPr lang="fr-FR" sz="3600" dirty="0" smtClean="0"/>
              <a:t>, </a:t>
            </a:r>
            <a:r>
              <a:rPr lang="fr-FR" sz="3600" dirty="0" err="1" smtClean="0"/>
              <a:t>Macroeconomics</a:t>
            </a:r>
            <a:r>
              <a:rPr lang="fr-FR" sz="3600" dirty="0" smtClean="0"/>
              <a:t>, Finance &amp; Money. </a:t>
            </a:r>
            <a:r>
              <a:rPr lang="fr-FR" sz="3600" dirty="0" err="1" smtClean="0"/>
              <a:t>Define</a:t>
            </a:r>
            <a:r>
              <a:rPr lang="fr-FR" sz="3600" dirty="0" smtClean="0"/>
              <a:t> the </a:t>
            </a:r>
            <a:r>
              <a:rPr lang="fr-FR" sz="3600" dirty="0" err="1" smtClean="0"/>
              <a:t>word</a:t>
            </a:r>
            <a:r>
              <a:rPr lang="fr-FR" sz="3600" dirty="0" smtClean="0"/>
              <a:t> </a:t>
            </a:r>
            <a:r>
              <a:rPr lang="fr-FR" sz="3600" dirty="0" err="1" smtClean="0"/>
              <a:t>you</a:t>
            </a:r>
            <a:r>
              <a:rPr lang="fr-FR" sz="3600" dirty="0" smtClean="0"/>
              <a:t> are </a:t>
            </a:r>
            <a:r>
              <a:rPr lang="fr-FR" sz="3600" dirty="0" err="1" smtClean="0"/>
              <a:t>given</a:t>
            </a:r>
            <a:r>
              <a:rPr lang="fr-FR" sz="3600" dirty="0" smtClean="0"/>
              <a:t>.</a:t>
            </a:r>
          </a:p>
          <a:p>
            <a:r>
              <a:rPr lang="fr-FR" sz="3600" dirty="0" smtClean="0"/>
              <a:t>1. </a:t>
            </a:r>
            <a:r>
              <a:rPr lang="fr-FR" sz="3600" dirty="0" err="1"/>
              <a:t>D</a:t>
            </a:r>
            <a:r>
              <a:rPr lang="fr-FR" sz="3600" dirty="0" err="1" smtClean="0"/>
              <a:t>iscuss</a:t>
            </a:r>
            <a:r>
              <a:rPr lang="fr-FR" sz="3600" dirty="0" smtClean="0"/>
              <a:t> the </a:t>
            </a:r>
            <a:r>
              <a:rPr lang="fr-FR" sz="3600" dirty="0" err="1" smtClean="0"/>
              <a:t>meaning</a:t>
            </a:r>
            <a:r>
              <a:rPr lang="fr-FR" sz="3600" dirty="0" smtClean="0"/>
              <a:t> of the </a:t>
            </a:r>
            <a:r>
              <a:rPr lang="fr-FR" sz="3600" dirty="0" err="1" smtClean="0"/>
              <a:t>word</a:t>
            </a:r>
            <a:r>
              <a:rPr lang="fr-FR" sz="3600" dirty="0" smtClean="0"/>
              <a:t>.</a:t>
            </a:r>
          </a:p>
          <a:p>
            <a:r>
              <a:rPr lang="fr-FR" sz="3600" dirty="0" smtClean="0"/>
              <a:t>2. Write a </a:t>
            </a:r>
            <a:r>
              <a:rPr lang="fr-FR" sz="3600" dirty="0" err="1" smtClean="0"/>
              <a:t>definition</a:t>
            </a:r>
            <a:r>
              <a:rPr lang="fr-FR" sz="3600" dirty="0" smtClean="0"/>
              <a:t> of </a:t>
            </a:r>
            <a:r>
              <a:rPr lang="fr-FR" sz="3600" dirty="0" err="1" smtClean="0"/>
              <a:t>your</a:t>
            </a:r>
            <a:r>
              <a:rPr lang="fr-FR" sz="3600" dirty="0" smtClean="0"/>
              <a:t> </a:t>
            </a:r>
            <a:r>
              <a:rPr lang="fr-FR" sz="3600" dirty="0" err="1" smtClean="0"/>
              <a:t>word</a:t>
            </a:r>
            <a:r>
              <a:rPr lang="fr-FR" sz="3600" dirty="0" smtClean="0"/>
              <a:t>. </a:t>
            </a:r>
          </a:p>
          <a:p>
            <a:r>
              <a:rPr lang="fr-FR" sz="3600" dirty="0" smtClean="0"/>
              <a:t>3. </a:t>
            </a:r>
            <a:r>
              <a:rPr lang="fr-FR" sz="3600" dirty="0" err="1"/>
              <a:t>G</a:t>
            </a:r>
            <a:r>
              <a:rPr lang="fr-FR" sz="3600" dirty="0" err="1" smtClean="0"/>
              <a:t>ive</a:t>
            </a:r>
            <a:r>
              <a:rPr lang="fr-FR" sz="3600" dirty="0" smtClean="0"/>
              <a:t> </a:t>
            </a:r>
            <a:r>
              <a:rPr lang="fr-FR" sz="3600" dirty="0" err="1" smtClean="0"/>
              <a:t>examples</a:t>
            </a:r>
            <a:r>
              <a:rPr lang="fr-FR" sz="3600" dirty="0" smtClean="0"/>
              <a:t> to help </a:t>
            </a:r>
            <a:r>
              <a:rPr lang="fr-FR" sz="3600" dirty="0" err="1" smtClean="0"/>
              <a:t>describe</a:t>
            </a:r>
            <a:r>
              <a:rPr lang="fr-FR" sz="3600" dirty="0" smtClean="0"/>
              <a:t> </a:t>
            </a:r>
            <a:r>
              <a:rPr lang="fr-FR" sz="3600" dirty="0" err="1" smtClean="0"/>
              <a:t>your</a:t>
            </a:r>
            <a:r>
              <a:rPr lang="fr-FR" sz="3600" dirty="0" smtClean="0"/>
              <a:t> </a:t>
            </a:r>
            <a:r>
              <a:rPr lang="fr-FR" sz="3600" dirty="0" err="1" smtClean="0"/>
              <a:t>definition</a:t>
            </a:r>
            <a:r>
              <a:rPr lang="fr-FR" sz="3600" dirty="0" smtClean="0"/>
              <a:t>.</a:t>
            </a:r>
          </a:p>
          <a:p>
            <a:r>
              <a:rPr lang="fr-FR" sz="3600" dirty="0"/>
              <a:t>4</a:t>
            </a:r>
            <a:r>
              <a:rPr lang="fr-FR" sz="3600" dirty="0" smtClean="0"/>
              <a:t>. </a:t>
            </a:r>
            <a:r>
              <a:rPr lang="fr-FR" sz="3600" dirty="0" err="1"/>
              <a:t>D</a:t>
            </a:r>
            <a:r>
              <a:rPr lang="fr-FR" sz="3600" dirty="0" err="1" smtClean="0"/>
              <a:t>elegate</a:t>
            </a:r>
            <a:r>
              <a:rPr lang="fr-FR" sz="3600" dirty="0" smtClean="0"/>
              <a:t> a group </a:t>
            </a:r>
            <a:r>
              <a:rPr lang="fr-FR" sz="3600" dirty="0" err="1" smtClean="0"/>
              <a:t>representative</a:t>
            </a:r>
            <a:r>
              <a:rPr lang="fr-FR" sz="3600" dirty="0" smtClean="0"/>
              <a:t> to </a:t>
            </a:r>
            <a:r>
              <a:rPr lang="fr-FR" sz="3600" dirty="0" err="1" smtClean="0"/>
              <a:t>explain</a:t>
            </a:r>
            <a:r>
              <a:rPr lang="fr-FR" sz="3600" dirty="0" smtClean="0"/>
              <a:t> </a:t>
            </a:r>
            <a:r>
              <a:rPr lang="fr-FR" sz="3600" dirty="0" err="1" smtClean="0"/>
              <a:t>your</a:t>
            </a:r>
            <a:r>
              <a:rPr lang="fr-FR" sz="3600" dirty="0" smtClean="0"/>
              <a:t>   </a:t>
            </a:r>
            <a:r>
              <a:rPr lang="fr-FR" sz="3600" dirty="0" err="1" smtClean="0"/>
              <a:t>definition</a:t>
            </a:r>
            <a:r>
              <a:rPr lang="fr-FR" sz="3600" dirty="0" smtClean="0"/>
              <a:t> to the class.</a:t>
            </a:r>
          </a:p>
          <a:p>
            <a:pPr marL="0" indent="0">
              <a:buNone/>
            </a:pPr>
            <a:endParaRPr lang="fr-FR" sz="3600" dirty="0" smtClean="0"/>
          </a:p>
        </p:txBody>
      </p:sp>
    </p:spTree>
    <p:extLst>
      <p:ext uri="{BB962C8B-B14F-4D97-AF65-F5344CB8AC3E}">
        <p14:creationId xmlns:p14="http://schemas.microsoft.com/office/powerpoint/2010/main" val="17796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Word DEFINITION - CLASS ACTIVITY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5400" dirty="0" err="1" smtClean="0"/>
              <a:t>Microeconomics</a:t>
            </a:r>
            <a:endParaRPr lang="fr-FR" sz="5400" dirty="0" smtClean="0"/>
          </a:p>
          <a:p>
            <a:r>
              <a:rPr lang="fr-FR" sz="5400" dirty="0" err="1" smtClean="0"/>
              <a:t>Macroeconomics</a:t>
            </a:r>
            <a:endParaRPr lang="fr-FR" sz="5400" dirty="0" smtClean="0"/>
          </a:p>
          <a:p>
            <a:r>
              <a:rPr lang="fr-FR" sz="5400" dirty="0" smtClean="0"/>
              <a:t>Finance</a:t>
            </a:r>
          </a:p>
          <a:p>
            <a:r>
              <a:rPr lang="fr-FR" sz="5400" dirty="0" smtClean="0"/>
              <a:t>Money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62975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definitions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b="1" dirty="0" err="1"/>
              <a:t>Microeconomics</a:t>
            </a:r>
            <a:r>
              <a:rPr lang="fr-FR" sz="3200" dirty="0"/>
              <a:t> – the part of </a:t>
            </a:r>
            <a:r>
              <a:rPr lang="fr-FR" sz="3200" dirty="0" err="1"/>
              <a:t>economics</a:t>
            </a:r>
            <a:r>
              <a:rPr lang="fr-FR" sz="3200" dirty="0"/>
              <a:t> </a:t>
            </a:r>
            <a:r>
              <a:rPr lang="fr-FR" sz="3200" dirty="0" err="1"/>
              <a:t>concerned</a:t>
            </a:r>
            <a:r>
              <a:rPr lang="fr-FR" sz="3200" dirty="0"/>
              <a:t> </a:t>
            </a:r>
            <a:r>
              <a:rPr lang="fr-FR" sz="3200" dirty="0" err="1"/>
              <a:t>with</a:t>
            </a:r>
            <a:r>
              <a:rPr lang="fr-FR" sz="3200" dirty="0"/>
              <a:t> single </a:t>
            </a:r>
            <a:r>
              <a:rPr lang="fr-FR" sz="3200" dirty="0" err="1"/>
              <a:t>factors</a:t>
            </a:r>
            <a:r>
              <a:rPr lang="fr-FR" sz="3200" dirty="0"/>
              <a:t> and the </a:t>
            </a:r>
            <a:r>
              <a:rPr lang="fr-FR" sz="3200" dirty="0" err="1"/>
              <a:t>effects</a:t>
            </a:r>
            <a:r>
              <a:rPr lang="fr-FR" sz="3200" dirty="0"/>
              <a:t> of </a:t>
            </a:r>
            <a:r>
              <a:rPr lang="fr-FR" sz="3200" dirty="0" err="1"/>
              <a:t>individual</a:t>
            </a:r>
            <a:r>
              <a:rPr lang="fr-FR" sz="3200" dirty="0"/>
              <a:t> </a:t>
            </a:r>
            <a:r>
              <a:rPr lang="fr-FR" sz="3200" dirty="0" err="1"/>
              <a:t>decisions</a:t>
            </a:r>
            <a:r>
              <a:rPr lang="fr-FR" sz="3200" dirty="0"/>
              <a:t> (oxforddictionaries.com</a:t>
            </a:r>
            <a:r>
              <a:rPr lang="fr-FR" sz="3200" dirty="0" smtClean="0"/>
              <a:t>). It </a:t>
            </a:r>
            <a:r>
              <a:rPr lang="fr-FR" sz="3200" dirty="0" err="1" smtClean="0"/>
              <a:t>studies</a:t>
            </a:r>
            <a:r>
              <a:rPr lang="fr-FR" sz="3200" dirty="0" smtClean="0"/>
              <a:t> the implications of </a:t>
            </a:r>
            <a:r>
              <a:rPr lang="fr-FR" sz="3200" dirty="0" err="1" smtClean="0"/>
              <a:t>individual</a:t>
            </a:r>
            <a:r>
              <a:rPr lang="fr-FR" sz="3200" dirty="0" smtClean="0"/>
              <a:t> </a:t>
            </a:r>
            <a:r>
              <a:rPr lang="fr-FR" sz="3200" dirty="0" err="1" smtClean="0"/>
              <a:t>human</a:t>
            </a:r>
            <a:r>
              <a:rPr lang="fr-FR" sz="3200" dirty="0" smtClean="0"/>
              <a:t> action about how </a:t>
            </a:r>
            <a:r>
              <a:rPr lang="fr-FR" sz="3200" dirty="0" err="1" smtClean="0"/>
              <a:t>decisions</a:t>
            </a:r>
            <a:r>
              <a:rPr lang="fr-FR" sz="3200" dirty="0" smtClean="0"/>
              <a:t> affect the </a:t>
            </a:r>
            <a:r>
              <a:rPr lang="fr-FR" sz="3200" dirty="0" err="1" smtClean="0"/>
              <a:t>utilization</a:t>
            </a:r>
            <a:r>
              <a:rPr lang="fr-FR" sz="3200" dirty="0" smtClean="0"/>
              <a:t> and distribution of </a:t>
            </a:r>
            <a:r>
              <a:rPr lang="fr-FR" sz="3200" dirty="0" err="1" smtClean="0"/>
              <a:t>resources</a:t>
            </a:r>
            <a:r>
              <a:rPr lang="fr-FR" sz="3200" dirty="0" smtClean="0"/>
              <a:t>. It shows how and </a:t>
            </a:r>
            <a:r>
              <a:rPr lang="fr-FR" sz="3200" dirty="0" err="1" smtClean="0"/>
              <a:t>why</a:t>
            </a:r>
            <a:r>
              <a:rPr lang="fr-FR" sz="3200" dirty="0" smtClean="0"/>
              <a:t> </a:t>
            </a:r>
            <a:r>
              <a:rPr lang="fr-FR" sz="3200" dirty="0" err="1" smtClean="0"/>
              <a:t>different</a:t>
            </a:r>
            <a:r>
              <a:rPr lang="fr-FR" sz="3200" dirty="0" smtClean="0"/>
              <a:t> </a:t>
            </a:r>
            <a:r>
              <a:rPr lang="fr-FR" sz="3200" dirty="0" err="1" smtClean="0"/>
              <a:t>goods</a:t>
            </a:r>
            <a:r>
              <a:rPr lang="fr-FR" sz="3200" dirty="0" smtClean="0"/>
              <a:t> have </a:t>
            </a:r>
            <a:r>
              <a:rPr lang="fr-FR" sz="3200" dirty="0" err="1" smtClean="0"/>
              <a:t>different</a:t>
            </a:r>
            <a:r>
              <a:rPr lang="fr-FR" sz="3200" dirty="0" smtClean="0"/>
              <a:t> values, how </a:t>
            </a:r>
            <a:r>
              <a:rPr lang="fr-FR" sz="3200" dirty="0" err="1" smtClean="0"/>
              <a:t>individuals</a:t>
            </a:r>
            <a:r>
              <a:rPr lang="fr-FR" sz="3200" dirty="0" smtClean="0"/>
              <a:t> </a:t>
            </a:r>
            <a:r>
              <a:rPr lang="fr-FR" sz="3200" dirty="0" err="1" smtClean="0"/>
              <a:t>make</a:t>
            </a:r>
            <a:r>
              <a:rPr lang="fr-FR" sz="3200" dirty="0" smtClean="0"/>
              <a:t> more efficient or more productive </a:t>
            </a:r>
            <a:r>
              <a:rPr lang="fr-FR" sz="3200" dirty="0" err="1" smtClean="0"/>
              <a:t>decisions</a:t>
            </a:r>
            <a:r>
              <a:rPr lang="fr-FR" sz="3200" dirty="0" smtClean="0"/>
              <a:t> and how </a:t>
            </a:r>
            <a:r>
              <a:rPr lang="fr-FR" sz="3200" dirty="0" err="1" smtClean="0"/>
              <a:t>individuals</a:t>
            </a:r>
            <a:r>
              <a:rPr lang="fr-FR" sz="3200" dirty="0" smtClean="0"/>
              <a:t> best </a:t>
            </a:r>
            <a:r>
              <a:rPr lang="fr-FR" sz="3200" dirty="0" err="1" smtClean="0"/>
              <a:t>coordinate</a:t>
            </a:r>
            <a:r>
              <a:rPr lang="fr-FR" sz="3200" dirty="0" smtClean="0"/>
              <a:t> and </a:t>
            </a:r>
            <a:r>
              <a:rPr lang="fr-FR" sz="3200" dirty="0" err="1" smtClean="0"/>
              <a:t>cooperate</a:t>
            </a:r>
            <a:r>
              <a:rPr lang="fr-FR" sz="3200" dirty="0" smtClean="0"/>
              <a:t> </a:t>
            </a:r>
            <a:r>
              <a:rPr lang="fr-FR" sz="3200" dirty="0" err="1" smtClean="0"/>
              <a:t>with</a:t>
            </a:r>
            <a:r>
              <a:rPr lang="fr-FR" sz="3200" dirty="0" smtClean="0"/>
              <a:t> one </a:t>
            </a:r>
            <a:r>
              <a:rPr lang="fr-FR" sz="3200" dirty="0" err="1" smtClean="0"/>
              <a:t>another</a:t>
            </a:r>
            <a:r>
              <a:rPr lang="fr-FR" sz="3200" dirty="0" smtClean="0"/>
              <a:t> (investopedia.com). 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1821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À bandes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 de couleurs]]</Template>
  <TotalTime>6</TotalTime>
  <Words>865</Words>
  <Application>Microsoft Office PowerPoint</Application>
  <PresentationFormat>Grand écran</PresentationFormat>
  <Paragraphs>97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3" baseType="lpstr">
      <vt:lpstr>Corbel</vt:lpstr>
      <vt:lpstr>Wingdings</vt:lpstr>
      <vt:lpstr>À bandes</vt:lpstr>
      <vt:lpstr>Finance</vt:lpstr>
      <vt:lpstr>Lesson Objectives</vt:lpstr>
      <vt:lpstr>Areas of finance you will study</vt:lpstr>
      <vt:lpstr>TOEIC PrepARATION</vt:lpstr>
      <vt:lpstr>Definitions</vt:lpstr>
      <vt:lpstr>economics</vt:lpstr>
      <vt:lpstr>Word Definition - Class activity</vt:lpstr>
      <vt:lpstr>Word DEFINITION - CLASS ACTIVITY</vt:lpstr>
      <vt:lpstr>definitions</vt:lpstr>
      <vt:lpstr>definitions</vt:lpstr>
      <vt:lpstr>definition</vt:lpstr>
      <vt:lpstr>Definitions</vt:lpstr>
      <vt:lpstr>What is the relation between finance and economics?</vt:lpstr>
      <vt:lpstr>Significant Historical Events</vt:lpstr>
      <vt:lpstr>Significant historical events</vt:lpstr>
      <vt:lpstr>Want to learn more? </vt:lpstr>
      <vt:lpstr>Want to learn more?</vt:lpstr>
      <vt:lpstr>Want to learn more?</vt:lpstr>
      <vt:lpstr>Mini Toeic Finance test</vt:lpstr>
      <vt:lpstr>participation assessment – Homework Semester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</dc:title>
  <dc:creator>Utilisateur Windows</dc:creator>
  <cp:lastModifiedBy>Utilisateur Windows</cp:lastModifiedBy>
  <cp:revision>1</cp:revision>
  <dcterms:created xsi:type="dcterms:W3CDTF">2019-01-12T17:57:23Z</dcterms:created>
  <dcterms:modified xsi:type="dcterms:W3CDTF">2019-01-12T18:03:45Z</dcterms:modified>
</cp:coreProperties>
</file>